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6"/>
  </p:notesMasterIdLst>
  <p:handoutMasterIdLst>
    <p:handoutMasterId r:id="rId27"/>
  </p:handoutMasterIdLst>
  <p:sldIdLst>
    <p:sldId id="256" r:id="rId2"/>
    <p:sldId id="257" r:id="rId3"/>
    <p:sldId id="259" r:id="rId4"/>
    <p:sldId id="258" r:id="rId5"/>
    <p:sldId id="260" r:id="rId6"/>
    <p:sldId id="261" r:id="rId7"/>
    <p:sldId id="263" r:id="rId8"/>
    <p:sldId id="264" r:id="rId9"/>
    <p:sldId id="262" r:id="rId10"/>
    <p:sldId id="265" r:id="rId11"/>
    <p:sldId id="266" r:id="rId12"/>
    <p:sldId id="279" r:id="rId13"/>
    <p:sldId id="282" r:id="rId14"/>
    <p:sldId id="280" r:id="rId15"/>
    <p:sldId id="281" r:id="rId16"/>
    <p:sldId id="276" r:id="rId17"/>
    <p:sldId id="277" r:id="rId18"/>
    <p:sldId id="267" r:id="rId19"/>
    <p:sldId id="274" r:id="rId20"/>
    <p:sldId id="275" r:id="rId21"/>
    <p:sldId id="278" r:id="rId22"/>
    <p:sldId id="271" r:id="rId23"/>
    <p:sldId id="272" r:id="rId24"/>
    <p:sldId id="273"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A"/>
    <a:srgbClr val="990033"/>
    <a:srgbClr val="0000FF"/>
    <a:srgbClr val="000096"/>
    <a:srgbClr val="00FFFF"/>
    <a:srgbClr val="66FFFF"/>
    <a:srgbClr val="00FF00"/>
    <a:srgbClr val="FF0000"/>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29" autoAdjust="0"/>
    <p:restoredTop sz="86350" autoAdjust="0"/>
  </p:normalViewPr>
  <p:slideViewPr>
    <p:cSldViewPr>
      <p:cViewPr varScale="1">
        <p:scale>
          <a:sx n="64" d="100"/>
          <a:sy n="64"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737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737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pPr>
              <a:defRPr/>
            </a:pPr>
            <a:r>
              <a:rPr lang="en-US"/>
              <a:t>Statics:The Next Generation (2nd Ed.)   Mehta, Danielson, &amp; Berg   Lecture Notes for Sections 3.1-3.3</a:t>
            </a:r>
          </a:p>
        </p:txBody>
      </p:sp>
      <p:sp>
        <p:nvSpPr>
          <p:cNvPr id="737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1BDD36EE-0A88-4AD9-83C4-133402E3971C}" type="slidenum">
              <a:rPr lang="en-US"/>
              <a:pPr/>
              <a:t>‹#›</a:t>
            </a:fld>
            <a:endParaRPr lang="en-US"/>
          </a:p>
        </p:txBody>
      </p:sp>
    </p:spTree>
    <p:extLst>
      <p:ext uri="{BB962C8B-B14F-4D97-AF65-F5344CB8AC3E}">
        <p14:creationId xmlns:p14="http://schemas.microsoft.com/office/powerpoint/2010/main" val="62076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Statics:The Next Generation (2nd Ed.)   Mehta, Danielson, &amp; Berg   Lecture Notes for Sections 3.1-3.3</a:t>
            </a:r>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642AD1-BC10-418E-B3EB-7DD2C251A9FA}" type="slidenum">
              <a:rPr lang="en-US"/>
              <a:pPr/>
              <a:t>‹#›</a:t>
            </a:fld>
            <a:endParaRPr lang="en-US"/>
          </a:p>
        </p:txBody>
      </p:sp>
    </p:spTree>
    <p:extLst>
      <p:ext uri="{BB962C8B-B14F-4D97-AF65-F5344CB8AC3E}">
        <p14:creationId xmlns:p14="http://schemas.microsoft.com/office/powerpoint/2010/main" val="39226619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C1EE88-3969-482D-97E9-DB8CD3B1093C}" type="slidenum">
              <a:rPr lang="en-US" sz="1200"/>
              <a:pPr eaLnBrk="1" hangingPunct="1"/>
              <a:t>1</a:t>
            </a:fld>
            <a:endParaRPr 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smtClean="0"/>
          </a:p>
        </p:txBody>
      </p:sp>
    </p:spTree>
    <p:extLst>
      <p:ext uri="{BB962C8B-B14F-4D97-AF65-F5344CB8AC3E}">
        <p14:creationId xmlns:p14="http://schemas.microsoft.com/office/powerpoint/2010/main" val="149264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Statics:The Next Generation (2nd Ed.)   Mehta, Danielson, &amp; Berg   Lecture Notes for Sections 3.1-3.3</a:t>
            </a:r>
            <a:endParaRPr lang="en-US"/>
          </a:p>
        </p:txBody>
      </p:sp>
      <p:sp>
        <p:nvSpPr>
          <p:cNvPr id="5" name="Slide Number Placeholder 4"/>
          <p:cNvSpPr>
            <a:spLocks noGrp="1"/>
          </p:cNvSpPr>
          <p:nvPr>
            <p:ph type="sldNum" sz="quarter" idx="11"/>
          </p:nvPr>
        </p:nvSpPr>
        <p:spPr/>
        <p:txBody>
          <a:bodyPr/>
          <a:lstStyle/>
          <a:p>
            <a:fld id="{F5642AD1-BC10-418E-B3EB-7DD2C251A9FA}" type="slidenum">
              <a:rPr lang="en-US" smtClean="0"/>
              <a:pPr/>
              <a:t>21</a:t>
            </a:fld>
            <a:endParaRPr lang="en-US"/>
          </a:p>
        </p:txBody>
      </p:sp>
    </p:spTree>
    <p:extLst>
      <p:ext uri="{BB962C8B-B14F-4D97-AF65-F5344CB8AC3E}">
        <p14:creationId xmlns:p14="http://schemas.microsoft.com/office/powerpoint/2010/main" val="337337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47A5A2-9B02-446D-8F47-B8A1841594BE}" type="slidenum">
              <a:rPr lang="en-US" sz="1200"/>
              <a:pPr eaLnBrk="1" hangingPunct="1"/>
              <a:t>22</a:t>
            </a:fld>
            <a:endParaRPr lang="en-US" sz="120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t>Answers: </a:t>
            </a:r>
          </a:p>
          <a:p>
            <a:r>
              <a:rPr lang="en-US" sz="2400" smtClean="0"/>
              <a:t>1. D</a:t>
            </a:r>
          </a:p>
          <a:p>
            <a:endParaRPr lang="en-US" smtClean="0"/>
          </a:p>
        </p:txBody>
      </p:sp>
    </p:spTree>
    <p:extLst>
      <p:ext uri="{BB962C8B-B14F-4D97-AF65-F5344CB8AC3E}">
        <p14:creationId xmlns:p14="http://schemas.microsoft.com/office/powerpoint/2010/main" val="252814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3D73DB-7848-4BDD-9910-68E20E278FF7}" type="slidenum">
              <a:rPr lang="en-US" sz="1200"/>
              <a:pPr eaLnBrk="1" hangingPunct="1"/>
              <a:t>23</a:t>
            </a:fld>
            <a:endParaRPr 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t>Answers: </a:t>
            </a:r>
          </a:p>
          <a:p>
            <a:r>
              <a:rPr lang="en-US" sz="2400" smtClean="0"/>
              <a:t>2. B</a:t>
            </a:r>
          </a:p>
        </p:txBody>
      </p:sp>
    </p:spTree>
    <p:extLst>
      <p:ext uri="{BB962C8B-B14F-4D97-AF65-F5344CB8AC3E}">
        <p14:creationId xmlns:p14="http://schemas.microsoft.com/office/powerpoint/2010/main" val="336780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25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5662AA-DB96-470F-81BE-9D04C532B8A7}" type="slidenum">
              <a:rPr lang="en-US" sz="1200"/>
              <a:pPr eaLnBrk="1" hangingPunct="1"/>
              <a:t>2</a:t>
            </a:fld>
            <a:endParaRPr lang="en-US" sz="1200"/>
          </a:p>
        </p:txBody>
      </p:sp>
      <p:sp>
        <p:nvSpPr>
          <p:cNvPr id="25604" name="Rectangle 1026"/>
          <p:cNvSpPr>
            <a:spLocks noGrp="1" noRot="1" noChangeAspect="1" noChangeArrowheads="1" noTextEdit="1"/>
          </p:cNvSpPr>
          <p:nvPr>
            <p:ph type="sldImg"/>
          </p:nvPr>
        </p:nvSpPr>
        <p:spPr>
          <a:ln/>
        </p:spPr>
      </p:sp>
      <p:sp>
        <p:nvSpPr>
          <p:cNvPr id="2560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smtClean="0"/>
              <a:t>Answers:</a:t>
            </a:r>
          </a:p>
          <a:p>
            <a:r>
              <a:rPr lang="en-US" sz="2400" dirty="0" smtClean="0"/>
              <a:t>1. C</a:t>
            </a:r>
          </a:p>
          <a:p>
            <a:r>
              <a:rPr lang="en-US" sz="2400" dirty="0" smtClean="0"/>
              <a:t>2. B</a:t>
            </a:r>
          </a:p>
        </p:txBody>
      </p:sp>
    </p:spTree>
    <p:extLst>
      <p:ext uri="{BB962C8B-B14F-4D97-AF65-F5344CB8AC3E}">
        <p14:creationId xmlns:p14="http://schemas.microsoft.com/office/powerpoint/2010/main" val="221042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3EC114-CBFA-4B95-8B46-A1D5C4669311}" type="slidenum">
              <a:rPr lang="en-US" sz="1200"/>
              <a:pPr eaLnBrk="1" hangingPunct="1"/>
              <a:t>6</a:t>
            </a:fld>
            <a:endParaRPr 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Explain the following terms : </a:t>
            </a:r>
          </a:p>
          <a:p>
            <a:r>
              <a:rPr lang="en-US" smtClean="0"/>
              <a:t>Coplanar force system – The forces lie on a sheet of paper (plane).</a:t>
            </a:r>
          </a:p>
          <a:p>
            <a:r>
              <a:rPr lang="en-US" smtClean="0"/>
              <a:t>A particle – It has a mass, but a size that can be neglected.</a:t>
            </a:r>
          </a:p>
          <a:p>
            <a:r>
              <a:rPr lang="en-US" smtClean="0"/>
              <a:t>Equilibrium – A condition of rest or constant velocity.</a:t>
            </a:r>
          </a:p>
        </p:txBody>
      </p:sp>
    </p:spTree>
    <p:extLst>
      <p:ext uri="{BB962C8B-B14F-4D97-AF65-F5344CB8AC3E}">
        <p14:creationId xmlns:p14="http://schemas.microsoft.com/office/powerpoint/2010/main" val="3418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D1D5777-A73C-4803-8DE9-C4577FBFF3B1}" type="slidenum">
              <a:rPr lang="en-US" sz="1200"/>
              <a:pPr eaLnBrk="1" hangingPunct="1"/>
              <a:t>8</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Mainly explain the three steps using the example .</a:t>
            </a:r>
          </a:p>
        </p:txBody>
      </p:sp>
    </p:spTree>
    <p:extLst>
      <p:ext uri="{BB962C8B-B14F-4D97-AF65-F5344CB8AC3E}">
        <p14:creationId xmlns:p14="http://schemas.microsoft.com/office/powerpoint/2010/main" val="163432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02D766C-8988-4C3C-A0C8-529A6D143AD2}" type="slidenum">
              <a:rPr lang="en-US" sz="1200"/>
              <a:pPr eaLnBrk="1" hangingPunct="1"/>
              <a:t>10</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You may tell students that they should know how to solve linear simultaneous equations by hand and also using calculator . If they need help they can see you .</a:t>
            </a:r>
          </a:p>
        </p:txBody>
      </p:sp>
    </p:spTree>
    <p:extLst>
      <p:ext uri="{BB962C8B-B14F-4D97-AF65-F5344CB8AC3E}">
        <p14:creationId xmlns:p14="http://schemas.microsoft.com/office/powerpoint/2010/main" val="111794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 </a:t>
            </a:r>
            <a:r>
              <a:rPr lang="en-US" dirty="0" smtClean="0"/>
              <a:t>F3-1</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Statics:The Next Generation (2nd Ed.)   Mehta, Danielson, &amp; Berg   Lecture Notes for Sections 3.1-3.3</a:t>
            </a:r>
            <a:endParaRPr lang="en-US"/>
          </a:p>
        </p:txBody>
      </p:sp>
      <p:sp>
        <p:nvSpPr>
          <p:cNvPr id="5" name="Slide Number Placeholder 4"/>
          <p:cNvSpPr>
            <a:spLocks noGrp="1"/>
          </p:cNvSpPr>
          <p:nvPr>
            <p:ph type="sldNum" sz="quarter" idx="11"/>
          </p:nvPr>
        </p:nvSpPr>
        <p:spPr/>
        <p:txBody>
          <a:bodyPr/>
          <a:lstStyle/>
          <a:p>
            <a:fld id="{F5642AD1-BC10-418E-B3EB-7DD2C251A9FA}" type="slidenum">
              <a:rPr lang="en-US" smtClean="0"/>
              <a:pPr/>
              <a:t>14</a:t>
            </a:fld>
            <a:endParaRPr lang="en-US"/>
          </a:p>
        </p:txBody>
      </p:sp>
    </p:spTree>
    <p:extLst>
      <p:ext uri="{BB962C8B-B14F-4D97-AF65-F5344CB8AC3E}">
        <p14:creationId xmlns:p14="http://schemas.microsoft.com/office/powerpoint/2010/main" val="130385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a:t>
            </a:r>
            <a:r>
              <a:rPr lang="en-US" dirty="0" smtClean="0"/>
              <a:t>F3-5</a:t>
            </a:r>
            <a:endParaRPr lang="en-US" dirty="0"/>
          </a:p>
        </p:txBody>
      </p:sp>
      <p:sp>
        <p:nvSpPr>
          <p:cNvPr id="4" name="Footer Placeholder 3"/>
          <p:cNvSpPr>
            <a:spLocks noGrp="1"/>
          </p:cNvSpPr>
          <p:nvPr>
            <p:ph type="ftr" sz="quarter" idx="10"/>
          </p:nvPr>
        </p:nvSpPr>
        <p:spPr/>
        <p:txBody>
          <a:bodyPr/>
          <a:lstStyle/>
          <a:p>
            <a:pPr>
              <a:defRPr/>
            </a:pPr>
            <a:r>
              <a:rPr lang="en-US" smtClean="0"/>
              <a:t>Statics:The Next Generation (2nd Ed.)   Mehta, Danielson, &amp; Berg   Lecture Notes for Sections 3.1-3.3</a:t>
            </a:r>
            <a:endParaRPr lang="en-US"/>
          </a:p>
        </p:txBody>
      </p:sp>
      <p:sp>
        <p:nvSpPr>
          <p:cNvPr id="5" name="Slide Number Placeholder 4"/>
          <p:cNvSpPr>
            <a:spLocks noGrp="1"/>
          </p:cNvSpPr>
          <p:nvPr>
            <p:ph type="sldNum" sz="quarter" idx="11"/>
          </p:nvPr>
        </p:nvSpPr>
        <p:spPr/>
        <p:txBody>
          <a:bodyPr/>
          <a:lstStyle/>
          <a:p>
            <a:fld id="{F5642AD1-BC10-418E-B3EB-7DD2C251A9FA}" type="slidenum">
              <a:rPr lang="en-US" smtClean="0"/>
              <a:pPr/>
              <a:t>16</a:t>
            </a:fld>
            <a:endParaRPr lang="en-US"/>
          </a:p>
        </p:txBody>
      </p:sp>
    </p:spTree>
    <p:extLst>
      <p:ext uri="{BB962C8B-B14F-4D97-AF65-F5344CB8AC3E}">
        <p14:creationId xmlns:p14="http://schemas.microsoft.com/office/powerpoint/2010/main" val="143231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Statics:The Next Generation (2nd Ed.)   Mehta, Danielson, &amp; Berg   Lecture Notes for Sections 3.1-3.3</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ABF560-9C06-4B3E-8D4E-4D49F90BB43D}" type="slidenum">
              <a:rPr lang="en-US" sz="1200"/>
              <a:pPr eaLnBrk="1" hangingPunct="1"/>
              <a:t>18</a:t>
            </a:fld>
            <a:endParaRPr lang="en-US"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t>Answers:</a:t>
            </a:r>
          </a:p>
          <a:p>
            <a:r>
              <a:rPr lang="en-US" sz="2400" smtClean="0"/>
              <a:t>1. C</a:t>
            </a:r>
          </a:p>
          <a:p>
            <a:r>
              <a:rPr lang="en-US" sz="2400" smtClean="0"/>
              <a:t>2. C</a:t>
            </a:r>
          </a:p>
          <a:p>
            <a:endParaRPr lang="en-US" sz="2400" smtClean="0"/>
          </a:p>
          <a:p>
            <a:r>
              <a:rPr lang="en-US" sz="2400" smtClean="0"/>
              <a:t>You may ask the students to record their answers, first, without group discussion and later after the group discussion with their neighbors. Again, like after reading quiz, they should verbally indicate the answers. You can comment on the answers, emphasizing statically indeterminate condition.</a:t>
            </a:r>
          </a:p>
        </p:txBody>
      </p:sp>
    </p:spTree>
    <p:extLst>
      <p:ext uri="{BB962C8B-B14F-4D97-AF65-F5344CB8AC3E}">
        <p14:creationId xmlns:p14="http://schemas.microsoft.com/office/powerpoint/2010/main" val="7775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P3-29</a:t>
            </a:r>
            <a:endParaRPr lang="en-US" dirty="0"/>
          </a:p>
        </p:txBody>
      </p:sp>
      <p:sp>
        <p:nvSpPr>
          <p:cNvPr id="4" name="Footer Placeholder 3"/>
          <p:cNvSpPr>
            <a:spLocks noGrp="1"/>
          </p:cNvSpPr>
          <p:nvPr>
            <p:ph type="ftr" sz="quarter" idx="10"/>
          </p:nvPr>
        </p:nvSpPr>
        <p:spPr/>
        <p:txBody>
          <a:bodyPr/>
          <a:lstStyle/>
          <a:p>
            <a:pPr>
              <a:defRPr/>
            </a:pPr>
            <a:r>
              <a:rPr lang="en-US" smtClean="0"/>
              <a:t>Statics:The Next Generation (2nd Ed.)   Mehta, Danielson, &amp; Berg   Lecture Notes for Sections 3.1-3.3</a:t>
            </a:r>
            <a:endParaRPr lang="en-US"/>
          </a:p>
        </p:txBody>
      </p:sp>
      <p:sp>
        <p:nvSpPr>
          <p:cNvPr id="5" name="Slide Number Placeholder 4"/>
          <p:cNvSpPr>
            <a:spLocks noGrp="1"/>
          </p:cNvSpPr>
          <p:nvPr>
            <p:ph type="sldNum" sz="quarter" idx="11"/>
          </p:nvPr>
        </p:nvSpPr>
        <p:spPr/>
        <p:txBody>
          <a:bodyPr/>
          <a:lstStyle/>
          <a:p>
            <a:fld id="{F5642AD1-BC10-418E-B3EB-7DD2C251A9FA}" type="slidenum">
              <a:rPr lang="en-US" smtClean="0"/>
              <a:pPr/>
              <a:t>19</a:t>
            </a:fld>
            <a:endParaRPr lang="en-US"/>
          </a:p>
        </p:txBody>
      </p:sp>
    </p:spTree>
    <p:extLst>
      <p:ext uri="{BB962C8B-B14F-4D97-AF65-F5344CB8AC3E}">
        <p14:creationId xmlns:p14="http://schemas.microsoft.com/office/powerpoint/2010/main" val="30604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FE75C-475F-429C-9A6A-84781B4E21F1}" type="slidenum">
              <a:rPr lang="en-US" smtClean="0"/>
              <a:pPr/>
              <a:t>‹#›</a:t>
            </a:fld>
            <a:endParaRPr lang="en-US"/>
          </a:p>
        </p:txBody>
      </p:sp>
    </p:spTree>
    <p:extLst>
      <p:ext uri="{BB962C8B-B14F-4D97-AF65-F5344CB8AC3E}">
        <p14:creationId xmlns:p14="http://schemas.microsoft.com/office/powerpoint/2010/main" val="2606894920"/>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1AC4B-640E-4978-B57A-50ECC22B3B90}" type="slidenum">
              <a:rPr lang="en-US" smtClean="0"/>
              <a:pPr/>
              <a:t>‹#›</a:t>
            </a:fld>
            <a:endParaRPr lang="en-US"/>
          </a:p>
        </p:txBody>
      </p:sp>
    </p:spTree>
    <p:extLst>
      <p:ext uri="{BB962C8B-B14F-4D97-AF65-F5344CB8AC3E}">
        <p14:creationId xmlns:p14="http://schemas.microsoft.com/office/powerpoint/2010/main" val="2720671750"/>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50620-2EA2-4F77-AE9B-7EEB9AC560B4}" type="slidenum">
              <a:rPr lang="en-US" smtClean="0"/>
              <a:pPr/>
              <a:t>‹#›</a:t>
            </a:fld>
            <a:endParaRPr lang="en-US"/>
          </a:p>
        </p:txBody>
      </p:sp>
    </p:spTree>
    <p:extLst>
      <p:ext uri="{BB962C8B-B14F-4D97-AF65-F5344CB8AC3E}">
        <p14:creationId xmlns:p14="http://schemas.microsoft.com/office/powerpoint/2010/main" val="1014782272"/>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1FA11-07F7-405C-B4D6-958F5FCE72EA}" type="slidenum">
              <a:rPr lang="en-US" smtClean="0"/>
              <a:pPr/>
              <a:t>‹#›</a:t>
            </a:fld>
            <a:endParaRPr lang="en-US"/>
          </a:p>
        </p:txBody>
      </p:sp>
    </p:spTree>
    <p:extLst>
      <p:ext uri="{BB962C8B-B14F-4D97-AF65-F5344CB8AC3E}">
        <p14:creationId xmlns:p14="http://schemas.microsoft.com/office/powerpoint/2010/main" val="2056980278"/>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19537-9602-43EB-9A4C-6A51C7721637}" type="slidenum">
              <a:rPr lang="en-US" smtClean="0"/>
              <a:pPr/>
              <a:t>‹#›</a:t>
            </a:fld>
            <a:endParaRPr lang="en-US"/>
          </a:p>
        </p:txBody>
      </p:sp>
    </p:spTree>
    <p:extLst>
      <p:ext uri="{BB962C8B-B14F-4D97-AF65-F5344CB8AC3E}">
        <p14:creationId xmlns:p14="http://schemas.microsoft.com/office/powerpoint/2010/main" val="3181441044"/>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3DD8E-3618-45A4-AF09-060FFDEBC50C}" type="slidenum">
              <a:rPr lang="en-US" smtClean="0"/>
              <a:pPr/>
              <a:t>‹#›</a:t>
            </a:fld>
            <a:endParaRPr lang="en-US"/>
          </a:p>
        </p:txBody>
      </p:sp>
    </p:spTree>
    <p:extLst>
      <p:ext uri="{BB962C8B-B14F-4D97-AF65-F5344CB8AC3E}">
        <p14:creationId xmlns:p14="http://schemas.microsoft.com/office/powerpoint/2010/main" val="1082792114"/>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6B347-25D1-4001-97AB-2766A284C866}" type="slidenum">
              <a:rPr lang="en-US" smtClean="0"/>
              <a:pPr/>
              <a:t>‹#›</a:t>
            </a:fld>
            <a:endParaRPr lang="en-US"/>
          </a:p>
        </p:txBody>
      </p:sp>
    </p:spTree>
    <p:extLst>
      <p:ext uri="{BB962C8B-B14F-4D97-AF65-F5344CB8AC3E}">
        <p14:creationId xmlns:p14="http://schemas.microsoft.com/office/powerpoint/2010/main" val="4277272379"/>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88926"/>
            <a:ext cx="7886700" cy="625474"/>
          </a:xfrm>
          <a:solidFill>
            <a:schemeClr val="accent4">
              <a:lumMod val="60000"/>
              <a:lumOff val="40000"/>
            </a:schemeClr>
          </a:solidFill>
        </p:spPr>
        <p:txBody>
          <a:bodyPr>
            <a:normAutofit/>
          </a:bodyPr>
          <a:lstStyle>
            <a:lvl1pPr algn="ctr">
              <a:defRPr sz="2800" b="1">
                <a:solidFill>
                  <a:srgbClr val="000096"/>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A7068-7359-40CF-B967-33CD2E384DD6}" type="slidenum">
              <a:rPr lang="en-US" smtClean="0"/>
              <a:pPr/>
              <a:t>‹#›</a:t>
            </a:fld>
            <a:endParaRPr lang="en-US"/>
          </a:p>
        </p:txBody>
      </p:sp>
    </p:spTree>
    <p:extLst>
      <p:ext uri="{BB962C8B-B14F-4D97-AF65-F5344CB8AC3E}">
        <p14:creationId xmlns:p14="http://schemas.microsoft.com/office/powerpoint/2010/main" val="349255616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1E9CB-0C16-43B2-8210-BC0DD3A96304}" type="slidenum">
              <a:rPr lang="en-US" smtClean="0"/>
              <a:pPr/>
              <a:t>‹#›</a:t>
            </a:fld>
            <a:endParaRPr lang="en-US"/>
          </a:p>
        </p:txBody>
      </p:sp>
    </p:spTree>
    <p:extLst>
      <p:ext uri="{BB962C8B-B14F-4D97-AF65-F5344CB8AC3E}">
        <p14:creationId xmlns:p14="http://schemas.microsoft.com/office/powerpoint/2010/main" val="1614479961"/>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06007-A8B5-425D-ACFD-405B3D953838}" type="slidenum">
              <a:rPr lang="en-US" smtClean="0"/>
              <a:pPr/>
              <a:t>‹#›</a:t>
            </a:fld>
            <a:endParaRPr lang="en-US"/>
          </a:p>
        </p:txBody>
      </p:sp>
    </p:spTree>
    <p:extLst>
      <p:ext uri="{BB962C8B-B14F-4D97-AF65-F5344CB8AC3E}">
        <p14:creationId xmlns:p14="http://schemas.microsoft.com/office/powerpoint/2010/main" val="457036140"/>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E2460-0276-454C-AD25-22D51A2B42C7}" type="slidenum">
              <a:rPr lang="en-US" smtClean="0"/>
              <a:pPr/>
              <a:t>‹#›</a:t>
            </a:fld>
            <a:endParaRPr lang="en-US"/>
          </a:p>
        </p:txBody>
      </p:sp>
    </p:spTree>
    <p:extLst>
      <p:ext uri="{BB962C8B-B14F-4D97-AF65-F5344CB8AC3E}">
        <p14:creationId xmlns:p14="http://schemas.microsoft.com/office/powerpoint/2010/main" val="3927922105"/>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8600"/>
            <a:ext cx="7886700" cy="762000"/>
          </a:xfrm>
          <a:prstGeom prst="rect">
            <a:avLst/>
          </a:prstGeom>
          <a:solidFill>
            <a:schemeClr val="accent4">
              <a:lumMod val="60000"/>
              <a:lumOff val="40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4620B4-173C-4015-A840-9B95BC614FBC}" type="slidenum">
              <a:rPr lang="en-US" smtClean="0"/>
              <a:pPr/>
              <a:t>‹#›</a:t>
            </a:fld>
            <a:endParaRPr lang="en-US"/>
          </a:p>
        </p:txBody>
      </p:sp>
      <p:sp>
        <p:nvSpPr>
          <p:cNvPr id="7" name="Rectangle 6"/>
          <p:cNvSpPr/>
          <p:nvPr/>
        </p:nvSpPr>
        <p:spPr>
          <a:xfrm>
            <a:off x="-4763" y="6434138"/>
            <a:ext cx="9161463" cy="430212"/>
          </a:xfrm>
          <a:prstGeom prst="rect">
            <a:avLst/>
          </a:prstGeom>
          <a:solidFill>
            <a:srgbClr val="364395"/>
          </a:solidFill>
          <a:ln>
            <a:solidFill>
              <a:srgbClr val="36439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a typeface="ＭＳ Ｐゴシック" pitchFamily="-107" charset="-128"/>
              <a:cs typeface="ＭＳ Ｐゴシック" pitchFamily="-107" charset="-128"/>
            </a:endParaRPr>
          </a:p>
        </p:txBody>
      </p:sp>
      <p:pic>
        <p:nvPicPr>
          <p:cNvPr id="8" name="Picture 12" descr="Pearson_Bound_Wh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9063" y="6440488"/>
            <a:ext cx="14414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earson_Strap_Bound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442075"/>
            <a:ext cx="166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7"/>
          <p:cNvSpPr txBox="1">
            <a:spLocks noChangeArrowheads="1"/>
          </p:cNvSpPr>
          <p:nvPr/>
        </p:nvSpPr>
        <p:spPr bwMode="auto">
          <a:xfrm>
            <a:off x="1533525" y="6477000"/>
            <a:ext cx="562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900" i="1" smtClean="0">
                <a:solidFill>
                  <a:schemeClr val="bg1"/>
                </a:solidFill>
                <a:latin typeface="Verdana" charset="0"/>
                <a:cs typeface="Arial" charset="0"/>
              </a:rPr>
              <a:t>Statics</a:t>
            </a:r>
            <a:r>
              <a:rPr lang="en-US" sz="900" smtClean="0">
                <a:solidFill>
                  <a:schemeClr val="bg1"/>
                </a:solidFill>
                <a:latin typeface="Verdana" charset="0"/>
                <a:cs typeface="Arial" charset="0"/>
              </a:rPr>
              <a:t>, Fourteenth Edition</a:t>
            </a:r>
          </a:p>
          <a:p>
            <a:pPr>
              <a:defRPr/>
            </a:pPr>
            <a:r>
              <a:rPr lang="en-US" sz="900" smtClean="0">
                <a:solidFill>
                  <a:schemeClr val="bg1"/>
                </a:solidFill>
                <a:latin typeface="Verdana" charset="0"/>
                <a:cs typeface="Arial" charset="0"/>
              </a:rPr>
              <a:t>R.C. Hibbeler</a:t>
            </a:r>
          </a:p>
        </p:txBody>
      </p:sp>
      <p:sp>
        <p:nvSpPr>
          <p:cNvPr id="11" name="Rectangle 7"/>
          <p:cNvSpPr>
            <a:spLocks noChangeArrowheads="1"/>
          </p:cNvSpPr>
          <p:nvPr/>
        </p:nvSpPr>
        <p:spPr bwMode="auto">
          <a:xfrm>
            <a:off x="4267200" y="64643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en-US" sz="900">
                <a:solidFill>
                  <a:schemeClr val="bg1"/>
                </a:solidFill>
                <a:latin typeface="Verdana" panose="020B0604030504040204" pitchFamily="34" charset="0"/>
              </a:rPr>
              <a:t> Copyright ©2016 by Pearson Education, Inc.</a:t>
            </a:r>
          </a:p>
          <a:p>
            <a:pPr algn="r"/>
            <a:r>
              <a:rPr lang="en-US" altLang="en-US" sz="900">
                <a:solidFill>
                  <a:schemeClr val="bg1"/>
                </a:solidFill>
                <a:latin typeface="Verdana" panose="020B0604030504040204" pitchFamily="34" charset="0"/>
              </a:rPr>
              <a:t>All rights reserved.</a:t>
            </a:r>
          </a:p>
        </p:txBody>
      </p:sp>
    </p:spTree>
    <p:extLst>
      <p:ext uri="{BB962C8B-B14F-4D97-AF65-F5344CB8AC3E}">
        <p14:creationId xmlns:p14="http://schemas.microsoft.com/office/powerpoint/2010/main" val="6276937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spd="med">
    <p:wipe dir="r"/>
  </p:transition>
  <p:timing>
    <p:tnLst>
      <p:par>
        <p:cTn id="1" dur="indefinite" restart="never" nodeType="tmRoot"/>
      </p:par>
    </p:tnLst>
  </p:timing>
  <p:txStyles>
    <p:titleStyle>
      <a:lvl1pPr algn="ctr" defTabSz="685800" rtl="0" eaLnBrk="1" latinLnBrk="0" hangingPunct="1">
        <a:lnSpc>
          <a:spcPct val="90000"/>
        </a:lnSpc>
        <a:spcBef>
          <a:spcPct val="0"/>
        </a:spcBef>
        <a:buNone/>
        <a:defRPr sz="2800" b="1" kern="1200">
          <a:solidFill>
            <a:srgbClr val="000096"/>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5638800" y="2057400"/>
            <a:ext cx="32004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100" indent="-1651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sz="2200" b="1" u="sng" dirty="0"/>
              <a:t>In-Class Activities</a:t>
            </a:r>
            <a:r>
              <a:rPr lang="en-US" sz="2200" dirty="0"/>
              <a:t>:</a:t>
            </a:r>
          </a:p>
          <a:p>
            <a:pPr eaLnBrk="1" hangingPunct="1">
              <a:spcBef>
                <a:spcPct val="20000"/>
              </a:spcBef>
              <a:buClr>
                <a:srgbClr val="FF0000"/>
              </a:buClr>
              <a:buFontTx/>
              <a:buChar char="•"/>
            </a:pPr>
            <a:r>
              <a:rPr lang="en-US" sz="2200" dirty="0"/>
              <a:t>Reading Quiz</a:t>
            </a:r>
            <a:endParaRPr lang="en-US" sz="2200" dirty="0">
              <a:solidFill>
                <a:srgbClr val="00FF00"/>
              </a:solidFill>
            </a:endParaRPr>
          </a:p>
          <a:p>
            <a:pPr eaLnBrk="1" hangingPunct="1">
              <a:spcBef>
                <a:spcPct val="20000"/>
              </a:spcBef>
              <a:buClr>
                <a:srgbClr val="FF0000"/>
              </a:buClr>
              <a:buFontTx/>
              <a:buChar char="•"/>
            </a:pPr>
            <a:r>
              <a:rPr lang="en-US" sz="2200" dirty="0"/>
              <a:t>Applications</a:t>
            </a:r>
            <a:endParaRPr lang="en-US" sz="2200" dirty="0">
              <a:solidFill>
                <a:srgbClr val="00FF00"/>
              </a:solidFill>
            </a:endParaRPr>
          </a:p>
          <a:p>
            <a:pPr eaLnBrk="1" hangingPunct="1">
              <a:spcBef>
                <a:spcPct val="20000"/>
              </a:spcBef>
              <a:buClr>
                <a:srgbClr val="FF0000"/>
              </a:buClr>
              <a:buFontTx/>
              <a:buChar char="•"/>
            </a:pPr>
            <a:r>
              <a:rPr lang="en-US" sz="2200" dirty="0">
                <a:solidFill>
                  <a:srgbClr val="0000FA"/>
                </a:solidFill>
              </a:rPr>
              <a:t>What, Why and How of a FBD</a:t>
            </a:r>
          </a:p>
          <a:p>
            <a:pPr eaLnBrk="1" hangingPunct="1">
              <a:spcBef>
                <a:spcPct val="20000"/>
              </a:spcBef>
              <a:buClr>
                <a:srgbClr val="FF0000"/>
              </a:buClr>
              <a:buFontTx/>
              <a:buChar char="•"/>
            </a:pPr>
            <a:r>
              <a:rPr lang="en-US" sz="2200" dirty="0">
                <a:solidFill>
                  <a:srgbClr val="0000FA"/>
                </a:solidFill>
              </a:rPr>
              <a:t>Equations of Equilibrium</a:t>
            </a:r>
          </a:p>
          <a:p>
            <a:pPr eaLnBrk="1" hangingPunct="1">
              <a:spcBef>
                <a:spcPct val="20000"/>
              </a:spcBef>
              <a:buClr>
                <a:srgbClr val="FF0000"/>
              </a:buClr>
              <a:buFontTx/>
              <a:buChar char="•"/>
            </a:pPr>
            <a:r>
              <a:rPr lang="en-US" sz="2200" dirty="0">
                <a:solidFill>
                  <a:srgbClr val="0000FA"/>
                </a:solidFill>
              </a:rPr>
              <a:t>Analysis of Spring and Pulleys</a:t>
            </a:r>
          </a:p>
          <a:p>
            <a:pPr eaLnBrk="1" hangingPunct="1">
              <a:spcBef>
                <a:spcPct val="20000"/>
              </a:spcBef>
              <a:buClr>
                <a:srgbClr val="FF0000"/>
              </a:buClr>
              <a:buFontTx/>
              <a:buChar char="•"/>
            </a:pPr>
            <a:r>
              <a:rPr lang="en-US" sz="2200" dirty="0"/>
              <a:t>Concept Quiz</a:t>
            </a:r>
            <a:endParaRPr lang="en-US" sz="2200" dirty="0">
              <a:solidFill>
                <a:srgbClr val="00FF00"/>
              </a:solidFill>
            </a:endParaRPr>
          </a:p>
          <a:p>
            <a:pPr eaLnBrk="1" hangingPunct="1">
              <a:spcBef>
                <a:spcPct val="20000"/>
              </a:spcBef>
              <a:buClr>
                <a:srgbClr val="FF0000"/>
              </a:buClr>
              <a:buFontTx/>
              <a:buChar char="•"/>
            </a:pPr>
            <a:r>
              <a:rPr lang="en-US" sz="2200" dirty="0"/>
              <a:t>Group Problem Solving</a:t>
            </a:r>
            <a:endParaRPr lang="en-US" sz="2200" dirty="0">
              <a:solidFill>
                <a:srgbClr val="00FF00"/>
              </a:solidFill>
            </a:endParaRPr>
          </a:p>
          <a:p>
            <a:pPr eaLnBrk="1" hangingPunct="1">
              <a:spcBef>
                <a:spcPct val="20000"/>
              </a:spcBef>
              <a:buClr>
                <a:srgbClr val="FF0000"/>
              </a:buClr>
              <a:buFontTx/>
              <a:buChar char="•"/>
            </a:pPr>
            <a:r>
              <a:rPr lang="en-US" sz="2200" dirty="0"/>
              <a:t>Attention Quiz</a:t>
            </a:r>
          </a:p>
        </p:txBody>
      </p:sp>
      <p:sp>
        <p:nvSpPr>
          <p:cNvPr id="3" name="Title 2"/>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EQUILIBRIUM  </a:t>
            </a:r>
            <a:r>
              <a:rPr lang="en-US" sz="2400" b="1" kern="1200" dirty="0" smtClean="0">
                <a:effectLst/>
                <a:ea typeface="+mn-ea"/>
                <a:cs typeface="+mn-cs"/>
              </a:rPr>
              <a:t>OF  A  PARTICLE, THE  FREE-BODY DIAGRAM  &amp; COPLANAR  FORCE  SYSTEMS</a:t>
            </a:r>
            <a:endParaRPr lang="en-US" dirty="0" smtClean="0">
              <a:effectLst/>
            </a:endParaRPr>
          </a:p>
        </p:txBody>
      </p:sp>
      <p:grpSp>
        <p:nvGrpSpPr>
          <p:cNvPr id="5" name="Group 4"/>
          <p:cNvGrpSpPr/>
          <p:nvPr/>
        </p:nvGrpSpPr>
        <p:grpSpPr>
          <a:xfrm>
            <a:off x="457200" y="1143000"/>
            <a:ext cx="5029200" cy="5144361"/>
            <a:chOff x="457200" y="1143000"/>
            <a:chExt cx="5029200" cy="5144361"/>
          </a:xfrm>
        </p:grpSpPr>
        <p:sp>
          <p:nvSpPr>
            <p:cNvPr id="3078" name="Text Box 4"/>
            <p:cNvSpPr txBox="1">
              <a:spLocks noChangeArrowheads="1"/>
            </p:cNvSpPr>
            <p:nvPr/>
          </p:nvSpPr>
          <p:spPr bwMode="auto">
            <a:xfrm>
              <a:off x="457200" y="1143000"/>
              <a:ext cx="5029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pPr>
              <a:r>
                <a:rPr lang="en-US" sz="2200" b="1" u="sng"/>
                <a:t>Today’s Objectives</a:t>
              </a:r>
              <a:r>
                <a:rPr lang="en-US" sz="2200"/>
                <a:t>:</a:t>
              </a:r>
            </a:p>
            <a:p>
              <a:pPr eaLnBrk="1" hangingPunct="1">
                <a:spcBef>
                  <a:spcPct val="30000"/>
                </a:spcBef>
              </a:pPr>
              <a:r>
                <a:rPr lang="en-US" sz="2200"/>
                <a:t>Students will be able to :</a:t>
              </a:r>
            </a:p>
            <a:p>
              <a:pPr eaLnBrk="1" hangingPunct="1">
                <a:spcBef>
                  <a:spcPct val="30000"/>
                </a:spcBef>
              </a:pPr>
              <a:r>
                <a:rPr lang="en-US" sz="2200"/>
                <a:t>a) Draw a free body diagram (FBD), and,</a:t>
              </a:r>
            </a:p>
            <a:p>
              <a:pPr eaLnBrk="1" hangingPunct="1">
                <a:spcBef>
                  <a:spcPct val="30000"/>
                </a:spcBef>
              </a:pPr>
              <a:r>
                <a:rPr lang="en-US" sz="2200"/>
                <a:t>b) Apply equations of equilibrium to solve a 2-D problem.</a:t>
              </a:r>
            </a:p>
          </p:txBody>
        </p:sp>
        <p:pic>
          <p:nvPicPr>
            <p:cNvPr id="4" name="Picture 3"/>
            <p:cNvPicPr>
              <a:picLocks noChangeAspect="1"/>
            </p:cNvPicPr>
            <p:nvPr/>
          </p:nvPicPr>
          <p:blipFill>
            <a:blip r:embed="rId3"/>
            <a:stretch>
              <a:fillRect/>
            </a:stretch>
          </p:blipFill>
          <p:spPr>
            <a:xfrm>
              <a:off x="1905000" y="3256395"/>
              <a:ext cx="2686063" cy="3030966"/>
            </a:xfrm>
            <a:prstGeom prst="rect">
              <a:avLst/>
            </a:prstGeom>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8"/>
                                        </p:tgtEl>
                                        <p:attrNameLst>
                                          <p:attrName>style.visibility</p:attrName>
                                        </p:attrNameLst>
                                      </p:cBhvr>
                                      <p:to>
                                        <p:strVal val="visible"/>
                                      </p:to>
                                    </p:set>
                                    <p:anim calcmode="lin" valueType="num">
                                      <p:cBhvr additive="base">
                                        <p:cTn id="13" dur="500" fill="hold"/>
                                        <p:tgtEl>
                                          <p:spTgt spid="28678"/>
                                        </p:tgtEl>
                                        <p:attrNameLst>
                                          <p:attrName>ppt_x</p:attrName>
                                        </p:attrNameLst>
                                      </p:cBhvr>
                                      <p:tavLst>
                                        <p:tav tm="0">
                                          <p:val>
                                            <p:strVal val="0-#ppt_w/2"/>
                                          </p:val>
                                        </p:tav>
                                        <p:tav tm="100000">
                                          <p:val>
                                            <p:strVal val="#ppt_x"/>
                                          </p:val>
                                        </p:tav>
                                      </p:tavLst>
                                    </p:anim>
                                    <p:anim calcmode="lin" valueType="num">
                                      <p:cBhvr additive="base">
                                        <p:cTn id="14"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5"/>
          <p:cNvSpPr txBox="1">
            <a:spLocks noChangeArrowheads="1"/>
          </p:cNvSpPr>
          <p:nvPr/>
        </p:nvSpPr>
        <p:spPr bwMode="auto">
          <a:xfrm>
            <a:off x="838200" y="3810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Write the scalar E-of-E:</a:t>
            </a:r>
          </a:p>
        </p:txBody>
      </p:sp>
      <p:sp>
        <p:nvSpPr>
          <p:cNvPr id="55302" name="Text Box 6"/>
          <p:cNvSpPr txBox="1">
            <a:spLocks noChangeArrowheads="1"/>
          </p:cNvSpPr>
          <p:nvPr/>
        </p:nvSpPr>
        <p:spPr bwMode="auto">
          <a:xfrm>
            <a:off x="1524000" y="4318000"/>
            <a:ext cx="556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 </a:t>
            </a:r>
            <a:r>
              <a:rPr lang="en-US" dirty="0">
                <a:sym typeface="Symbol" pitchFamily="18" charset="2"/>
              </a:rPr>
              <a:t>  </a:t>
            </a:r>
            <a:r>
              <a:rPr lang="en-US" dirty="0" err="1">
                <a:sym typeface="Symbol" pitchFamily="18" charset="2"/>
              </a:rPr>
              <a:t>F</a:t>
            </a:r>
            <a:r>
              <a:rPr lang="en-US" baseline="-25000" dirty="0" err="1">
                <a:sym typeface="Symbol" pitchFamily="18" charset="2"/>
              </a:rPr>
              <a:t>x</a:t>
            </a:r>
            <a:r>
              <a:rPr lang="en-US" dirty="0">
                <a:sym typeface="Symbol" pitchFamily="18" charset="2"/>
              </a:rPr>
              <a:t> = F</a:t>
            </a:r>
            <a:r>
              <a:rPr lang="en-US" baseline="-25000" dirty="0">
                <a:sym typeface="Symbol" pitchFamily="18" charset="2"/>
              </a:rPr>
              <a:t>B</a:t>
            </a:r>
            <a:r>
              <a:rPr lang="en-US" dirty="0">
                <a:sym typeface="Symbol" pitchFamily="18" charset="2"/>
              </a:rPr>
              <a:t> </a:t>
            </a:r>
            <a:r>
              <a:rPr lang="en-US" dirty="0" err="1">
                <a:sym typeface="Symbol" pitchFamily="18" charset="2"/>
              </a:rPr>
              <a:t>cos</a:t>
            </a:r>
            <a:r>
              <a:rPr lang="en-US" dirty="0">
                <a:sym typeface="Symbol" pitchFamily="18" charset="2"/>
              </a:rPr>
              <a:t> 30º  –  F</a:t>
            </a:r>
            <a:r>
              <a:rPr lang="en-US" baseline="-25000" dirty="0">
                <a:sym typeface="Symbol" pitchFamily="18" charset="2"/>
              </a:rPr>
              <a:t>D  </a:t>
            </a:r>
            <a:r>
              <a:rPr lang="en-US" dirty="0">
                <a:sym typeface="Symbol" pitchFamily="18" charset="2"/>
              </a:rPr>
              <a:t> =   0</a:t>
            </a:r>
          </a:p>
          <a:p>
            <a:pPr eaLnBrk="1" hangingPunct="1">
              <a:spcBef>
                <a:spcPct val="50000"/>
              </a:spcBef>
            </a:pPr>
            <a:r>
              <a:rPr lang="en-US" dirty="0"/>
              <a:t>+ </a:t>
            </a:r>
            <a:r>
              <a:rPr lang="en-US" dirty="0">
                <a:sym typeface="Symbol" pitchFamily="18" charset="2"/>
              </a:rPr>
              <a:t>  </a:t>
            </a:r>
            <a:r>
              <a:rPr lang="en-US" dirty="0" err="1">
                <a:sym typeface="Symbol" pitchFamily="18" charset="2"/>
              </a:rPr>
              <a:t>F</a:t>
            </a:r>
            <a:r>
              <a:rPr lang="en-US" baseline="-25000" dirty="0" err="1">
                <a:sym typeface="Symbol" pitchFamily="18" charset="2"/>
              </a:rPr>
              <a:t>y</a:t>
            </a:r>
            <a:r>
              <a:rPr lang="en-US" dirty="0">
                <a:sym typeface="Symbol" pitchFamily="18" charset="2"/>
              </a:rPr>
              <a:t>  =  F</a:t>
            </a:r>
            <a:r>
              <a:rPr lang="en-US" baseline="-25000" dirty="0">
                <a:sym typeface="Symbol" pitchFamily="18" charset="2"/>
              </a:rPr>
              <a:t>B</a:t>
            </a:r>
            <a:r>
              <a:rPr lang="en-US" dirty="0">
                <a:sym typeface="Symbol" pitchFamily="18" charset="2"/>
              </a:rPr>
              <a:t> sin 30º  –  392.4 N = 0</a:t>
            </a:r>
          </a:p>
        </p:txBody>
      </p:sp>
      <p:sp>
        <p:nvSpPr>
          <p:cNvPr id="55304" name="Text Box 8"/>
          <p:cNvSpPr txBox="1">
            <a:spLocks noChangeArrowheads="1"/>
          </p:cNvSpPr>
          <p:nvPr/>
        </p:nvSpPr>
        <p:spPr bwMode="auto">
          <a:xfrm>
            <a:off x="838200" y="5461000"/>
            <a:ext cx="647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Solving the second equation gives: </a:t>
            </a:r>
            <a:r>
              <a:rPr lang="en-US" u="sng" dirty="0">
                <a:solidFill>
                  <a:srgbClr val="0000FA"/>
                </a:solidFill>
              </a:rPr>
              <a:t>F</a:t>
            </a:r>
            <a:r>
              <a:rPr lang="en-US" u="sng" baseline="-25000" dirty="0">
                <a:solidFill>
                  <a:srgbClr val="0000FA"/>
                </a:solidFill>
              </a:rPr>
              <a:t>B</a:t>
            </a:r>
            <a:r>
              <a:rPr lang="en-US" u="sng" dirty="0">
                <a:solidFill>
                  <a:srgbClr val="0000FA"/>
                </a:solidFill>
              </a:rPr>
              <a:t> = 785 N </a:t>
            </a:r>
            <a:r>
              <a:rPr lang="en-US" dirty="0">
                <a:solidFill>
                  <a:srgbClr val="0000FA"/>
                </a:solidFill>
              </a:rPr>
              <a:t>→</a:t>
            </a:r>
            <a:r>
              <a:rPr lang="en-US" baseline="-25000" dirty="0">
                <a:solidFill>
                  <a:srgbClr val="0000FA"/>
                </a:solidFill>
                <a:sym typeface="Symbol" pitchFamily="18" charset="2"/>
              </a:rPr>
              <a:t> </a:t>
            </a:r>
            <a:endParaRPr lang="en-US" baseline="-25000" dirty="0">
              <a:solidFill>
                <a:srgbClr val="0000FA"/>
              </a:solidFill>
            </a:endParaRPr>
          </a:p>
          <a:p>
            <a:pPr eaLnBrk="1" hangingPunct="1">
              <a:spcBef>
                <a:spcPct val="50000"/>
              </a:spcBef>
            </a:pPr>
            <a:r>
              <a:rPr lang="en-US" dirty="0"/>
              <a:t>From the first equation, we get: </a:t>
            </a:r>
            <a:r>
              <a:rPr lang="en-US" u="sng" dirty="0">
                <a:solidFill>
                  <a:srgbClr val="0000FA"/>
                </a:solidFill>
              </a:rPr>
              <a:t>F</a:t>
            </a:r>
            <a:r>
              <a:rPr lang="en-US" u="sng" baseline="-25000" dirty="0">
                <a:solidFill>
                  <a:srgbClr val="0000FA"/>
                </a:solidFill>
              </a:rPr>
              <a:t>D</a:t>
            </a:r>
            <a:r>
              <a:rPr lang="en-US" u="sng" dirty="0">
                <a:solidFill>
                  <a:srgbClr val="0000FA"/>
                </a:solidFill>
              </a:rPr>
              <a:t> = 680 N  </a:t>
            </a:r>
            <a:r>
              <a:rPr lang="en-US" dirty="0">
                <a:solidFill>
                  <a:srgbClr val="0000FA"/>
                </a:solidFill>
              </a:rPr>
              <a:t>←</a:t>
            </a:r>
          </a:p>
        </p:txBody>
      </p:sp>
      <p:sp>
        <p:nvSpPr>
          <p:cNvPr id="12295" name="Text Box 14"/>
          <p:cNvSpPr txBox="1">
            <a:spLocks noChangeArrowheads="1"/>
          </p:cNvSpPr>
          <p:nvPr/>
        </p:nvSpPr>
        <p:spPr bwMode="auto">
          <a:xfrm>
            <a:off x="4876800" y="32448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2296" name="Text Box 15"/>
          <p:cNvSpPr txBox="1">
            <a:spLocks noChangeArrowheads="1"/>
          </p:cNvSpPr>
          <p:nvPr/>
        </p:nvSpPr>
        <p:spPr bwMode="auto">
          <a:xfrm>
            <a:off x="533400" y="3473450"/>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t>Note : Cylinder mass = 40 Kg</a:t>
            </a:r>
          </a:p>
        </p:txBody>
      </p:sp>
      <p:pic>
        <p:nvPicPr>
          <p:cNvPr id="12299" name="Picture 19" descr="CH3 FBD 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58850"/>
            <a:ext cx="34290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0" name="Group 20"/>
          <p:cNvGrpSpPr>
            <a:grpSpLocks/>
          </p:cNvGrpSpPr>
          <p:nvPr/>
        </p:nvGrpSpPr>
        <p:grpSpPr bwMode="auto">
          <a:xfrm>
            <a:off x="4572000" y="1035050"/>
            <a:ext cx="3429000" cy="2152650"/>
            <a:chOff x="2592" y="2448"/>
            <a:chExt cx="2160" cy="1356"/>
          </a:xfrm>
        </p:grpSpPr>
        <p:grpSp>
          <p:nvGrpSpPr>
            <p:cNvPr id="12301" name="Group 21"/>
            <p:cNvGrpSpPr>
              <a:grpSpLocks/>
            </p:cNvGrpSpPr>
            <p:nvPr/>
          </p:nvGrpSpPr>
          <p:grpSpPr bwMode="auto">
            <a:xfrm>
              <a:off x="2592" y="2592"/>
              <a:ext cx="2160" cy="1212"/>
              <a:chOff x="2592" y="2592"/>
              <a:chExt cx="2160" cy="1212"/>
            </a:xfrm>
          </p:grpSpPr>
          <p:sp>
            <p:nvSpPr>
              <p:cNvPr id="12315" name="Line 105"/>
              <p:cNvSpPr>
                <a:spLocks noChangeShapeType="1"/>
              </p:cNvSpPr>
              <p:nvPr/>
            </p:nvSpPr>
            <p:spPr bwMode="auto">
              <a:xfrm>
                <a:off x="3600" y="3216"/>
                <a:ext cx="0" cy="4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08" name="Text Box 22"/>
              <p:cNvSpPr txBox="1">
                <a:spLocks noChangeArrowheads="1"/>
              </p:cNvSpPr>
              <p:nvPr/>
            </p:nvSpPr>
            <p:spPr bwMode="auto">
              <a:xfrm>
                <a:off x="2592" y="2592"/>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rgbClr val="0000FA"/>
                    </a:solidFill>
                  </a:rPr>
                  <a:t>FBD at  A </a:t>
                </a:r>
              </a:p>
            </p:txBody>
          </p:sp>
          <p:sp>
            <p:nvSpPr>
              <p:cNvPr id="12309" name="Text Box 23"/>
              <p:cNvSpPr txBox="1">
                <a:spLocks noChangeArrowheads="1"/>
              </p:cNvSpPr>
              <p:nvPr/>
            </p:nvSpPr>
            <p:spPr bwMode="auto">
              <a:xfrm>
                <a:off x="3168" y="3120"/>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A</a:t>
                </a:r>
                <a:endParaRPr lang="en-US"/>
              </a:p>
            </p:txBody>
          </p:sp>
          <p:sp>
            <p:nvSpPr>
              <p:cNvPr id="12310" name="Line 57"/>
              <p:cNvSpPr>
                <a:spLocks noChangeShapeType="1"/>
              </p:cNvSpPr>
              <p:nvPr/>
            </p:nvSpPr>
            <p:spPr bwMode="auto">
              <a:xfrm flipV="1">
                <a:off x="3600" y="2832"/>
                <a:ext cx="528"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11" name="Text Box 58"/>
              <p:cNvSpPr txBox="1">
                <a:spLocks noChangeArrowheads="1"/>
              </p:cNvSpPr>
              <p:nvPr/>
            </p:nvSpPr>
            <p:spPr bwMode="auto">
              <a:xfrm>
                <a:off x="4080" y="278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F</a:t>
                </a:r>
                <a:r>
                  <a:rPr lang="en-US" sz="2000" b="1" baseline="-25000"/>
                  <a:t>B</a:t>
                </a:r>
              </a:p>
            </p:txBody>
          </p:sp>
          <p:sp>
            <p:nvSpPr>
              <p:cNvPr id="12312" name="Line 57"/>
              <p:cNvSpPr>
                <a:spLocks noChangeShapeType="1"/>
              </p:cNvSpPr>
              <p:nvPr/>
            </p:nvSpPr>
            <p:spPr bwMode="auto">
              <a:xfrm flipH="1" flipV="1">
                <a:off x="3024" y="3168"/>
                <a:ext cx="52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13" name="Oval 27"/>
              <p:cNvSpPr>
                <a:spLocks noChangeArrowheads="1"/>
              </p:cNvSpPr>
              <p:nvPr/>
            </p:nvSpPr>
            <p:spPr bwMode="auto">
              <a:xfrm>
                <a:off x="3552" y="3120"/>
                <a:ext cx="96" cy="96"/>
              </a:xfrm>
              <a:prstGeom prst="ellipse">
                <a:avLst/>
              </a:prstGeom>
              <a:solidFill>
                <a:schemeClr val="bg1"/>
              </a:solidFill>
              <a:ln w="28575">
                <a:solidFill>
                  <a:schemeClr val="tx1"/>
                </a:solidFill>
                <a:miter lim="800000"/>
                <a:headEnd/>
                <a:tailEnd/>
              </a:ln>
            </p:spPr>
            <p:txBody>
              <a:bodyPr wrap="none" anchor="ctr"/>
              <a:lstStyle/>
              <a:p>
                <a:endParaRPr lang="en-US"/>
              </a:p>
            </p:txBody>
          </p:sp>
          <p:sp>
            <p:nvSpPr>
              <p:cNvPr id="12314" name="Text Box 58"/>
              <p:cNvSpPr txBox="1">
                <a:spLocks noChangeArrowheads="1"/>
              </p:cNvSpPr>
              <p:nvPr/>
            </p:nvSpPr>
            <p:spPr bwMode="auto">
              <a:xfrm>
                <a:off x="2976" y="316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F</a:t>
                </a:r>
                <a:r>
                  <a:rPr lang="en-US" sz="2000" b="1" baseline="-25000"/>
                  <a:t>D</a:t>
                </a:r>
              </a:p>
            </p:txBody>
          </p:sp>
          <p:sp>
            <p:nvSpPr>
              <p:cNvPr id="12316" name="Text Box 58"/>
              <p:cNvSpPr txBox="1">
                <a:spLocks noChangeArrowheads="1"/>
              </p:cNvSpPr>
              <p:nvPr/>
            </p:nvSpPr>
            <p:spPr bwMode="auto">
              <a:xfrm>
                <a:off x="3600" y="312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a:t>A</a:t>
                </a:r>
                <a:endParaRPr lang="en-US" sz="1600" b="1" baseline="-25000"/>
              </a:p>
            </p:txBody>
          </p:sp>
          <p:sp>
            <p:nvSpPr>
              <p:cNvPr id="12317" name="Text Box 58"/>
              <p:cNvSpPr txBox="1">
                <a:spLocks noChangeArrowheads="1"/>
              </p:cNvSpPr>
              <p:nvPr/>
            </p:nvSpPr>
            <p:spPr bwMode="auto">
              <a:xfrm>
                <a:off x="3648" y="3552"/>
                <a:ext cx="11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t>F</a:t>
                </a:r>
                <a:r>
                  <a:rPr lang="en-US" sz="2000" b="1" baseline="-25000"/>
                  <a:t>C </a:t>
                </a:r>
                <a:r>
                  <a:rPr lang="en-US" sz="2000" b="1"/>
                  <a:t>= 392.4 N</a:t>
                </a:r>
              </a:p>
            </p:txBody>
          </p:sp>
        </p:grpSp>
        <p:sp>
          <p:nvSpPr>
            <p:cNvPr id="12302" name="Line 32"/>
            <p:cNvSpPr>
              <a:spLocks noChangeShapeType="1"/>
            </p:cNvSpPr>
            <p:nvPr/>
          </p:nvSpPr>
          <p:spPr bwMode="auto">
            <a:xfrm>
              <a:off x="3600" y="2544"/>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3" name="Line 33"/>
            <p:cNvSpPr>
              <a:spLocks noChangeShapeType="1"/>
            </p:cNvSpPr>
            <p:nvPr/>
          </p:nvSpPr>
          <p:spPr bwMode="auto">
            <a:xfrm flipH="1">
              <a:off x="3648" y="3168"/>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4" name="Text Box 34"/>
            <p:cNvSpPr txBox="1">
              <a:spLocks noChangeArrowheads="1"/>
            </p:cNvSpPr>
            <p:nvPr/>
          </p:nvSpPr>
          <p:spPr bwMode="auto">
            <a:xfrm>
              <a:off x="3648" y="24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2305" name="Text Box 35"/>
            <p:cNvSpPr txBox="1">
              <a:spLocks noChangeArrowheads="1"/>
            </p:cNvSpPr>
            <p:nvPr/>
          </p:nvSpPr>
          <p:spPr bwMode="auto">
            <a:xfrm>
              <a:off x="4080"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sp>
          <p:nvSpPr>
            <p:cNvPr id="12306" name="Arc 36"/>
            <p:cNvSpPr>
              <a:spLocks/>
            </p:cNvSpPr>
            <p:nvPr/>
          </p:nvSpPr>
          <p:spPr bwMode="auto">
            <a:xfrm>
              <a:off x="3840" y="3024"/>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7" name="Text Box 37"/>
            <p:cNvSpPr txBox="1">
              <a:spLocks noChangeArrowheads="1"/>
            </p:cNvSpPr>
            <p:nvPr/>
          </p:nvSpPr>
          <p:spPr bwMode="auto">
            <a:xfrm>
              <a:off x="3888" y="297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r>
                <a:rPr lang="en-US" sz="1800">
                  <a:cs typeface="Times New Roman" pitchFamily="18" charset="0"/>
                </a:rPr>
                <a:t>˚</a:t>
              </a:r>
            </a:p>
          </p:txBody>
        </p:sp>
      </p:grpSp>
      <p:sp>
        <p:nvSpPr>
          <p:cNvPr id="2" name="Title 1"/>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EQUATIONS  OF  2-D  EQUILIBRIUM </a:t>
            </a:r>
            <a:r>
              <a:rPr lang="en-US" sz="2400" kern="1200" dirty="0" smtClean="0">
                <a:effectLst/>
                <a:ea typeface="+mn-ea"/>
                <a:cs typeface="+mn-cs"/>
              </a:rPr>
              <a:t>(continued)</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anim calcmode="lin" valueType="num">
                                      <p:cBhvr additive="base">
                                        <p:cTn id="13" dur="500" fill="hold"/>
                                        <p:tgtEl>
                                          <p:spTgt spid="55304"/>
                                        </p:tgtEl>
                                        <p:attrNameLst>
                                          <p:attrName>ppt_x</p:attrName>
                                        </p:attrNameLst>
                                      </p:cBhvr>
                                      <p:tavLst>
                                        <p:tav tm="0">
                                          <p:val>
                                            <p:strVal val="0-#ppt_w/2"/>
                                          </p:val>
                                        </p:tav>
                                        <p:tav tm="100000">
                                          <p:val>
                                            <p:strVal val="#ppt_x"/>
                                          </p:val>
                                        </p:tav>
                                      </p:tavLst>
                                    </p:anim>
                                    <p:anim calcmode="lin" valueType="num">
                                      <p:cBhvr additive="base">
                                        <p:cTn id="14"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utoUpdateAnimBg="0"/>
      <p:bldP spid="5530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990600" y="4953000"/>
            <a:ext cx="7543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43100" indent="-19431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dirty="0">
                <a:solidFill>
                  <a:srgbClr val="0000FA"/>
                </a:solidFill>
              </a:rPr>
              <a:t>Spring Force </a:t>
            </a:r>
            <a:r>
              <a:rPr lang="en-US" dirty="0"/>
              <a:t>= spring constant *  </a:t>
            </a:r>
            <a:r>
              <a:rPr lang="en-US" dirty="0" smtClean="0"/>
              <a:t>deformation of spring</a:t>
            </a:r>
          </a:p>
          <a:p>
            <a:pPr eaLnBrk="1" hangingPunct="1">
              <a:spcBef>
                <a:spcPct val="20000"/>
              </a:spcBef>
            </a:pPr>
            <a:r>
              <a:rPr lang="en-US" dirty="0" smtClean="0"/>
              <a:t>or               </a:t>
            </a:r>
            <a:r>
              <a:rPr lang="en-US" dirty="0"/>
              <a:t>F = k * s</a:t>
            </a:r>
          </a:p>
        </p:txBody>
      </p:sp>
      <p:pic>
        <p:nvPicPr>
          <p:cNvPr id="57358" name="Picture 14" descr="CH 3 Sp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066800"/>
            <a:ext cx="236041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lstStyle/>
          <a:p>
            <a:r>
              <a:rPr lang="en-US" sz="2400" b="1" kern="1200" dirty="0" smtClean="0">
                <a:effectLst/>
                <a:ea typeface="+mn-ea"/>
                <a:cs typeface="+mn-cs"/>
              </a:rPr>
              <a:t>SIMPLE   SPRINGS</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anim calcmode="lin" valueType="num">
                                      <p:cBhvr additive="base">
                                        <p:cTn id="7" dur="500" fill="hold"/>
                                        <p:tgtEl>
                                          <p:spTgt spid="57358"/>
                                        </p:tgtEl>
                                        <p:attrNameLst>
                                          <p:attrName>ppt_x</p:attrName>
                                        </p:attrNameLst>
                                      </p:cBhvr>
                                      <p:tavLst>
                                        <p:tav tm="0">
                                          <p:val>
                                            <p:strVal val="0-#ppt_w/2"/>
                                          </p:val>
                                        </p:tav>
                                        <p:tav tm="100000">
                                          <p:val>
                                            <p:strVal val="#ppt_x"/>
                                          </p:val>
                                        </p:tav>
                                      </p:tavLst>
                                    </p:anim>
                                    <p:anim calcmode="lin" valueType="num">
                                      <p:cBhvr additive="base">
                                        <p:cTn id="8" dur="500" fill="hold"/>
                                        <p:tgtEl>
                                          <p:spTgt spid="573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51"/>
                                        </p:tgtEl>
                                        <p:attrNameLst>
                                          <p:attrName>style.visibility</p:attrName>
                                        </p:attrNameLst>
                                      </p:cBhvr>
                                      <p:to>
                                        <p:strVal val="visible"/>
                                      </p:to>
                                    </p:set>
                                    <p:anim calcmode="lin" valueType="num">
                                      <p:cBhvr additive="base">
                                        <p:cTn id="13" dur="500" fill="hold"/>
                                        <p:tgtEl>
                                          <p:spTgt spid="57351"/>
                                        </p:tgtEl>
                                        <p:attrNameLst>
                                          <p:attrName>ppt_x</p:attrName>
                                        </p:attrNameLst>
                                      </p:cBhvr>
                                      <p:tavLst>
                                        <p:tav tm="0">
                                          <p:val>
                                            <p:strVal val="0-#ppt_w/2"/>
                                          </p:val>
                                        </p:tav>
                                        <p:tav tm="100000">
                                          <p:val>
                                            <p:strVal val="#ppt_x"/>
                                          </p:val>
                                        </p:tav>
                                      </p:tavLst>
                                    </p:anim>
                                    <p:anim calcmode="lin" valueType="num">
                                      <p:cBhvr additive="base">
                                        <p:cTn id="14"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 Box 8"/>
          <p:cNvSpPr txBox="1">
            <a:spLocks noChangeArrowheads="1"/>
          </p:cNvSpPr>
          <p:nvPr/>
        </p:nvSpPr>
        <p:spPr bwMode="auto">
          <a:xfrm>
            <a:off x="3941358" y="1815810"/>
            <a:ext cx="464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With a frictionless </a:t>
            </a:r>
            <a:r>
              <a:rPr lang="en-US" dirty="0" smtClean="0"/>
              <a:t>pulley and cable</a:t>
            </a:r>
            <a:r>
              <a:rPr lang="en-US" dirty="0"/>
              <a:t/>
            </a:r>
            <a:br>
              <a:rPr lang="en-US" dirty="0"/>
            </a:br>
            <a:r>
              <a:rPr lang="en-US" dirty="0"/>
              <a:t>             </a:t>
            </a:r>
            <a:endParaRPr lang="en-US" dirty="0" smtClean="0"/>
          </a:p>
          <a:p>
            <a:pPr algn="ctr" eaLnBrk="1" hangingPunct="1">
              <a:spcBef>
                <a:spcPct val="50000"/>
              </a:spcBef>
            </a:pPr>
            <a:r>
              <a:rPr lang="en-US" dirty="0" smtClean="0"/>
              <a:t> </a:t>
            </a:r>
            <a:r>
              <a:rPr lang="en-US" sz="2800" dirty="0"/>
              <a:t>T</a:t>
            </a:r>
            <a:r>
              <a:rPr lang="en-US" sz="2800" baseline="-25000" dirty="0"/>
              <a:t>1</a:t>
            </a:r>
            <a:r>
              <a:rPr lang="en-US" sz="2800" dirty="0"/>
              <a:t> = T</a:t>
            </a:r>
            <a:r>
              <a:rPr lang="en-US" sz="2800" baseline="-25000" dirty="0"/>
              <a:t>2</a:t>
            </a:r>
            <a:r>
              <a:rPr lang="en-US" sz="2800" dirty="0"/>
              <a:t>.</a:t>
            </a:r>
          </a:p>
        </p:txBody>
      </p:sp>
      <p:sp>
        <p:nvSpPr>
          <p:cNvPr id="3" name="Title 2"/>
          <p:cNvSpPr>
            <a:spLocks noGrp="1"/>
          </p:cNvSpPr>
          <p:nvPr>
            <p:ph type="title" idx="4294967295"/>
          </p:nvPr>
        </p:nvSpPr>
        <p:spPr/>
        <p:txBody>
          <a:bodyPr/>
          <a:lstStyle/>
          <a:p>
            <a:pPr rtl="0" eaLnBrk="1" fontAlgn="base" hangingPunct="1"/>
            <a:r>
              <a:rPr lang="en-US" sz="2400" b="1" kern="1200" dirty="0" smtClean="0">
                <a:effectLst/>
                <a:ea typeface="+mn-ea"/>
                <a:cs typeface="+mn-cs"/>
              </a:rPr>
              <a:t>CABLES  AND  PULLEYS</a:t>
            </a:r>
            <a:endParaRPr lang="en-US" dirty="0" smtClean="0">
              <a:effectLst/>
            </a:endParaRPr>
          </a:p>
        </p:txBody>
      </p:sp>
      <p:grpSp>
        <p:nvGrpSpPr>
          <p:cNvPr id="8" name="Group 7"/>
          <p:cNvGrpSpPr/>
          <p:nvPr/>
        </p:nvGrpSpPr>
        <p:grpSpPr>
          <a:xfrm>
            <a:off x="381000" y="1447800"/>
            <a:ext cx="3457575" cy="3743325"/>
            <a:chOff x="4543697" y="1957864"/>
            <a:chExt cx="3457575" cy="3743325"/>
          </a:xfrm>
        </p:grpSpPr>
        <p:pic>
          <p:nvPicPr>
            <p:cNvPr id="4" name="Picture 3"/>
            <p:cNvPicPr>
              <a:picLocks noChangeAspect="1"/>
            </p:cNvPicPr>
            <p:nvPr/>
          </p:nvPicPr>
          <p:blipFill>
            <a:blip r:embed="rId2"/>
            <a:stretch>
              <a:fillRect/>
            </a:stretch>
          </p:blipFill>
          <p:spPr>
            <a:xfrm>
              <a:off x="4543697" y="1957864"/>
              <a:ext cx="3457575" cy="3743325"/>
            </a:xfrm>
            <a:prstGeom prst="rect">
              <a:avLst/>
            </a:prstGeom>
          </p:spPr>
        </p:pic>
        <p:sp>
          <p:nvSpPr>
            <p:cNvPr id="5" name="Rectangle 4"/>
            <p:cNvSpPr/>
            <p:nvPr/>
          </p:nvSpPr>
          <p:spPr>
            <a:xfrm>
              <a:off x="4953000" y="4267200"/>
              <a:ext cx="323412"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29400" y="48768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59190" y="4186535"/>
              <a:ext cx="474810" cy="461665"/>
            </a:xfrm>
            <a:prstGeom prst="rect">
              <a:avLst/>
            </a:prstGeom>
          </p:spPr>
          <p:txBody>
            <a:bodyPr wrap="none">
              <a:spAutoFit/>
            </a:bodyPr>
            <a:lstStyle/>
            <a:p>
              <a:r>
                <a:rPr lang="en-US" i="1" dirty="0" smtClean="0"/>
                <a:t>T</a:t>
              </a:r>
              <a:r>
                <a:rPr lang="en-US" i="1" baseline="-25000" dirty="0" smtClean="0"/>
                <a:t>1</a:t>
              </a:r>
              <a:endParaRPr lang="en-US" i="1" baseline="-25000" dirty="0"/>
            </a:p>
          </p:txBody>
        </p:sp>
        <p:sp>
          <p:nvSpPr>
            <p:cNvPr id="13" name="Rectangle 12"/>
            <p:cNvSpPr/>
            <p:nvPr/>
          </p:nvSpPr>
          <p:spPr>
            <a:xfrm>
              <a:off x="6230790" y="4567535"/>
              <a:ext cx="458780" cy="461665"/>
            </a:xfrm>
            <a:prstGeom prst="rect">
              <a:avLst/>
            </a:prstGeom>
          </p:spPr>
          <p:txBody>
            <a:bodyPr wrap="none">
              <a:spAutoFit/>
            </a:bodyPr>
            <a:lstStyle/>
            <a:p>
              <a:r>
                <a:rPr lang="en-US" i="1" dirty="0" smtClean="0"/>
                <a:t>T</a:t>
              </a:r>
              <a:r>
                <a:rPr lang="en-US" i="1" baseline="-25000" dirty="0"/>
                <a:t>2</a:t>
              </a:r>
            </a:p>
          </p:txBody>
        </p:sp>
      </p:grpSp>
      <p:sp>
        <p:nvSpPr>
          <p:cNvPr id="2" name="Rectangle 1"/>
          <p:cNvSpPr/>
          <p:nvPr/>
        </p:nvSpPr>
        <p:spPr>
          <a:xfrm>
            <a:off x="3938587" y="3676471"/>
            <a:ext cx="4848225" cy="1200329"/>
          </a:xfrm>
          <a:prstGeom prst="rect">
            <a:avLst/>
          </a:prstGeom>
        </p:spPr>
        <p:txBody>
          <a:bodyPr wrap="square">
            <a:spAutoFit/>
          </a:bodyPr>
          <a:lstStyle/>
          <a:p>
            <a:r>
              <a:rPr lang="en-US" dirty="0">
                <a:cs typeface="Times New Roman" panose="02020603050405020304" pitchFamily="18" charset="0"/>
              </a:rPr>
              <a:t>C</a:t>
            </a:r>
            <a:r>
              <a:rPr lang="en-US" dirty="0" smtClean="0">
                <a:cs typeface="Times New Roman" panose="02020603050405020304" pitchFamily="18" charset="0"/>
              </a:rPr>
              <a:t>able </a:t>
            </a:r>
            <a:r>
              <a:rPr lang="en-US" dirty="0">
                <a:cs typeface="Times New Roman" panose="02020603050405020304" pitchFamily="18" charset="0"/>
              </a:rPr>
              <a:t>can support </a:t>
            </a:r>
            <a:r>
              <a:rPr lang="en-US" i="1" dirty="0" smtClean="0">
                <a:solidFill>
                  <a:srgbClr val="0000FA"/>
                </a:solidFill>
                <a:cs typeface="Times New Roman" panose="02020603050405020304" pitchFamily="18" charset="0"/>
              </a:rPr>
              <a:t>only </a:t>
            </a:r>
            <a:r>
              <a:rPr lang="en-US" dirty="0" smtClean="0">
                <a:solidFill>
                  <a:srgbClr val="0000FA"/>
                </a:solidFill>
                <a:cs typeface="Times New Roman" panose="02020603050405020304" pitchFamily="18" charset="0"/>
              </a:rPr>
              <a:t>a </a:t>
            </a:r>
            <a:r>
              <a:rPr lang="en-US" dirty="0">
                <a:solidFill>
                  <a:srgbClr val="0000FA"/>
                </a:solidFill>
                <a:cs typeface="Times New Roman" panose="02020603050405020304" pitchFamily="18" charset="0"/>
              </a:rPr>
              <a:t>tension or “pulling” force</a:t>
            </a:r>
            <a:r>
              <a:rPr lang="en-US" dirty="0">
                <a:cs typeface="Times New Roman" panose="02020603050405020304" pitchFamily="18" charset="0"/>
              </a:rPr>
              <a:t>, and this force always acts in the direction </a:t>
            </a:r>
            <a:r>
              <a:rPr lang="en-US" dirty="0" smtClean="0">
                <a:cs typeface="Times New Roman" panose="02020603050405020304" pitchFamily="18" charset="0"/>
              </a:rPr>
              <a:t>of the </a:t>
            </a:r>
            <a:r>
              <a:rPr lang="en-US" dirty="0">
                <a:cs typeface="Times New Roman" panose="02020603050405020304" pitchFamily="18" charset="0"/>
              </a:rPr>
              <a:t>cable.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additive="base">
                                        <p:cTn id="7" dur="500" fill="hold"/>
                                        <p:tgtEl>
                                          <p:spTgt spid="57352"/>
                                        </p:tgtEl>
                                        <p:attrNameLst>
                                          <p:attrName>ppt_x</p:attrName>
                                        </p:attrNameLst>
                                      </p:cBhvr>
                                      <p:tavLst>
                                        <p:tav tm="0">
                                          <p:val>
                                            <p:strVal val="0-#ppt_w/2"/>
                                          </p:val>
                                        </p:tav>
                                        <p:tav tm="100000">
                                          <p:val>
                                            <p:strVal val="#ppt_x"/>
                                          </p:val>
                                        </p:tav>
                                      </p:tavLst>
                                    </p:anim>
                                    <p:anim calcmode="lin" valueType="num">
                                      <p:cBhvr additive="base">
                                        <p:cTn id="8" dur="500" fill="hold"/>
                                        <p:tgtEl>
                                          <p:spTgt spid="573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 Box 8"/>
          <p:cNvSpPr txBox="1">
            <a:spLocks noChangeArrowheads="1"/>
          </p:cNvSpPr>
          <p:nvPr/>
        </p:nvSpPr>
        <p:spPr bwMode="auto">
          <a:xfrm>
            <a:off x="2796365" y="1282448"/>
            <a:ext cx="5467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If an object rests on </a:t>
            </a:r>
            <a:r>
              <a:rPr lang="en-US" dirty="0">
                <a:solidFill>
                  <a:srgbClr val="0000FA"/>
                </a:solidFill>
              </a:rPr>
              <a:t>a smooth surface</a:t>
            </a:r>
            <a:r>
              <a:rPr lang="en-US" dirty="0"/>
              <a:t>, then </a:t>
            </a:r>
            <a:r>
              <a:rPr lang="en-US" dirty="0" smtClean="0"/>
              <a:t>the surface </a:t>
            </a:r>
            <a:r>
              <a:rPr lang="en-US" dirty="0"/>
              <a:t>will exert a force on the object that is </a:t>
            </a:r>
            <a:r>
              <a:rPr lang="en-US" dirty="0">
                <a:solidFill>
                  <a:srgbClr val="0000FA"/>
                </a:solidFill>
              </a:rPr>
              <a:t>normal to the surface </a:t>
            </a:r>
            <a:r>
              <a:rPr lang="en-US" dirty="0" smtClean="0"/>
              <a:t>at the </a:t>
            </a:r>
            <a:r>
              <a:rPr lang="en-US" dirty="0"/>
              <a:t>point of contact.</a:t>
            </a:r>
            <a:endParaRPr lang="en-US" sz="2800" dirty="0"/>
          </a:p>
        </p:txBody>
      </p:sp>
      <p:sp>
        <p:nvSpPr>
          <p:cNvPr id="3" name="Title 2"/>
          <p:cNvSpPr>
            <a:spLocks noGrp="1"/>
          </p:cNvSpPr>
          <p:nvPr>
            <p:ph type="title" idx="4294967295"/>
          </p:nvPr>
        </p:nvSpPr>
        <p:spPr/>
        <p:txBody>
          <a:bodyPr/>
          <a:lstStyle/>
          <a:p>
            <a:pPr fontAlgn="base"/>
            <a:r>
              <a:rPr lang="en-US" sz="2400" cap="all" dirty="0">
                <a:ea typeface="+mn-ea"/>
                <a:cs typeface="+mn-cs"/>
              </a:rPr>
              <a:t>Smooth Contact</a:t>
            </a:r>
            <a:endParaRPr lang="en-US" cap="all" dirty="0" smtClean="0">
              <a:effectLst/>
            </a:endParaRPr>
          </a:p>
        </p:txBody>
      </p:sp>
      <p:sp>
        <p:nvSpPr>
          <p:cNvPr id="2" name="Rectangle 1"/>
          <p:cNvSpPr/>
          <p:nvPr/>
        </p:nvSpPr>
        <p:spPr>
          <a:xfrm>
            <a:off x="2833772" y="3065030"/>
            <a:ext cx="5717945" cy="1200329"/>
          </a:xfrm>
          <a:prstGeom prst="rect">
            <a:avLst/>
          </a:prstGeom>
        </p:spPr>
        <p:txBody>
          <a:bodyPr wrap="square">
            <a:spAutoFit/>
          </a:bodyPr>
          <a:lstStyle/>
          <a:p>
            <a:r>
              <a:rPr lang="en-US" dirty="0" smtClean="0">
                <a:cs typeface="Times New Roman" panose="02020603050405020304" pitchFamily="18" charset="0"/>
              </a:rPr>
              <a:t>In addition </a:t>
            </a:r>
            <a:r>
              <a:rPr lang="en-US" dirty="0">
                <a:cs typeface="Times New Roman" panose="02020603050405020304" pitchFamily="18" charset="0"/>
              </a:rPr>
              <a:t>to this normal force </a:t>
            </a:r>
            <a:r>
              <a:rPr lang="en-US" b="1" dirty="0">
                <a:solidFill>
                  <a:srgbClr val="0000FA"/>
                </a:solidFill>
                <a:cs typeface="Times New Roman" panose="02020603050405020304" pitchFamily="18" charset="0"/>
              </a:rPr>
              <a:t>N</a:t>
            </a:r>
            <a:r>
              <a:rPr lang="en-US" dirty="0">
                <a:cs typeface="Times New Roman" panose="02020603050405020304" pitchFamily="18" charset="0"/>
              </a:rPr>
              <a:t>, the cylinder is also subjected to </a:t>
            </a:r>
            <a:r>
              <a:rPr lang="en-US" dirty="0" smtClean="0">
                <a:cs typeface="Times New Roman" panose="02020603050405020304" pitchFamily="18" charset="0"/>
              </a:rPr>
              <a:t>its weight </a:t>
            </a:r>
            <a:r>
              <a:rPr lang="en-US" b="1" dirty="0">
                <a:solidFill>
                  <a:srgbClr val="0000FA"/>
                </a:solidFill>
                <a:cs typeface="Times New Roman" panose="02020603050405020304" pitchFamily="18" charset="0"/>
              </a:rPr>
              <a:t>W</a:t>
            </a:r>
            <a:r>
              <a:rPr lang="en-US" dirty="0">
                <a:cs typeface="Times New Roman" panose="02020603050405020304" pitchFamily="18" charset="0"/>
              </a:rPr>
              <a:t> and the force </a:t>
            </a:r>
            <a:r>
              <a:rPr lang="en-US" b="1" dirty="0">
                <a:solidFill>
                  <a:srgbClr val="0000FA"/>
                </a:solidFill>
                <a:cs typeface="Times New Roman" panose="02020603050405020304" pitchFamily="18" charset="0"/>
              </a:rPr>
              <a:t>T</a:t>
            </a:r>
            <a:r>
              <a:rPr lang="en-US" dirty="0">
                <a:cs typeface="Times New Roman" panose="02020603050405020304" pitchFamily="18" charset="0"/>
              </a:rPr>
              <a:t> of the cord. </a:t>
            </a:r>
            <a:endParaRPr lang="en-US" dirty="0" smtClean="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643890" y="1182850"/>
            <a:ext cx="1813662" cy="2331851"/>
          </a:xfrm>
          <a:prstGeom prst="rect">
            <a:avLst/>
          </a:prstGeom>
        </p:spPr>
      </p:pic>
      <p:pic>
        <p:nvPicPr>
          <p:cNvPr id="10" name="Picture 9"/>
          <p:cNvPicPr>
            <a:picLocks noChangeAspect="1"/>
          </p:cNvPicPr>
          <p:nvPr/>
        </p:nvPicPr>
        <p:blipFill>
          <a:blip r:embed="rId3"/>
          <a:stretch>
            <a:fillRect/>
          </a:stretch>
        </p:blipFill>
        <p:spPr>
          <a:xfrm>
            <a:off x="781152" y="3665194"/>
            <a:ext cx="1676400" cy="2562225"/>
          </a:xfrm>
          <a:prstGeom prst="rect">
            <a:avLst/>
          </a:prstGeom>
        </p:spPr>
      </p:pic>
      <p:sp>
        <p:nvSpPr>
          <p:cNvPr id="11" name="Rectangle 10"/>
          <p:cNvSpPr/>
          <p:nvPr/>
        </p:nvSpPr>
        <p:spPr>
          <a:xfrm>
            <a:off x="2676613" y="4691203"/>
            <a:ext cx="6112108" cy="1569660"/>
          </a:xfrm>
          <a:prstGeom prst="rect">
            <a:avLst/>
          </a:prstGeom>
        </p:spPr>
        <p:txBody>
          <a:bodyPr wrap="square">
            <a:spAutoFit/>
          </a:bodyPr>
          <a:lstStyle/>
          <a:p>
            <a:r>
              <a:rPr lang="en-US" dirty="0">
                <a:cs typeface="Times New Roman" panose="02020603050405020304" pitchFamily="18" charset="0"/>
              </a:rPr>
              <a:t>Since these three forces are concurrent at the center of the cylinder, we can apply the</a:t>
            </a:r>
          </a:p>
          <a:p>
            <a:r>
              <a:rPr lang="en-US" dirty="0">
                <a:cs typeface="Times New Roman" panose="02020603050405020304" pitchFamily="18" charset="0"/>
              </a:rPr>
              <a:t>equation of equilibrium to this “</a:t>
            </a:r>
            <a:r>
              <a:rPr lang="en-US" dirty="0">
                <a:solidFill>
                  <a:srgbClr val="0000FA"/>
                </a:solidFill>
                <a:cs typeface="Times New Roman" panose="02020603050405020304" pitchFamily="18" charset="0"/>
              </a:rPr>
              <a:t>particle</a:t>
            </a:r>
            <a:r>
              <a:rPr lang="en-US" dirty="0">
                <a:cs typeface="Times New Roman" panose="02020603050405020304" pitchFamily="18" charset="0"/>
              </a:rPr>
              <a:t>,” which is the same as applying it to the cylinder.</a:t>
            </a:r>
          </a:p>
        </p:txBody>
      </p:sp>
    </p:spTree>
    <p:extLst>
      <p:ext uri="{BB962C8B-B14F-4D97-AF65-F5344CB8AC3E}">
        <p14:creationId xmlns:p14="http://schemas.microsoft.com/office/powerpoint/2010/main" val="270958432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additive="base">
                                        <p:cTn id="7" dur="500" fill="hold"/>
                                        <p:tgtEl>
                                          <p:spTgt spid="57352"/>
                                        </p:tgtEl>
                                        <p:attrNameLst>
                                          <p:attrName>ppt_x</p:attrName>
                                        </p:attrNameLst>
                                      </p:cBhvr>
                                      <p:tavLst>
                                        <p:tav tm="0">
                                          <p:val>
                                            <p:strVal val="0-#ppt_w/2"/>
                                          </p:val>
                                        </p:tav>
                                        <p:tav tm="100000">
                                          <p:val>
                                            <p:strVal val="#ppt_x"/>
                                          </p:val>
                                        </p:tav>
                                      </p:tavLst>
                                    </p:anim>
                                    <p:anim calcmode="lin" valueType="num">
                                      <p:cBhvr additive="base">
                                        <p:cTn id="8" dur="500" fill="hold"/>
                                        <p:tgtEl>
                                          <p:spTgt spid="573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295400" y="4191000"/>
            <a:ext cx="701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solidFill>
                  <a:srgbClr val="990033"/>
                </a:solidFill>
                <a:cs typeface="Times New Roman" pitchFamily="18" charset="0"/>
              </a:rPr>
              <a:t>Plan:</a:t>
            </a:r>
            <a:r>
              <a:rPr lang="en-US" dirty="0">
                <a:solidFill>
                  <a:srgbClr val="990033"/>
                </a:solidFill>
              </a:rPr>
              <a:t> </a:t>
            </a:r>
          </a:p>
          <a:p>
            <a:pPr eaLnBrk="1" hangingPunct="1">
              <a:spcBef>
                <a:spcPct val="50000"/>
              </a:spcBef>
            </a:pPr>
            <a:r>
              <a:rPr lang="en-US" dirty="0"/>
              <a:t>1. Draw a FBD for point A.</a:t>
            </a:r>
          </a:p>
          <a:p>
            <a:pPr eaLnBrk="1" hangingPunct="1">
              <a:spcBef>
                <a:spcPct val="50000"/>
              </a:spcBef>
            </a:pPr>
            <a:r>
              <a:rPr lang="en-US" dirty="0"/>
              <a:t>2. Apply the E-of-E to solve for the forces in ropes AB and AC.</a:t>
            </a:r>
          </a:p>
        </p:txBody>
      </p:sp>
      <p:grpSp>
        <p:nvGrpSpPr>
          <p:cNvPr id="2" name="Group 9"/>
          <p:cNvGrpSpPr>
            <a:grpSpLocks/>
          </p:cNvGrpSpPr>
          <p:nvPr/>
        </p:nvGrpSpPr>
        <p:grpSpPr bwMode="auto">
          <a:xfrm>
            <a:off x="533400" y="990600"/>
            <a:ext cx="8077200" cy="2995613"/>
            <a:chOff x="336" y="624"/>
            <a:chExt cx="5088" cy="1887"/>
          </a:xfrm>
        </p:grpSpPr>
        <p:sp>
          <p:nvSpPr>
            <p:cNvPr id="18439" name="Text Box 3"/>
            <p:cNvSpPr txBox="1">
              <a:spLocks noChangeArrowheads="1"/>
            </p:cNvSpPr>
            <p:nvPr/>
          </p:nvSpPr>
          <p:spPr bwMode="auto">
            <a:xfrm>
              <a:off x="2544" y="691"/>
              <a:ext cx="2880"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solidFill>
                    <a:srgbClr val="990033"/>
                  </a:solidFill>
                </a:rPr>
                <a:t>Given:  </a:t>
              </a:r>
              <a:r>
                <a:rPr lang="en-US" dirty="0"/>
                <a:t>The box weighs 550 </a:t>
              </a:r>
              <a:r>
                <a:rPr lang="en-US" dirty="0" err="1"/>
                <a:t>lb</a:t>
              </a:r>
              <a:r>
                <a:rPr lang="en-US" dirty="0"/>
                <a:t> and geometry is as shown.</a:t>
              </a:r>
              <a:endParaRPr lang="en-US" dirty="0">
                <a:cs typeface="Times New Roman" pitchFamily="18" charset="0"/>
              </a:endParaRPr>
            </a:p>
            <a:p>
              <a:pPr eaLnBrk="1" hangingPunct="1">
                <a:spcBef>
                  <a:spcPct val="30000"/>
                </a:spcBef>
              </a:pPr>
              <a:r>
                <a:rPr lang="en-US" b="1" dirty="0">
                  <a:solidFill>
                    <a:srgbClr val="990033"/>
                  </a:solidFill>
                  <a:cs typeface="Times New Roman" pitchFamily="18" charset="0"/>
                </a:rPr>
                <a:t>Find:    </a:t>
              </a:r>
              <a:r>
                <a:rPr lang="en-US" dirty="0">
                  <a:cs typeface="Times New Roman" pitchFamily="18" charset="0"/>
                </a:rPr>
                <a:t>The forces in the ropes AB and AC.</a:t>
              </a:r>
            </a:p>
            <a:p>
              <a:pPr eaLnBrk="1" hangingPunct="1"/>
              <a:endParaRPr lang="en-US" dirty="0">
                <a:cs typeface="Times New Roman" pitchFamily="18" charset="0"/>
              </a:endParaRPr>
            </a:p>
            <a:p>
              <a:pPr eaLnBrk="1" hangingPunct="1"/>
              <a:endParaRPr lang="en-US" dirty="0">
                <a:cs typeface="Times New Roman" pitchFamily="18" charset="0"/>
              </a:endParaRPr>
            </a:p>
            <a:p>
              <a:pPr eaLnBrk="1" hangingPunct="1"/>
              <a:endParaRPr lang="en-US" b="1" u="sng" dirty="0">
                <a:cs typeface="Times New Roman" pitchFamily="18" charset="0"/>
              </a:endParaRPr>
            </a:p>
          </p:txBody>
        </p:sp>
        <p:pic>
          <p:nvPicPr>
            <p:cNvPr id="18440" name="Picture 8" descr="CH 3 Box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624"/>
              <a:ext cx="2208" cy="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idx="4294967295"/>
          </p:nvPr>
        </p:nvSpPr>
        <p:spPr>
          <a:xfrm>
            <a:off x="628650" y="228599"/>
            <a:ext cx="7886700" cy="758952"/>
          </a:xfrm>
        </p:spPr>
        <p:txBody>
          <a:bodyPr/>
          <a:lstStyle/>
          <a:p>
            <a:pPr rtl="0" eaLnBrk="1" fontAlgn="base" hangingPunct="1"/>
            <a:r>
              <a:rPr lang="en-US" sz="2400" b="1" kern="1200" dirty="0" smtClean="0">
                <a:effectLst/>
                <a:ea typeface="+mn-ea"/>
                <a:cs typeface="+mn-cs"/>
              </a:rPr>
              <a:t>EXAMPLE I</a:t>
            </a:r>
            <a:endParaRPr lang="en-US" dirty="0" smtClean="0">
              <a:effectLst/>
            </a:endParaRPr>
          </a:p>
        </p:txBody>
      </p:sp>
    </p:spTree>
    <p:extLst>
      <p:ext uri="{BB962C8B-B14F-4D97-AF65-F5344CB8AC3E}">
        <p14:creationId xmlns:p14="http://schemas.microsoft.com/office/powerpoint/2010/main" val="34996146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60"/>
                                        </p:tgtEl>
                                        <p:attrNameLst>
                                          <p:attrName>style.visibility</p:attrName>
                                        </p:attrNameLst>
                                      </p:cBhvr>
                                      <p:to>
                                        <p:strVal val="visible"/>
                                      </p:to>
                                    </p:set>
                                    <p:anim calcmode="lin" valueType="num">
                                      <p:cBhvr additive="base">
                                        <p:cTn id="13" dur="500" fill="hold"/>
                                        <p:tgtEl>
                                          <p:spTgt spid="70660"/>
                                        </p:tgtEl>
                                        <p:attrNameLst>
                                          <p:attrName>ppt_x</p:attrName>
                                        </p:attrNameLst>
                                      </p:cBhvr>
                                      <p:tavLst>
                                        <p:tav tm="0">
                                          <p:val>
                                            <p:strVal val="0-#ppt_w/2"/>
                                          </p:val>
                                        </p:tav>
                                        <p:tav tm="100000">
                                          <p:val>
                                            <p:strVal val="#ppt_x"/>
                                          </p:val>
                                        </p:tav>
                                      </p:tavLst>
                                    </p:anim>
                                    <p:anim calcmode="lin" valueType="num">
                                      <p:cBhvr additive="base">
                                        <p:cTn id="14"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7"/>
          <p:cNvGrpSpPr>
            <a:grpSpLocks/>
          </p:cNvGrpSpPr>
          <p:nvPr/>
        </p:nvGrpSpPr>
        <p:grpSpPr bwMode="auto">
          <a:xfrm>
            <a:off x="838200" y="1055688"/>
            <a:ext cx="5867400" cy="2435226"/>
            <a:chOff x="480" y="713"/>
            <a:chExt cx="3696" cy="1534"/>
          </a:xfrm>
        </p:grpSpPr>
        <p:sp>
          <p:nvSpPr>
            <p:cNvPr id="19465" name="Line 1071"/>
            <p:cNvSpPr>
              <a:spLocks noChangeShapeType="1"/>
            </p:cNvSpPr>
            <p:nvPr/>
          </p:nvSpPr>
          <p:spPr bwMode="auto">
            <a:xfrm>
              <a:off x="3216" y="1488"/>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Line 1073"/>
            <p:cNvSpPr>
              <a:spLocks noChangeShapeType="1"/>
            </p:cNvSpPr>
            <p:nvPr/>
          </p:nvSpPr>
          <p:spPr bwMode="auto">
            <a:xfrm flipV="1">
              <a:off x="3408" y="1344"/>
              <a:ext cx="0"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7" name="Arc 1068"/>
            <p:cNvSpPr>
              <a:spLocks/>
            </p:cNvSpPr>
            <p:nvPr/>
          </p:nvSpPr>
          <p:spPr bwMode="auto">
            <a:xfrm flipH="1">
              <a:off x="2592" y="1440"/>
              <a:ext cx="48"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8" name="Text Box 1042"/>
            <p:cNvSpPr txBox="1">
              <a:spLocks noChangeArrowheads="1"/>
            </p:cNvSpPr>
            <p:nvPr/>
          </p:nvSpPr>
          <p:spPr bwMode="auto">
            <a:xfrm>
              <a:off x="2439" y="713"/>
              <a:ext cx="1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0000FA"/>
                  </a:solidFill>
                </a:rPr>
                <a:t>FBD at point A</a:t>
              </a:r>
            </a:p>
          </p:txBody>
        </p:sp>
        <p:pic>
          <p:nvPicPr>
            <p:cNvPr id="19469" name="Picture 1046" descr="CH 3 Box Gro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 y="912"/>
              <a:ext cx="1533"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Line 57"/>
            <p:cNvSpPr>
              <a:spLocks noChangeShapeType="1"/>
            </p:cNvSpPr>
            <p:nvPr/>
          </p:nvSpPr>
          <p:spPr bwMode="auto">
            <a:xfrm flipV="1">
              <a:off x="3024" y="1200"/>
              <a:ext cx="576" cy="43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1" name="Text Box 58"/>
            <p:cNvSpPr txBox="1">
              <a:spLocks noChangeArrowheads="1"/>
            </p:cNvSpPr>
            <p:nvPr/>
          </p:nvSpPr>
          <p:spPr bwMode="auto">
            <a:xfrm>
              <a:off x="3504" y="969"/>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C</a:t>
              </a:r>
            </a:p>
          </p:txBody>
        </p:sp>
        <p:sp>
          <p:nvSpPr>
            <p:cNvPr id="19472" name="Line 57"/>
            <p:cNvSpPr>
              <a:spLocks noChangeShapeType="1"/>
            </p:cNvSpPr>
            <p:nvPr/>
          </p:nvSpPr>
          <p:spPr bwMode="auto">
            <a:xfrm flipH="1" flipV="1">
              <a:off x="2400" y="1296"/>
              <a:ext cx="576"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3" name="Text Box 58"/>
            <p:cNvSpPr txBox="1">
              <a:spLocks noChangeArrowheads="1"/>
            </p:cNvSpPr>
            <p:nvPr/>
          </p:nvSpPr>
          <p:spPr bwMode="auto">
            <a:xfrm>
              <a:off x="2352" y="110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B</a:t>
              </a:r>
            </a:p>
          </p:txBody>
        </p:sp>
        <p:sp>
          <p:nvSpPr>
            <p:cNvPr id="19474" name="Line 105"/>
            <p:cNvSpPr>
              <a:spLocks noChangeShapeType="1"/>
            </p:cNvSpPr>
            <p:nvPr/>
          </p:nvSpPr>
          <p:spPr bwMode="auto">
            <a:xfrm>
              <a:off x="3024" y="1680"/>
              <a:ext cx="0" cy="4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5" name="Text Box 58"/>
            <p:cNvSpPr txBox="1">
              <a:spLocks noChangeArrowheads="1"/>
            </p:cNvSpPr>
            <p:nvPr/>
          </p:nvSpPr>
          <p:spPr bwMode="auto">
            <a:xfrm>
              <a:off x="3024" y="1584"/>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a:t>A</a:t>
              </a:r>
              <a:endParaRPr lang="en-US" sz="1600" b="1" baseline="-25000"/>
            </a:p>
          </p:txBody>
        </p:sp>
        <p:sp>
          <p:nvSpPr>
            <p:cNvPr id="19476" name="Text Box 58"/>
            <p:cNvSpPr txBox="1">
              <a:spLocks noChangeArrowheads="1"/>
            </p:cNvSpPr>
            <p:nvPr/>
          </p:nvSpPr>
          <p:spPr bwMode="auto">
            <a:xfrm>
              <a:off x="3072" y="2016"/>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D </a:t>
              </a:r>
              <a:r>
                <a:rPr lang="en-US" sz="1800" b="1"/>
                <a:t>= 550 lb</a:t>
              </a:r>
            </a:p>
          </p:txBody>
        </p:sp>
        <p:sp>
          <p:nvSpPr>
            <p:cNvPr id="19477" name="Line 1060"/>
            <p:cNvSpPr>
              <a:spLocks noChangeShapeType="1"/>
            </p:cNvSpPr>
            <p:nvPr/>
          </p:nvSpPr>
          <p:spPr bwMode="auto">
            <a:xfrm>
              <a:off x="3024" y="100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8" name="Line 1061"/>
            <p:cNvSpPr>
              <a:spLocks noChangeShapeType="1"/>
            </p:cNvSpPr>
            <p:nvPr/>
          </p:nvSpPr>
          <p:spPr bwMode="auto">
            <a:xfrm flipH="1">
              <a:off x="3072" y="1632"/>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9" name="Text Box 1062"/>
            <p:cNvSpPr txBox="1">
              <a:spLocks noChangeArrowheads="1"/>
            </p:cNvSpPr>
            <p:nvPr/>
          </p:nvSpPr>
          <p:spPr bwMode="auto">
            <a:xfrm>
              <a:off x="3072" y="91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9480" name="Text Box 1063"/>
            <p:cNvSpPr txBox="1">
              <a:spLocks noChangeArrowheads="1"/>
            </p:cNvSpPr>
            <p:nvPr/>
          </p:nvSpPr>
          <p:spPr bwMode="auto">
            <a:xfrm>
              <a:off x="3504" y="158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sp>
          <p:nvSpPr>
            <p:cNvPr id="19481" name="Line 1066"/>
            <p:cNvSpPr>
              <a:spLocks noChangeShapeType="1"/>
            </p:cNvSpPr>
            <p:nvPr/>
          </p:nvSpPr>
          <p:spPr bwMode="auto">
            <a:xfrm flipH="1">
              <a:off x="2400" y="1632"/>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2" name="Text Box 1067"/>
            <p:cNvSpPr txBox="1">
              <a:spLocks noChangeArrowheads="1"/>
            </p:cNvSpPr>
            <p:nvPr/>
          </p:nvSpPr>
          <p:spPr bwMode="auto">
            <a:xfrm>
              <a:off x="2352" y="1440"/>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t>30</a:t>
              </a:r>
              <a:r>
                <a:rPr lang="en-US" sz="1600">
                  <a:cs typeface="Times New Roman" pitchFamily="18" charset="0"/>
                </a:rPr>
                <a:t>˚</a:t>
              </a:r>
            </a:p>
          </p:txBody>
        </p:sp>
        <p:sp>
          <p:nvSpPr>
            <p:cNvPr id="19483" name="Oval 1055"/>
            <p:cNvSpPr>
              <a:spLocks noChangeArrowheads="1"/>
            </p:cNvSpPr>
            <p:nvPr/>
          </p:nvSpPr>
          <p:spPr bwMode="auto">
            <a:xfrm>
              <a:off x="2976" y="1584"/>
              <a:ext cx="96" cy="96"/>
            </a:xfrm>
            <a:prstGeom prst="ellipse">
              <a:avLst/>
            </a:prstGeom>
            <a:solidFill>
              <a:schemeClr val="bg1"/>
            </a:solidFill>
            <a:ln w="28575">
              <a:solidFill>
                <a:schemeClr val="tx1"/>
              </a:solidFill>
              <a:miter lim="800000"/>
              <a:headEnd/>
              <a:tailEnd/>
            </a:ln>
          </p:spPr>
          <p:txBody>
            <a:bodyPr wrap="none" anchor="ctr"/>
            <a:lstStyle/>
            <a:p>
              <a:endParaRPr lang="en-US"/>
            </a:p>
          </p:txBody>
        </p:sp>
        <p:sp>
          <p:nvSpPr>
            <p:cNvPr id="19484" name="Rectangle 1074"/>
            <p:cNvSpPr>
              <a:spLocks noChangeArrowheads="1"/>
            </p:cNvSpPr>
            <p:nvPr/>
          </p:nvSpPr>
          <p:spPr bwMode="auto">
            <a:xfrm>
              <a:off x="3360" y="131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3</a:t>
              </a:r>
            </a:p>
          </p:txBody>
        </p:sp>
        <p:sp>
          <p:nvSpPr>
            <p:cNvPr id="19485" name="Rectangle 1075"/>
            <p:cNvSpPr>
              <a:spLocks noChangeArrowheads="1"/>
            </p:cNvSpPr>
            <p:nvPr/>
          </p:nvSpPr>
          <p:spPr bwMode="auto">
            <a:xfrm>
              <a:off x="3216" y="145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4</a:t>
              </a:r>
            </a:p>
          </p:txBody>
        </p:sp>
        <p:sp>
          <p:nvSpPr>
            <p:cNvPr id="19486" name="Rectangle 1076"/>
            <p:cNvSpPr>
              <a:spLocks noChangeArrowheads="1"/>
            </p:cNvSpPr>
            <p:nvPr/>
          </p:nvSpPr>
          <p:spPr bwMode="auto">
            <a:xfrm>
              <a:off x="3168" y="126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5</a:t>
              </a:r>
            </a:p>
          </p:txBody>
        </p:sp>
      </p:grpSp>
      <p:grpSp>
        <p:nvGrpSpPr>
          <p:cNvPr id="3" name="Group 2"/>
          <p:cNvGrpSpPr/>
          <p:nvPr/>
        </p:nvGrpSpPr>
        <p:grpSpPr>
          <a:xfrm>
            <a:off x="1600200" y="3810000"/>
            <a:ext cx="6324600" cy="2390775"/>
            <a:chOff x="1600200" y="3810000"/>
            <a:chExt cx="6324600" cy="2390775"/>
          </a:xfrm>
        </p:grpSpPr>
        <p:sp>
          <p:nvSpPr>
            <p:cNvPr id="71699" name="Text Box 1043"/>
            <p:cNvSpPr txBox="1">
              <a:spLocks noChangeArrowheads="1"/>
            </p:cNvSpPr>
            <p:nvPr/>
          </p:nvSpPr>
          <p:spPr bwMode="auto">
            <a:xfrm>
              <a:off x="1600200" y="3810000"/>
              <a:ext cx="6324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dirty="0"/>
                <a:t>Applying the scalar E-of-E at A, we get;</a:t>
              </a:r>
            </a:p>
            <a:p>
              <a:pPr eaLnBrk="1" hangingPunct="1">
                <a:spcBef>
                  <a:spcPts val="1800"/>
                </a:spcBef>
              </a:pPr>
              <a:r>
                <a:rPr lang="en-US" dirty="0"/>
                <a:t>+ </a:t>
              </a:r>
              <a:r>
                <a:rPr lang="en-US" dirty="0">
                  <a:sym typeface="Symbol" pitchFamily="18" charset="2"/>
                </a:rPr>
                <a:t>  F </a:t>
              </a:r>
              <a:r>
                <a:rPr lang="en-US" baseline="-25000" dirty="0">
                  <a:sym typeface="Symbol" pitchFamily="18" charset="2"/>
                </a:rPr>
                <a:t>x</a:t>
              </a:r>
              <a:r>
                <a:rPr lang="en-US" dirty="0">
                  <a:sym typeface="Symbol" pitchFamily="18" charset="2"/>
                </a:rPr>
                <a:t> = </a:t>
              </a:r>
              <a:r>
                <a:rPr lang="en-US" dirty="0">
                  <a:cs typeface="Times New Roman" pitchFamily="18" charset="0"/>
                  <a:sym typeface="Symbol" pitchFamily="18" charset="2"/>
                </a:rPr>
                <a:t>– </a:t>
              </a:r>
              <a:r>
                <a:rPr lang="en-US" dirty="0" smtClean="0">
                  <a:sym typeface="Symbol" pitchFamily="18" charset="2"/>
                </a:rPr>
                <a:t>F</a:t>
              </a:r>
              <a:r>
                <a:rPr lang="en-US" baseline="-25000" dirty="0" smtClean="0">
                  <a:sym typeface="Symbol" pitchFamily="18" charset="2"/>
                </a:rPr>
                <a:t>B</a:t>
              </a:r>
              <a:r>
                <a:rPr lang="en-US" dirty="0" smtClean="0">
                  <a:sym typeface="Symbol" pitchFamily="18" charset="2"/>
                </a:rPr>
                <a:t> </a:t>
              </a:r>
              <a:r>
                <a:rPr lang="en-US" dirty="0">
                  <a:sym typeface="Symbol" pitchFamily="18" charset="2"/>
                </a:rPr>
                <a:t>cos 30</a:t>
              </a:r>
              <a:r>
                <a:rPr lang="en-US" dirty="0">
                  <a:cs typeface="Times New Roman" pitchFamily="18" charset="0"/>
                  <a:sym typeface="Symbol" pitchFamily="18" charset="2"/>
                </a:rPr>
                <a:t>° </a:t>
              </a:r>
              <a:r>
                <a:rPr lang="en-US" dirty="0" smtClean="0">
                  <a:cs typeface="Times New Roman" pitchFamily="18" charset="0"/>
                  <a:sym typeface="Symbol" pitchFamily="18" charset="2"/>
                </a:rPr>
                <a:t>+ </a:t>
              </a:r>
              <a:r>
                <a:rPr lang="en-US" dirty="0">
                  <a:cs typeface="Times New Roman" pitchFamily="18" charset="0"/>
                  <a:sym typeface="Symbol" pitchFamily="18" charset="2"/>
                </a:rPr>
                <a:t>F</a:t>
              </a:r>
              <a:r>
                <a:rPr lang="en-US" baseline="-25000" dirty="0">
                  <a:cs typeface="Times New Roman" pitchFamily="18" charset="0"/>
                  <a:sym typeface="Symbol" pitchFamily="18" charset="2"/>
                </a:rPr>
                <a:t>C</a:t>
              </a:r>
              <a:r>
                <a:rPr lang="en-US" dirty="0">
                  <a:cs typeface="Times New Roman" pitchFamily="18" charset="0"/>
                  <a:sym typeface="Symbol" pitchFamily="18" charset="2"/>
                </a:rPr>
                <a:t> (4/5) = 0</a:t>
              </a:r>
            </a:p>
            <a:p>
              <a:pPr eaLnBrk="1" hangingPunct="1">
                <a:spcBef>
                  <a:spcPct val="20000"/>
                </a:spcBef>
              </a:pPr>
              <a:r>
                <a:rPr lang="en-US" dirty="0">
                  <a:cs typeface="Times New Roman" pitchFamily="18" charset="0"/>
                  <a:sym typeface="Symbol" pitchFamily="18" charset="2"/>
                </a:rPr>
                <a:t>+ </a:t>
              </a:r>
              <a:r>
                <a:rPr lang="en-US" dirty="0" smtClean="0">
                  <a:sym typeface="Symbol" pitchFamily="18" charset="2"/>
                </a:rPr>
                <a:t> </a:t>
              </a:r>
              <a:r>
                <a:rPr lang="en-US" dirty="0">
                  <a:sym typeface="Symbol" pitchFamily="18" charset="2"/>
                </a:rPr>
                <a:t> F </a:t>
              </a:r>
              <a:r>
                <a:rPr lang="en-US" baseline="-25000" dirty="0">
                  <a:sym typeface="Symbol" pitchFamily="18" charset="2"/>
                </a:rPr>
                <a:t>y</a:t>
              </a:r>
              <a:r>
                <a:rPr lang="en-US" dirty="0">
                  <a:sym typeface="Symbol" pitchFamily="18" charset="2"/>
                </a:rPr>
                <a:t> = F</a:t>
              </a:r>
              <a:r>
                <a:rPr lang="en-US" baseline="-25000" dirty="0">
                  <a:sym typeface="Symbol" pitchFamily="18" charset="2"/>
                </a:rPr>
                <a:t>B</a:t>
              </a:r>
              <a:r>
                <a:rPr lang="en-US" dirty="0">
                  <a:sym typeface="Symbol" pitchFamily="18" charset="2"/>
                </a:rPr>
                <a:t> sin 30</a:t>
              </a:r>
              <a:r>
                <a:rPr lang="en-US" dirty="0">
                  <a:cs typeface="Times New Roman" pitchFamily="18" charset="0"/>
                  <a:sym typeface="Symbol" pitchFamily="18" charset="2"/>
                </a:rPr>
                <a:t>° + F</a:t>
              </a:r>
              <a:r>
                <a:rPr lang="en-US" baseline="-25000" dirty="0">
                  <a:cs typeface="Times New Roman" pitchFamily="18" charset="0"/>
                  <a:sym typeface="Symbol" pitchFamily="18" charset="2"/>
                </a:rPr>
                <a:t>C</a:t>
              </a:r>
              <a:r>
                <a:rPr lang="en-US" dirty="0">
                  <a:cs typeface="Times New Roman" pitchFamily="18" charset="0"/>
                  <a:sym typeface="Symbol" pitchFamily="18" charset="2"/>
                </a:rPr>
                <a:t> (3/5) - 550 </a:t>
              </a:r>
              <a:r>
                <a:rPr lang="en-US" dirty="0" err="1">
                  <a:cs typeface="Times New Roman" pitchFamily="18" charset="0"/>
                  <a:sym typeface="Symbol" pitchFamily="18" charset="2"/>
                </a:rPr>
                <a:t>lb</a:t>
              </a:r>
              <a:r>
                <a:rPr lang="en-US" dirty="0">
                  <a:cs typeface="Times New Roman" pitchFamily="18" charset="0"/>
                  <a:sym typeface="Symbol" pitchFamily="18" charset="2"/>
                </a:rPr>
                <a:t> = 0</a:t>
              </a:r>
            </a:p>
            <a:p>
              <a:pPr eaLnBrk="1" hangingPunct="1">
                <a:spcBef>
                  <a:spcPct val="20000"/>
                </a:spcBef>
              </a:pPr>
              <a:r>
                <a:rPr lang="en-US" dirty="0">
                  <a:cs typeface="Times New Roman" pitchFamily="18" charset="0"/>
                  <a:sym typeface="Symbol" pitchFamily="18" charset="2"/>
                </a:rPr>
                <a:t>Solving the above equations, we get;</a:t>
              </a:r>
            </a:p>
            <a:p>
              <a:pPr eaLnBrk="1" hangingPunct="1">
                <a:spcBef>
                  <a:spcPct val="20000"/>
                </a:spcBef>
              </a:pPr>
              <a:r>
                <a:rPr lang="en-US" dirty="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F</a:t>
              </a:r>
              <a:r>
                <a:rPr lang="en-US" u="sng" baseline="-25000" dirty="0">
                  <a:solidFill>
                    <a:srgbClr val="0000FA"/>
                  </a:solidFill>
                  <a:cs typeface="Times New Roman" pitchFamily="18" charset="0"/>
                  <a:sym typeface="Symbol" pitchFamily="18" charset="2"/>
                </a:rPr>
                <a:t>B</a:t>
              </a:r>
              <a:r>
                <a:rPr lang="en-US" u="sng" dirty="0">
                  <a:solidFill>
                    <a:srgbClr val="0000FA"/>
                  </a:solidFill>
                  <a:cs typeface="Times New Roman" pitchFamily="18" charset="0"/>
                  <a:sym typeface="Symbol" pitchFamily="18" charset="2"/>
                </a:rPr>
                <a:t> = 478 </a:t>
              </a:r>
              <a:r>
                <a:rPr lang="en-US" u="sng" dirty="0" err="1">
                  <a:solidFill>
                    <a:srgbClr val="0000FA"/>
                  </a:solidFill>
                  <a:cs typeface="Times New Roman" pitchFamily="18" charset="0"/>
                  <a:sym typeface="Symbol" pitchFamily="18" charset="2"/>
                </a:rPr>
                <a:t>lb</a:t>
              </a:r>
              <a:r>
                <a:rPr lang="en-US" dirty="0">
                  <a:solidFill>
                    <a:srgbClr val="0000FA"/>
                  </a:solidFill>
                  <a:cs typeface="Times New Roman" pitchFamily="18" charset="0"/>
                  <a:sym typeface="Symbol" pitchFamily="18" charset="2"/>
                </a:rPr>
                <a:t>     </a:t>
              </a:r>
              <a:r>
                <a:rPr lang="en-US" dirty="0">
                  <a:cs typeface="Times New Roman" pitchFamily="18" charset="0"/>
                  <a:sym typeface="Symbol" pitchFamily="18" charset="2"/>
                </a:rPr>
                <a:t>and </a:t>
              </a:r>
              <a:r>
                <a:rPr lang="en-US" dirty="0">
                  <a:solidFill>
                    <a:srgbClr val="00FFFF"/>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F</a:t>
              </a:r>
              <a:r>
                <a:rPr lang="en-US" u="sng" baseline="-25000" dirty="0">
                  <a:solidFill>
                    <a:srgbClr val="0000FA"/>
                  </a:solidFill>
                  <a:cs typeface="Times New Roman" pitchFamily="18" charset="0"/>
                  <a:sym typeface="Symbol" pitchFamily="18" charset="2"/>
                </a:rPr>
                <a:t>C</a:t>
              </a:r>
              <a:r>
                <a:rPr lang="en-US" u="sng" dirty="0">
                  <a:solidFill>
                    <a:srgbClr val="0000FA"/>
                  </a:solidFill>
                  <a:cs typeface="Times New Roman" pitchFamily="18" charset="0"/>
                  <a:sym typeface="Symbol" pitchFamily="18" charset="2"/>
                </a:rPr>
                <a:t> = 518 </a:t>
              </a:r>
              <a:r>
                <a:rPr lang="en-US" u="sng" dirty="0" err="1">
                  <a:solidFill>
                    <a:srgbClr val="0000FA"/>
                  </a:solidFill>
                  <a:cs typeface="Times New Roman" pitchFamily="18" charset="0"/>
                  <a:sym typeface="Symbol" pitchFamily="18" charset="2"/>
                </a:rPr>
                <a:t>lb</a:t>
              </a:r>
              <a:endParaRPr lang="en-US" u="sng" dirty="0">
                <a:solidFill>
                  <a:srgbClr val="0000FA"/>
                </a:solidFill>
                <a:cs typeface="Times New Roman" pitchFamily="18" charset="0"/>
                <a:sym typeface="Symbol" pitchFamily="18" charset="2"/>
              </a:endParaRPr>
            </a:p>
          </p:txBody>
        </p:sp>
        <p:cxnSp>
          <p:nvCxnSpPr>
            <p:cNvPr id="19463" name="Straight Arrow Connector 29"/>
            <p:cNvCxnSpPr>
              <a:cxnSpLocks noChangeShapeType="1"/>
            </p:cNvCxnSpPr>
            <p:nvPr/>
          </p:nvCxnSpPr>
          <p:spPr bwMode="auto">
            <a:xfrm rot="5400000" flipH="1" flipV="1">
              <a:off x="6019800" y="5791200"/>
              <a:ext cx="228600" cy="228600"/>
            </a:xfrm>
            <a:prstGeom prst="straightConnector1">
              <a:avLst/>
            </a:prstGeom>
            <a:noFill/>
            <a:ln w="9525" algn="ctr">
              <a:solidFill>
                <a:srgbClr val="0000FA"/>
              </a:solidFill>
              <a:miter lim="800000"/>
              <a:headEnd/>
              <a:tailEnd type="arrow" w="med" len="med"/>
            </a:ln>
            <a:extLst>
              <a:ext uri="{909E8E84-426E-40DD-AFC4-6F175D3DCCD1}">
                <a14:hiddenFill xmlns:a14="http://schemas.microsoft.com/office/drawing/2010/main">
                  <a:noFill/>
                </a14:hiddenFill>
              </a:ext>
            </a:extLst>
          </p:spPr>
        </p:cxnSp>
        <p:cxnSp>
          <p:nvCxnSpPr>
            <p:cNvPr id="19464" name="Straight Arrow Connector 31"/>
            <p:cNvCxnSpPr>
              <a:cxnSpLocks noChangeShapeType="1"/>
            </p:cNvCxnSpPr>
            <p:nvPr/>
          </p:nvCxnSpPr>
          <p:spPr bwMode="auto">
            <a:xfrm rot="16200000" flipV="1">
              <a:off x="3429000" y="5867400"/>
              <a:ext cx="152400" cy="152400"/>
            </a:xfrm>
            <a:prstGeom prst="straightConnector1">
              <a:avLst/>
            </a:prstGeom>
            <a:noFill/>
            <a:ln w="9525" algn="ctr">
              <a:solidFill>
                <a:srgbClr val="0000FA"/>
              </a:solidFill>
              <a:miter lim="800000"/>
              <a:headEnd/>
              <a:tailEnd type="arrow" w="med" len="med"/>
            </a:ln>
            <a:extLst>
              <a:ext uri="{909E8E84-426E-40DD-AFC4-6F175D3DCCD1}">
                <a14:hiddenFill xmlns:a14="http://schemas.microsoft.com/office/drawing/2010/main">
                  <a:noFill/>
                </a14:hiddenFill>
              </a:ext>
            </a:extLst>
          </p:spPr>
        </p:cxnSp>
      </p:grpSp>
      <p:sp>
        <p:nvSpPr>
          <p:cNvPr id="4" name="Title 3"/>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EXAMPLE I </a:t>
            </a:r>
            <a:r>
              <a:rPr lang="en-US" sz="2400" kern="1200" dirty="0" smtClean="0">
                <a:effectLst/>
                <a:ea typeface="+mn-ea"/>
                <a:cs typeface="+mn-cs"/>
              </a:rPr>
              <a:t>(continued)</a:t>
            </a:r>
            <a:endParaRPr lang="en-US" dirty="0" smtClean="0">
              <a:effectLst/>
            </a:endParaRPr>
          </a:p>
        </p:txBody>
      </p:sp>
    </p:spTree>
    <p:extLst>
      <p:ext uri="{BB962C8B-B14F-4D97-AF65-F5344CB8AC3E}">
        <p14:creationId xmlns:p14="http://schemas.microsoft.com/office/powerpoint/2010/main" val="9324318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295400" y="4191000"/>
            <a:ext cx="701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solidFill>
                  <a:srgbClr val="990033"/>
                </a:solidFill>
                <a:cs typeface="Times New Roman" pitchFamily="18" charset="0"/>
              </a:rPr>
              <a:t>Plan:</a:t>
            </a:r>
            <a:r>
              <a:rPr lang="en-US" dirty="0">
                <a:solidFill>
                  <a:srgbClr val="990033"/>
                </a:solidFill>
              </a:rPr>
              <a:t> </a:t>
            </a:r>
          </a:p>
          <a:p>
            <a:pPr eaLnBrk="1" hangingPunct="1">
              <a:spcBef>
                <a:spcPct val="50000"/>
              </a:spcBef>
            </a:pPr>
            <a:r>
              <a:rPr lang="en-US" dirty="0"/>
              <a:t>1. Draw a FBD for point </a:t>
            </a:r>
            <a:r>
              <a:rPr lang="en-US" dirty="0" smtClean="0"/>
              <a:t>E.</a:t>
            </a:r>
            <a:endParaRPr lang="en-US" dirty="0"/>
          </a:p>
          <a:p>
            <a:pPr eaLnBrk="1" hangingPunct="1">
              <a:spcBef>
                <a:spcPct val="50000"/>
              </a:spcBef>
            </a:pPr>
            <a:r>
              <a:rPr lang="en-US" dirty="0"/>
              <a:t>2. Apply the E-of-E to solve for the forces in </a:t>
            </a:r>
            <a:r>
              <a:rPr lang="en-US" dirty="0" smtClean="0"/>
              <a:t>cables DE, EA, </a:t>
            </a:r>
            <a:r>
              <a:rPr lang="en-US" dirty="0"/>
              <a:t>and </a:t>
            </a:r>
            <a:r>
              <a:rPr lang="en-US" dirty="0" smtClean="0"/>
              <a:t>EB.</a:t>
            </a:r>
            <a:endParaRPr lang="en-US" dirty="0"/>
          </a:p>
        </p:txBody>
      </p:sp>
      <p:sp>
        <p:nvSpPr>
          <p:cNvPr id="18439" name="Text Box 3"/>
          <p:cNvSpPr txBox="1">
            <a:spLocks noChangeArrowheads="1"/>
          </p:cNvSpPr>
          <p:nvPr/>
        </p:nvSpPr>
        <p:spPr bwMode="auto">
          <a:xfrm>
            <a:off x="4046249" y="1156862"/>
            <a:ext cx="4572000" cy="3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solidFill>
                  <a:srgbClr val="990033"/>
                </a:solidFill>
              </a:rPr>
              <a:t>Given:  </a:t>
            </a:r>
            <a:r>
              <a:rPr lang="en-US" dirty="0"/>
              <a:t>The </a:t>
            </a:r>
            <a:r>
              <a:rPr lang="en-US" dirty="0" smtClean="0"/>
              <a:t>mass of cylinder C is 40 kg </a:t>
            </a:r>
            <a:r>
              <a:rPr lang="en-US" dirty="0"/>
              <a:t>and geometry is as shown.</a:t>
            </a:r>
            <a:endParaRPr lang="en-US" dirty="0">
              <a:cs typeface="Times New Roman" pitchFamily="18" charset="0"/>
            </a:endParaRPr>
          </a:p>
          <a:p>
            <a:pPr eaLnBrk="1" hangingPunct="1">
              <a:spcBef>
                <a:spcPct val="30000"/>
              </a:spcBef>
            </a:pPr>
            <a:r>
              <a:rPr lang="en-US" b="1" dirty="0">
                <a:solidFill>
                  <a:srgbClr val="990033"/>
                </a:solidFill>
                <a:cs typeface="Times New Roman" pitchFamily="18" charset="0"/>
              </a:rPr>
              <a:t>Find:    </a:t>
            </a:r>
            <a:r>
              <a:rPr lang="en-US" dirty="0">
                <a:cs typeface="Times New Roman" pitchFamily="18" charset="0"/>
              </a:rPr>
              <a:t>The </a:t>
            </a:r>
            <a:r>
              <a:rPr lang="en-US" dirty="0" smtClean="0">
                <a:cs typeface="Times New Roman" pitchFamily="18" charset="0"/>
              </a:rPr>
              <a:t>tensions in cables DE, EA, and EB.</a:t>
            </a:r>
            <a:endParaRPr lang="en-US" dirty="0">
              <a:cs typeface="Times New Roman" pitchFamily="18" charset="0"/>
            </a:endParaRPr>
          </a:p>
          <a:p>
            <a:pPr eaLnBrk="1" hangingPunct="1"/>
            <a:endParaRPr lang="en-US" dirty="0">
              <a:cs typeface="Times New Roman" pitchFamily="18" charset="0"/>
            </a:endParaRPr>
          </a:p>
          <a:p>
            <a:pPr eaLnBrk="1" hangingPunct="1"/>
            <a:endParaRPr lang="en-US" dirty="0">
              <a:cs typeface="Times New Roman" pitchFamily="18" charset="0"/>
            </a:endParaRPr>
          </a:p>
          <a:p>
            <a:pPr eaLnBrk="1" hangingPunct="1"/>
            <a:endParaRPr lang="en-US" b="1" u="sng" dirty="0">
              <a:cs typeface="Times New Roman" pitchFamily="18" charset="0"/>
            </a:endParaRPr>
          </a:p>
        </p:txBody>
      </p:sp>
      <p:sp>
        <p:nvSpPr>
          <p:cNvPr id="3" name="Title 2"/>
          <p:cNvSpPr>
            <a:spLocks noGrp="1"/>
          </p:cNvSpPr>
          <p:nvPr>
            <p:ph type="title" idx="4294967295"/>
          </p:nvPr>
        </p:nvSpPr>
        <p:spPr>
          <a:xfrm>
            <a:off x="628650" y="228599"/>
            <a:ext cx="7886700" cy="758952"/>
          </a:xfrm>
        </p:spPr>
        <p:txBody>
          <a:bodyPr/>
          <a:lstStyle/>
          <a:p>
            <a:pPr rtl="0" eaLnBrk="1" fontAlgn="base" hangingPunct="1"/>
            <a:r>
              <a:rPr lang="en-US" sz="2400" b="1" kern="1200" dirty="0" smtClean="0">
                <a:effectLst/>
                <a:ea typeface="+mn-ea"/>
                <a:cs typeface="+mn-cs"/>
              </a:rPr>
              <a:t>EXAMPLE II</a:t>
            </a:r>
            <a:endParaRPr lang="en-US" dirty="0" smtClean="0">
              <a:effectLst/>
            </a:endParaRPr>
          </a:p>
        </p:txBody>
      </p:sp>
      <p:pic>
        <p:nvPicPr>
          <p:cNvPr id="4" name="Picture 3"/>
          <p:cNvPicPr>
            <a:picLocks noChangeAspect="1"/>
          </p:cNvPicPr>
          <p:nvPr/>
        </p:nvPicPr>
        <p:blipFill>
          <a:blip r:embed="rId3"/>
          <a:stretch>
            <a:fillRect/>
          </a:stretch>
        </p:blipFill>
        <p:spPr>
          <a:xfrm>
            <a:off x="628650" y="1279287"/>
            <a:ext cx="3450256" cy="2549525"/>
          </a:xfrm>
          <a:prstGeom prst="rect">
            <a:avLst/>
          </a:prstGeom>
        </p:spPr>
      </p:pic>
    </p:spTree>
    <p:extLst>
      <p:ext uri="{BB962C8B-B14F-4D97-AF65-F5344CB8AC3E}">
        <p14:creationId xmlns:p14="http://schemas.microsoft.com/office/powerpoint/2010/main" val="17982932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0-#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1042"/>
          <p:cNvSpPr txBox="1">
            <a:spLocks noChangeArrowheads="1"/>
          </p:cNvSpPr>
          <p:nvPr/>
        </p:nvSpPr>
        <p:spPr bwMode="auto">
          <a:xfrm>
            <a:off x="4938713" y="999309"/>
            <a:ext cx="2055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0000FA"/>
                </a:solidFill>
              </a:rPr>
              <a:t>FBD at point E</a:t>
            </a:r>
          </a:p>
        </p:txBody>
      </p:sp>
      <p:sp>
        <p:nvSpPr>
          <p:cNvPr id="71699" name="Text Box 1043"/>
          <p:cNvSpPr txBox="1">
            <a:spLocks noChangeArrowheads="1"/>
          </p:cNvSpPr>
          <p:nvPr/>
        </p:nvSpPr>
        <p:spPr bwMode="auto">
          <a:xfrm>
            <a:off x="1524000" y="3810000"/>
            <a:ext cx="6324600" cy="23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dirty="0"/>
              <a:t>Applying the scalar E-of-E at </a:t>
            </a:r>
            <a:r>
              <a:rPr lang="en-US" dirty="0" smtClean="0"/>
              <a:t>E, </a:t>
            </a:r>
            <a:r>
              <a:rPr lang="en-US" dirty="0"/>
              <a:t>we get;</a:t>
            </a:r>
          </a:p>
          <a:p>
            <a:pPr eaLnBrk="1" hangingPunct="1">
              <a:spcBef>
                <a:spcPts val="1800"/>
              </a:spcBef>
            </a:pPr>
            <a:r>
              <a:rPr lang="en-US" dirty="0"/>
              <a:t>+ </a:t>
            </a:r>
            <a:r>
              <a:rPr lang="en-US" dirty="0">
                <a:sym typeface="Symbol" pitchFamily="18" charset="2"/>
              </a:rPr>
              <a:t>  F </a:t>
            </a:r>
            <a:r>
              <a:rPr lang="en-US" baseline="-25000" dirty="0">
                <a:sym typeface="Symbol" pitchFamily="18" charset="2"/>
              </a:rPr>
              <a:t>x</a:t>
            </a:r>
            <a:r>
              <a:rPr lang="en-US" dirty="0">
                <a:sym typeface="Symbol" pitchFamily="18" charset="2"/>
              </a:rPr>
              <a:t> = </a:t>
            </a:r>
            <a:r>
              <a:rPr lang="en-US" dirty="0">
                <a:cs typeface="Times New Roman" pitchFamily="18" charset="0"/>
                <a:sym typeface="Symbol" pitchFamily="18" charset="2"/>
              </a:rPr>
              <a:t> </a:t>
            </a:r>
            <a:r>
              <a:rPr lang="en-US" dirty="0" smtClean="0">
                <a:sym typeface="Symbol" pitchFamily="18" charset="2"/>
              </a:rPr>
              <a:t>T</a:t>
            </a:r>
            <a:r>
              <a:rPr lang="en-US" baseline="-25000" dirty="0" smtClean="0">
                <a:sym typeface="Symbol" pitchFamily="18" charset="2"/>
              </a:rPr>
              <a:t>ED</a:t>
            </a:r>
            <a:r>
              <a:rPr lang="en-US" dirty="0" smtClean="0">
                <a:sym typeface="Symbol" pitchFamily="18" charset="2"/>
              </a:rPr>
              <a:t> </a:t>
            </a:r>
            <a:r>
              <a:rPr lang="en-US" dirty="0" smtClean="0">
                <a:cs typeface="Times New Roman" pitchFamily="18" charset="0"/>
                <a:sym typeface="Symbol" pitchFamily="18" charset="2"/>
              </a:rPr>
              <a:t>+ (40*9.81)</a:t>
            </a:r>
            <a:r>
              <a:rPr lang="en-US" dirty="0">
                <a:sym typeface="Symbol" pitchFamily="18" charset="2"/>
              </a:rPr>
              <a:t> cos 30</a:t>
            </a:r>
            <a:r>
              <a:rPr lang="en-US" dirty="0">
                <a:cs typeface="Times New Roman" pitchFamily="18" charset="0"/>
                <a:sym typeface="Symbol" pitchFamily="18" charset="2"/>
              </a:rPr>
              <a:t>° = 0</a:t>
            </a:r>
          </a:p>
          <a:p>
            <a:pPr eaLnBrk="1" hangingPunct="1">
              <a:spcBef>
                <a:spcPct val="20000"/>
              </a:spcBef>
            </a:pPr>
            <a:r>
              <a:rPr lang="en-US" dirty="0">
                <a:cs typeface="Times New Roman" pitchFamily="18" charset="0"/>
                <a:sym typeface="Symbol" pitchFamily="18" charset="2"/>
              </a:rPr>
              <a:t>+ </a:t>
            </a:r>
            <a:r>
              <a:rPr lang="en-US" dirty="0" smtClean="0">
                <a:sym typeface="Symbol" pitchFamily="18" charset="2"/>
              </a:rPr>
              <a:t> </a:t>
            </a:r>
            <a:r>
              <a:rPr lang="en-US" dirty="0">
                <a:sym typeface="Symbol" pitchFamily="18" charset="2"/>
              </a:rPr>
              <a:t> F </a:t>
            </a:r>
            <a:r>
              <a:rPr lang="en-US" baseline="-25000" dirty="0">
                <a:sym typeface="Symbol" pitchFamily="18" charset="2"/>
              </a:rPr>
              <a:t>y</a:t>
            </a:r>
            <a:r>
              <a:rPr lang="en-US" dirty="0">
                <a:sym typeface="Symbol" pitchFamily="18" charset="2"/>
              </a:rPr>
              <a:t> = </a:t>
            </a:r>
            <a:r>
              <a:rPr lang="en-US" dirty="0">
                <a:cs typeface="Times New Roman" pitchFamily="18" charset="0"/>
                <a:sym typeface="Symbol" pitchFamily="18" charset="2"/>
              </a:rPr>
              <a:t>(</a:t>
            </a:r>
            <a:r>
              <a:rPr lang="en-US" dirty="0" smtClean="0">
                <a:cs typeface="Times New Roman" pitchFamily="18" charset="0"/>
                <a:sym typeface="Symbol" pitchFamily="18" charset="2"/>
              </a:rPr>
              <a:t>40*9.81)</a:t>
            </a:r>
            <a:r>
              <a:rPr lang="en-US" dirty="0">
                <a:sym typeface="Symbol" pitchFamily="18" charset="2"/>
              </a:rPr>
              <a:t> </a:t>
            </a:r>
            <a:r>
              <a:rPr lang="en-US" dirty="0" smtClean="0">
                <a:sym typeface="Symbol" pitchFamily="18" charset="2"/>
              </a:rPr>
              <a:t>sin </a:t>
            </a:r>
            <a:r>
              <a:rPr lang="en-US" dirty="0">
                <a:sym typeface="Symbol" pitchFamily="18" charset="2"/>
              </a:rPr>
              <a:t>30</a:t>
            </a:r>
            <a:r>
              <a:rPr lang="en-US" dirty="0">
                <a:cs typeface="Times New Roman" pitchFamily="18" charset="0"/>
                <a:sym typeface="Symbol" pitchFamily="18" charset="2"/>
              </a:rPr>
              <a:t>° </a:t>
            </a:r>
            <a:r>
              <a:rPr lang="en-US" dirty="0" smtClean="0">
                <a:cs typeface="Times New Roman" pitchFamily="18" charset="0"/>
                <a:sym typeface="Symbol" pitchFamily="18" charset="2"/>
              </a:rPr>
              <a:t> T</a:t>
            </a:r>
            <a:r>
              <a:rPr lang="en-US" baseline="-25000" dirty="0" smtClean="0">
                <a:cs typeface="Times New Roman" pitchFamily="18" charset="0"/>
                <a:sym typeface="Symbol" pitchFamily="18" charset="2"/>
              </a:rPr>
              <a:t>EA</a:t>
            </a:r>
            <a:r>
              <a:rPr lang="en-US" dirty="0" smtClean="0">
                <a:cs typeface="Times New Roman" pitchFamily="18" charset="0"/>
                <a:sym typeface="Symbol" pitchFamily="18" charset="2"/>
              </a:rPr>
              <a:t> = </a:t>
            </a:r>
            <a:r>
              <a:rPr lang="en-US" dirty="0">
                <a:cs typeface="Times New Roman" pitchFamily="18" charset="0"/>
                <a:sym typeface="Symbol" pitchFamily="18" charset="2"/>
              </a:rPr>
              <a:t>0</a:t>
            </a:r>
          </a:p>
          <a:p>
            <a:pPr eaLnBrk="1" hangingPunct="1">
              <a:spcBef>
                <a:spcPct val="20000"/>
              </a:spcBef>
            </a:pPr>
            <a:r>
              <a:rPr lang="en-US" dirty="0">
                <a:cs typeface="Times New Roman" pitchFamily="18" charset="0"/>
                <a:sym typeface="Symbol" pitchFamily="18" charset="2"/>
              </a:rPr>
              <a:t>Solving the above equations, we get;</a:t>
            </a:r>
          </a:p>
          <a:p>
            <a:pPr eaLnBrk="1" hangingPunct="1">
              <a:spcBef>
                <a:spcPct val="20000"/>
              </a:spcBef>
            </a:pPr>
            <a:r>
              <a:rPr lang="en-US"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T</a:t>
            </a:r>
            <a:r>
              <a:rPr lang="en-US" u="sng" baseline="-25000" dirty="0" smtClean="0">
                <a:solidFill>
                  <a:srgbClr val="0000FA"/>
                </a:solidFill>
                <a:cs typeface="Times New Roman" pitchFamily="18" charset="0"/>
                <a:sym typeface="Symbol" pitchFamily="18" charset="2"/>
              </a:rPr>
              <a:t>ED</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340 N</a:t>
            </a:r>
            <a:r>
              <a:rPr lang="en-US" dirty="0" smtClean="0">
                <a:solidFill>
                  <a:srgbClr val="0000FA"/>
                </a:solidFill>
                <a:cs typeface="Times New Roman" pitchFamily="18" charset="0"/>
                <a:sym typeface="Symbol" pitchFamily="18" charset="2"/>
              </a:rPr>
              <a:t>      </a:t>
            </a:r>
            <a:r>
              <a:rPr lang="en-US" dirty="0">
                <a:cs typeface="Times New Roman" pitchFamily="18" charset="0"/>
                <a:sym typeface="Symbol" pitchFamily="18" charset="2"/>
              </a:rPr>
              <a:t>and  </a:t>
            </a:r>
            <a:r>
              <a:rPr lang="en-US" dirty="0">
                <a:solidFill>
                  <a:srgbClr val="00FFFF"/>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T</a:t>
            </a:r>
            <a:r>
              <a:rPr lang="en-US" u="sng" baseline="-25000" dirty="0" smtClean="0">
                <a:solidFill>
                  <a:srgbClr val="0000FA"/>
                </a:solidFill>
                <a:cs typeface="Times New Roman" pitchFamily="18" charset="0"/>
                <a:sym typeface="Symbol" pitchFamily="18" charset="2"/>
              </a:rPr>
              <a:t>EA</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196 N</a:t>
            </a:r>
            <a:r>
              <a:rPr lang="en-US" dirty="0" smtClean="0">
                <a:solidFill>
                  <a:srgbClr val="0000FA"/>
                </a:solidFill>
                <a:cs typeface="Times New Roman" pitchFamily="18" charset="0"/>
                <a:sym typeface="Symbol" pitchFamily="18" charset="2"/>
              </a:rPr>
              <a:t> </a:t>
            </a:r>
            <a:endParaRPr lang="en-US" dirty="0">
              <a:solidFill>
                <a:srgbClr val="0000FA"/>
              </a:solidFill>
              <a:cs typeface="Times New Roman" pitchFamily="18" charset="0"/>
              <a:sym typeface="Symbol" pitchFamily="18" charset="2"/>
            </a:endParaRPr>
          </a:p>
        </p:txBody>
      </p:sp>
      <p:sp>
        <p:nvSpPr>
          <p:cNvPr id="4" name="Title 3"/>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EXAMPLE II </a:t>
            </a:r>
            <a:r>
              <a:rPr lang="en-US" sz="2400" kern="1200" dirty="0" smtClean="0">
                <a:effectLst/>
                <a:ea typeface="+mn-ea"/>
                <a:cs typeface="+mn-cs"/>
              </a:rPr>
              <a:t>(continued)</a:t>
            </a:r>
            <a:endParaRPr lang="en-US" dirty="0" smtClean="0">
              <a:effectLst/>
            </a:endParaRPr>
          </a:p>
        </p:txBody>
      </p:sp>
      <p:pic>
        <p:nvPicPr>
          <p:cNvPr id="30" name="Picture 29"/>
          <p:cNvPicPr>
            <a:picLocks noChangeAspect="1"/>
          </p:cNvPicPr>
          <p:nvPr/>
        </p:nvPicPr>
        <p:blipFill>
          <a:blip r:embed="rId2"/>
          <a:stretch>
            <a:fillRect/>
          </a:stretch>
        </p:blipFill>
        <p:spPr>
          <a:xfrm>
            <a:off x="615816" y="1107259"/>
            <a:ext cx="3450256" cy="2549525"/>
          </a:xfrm>
          <a:prstGeom prst="rect">
            <a:avLst/>
          </a:prstGeom>
        </p:spPr>
      </p:pic>
      <p:grpSp>
        <p:nvGrpSpPr>
          <p:cNvPr id="7" name="Group 6"/>
          <p:cNvGrpSpPr/>
          <p:nvPr/>
        </p:nvGrpSpPr>
        <p:grpSpPr>
          <a:xfrm>
            <a:off x="4772117" y="1459468"/>
            <a:ext cx="3505698" cy="2121932"/>
            <a:chOff x="4772117" y="1459468"/>
            <a:chExt cx="3505698" cy="2121932"/>
          </a:xfrm>
        </p:grpSpPr>
        <p:sp>
          <p:nvSpPr>
            <p:cNvPr id="19470" name="Line 57"/>
            <p:cNvSpPr>
              <a:spLocks noChangeShapeType="1"/>
            </p:cNvSpPr>
            <p:nvPr/>
          </p:nvSpPr>
          <p:spPr bwMode="auto">
            <a:xfrm flipV="1">
              <a:off x="5867400" y="2173426"/>
              <a:ext cx="990600" cy="429041"/>
            </a:xfrm>
            <a:prstGeom prst="line">
              <a:avLst/>
            </a:prstGeom>
            <a:noFill/>
            <a:ln w="28575">
              <a:solidFill>
                <a:srgbClr val="0000FA"/>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1" name="Text Box 58"/>
            <p:cNvSpPr txBox="1">
              <a:spLocks noChangeArrowheads="1"/>
            </p:cNvSpPr>
            <p:nvPr/>
          </p:nvSpPr>
          <p:spPr bwMode="auto">
            <a:xfrm>
              <a:off x="6477000" y="1774627"/>
              <a:ext cx="1800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solidFill>
                    <a:srgbClr val="0000FA"/>
                  </a:solidFill>
                </a:rPr>
                <a:t>T</a:t>
              </a:r>
              <a:r>
                <a:rPr lang="en-US" sz="1800" b="1" baseline="-25000" dirty="0" smtClean="0">
                  <a:solidFill>
                    <a:srgbClr val="0000FA"/>
                  </a:solidFill>
                </a:rPr>
                <a:t>EB</a:t>
              </a:r>
              <a:r>
                <a:rPr lang="en-US" sz="1800" b="1" dirty="0" smtClean="0">
                  <a:solidFill>
                    <a:srgbClr val="0000FA"/>
                  </a:solidFill>
                </a:rPr>
                <a:t> </a:t>
              </a:r>
              <a:r>
                <a:rPr lang="en-US" sz="1800" dirty="0" smtClean="0">
                  <a:solidFill>
                    <a:srgbClr val="0000FA"/>
                  </a:solidFill>
                </a:rPr>
                <a:t>= 40*9.81 N</a:t>
              </a:r>
              <a:endParaRPr lang="en-US" sz="1800" baseline="-25000" dirty="0">
                <a:solidFill>
                  <a:srgbClr val="0000FA"/>
                </a:solidFill>
              </a:endParaRPr>
            </a:p>
          </p:txBody>
        </p:sp>
        <p:sp>
          <p:nvSpPr>
            <p:cNvPr id="19472" name="Line 57"/>
            <p:cNvSpPr>
              <a:spLocks noChangeShapeType="1"/>
            </p:cNvSpPr>
            <p:nvPr/>
          </p:nvSpPr>
          <p:spPr bwMode="auto">
            <a:xfrm flipH="1" flipV="1">
              <a:off x="4876800" y="2602468"/>
              <a:ext cx="914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3" name="Text Box 58"/>
            <p:cNvSpPr txBox="1">
              <a:spLocks noChangeArrowheads="1"/>
            </p:cNvSpPr>
            <p:nvPr/>
          </p:nvSpPr>
          <p:spPr bwMode="auto">
            <a:xfrm>
              <a:off x="4772117" y="218608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T</a:t>
              </a:r>
              <a:r>
                <a:rPr lang="en-US" sz="1800" b="1" baseline="-25000" dirty="0" smtClean="0"/>
                <a:t>ED</a:t>
              </a:r>
              <a:endParaRPr lang="en-US" sz="1800" b="1" baseline="-25000" dirty="0"/>
            </a:p>
          </p:txBody>
        </p:sp>
        <p:sp>
          <p:nvSpPr>
            <p:cNvPr id="19474" name="Line 105"/>
            <p:cNvSpPr>
              <a:spLocks noChangeShapeType="1"/>
            </p:cNvSpPr>
            <p:nvPr/>
          </p:nvSpPr>
          <p:spPr bwMode="auto">
            <a:xfrm>
              <a:off x="5867400" y="2678668"/>
              <a:ext cx="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5" name="Text Box 58"/>
            <p:cNvSpPr txBox="1">
              <a:spLocks noChangeArrowheads="1"/>
            </p:cNvSpPr>
            <p:nvPr/>
          </p:nvSpPr>
          <p:spPr bwMode="auto">
            <a:xfrm>
              <a:off x="5883088" y="2589937"/>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dirty="0"/>
                <a:t>E</a:t>
              </a:r>
              <a:endParaRPr lang="en-US" sz="1600" b="1" baseline="-25000" dirty="0"/>
            </a:p>
          </p:txBody>
        </p:sp>
        <p:sp>
          <p:nvSpPr>
            <p:cNvPr id="19476" name="Text Box 58"/>
            <p:cNvSpPr txBox="1">
              <a:spLocks noChangeArrowheads="1"/>
            </p:cNvSpPr>
            <p:nvPr/>
          </p:nvSpPr>
          <p:spPr bwMode="auto">
            <a:xfrm>
              <a:off x="5943600" y="321206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T</a:t>
              </a:r>
              <a:r>
                <a:rPr lang="en-US" sz="1800" b="1" baseline="-25000" dirty="0" smtClean="0"/>
                <a:t>EA</a:t>
              </a:r>
              <a:endParaRPr lang="en-US" sz="1800" b="1" dirty="0"/>
            </a:p>
          </p:txBody>
        </p:sp>
        <p:sp>
          <p:nvSpPr>
            <p:cNvPr id="19477" name="Line 1060"/>
            <p:cNvSpPr>
              <a:spLocks noChangeShapeType="1"/>
            </p:cNvSpPr>
            <p:nvPr/>
          </p:nvSpPr>
          <p:spPr bwMode="auto">
            <a:xfrm>
              <a:off x="5867400" y="1611868"/>
              <a:ext cx="0" cy="914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8" name="Line 1061"/>
            <p:cNvSpPr>
              <a:spLocks noChangeShapeType="1"/>
            </p:cNvSpPr>
            <p:nvPr/>
          </p:nvSpPr>
          <p:spPr bwMode="auto">
            <a:xfrm flipH="1">
              <a:off x="5943600" y="2602468"/>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9" name="Text Box 1062"/>
            <p:cNvSpPr txBox="1">
              <a:spLocks noChangeArrowheads="1"/>
            </p:cNvSpPr>
            <p:nvPr/>
          </p:nvSpPr>
          <p:spPr bwMode="auto">
            <a:xfrm>
              <a:off x="5943600" y="1459468"/>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9480" name="Text Box 1063"/>
            <p:cNvSpPr txBox="1">
              <a:spLocks noChangeArrowheads="1"/>
            </p:cNvSpPr>
            <p:nvPr/>
          </p:nvSpPr>
          <p:spPr bwMode="auto">
            <a:xfrm>
              <a:off x="6629400" y="2526268"/>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dirty="0"/>
                <a:t>x</a:t>
              </a:r>
            </a:p>
          </p:txBody>
        </p:sp>
        <p:sp>
          <p:nvSpPr>
            <p:cNvPr id="19481" name="Line 1066"/>
            <p:cNvSpPr>
              <a:spLocks noChangeShapeType="1"/>
            </p:cNvSpPr>
            <p:nvPr/>
          </p:nvSpPr>
          <p:spPr bwMode="auto">
            <a:xfrm flipH="1">
              <a:off x="4876800" y="2602468"/>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2" name="Text Box 1067"/>
            <p:cNvSpPr txBox="1">
              <a:spLocks noChangeArrowheads="1"/>
            </p:cNvSpPr>
            <p:nvPr/>
          </p:nvSpPr>
          <p:spPr bwMode="auto">
            <a:xfrm>
              <a:off x="6389594" y="2304018"/>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t>30</a:t>
              </a:r>
              <a:r>
                <a:rPr lang="en-US" sz="1600" dirty="0">
                  <a:cs typeface="Times New Roman" pitchFamily="18" charset="0"/>
                </a:rPr>
                <a:t>˚</a:t>
              </a:r>
            </a:p>
          </p:txBody>
        </p:sp>
        <p:sp>
          <p:nvSpPr>
            <p:cNvPr id="19483" name="Oval 1055"/>
            <p:cNvSpPr>
              <a:spLocks noChangeArrowheads="1"/>
            </p:cNvSpPr>
            <p:nvPr/>
          </p:nvSpPr>
          <p:spPr bwMode="auto">
            <a:xfrm>
              <a:off x="5791200" y="2526268"/>
              <a:ext cx="152400" cy="152400"/>
            </a:xfrm>
            <a:prstGeom prst="ellipse">
              <a:avLst/>
            </a:prstGeom>
            <a:solidFill>
              <a:schemeClr val="bg1"/>
            </a:solidFill>
            <a:ln w="28575">
              <a:solidFill>
                <a:schemeClr val="tx1"/>
              </a:solidFill>
              <a:miter lim="800000"/>
              <a:headEnd/>
              <a:tailEnd/>
            </a:ln>
          </p:spPr>
          <p:txBody>
            <a:bodyPr wrap="none" anchor="ctr"/>
            <a:lstStyle/>
            <a:p>
              <a:endParaRPr lang="en-US"/>
            </a:p>
          </p:txBody>
        </p:sp>
        <p:sp>
          <p:nvSpPr>
            <p:cNvPr id="6" name="Freeform 5"/>
            <p:cNvSpPr/>
            <p:nvPr/>
          </p:nvSpPr>
          <p:spPr>
            <a:xfrm>
              <a:off x="6313394" y="2420471"/>
              <a:ext cx="70624" cy="178173"/>
            </a:xfrm>
            <a:custGeom>
              <a:avLst/>
              <a:gdLst>
                <a:gd name="connsiteX0" fmla="*/ 0 w 70624"/>
                <a:gd name="connsiteY0" fmla="*/ 0 h 178173"/>
                <a:gd name="connsiteX1" fmla="*/ 47065 w 70624"/>
                <a:gd name="connsiteY1" fmla="*/ 50426 h 178173"/>
                <a:gd name="connsiteX2" fmla="*/ 67235 w 70624"/>
                <a:gd name="connsiteY2" fmla="*/ 100853 h 178173"/>
                <a:gd name="connsiteX3" fmla="*/ 70597 w 70624"/>
                <a:gd name="connsiteY3" fmla="*/ 144555 h 178173"/>
                <a:gd name="connsiteX4" fmla="*/ 67235 w 70624"/>
                <a:gd name="connsiteY4" fmla="*/ 178173 h 1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24" h="178173">
                  <a:moveTo>
                    <a:pt x="0" y="0"/>
                  </a:moveTo>
                  <a:cubicBezTo>
                    <a:pt x="17929" y="16808"/>
                    <a:pt x="35859" y="33617"/>
                    <a:pt x="47065" y="50426"/>
                  </a:cubicBezTo>
                  <a:cubicBezTo>
                    <a:pt x="58271" y="67235"/>
                    <a:pt x="63313" y="85165"/>
                    <a:pt x="67235" y="100853"/>
                  </a:cubicBezTo>
                  <a:cubicBezTo>
                    <a:pt x="71157" y="116541"/>
                    <a:pt x="70597" y="131668"/>
                    <a:pt x="70597" y="144555"/>
                  </a:cubicBezTo>
                  <a:cubicBezTo>
                    <a:pt x="70597" y="157442"/>
                    <a:pt x="68916" y="167807"/>
                    <a:pt x="67235" y="17817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68989"/>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 name="Text Box 74"/>
          <p:cNvSpPr txBox="1">
            <a:spLocks noChangeArrowheads="1"/>
          </p:cNvSpPr>
          <p:nvPr/>
        </p:nvSpPr>
        <p:spPr bwMode="auto">
          <a:xfrm>
            <a:off x="18288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p>
        </p:txBody>
      </p:sp>
      <p:sp>
        <p:nvSpPr>
          <p:cNvPr id="58447" name="Text Box 79"/>
          <p:cNvSpPr txBox="1">
            <a:spLocks noChangeArrowheads="1"/>
          </p:cNvSpPr>
          <p:nvPr/>
        </p:nvSpPr>
        <p:spPr bwMode="auto">
          <a:xfrm>
            <a:off x="457200" y="3063875"/>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1) Assuming you know the geometry of the ropes, </a:t>
            </a:r>
            <a:r>
              <a:rPr lang="en-US" dirty="0"/>
              <a:t>in which system above </a:t>
            </a:r>
            <a:r>
              <a:rPr lang="en-US" dirty="0" smtClean="0"/>
              <a:t>can you NOT </a:t>
            </a:r>
            <a:r>
              <a:rPr lang="en-US" dirty="0" smtClean="0"/>
              <a:t>determine forces </a:t>
            </a:r>
            <a:r>
              <a:rPr lang="en-US" dirty="0"/>
              <a:t>in the </a:t>
            </a:r>
            <a:r>
              <a:rPr lang="en-US" dirty="0" smtClean="0"/>
              <a:t>cables?</a:t>
            </a:r>
            <a:endParaRPr lang="en-US" dirty="0"/>
          </a:p>
        </p:txBody>
      </p:sp>
      <p:grpSp>
        <p:nvGrpSpPr>
          <p:cNvPr id="4" name="Group 3"/>
          <p:cNvGrpSpPr/>
          <p:nvPr/>
        </p:nvGrpSpPr>
        <p:grpSpPr>
          <a:xfrm>
            <a:off x="838200" y="1004887"/>
            <a:ext cx="7543800" cy="2028826"/>
            <a:chOff x="838200" y="1004887"/>
            <a:chExt cx="7543800" cy="2028826"/>
          </a:xfrm>
        </p:grpSpPr>
        <p:sp>
          <p:nvSpPr>
            <p:cNvPr id="17412" name="Line 5"/>
            <p:cNvSpPr>
              <a:spLocks noChangeShapeType="1"/>
            </p:cNvSpPr>
            <p:nvPr/>
          </p:nvSpPr>
          <p:spPr bwMode="auto">
            <a:xfrm>
              <a:off x="838200" y="1081087"/>
              <a:ext cx="1600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3" name="Line 6"/>
            <p:cNvSpPr>
              <a:spLocks noChangeShapeType="1"/>
            </p:cNvSpPr>
            <p:nvPr/>
          </p:nvSpPr>
          <p:spPr bwMode="auto">
            <a:xfrm>
              <a:off x="3429000" y="1081087"/>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4" name="Line 7"/>
            <p:cNvSpPr>
              <a:spLocks noChangeShapeType="1"/>
            </p:cNvSpPr>
            <p:nvPr/>
          </p:nvSpPr>
          <p:spPr bwMode="auto">
            <a:xfrm>
              <a:off x="6172200" y="1081087"/>
              <a:ext cx="1676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5" name="Line 8"/>
            <p:cNvSpPr>
              <a:spLocks noChangeShapeType="1"/>
            </p:cNvSpPr>
            <p:nvPr/>
          </p:nvSpPr>
          <p:spPr bwMode="auto">
            <a:xfrm flipH="1">
              <a:off x="914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6" name="Line 9"/>
            <p:cNvSpPr>
              <a:spLocks noChangeShapeType="1"/>
            </p:cNvSpPr>
            <p:nvPr/>
          </p:nvSpPr>
          <p:spPr bwMode="auto">
            <a:xfrm flipH="1">
              <a:off x="1143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7" name="Line 10"/>
            <p:cNvSpPr>
              <a:spLocks noChangeShapeType="1"/>
            </p:cNvSpPr>
            <p:nvPr/>
          </p:nvSpPr>
          <p:spPr bwMode="auto">
            <a:xfrm flipH="1">
              <a:off x="1295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8" name="Line 12"/>
            <p:cNvSpPr>
              <a:spLocks noChangeShapeType="1"/>
            </p:cNvSpPr>
            <p:nvPr/>
          </p:nvSpPr>
          <p:spPr bwMode="auto">
            <a:xfrm flipH="1">
              <a:off x="1447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19" name="Line 13"/>
            <p:cNvSpPr>
              <a:spLocks noChangeShapeType="1"/>
            </p:cNvSpPr>
            <p:nvPr/>
          </p:nvSpPr>
          <p:spPr bwMode="auto">
            <a:xfrm flipH="1">
              <a:off x="1905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0" name="Line 15"/>
            <p:cNvSpPr>
              <a:spLocks noChangeShapeType="1"/>
            </p:cNvSpPr>
            <p:nvPr/>
          </p:nvSpPr>
          <p:spPr bwMode="auto">
            <a:xfrm flipH="1">
              <a:off x="2057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1" name="Line 16"/>
            <p:cNvSpPr>
              <a:spLocks noChangeShapeType="1"/>
            </p:cNvSpPr>
            <p:nvPr/>
          </p:nvSpPr>
          <p:spPr bwMode="auto">
            <a:xfrm flipH="1">
              <a:off x="2209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2" name="Line 17"/>
            <p:cNvSpPr>
              <a:spLocks noChangeShapeType="1"/>
            </p:cNvSpPr>
            <p:nvPr/>
          </p:nvSpPr>
          <p:spPr bwMode="auto">
            <a:xfrm flipH="1">
              <a:off x="1676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3" name="Line 19"/>
            <p:cNvSpPr>
              <a:spLocks noChangeShapeType="1"/>
            </p:cNvSpPr>
            <p:nvPr/>
          </p:nvSpPr>
          <p:spPr bwMode="auto">
            <a:xfrm flipH="1">
              <a:off x="23622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4" name="Line 20"/>
            <p:cNvSpPr>
              <a:spLocks noChangeShapeType="1"/>
            </p:cNvSpPr>
            <p:nvPr/>
          </p:nvSpPr>
          <p:spPr bwMode="auto">
            <a:xfrm flipH="1">
              <a:off x="3429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5" name="Line 23"/>
            <p:cNvSpPr>
              <a:spLocks noChangeShapeType="1"/>
            </p:cNvSpPr>
            <p:nvPr/>
          </p:nvSpPr>
          <p:spPr bwMode="auto">
            <a:xfrm flipH="1">
              <a:off x="3581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6" name="Line 25"/>
            <p:cNvSpPr>
              <a:spLocks noChangeShapeType="1"/>
            </p:cNvSpPr>
            <p:nvPr/>
          </p:nvSpPr>
          <p:spPr bwMode="auto">
            <a:xfrm flipH="1">
              <a:off x="3733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7" name="Line 26"/>
            <p:cNvSpPr>
              <a:spLocks noChangeShapeType="1"/>
            </p:cNvSpPr>
            <p:nvPr/>
          </p:nvSpPr>
          <p:spPr bwMode="auto">
            <a:xfrm flipH="1">
              <a:off x="38862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8" name="Line 27"/>
            <p:cNvSpPr>
              <a:spLocks noChangeShapeType="1"/>
            </p:cNvSpPr>
            <p:nvPr/>
          </p:nvSpPr>
          <p:spPr bwMode="auto">
            <a:xfrm flipH="1">
              <a:off x="40386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9" name="Line 28"/>
            <p:cNvSpPr>
              <a:spLocks noChangeShapeType="1"/>
            </p:cNvSpPr>
            <p:nvPr/>
          </p:nvSpPr>
          <p:spPr bwMode="auto">
            <a:xfrm flipH="1">
              <a:off x="4191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0" name="Line 29"/>
            <p:cNvSpPr>
              <a:spLocks noChangeShapeType="1"/>
            </p:cNvSpPr>
            <p:nvPr/>
          </p:nvSpPr>
          <p:spPr bwMode="auto">
            <a:xfrm flipH="1">
              <a:off x="4343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1" name="Line 30"/>
            <p:cNvSpPr>
              <a:spLocks noChangeShapeType="1"/>
            </p:cNvSpPr>
            <p:nvPr/>
          </p:nvSpPr>
          <p:spPr bwMode="auto">
            <a:xfrm flipH="1">
              <a:off x="46482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2" name="Line 31"/>
            <p:cNvSpPr>
              <a:spLocks noChangeShapeType="1"/>
            </p:cNvSpPr>
            <p:nvPr/>
          </p:nvSpPr>
          <p:spPr bwMode="auto">
            <a:xfrm flipH="1">
              <a:off x="4495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3" name="Line 32"/>
            <p:cNvSpPr>
              <a:spLocks noChangeShapeType="1"/>
            </p:cNvSpPr>
            <p:nvPr/>
          </p:nvSpPr>
          <p:spPr bwMode="auto">
            <a:xfrm flipH="1">
              <a:off x="61722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4" name="Line 33"/>
            <p:cNvSpPr>
              <a:spLocks noChangeShapeType="1"/>
            </p:cNvSpPr>
            <p:nvPr/>
          </p:nvSpPr>
          <p:spPr bwMode="auto">
            <a:xfrm flipH="1">
              <a:off x="63246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5" name="Line 34"/>
            <p:cNvSpPr>
              <a:spLocks noChangeShapeType="1"/>
            </p:cNvSpPr>
            <p:nvPr/>
          </p:nvSpPr>
          <p:spPr bwMode="auto">
            <a:xfrm flipH="1">
              <a:off x="6477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6" name="Line 35"/>
            <p:cNvSpPr>
              <a:spLocks noChangeShapeType="1"/>
            </p:cNvSpPr>
            <p:nvPr/>
          </p:nvSpPr>
          <p:spPr bwMode="auto">
            <a:xfrm flipH="1">
              <a:off x="6629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7" name="Line 36"/>
            <p:cNvSpPr>
              <a:spLocks noChangeShapeType="1"/>
            </p:cNvSpPr>
            <p:nvPr/>
          </p:nvSpPr>
          <p:spPr bwMode="auto">
            <a:xfrm flipH="1">
              <a:off x="6781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8" name="Line 37"/>
            <p:cNvSpPr>
              <a:spLocks noChangeShapeType="1"/>
            </p:cNvSpPr>
            <p:nvPr/>
          </p:nvSpPr>
          <p:spPr bwMode="auto">
            <a:xfrm flipH="1">
              <a:off x="7010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39" name="Line 38"/>
            <p:cNvSpPr>
              <a:spLocks noChangeShapeType="1"/>
            </p:cNvSpPr>
            <p:nvPr/>
          </p:nvSpPr>
          <p:spPr bwMode="auto">
            <a:xfrm flipH="1">
              <a:off x="72390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0" name="Line 40"/>
            <p:cNvSpPr>
              <a:spLocks noChangeShapeType="1"/>
            </p:cNvSpPr>
            <p:nvPr/>
          </p:nvSpPr>
          <p:spPr bwMode="auto">
            <a:xfrm flipH="1">
              <a:off x="75438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1" name="Line 41"/>
            <p:cNvSpPr>
              <a:spLocks noChangeShapeType="1"/>
            </p:cNvSpPr>
            <p:nvPr/>
          </p:nvSpPr>
          <p:spPr bwMode="auto">
            <a:xfrm flipH="1">
              <a:off x="76962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2" name="Line 42"/>
            <p:cNvSpPr>
              <a:spLocks noChangeShapeType="1"/>
            </p:cNvSpPr>
            <p:nvPr/>
          </p:nvSpPr>
          <p:spPr bwMode="auto">
            <a:xfrm flipH="1">
              <a:off x="73914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3" name="Line 43"/>
            <p:cNvSpPr>
              <a:spLocks noChangeShapeType="1"/>
            </p:cNvSpPr>
            <p:nvPr/>
          </p:nvSpPr>
          <p:spPr bwMode="auto">
            <a:xfrm>
              <a:off x="1524000" y="1081087"/>
              <a:ext cx="0" cy="1066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4" name="Line 44"/>
            <p:cNvSpPr>
              <a:spLocks noChangeShapeType="1"/>
            </p:cNvSpPr>
            <p:nvPr/>
          </p:nvSpPr>
          <p:spPr bwMode="auto">
            <a:xfrm>
              <a:off x="1676400" y="1081087"/>
              <a:ext cx="0" cy="1066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5" name="Oval 45"/>
            <p:cNvSpPr>
              <a:spLocks noChangeArrowheads="1"/>
            </p:cNvSpPr>
            <p:nvPr/>
          </p:nvSpPr>
          <p:spPr bwMode="auto">
            <a:xfrm>
              <a:off x="1524000" y="2071687"/>
              <a:ext cx="152400" cy="228600"/>
            </a:xfrm>
            <a:prstGeom prst="ellipse">
              <a:avLst/>
            </a:prstGeom>
            <a:solidFill>
              <a:schemeClr val="bg1"/>
            </a:solidFill>
            <a:ln w="9525">
              <a:solidFill>
                <a:schemeClr val="tx1"/>
              </a:solidFill>
              <a:miter lim="800000"/>
              <a:headEnd/>
              <a:tailEnd/>
            </a:ln>
          </p:spPr>
          <p:txBody>
            <a:bodyPr wrap="none" anchor="ctr"/>
            <a:lstStyle/>
            <a:p>
              <a:endParaRPr lang="en-US"/>
            </a:p>
          </p:txBody>
        </p:sp>
        <p:sp>
          <p:nvSpPr>
            <p:cNvPr id="17446" name="Line 49"/>
            <p:cNvSpPr>
              <a:spLocks noChangeShapeType="1"/>
            </p:cNvSpPr>
            <p:nvPr/>
          </p:nvSpPr>
          <p:spPr bwMode="auto">
            <a:xfrm>
              <a:off x="1371600" y="2452687"/>
              <a:ext cx="533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7" name="Line 50"/>
            <p:cNvSpPr>
              <a:spLocks noChangeShapeType="1"/>
            </p:cNvSpPr>
            <p:nvPr/>
          </p:nvSpPr>
          <p:spPr bwMode="auto">
            <a:xfrm flipH="1">
              <a:off x="1295400" y="24526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8" name="Line 51"/>
            <p:cNvSpPr>
              <a:spLocks noChangeShapeType="1"/>
            </p:cNvSpPr>
            <p:nvPr/>
          </p:nvSpPr>
          <p:spPr bwMode="auto">
            <a:xfrm>
              <a:off x="1905000" y="24526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49" name="Line 52"/>
            <p:cNvSpPr>
              <a:spLocks noChangeShapeType="1"/>
            </p:cNvSpPr>
            <p:nvPr/>
          </p:nvSpPr>
          <p:spPr bwMode="auto">
            <a:xfrm>
              <a:off x="1295400" y="2605087"/>
              <a:ext cx="685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0" name="Line 53"/>
            <p:cNvSpPr>
              <a:spLocks noChangeShapeType="1"/>
            </p:cNvSpPr>
            <p:nvPr/>
          </p:nvSpPr>
          <p:spPr bwMode="auto">
            <a:xfrm>
              <a:off x="3581400" y="1081087"/>
              <a:ext cx="4572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1" name="Line 54"/>
            <p:cNvSpPr>
              <a:spLocks noChangeShapeType="1"/>
            </p:cNvSpPr>
            <p:nvPr/>
          </p:nvSpPr>
          <p:spPr bwMode="auto">
            <a:xfrm flipH="1">
              <a:off x="4191000" y="1081087"/>
              <a:ext cx="5334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2" name="Oval 55"/>
            <p:cNvSpPr>
              <a:spLocks noChangeArrowheads="1"/>
            </p:cNvSpPr>
            <p:nvPr/>
          </p:nvSpPr>
          <p:spPr bwMode="auto">
            <a:xfrm>
              <a:off x="4038600" y="1843087"/>
              <a:ext cx="152400" cy="152400"/>
            </a:xfrm>
            <a:prstGeom prst="ellipse">
              <a:avLst/>
            </a:prstGeom>
            <a:solidFill>
              <a:schemeClr val="bg1"/>
            </a:solidFill>
            <a:ln w="9525">
              <a:solidFill>
                <a:schemeClr val="tx1"/>
              </a:solidFill>
              <a:miter lim="800000"/>
              <a:headEnd/>
              <a:tailEnd/>
            </a:ln>
          </p:spPr>
          <p:txBody>
            <a:bodyPr wrap="none" anchor="ctr"/>
            <a:lstStyle/>
            <a:p>
              <a:endParaRPr lang="en-US"/>
            </a:p>
          </p:txBody>
        </p:sp>
        <p:sp>
          <p:nvSpPr>
            <p:cNvPr id="17453" name="Line 58"/>
            <p:cNvSpPr>
              <a:spLocks noChangeShapeType="1"/>
            </p:cNvSpPr>
            <p:nvPr/>
          </p:nvSpPr>
          <p:spPr bwMode="auto">
            <a:xfrm>
              <a:off x="4114800" y="1995487"/>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4" name="Line 59"/>
            <p:cNvSpPr>
              <a:spLocks noChangeShapeType="1"/>
            </p:cNvSpPr>
            <p:nvPr/>
          </p:nvSpPr>
          <p:spPr bwMode="auto">
            <a:xfrm>
              <a:off x="1600200" y="2300287"/>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5" name="Line 60"/>
            <p:cNvSpPr>
              <a:spLocks noChangeShapeType="1"/>
            </p:cNvSpPr>
            <p:nvPr/>
          </p:nvSpPr>
          <p:spPr bwMode="auto">
            <a:xfrm>
              <a:off x="3886200" y="2147887"/>
              <a:ext cx="457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6" name="Line 61"/>
            <p:cNvSpPr>
              <a:spLocks noChangeShapeType="1"/>
            </p:cNvSpPr>
            <p:nvPr/>
          </p:nvSpPr>
          <p:spPr bwMode="auto">
            <a:xfrm flipH="1">
              <a:off x="3810000" y="21478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7" name="Line 62"/>
            <p:cNvSpPr>
              <a:spLocks noChangeShapeType="1"/>
            </p:cNvSpPr>
            <p:nvPr/>
          </p:nvSpPr>
          <p:spPr bwMode="auto">
            <a:xfrm>
              <a:off x="4343400" y="21478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8" name="Line 63"/>
            <p:cNvSpPr>
              <a:spLocks noChangeShapeType="1"/>
            </p:cNvSpPr>
            <p:nvPr/>
          </p:nvSpPr>
          <p:spPr bwMode="auto">
            <a:xfrm>
              <a:off x="3810000" y="2300287"/>
              <a:ext cx="609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9" name="Oval 64"/>
            <p:cNvSpPr>
              <a:spLocks noChangeArrowheads="1"/>
            </p:cNvSpPr>
            <p:nvPr/>
          </p:nvSpPr>
          <p:spPr bwMode="auto">
            <a:xfrm>
              <a:off x="7010400" y="1843087"/>
              <a:ext cx="152400" cy="152400"/>
            </a:xfrm>
            <a:prstGeom prst="ellipse">
              <a:avLst/>
            </a:prstGeom>
            <a:solidFill>
              <a:schemeClr val="bg1"/>
            </a:solidFill>
            <a:ln w="9525">
              <a:solidFill>
                <a:schemeClr val="tx1"/>
              </a:solidFill>
              <a:miter lim="800000"/>
              <a:headEnd/>
              <a:tailEnd/>
            </a:ln>
          </p:spPr>
          <p:txBody>
            <a:bodyPr wrap="none" anchor="ctr"/>
            <a:lstStyle/>
            <a:p>
              <a:endParaRPr lang="en-US"/>
            </a:p>
          </p:txBody>
        </p:sp>
        <p:sp>
          <p:nvSpPr>
            <p:cNvPr id="17460" name="Line 65"/>
            <p:cNvSpPr>
              <a:spLocks noChangeShapeType="1"/>
            </p:cNvSpPr>
            <p:nvPr/>
          </p:nvSpPr>
          <p:spPr bwMode="auto">
            <a:xfrm flipH="1" flipV="1">
              <a:off x="6400800" y="1081087"/>
              <a:ext cx="609600" cy="76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1" name="Line 66"/>
            <p:cNvSpPr>
              <a:spLocks noChangeShapeType="1"/>
            </p:cNvSpPr>
            <p:nvPr/>
          </p:nvSpPr>
          <p:spPr bwMode="auto">
            <a:xfrm flipH="1" flipV="1">
              <a:off x="6781800" y="1081087"/>
              <a:ext cx="304800" cy="76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2" name="Line 67"/>
            <p:cNvSpPr>
              <a:spLocks noChangeShapeType="1"/>
            </p:cNvSpPr>
            <p:nvPr/>
          </p:nvSpPr>
          <p:spPr bwMode="auto">
            <a:xfrm flipV="1">
              <a:off x="7086600" y="1004887"/>
              <a:ext cx="4572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3" name="Line 68"/>
            <p:cNvSpPr>
              <a:spLocks noChangeShapeType="1"/>
            </p:cNvSpPr>
            <p:nvPr/>
          </p:nvSpPr>
          <p:spPr bwMode="auto">
            <a:xfrm flipV="1">
              <a:off x="7162800" y="1004887"/>
              <a:ext cx="6096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4" name="Line 69"/>
            <p:cNvSpPr>
              <a:spLocks noChangeShapeType="1"/>
            </p:cNvSpPr>
            <p:nvPr/>
          </p:nvSpPr>
          <p:spPr bwMode="auto">
            <a:xfrm>
              <a:off x="7086600" y="1995487"/>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5" name="Line 70"/>
            <p:cNvSpPr>
              <a:spLocks noChangeShapeType="1"/>
            </p:cNvSpPr>
            <p:nvPr/>
          </p:nvSpPr>
          <p:spPr bwMode="auto">
            <a:xfrm>
              <a:off x="6934200" y="2147887"/>
              <a:ext cx="381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6" name="Line 71"/>
            <p:cNvSpPr>
              <a:spLocks noChangeShapeType="1"/>
            </p:cNvSpPr>
            <p:nvPr/>
          </p:nvSpPr>
          <p:spPr bwMode="auto">
            <a:xfrm flipH="1">
              <a:off x="6858000" y="21478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7" name="Line 72"/>
            <p:cNvSpPr>
              <a:spLocks noChangeShapeType="1"/>
            </p:cNvSpPr>
            <p:nvPr/>
          </p:nvSpPr>
          <p:spPr bwMode="auto">
            <a:xfrm>
              <a:off x="7315200" y="2147887"/>
              <a:ext cx="762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8" name="Line 73"/>
            <p:cNvSpPr>
              <a:spLocks noChangeShapeType="1"/>
            </p:cNvSpPr>
            <p:nvPr/>
          </p:nvSpPr>
          <p:spPr bwMode="auto">
            <a:xfrm>
              <a:off x="6858000" y="2300287"/>
              <a:ext cx="533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0" name="Text Box 75"/>
            <p:cNvSpPr txBox="1">
              <a:spLocks noChangeArrowheads="1"/>
            </p:cNvSpPr>
            <p:nvPr/>
          </p:nvSpPr>
          <p:spPr bwMode="auto">
            <a:xfrm>
              <a:off x="1981200" y="2452687"/>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1000 lb</a:t>
              </a:r>
            </a:p>
          </p:txBody>
        </p:sp>
        <p:sp>
          <p:nvSpPr>
            <p:cNvPr id="17471" name="Text Box 76"/>
            <p:cNvSpPr txBox="1">
              <a:spLocks noChangeArrowheads="1"/>
            </p:cNvSpPr>
            <p:nvPr/>
          </p:nvSpPr>
          <p:spPr bwMode="auto">
            <a:xfrm>
              <a:off x="4572000" y="2224087"/>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1000 lb</a:t>
              </a:r>
            </a:p>
          </p:txBody>
        </p:sp>
        <p:sp>
          <p:nvSpPr>
            <p:cNvPr id="17472" name="Text Box 77"/>
            <p:cNvSpPr txBox="1">
              <a:spLocks noChangeArrowheads="1"/>
            </p:cNvSpPr>
            <p:nvPr/>
          </p:nvSpPr>
          <p:spPr bwMode="auto">
            <a:xfrm>
              <a:off x="7467600" y="2376487"/>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1000 lb</a:t>
              </a:r>
            </a:p>
          </p:txBody>
        </p:sp>
        <p:sp>
          <p:nvSpPr>
            <p:cNvPr id="17473" name="Text Box 78"/>
            <p:cNvSpPr txBox="1">
              <a:spLocks noChangeArrowheads="1"/>
            </p:cNvSpPr>
            <p:nvPr/>
          </p:nvSpPr>
          <p:spPr bwMode="auto">
            <a:xfrm>
              <a:off x="990600" y="26670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t>  ( A )                                          ( B )                                              ( C )</a:t>
              </a:r>
            </a:p>
          </p:txBody>
        </p:sp>
        <p:sp>
          <p:nvSpPr>
            <p:cNvPr id="17475" name="Line 81"/>
            <p:cNvSpPr>
              <a:spLocks noChangeShapeType="1"/>
            </p:cNvSpPr>
            <p:nvPr/>
          </p:nvSpPr>
          <p:spPr bwMode="auto">
            <a:xfrm flipH="1">
              <a:off x="4800600" y="1004887"/>
              <a:ext cx="76200" cy="76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 name="Group 89"/>
          <p:cNvGrpSpPr>
            <a:grpSpLocks/>
          </p:cNvGrpSpPr>
          <p:nvPr/>
        </p:nvGrpSpPr>
        <p:grpSpPr bwMode="auto">
          <a:xfrm>
            <a:off x="457200" y="3886200"/>
            <a:ext cx="6477000" cy="2517775"/>
            <a:chOff x="288" y="2352"/>
            <a:chExt cx="4080" cy="1586"/>
          </a:xfrm>
        </p:grpSpPr>
        <p:sp>
          <p:nvSpPr>
            <p:cNvPr id="17479" name="Text Box 83"/>
            <p:cNvSpPr txBox="1">
              <a:spLocks noChangeArrowheads="1"/>
            </p:cNvSpPr>
            <p:nvPr/>
          </p:nvSpPr>
          <p:spPr bwMode="auto">
            <a:xfrm>
              <a:off x="336" y="2592"/>
              <a:ext cx="4032"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25" indent="-6826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dirty="0"/>
                <a:t>   A) The weight is too heavy.</a:t>
              </a:r>
            </a:p>
            <a:p>
              <a:pPr eaLnBrk="1" hangingPunct="1">
                <a:spcBef>
                  <a:spcPct val="20000"/>
                </a:spcBef>
              </a:pPr>
              <a:r>
                <a:rPr lang="en-US" dirty="0"/>
                <a:t>   B) The cables are too thin.</a:t>
              </a:r>
            </a:p>
            <a:p>
              <a:pPr eaLnBrk="1" hangingPunct="1">
                <a:spcBef>
                  <a:spcPct val="20000"/>
                </a:spcBef>
              </a:pPr>
              <a:r>
                <a:rPr lang="en-US" dirty="0"/>
                <a:t>   C) There are more unknowns than equations.</a:t>
              </a:r>
            </a:p>
            <a:p>
              <a:pPr eaLnBrk="1" hangingPunct="1">
                <a:spcBef>
                  <a:spcPct val="20000"/>
                </a:spcBef>
              </a:pPr>
              <a:r>
                <a:rPr lang="en-US" dirty="0"/>
                <a:t>   D) There are too few cables for a 1000 </a:t>
              </a:r>
              <a:r>
                <a:rPr lang="en-US" dirty="0" err="1"/>
                <a:t>lb</a:t>
              </a:r>
              <a:r>
                <a:rPr lang="en-US" dirty="0"/>
                <a:t>   weight.</a:t>
              </a:r>
            </a:p>
          </p:txBody>
        </p:sp>
        <p:sp>
          <p:nvSpPr>
            <p:cNvPr id="17480" name="Text Box 86"/>
            <p:cNvSpPr txBox="1">
              <a:spLocks noChangeArrowheads="1"/>
            </p:cNvSpPr>
            <p:nvPr/>
          </p:nvSpPr>
          <p:spPr bwMode="auto">
            <a:xfrm>
              <a:off x="288" y="2352"/>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2) Why?</a:t>
              </a:r>
            </a:p>
          </p:txBody>
        </p:sp>
      </p:grpSp>
      <p:sp>
        <p:nvSpPr>
          <p:cNvPr id="3" name="Title 2"/>
          <p:cNvSpPr>
            <a:spLocks noGrp="1"/>
          </p:cNvSpPr>
          <p:nvPr>
            <p:ph type="title" idx="4294967295"/>
          </p:nvPr>
        </p:nvSpPr>
        <p:spPr>
          <a:xfrm>
            <a:off x="628650" y="152400"/>
            <a:ext cx="7886700" cy="758952"/>
          </a:xfrm>
        </p:spPr>
        <p:txBody>
          <a:bodyPr/>
          <a:lstStyle/>
          <a:p>
            <a:pPr rtl="0" eaLnBrk="1" fontAlgn="base" hangingPunct="1"/>
            <a:r>
              <a:rPr lang="en-US" sz="2400" b="1" kern="1200" dirty="0" smtClean="0">
                <a:effectLst/>
                <a:ea typeface="+mn-ea"/>
                <a:cs typeface="+mn-cs"/>
              </a:rPr>
              <a:t>CONCEPT QUIZ</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447"/>
                                        </p:tgtEl>
                                        <p:attrNameLst>
                                          <p:attrName>style.visibility</p:attrName>
                                        </p:attrNameLst>
                                      </p:cBhvr>
                                      <p:to>
                                        <p:strVal val="visible"/>
                                      </p:to>
                                    </p:set>
                                    <p:anim calcmode="lin" valueType="num">
                                      <p:cBhvr additive="base">
                                        <p:cTn id="7" dur="500" fill="hold"/>
                                        <p:tgtEl>
                                          <p:spTgt spid="58447"/>
                                        </p:tgtEl>
                                        <p:attrNameLst>
                                          <p:attrName>ppt_x</p:attrName>
                                        </p:attrNameLst>
                                      </p:cBhvr>
                                      <p:tavLst>
                                        <p:tav tm="0">
                                          <p:val>
                                            <p:strVal val="0-#ppt_w/2"/>
                                          </p:val>
                                        </p:tav>
                                        <p:tav tm="100000">
                                          <p:val>
                                            <p:strVal val="#ppt_x"/>
                                          </p:val>
                                        </p:tav>
                                      </p:tavLst>
                                    </p:anim>
                                    <p:anim calcmode="lin" valueType="num">
                                      <p:cBhvr additive="base">
                                        <p:cTn id="8" dur="500" fill="hold"/>
                                        <p:tgtEl>
                                          <p:spTgt spid="584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762000" y="40386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smtClean="0"/>
              <a:t>1</a:t>
            </a:r>
            <a:r>
              <a:rPr lang="en-US" dirty="0"/>
              <a:t>. Draw a FBD for Point </a:t>
            </a:r>
            <a:r>
              <a:rPr lang="en-US" dirty="0" smtClean="0"/>
              <a:t>D.</a:t>
            </a:r>
            <a:endParaRPr lang="en-US" dirty="0"/>
          </a:p>
          <a:p>
            <a:pPr eaLnBrk="1" hangingPunct="1">
              <a:spcBef>
                <a:spcPct val="50000"/>
              </a:spcBef>
            </a:pPr>
            <a:r>
              <a:rPr lang="en-US" dirty="0"/>
              <a:t>2. Apply E-of-E at Point </a:t>
            </a:r>
            <a:r>
              <a:rPr lang="en-US" dirty="0" smtClean="0"/>
              <a:t>D </a:t>
            </a:r>
            <a:r>
              <a:rPr lang="en-US" dirty="0"/>
              <a:t>to solve for the unknowns (</a:t>
            </a:r>
            <a:r>
              <a:rPr lang="en-US" dirty="0" smtClean="0"/>
              <a:t>F</a:t>
            </a:r>
            <a:r>
              <a:rPr lang="en-US" baseline="-25000" dirty="0" smtClean="0"/>
              <a:t>CD</a:t>
            </a:r>
            <a:r>
              <a:rPr lang="en-US" dirty="0" smtClean="0"/>
              <a:t> </a:t>
            </a:r>
            <a:r>
              <a:rPr lang="en-US" dirty="0"/>
              <a:t>&amp; </a:t>
            </a:r>
            <a:r>
              <a:rPr lang="en-US" dirty="0" smtClean="0"/>
              <a:t>F</a:t>
            </a:r>
            <a:r>
              <a:rPr lang="en-US" baseline="-25000" dirty="0" smtClean="0"/>
              <a:t>DE</a:t>
            </a:r>
            <a:r>
              <a:rPr lang="en-US" dirty="0" smtClean="0"/>
              <a:t>).</a:t>
            </a:r>
            <a:endParaRPr lang="en-US" dirty="0"/>
          </a:p>
          <a:p>
            <a:pPr eaLnBrk="1" hangingPunct="1">
              <a:spcBef>
                <a:spcPct val="50000"/>
              </a:spcBef>
            </a:pPr>
            <a:r>
              <a:rPr lang="en-US" dirty="0"/>
              <a:t>3. Knowing </a:t>
            </a:r>
            <a:r>
              <a:rPr lang="en-US" dirty="0" smtClean="0"/>
              <a:t>F</a:t>
            </a:r>
            <a:r>
              <a:rPr lang="en-US" baseline="-25000" dirty="0" smtClean="0"/>
              <a:t>CD</a:t>
            </a:r>
            <a:r>
              <a:rPr lang="en-US" dirty="0" smtClean="0"/>
              <a:t>, </a:t>
            </a:r>
            <a:r>
              <a:rPr lang="en-US" dirty="0"/>
              <a:t>repeat this process at point </a:t>
            </a:r>
            <a:r>
              <a:rPr lang="en-US" dirty="0" smtClean="0"/>
              <a:t>C.</a:t>
            </a:r>
            <a:endParaRPr lang="en-US" dirty="0"/>
          </a:p>
        </p:txBody>
      </p:sp>
      <p:sp>
        <p:nvSpPr>
          <p:cNvPr id="18439" name="Text Box 3"/>
          <p:cNvSpPr txBox="1">
            <a:spLocks noChangeArrowheads="1"/>
          </p:cNvSpPr>
          <p:nvPr/>
        </p:nvSpPr>
        <p:spPr bwMode="auto">
          <a:xfrm>
            <a:off x="4038600" y="1086076"/>
            <a:ext cx="4572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solidFill>
                  <a:srgbClr val="990033"/>
                </a:solidFill>
              </a:rPr>
              <a:t>Given:</a:t>
            </a:r>
            <a:r>
              <a:rPr lang="en-US" dirty="0">
                <a:solidFill>
                  <a:srgbClr val="990033"/>
                </a:solidFill>
              </a:rPr>
              <a:t>  </a:t>
            </a:r>
            <a:r>
              <a:rPr lang="en-US" dirty="0"/>
              <a:t>The </a:t>
            </a:r>
            <a:r>
              <a:rPr lang="en-US" dirty="0" smtClean="0"/>
              <a:t>mass of lamp is 20 kg </a:t>
            </a:r>
            <a:r>
              <a:rPr lang="en-US" dirty="0"/>
              <a:t>and geometry is as shown.</a:t>
            </a:r>
            <a:endParaRPr lang="en-US" dirty="0">
              <a:cs typeface="Times New Roman" pitchFamily="18" charset="0"/>
            </a:endParaRPr>
          </a:p>
          <a:p>
            <a:pPr eaLnBrk="1" hangingPunct="1">
              <a:spcBef>
                <a:spcPct val="30000"/>
              </a:spcBef>
            </a:pPr>
            <a:r>
              <a:rPr lang="en-US" b="1" dirty="0">
                <a:solidFill>
                  <a:srgbClr val="990033"/>
                </a:solidFill>
                <a:cs typeface="Times New Roman" pitchFamily="18" charset="0"/>
              </a:rPr>
              <a:t>Find:    </a:t>
            </a:r>
            <a:r>
              <a:rPr lang="en-US" dirty="0">
                <a:cs typeface="Times New Roman" pitchFamily="18" charset="0"/>
              </a:rPr>
              <a:t>The </a:t>
            </a:r>
            <a:r>
              <a:rPr lang="en-US" dirty="0" smtClean="0">
                <a:cs typeface="Times New Roman" pitchFamily="18" charset="0"/>
              </a:rPr>
              <a:t>force </a:t>
            </a:r>
            <a:r>
              <a:rPr lang="en-US" dirty="0">
                <a:cs typeface="Times New Roman" pitchFamily="18" charset="0"/>
              </a:rPr>
              <a:t>in </a:t>
            </a:r>
            <a:r>
              <a:rPr lang="en-US" dirty="0" smtClean="0">
                <a:cs typeface="Times New Roman" pitchFamily="18" charset="0"/>
              </a:rPr>
              <a:t>each cable.</a:t>
            </a:r>
            <a:endParaRPr lang="en-US" dirty="0">
              <a:cs typeface="Times New Roman" pitchFamily="18" charset="0"/>
            </a:endParaRPr>
          </a:p>
          <a:p>
            <a:pPr eaLnBrk="1" hangingPunct="1"/>
            <a:endParaRPr lang="en-US" dirty="0" smtClean="0">
              <a:cs typeface="Times New Roman" pitchFamily="18" charset="0"/>
            </a:endParaRPr>
          </a:p>
          <a:p>
            <a:pPr eaLnBrk="1" hangingPunct="1"/>
            <a:endParaRPr lang="en-US" dirty="0">
              <a:cs typeface="Times New Roman" pitchFamily="18" charset="0"/>
            </a:endParaRPr>
          </a:p>
          <a:p>
            <a:pPr eaLnBrk="1" hangingPunct="1"/>
            <a:r>
              <a:rPr lang="en-US" b="1" dirty="0">
                <a:solidFill>
                  <a:srgbClr val="990033"/>
                </a:solidFill>
                <a:cs typeface="Times New Roman" pitchFamily="18" charset="0"/>
              </a:rPr>
              <a:t>Plan:</a:t>
            </a:r>
            <a:r>
              <a:rPr lang="en-US" dirty="0">
                <a:solidFill>
                  <a:srgbClr val="990033"/>
                </a:solidFill>
              </a:rPr>
              <a:t>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90600"/>
            <a:ext cx="32861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628650" y="228600"/>
            <a:ext cx="7886700" cy="758952"/>
          </a:xfrm>
        </p:spPr>
        <p:txBody>
          <a:bodyPr/>
          <a:lstStyle/>
          <a:p>
            <a:pPr rtl="0" eaLnBrk="1" fontAlgn="base" hangingPunct="1"/>
            <a:r>
              <a:rPr lang="en-US" sz="2400" b="1" kern="1200" dirty="0" smtClean="0">
                <a:effectLst/>
                <a:ea typeface="+mn-ea"/>
                <a:cs typeface="+mn-cs"/>
              </a:rPr>
              <a:t>GROUP  PROBLEM  SOLVING</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0-#ppt_w/2"/>
                                          </p:val>
                                        </p:tav>
                                        <p:tav tm="100000">
                                          <p:val>
                                            <p:strVal val="#ppt_x"/>
                                          </p:val>
                                        </p:tav>
                                      </p:tavLst>
                                    </p:anim>
                                    <p:anim calcmode="lin" valueType="num">
                                      <p:cBhvr additive="base">
                                        <p:cTn id="8"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066800" y="1371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37892" name="Text Box 4"/>
          <p:cNvSpPr txBox="1">
            <a:spLocks noChangeArrowheads="1"/>
          </p:cNvSpPr>
          <p:nvPr/>
        </p:nvSpPr>
        <p:spPr bwMode="auto">
          <a:xfrm>
            <a:off x="533400" y="1066800"/>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1) When a particle is in equilibrium, the  sum of forces acting on it equals ___ .  (Choose the most appropriate answer)</a:t>
            </a:r>
            <a:endParaRPr lang="en-US" u="sng" dirty="0"/>
          </a:p>
          <a:p>
            <a:pPr eaLnBrk="1" hangingPunct="1">
              <a:spcBef>
                <a:spcPct val="50000"/>
              </a:spcBef>
            </a:pPr>
            <a:r>
              <a:rPr lang="en-US" dirty="0"/>
              <a:t>     A) A constant                 </a:t>
            </a:r>
            <a:r>
              <a:rPr lang="en-US" dirty="0" smtClean="0"/>
              <a:t>  </a:t>
            </a:r>
            <a:r>
              <a:rPr lang="en-US" dirty="0"/>
              <a:t>B) A positive number      C) Zero   </a:t>
            </a:r>
          </a:p>
          <a:p>
            <a:pPr eaLnBrk="1" hangingPunct="1"/>
            <a:r>
              <a:rPr lang="en-US" dirty="0"/>
              <a:t>     D) A negative number     E) An integer </a:t>
            </a:r>
          </a:p>
        </p:txBody>
      </p:sp>
      <p:sp>
        <p:nvSpPr>
          <p:cNvPr id="3" name="Title 2"/>
          <p:cNvSpPr>
            <a:spLocks noGrp="1"/>
          </p:cNvSpPr>
          <p:nvPr>
            <p:ph type="title" idx="4294967295"/>
          </p:nvPr>
        </p:nvSpPr>
        <p:spPr/>
        <p:txBody>
          <a:bodyPr/>
          <a:lstStyle/>
          <a:p>
            <a:pPr rtl="0" eaLnBrk="1" fontAlgn="base" hangingPunct="1"/>
            <a:r>
              <a:rPr lang="en-US" sz="2400" b="1" kern="1200" dirty="0" smtClean="0">
                <a:effectLst/>
                <a:ea typeface="+mn-ea"/>
                <a:cs typeface="+mn-cs"/>
              </a:rPr>
              <a:t>READING QUIZ</a:t>
            </a:r>
            <a:endParaRPr lang="en-US" dirty="0" smtClean="0">
              <a:effectLst/>
            </a:endParaRPr>
          </a:p>
        </p:txBody>
      </p:sp>
      <p:grpSp>
        <p:nvGrpSpPr>
          <p:cNvPr id="6" name="Group 5"/>
          <p:cNvGrpSpPr/>
          <p:nvPr/>
        </p:nvGrpSpPr>
        <p:grpSpPr>
          <a:xfrm>
            <a:off x="609600" y="2971800"/>
            <a:ext cx="7543800" cy="3306860"/>
            <a:chOff x="609600" y="2971800"/>
            <a:chExt cx="7543800" cy="3306860"/>
          </a:xfrm>
        </p:grpSpPr>
        <p:grpSp>
          <p:nvGrpSpPr>
            <p:cNvPr id="2" name="Group 16"/>
            <p:cNvGrpSpPr>
              <a:grpSpLocks/>
            </p:cNvGrpSpPr>
            <p:nvPr/>
          </p:nvGrpSpPr>
          <p:grpSpPr bwMode="auto">
            <a:xfrm>
              <a:off x="609600" y="2971800"/>
              <a:ext cx="7543800" cy="3013075"/>
              <a:chOff x="609600" y="2971800"/>
              <a:chExt cx="7543800" cy="3013075"/>
            </a:xfrm>
          </p:grpSpPr>
          <p:sp>
            <p:nvSpPr>
              <p:cNvPr id="4104" name="Text Box 5"/>
              <p:cNvSpPr txBox="1">
                <a:spLocks noChangeArrowheads="1"/>
              </p:cNvSpPr>
              <p:nvPr/>
            </p:nvSpPr>
            <p:spPr bwMode="auto">
              <a:xfrm>
                <a:off x="609600" y="2971800"/>
                <a:ext cx="7543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2425" indent="-35242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2) For a frictionless pulley and cable, tensions in the cable (T</a:t>
                </a:r>
                <a:r>
                  <a:rPr lang="en-US" baseline="-25000"/>
                  <a:t>1</a:t>
                </a:r>
                <a:r>
                  <a:rPr lang="en-US"/>
                  <a:t> and T</a:t>
                </a:r>
                <a:r>
                  <a:rPr lang="en-US" baseline="-25000"/>
                  <a:t>2</a:t>
                </a:r>
                <a:r>
                  <a:rPr lang="en-US"/>
                  <a:t>) are related as _____ .</a:t>
                </a:r>
              </a:p>
              <a:p>
                <a:pPr eaLnBrk="1" hangingPunct="1">
                  <a:spcBef>
                    <a:spcPct val="50000"/>
                  </a:spcBef>
                </a:pPr>
                <a:r>
                  <a:rPr lang="en-US"/>
                  <a:t>	A) T</a:t>
                </a:r>
                <a:r>
                  <a:rPr lang="en-US" baseline="-25000"/>
                  <a:t>1</a:t>
                </a:r>
                <a:r>
                  <a:rPr lang="en-US"/>
                  <a:t> &gt; T</a:t>
                </a:r>
                <a:r>
                  <a:rPr lang="en-US" baseline="-25000"/>
                  <a:t>2</a:t>
                </a:r>
                <a:endParaRPr lang="en-US"/>
              </a:p>
              <a:p>
                <a:pPr eaLnBrk="1" hangingPunct="1">
                  <a:spcBef>
                    <a:spcPct val="50000"/>
                  </a:spcBef>
                </a:pPr>
                <a:r>
                  <a:rPr lang="en-US"/>
                  <a:t>	B) T</a:t>
                </a:r>
                <a:r>
                  <a:rPr lang="en-US" baseline="-25000"/>
                  <a:t>1</a:t>
                </a:r>
                <a:r>
                  <a:rPr lang="en-US"/>
                  <a:t> = T</a:t>
                </a:r>
                <a:r>
                  <a:rPr lang="en-US" baseline="-25000"/>
                  <a:t>2</a:t>
                </a:r>
                <a:endParaRPr lang="en-US"/>
              </a:p>
              <a:p>
                <a:pPr eaLnBrk="1" hangingPunct="1">
                  <a:spcBef>
                    <a:spcPct val="50000"/>
                  </a:spcBef>
                </a:pPr>
                <a:r>
                  <a:rPr lang="en-US"/>
                  <a:t>	C) T</a:t>
                </a:r>
                <a:r>
                  <a:rPr lang="en-US" baseline="-25000"/>
                  <a:t>1</a:t>
                </a:r>
                <a:r>
                  <a:rPr lang="en-US"/>
                  <a:t> &lt; T</a:t>
                </a:r>
                <a:r>
                  <a:rPr lang="en-US" baseline="-25000"/>
                  <a:t>2</a:t>
                </a:r>
                <a:endParaRPr lang="en-US"/>
              </a:p>
              <a:p>
                <a:pPr eaLnBrk="1" hangingPunct="1">
                  <a:spcBef>
                    <a:spcPct val="50000"/>
                  </a:spcBef>
                </a:pPr>
                <a:r>
                  <a:rPr lang="en-US"/>
                  <a:t>	D) T</a:t>
                </a:r>
                <a:r>
                  <a:rPr lang="en-US" baseline="-25000"/>
                  <a:t>1</a:t>
                </a:r>
                <a:r>
                  <a:rPr lang="en-US"/>
                  <a:t> = T</a:t>
                </a:r>
                <a:r>
                  <a:rPr lang="en-US" baseline="-25000"/>
                  <a:t>2</a:t>
                </a:r>
                <a:r>
                  <a:rPr lang="en-US"/>
                  <a:t> sin </a:t>
                </a:r>
                <a:r>
                  <a:rPr lang="en-US">
                    <a:sym typeface="Symbol" pitchFamily="18" charset="2"/>
                  </a:rPr>
                  <a:t></a:t>
                </a:r>
                <a:endParaRPr lang="en-US"/>
              </a:p>
            </p:txBody>
          </p:sp>
          <p:sp>
            <p:nvSpPr>
              <p:cNvPr id="4108" name="Rectangle 14"/>
              <p:cNvSpPr>
                <a:spLocks noChangeArrowheads="1"/>
              </p:cNvSpPr>
              <p:nvPr/>
            </p:nvSpPr>
            <p:spPr bwMode="auto">
              <a:xfrm>
                <a:off x="6781800" y="5562600"/>
                <a:ext cx="228600" cy="228600"/>
              </a:xfrm>
              <a:prstGeom prst="rect">
                <a:avLst/>
              </a:prstGeom>
              <a:solidFill>
                <a:schemeClr val="bg1"/>
              </a:solidFill>
              <a:ln w="9525" algn="ctr">
                <a:noFill/>
                <a:miter lim="800000"/>
                <a:headEnd/>
                <a:tailEnd/>
              </a:ln>
            </p:spPr>
            <p:txBody>
              <a:bodyPr wrap="none"/>
              <a:lstStyle/>
              <a:p>
                <a:endParaRPr lang="en-US"/>
              </a:p>
            </p:txBody>
          </p:sp>
        </p:grpSp>
        <p:pic>
          <p:nvPicPr>
            <p:cNvPr id="5" name="Picture 4"/>
            <p:cNvPicPr>
              <a:picLocks noChangeAspect="1"/>
            </p:cNvPicPr>
            <p:nvPr/>
          </p:nvPicPr>
          <p:blipFill>
            <a:blip r:embed="rId3"/>
            <a:stretch>
              <a:fillRect/>
            </a:stretch>
          </p:blipFill>
          <p:spPr>
            <a:xfrm>
              <a:off x="5486400" y="3638740"/>
              <a:ext cx="2438400" cy="2639920"/>
            </a:xfrm>
            <a:prstGeom prst="rect">
              <a:avLst/>
            </a:prstGeom>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81402" y="1004888"/>
            <a:ext cx="5724198" cy="2486025"/>
            <a:chOff x="981402" y="1004888"/>
            <a:chExt cx="5724198" cy="2486025"/>
          </a:xfrm>
        </p:grpSpPr>
        <p:pic>
          <p:nvPicPr>
            <p:cNvPr id="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02" y="1433513"/>
              <a:ext cx="244759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867150" y="1004888"/>
              <a:ext cx="2838450" cy="2486025"/>
              <a:chOff x="3867150" y="1004888"/>
              <a:chExt cx="2838450" cy="2486025"/>
            </a:xfrm>
          </p:grpSpPr>
          <p:sp>
            <p:nvSpPr>
              <p:cNvPr id="19481" name="Line 1066"/>
              <p:cNvSpPr>
                <a:spLocks noChangeShapeType="1"/>
              </p:cNvSpPr>
              <p:nvPr/>
            </p:nvSpPr>
            <p:spPr bwMode="auto">
              <a:xfrm flipH="1">
                <a:off x="3886200" y="2514600"/>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8" name="Text Box 1042"/>
              <p:cNvSpPr txBox="1">
                <a:spLocks noChangeArrowheads="1"/>
              </p:cNvSpPr>
              <p:nvPr/>
            </p:nvSpPr>
            <p:spPr bwMode="auto">
              <a:xfrm>
                <a:off x="4100512" y="1004888"/>
                <a:ext cx="2090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0000FA"/>
                    </a:solidFill>
                  </a:rPr>
                  <a:t>FBD at point </a:t>
                </a:r>
                <a:r>
                  <a:rPr lang="en-US" dirty="0" smtClean="0">
                    <a:solidFill>
                      <a:srgbClr val="0000FA"/>
                    </a:solidFill>
                  </a:rPr>
                  <a:t>D</a:t>
                </a:r>
                <a:endParaRPr lang="en-US" dirty="0">
                  <a:solidFill>
                    <a:srgbClr val="0000FA"/>
                  </a:solidFill>
                </a:endParaRPr>
              </a:p>
            </p:txBody>
          </p:sp>
          <p:sp>
            <p:nvSpPr>
              <p:cNvPr id="19471" name="Text Box 58"/>
              <p:cNvSpPr txBox="1">
                <a:spLocks noChangeArrowheads="1"/>
              </p:cNvSpPr>
              <p:nvPr/>
            </p:nvSpPr>
            <p:spPr bwMode="auto">
              <a:xfrm>
                <a:off x="5638800" y="146208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F</a:t>
                </a:r>
                <a:r>
                  <a:rPr lang="en-US" sz="1800" b="1" baseline="-25000" dirty="0" smtClean="0"/>
                  <a:t>DE</a:t>
                </a:r>
                <a:endParaRPr lang="en-US" sz="1800" b="1" baseline="-25000" dirty="0"/>
              </a:p>
            </p:txBody>
          </p:sp>
          <p:sp>
            <p:nvSpPr>
              <p:cNvPr id="19472" name="Line 57"/>
              <p:cNvSpPr>
                <a:spLocks noChangeShapeType="1"/>
              </p:cNvSpPr>
              <p:nvPr/>
            </p:nvSpPr>
            <p:spPr bwMode="auto">
              <a:xfrm flipH="1" flipV="1">
                <a:off x="4076700" y="2514600"/>
                <a:ext cx="7239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3" name="Text Box 58"/>
              <p:cNvSpPr txBox="1">
                <a:spLocks noChangeArrowheads="1"/>
              </p:cNvSpPr>
              <p:nvPr/>
            </p:nvSpPr>
            <p:spPr bwMode="auto">
              <a:xfrm>
                <a:off x="3867150" y="2069068"/>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F</a:t>
                </a:r>
                <a:r>
                  <a:rPr lang="en-US" sz="1800" b="1" baseline="-25000" dirty="0" smtClean="0"/>
                  <a:t>CD</a:t>
                </a:r>
                <a:endParaRPr lang="en-US" sz="1800" b="1" baseline="-25000" dirty="0"/>
              </a:p>
            </p:txBody>
          </p:sp>
          <p:sp>
            <p:nvSpPr>
              <p:cNvPr id="19474" name="Line 105"/>
              <p:cNvSpPr>
                <a:spLocks noChangeShapeType="1"/>
              </p:cNvSpPr>
              <p:nvPr/>
            </p:nvSpPr>
            <p:spPr bwMode="auto">
              <a:xfrm>
                <a:off x="4876800" y="2590800"/>
                <a:ext cx="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5" name="Text Box 58"/>
              <p:cNvSpPr txBox="1">
                <a:spLocks noChangeArrowheads="1"/>
              </p:cNvSpPr>
              <p:nvPr/>
            </p:nvSpPr>
            <p:spPr bwMode="auto">
              <a:xfrm>
                <a:off x="4876800" y="2438400"/>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dirty="0"/>
                  <a:t>D</a:t>
                </a:r>
                <a:endParaRPr lang="en-US" sz="1600" b="1" baseline="-25000" dirty="0"/>
              </a:p>
            </p:txBody>
          </p:sp>
          <p:sp>
            <p:nvSpPr>
              <p:cNvPr id="19476" name="Text Box 58"/>
              <p:cNvSpPr txBox="1">
                <a:spLocks noChangeArrowheads="1"/>
              </p:cNvSpPr>
              <p:nvPr/>
            </p:nvSpPr>
            <p:spPr bwMode="auto">
              <a:xfrm>
                <a:off x="4953000" y="3124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t>W</a:t>
                </a:r>
                <a:r>
                  <a:rPr lang="en-US" sz="1800" b="1" baseline="-25000" dirty="0" smtClean="0"/>
                  <a:t> </a:t>
                </a:r>
                <a:r>
                  <a:rPr lang="en-US" sz="1800" b="1" dirty="0"/>
                  <a:t>= </a:t>
                </a:r>
                <a:r>
                  <a:rPr lang="en-US" sz="1800" b="1" dirty="0" smtClean="0"/>
                  <a:t>20 (9.81) </a:t>
                </a:r>
                <a:r>
                  <a:rPr lang="en-US" sz="1800" b="1" dirty="0"/>
                  <a:t>N</a:t>
                </a:r>
              </a:p>
            </p:txBody>
          </p:sp>
          <p:sp>
            <p:nvSpPr>
              <p:cNvPr id="19477" name="Line 1060"/>
              <p:cNvSpPr>
                <a:spLocks noChangeShapeType="1"/>
              </p:cNvSpPr>
              <p:nvPr/>
            </p:nvSpPr>
            <p:spPr bwMode="auto">
              <a:xfrm>
                <a:off x="4876800" y="1524000"/>
                <a:ext cx="0" cy="914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8" name="Line 1061"/>
              <p:cNvSpPr>
                <a:spLocks noChangeShapeType="1"/>
              </p:cNvSpPr>
              <p:nvPr/>
            </p:nvSpPr>
            <p:spPr bwMode="auto">
              <a:xfrm flipH="1">
                <a:off x="4953000" y="2514600"/>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9" name="Text Box 1062"/>
              <p:cNvSpPr txBox="1">
                <a:spLocks noChangeArrowheads="1"/>
              </p:cNvSpPr>
              <p:nvPr/>
            </p:nvSpPr>
            <p:spPr bwMode="auto">
              <a:xfrm>
                <a:off x="4953000" y="137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9480" name="Text Box 1063"/>
              <p:cNvSpPr txBox="1">
                <a:spLocks noChangeArrowheads="1"/>
              </p:cNvSpPr>
              <p:nvPr/>
            </p:nvSpPr>
            <p:spPr bwMode="auto">
              <a:xfrm>
                <a:off x="5638800" y="2438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sp>
            <p:nvSpPr>
              <p:cNvPr id="19482" name="Text Box 1067"/>
              <p:cNvSpPr txBox="1">
                <a:spLocks noChangeArrowheads="1"/>
              </p:cNvSpPr>
              <p:nvPr/>
            </p:nvSpPr>
            <p:spPr bwMode="auto">
              <a:xfrm>
                <a:off x="5638800" y="2106757"/>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a:t>30</a:t>
                </a:r>
                <a:r>
                  <a:rPr lang="en-US" sz="1600">
                    <a:cs typeface="Times New Roman" pitchFamily="18" charset="0"/>
                  </a:rPr>
                  <a:t>˚</a:t>
                </a:r>
              </a:p>
            </p:txBody>
          </p:sp>
          <p:sp>
            <p:nvSpPr>
              <p:cNvPr id="3" name="Arc 2"/>
              <p:cNvSpPr/>
              <p:nvPr/>
            </p:nvSpPr>
            <p:spPr bwMode="auto">
              <a:xfrm>
                <a:off x="5145830" y="2171699"/>
                <a:ext cx="438251" cy="387639"/>
              </a:xfrm>
              <a:prstGeom prst="arc">
                <a:avLst>
                  <a:gd name="adj1" fmla="val 17255547"/>
                  <a:gd name="adj2" fmla="val 2767399"/>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470" name="Line 57"/>
              <p:cNvSpPr>
                <a:spLocks noChangeShapeType="1"/>
              </p:cNvSpPr>
              <p:nvPr/>
            </p:nvSpPr>
            <p:spPr bwMode="auto">
              <a:xfrm flipV="1">
                <a:off x="4876800" y="1981200"/>
                <a:ext cx="9144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3" name="Oval 1055"/>
              <p:cNvSpPr>
                <a:spLocks noChangeArrowheads="1"/>
              </p:cNvSpPr>
              <p:nvPr/>
            </p:nvSpPr>
            <p:spPr bwMode="auto">
              <a:xfrm>
                <a:off x="4800600" y="2438400"/>
                <a:ext cx="152400" cy="152400"/>
              </a:xfrm>
              <a:prstGeom prst="ellipse">
                <a:avLst/>
              </a:prstGeom>
              <a:solidFill>
                <a:schemeClr val="bg1"/>
              </a:solidFill>
              <a:ln w="28575">
                <a:solidFill>
                  <a:schemeClr val="tx1"/>
                </a:solidFill>
                <a:miter lim="800000"/>
                <a:headEnd/>
                <a:tailEnd/>
              </a:ln>
            </p:spPr>
            <p:txBody>
              <a:bodyPr wrap="none" anchor="ctr"/>
              <a:lstStyle/>
              <a:p>
                <a:endParaRPr lang="en-US"/>
              </a:p>
            </p:txBody>
          </p:sp>
        </p:grpSp>
      </p:grpSp>
      <p:grpSp>
        <p:nvGrpSpPr>
          <p:cNvPr id="6" name="Group 5"/>
          <p:cNvGrpSpPr/>
          <p:nvPr/>
        </p:nvGrpSpPr>
        <p:grpSpPr>
          <a:xfrm>
            <a:off x="1181100" y="3733800"/>
            <a:ext cx="6324600" cy="2554545"/>
            <a:chOff x="1181100" y="3733800"/>
            <a:chExt cx="6324600" cy="2554545"/>
          </a:xfrm>
        </p:grpSpPr>
        <p:sp>
          <p:nvSpPr>
            <p:cNvPr id="71699" name="Text Box 1043"/>
            <p:cNvSpPr txBox="1">
              <a:spLocks noChangeArrowheads="1"/>
            </p:cNvSpPr>
            <p:nvPr/>
          </p:nvSpPr>
          <p:spPr bwMode="auto">
            <a:xfrm>
              <a:off x="1181100" y="3733800"/>
              <a:ext cx="6324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spcAft>
                  <a:spcPts val="1200"/>
                </a:spcAft>
              </a:pPr>
              <a:r>
                <a:rPr lang="en-US" dirty="0"/>
                <a:t>Applying the scalar E-of-E at </a:t>
              </a:r>
              <a:r>
                <a:rPr lang="en-US" dirty="0" smtClean="0"/>
                <a:t>D, </a:t>
              </a:r>
              <a:r>
                <a:rPr lang="en-US" dirty="0"/>
                <a:t>we get;</a:t>
              </a:r>
            </a:p>
            <a:p>
              <a:pPr eaLnBrk="1" hangingPunct="1">
                <a:spcBef>
                  <a:spcPts val="0"/>
                </a:spcBef>
                <a:spcAft>
                  <a:spcPts val="1200"/>
                </a:spcAft>
              </a:pPr>
              <a:r>
                <a:rPr lang="en-US" dirty="0" smtClean="0"/>
                <a:t>+</a:t>
              </a:r>
              <a:r>
                <a:rPr lang="en-US" dirty="0" smtClean="0">
                  <a:sym typeface="Symbol"/>
                </a:rPr>
                <a:t></a:t>
              </a:r>
              <a:r>
                <a:rPr lang="en-US" dirty="0" smtClean="0">
                  <a:sym typeface="Symbol" pitchFamily="18" charset="2"/>
                </a:rPr>
                <a:t> </a:t>
              </a:r>
              <a:r>
                <a:rPr lang="en-US" dirty="0">
                  <a:sym typeface="Symbol" pitchFamily="18" charset="2"/>
                </a:rPr>
                <a:t> </a:t>
              </a:r>
              <a:r>
                <a:rPr lang="en-US" dirty="0" err="1" smtClean="0">
                  <a:sym typeface="Symbol" pitchFamily="18" charset="2"/>
                </a:rPr>
                <a:t>F</a:t>
              </a:r>
              <a:r>
                <a:rPr lang="en-US" baseline="-25000" dirty="0" err="1" smtClean="0">
                  <a:sym typeface="Symbol" pitchFamily="18" charset="2"/>
                </a:rPr>
                <a:t>y</a:t>
              </a:r>
              <a:r>
                <a:rPr lang="en-US" dirty="0" smtClean="0">
                  <a:sym typeface="Symbol" pitchFamily="18" charset="2"/>
                </a:rPr>
                <a:t> </a:t>
              </a:r>
              <a:r>
                <a:rPr lang="en-US" dirty="0">
                  <a:sym typeface="Symbol" pitchFamily="18" charset="2"/>
                </a:rPr>
                <a:t>= </a:t>
              </a:r>
              <a:r>
                <a:rPr lang="en-US" dirty="0" smtClean="0">
                  <a:sym typeface="Symbol" pitchFamily="18" charset="2"/>
                </a:rPr>
                <a:t>F</a:t>
              </a:r>
              <a:r>
                <a:rPr lang="en-US" baseline="-25000" dirty="0" smtClean="0">
                  <a:sym typeface="Symbol" pitchFamily="18" charset="2"/>
                </a:rPr>
                <a:t>DE</a:t>
              </a:r>
              <a:r>
                <a:rPr lang="en-US" dirty="0" smtClean="0">
                  <a:sym typeface="Symbol" pitchFamily="18" charset="2"/>
                </a:rPr>
                <a:t> sin </a:t>
              </a:r>
              <a:r>
                <a:rPr lang="en-US" dirty="0">
                  <a:sym typeface="Symbol" pitchFamily="18" charset="2"/>
                </a:rPr>
                <a:t>30</a:t>
              </a:r>
              <a:r>
                <a:rPr lang="en-US" dirty="0">
                  <a:cs typeface="Times New Roman" pitchFamily="18" charset="0"/>
                  <a:sym typeface="Symbol" pitchFamily="18" charset="2"/>
                </a:rPr>
                <a:t>° – </a:t>
              </a:r>
              <a:r>
                <a:rPr lang="en-US" dirty="0" smtClean="0">
                  <a:cs typeface="Times New Roman" pitchFamily="18" charset="0"/>
                  <a:sym typeface="Symbol" pitchFamily="18" charset="2"/>
                </a:rPr>
                <a:t>20 (9.81) = </a:t>
              </a:r>
              <a:r>
                <a:rPr lang="en-US" dirty="0">
                  <a:cs typeface="Times New Roman" pitchFamily="18" charset="0"/>
                  <a:sym typeface="Symbol" pitchFamily="18" charset="2"/>
                </a:rPr>
                <a:t>0</a:t>
              </a:r>
            </a:p>
            <a:p>
              <a:pPr eaLnBrk="1" hangingPunct="1">
                <a:spcBef>
                  <a:spcPts val="0"/>
                </a:spcBef>
                <a:spcAft>
                  <a:spcPts val="1200"/>
                </a:spcAft>
              </a:pPr>
              <a:r>
                <a:rPr lang="en-US" dirty="0" smtClean="0">
                  <a:cs typeface="Times New Roman" pitchFamily="18" charset="0"/>
                  <a:sym typeface="Symbol" pitchFamily="18" charset="2"/>
                </a:rPr>
                <a:t>+</a:t>
              </a:r>
              <a:r>
                <a:rPr lang="en-US" dirty="0" smtClean="0">
                  <a:sym typeface="Symbol" pitchFamily="18" charset="2"/>
                </a:rPr>
                <a:t> </a:t>
              </a:r>
              <a:r>
                <a:rPr lang="en-US" dirty="0">
                  <a:sym typeface="Symbol" pitchFamily="18" charset="2"/>
                </a:rPr>
                <a:t> </a:t>
              </a:r>
              <a:r>
                <a:rPr lang="en-US" dirty="0" err="1" smtClean="0">
                  <a:sym typeface="Symbol" pitchFamily="18" charset="2"/>
                </a:rPr>
                <a:t>F</a:t>
              </a:r>
              <a:r>
                <a:rPr lang="en-US" baseline="-25000" dirty="0" err="1" smtClean="0">
                  <a:sym typeface="Symbol" pitchFamily="18" charset="2"/>
                </a:rPr>
                <a:t>x</a:t>
              </a:r>
              <a:r>
                <a:rPr lang="en-US" dirty="0" smtClean="0">
                  <a:sym typeface="Symbol" pitchFamily="18" charset="2"/>
                </a:rPr>
                <a:t> </a:t>
              </a:r>
              <a:r>
                <a:rPr lang="en-US" dirty="0">
                  <a:sym typeface="Symbol" pitchFamily="18" charset="2"/>
                </a:rPr>
                <a:t>= </a:t>
              </a:r>
              <a:r>
                <a:rPr lang="en-US" dirty="0" smtClean="0">
                  <a:sym typeface="Symbol" pitchFamily="18" charset="2"/>
                </a:rPr>
                <a:t>F</a:t>
              </a:r>
              <a:r>
                <a:rPr lang="en-US" baseline="-25000" dirty="0" smtClean="0">
                  <a:sym typeface="Symbol" pitchFamily="18" charset="2"/>
                </a:rPr>
                <a:t>DE</a:t>
              </a:r>
              <a:r>
                <a:rPr lang="en-US" dirty="0" smtClean="0">
                  <a:sym typeface="Symbol" pitchFamily="18" charset="2"/>
                </a:rPr>
                <a:t> </a:t>
              </a:r>
              <a:r>
                <a:rPr lang="en-US" dirty="0" err="1" smtClean="0">
                  <a:sym typeface="Symbol" pitchFamily="18" charset="2"/>
                </a:rPr>
                <a:t>cos</a:t>
              </a:r>
              <a:r>
                <a:rPr lang="en-US" dirty="0" smtClean="0">
                  <a:sym typeface="Symbol" pitchFamily="18" charset="2"/>
                </a:rPr>
                <a:t> </a:t>
              </a:r>
              <a:r>
                <a:rPr lang="en-US" dirty="0">
                  <a:sym typeface="Symbol" pitchFamily="18" charset="2"/>
                </a:rPr>
                <a:t>30</a:t>
              </a:r>
              <a:r>
                <a:rPr lang="en-US" dirty="0">
                  <a:cs typeface="Times New Roman" pitchFamily="18" charset="0"/>
                  <a:sym typeface="Symbol" pitchFamily="18" charset="2"/>
                </a:rPr>
                <a:t>° – </a:t>
              </a:r>
              <a:r>
                <a:rPr lang="en-US" dirty="0" smtClean="0">
                  <a:cs typeface="Times New Roman" pitchFamily="18" charset="0"/>
                  <a:sym typeface="Symbol" pitchFamily="18" charset="2"/>
                </a:rPr>
                <a:t>F</a:t>
              </a:r>
              <a:r>
                <a:rPr lang="en-US" baseline="-25000" dirty="0" smtClean="0">
                  <a:cs typeface="Times New Roman" pitchFamily="18" charset="0"/>
                  <a:sym typeface="Symbol" pitchFamily="18" charset="2"/>
                </a:rPr>
                <a:t>CD</a:t>
              </a:r>
              <a:r>
                <a:rPr lang="en-US" dirty="0" smtClean="0">
                  <a:cs typeface="Times New Roman" pitchFamily="18" charset="0"/>
                  <a:sym typeface="Symbol" pitchFamily="18" charset="2"/>
                </a:rPr>
                <a:t>  </a:t>
              </a:r>
              <a:r>
                <a:rPr lang="en-US" dirty="0">
                  <a:cs typeface="Times New Roman" pitchFamily="18" charset="0"/>
                  <a:sym typeface="Symbol" pitchFamily="18" charset="2"/>
                </a:rPr>
                <a:t>= 0</a:t>
              </a:r>
            </a:p>
            <a:p>
              <a:pPr eaLnBrk="1" hangingPunct="1">
                <a:spcBef>
                  <a:spcPts val="0"/>
                </a:spcBef>
                <a:spcAft>
                  <a:spcPts val="1200"/>
                </a:spcAft>
              </a:pPr>
              <a:r>
                <a:rPr lang="en-US" dirty="0">
                  <a:cs typeface="Times New Roman" pitchFamily="18" charset="0"/>
                  <a:sym typeface="Symbol" pitchFamily="18" charset="2"/>
                </a:rPr>
                <a:t>Solving the above equations, we </a:t>
              </a:r>
              <a:r>
                <a:rPr lang="en-US" dirty="0" smtClean="0">
                  <a:cs typeface="Times New Roman" pitchFamily="18" charset="0"/>
                  <a:sym typeface="Symbol" pitchFamily="18" charset="2"/>
                </a:rPr>
                <a:t>get:</a:t>
              </a:r>
              <a:endParaRPr lang="en-US" dirty="0">
                <a:cs typeface="Times New Roman" pitchFamily="18" charset="0"/>
                <a:sym typeface="Symbol" pitchFamily="18" charset="2"/>
              </a:endParaRPr>
            </a:p>
            <a:p>
              <a:pPr eaLnBrk="1" hangingPunct="1">
                <a:spcBef>
                  <a:spcPts val="0"/>
                </a:spcBef>
                <a:spcAft>
                  <a:spcPts val="1200"/>
                </a:spcAft>
              </a:pPr>
              <a:r>
                <a:rPr lang="en-US"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F</a:t>
              </a:r>
              <a:r>
                <a:rPr lang="en-US" u="sng" baseline="-25000" dirty="0" smtClean="0">
                  <a:solidFill>
                    <a:srgbClr val="0000FA"/>
                  </a:solidFill>
                  <a:cs typeface="Times New Roman" pitchFamily="18" charset="0"/>
                  <a:sym typeface="Symbol" pitchFamily="18" charset="2"/>
                </a:rPr>
                <a:t>DE</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392 N</a:t>
              </a:r>
              <a:r>
                <a:rPr lang="en-US" dirty="0" smtClean="0">
                  <a:solidFill>
                    <a:srgbClr val="0000FA"/>
                  </a:solidFill>
                  <a:cs typeface="Times New Roman" pitchFamily="18" charset="0"/>
                  <a:sym typeface="Symbol" pitchFamily="18" charset="2"/>
                </a:rPr>
                <a:t>       </a:t>
              </a:r>
              <a:r>
                <a:rPr lang="en-US" dirty="0" smtClean="0">
                  <a:cs typeface="Times New Roman" pitchFamily="18" charset="0"/>
                  <a:sym typeface="Symbol" pitchFamily="18" charset="2"/>
                </a:rPr>
                <a:t>and</a:t>
              </a:r>
              <a:r>
                <a:rPr lang="en-US" dirty="0" smtClean="0">
                  <a:solidFill>
                    <a:srgbClr val="00FFFF"/>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F</a:t>
              </a:r>
              <a:r>
                <a:rPr lang="en-US" u="sng" baseline="-25000" dirty="0" smtClean="0">
                  <a:solidFill>
                    <a:srgbClr val="0000FA"/>
                  </a:solidFill>
                  <a:cs typeface="Times New Roman" pitchFamily="18" charset="0"/>
                  <a:sym typeface="Symbol" pitchFamily="18" charset="2"/>
                </a:rPr>
                <a:t>CD</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340 N</a:t>
              </a:r>
              <a:endParaRPr lang="en-US" u="sng" dirty="0">
                <a:solidFill>
                  <a:srgbClr val="0000FA"/>
                </a:solidFill>
                <a:cs typeface="Times New Roman" pitchFamily="18" charset="0"/>
                <a:sym typeface="Symbol" pitchFamily="18" charset="2"/>
              </a:endParaRPr>
            </a:p>
          </p:txBody>
        </p:sp>
        <p:cxnSp>
          <p:nvCxnSpPr>
            <p:cNvPr id="26" name="Straight Arrow Connector 25"/>
            <p:cNvCxnSpPr/>
            <p:nvPr/>
          </p:nvCxnSpPr>
          <p:spPr bwMode="auto">
            <a:xfrm flipV="1">
              <a:off x="3200400" y="5943600"/>
              <a:ext cx="228600" cy="152400"/>
            </a:xfrm>
            <a:prstGeom prst="straightConnector1">
              <a:avLst/>
            </a:prstGeom>
            <a:solidFill>
              <a:schemeClr val="accent1"/>
            </a:solidFill>
            <a:ln w="9525" cap="flat" cmpd="sng" algn="ctr">
              <a:solidFill>
                <a:srgbClr val="0000FA"/>
              </a:solidFill>
              <a:prstDash val="solid"/>
              <a:miter lim="800000"/>
              <a:headEnd type="none" w="med" len="med"/>
              <a:tailEnd type="arrow"/>
            </a:ln>
            <a:effectLst/>
          </p:spPr>
        </p:cxnSp>
        <p:cxnSp>
          <p:nvCxnSpPr>
            <p:cNvPr id="28" name="Straight Arrow Connector 27"/>
            <p:cNvCxnSpPr/>
            <p:nvPr/>
          </p:nvCxnSpPr>
          <p:spPr bwMode="auto">
            <a:xfrm flipH="1">
              <a:off x="5943600" y="6048376"/>
              <a:ext cx="304800" cy="0"/>
            </a:xfrm>
            <a:prstGeom prst="straightConnector1">
              <a:avLst/>
            </a:prstGeom>
            <a:solidFill>
              <a:schemeClr val="accent1"/>
            </a:solidFill>
            <a:ln w="9525" cap="flat" cmpd="sng" algn="ctr">
              <a:solidFill>
                <a:srgbClr val="0000FA"/>
              </a:solidFill>
              <a:prstDash val="solid"/>
              <a:miter lim="800000"/>
              <a:headEnd type="none" w="med" len="med"/>
              <a:tailEnd type="arrow"/>
            </a:ln>
            <a:effectLst/>
          </p:spPr>
        </p:cxnSp>
      </p:grpSp>
      <p:sp>
        <p:nvSpPr>
          <p:cNvPr id="2" name="Title 1"/>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GROUP  PROBLEM  SOLVING </a:t>
            </a:r>
            <a:r>
              <a:rPr lang="en-US" sz="2400" kern="1200" dirty="0" smtClean="0">
                <a:effectLst/>
                <a:ea typeface="+mn-ea"/>
                <a:cs typeface="+mn-cs"/>
              </a:rPr>
              <a:t>(continued)</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50229" y="1233488"/>
            <a:ext cx="6060171" cy="2271712"/>
            <a:chOff x="950229" y="1233488"/>
            <a:chExt cx="6060171" cy="2271712"/>
          </a:xfrm>
        </p:grpSpPr>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29" y="1295400"/>
              <a:ext cx="244759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3893993" y="1233488"/>
              <a:ext cx="3116407" cy="2271712"/>
              <a:chOff x="3893993" y="1233488"/>
              <a:chExt cx="3116407" cy="2271712"/>
            </a:xfrm>
          </p:grpSpPr>
          <p:cxnSp>
            <p:nvCxnSpPr>
              <p:cNvPr id="5" name="Straight Connector 4"/>
              <p:cNvCxnSpPr/>
              <p:nvPr/>
            </p:nvCxnSpPr>
            <p:spPr bwMode="auto">
              <a:xfrm>
                <a:off x="4495800" y="2209800"/>
                <a:ext cx="0" cy="28554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2" name="Group 1"/>
              <p:cNvGrpSpPr/>
              <p:nvPr/>
            </p:nvGrpSpPr>
            <p:grpSpPr>
              <a:xfrm>
                <a:off x="3893993" y="1233488"/>
                <a:ext cx="3116407" cy="2271712"/>
                <a:chOff x="3741593" y="1004888"/>
                <a:chExt cx="3116407" cy="2271712"/>
              </a:xfrm>
            </p:grpSpPr>
            <p:sp>
              <p:nvSpPr>
                <p:cNvPr id="23" name="Line 57"/>
                <p:cNvSpPr>
                  <a:spLocks noChangeShapeType="1"/>
                </p:cNvSpPr>
                <p:nvPr/>
              </p:nvSpPr>
              <p:spPr bwMode="auto">
                <a:xfrm flipH="1">
                  <a:off x="4215245" y="2570018"/>
                  <a:ext cx="619125"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1" name="Line 1066"/>
                <p:cNvSpPr>
                  <a:spLocks noChangeShapeType="1"/>
                </p:cNvSpPr>
                <p:nvPr/>
              </p:nvSpPr>
              <p:spPr bwMode="auto">
                <a:xfrm flipH="1">
                  <a:off x="3886200" y="2514600"/>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68" name="Text Box 1042"/>
                <p:cNvSpPr txBox="1">
                  <a:spLocks noChangeArrowheads="1"/>
                </p:cNvSpPr>
                <p:nvPr/>
              </p:nvSpPr>
              <p:spPr bwMode="auto">
                <a:xfrm>
                  <a:off x="4100512" y="1004888"/>
                  <a:ext cx="2073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0000FA"/>
                      </a:solidFill>
                    </a:rPr>
                    <a:t>FBD at point C</a:t>
                  </a:r>
                </a:p>
              </p:txBody>
            </p:sp>
            <p:sp>
              <p:nvSpPr>
                <p:cNvPr id="19471" name="Text Box 58"/>
                <p:cNvSpPr txBox="1">
                  <a:spLocks noChangeArrowheads="1"/>
                </p:cNvSpPr>
                <p:nvPr/>
              </p:nvSpPr>
              <p:spPr bwMode="auto">
                <a:xfrm>
                  <a:off x="5410200" y="2082079"/>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F</a:t>
                  </a:r>
                  <a:r>
                    <a:rPr lang="en-US" sz="1800" b="1" baseline="-25000" dirty="0" smtClean="0"/>
                    <a:t>CD</a:t>
                  </a:r>
                  <a:r>
                    <a:rPr lang="en-US" sz="1800" dirty="0">
                      <a:cs typeface="Times New Roman" pitchFamily="18" charset="0"/>
                      <a:sym typeface="Symbol" pitchFamily="18" charset="2"/>
                    </a:rPr>
                    <a:t> </a:t>
                  </a:r>
                  <a:r>
                    <a:rPr lang="en-US" sz="1800" dirty="0" smtClean="0">
                      <a:cs typeface="Times New Roman" pitchFamily="18" charset="0"/>
                      <a:sym typeface="Symbol" pitchFamily="18" charset="2"/>
                    </a:rPr>
                    <a:t>=340 </a:t>
                  </a:r>
                  <a:r>
                    <a:rPr lang="en-US" sz="1800" dirty="0">
                      <a:cs typeface="Times New Roman" pitchFamily="18" charset="0"/>
                      <a:sym typeface="Symbol" pitchFamily="18" charset="2"/>
                    </a:rPr>
                    <a:t>N</a:t>
                  </a:r>
                  <a:endParaRPr lang="en-US" sz="1800" b="1" baseline="-25000" dirty="0"/>
                </a:p>
              </p:txBody>
            </p:sp>
            <p:sp>
              <p:nvSpPr>
                <p:cNvPr id="19472" name="Line 57"/>
                <p:cNvSpPr>
                  <a:spLocks noChangeShapeType="1"/>
                </p:cNvSpPr>
                <p:nvPr/>
              </p:nvSpPr>
              <p:spPr bwMode="auto">
                <a:xfrm flipH="1" flipV="1">
                  <a:off x="4181474" y="1804122"/>
                  <a:ext cx="619125" cy="7104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73" name="Text Box 58"/>
                <p:cNvSpPr txBox="1">
                  <a:spLocks noChangeArrowheads="1"/>
                </p:cNvSpPr>
                <p:nvPr/>
              </p:nvSpPr>
              <p:spPr bwMode="auto">
                <a:xfrm>
                  <a:off x="3741593" y="1466553"/>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F</a:t>
                  </a:r>
                  <a:r>
                    <a:rPr lang="en-US" sz="1800" b="1" baseline="-25000" dirty="0" smtClean="0"/>
                    <a:t>AC</a:t>
                  </a:r>
                  <a:endParaRPr lang="en-US" sz="1800" b="1" baseline="-25000" dirty="0"/>
                </a:p>
              </p:txBody>
            </p:sp>
            <p:sp>
              <p:nvSpPr>
                <p:cNvPr id="19475" name="Text Box 58"/>
                <p:cNvSpPr txBox="1">
                  <a:spLocks noChangeArrowheads="1"/>
                </p:cNvSpPr>
                <p:nvPr/>
              </p:nvSpPr>
              <p:spPr bwMode="auto">
                <a:xfrm>
                  <a:off x="4876800" y="2438400"/>
                  <a:ext cx="38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dirty="0"/>
                    <a:t>C</a:t>
                  </a:r>
                  <a:endParaRPr lang="en-US" sz="1600" b="1" baseline="-25000" dirty="0"/>
                </a:p>
              </p:txBody>
            </p:sp>
            <p:sp>
              <p:nvSpPr>
                <p:cNvPr id="19477" name="Line 1060"/>
                <p:cNvSpPr>
                  <a:spLocks noChangeShapeType="1"/>
                </p:cNvSpPr>
                <p:nvPr/>
              </p:nvSpPr>
              <p:spPr bwMode="auto">
                <a:xfrm>
                  <a:off x="4876800" y="1524000"/>
                  <a:ext cx="0" cy="1600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8" name="Line 1061"/>
                <p:cNvSpPr>
                  <a:spLocks noChangeShapeType="1"/>
                </p:cNvSpPr>
                <p:nvPr/>
              </p:nvSpPr>
              <p:spPr bwMode="auto">
                <a:xfrm flipH="1">
                  <a:off x="4953000" y="2514600"/>
                  <a:ext cx="914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79" name="Text Box 1062"/>
                <p:cNvSpPr txBox="1">
                  <a:spLocks noChangeArrowheads="1"/>
                </p:cNvSpPr>
                <p:nvPr/>
              </p:nvSpPr>
              <p:spPr bwMode="auto">
                <a:xfrm>
                  <a:off x="4953000" y="137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9480" name="Text Box 1063"/>
                <p:cNvSpPr txBox="1">
                  <a:spLocks noChangeArrowheads="1"/>
                </p:cNvSpPr>
                <p:nvPr/>
              </p:nvSpPr>
              <p:spPr bwMode="auto">
                <a:xfrm>
                  <a:off x="5638800" y="2438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sp>
              <p:nvSpPr>
                <p:cNvPr id="19482" name="Text Box 1067"/>
                <p:cNvSpPr txBox="1">
                  <a:spLocks noChangeArrowheads="1"/>
                </p:cNvSpPr>
                <p:nvPr/>
              </p:nvSpPr>
              <p:spPr bwMode="auto">
                <a:xfrm>
                  <a:off x="4397952" y="29400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smtClean="0"/>
                    <a:t>45</a:t>
                  </a:r>
                  <a:r>
                    <a:rPr lang="en-US" sz="1600" dirty="0" smtClean="0">
                      <a:cs typeface="Times New Roman" pitchFamily="18" charset="0"/>
                    </a:rPr>
                    <a:t>˚</a:t>
                  </a:r>
                  <a:endParaRPr lang="en-US" sz="1600" dirty="0">
                    <a:cs typeface="Times New Roman" pitchFamily="18" charset="0"/>
                  </a:endParaRPr>
                </a:p>
              </p:txBody>
            </p:sp>
            <p:sp>
              <p:nvSpPr>
                <p:cNvPr id="3" name="Arc 2"/>
                <p:cNvSpPr/>
                <p:nvPr/>
              </p:nvSpPr>
              <p:spPr bwMode="auto">
                <a:xfrm>
                  <a:off x="4524807" y="2570018"/>
                  <a:ext cx="438251" cy="387639"/>
                </a:xfrm>
                <a:prstGeom prst="arc">
                  <a:avLst>
                    <a:gd name="adj1" fmla="val 2886834"/>
                    <a:gd name="adj2" fmla="val 10133290"/>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470" name="Line 57"/>
                <p:cNvSpPr>
                  <a:spLocks noChangeShapeType="1"/>
                </p:cNvSpPr>
                <p:nvPr/>
              </p:nvSpPr>
              <p:spPr bwMode="auto">
                <a:xfrm>
                  <a:off x="4876800" y="2514598"/>
                  <a:ext cx="914400" cy="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83" name="Oval 1055"/>
                <p:cNvSpPr>
                  <a:spLocks noChangeArrowheads="1"/>
                </p:cNvSpPr>
                <p:nvPr/>
              </p:nvSpPr>
              <p:spPr bwMode="auto">
                <a:xfrm>
                  <a:off x="4800600" y="2438400"/>
                  <a:ext cx="152400" cy="152400"/>
                </a:xfrm>
                <a:prstGeom prst="ellipse">
                  <a:avLst/>
                </a:prstGeom>
                <a:solidFill>
                  <a:schemeClr val="bg1"/>
                </a:solidFill>
                <a:ln w="28575">
                  <a:solidFill>
                    <a:schemeClr val="tx1"/>
                  </a:solidFill>
                  <a:miter lim="800000"/>
                  <a:headEnd/>
                  <a:tailEnd/>
                </a:ln>
              </p:spPr>
              <p:txBody>
                <a:bodyPr wrap="none" anchor="ctr"/>
                <a:lstStyle/>
                <a:p>
                  <a:endParaRPr lang="en-US"/>
                </a:p>
              </p:txBody>
            </p:sp>
            <p:sp>
              <p:nvSpPr>
                <p:cNvPr id="24" name="Text Box 58"/>
                <p:cNvSpPr txBox="1">
                  <a:spLocks noChangeArrowheads="1"/>
                </p:cNvSpPr>
                <p:nvPr/>
              </p:nvSpPr>
              <p:spPr bwMode="auto">
                <a:xfrm>
                  <a:off x="3769302" y="2657886"/>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smtClean="0"/>
                    <a:t>F</a:t>
                  </a:r>
                  <a:r>
                    <a:rPr lang="en-US" sz="1800" b="1" baseline="-25000" dirty="0" smtClean="0"/>
                    <a:t>BC</a:t>
                  </a:r>
                  <a:endParaRPr lang="en-US" sz="1800" b="1" baseline="-25000" dirty="0"/>
                </a:p>
              </p:txBody>
            </p:sp>
          </p:grpSp>
          <p:cxnSp>
            <p:nvCxnSpPr>
              <p:cNvPr id="8" name="Straight Connector 7"/>
              <p:cNvCxnSpPr/>
              <p:nvPr/>
            </p:nvCxnSpPr>
            <p:spPr bwMode="auto">
              <a:xfrm>
                <a:off x="4495800" y="2495345"/>
                <a:ext cx="228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2" name="Rectangle 1074"/>
              <p:cNvSpPr>
                <a:spLocks noChangeArrowheads="1"/>
              </p:cNvSpPr>
              <p:nvPr/>
            </p:nvSpPr>
            <p:spPr bwMode="auto">
              <a:xfrm>
                <a:off x="4495800" y="2414312"/>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3</a:t>
                </a:r>
              </a:p>
            </p:txBody>
          </p:sp>
          <p:sp>
            <p:nvSpPr>
              <p:cNvPr id="33" name="Rectangle 1074"/>
              <p:cNvSpPr>
                <a:spLocks noChangeArrowheads="1"/>
              </p:cNvSpPr>
              <p:nvPr/>
            </p:nvSpPr>
            <p:spPr bwMode="auto">
              <a:xfrm>
                <a:off x="4249016" y="2190545"/>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4</a:t>
                </a:r>
              </a:p>
            </p:txBody>
          </p:sp>
          <p:sp>
            <p:nvSpPr>
              <p:cNvPr id="34" name="Rectangle 1074"/>
              <p:cNvSpPr>
                <a:spLocks noChangeArrowheads="1"/>
              </p:cNvSpPr>
              <p:nvPr/>
            </p:nvSpPr>
            <p:spPr bwMode="auto">
              <a:xfrm>
                <a:off x="4522066" y="2095815"/>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5</a:t>
                </a:r>
              </a:p>
            </p:txBody>
          </p:sp>
        </p:grpSp>
      </p:grpSp>
      <p:grpSp>
        <p:nvGrpSpPr>
          <p:cNvPr id="6" name="Group 5"/>
          <p:cNvGrpSpPr/>
          <p:nvPr/>
        </p:nvGrpSpPr>
        <p:grpSpPr>
          <a:xfrm>
            <a:off x="1181100" y="3733800"/>
            <a:ext cx="6324600" cy="2554545"/>
            <a:chOff x="1181100" y="3733800"/>
            <a:chExt cx="6324600" cy="2554545"/>
          </a:xfrm>
        </p:grpSpPr>
        <p:sp>
          <p:nvSpPr>
            <p:cNvPr id="71699" name="Text Box 1043"/>
            <p:cNvSpPr txBox="1">
              <a:spLocks noChangeArrowheads="1"/>
            </p:cNvSpPr>
            <p:nvPr/>
          </p:nvSpPr>
          <p:spPr bwMode="auto">
            <a:xfrm>
              <a:off x="1181100" y="3733800"/>
              <a:ext cx="6324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spcAft>
                  <a:spcPts val="1200"/>
                </a:spcAft>
              </a:pPr>
              <a:r>
                <a:rPr lang="en-US" dirty="0"/>
                <a:t>Applying the scalar E-of-E at C</a:t>
              </a:r>
              <a:r>
                <a:rPr lang="en-US" dirty="0" smtClean="0"/>
                <a:t>, </a:t>
              </a:r>
              <a:r>
                <a:rPr lang="en-US" dirty="0"/>
                <a:t>we get;</a:t>
              </a:r>
            </a:p>
            <a:p>
              <a:pPr eaLnBrk="1" hangingPunct="1">
                <a:spcBef>
                  <a:spcPts val="0"/>
                </a:spcBef>
                <a:spcAft>
                  <a:spcPts val="1200"/>
                </a:spcAft>
              </a:pPr>
              <a:r>
                <a:rPr lang="en-US" dirty="0">
                  <a:cs typeface="Times New Roman" pitchFamily="18" charset="0"/>
                  <a:sym typeface="Symbol" pitchFamily="18" charset="2"/>
                </a:rPr>
                <a:t>+</a:t>
              </a:r>
              <a:r>
                <a:rPr lang="en-US" dirty="0">
                  <a:sym typeface="Symbol" pitchFamily="18" charset="2"/>
                </a:rPr>
                <a:t>  </a:t>
              </a:r>
              <a:r>
                <a:rPr lang="en-US" dirty="0" err="1">
                  <a:sym typeface="Symbol" pitchFamily="18" charset="2"/>
                </a:rPr>
                <a:t>F</a:t>
              </a:r>
              <a:r>
                <a:rPr lang="en-US" baseline="-25000" dirty="0" err="1">
                  <a:sym typeface="Symbol" pitchFamily="18" charset="2"/>
                </a:rPr>
                <a:t>x</a:t>
              </a:r>
              <a:r>
                <a:rPr lang="en-US" dirty="0">
                  <a:sym typeface="Symbol" pitchFamily="18" charset="2"/>
                </a:rPr>
                <a:t> = </a:t>
              </a:r>
              <a:r>
                <a:rPr lang="en-US" dirty="0" smtClean="0">
                  <a:sym typeface="Symbol" pitchFamily="18" charset="2"/>
                </a:rPr>
                <a:t>340 </a:t>
              </a:r>
              <a:r>
                <a:rPr lang="en-US" dirty="0">
                  <a:cs typeface="Times New Roman" pitchFamily="18" charset="0"/>
                  <a:sym typeface="Symbol" pitchFamily="18" charset="2"/>
                </a:rPr>
                <a:t>– </a:t>
              </a:r>
              <a:r>
                <a:rPr lang="en-US" dirty="0" smtClean="0">
                  <a:sym typeface="Symbol" pitchFamily="18" charset="2"/>
                </a:rPr>
                <a:t>F</a:t>
              </a:r>
              <a:r>
                <a:rPr lang="en-US" baseline="-25000" dirty="0" smtClean="0">
                  <a:sym typeface="Symbol" pitchFamily="18" charset="2"/>
                </a:rPr>
                <a:t>BC</a:t>
              </a:r>
              <a:r>
                <a:rPr lang="en-US" dirty="0" smtClean="0">
                  <a:sym typeface="Symbol" pitchFamily="18" charset="2"/>
                </a:rPr>
                <a:t> sin 45</a:t>
              </a:r>
              <a:r>
                <a:rPr lang="en-US" dirty="0" smtClean="0">
                  <a:cs typeface="Times New Roman" pitchFamily="18" charset="0"/>
                  <a:sym typeface="Symbol" pitchFamily="18" charset="2"/>
                </a:rPr>
                <a:t>° </a:t>
              </a:r>
              <a:r>
                <a:rPr lang="en-US" dirty="0">
                  <a:cs typeface="Times New Roman" pitchFamily="18" charset="0"/>
                  <a:sym typeface="Symbol" pitchFamily="18" charset="2"/>
                </a:rPr>
                <a:t>– </a:t>
              </a:r>
              <a:r>
                <a:rPr lang="en-US" dirty="0" smtClean="0">
                  <a:cs typeface="Times New Roman" pitchFamily="18" charset="0"/>
                  <a:sym typeface="Symbol" pitchFamily="18" charset="2"/>
                </a:rPr>
                <a:t>F</a:t>
              </a:r>
              <a:r>
                <a:rPr lang="en-US" baseline="-25000" dirty="0" smtClean="0">
                  <a:cs typeface="Times New Roman" pitchFamily="18" charset="0"/>
                  <a:sym typeface="Symbol" pitchFamily="18" charset="2"/>
                </a:rPr>
                <a:t>AC</a:t>
              </a:r>
              <a:r>
                <a:rPr lang="en-US" dirty="0" smtClean="0">
                  <a:cs typeface="Times New Roman" pitchFamily="18" charset="0"/>
                  <a:sym typeface="Symbol" pitchFamily="18" charset="2"/>
                </a:rPr>
                <a:t> (3/5) </a:t>
              </a:r>
              <a:r>
                <a:rPr lang="en-US" dirty="0">
                  <a:cs typeface="Times New Roman" pitchFamily="18" charset="0"/>
                  <a:sym typeface="Symbol" pitchFamily="18" charset="2"/>
                </a:rPr>
                <a:t>= 0</a:t>
              </a:r>
            </a:p>
            <a:p>
              <a:pPr eaLnBrk="1" hangingPunct="1">
                <a:spcBef>
                  <a:spcPts val="0"/>
                </a:spcBef>
                <a:spcAft>
                  <a:spcPts val="1200"/>
                </a:spcAft>
              </a:pPr>
              <a:r>
                <a:rPr lang="en-US" dirty="0" smtClean="0"/>
                <a:t>+ </a:t>
              </a:r>
              <a:r>
                <a:rPr lang="en-US" dirty="0" smtClean="0">
                  <a:sym typeface="Symbol"/>
                </a:rPr>
                <a:t></a:t>
              </a:r>
              <a:r>
                <a:rPr lang="en-US" dirty="0" smtClean="0">
                  <a:sym typeface="Symbol" pitchFamily="18" charset="2"/>
                </a:rPr>
                <a:t> </a:t>
              </a:r>
              <a:r>
                <a:rPr lang="en-US" dirty="0">
                  <a:sym typeface="Symbol" pitchFamily="18" charset="2"/>
                </a:rPr>
                <a:t> </a:t>
              </a:r>
              <a:r>
                <a:rPr lang="en-US" dirty="0" err="1" smtClean="0">
                  <a:sym typeface="Symbol" pitchFamily="18" charset="2"/>
                </a:rPr>
                <a:t>F</a:t>
              </a:r>
              <a:r>
                <a:rPr lang="en-US" baseline="-25000" dirty="0" err="1" smtClean="0">
                  <a:sym typeface="Symbol" pitchFamily="18" charset="2"/>
                </a:rPr>
                <a:t>y</a:t>
              </a:r>
              <a:r>
                <a:rPr lang="en-US" dirty="0" smtClean="0">
                  <a:sym typeface="Symbol" pitchFamily="18" charset="2"/>
                </a:rPr>
                <a:t> </a:t>
              </a:r>
              <a:r>
                <a:rPr lang="en-US" dirty="0">
                  <a:sym typeface="Symbol" pitchFamily="18" charset="2"/>
                </a:rPr>
                <a:t>= </a:t>
              </a:r>
              <a:r>
                <a:rPr lang="en-US" dirty="0" smtClean="0">
                  <a:cs typeface="Times New Roman" pitchFamily="18" charset="0"/>
                  <a:sym typeface="Symbol" pitchFamily="18" charset="2"/>
                </a:rPr>
                <a:t>F</a:t>
              </a:r>
              <a:r>
                <a:rPr lang="en-US" baseline="-25000" dirty="0" smtClean="0">
                  <a:cs typeface="Times New Roman" pitchFamily="18" charset="0"/>
                  <a:sym typeface="Symbol" pitchFamily="18" charset="2"/>
                </a:rPr>
                <a:t>AC</a:t>
              </a:r>
              <a:r>
                <a:rPr lang="en-US" dirty="0" smtClean="0">
                  <a:cs typeface="Times New Roman" pitchFamily="18" charset="0"/>
                  <a:sym typeface="Symbol" pitchFamily="18" charset="2"/>
                </a:rPr>
                <a:t> (4/5)</a:t>
              </a:r>
              <a:r>
                <a:rPr lang="en-US" dirty="0">
                  <a:cs typeface="Times New Roman" pitchFamily="18" charset="0"/>
                  <a:sym typeface="Symbol" pitchFamily="18" charset="2"/>
                </a:rPr>
                <a:t> – </a:t>
              </a:r>
              <a:r>
                <a:rPr lang="en-US" dirty="0">
                  <a:sym typeface="Symbol" pitchFamily="18" charset="2"/>
                </a:rPr>
                <a:t>F</a:t>
              </a:r>
              <a:r>
                <a:rPr lang="en-US" baseline="-25000" dirty="0">
                  <a:sym typeface="Symbol" pitchFamily="18" charset="2"/>
                </a:rPr>
                <a:t>BC</a:t>
              </a:r>
              <a:r>
                <a:rPr lang="en-US" dirty="0">
                  <a:sym typeface="Symbol" pitchFamily="18" charset="2"/>
                </a:rPr>
                <a:t> </a:t>
              </a:r>
              <a:r>
                <a:rPr lang="en-US" dirty="0" err="1">
                  <a:sym typeface="Symbol" pitchFamily="18" charset="2"/>
                </a:rPr>
                <a:t>cos</a:t>
              </a:r>
              <a:r>
                <a:rPr lang="en-US" dirty="0">
                  <a:sym typeface="Symbol" pitchFamily="18" charset="2"/>
                </a:rPr>
                <a:t> 45</a:t>
              </a:r>
              <a:r>
                <a:rPr lang="en-US" dirty="0">
                  <a:cs typeface="Times New Roman" pitchFamily="18" charset="0"/>
                  <a:sym typeface="Symbol" pitchFamily="18" charset="2"/>
                </a:rPr>
                <a:t>° </a:t>
              </a:r>
              <a:r>
                <a:rPr lang="en-US" dirty="0" smtClean="0">
                  <a:cs typeface="Times New Roman" pitchFamily="18" charset="0"/>
                  <a:sym typeface="Symbol" pitchFamily="18" charset="2"/>
                </a:rPr>
                <a:t>= </a:t>
              </a:r>
              <a:r>
                <a:rPr lang="en-US" dirty="0">
                  <a:cs typeface="Times New Roman" pitchFamily="18" charset="0"/>
                  <a:sym typeface="Symbol" pitchFamily="18" charset="2"/>
                </a:rPr>
                <a:t>0</a:t>
              </a:r>
            </a:p>
            <a:p>
              <a:pPr eaLnBrk="1" hangingPunct="1">
                <a:spcBef>
                  <a:spcPts val="0"/>
                </a:spcBef>
                <a:spcAft>
                  <a:spcPts val="1200"/>
                </a:spcAft>
              </a:pPr>
              <a:r>
                <a:rPr lang="en-US" dirty="0" smtClean="0">
                  <a:cs typeface="Times New Roman" pitchFamily="18" charset="0"/>
                  <a:sym typeface="Symbol" pitchFamily="18" charset="2"/>
                </a:rPr>
                <a:t>Solving </a:t>
              </a:r>
              <a:r>
                <a:rPr lang="en-US" dirty="0">
                  <a:cs typeface="Times New Roman" pitchFamily="18" charset="0"/>
                  <a:sym typeface="Symbol" pitchFamily="18" charset="2"/>
                </a:rPr>
                <a:t>the above equations, we get;</a:t>
              </a:r>
            </a:p>
            <a:p>
              <a:pPr eaLnBrk="1" hangingPunct="1">
                <a:spcBef>
                  <a:spcPts val="0"/>
                </a:spcBef>
                <a:spcAft>
                  <a:spcPts val="1200"/>
                </a:spcAft>
              </a:pPr>
              <a:r>
                <a:rPr lang="en-US"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F</a:t>
              </a:r>
              <a:r>
                <a:rPr lang="en-US" u="sng" baseline="-25000" dirty="0" smtClean="0">
                  <a:solidFill>
                    <a:srgbClr val="0000FA"/>
                  </a:solidFill>
                  <a:cs typeface="Times New Roman" pitchFamily="18" charset="0"/>
                  <a:sym typeface="Symbol" pitchFamily="18" charset="2"/>
                </a:rPr>
                <a:t>BC</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275 N</a:t>
              </a:r>
              <a:r>
                <a:rPr lang="en-US" dirty="0" smtClean="0">
                  <a:solidFill>
                    <a:srgbClr val="0000FA"/>
                  </a:solidFill>
                  <a:cs typeface="Times New Roman" pitchFamily="18" charset="0"/>
                  <a:sym typeface="Symbol" pitchFamily="18" charset="2"/>
                </a:rPr>
                <a:t>       </a:t>
              </a:r>
              <a:r>
                <a:rPr lang="en-US" dirty="0" smtClean="0">
                  <a:cs typeface="Times New Roman" pitchFamily="18" charset="0"/>
                  <a:sym typeface="Symbol" pitchFamily="18" charset="2"/>
                </a:rPr>
                <a:t> and   </a:t>
              </a:r>
              <a:r>
                <a:rPr lang="en-US" u="sng" dirty="0" smtClean="0">
                  <a:solidFill>
                    <a:srgbClr val="0000FA"/>
                  </a:solidFill>
                  <a:cs typeface="Times New Roman" pitchFamily="18" charset="0"/>
                  <a:sym typeface="Symbol" pitchFamily="18" charset="2"/>
                </a:rPr>
                <a:t>F</a:t>
              </a:r>
              <a:r>
                <a:rPr lang="en-US" u="sng" baseline="-25000" dirty="0" smtClean="0">
                  <a:solidFill>
                    <a:srgbClr val="0000FA"/>
                  </a:solidFill>
                  <a:cs typeface="Times New Roman" pitchFamily="18" charset="0"/>
                  <a:sym typeface="Symbol" pitchFamily="18" charset="2"/>
                </a:rPr>
                <a:t>AC</a:t>
              </a:r>
              <a:r>
                <a:rPr lang="en-US" u="sng" dirty="0" smtClean="0">
                  <a:solidFill>
                    <a:srgbClr val="0000FA"/>
                  </a:solidFill>
                  <a:cs typeface="Times New Roman" pitchFamily="18" charset="0"/>
                  <a:sym typeface="Symbol" pitchFamily="18" charset="2"/>
                </a:rPr>
                <a:t> </a:t>
              </a:r>
              <a:r>
                <a:rPr lang="en-US" u="sng" dirty="0">
                  <a:solidFill>
                    <a:srgbClr val="0000FA"/>
                  </a:solidFill>
                  <a:cs typeface="Times New Roman" pitchFamily="18" charset="0"/>
                  <a:sym typeface="Symbol" pitchFamily="18" charset="2"/>
                </a:rPr>
                <a:t>= </a:t>
              </a:r>
              <a:r>
                <a:rPr lang="en-US" u="sng" dirty="0" smtClean="0">
                  <a:solidFill>
                    <a:srgbClr val="0000FA"/>
                  </a:solidFill>
                  <a:cs typeface="Times New Roman" pitchFamily="18" charset="0"/>
                  <a:sym typeface="Symbol" pitchFamily="18" charset="2"/>
                </a:rPr>
                <a:t>243 N</a:t>
              </a:r>
              <a:endParaRPr lang="en-US" u="sng" dirty="0">
                <a:solidFill>
                  <a:srgbClr val="0000FA"/>
                </a:solidFill>
                <a:cs typeface="Times New Roman" pitchFamily="18" charset="0"/>
                <a:sym typeface="Symbol" pitchFamily="18" charset="2"/>
              </a:endParaRPr>
            </a:p>
          </p:txBody>
        </p:sp>
        <p:cxnSp>
          <p:nvCxnSpPr>
            <p:cNvPr id="36" name="Straight Arrow Connector 35"/>
            <p:cNvCxnSpPr/>
            <p:nvPr/>
          </p:nvCxnSpPr>
          <p:spPr bwMode="auto">
            <a:xfrm flipH="1" flipV="1">
              <a:off x="5943600" y="5943600"/>
              <a:ext cx="228600" cy="228600"/>
            </a:xfrm>
            <a:prstGeom prst="straightConnector1">
              <a:avLst/>
            </a:prstGeom>
            <a:solidFill>
              <a:schemeClr val="accent1"/>
            </a:solidFill>
            <a:ln w="9525" cap="flat" cmpd="sng" algn="ctr">
              <a:solidFill>
                <a:srgbClr val="0000FA"/>
              </a:solidFill>
              <a:prstDash val="solid"/>
              <a:miter lim="800000"/>
              <a:headEnd type="none" w="med" len="med"/>
              <a:tailEnd type="arrow"/>
            </a:ln>
            <a:effectLst/>
          </p:spPr>
        </p:cxnSp>
        <p:cxnSp>
          <p:nvCxnSpPr>
            <p:cNvPr id="38" name="Straight Arrow Connector 37"/>
            <p:cNvCxnSpPr/>
            <p:nvPr/>
          </p:nvCxnSpPr>
          <p:spPr bwMode="auto">
            <a:xfrm flipH="1">
              <a:off x="3124200" y="5943600"/>
              <a:ext cx="228600" cy="228600"/>
            </a:xfrm>
            <a:prstGeom prst="straightConnector1">
              <a:avLst/>
            </a:prstGeom>
            <a:solidFill>
              <a:schemeClr val="accent1"/>
            </a:solidFill>
            <a:ln w="9525" cap="flat" cmpd="sng" algn="ctr">
              <a:solidFill>
                <a:srgbClr val="0000FA"/>
              </a:solidFill>
              <a:prstDash val="solid"/>
              <a:miter lim="800000"/>
              <a:headEnd type="none" w="med" len="med"/>
              <a:tailEnd type="arrow"/>
            </a:ln>
            <a:effectLst/>
          </p:spPr>
        </p:cxnSp>
      </p:grpSp>
      <p:sp>
        <p:nvSpPr>
          <p:cNvPr id="4" name="Title 3"/>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GROUP  PROBLEM  SOLVING </a:t>
            </a:r>
            <a:r>
              <a:rPr lang="en-US" sz="2400" kern="1200" dirty="0" smtClean="0">
                <a:effectLst/>
                <a:ea typeface="+mn-ea"/>
                <a:cs typeface="+mn-cs"/>
              </a:rPr>
              <a:t>(continued)</a:t>
            </a:r>
            <a:endParaRPr lang="en-US" dirty="0" smtClean="0">
              <a:effectLst/>
            </a:endParaRPr>
          </a:p>
        </p:txBody>
      </p:sp>
    </p:spTree>
    <p:extLst>
      <p:ext uri="{BB962C8B-B14F-4D97-AF65-F5344CB8AC3E}">
        <p14:creationId xmlns:p14="http://schemas.microsoft.com/office/powerpoint/2010/main" val="12205081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457200" y="1447800"/>
            <a:ext cx="7848600" cy="4938713"/>
            <a:chOff x="288" y="912"/>
            <a:chExt cx="4944" cy="3111"/>
          </a:xfrm>
        </p:grpSpPr>
        <p:sp>
          <p:nvSpPr>
            <p:cNvPr id="20484" name="Line 3"/>
            <p:cNvSpPr>
              <a:spLocks noChangeShapeType="1"/>
            </p:cNvSpPr>
            <p:nvPr/>
          </p:nvSpPr>
          <p:spPr bwMode="auto">
            <a:xfrm>
              <a:off x="3648" y="1008"/>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5" name="Line 4"/>
            <p:cNvSpPr>
              <a:spLocks noChangeShapeType="1"/>
            </p:cNvSpPr>
            <p:nvPr/>
          </p:nvSpPr>
          <p:spPr bwMode="auto">
            <a:xfrm>
              <a:off x="4560" y="1008"/>
              <a:ext cx="48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6" name="Line 5"/>
            <p:cNvSpPr>
              <a:spLocks noChangeShapeType="1"/>
            </p:cNvSpPr>
            <p:nvPr/>
          </p:nvSpPr>
          <p:spPr bwMode="auto">
            <a:xfrm>
              <a:off x="3840" y="1008"/>
              <a:ext cx="432" cy="6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7" name="Line 6"/>
            <p:cNvSpPr>
              <a:spLocks noChangeShapeType="1"/>
            </p:cNvSpPr>
            <p:nvPr/>
          </p:nvSpPr>
          <p:spPr bwMode="auto">
            <a:xfrm flipH="1">
              <a:off x="4416" y="1008"/>
              <a:ext cx="384" cy="6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8" name="Oval 7"/>
            <p:cNvSpPr>
              <a:spLocks noChangeArrowheads="1"/>
            </p:cNvSpPr>
            <p:nvPr/>
          </p:nvSpPr>
          <p:spPr bwMode="auto">
            <a:xfrm>
              <a:off x="4272" y="1584"/>
              <a:ext cx="144" cy="144"/>
            </a:xfrm>
            <a:prstGeom prst="ellipse">
              <a:avLst/>
            </a:prstGeom>
            <a:solidFill>
              <a:schemeClr val="bg1"/>
            </a:solidFill>
            <a:ln w="9525">
              <a:solidFill>
                <a:schemeClr val="tx1"/>
              </a:solidFill>
              <a:miter lim="800000"/>
              <a:headEnd/>
              <a:tailEnd/>
            </a:ln>
          </p:spPr>
          <p:txBody>
            <a:bodyPr wrap="none" anchor="ctr"/>
            <a:lstStyle/>
            <a:p>
              <a:endParaRPr lang="en-US"/>
            </a:p>
          </p:txBody>
        </p:sp>
        <p:sp>
          <p:nvSpPr>
            <p:cNvPr id="20489" name="Line 9"/>
            <p:cNvSpPr>
              <a:spLocks noChangeShapeType="1"/>
            </p:cNvSpPr>
            <p:nvPr/>
          </p:nvSpPr>
          <p:spPr bwMode="auto">
            <a:xfrm>
              <a:off x="3984" y="1728"/>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0" name="Line 10"/>
            <p:cNvSpPr>
              <a:spLocks noChangeShapeType="1"/>
            </p:cNvSpPr>
            <p:nvPr/>
          </p:nvSpPr>
          <p:spPr bwMode="auto">
            <a:xfrm>
              <a:off x="4320" y="1728"/>
              <a:ext cx="0" cy="19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1" name="Line 11"/>
            <p:cNvSpPr>
              <a:spLocks noChangeShapeType="1"/>
            </p:cNvSpPr>
            <p:nvPr/>
          </p:nvSpPr>
          <p:spPr bwMode="auto">
            <a:xfrm>
              <a:off x="4224" y="1920"/>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2" name="Line 12"/>
            <p:cNvSpPr>
              <a:spLocks noChangeShapeType="1"/>
            </p:cNvSpPr>
            <p:nvPr/>
          </p:nvSpPr>
          <p:spPr bwMode="auto">
            <a:xfrm flipH="1">
              <a:off x="4176" y="1920"/>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3" name="Line 13"/>
            <p:cNvSpPr>
              <a:spLocks noChangeShapeType="1"/>
            </p:cNvSpPr>
            <p:nvPr/>
          </p:nvSpPr>
          <p:spPr bwMode="auto">
            <a:xfrm>
              <a:off x="4464" y="1920"/>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4" name="Line 14"/>
            <p:cNvSpPr>
              <a:spLocks noChangeShapeType="1"/>
            </p:cNvSpPr>
            <p:nvPr/>
          </p:nvSpPr>
          <p:spPr bwMode="auto">
            <a:xfrm>
              <a:off x="4176" y="2016"/>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5" name="Text Box 15"/>
            <p:cNvSpPr txBox="1">
              <a:spLocks noChangeArrowheads="1"/>
            </p:cNvSpPr>
            <p:nvPr/>
          </p:nvSpPr>
          <p:spPr bwMode="auto">
            <a:xfrm>
              <a:off x="4272" y="1392"/>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solidFill>
                    <a:srgbClr val="0000FA"/>
                  </a:solidFill>
                </a:rPr>
                <a:t>A</a:t>
              </a:r>
            </a:p>
          </p:txBody>
        </p:sp>
        <p:sp>
          <p:nvSpPr>
            <p:cNvPr id="20496" name="Arc 16"/>
            <p:cNvSpPr>
              <a:spLocks/>
            </p:cNvSpPr>
            <p:nvPr/>
          </p:nvSpPr>
          <p:spPr bwMode="auto">
            <a:xfrm>
              <a:off x="4368" y="1585"/>
              <a:ext cx="189" cy="167"/>
            </a:xfrm>
            <a:custGeom>
              <a:avLst/>
              <a:gdLst>
                <a:gd name="T0" fmla="*/ 0 w 21216"/>
                <a:gd name="T1" fmla="*/ 0 h 18626"/>
                <a:gd name="T2" fmla="*/ 0 w 21216"/>
                <a:gd name="T3" fmla="*/ 0 h 18626"/>
                <a:gd name="T4" fmla="*/ 0 w 21216"/>
                <a:gd name="T5" fmla="*/ 0 h 18626"/>
                <a:gd name="T6" fmla="*/ 0 60000 65536"/>
                <a:gd name="T7" fmla="*/ 0 60000 65536"/>
                <a:gd name="T8" fmla="*/ 0 60000 65536"/>
                <a:gd name="T9" fmla="*/ 0 w 21216"/>
                <a:gd name="T10" fmla="*/ 0 h 18626"/>
                <a:gd name="T11" fmla="*/ 21216 w 21216"/>
                <a:gd name="T12" fmla="*/ 18626 h 18626"/>
              </a:gdLst>
              <a:ahLst/>
              <a:cxnLst>
                <a:cxn ang="T6">
                  <a:pos x="T0" y="T1"/>
                </a:cxn>
                <a:cxn ang="T7">
                  <a:pos x="T2" y="T3"/>
                </a:cxn>
                <a:cxn ang="T8">
                  <a:pos x="T4" y="T5"/>
                </a:cxn>
              </a:cxnLst>
              <a:rect l="T9" t="T10" r="T11" b="T12"/>
              <a:pathLst>
                <a:path w="21216" h="18626" fill="none" extrusionOk="0">
                  <a:moveTo>
                    <a:pt x="10937" y="-1"/>
                  </a:moveTo>
                  <a:cubicBezTo>
                    <a:pt x="16301" y="3149"/>
                    <a:pt x="20048" y="8460"/>
                    <a:pt x="21215" y="14571"/>
                  </a:cubicBezTo>
                </a:path>
                <a:path w="21216" h="18626" stroke="0" extrusionOk="0">
                  <a:moveTo>
                    <a:pt x="10937" y="-1"/>
                  </a:moveTo>
                  <a:cubicBezTo>
                    <a:pt x="16301" y="3149"/>
                    <a:pt x="20048" y="8460"/>
                    <a:pt x="21215" y="14571"/>
                  </a:cubicBezTo>
                  <a:lnTo>
                    <a:pt x="0" y="18626"/>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7" name="Arc 18"/>
            <p:cNvSpPr>
              <a:spLocks/>
            </p:cNvSpPr>
            <p:nvPr/>
          </p:nvSpPr>
          <p:spPr bwMode="auto">
            <a:xfrm flipH="1">
              <a:off x="4079" y="1584"/>
              <a:ext cx="149" cy="192"/>
            </a:xfrm>
            <a:custGeom>
              <a:avLst/>
              <a:gdLst>
                <a:gd name="T0" fmla="*/ 0 w 21236"/>
                <a:gd name="T1" fmla="*/ 0 h 21567"/>
                <a:gd name="T2" fmla="*/ 0 w 21236"/>
                <a:gd name="T3" fmla="*/ 0 h 21567"/>
                <a:gd name="T4" fmla="*/ 0 w 21236"/>
                <a:gd name="T5" fmla="*/ 0 h 21567"/>
                <a:gd name="T6" fmla="*/ 0 60000 65536"/>
                <a:gd name="T7" fmla="*/ 0 60000 65536"/>
                <a:gd name="T8" fmla="*/ 0 60000 65536"/>
                <a:gd name="T9" fmla="*/ 0 w 21236"/>
                <a:gd name="T10" fmla="*/ 0 h 21567"/>
                <a:gd name="T11" fmla="*/ 21236 w 21236"/>
                <a:gd name="T12" fmla="*/ 21567 h 21567"/>
              </a:gdLst>
              <a:ahLst/>
              <a:cxnLst>
                <a:cxn ang="T6">
                  <a:pos x="T0" y="T1"/>
                </a:cxn>
                <a:cxn ang="T7">
                  <a:pos x="T2" y="T3"/>
                </a:cxn>
                <a:cxn ang="T8">
                  <a:pos x="T4" y="T5"/>
                </a:cxn>
              </a:cxnLst>
              <a:rect l="T9" t="T10" r="T11" b="T12"/>
              <a:pathLst>
                <a:path w="21236" h="21567" fill="none" extrusionOk="0">
                  <a:moveTo>
                    <a:pt x="1199" y="0"/>
                  </a:moveTo>
                  <a:cubicBezTo>
                    <a:pt x="11140" y="553"/>
                    <a:pt x="19415" y="7829"/>
                    <a:pt x="21235" y="17618"/>
                  </a:cubicBezTo>
                </a:path>
                <a:path w="21236" h="21567" stroke="0" extrusionOk="0">
                  <a:moveTo>
                    <a:pt x="1199" y="0"/>
                  </a:moveTo>
                  <a:cubicBezTo>
                    <a:pt x="11140" y="553"/>
                    <a:pt x="19415" y="7829"/>
                    <a:pt x="21235" y="17618"/>
                  </a:cubicBezTo>
                  <a:lnTo>
                    <a:pt x="0" y="21567"/>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8" name="Text Box 19"/>
            <p:cNvSpPr txBox="1">
              <a:spLocks noChangeArrowheads="1"/>
            </p:cNvSpPr>
            <p:nvPr/>
          </p:nvSpPr>
          <p:spPr bwMode="auto">
            <a:xfrm>
              <a:off x="3552" y="2640"/>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r>
                <a:rPr lang="en-US" sz="1800">
                  <a:sym typeface="Symbol" pitchFamily="18" charset="2"/>
                </a:rPr>
                <a:t></a:t>
              </a:r>
              <a:endParaRPr lang="en-US" sz="1800"/>
            </a:p>
          </p:txBody>
        </p:sp>
        <p:sp>
          <p:nvSpPr>
            <p:cNvPr id="20499" name="Text Box 20"/>
            <p:cNvSpPr txBox="1">
              <a:spLocks noChangeArrowheads="1"/>
            </p:cNvSpPr>
            <p:nvPr/>
          </p:nvSpPr>
          <p:spPr bwMode="auto">
            <a:xfrm>
              <a:off x="4512" y="1440"/>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40</a:t>
              </a:r>
              <a:r>
                <a:rPr lang="en-US" sz="1800">
                  <a:sym typeface="Symbol" pitchFamily="18" charset="2"/>
                </a:rPr>
                <a:t></a:t>
              </a:r>
            </a:p>
          </p:txBody>
        </p:sp>
        <p:sp>
          <p:nvSpPr>
            <p:cNvPr id="20500" name="Line 21"/>
            <p:cNvSpPr>
              <a:spLocks noChangeShapeType="1"/>
            </p:cNvSpPr>
            <p:nvPr/>
          </p:nvSpPr>
          <p:spPr bwMode="auto">
            <a:xfrm>
              <a:off x="3696"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1" name="Line 22"/>
            <p:cNvSpPr>
              <a:spLocks noChangeShapeType="1"/>
            </p:cNvSpPr>
            <p:nvPr/>
          </p:nvSpPr>
          <p:spPr bwMode="auto">
            <a:xfrm>
              <a:off x="3792"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2" name="Line 23"/>
            <p:cNvSpPr>
              <a:spLocks noChangeShapeType="1"/>
            </p:cNvSpPr>
            <p:nvPr/>
          </p:nvSpPr>
          <p:spPr bwMode="auto">
            <a:xfrm>
              <a:off x="3888"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3" name="Line 24"/>
            <p:cNvSpPr>
              <a:spLocks noChangeShapeType="1"/>
            </p:cNvSpPr>
            <p:nvPr/>
          </p:nvSpPr>
          <p:spPr bwMode="auto">
            <a:xfrm>
              <a:off x="3984"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4" name="Line 25"/>
            <p:cNvSpPr>
              <a:spLocks noChangeShapeType="1"/>
            </p:cNvSpPr>
            <p:nvPr/>
          </p:nvSpPr>
          <p:spPr bwMode="auto">
            <a:xfrm>
              <a:off x="4560"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5" name="Line 26"/>
            <p:cNvSpPr>
              <a:spLocks noChangeShapeType="1"/>
            </p:cNvSpPr>
            <p:nvPr/>
          </p:nvSpPr>
          <p:spPr bwMode="auto">
            <a:xfrm>
              <a:off x="4656"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6" name="Line 27"/>
            <p:cNvSpPr>
              <a:spLocks noChangeShapeType="1"/>
            </p:cNvSpPr>
            <p:nvPr/>
          </p:nvSpPr>
          <p:spPr bwMode="auto">
            <a:xfrm>
              <a:off x="4752"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7" name="Line 29"/>
            <p:cNvSpPr>
              <a:spLocks noChangeShapeType="1"/>
            </p:cNvSpPr>
            <p:nvPr/>
          </p:nvSpPr>
          <p:spPr bwMode="auto">
            <a:xfrm>
              <a:off x="4848"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8" name="Line 30"/>
            <p:cNvSpPr>
              <a:spLocks noChangeShapeType="1"/>
            </p:cNvSpPr>
            <p:nvPr/>
          </p:nvSpPr>
          <p:spPr bwMode="auto">
            <a:xfrm>
              <a:off x="4944" y="912"/>
              <a:ext cx="48"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9" name="Text Box 31"/>
            <p:cNvSpPr txBox="1">
              <a:spLocks noChangeArrowheads="1"/>
            </p:cNvSpPr>
            <p:nvPr/>
          </p:nvSpPr>
          <p:spPr bwMode="auto">
            <a:xfrm>
              <a:off x="4608" y="1824"/>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 lb</a:t>
              </a:r>
            </a:p>
          </p:txBody>
        </p:sp>
        <p:sp>
          <p:nvSpPr>
            <p:cNvPr id="20510" name="Text Box 32"/>
            <p:cNvSpPr txBox="1">
              <a:spLocks noChangeArrowheads="1"/>
            </p:cNvSpPr>
            <p:nvPr/>
          </p:nvSpPr>
          <p:spPr bwMode="auto">
            <a:xfrm>
              <a:off x="288" y="912"/>
              <a:ext cx="32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1. Select the correct FBD of particle A.</a:t>
              </a:r>
            </a:p>
          </p:txBody>
        </p:sp>
        <p:sp>
          <p:nvSpPr>
            <p:cNvPr id="20511" name="Text Box 33"/>
            <p:cNvSpPr txBox="1">
              <a:spLocks noChangeArrowheads="1"/>
            </p:cNvSpPr>
            <p:nvPr/>
          </p:nvSpPr>
          <p:spPr bwMode="auto">
            <a:xfrm>
              <a:off x="480" y="2448"/>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A)</a:t>
              </a:r>
            </a:p>
          </p:txBody>
        </p:sp>
        <p:sp>
          <p:nvSpPr>
            <p:cNvPr id="20512" name="Line 34"/>
            <p:cNvSpPr>
              <a:spLocks noChangeShapeType="1"/>
            </p:cNvSpPr>
            <p:nvPr/>
          </p:nvSpPr>
          <p:spPr bwMode="auto">
            <a:xfrm>
              <a:off x="1056" y="2544"/>
              <a:ext cx="0" cy="336"/>
            </a:xfrm>
            <a:prstGeom prst="line">
              <a:avLst/>
            </a:prstGeom>
            <a:noFill/>
            <a:ln w="28575">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3" name="Text Box 35"/>
            <p:cNvSpPr txBox="1">
              <a:spLocks noChangeArrowheads="1"/>
            </p:cNvSpPr>
            <p:nvPr/>
          </p:nvSpPr>
          <p:spPr bwMode="auto">
            <a:xfrm>
              <a:off x="1104" y="240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A</a:t>
              </a:r>
            </a:p>
          </p:txBody>
        </p:sp>
        <p:sp>
          <p:nvSpPr>
            <p:cNvPr id="20514" name="Text Box 36"/>
            <p:cNvSpPr txBox="1">
              <a:spLocks noChangeArrowheads="1"/>
            </p:cNvSpPr>
            <p:nvPr/>
          </p:nvSpPr>
          <p:spPr bwMode="auto">
            <a:xfrm>
              <a:off x="1152" y="2784"/>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 lb</a:t>
              </a:r>
            </a:p>
          </p:txBody>
        </p:sp>
        <p:sp>
          <p:nvSpPr>
            <p:cNvPr id="20515" name="Text Box 37"/>
            <p:cNvSpPr txBox="1">
              <a:spLocks noChangeArrowheads="1"/>
            </p:cNvSpPr>
            <p:nvPr/>
          </p:nvSpPr>
          <p:spPr bwMode="auto">
            <a:xfrm>
              <a:off x="2784" y="244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B)</a:t>
              </a:r>
            </a:p>
          </p:txBody>
        </p:sp>
        <p:sp>
          <p:nvSpPr>
            <p:cNvPr id="20516" name="Line 38"/>
            <p:cNvSpPr>
              <a:spLocks noChangeShapeType="1"/>
            </p:cNvSpPr>
            <p:nvPr/>
          </p:nvSpPr>
          <p:spPr bwMode="auto">
            <a:xfrm>
              <a:off x="3648" y="2880"/>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17" name="Line 40"/>
            <p:cNvSpPr>
              <a:spLocks noChangeShapeType="1"/>
            </p:cNvSpPr>
            <p:nvPr/>
          </p:nvSpPr>
          <p:spPr bwMode="auto">
            <a:xfrm flipH="1" flipV="1">
              <a:off x="3696" y="2496"/>
              <a:ext cx="384" cy="384"/>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8" name="Line 44"/>
            <p:cNvSpPr>
              <a:spLocks noChangeShapeType="1"/>
            </p:cNvSpPr>
            <p:nvPr/>
          </p:nvSpPr>
          <p:spPr bwMode="auto">
            <a:xfrm flipV="1">
              <a:off x="4080" y="2448"/>
              <a:ext cx="288" cy="432"/>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19" name="Text Box 45"/>
            <p:cNvSpPr txBox="1">
              <a:spLocks noChangeArrowheads="1"/>
            </p:cNvSpPr>
            <p:nvPr/>
          </p:nvSpPr>
          <p:spPr bwMode="auto">
            <a:xfrm>
              <a:off x="3840" y="1440"/>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r>
                <a:rPr lang="en-US" sz="1800">
                  <a:sym typeface="Symbol" pitchFamily="18" charset="2"/>
                </a:rPr>
                <a:t></a:t>
              </a:r>
              <a:endParaRPr lang="en-US" sz="1800"/>
            </a:p>
          </p:txBody>
        </p:sp>
        <p:sp>
          <p:nvSpPr>
            <p:cNvPr id="20520" name="Arc 46"/>
            <p:cNvSpPr>
              <a:spLocks/>
            </p:cNvSpPr>
            <p:nvPr/>
          </p:nvSpPr>
          <p:spPr bwMode="auto">
            <a:xfrm>
              <a:off x="3794" y="2723"/>
              <a:ext cx="414" cy="194"/>
            </a:xfrm>
            <a:custGeom>
              <a:avLst/>
              <a:gdLst>
                <a:gd name="T0" fmla="*/ 0 w 21391"/>
                <a:gd name="T1" fmla="*/ 0 h 15747"/>
                <a:gd name="T2" fmla="*/ 0 w 21391"/>
                <a:gd name="T3" fmla="*/ 0 h 15747"/>
                <a:gd name="T4" fmla="*/ 0 w 21391"/>
                <a:gd name="T5" fmla="*/ 0 h 15747"/>
                <a:gd name="T6" fmla="*/ 0 60000 65536"/>
                <a:gd name="T7" fmla="*/ 0 60000 65536"/>
                <a:gd name="T8" fmla="*/ 0 60000 65536"/>
                <a:gd name="T9" fmla="*/ 0 w 21391"/>
                <a:gd name="T10" fmla="*/ 0 h 15747"/>
                <a:gd name="T11" fmla="*/ 21391 w 21391"/>
                <a:gd name="T12" fmla="*/ 15747 h 15747"/>
              </a:gdLst>
              <a:ahLst/>
              <a:cxnLst>
                <a:cxn ang="T6">
                  <a:pos x="T0" y="T1"/>
                </a:cxn>
                <a:cxn ang="T7">
                  <a:pos x="T2" y="T3"/>
                </a:cxn>
                <a:cxn ang="T8">
                  <a:pos x="T4" y="T5"/>
                </a:cxn>
              </a:cxnLst>
              <a:rect l="T9" t="T10" r="T11" b="T12"/>
              <a:pathLst>
                <a:path w="21391" h="15747" fill="none" extrusionOk="0">
                  <a:moveTo>
                    <a:pt x="0" y="12748"/>
                  </a:moveTo>
                  <a:cubicBezTo>
                    <a:pt x="684" y="7869"/>
                    <a:pt x="3014" y="3371"/>
                    <a:pt x="6606" y="0"/>
                  </a:cubicBezTo>
                </a:path>
                <a:path w="21391" h="15747" stroke="0" extrusionOk="0">
                  <a:moveTo>
                    <a:pt x="0" y="12748"/>
                  </a:moveTo>
                  <a:cubicBezTo>
                    <a:pt x="684" y="7869"/>
                    <a:pt x="3014" y="3371"/>
                    <a:pt x="6606" y="0"/>
                  </a:cubicBezTo>
                  <a:lnTo>
                    <a:pt x="21391" y="15747"/>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1" name="Arc 47"/>
            <p:cNvSpPr>
              <a:spLocks/>
            </p:cNvSpPr>
            <p:nvPr/>
          </p:nvSpPr>
          <p:spPr bwMode="auto">
            <a:xfrm>
              <a:off x="3984" y="2736"/>
              <a:ext cx="288" cy="230"/>
            </a:xfrm>
            <a:custGeom>
              <a:avLst/>
              <a:gdLst>
                <a:gd name="T0" fmla="*/ 0 w 20648"/>
                <a:gd name="T1" fmla="*/ 0 h 15649"/>
                <a:gd name="T2" fmla="*/ 0 w 20648"/>
                <a:gd name="T3" fmla="*/ 0 h 15649"/>
                <a:gd name="T4" fmla="*/ 0 w 20648"/>
                <a:gd name="T5" fmla="*/ 0 h 15649"/>
                <a:gd name="T6" fmla="*/ 0 60000 65536"/>
                <a:gd name="T7" fmla="*/ 0 60000 65536"/>
                <a:gd name="T8" fmla="*/ 0 60000 65536"/>
                <a:gd name="T9" fmla="*/ 0 w 20648"/>
                <a:gd name="T10" fmla="*/ 0 h 15649"/>
                <a:gd name="T11" fmla="*/ 20648 w 20648"/>
                <a:gd name="T12" fmla="*/ 15649 h 15649"/>
              </a:gdLst>
              <a:ahLst/>
              <a:cxnLst>
                <a:cxn ang="T6">
                  <a:pos x="T0" y="T1"/>
                </a:cxn>
                <a:cxn ang="T7">
                  <a:pos x="T2" y="T3"/>
                </a:cxn>
                <a:cxn ang="T8">
                  <a:pos x="T4" y="T5"/>
                </a:cxn>
              </a:cxnLst>
              <a:rect l="T9" t="T10" r="T11" b="T12"/>
              <a:pathLst>
                <a:path w="20648" h="15649" fill="none" extrusionOk="0">
                  <a:moveTo>
                    <a:pt x="14888" y="0"/>
                  </a:moveTo>
                  <a:cubicBezTo>
                    <a:pt x="17575" y="2556"/>
                    <a:pt x="19559" y="5761"/>
                    <a:pt x="20647" y="9307"/>
                  </a:cubicBezTo>
                </a:path>
                <a:path w="20648" h="15649" stroke="0" extrusionOk="0">
                  <a:moveTo>
                    <a:pt x="14888" y="0"/>
                  </a:moveTo>
                  <a:cubicBezTo>
                    <a:pt x="17575" y="2556"/>
                    <a:pt x="19559" y="5761"/>
                    <a:pt x="20647" y="9307"/>
                  </a:cubicBezTo>
                  <a:lnTo>
                    <a:pt x="0" y="15649"/>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2" name="Text Box 48"/>
            <p:cNvSpPr txBox="1">
              <a:spLocks noChangeArrowheads="1"/>
            </p:cNvSpPr>
            <p:nvPr/>
          </p:nvSpPr>
          <p:spPr bwMode="auto">
            <a:xfrm>
              <a:off x="4320" y="2640"/>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40°</a:t>
              </a:r>
            </a:p>
          </p:txBody>
        </p:sp>
        <p:sp>
          <p:nvSpPr>
            <p:cNvPr id="20523" name="Text Box 49"/>
            <p:cNvSpPr txBox="1">
              <a:spLocks noChangeArrowheads="1"/>
            </p:cNvSpPr>
            <p:nvPr/>
          </p:nvSpPr>
          <p:spPr bwMode="auto">
            <a:xfrm>
              <a:off x="3984" y="292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A</a:t>
              </a:r>
            </a:p>
          </p:txBody>
        </p:sp>
        <p:sp>
          <p:nvSpPr>
            <p:cNvPr id="20524" name="Text Box 50"/>
            <p:cNvSpPr txBox="1">
              <a:spLocks noChangeArrowheads="1"/>
            </p:cNvSpPr>
            <p:nvPr/>
          </p:nvSpPr>
          <p:spPr bwMode="auto">
            <a:xfrm>
              <a:off x="3504" y="225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r>
                <a:rPr lang="en-US" sz="1200"/>
                <a:t>1                              </a:t>
              </a:r>
              <a:r>
                <a:rPr lang="en-US" sz="1800"/>
                <a:t>F</a:t>
              </a:r>
              <a:r>
                <a:rPr lang="en-US" sz="1200"/>
                <a:t>2</a:t>
              </a:r>
              <a:endParaRPr lang="en-US"/>
            </a:p>
          </p:txBody>
        </p:sp>
        <p:sp>
          <p:nvSpPr>
            <p:cNvPr id="20525" name="Text Box 51"/>
            <p:cNvSpPr txBox="1">
              <a:spLocks noChangeArrowheads="1"/>
            </p:cNvSpPr>
            <p:nvPr/>
          </p:nvSpPr>
          <p:spPr bwMode="auto">
            <a:xfrm>
              <a:off x="480" y="32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C)</a:t>
              </a:r>
            </a:p>
          </p:txBody>
        </p:sp>
        <p:sp>
          <p:nvSpPr>
            <p:cNvPr id="20526" name="Line 53"/>
            <p:cNvSpPr>
              <a:spLocks noChangeShapeType="1"/>
            </p:cNvSpPr>
            <p:nvPr/>
          </p:nvSpPr>
          <p:spPr bwMode="auto">
            <a:xfrm flipH="1" flipV="1">
              <a:off x="1104" y="3264"/>
              <a:ext cx="288" cy="288"/>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27" name="Line 54"/>
            <p:cNvSpPr>
              <a:spLocks noChangeShapeType="1"/>
            </p:cNvSpPr>
            <p:nvPr/>
          </p:nvSpPr>
          <p:spPr bwMode="auto">
            <a:xfrm>
              <a:off x="1056" y="3552"/>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8" name="Line 55"/>
            <p:cNvSpPr>
              <a:spLocks noChangeShapeType="1"/>
            </p:cNvSpPr>
            <p:nvPr/>
          </p:nvSpPr>
          <p:spPr bwMode="auto">
            <a:xfrm>
              <a:off x="1392" y="3552"/>
              <a:ext cx="0" cy="336"/>
            </a:xfrm>
            <a:prstGeom prst="line">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29" name="Arc 56"/>
            <p:cNvSpPr>
              <a:spLocks/>
            </p:cNvSpPr>
            <p:nvPr/>
          </p:nvSpPr>
          <p:spPr bwMode="auto">
            <a:xfrm>
              <a:off x="1152" y="3408"/>
              <a:ext cx="316" cy="240"/>
            </a:xfrm>
            <a:custGeom>
              <a:avLst/>
              <a:gdLst>
                <a:gd name="T0" fmla="*/ 0 w 20449"/>
                <a:gd name="T1" fmla="*/ 0 h 16349"/>
                <a:gd name="T2" fmla="*/ 0 w 20449"/>
                <a:gd name="T3" fmla="*/ 0 h 16349"/>
                <a:gd name="T4" fmla="*/ 0 w 20449"/>
                <a:gd name="T5" fmla="*/ 0 h 16349"/>
                <a:gd name="T6" fmla="*/ 0 60000 65536"/>
                <a:gd name="T7" fmla="*/ 0 60000 65536"/>
                <a:gd name="T8" fmla="*/ 0 60000 65536"/>
                <a:gd name="T9" fmla="*/ 0 w 20449"/>
                <a:gd name="T10" fmla="*/ 0 h 16349"/>
                <a:gd name="T11" fmla="*/ 20449 w 20449"/>
                <a:gd name="T12" fmla="*/ 16349 h 16349"/>
              </a:gdLst>
              <a:ahLst/>
              <a:cxnLst>
                <a:cxn ang="T6">
                  <a:pos x="T0" y="T1"/>
                </a:cxn>
                <a:cxn ang="T7">
                  <a:pos x="T2" y="T3"/>
                </a:cxn>
                <a:cxn ang="T8">
                  <a:pos x="T4" y="T5"/>
                </a:cxn>
              </a:cxnLst>
              <a:rect l="T9" t="T10" r="T11" b="T12"/>
              <a:pathLst>
                <a:path w="20449" h="16349" fill="none" extrusionOk="0">
                  <a:moveTo>
                    <a:pt x="0" y="9392"/>
                  </a:moveTo>
                  <a:cubicBezTo>
                    <a:pt x="1237" y="5753"/>
                    <a:pt x="3423" y="2511"/>
                    <a:pt x="6332" y="-1"/>
                  </a:cubicBezTo>
                </a:path>
                <a:path w="20449" h="16349" stroke="0" extrusionOk="0">
                  <a:moveTo>
                    <a:pt x="0" y="9392"/>
                  </a:moveTo>
                  <a:cubicBezTo>
                    <a:pt x="1237" y="5753"/>
                    <a:pt x="3423" y="2511"/>
                    <a:pt x="6332" y="-1"/>
                  </a:cubicBezTo>
                  <a:lnTo>
                    <a:pt x="20449" y="16349"/>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0" name="Text Box 57"/>
            <p:cNvSpPr txBox="1">
              <a:spLocks noChangeArrowheads="1"/>
            </p:cNvSpPr>
            <p:nvPr/>
          </p:nvSpPr>
          <p:spPr bwMode="auto">
            <a:xfrm>
              <a:off x="912" y="3312"/>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p>
          </p:txBody>
        </p:sp>
        <p:sp>
          <p:nvSpPr>
            <p:cNvPr id="20531" name="Text Box 59"/>
            <p:cNvSpPr txBox="1">
              <a:spLocks noChangeArrowheads="1"/>
            </p:cNvSpPr>
            <p:nvPr/>
          </p:nvSpPr>
          <p:spPr bwMode="auto">
            <a:xfrm>
              <a:off x="1440" y="340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A</a:t>
              </a:r>
            </a:p>
          </p:txBody>
        </p:sp>
        <p:sp>
          <p:nvSpPr>
            <p:cNvPr id="20532" name="Text Box 60"/>
            <p:cNvSpPr txBox="1">
              <a:spLocks noChangeArrowheads="1"/>
            </p:cNvSpPr>
            <p:nvPr/>
          </p:nvSpPr>
          <p:spPr bwMode="auto">
            <a:xfrm>
              <a:off x="1200"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p>
          </p:txBody>
        </p:sp>
        <p:sp>
          <p:nvSpPr>
            <p:cNvPr id="20533" name="Text Box 61"/>
            <p:cNvSpPr txBox="1">
              <a:spLocks noChangeArrowheads="1"/>
            </p:cNvSpPr>
            <p:nvPr/>
          </p:nvSpPr>
          <p:spPr bwMode="auto">
            <a:xfrm>
              <a:off x="1440" y="3792"/>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 lb</a:t>
              </a:r>
            </a:p>
          </p:txBody>
        </p:sp>
        <p:sp>
          <p:nvSpPr>
            <p:cNvPr id="20534" name="Line 62"/>
            <p:cNvSpPr>
              <a:spLocks noChangeShapeType="1"/>
            </p:cNvSpPr>
            <p:nvPr/>
          </p:nvSpPr>
          <p:spPr bwMode="auto">
            <a:xfrm flipH="1" flipV="1">
              <a:off x="3648" y="3168"/>
              <a:ext cx="384" cy="384"/>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35" name="Line 64"/>
            <p:cNvSpPr>
              <a:spLocks noChangeShapeType="1"/>
            </p:cNvSpPr>
            <p:nvPr/>
          </p:nvSpPr>
          <p:spPr bwMode="auto">
            <a:xfrm>
              <a:off x="3600" y="3552"/>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6" name="Line 65"/>
            <p:cNvSpPr>
              <a:spLocks noChangeShapeType="1"/>
            </p:cNvSpPr>
            <p:nvPr/>
          </p:nvSpPr>
          <p:spPr bwMode="auto">
            <a:xfrm flipV="1">
              <a:off x="4032" y="3168"/>
              <a:ext cx="384" cy="384"/>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37" name="Arc 66"/>
            <p:cNvSpPr>
              <a:spLocks/>
            </p:cNvSpPr>
            <p:nvPr/>
          </p:nvSpPr>
          <p:spPr bwMode="auto">
            <a:xfrm>
              <a:off x="4080" y="3382"/>
              <a:ext cx="240" cy="267"/>
            </a:xfrm>
            <a:custGeom>
              <a:avLst/>
              <a:gdLst>
                <a:gd name="T0" fmla="*/ 0 w 20141"/>
                <a:gd name="T1" fmla="*/ 0 h 19005"/>
                <a:gd name="T2" fmla="*/ 0 w 20141"/>
                <a:gd name="T3" fmla="*/ 0 h 19005"/>
                <a:gd name="T4" fmla="*/ 0 w 20141"/>
                <a:gd name="T5" fmla="*/ 0 h 19005"/>
                <a:gd name="T6" fmla="*/ 0 60000 65536"/>
                <a:gd name="T7" fmla="*/ 0 60000 65536"/>
                <a:gd name="T8" fmla="*/ 0 60000 65536"/>
                <a:gd name="T9" fmla="*/ 0 w 20141"/>
                <a:gd name="T10" fmla="*/ 0 h 19005"/>
                <a:gd name="T11" fmla="*/ 20141 w 20141"/>
                <a:gd name="T12" fmla="*/ 19005 h 19005"/>
              </a:gdLst>
              <a:ahLst/>
              <a:cxnLst>
                <a:cxn ang="T6">
                  <a:pos x="T0" y="T1"/>
                </a:cxn>
                <a:cxn ang="T7">
                  <a:pos x="T2" y="T3"/>
                </a:cxn>
                <a:cxn ang="T8">
                  <a:pos x="T4" y="T5"/>
                </a:cxn>
              </a:cxnLst>
              <a:rect l="T9" t="T10" r="T11" b="T12"/>
              <a:pathLst>
                <a:path w="20141" h="19005" fill="none" extrusionOk="0">
                  <a:moveTo>
                    <a:pt x="10264" y="0"/>
                  </a:moveTo>
                  <a:cubicBezTo>
                    <a:pt x="14783" y="2440"/>
                    <a:pt x="18284" y="6411"/>
                    <a:pt x="20140" y="11200"/>
                  </a:cubicBezTo>
                </a:path>
                <a:path w="20141" h="19005" stroke="0" extrusionOk="0">
                  <a:moveTo>
                    <a:pt x="10264" y="0"/>
                  </a:moveTo>
                  <a:cubicBezTo>
                    <a:pt x="14783" y="2440"/>
                    <a:pt x="18284" y="6411"/>
                    <a:pt x="20140" y="11200"/>
                  </a:cubicBezTo>
                  <a:lnTo>
                    <a:pt x="0" y="19005"/>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8" name="Arc 67"/>
            <p:cNvSpPr>
              <a:spLocks/>
            </p:cNvSpPr>
            <p:nvPr/>
          </p:nvSpPr>
          <p:spPr bwMode="auto">
            <a:xfrm>
              <a:off x="3747" y="3379"/>
              <a:ext cx="189" cy="162"/>
            </a:xfrm>
            <a:custGeom>
              <a:avLst/>
              <a:gdLst>
                <a:gd name="T0" fmla="*/ 0 w 21600"/>
                <a:gd name="T1" fmla="*/ 0 h 19691"/>
                <a:gd name="T2" fmla="*/ 0 w 21600"/>
                <a:gd name="T3" fmla="*/ 0 h 19691"/>
                <a:gd name="T4" fmla="*/ 0 w 21600"/>
                <a:gd name="T5" fmla="*/ 0 h 19691"/>
                <a:gd name="T6" fmla="*/ 0 60000 65536"/>
                <a:gd name="T7" fmla="*/ 0 60000 65536"/>
                <a:gd name="T8" fmla="*/ 0 60000 65536"/>
                <a:gd name="T9" fmla="*/ 0 w 21600"/>
                <a:gd name="T10" fmla="*/ 0 h 19691"/>
                <a:gd name="T11" fmla="*/ 21600 w 21600"/>
                <a:gd name="T12" fmla="*/ 19691 h 19691"/>
              </a:gdLst>
              <a:ahLst/>
              <a:cxnLst>
                <a:cxn ang="T6">
                  <a:pos x="T0" y="T1"/>
                </a:cxn>
                <a:cxn ang="T7">
                  <a:pos x="T2" y="T3"/>
                </a:cxn>
                <a:cxn ang="T8">
                  <a:pos x="T4" y="T5"/>
                </a:cxn>
              </a:cxnLst>
              <a:rect l="T9" t="T10" r="T11" b="T12"/>
              <a:pathLst>
                <a:path w="21600" h="19691" fill="none" extrusionOk="0">
                  <a:moveTo>
                    <a:pt x="0" y="19690"/>
                  </a:moveTo>
                  <a:cubicBezTo>
                    <a:pt x="0" y="19679"/>
                    <a:pt x="0" y="19668"/>
                    <a:pt x="0" y="19657"/>
                  </a:cubicBezTo>
                  <a:cubicBezTo>
                    <a:pt x="-1" y="11192"/>
                    <a:pt x="4944" y="3507"/>
                    <a:pt x="12647" y="-1"/>
                  </a:cubicBezTo>
                </a:path>
                <a:path w="21600" h="19691" stroke="0" extrusionOk="0">
                  <a:moveTo>
                    <a:pt x="0" y="19690"/>
                  </a:moveTo>
                  <a:cubicBezTo>
                    <a:pt x="0" y="19679"/>
                    <a:pt x="0" y="19668"/>
                    <a:pt x="0" y="19657"/>
                  </a:cubicBezTo>
                  <a:cubicBezTo>
                    <a:pt x="-1" y="11192"/>
                    <a:pt x="4944" y="3507"/>
                    <a:pt x="12647" y="-1"/>
                  </a:cubicBezTo>
                  <a:lnTo>
                    <a:pt x="21600" y="19657"/>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9" name="Line 68"/>
            <p:cNvSpPr>
              <a:spLocks noChangeShapeType="1"/>
            </p:cNvSpPr>
            <p:nvPr/>
          </p:nvSpPr>
          <p:spPr bwMode="auto">
            <a:xfrm>
              <a:off x="4032" y="3552"/>
              <a:ext cx="0" cy="288"/>
            </a:xfrm>
            <a:prstGeom prst="line">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40" name="Text Box 69"/>
            <p:cNvSpPr txBox="1">
              <a:spLocks noChangeArrowheads="1"/>
            </p:cNvSpPr>
            <p:nvPr/>
          </p:nvSpPr>
          <p:spPr bwMode="auto">
            <a:xfrm>
              <a:off x="4032" y="355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A</a:t>
              </a:r>
            </a:p>
          </p:txBody>
        </p:sp>
        <p:sp>
          <p:nvSpPr>
            <p:cNvPr id="20541" name="Text Box 70"/>
            <p:cNvSpPr txBox="1">
              <a:spLocks noChangeArrowheads="1"/>
            </p:cNvSpPr>
            <p:nvPr/>
          </p:nvSpPr>
          <p:spPr bwMode="auto">
            <a:xfrm>
              <a:off x="3552" y="3264"/>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p>
          </p:txBody>
        </p:sp>
        <p:sp>
          <p:nvSpPr>
            <p:cNvPr id="20542" name="Text Box 71"/>
            <p:cNvSpPr txBox="1">
              <a:spLocks noChangeArrowheads="1"/>
            </p:cNvSpPr>
            <p:nvPr/>
          </p:nvSpPr>
          <p:spPr bwMode="auto">
            <a:xfrm>
              <a:off x="4272" y="3264"/>
              <a:ext cx="318" cy="23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40°</a:t>
              </a:r>
            </a:p>
          </p:txBody>
        </p:sp>
        <p:sp>
          <p:nvSpPr>
            <p:cNvPr id="20543" name="Text Box 72"/>
            <p:cNvSpPr txBox="1">
              <a:spLocks noChangeArrowheads="1"/>
            </p:cNvSpPr>
            <p:nvPr/>
          </p:nvSpPr>
          <p:spPr bwMode="auto">
            <a:xfrm>
              <a:off x="3456"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r>
                <a:rPr lang="en-US" sz="1200"/>
                <a:t>1</a:t>
              </a:r>
              <a:endParaRPr lang="en-US" sz="1800"/>
            </a:p>
          </p:txBody>
        </p:sp>
        <p:sp>
          <p:nvSpPr>
            <p:cNvPr id="20544" name="Text Box 73"/>
            <p:cNvSpPr txBox="1">
              <a:spLocks noChangeArrowheads="1"/>
            </p:cNvSpPr>
            <p:nvPr/>
          </p:nvSpPr>
          <p:spPr bwMode="auto">
            <a:xfrm>
              <a:off x="4416" y="307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r>
                <a:rPr lang="en-US" sz="1200"/>
                <a:t>2</a:t>
              </a:r>
              <a:endParaRPr lang="en-US" sz="1800"/>
            </a:p>
          </p:txBody>
        </p:sp>
        <p:sp>
          <p:nvSpPr>
            <p:cNvPr id="20545" name="Text Box 74"/>
            <p:cNvSpPr txBox="1">
              <a:spLocks noChangeArrowheads="1"/>
            </p:cNvSpPr>
            <p:nvPr/>
          </p:nvSpPr>
          <p:spPr bwMode="auto">
            <a:xfrm>
              <a:off x="3504" y="379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100 lb</a:t>
              </a:r>
            </a:p>
          </p:txBody>
        </p:sp>
        <p:sp>
          <p:nvSpPr>
            <p:cNvPr id="20546" name="Text Box 75"/>
            <p:cNvSpPr txBox="1">
              <a:spLocks noChangeArrowheads="1"/>
            </p:cNvSpPr>
            <p:nvPr/>
          </p:nvSpPr>
          <p:spPr bwMode="auto">
            <a:xfrm>
              <a:off x="2784" y="32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D)</a:t>
              </a:r>
            </a:p>
          </p:txBody>
        </p:sp>
      </p:grpSp>
      <p:sp>
        <p:nvSpPr>
          <p:cNvPr id="3" name="Title 2"/>
          <p:cNvSpPr>
            <a:spLocks noGrp="1"/>
          </p:cNvSpPr>
          <p:nvPr>
            <p:ph type="title" idx="4294967295"/>
          </p:nvPr>
        </p:nvSpPr>
        <p:spPr/>
        <p:txBody>
          <a:bodyPr/>
          <a:lstStyle/>
          <a:p>
            <a:pPr rtl="0" eaLnBrk="1" fontAlgn="base" hangingPunct="1"/>
            <a:r>
              <a:rPr lang="en-US" sz="2400" b="1" kern="1200" dirty="0" smtClean="0">
                <a:effectLst/>
                <a:ea typeface="+mn-ea"/>
                <a:cs typeface="+mn-cs"/>
              </a:rPr>
              <a:t>ATTENTION QUIZ</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1219200"/>
            <a:ext cx="8001000" cy="3970338"/>
            <a:chOff x="457200" y="1219200"/>
            <a:chExt cx="8001000" cy="3970338"/>
          </a:xfrm>
        </p:grpSpPr>
        <p:cxnSp>
          <p:nvCxnSpPr>
            <p:cNvPr id="4" name="Straight Connector 3"/>
            <p:cNvCxnSpPr/>
            <p:nvPr/>
          </p:nvCxnSpPr>
          <p:spPr bwMode="auto">
            <a:xfrm>
              <a:off x="7162800" y="2590800"/>
              <a:ext cx="12192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2" name="Group 24"/>
            <p:cNvGrpSpPr>
              <a:grpSpLocks/>
            </p:cNvGrpSpPr>
            <p:nvPr/>
          </p:nvGrpSpPr>
          <p:grpSpPr bwMode="auto">
            <a:xfrm>
              <a:off x="457200" y="1219200"/>
              <a:ext cx="8001000" cy="3970338"/>
              <a:chOff x="288" y="768"/>
              <a:chExt cx="5040" cy="2501"/>
            </a:xfrm>
          </p:grpSpPr>
          <p:sp>
            <p:nvSpPr>
              <p:cNvPr id="21510" name="Line 3"/>
              <p:cNvSpPr>
                <a:spLocks noChangeShapeType="1"/>
              </p:cNvSpPr>
              <p:nvPr/>
            </p:nvSpPr>
            <p:spPr bwMode="auto">
              <a:xfrm flipH="1">
                <a:off x="3984" y="1632"/>
                <a:ext cx="624" cy="0"/>
              </a:xfrm>
              <a:prstGeom prst="line">
                <a:avLst/>
              </a:prstGeom>
              <a:noFill/>
              <a:ln w="28575">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1" name="Line 4"/>
              <p:cNvSpPr>
                <a:spLocks noChangeShapeType="1"/>
              </p:cNvSpPr>
              <p:nvPr/>
            </p:nvSpPr>
            <p:spPr bwMode="auto">
              <a:xfrm flipV="1">
                <a:off x="4608" y="1056"/>
                <a:ext cx="432" cy="576"/>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2" name="Text Box 5"/>
              <p:cNvSpPr txBox="1">
                <a:spLocks noChangeArrowheads="1"/>
              </p:cNvSpPr>
              <p:nvPr/>
            </p:nvSpPr>
            <p:spPr bwMode="auto">
              <a:xfrm>
                <a:off x="5040" y="96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r>
                  <a:rPr lang="en-US" sz="1800" baseline="-25000"/>
                  <a:t>2</a:t>
                </a:r>
              </a:p>
            </p:txBody>
          </p:sp>
          <p:sp>
            <p:nvSpPr>
              <p:cNvPr id="21513" name="Text Box 6"/>
              <p:cNvSpPr txBox="1">
                <a:spLocks noChangeArrowheads="1"/>
              </p:cNvSpPr>
              <p:nvPr/>
            </p:nvSpPr>
            <p:spPr bwMode="auto">
              <a:xfrm>
                <a:off x="3792" y="139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20 lb</a:t>
                </a:r>
              </a:p>
            </p:txBody>
          </p:sp>
          <p:sp>
            <p:nvSpPr>
              <p:cNvPr id="21514" name="Line 7"/>
              <p:cNvSpPr>
                <a:spLocks noChangeShapeType="1"/>
              </p:cNvSpPr>
              <p:nvPr/>
            </p:nvSpPr>
            <p:spPr bwMode="auto">
              <a:xfrm>
                <a:off x="4608" y="1632"/>
                <a:ext cx="0" cy="432"/>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515" name="Text Box 8"/>
              <p:cNvSpPr txBox="1">
                <a:spLocks noChangeArrowheads="1"/>
              </p:cNvSpPr>
              <p:nvPr/>
            </p:nvSpPr>
            <p:spPr bwMode="auto">
              <a:xfrm>
                <a:off x="4656" y="19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F</a:t>
                </a:r>
                <a:r>
                  <a:rPr lang="en-US" sz="1800" baseline="-25000"/>
                  <a:t>1</a:t>
                </a:r>
                <a:endParaRPr lang="en-US" sz="1800"/>
              </a:p>
            </p:txBody>
          </p:sp>
          <p:sp>
            <p:nvSpPr>
              <p:cNvPr id="21516" name="Text Box 9"/>
              <p:cNvSpPr txBox="1">
                <a:spLocks noChangeArrowheads="1"/>
              </p:cNvSpPr>
              <p:nvPr/>
            </p:nvSpPr>
            <p:spPr bwMode="auto">
              <a:xfrm>
                <a:off x="4598" y="1656"/>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solidFill>
                      <a:srgbClr val="0000FA"/>
                    </a:solidFill>
                  </a:rPr>
                  <a:t>C</a:t>
                </a:r>
              </a:p>
            </p:txBody>
          </p:sp>
          <p:sp>
            <p:nvSpPr>
              <p:cNvPr id="21517" name="Arc 10"/>
              <p:cNvSpPr>
                <a:spLocks/>
              </p:cNvSpPr>
              <p:nvPr/>
            </p:nvSpPr>
            <p:spPr bwMode="auto">
              <a:xfrm>
                <a:off x="4416" y="1481"/>
                <a:ext cx="465" cy="489"/>
              </a:xfrm>
              <a:custGeom>
                <a:avLst/>
                <a:gdLst>
                  <a:gd name="T0" fmla="*/ 0 w 17424"/>
                  <a:gd name="T1" fmla="*/ 0 h 18352"/>
                  <a:gd name="T2" fmla="*/ 0 w 17424"/>
                  <a:gd name="T3" fmla="*/ 0 h 18352"/>
                  <a:gd name="T4" fmla="*/ 0 w 17424"/>
                  <a:gd name="T5" fmla="*/ 0 h 18352"/>
                  <a:gd name="T6" fmla="*/ 0 60000 65536"/>
                  <a:gd name="T7" fmla="*/ 0 60000 65536"/>
                  <a:gd name="T8" fmla="*/ 0 60000 65536"/>
                  <a:gd name="T9" fmla="*/ 0 w 17424"/>
                  <a:gd name="T10" fmla="*/ 0 h 18352"/>
                  <a:gd name="T11" fmla="*/ 17424 w 17424"/>
                  <a:gd name="T12" fmla="*/ 18352 h 18352"/>
                </a:gdLst>
                <a:ahLst/>
                <a:cxnLst>
                  <a:cxn ang="T6">
                    <a:pos x="T0" y="T1"/>
                  </a:cxn>
                  <a:cxn ang="T7">
                    <a:pos x="T2" y="T3"/>
                  </a:cxn>
                  <a:cxn ang="T8">
                    <a:pos x="T4" y="T5"/>
                  </a:cxn>
                </a:cxnLst>
                <a:rect l="T9" t="T10" r="T11" b="T12"/>
                <a:pathLst>
                  <a:path w="17424" h="18352" fill="none" extrusionOk="0">
                    <a:moveTo>
                      <a:pt x="11391" y="0"/>
                    </a:moveTo>
                    <a:cubicBezTo>
                      <a:pt x="13741" y="1459"/>
                      <a:pt x="15789" y="3355"/>
                      <a:pt x="17424" y="5586"/>
                    </a:cubicBezTo>
                  </a:path>
                  <a:path w="17424" h="18352" stroke="0" extrusionOk="0">
                    <a:moveTo>
                      <a:pt x="11391" y="0"/>
                    </a:moveTo>
                    <a:cubicBezTo>
                      <a:pt x="13741" y="1459"/>
                      <a:pt x="15789" y="3355"/>
                      <a:pt x="17424" y="5586"/>
                    </a:cubicBezTo>
                    <a:lnTo>
                      <a:pt x="0" y="18352"/>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Text Box 11"/>
              <p:cNvSpPr txBox="1">
                <a:spLocks noChangeArrowheads="1"/>
              </p:cNvSpPr>
              <p:nvPr/>
            </p:nvSpPr>
            <p:spPr bwMode="auto">
              <a:xfrm>
                <a:off x="4800" y="139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50°</a:t>
                </a:r>
              </a:p>
            </p:txBody>
          </p:sp>
          <p:sp>
            <p:nvSpPr>
              <p:cNvPr id="21519" name="Text Box 12"/>
              <p:cNvSpPr txBox="1">
                <a:spLocks noChangeArrowheads="1"/>
              </p:cNvSpPr>
              <p:nvPr/>
            </p:nvSpPr>
            <p:spPr bwMode="auto">
              <a:xfrm>
                <a:off x="288" y="768"/>
                <a:ext cx="3552" cy="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spcBef>
                    <a:spcPts val="1800"/>
                  </a:spcBef>
                </a:pPr>
                <a:r>
                  <a:rPr lang="en-US" dirty="0"/>
                  <a:t>2. Using this FBD of Point C, the sum of forces in the x-direction (</a:t>
                </a:r>
                <a:r>
                  <a:rPr lang="en-US" dirty="0">
                    <a:sym typeface="Symbol" pitchFamily="18" charset="2"/>
                  </a:rPr>
                  <a:t> F</a:t>
                </a:r>
                <a:r>
                  <a:rPr lang="en-US" baseline="-25000" dirty="0">
                    <a:sym typeface="Symbol" pitchFamily="18" charset="2"/>
                  </a:rPr>
                  <a:t>X</a:t>
                </a:r>
                <a:r>
                  <a:rPr lang="en-US" dirty="0">
                    <a:sym typeface="Symbol" pitchFamily="18" charset="2"/>
                  </a:rPr>
                  <a:t>)</a:t>
                </a:r>
                <a:r>
                  <a:rPr lang="en-US" dirty="0"/>
                  <a:t> </a:t>
                </a:r>
                <a:r>
                  <a:rPr lang="en-US" dirty="0">
                    <a:sym typeface="Symbol" pitchFamily="18" charset="2"/>
                  </a:rPr>
                  <a:t>is ___ .</a:t>
                </a:r>
                <a:r>
                  <a:rPr lang="en-US" dirty="0"/>
                  <a:t>   Use a sign convention of </a:t>
                </a:r>
                <a:r>
                  <a:rPr lang="en-US" dirty="0" smtClean="0"/>
                  <a:t> +  </a:t>
                </a:r>
                <a:r>
                  <a:rPr lang="en-US" dirty="0">
                    <a:sym typeface="Symbol" pitchFamily="18" charset="2"/>
                  </a:rPr>
                  <a:t> .</a:t>
                </a:r>
              </a:p>
              <a:p>
                <a:pPr eaLnBrk="1" hangingPunct="1">
                  <a:spcBef>
                    <a:spcPct val="50000"/>
                  </a:spcBef>
                </a:pPr>
                <a:r>
                  <a:rPr lang="en-US" dirty="0">
                    <a:sym typeface="Symbol" pitchFamily="18" charset="2"/>
                  </a:rPr>
                  <a:t>    </a:t>
                </a:r>
                <a:r>
                  <a:rPr lang="en-US" dirty="0"/>
                  <a:t>A) F</a:t>
                </a:r>
                <a:r>
                  <a:rPr lang="en-US" baseline="-25000" dirty="0"/>
                  <a:t>2</a:t>
                </a:r>
                <a:r>
                  <a:rPr lang="en-US" dirty="0"/>
                  <a:t> sin 50°  </a:t>
                </a:r>
                <a:r>
                  <a:rPr lang="en-US" dirty="0">
                    <a:cs typeface="Times New Roman" pitchFamily="18" charset="0"/>
                  </a:rPr>
                  <a:t>–</a:t>
                </a:r>
                <a:r>
                  <a:rPr lang="en-US" dirty="0"/>
                  <a:t> 20  = 0 </a:t>
                </a:r>
              </a:p>
              <a:p>
                <a:pPr eaLnBrk="1" hangingPunct="1">
                  <a:spcBef>
                    <a:spcPct val="50000"/>
                  </a:spcBef>
                </a:pPr>
                <a:r>
                  <a:rPr lang="en-US" dirty="0"/>
                  <a:t>    B) F</a:t>
                </a:r>
                <a:r>
                  <a:rPr lang="en-US" baseline="-25000" dirty="0"/>
                  <a:t>2</a:t>
                </a:r>
                <a:r>
                  <a:rPr lang="en-US" dirty="0"/>
                  <a:t> </a:t>
                </a:r>
                <a:r>
                  <a:rPr lang="en-US" dirty="0" err="1"/>
                  <a:t>cos</a:t>
                </a:r>
                <a:r>
                  <a:rPr lang="en-US" dirty="0"/>
                  <a:t> 50°  </a:t>
                </a:r>
                <a:r>
                  <a:rPr lang="en-US" dirty="0">
                    <a:cs typeface="Times New Roman" pitchFamily="18" charset="0"/>
                  </a:rPr>
                  <a:t>– </a:t>
                </a:r>
                <a:r>
                  <a:rPr lang="en-US" dirty="0"/>
                  <a:t>20  = 0</a:t>
                </a:r>
              </a:p>
              <a:p>
                <a:pPr eaLnBrk="1" hangingPunct="1">
                  <a:spcBef>
                    <a:spcPct val="50000"/>
                  </a:spcBef>
                </a:pPr>
                <a:r>
                  <a:rPr lang="en-US" dirty="0"/>
                  <a:t>    C) F</a:t>
                </a:r>
                <a:r>
                  <a:rPr lang="en-US" baseline="-25000" dirty="0"/>
                  <a:t>2</a:t>
                </a:r>
                <a:r>
                  <a:rPr lang="en-US" dirty="0"/>
                  <a:t> sin 50°  </a:t>
                </a:r>
                <a:r>
                  <a:rPr lang="en-US" dirty="0">
                    <a:cs typeface="Times New Roman" pitchFamily="18" charset="0"/>
                  </a:rPr>
                  <a:t>–</a:t>
                </a:r>
                <a:r>
                  <a:rPr lang="en-US" dirty="0"/>
                  <a:t> F</a:t>
                </a:r>
                <a:r>
                  <a:rPr lang="en-US" baseline="-25000" dirty="0"/>
                  <a:t>1</a:t>
                </a:r>
                <a:r>
                  <a:rPr lang="en-US" dirty="0"/>
                  <a:t>   = 0 </a:t>
                </a:r>
              </a:p>
              <a:p>
                <a:pPr eaLnBrk="1" hangingPunct="1">
                  <a:spcBef>
                    <a:spcPct val="50000"/>
                  </a:spcBef>
                </a:pPr>
                <a:r>
                  <a:rPr lang="en-US" dirty="0"/>
                  <a:t>    D) F</a:t>
                </a:r>
                <a:r>
                  <a:rPr lang="en-US" baseline="-25000" dirty="0"/>
                  <a:t>2</a:t>
                </a:r>
                <a:r>
                  <a:rPr lang="en-US" dirty="0"/>
                  <a:t> </a:t>
                </a:r>
                <a:r>
                  <a:rPr lang="en-US" dirty="0" err="1"/>
                  <a:t>cos</a:t>
                </a:r>
                <a:r>
                  <a:rPr lang="en-US" dirty="0"/>
                  <a:t> 50° + 20  = 0</a:t>
                </a:r>
              </a:p>
            </p:txBody>
          </p:sp>
        </p:grpSp>
      </p:grpSp>
      <p:sp>
        <p:nvSpPr>
          <p:cNvPr id="3" name="Title 2"/>
          <p:cNvSpPr>
            <a:spLocks noGrp="1"/>
          </p:cNvSpPr>
          <p:nvPr>
            <p:ph type="title" idx="4294967295"/>
          </p:nvPr>
        </p:nvSpPr>
        <p:spPr/>
        <p:txBody>
          <a:bodyPr/>
          <a:lstStyle/>
          <a:p>
            <a:pPr rtl="0" eaLnBrk="1" fontAlgn="base" hangingPunct="1"/>
            <a:r>
              <a:rPr lang="en-US" sz="2400" b="1" kern="1200" dirty="0" smtClean="0">
                <a:effectLst/>
                <a:ea typeface="+mn-ea"/>
                <a:cs typeface="+mn-cs"/>
              </a:rPr>
              <a:t>ATTENTION QUIZ</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28704" y="2238901"/>
            <a:ext cx="4931057" cy="1553983"/>
            <a:chOff x="2423975" y="2436124"/>
            <a:chExt cx="4931057" cy="1553983"/>
          </a:xfrm>
        </p:grpSpPr>
        <p:sp>
          <p:nvSpPr>
            <p:cNvPr id="6" name="Rectangle 5"/>
            <p:cNvSpPr/>
            <p:nvPr/>
          </p:nvSpPr>
          <p:spPr>
            <a:xfrm>
              <a:off x="3093635" y="2436124"/>
              <a:ext cx="3591736" cy="728636"/>
            </a:xfrm>
            <a:prstGeom prst="rect">
              <a:avLst/>
            </a:prstGeom>
            <a:noFill/>
          </p:spPr>
          <p:txBody>
            <a:bodyPr wrap="none" lIns="91440" tIns="45720" rIns="91440" bIns="45720">
              <a:prstTxWarp prst="textArchUp">
                <a:avLst/>
              </a:prstTxWarp>
              <a:spAutoFit/>
            </a:bodyPr>
            <a:lstStyle/>
            <a:p>
              <a:pPr algn="ctr"/>
              <a:r>
                <a:rPr lang="en-US" sz="5400" b="1" dirty="0" smtClean="0">
                  <a:ln w="13462">
                    <a:solidFill>
                      <a:schemeClr val="bg1"/>
                    </a:solidFill>
                    <a:prstDash val="solid"/>
                  </a:ln>
                  <a:solidFill>
                    <a:srgbClr val="000096"/>
                  </a:solidFill>
                  <a:effectLst>
                    <a:outerShdw dist="38100" dir="2700000" algn="bl" rotWithShape="0">
                      <a:schemeClr val="accent5"/>
                    </a:outerShdw>
                  </a:effectLst>
                </a:rPr>
                <a:t>End of the Lecture</a:t>
              </a:r>
              <a:endParaRPr lang="en-US" sz="5400" b="1" dirty="0">
                <a:ln w="13462">
                  <a:solidFill>
                    <a:schemeClr val="bg1"/>
                  </a:solidFill>
                  <a:prstDash val="solid"/>
                </a:ln>
                <a:solidFill>
                  <a:srgbClr val="000096"/>
                </a:solidFill>
                <a:effectLst>
                  <a:outerShdw dist="38100" dir="2700000" algn="bl" rotWithShape="0">
                    <a:schemeClr val="accent5"/>
                  </a:outerShdw>
                </a:effectLst>
              </a:endParaRPr>
            </a:p>
          </p:txBody>
        </p:sp>
        <p:sp>
          <p:nvSpPr>
            <p:cNvPr id="7" name="Rectangle 6"/>
            <p:cNvSpPr/>
            <p:nvPr/>
          </p:nvSpPr>
          <p:spPr>
            <a:xfrm>
              <a:off x="2423975" y="3164760"/>
              <a:ext cx="4931057" cy="825347"/>
            </a:xfrm>
            <a:prstGeom prst="rect">
              <a:avLst/>
            </a:prstGeom>
            <a:noFill/>
          </p:spPr>
          <p:txBody>
            <a:bodyPr wrap="none" lIns="91440" tIns="45720" rIns="91440" bIns="45720">
              <a:prstTxWarp prst="textArchDown">
                <a:avLst/>
              </a:prstTxWarp>
              <a:spAutoFit/>
            </a:bodyPr>
            <a:lstStyle/>
            <a:p>
              <a:pPr algn="ctr"/>
              <a:r>
                <a:rPr lang="en-US" sz="5400" b="1" dirty="0" smtClean="0">
                  <a:ln w="13462">
                    <a:solidFill>
                      <a:schemeClr val="bg1"/>
                    </a:solidFill>
                    <a:prstDash val="solid"/>
                  </a:ln>
                  <a:solidFill>
                    <a:srgbClr val="000096"/>
                  </a:solidFill>
                  <a:effectLst>
                    <a:outerShdw dist="38100" dir="2700000" algn="bl" rotWithShape="0">
                      <a:schemeClr val="accent5"/>
                    </a:outerShdw>
                  </a:effectLst>
                </a:rPr>
                <a:t>Let Learning Continue</a:t>
              </a:r>
              <a:endParaRPr lang="en-US" sz="5400" b="1" dirty="0">
                <a:ln w="13462">
                  <a:solidFill>
                    <a:schemeClr val="bg1"/>
                  </a:solidFill>
                  <a:prstDash val="solid"/>
                </a:ln>
                <a:solidFill>
                  <a:srgbClr val="000096"/>
                </a:solidFill>
                <a:effectLst>
                  <a:outerShdw dist="38100" dir="2700000" algn="bl" rotWithShape="0">
                    <a:schemeClr val="accent5"/>
                  </a:outerShdw>
                </a:effectLst>
              </a:endParaRPr>
            </a:p>
          </p:txBody>
        </p:sp>
      </p:gr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13"/>
          <p:cNvGrpSpPr>
            <a:grpSpLocks/>
          </p:cNvGrpSpPr>
          <p:nvPr/>
        </p:nvGrpSpPr>
        <p:grpSpPr bwMode="auto">
          <a:xfrm>
            <a:off x="990600" y="1295400"/>
            <a:ext cx="7620000" cy="4938713"/>
            <a:chOff x="624" y="816"/>
            <a:chExt cx="4800" cy="3111"/>
          </a:xfrm>
        </p:grpSpPr>
        <p:sp>
          <p:nvSpPr>
            <p:cNvPr id="5129" name="Text Box 3"/>
            <p:cNvSpPr txBox="1">
              <a:spLocks noChangeArrowheads="1"/>
            </p:cNvSpPr>
            <p:nvPr/>
          </p:nvSpPr>
          <p:spPr bwMode="auto">
            <a:xfrm>
              <a:off x="2592" y="816"/>
              <a:ext cx="2832"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The crane is lifting a load.  To decide if the straps holding the load to the crane hook will fail, you need to know </a:t>
              </a:r>
              <a:r>
                <a:rPr lang="en-US" dirty="0" smtClean="0"/>
                <a:t>forces </a:t>
              </a:r>
              <a:r>
                <a:rPr lang="en-US" dirty="0"/>
                <a:t>in the straps.  How could you find </a:t>
              </a:r>
              <a:r>
                <a:rPr lang="en-US" dirty="0" smtClean="0"/>
                <a:t>those </a:t>
              </a:r>
              <a:r>
                <a:rPr lang="en-US" dirty="0"/>
                <a:t>forces?  </a:t>
              </a:r>
            </a:p>
          </p:txBody>
        </p:sp>
        <p:pic>
          <p:nvPicPr>
            <p:cNvPr id="5130" name="Picture 10" descr="CH 3 Cr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864"/>
              <a:ext cx="1863" cy="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 name="Picture 12" descr="CH 3 Crane FB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429000"/>
            <a:ext cx="157638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8"/>
          <p:cNvSpPr txBox="1">
            <a:spLocks noChangeArrowheads="1"/>
          </p:cNvSpPr>
          <p:nvPr/>
        </p:nvSpPr>
        <p:spPr bwMode="auto">
          <a:xfrm>
            <a:off x="4495800" y="4343400"/>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Straps</a:t>
            </a:r>
          </a:p>
        </p:txBody>
      </p:sp>
      <p:cxnSp>
        <p:nvCxnSpPr>
          <p:cNvPr id="5128" name="Straight Arrow Connector 10"/>
          <p:cNvCxnSpPr>
            <a:cxnSpLocks noChangeShapeType="1"/>
          </p:cNvCxnSpPr>
          <p:nvPr/>
        </p:nvCxnSpPr>
        <p:spPr bwMode="auto">
          <a:xfrm>
            <a:off x="5486400" y="4572000"/>
            <a:ext cx="1295400" cy="38100"/>
          </a:xfrm>
          <a:prstGeom prst="straightConnector1">
            <a:avLst/>
          </a:prstGeom>
          <a:noFill/>
          <a:ln w="31750" algn="ctr">
            <a:solidFill>
              <a:srgbClr val="FF0000"/>
            </a:solidFill>
            <a:miter lim="800000"/>
            <a:headEnd/>
            <a:tailEnd type="arrow" w="med" len="med"/>
          </a:ln>
          <a:extLst>
            <a:ext uri="{909E8E84-426E-40DD-AFC4-6F175D3DCCD1}">
              <a14:hiddenFill xmlns:a14="http://schemas.microsoft.com/office/drawing/2010/main">
                <a:noFill/>
              </a14:hiddenFill>
            </a:ext>
          </a:extLst>
        </p:spPr>
      </p:cxnSp>
      <p:sp>
        <p:nvSpPr>
          <p:cNvPr id="2" name="Title 1"/>
          <p:cNvSpPr>
            <a:spLocks noGrp="1"/>
          </p:cNvSpPr>
          <p:nvPr>
            <p:ph type="title" idx="4294967295"/>
          </p:nvPr>
        </p:nvSpPr>
        <p:spPr/>
        <p:txBody>
          <a:bodyPr/>
          <a:lstStyle/>
          <a:p>
            <a:pPr rtl="0" eaLnBrk="1" fontAlgn="base" hangingPunct="1"/>
            <a:r>
              <a:rPr lang="en-US" sz="2400" b="1" kern="1200" dirty="0" smtClean="0">
                <a:effectLst/>
                <a:ea typeface="+mn-ea"/>
                <a:cs typeface="+mn-cs"/>
              </a:rPr>
              <a:t>APPLICATIONS</a:t>
            </a:r>
            <a:endParaRPr lang="en-US" dirty="0" smtClean="0">
              <a:effectLst/>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903287" y="1219200"/>
            <a:ext cx="7177088" cy="4800600"/>
            <a:chOff x="1872" y="432"/>
            <a:chExt cx="4521" cy="3024"/>
          </a:xfrm>
        </p:grpSpPr>
        <p:pic>
          <p:nvPicPr>
            <p:cNvPr id="6152" name="Picture 34" descr="CH 3 Sp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 y="432"/>
              <a:ext cx="2189"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5"/>
            <p:cNvSpPr txBox="1">
              <a:spLocks noChangeArrowheads="1"/>
            </p:cNvSpPr>
            <p:nvPr/>
          </p:nvSpPr>
          <p:spPr bwMode="auto">
            <a:xfrm>
              <a:off x="4185" y="481"/>
              <a:ext cx="2208"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For a spool of given weight, how would you find the forces in cables AB and </a:t>
              </a:r>
              <a:r>
                <a:rPr lang="en-US" dirty="0" smtClean="0"/>
                <a:t>AC?  </a:t>
              </a:r>
              <a:r>
                <a:rPr lang="en-US" dirty="0"/>
                <a:t>If designing a spreader bar like </a:t>
              </a:r>
              <a:r>
                <a:rPr lang="en-US" dirty="0" smtClean="0"/>
                <a:t>the one being used here, </a:t>
              </a:r>
              <a:r>
                <a:rPr lang="en-US" dirty="0"/>
                <a:t>you need to know the forces to make sure the rigging doesn’t fail.</a:t>
              </a:r>
            </a:p>
          </p:txBody>
        </p:sp>
      </p:grpSp>
      <p:sp>
        <p:nvSpPr>
          <p:cNvPr id="3" name="Title 2"/>
          <p:cNvSpPr>
            <a:spLocks noGrp="1"/>
          </p:cNvSpPr>
          <p:nvPr>
            <p:ph type="title"/>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APPLICATIONS</a:t>
            </a:r>
            <a:r>
              <a:rPr lang="en-US" sz="2800" kern="1200" dirty="0" smtClean="0">
                <a:effectLst/>
                <a:latin typeface="Times New Roman" panose="02020603050405020304" pitchFamily="18" charset="0"/>
                <a:ea typeface="+mn-ea"/>
                <a:cs typeface="+mn-cs"/>
              </a:rPr>
              <a:t> </a:t>
            </a:r>
            <a:r>
              <a:rPr lang="en-US" sz="2400" kern="1200" dirty="0" smtClean="0">
                <a:effectLst/>
                <a:ea typeface="+mn-ea"/>
                <a:cs typeface="+mn-cs"/>
              </a:rPr>
              <a:t>(continued)</a:t>
            </a:r>
            <a:endParaRPr lang="en-US" dirty="0" smtClean="0">
              <a:effectLst/>
            </a:endParaRPr>
          </a:p>
        </p:txBody>
      </p:sp>
      <p:pic>
        <p:nvPicPr>
          <p:cNvPr id="5" name="Picture 4"/>
          <p:cNvPicPr>
            <a:picLocks noChangeAspect="1"/>
          </p:cNvPicPr>
          <p:nvPr/>
        </p:nvPicPr>
        <p:blipFill>
          <a:blip r:embed="rId3"/>
          <a:stretch>
            <a:fillRect/>
          </a:stretch>
        </p:blipFill>
        <p:spPr>
          <a:xfrm>
            <a:off x="5486400" y="4343401"/>
            <a:ext cx="1371600" cy="184752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09600" y="1752600"/>
            <a:ext cx="8305800" cy="3878263"/>
            <a:chOff x="384" y="1104"/>
            <a:chExt cx="5232" cy="2443"/>
          </a:xfrm>
        </p:grpSpPr>
        <p:sp>
          <p:nvSpPr>
            <p:cNvPr id="7174" name="Text Box 4"/>
            <p:cNvSpPr txBox="1">
              <a:spLocks noChangeArrowheads="1"/>
            </p:cNvSpPr>
            <p:nvPr/>
          </p:nvSpPr>
          <p:spPr bwMode="auto">
            <a:xfrm>
              <a:off x="384" y="3024"/>
              <a:ext cx="523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For a given force exerted on the boat’s towing pendant, what are the forces in the bridle cables?  What size of cable must you use?</a:t>
              </a:r>
            </a:p>
          </p:txBody>
        </p:sp>
        <p:pic>
          <p:nvPicPr>
            <p:cNvPr id="7175" name="Picture 14" descr="CH 3 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 y="1104"/>
              <a:ext cx="2658"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APPLICATIONS</a:t>
            </a:r>
            <a:r>
              <a:rPr lang="en-US" sz="2800" kern="1200" dirty="0" smtClean="0">
                <a:effectLst/>
                <a:latin typeface="Times New Roman" panose="02020603050405020304" pitchFamily="18" charset="0"/>
                <a:ea typeface="+mn-ea"/>
                <a:cs typeface="+mn-cs"/>
              </a:rPr>
              <a:t> </a:t>
            </a:r>
            <a:r>
              <a:rPr lang="en-US" sz="2400" kern="1200" dirty="0" smtClean="0">
                <a:effectLst/>
                <a:ea typeface="+mn-ea"/>
                <a:cs typeface="+mn-cs"/>
              </a:rPr>
              <a:t>(continued)</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Text Box 8"/>
          <p:cNvSpPr txBox="1">
            <a:spLocks noChangeArrowheads="1"/>
          </p:cNvSpPr>
          <p:nvPr/>
        </p:nvSpPr>
        <p:spPr bwMode="auto">
          <a:xfrm>
            <a:off x="4495800" y="38862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To determine the tensions in the cables for a given weight of </a:t>
            </a:r>
            <a:r>
              <a:rPr lang="en-US" dirty="0" smtClean="0"/>
              <a:t>cylinder</a:t>
            </a:r>
            <a:r>
              <a:rPr lang="en-US" dirty="0"/>
              <a:t>, you need to learn how to draw a </a:t>
            </a:r>
            <a:r>
              <a:rPr lang="en-US" dirty="0" smtClean="0"/>
              <a:t>free-body </a:t>
            </a:r>
            <a:r>
              <a:rPr lang="en-US" dirty="0"/>
              <a:t>diagram and apply </a:t>
            </a:r>
            <a:r>
              <a:rPr lang="en-US" dirty="0" smtClean="0"/>
              <a:t>the equations </a:t>
            </a:r>
            <a:r>
              <a:rPr lang="en-US" dirty="0"/>
              <a:t>of equilibrium.</a:t>
            </a:r>
          </a:p>
        </p:txBody>
      </p:sp>
      <p:grpSp>
        <p:nvGrpSpPr>
          <p:cNvPr id="2" name="Group 27"/>
          <p:cNvGrpSpPr>
            <a:grpSpLocks/>
          </p:cNvGrpSpPr>
          <p:nvPr/>
        </p:nvGrpSpPr>
        <p:grpSpPr bwMode="auto">
          <a:xfrm>
            <a:off x="609600" y="1524000"/>
            <a:ext cx="8001000" cy="2954338"/>
            <a:chOff x="384" y="960"/>
            <a:chExt cx="5040" cy="1861"/>
          </a:xfrm>
        </p:grpSpPr>
        <p:sp>
          <p:nvSpPr>
            <p:cNvPr id="8199" name="Text Box 4"/>
            <p:cNvSpPr txBox="1">
              <a:spLocks noChangeArrowheads="1"/>
            </p:cNvSpPr>
            <p:nvPr/>
          </p:nvSpPr>
          <p:spPr bwMode="auto">
            <a:xfrm>
              <a:off x="2832" y="960"/>
              <a:ext cx="259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This is an example of a 2-D or coplanar  force system.  </a:t>
              </a:r>
            </a:p>
            <a:p>
              <a:pPr eaLnBrk="1" hangingPunct="1">
                <a:spcBef>
                  <a:spcPct val="50000"/>
                </a:spcBef>
              </a:pPr>
              <a:r>
                <a:rPr lang="en-US" dirty="0"/>
                <a:t>If the whole assembly is in equilibrium, then particle A is also in equilibrium.</a:t>
              </a:r>
            </a:p>
          </p:txBody>
        </p:sp>
        <p:pic>
          <p:nvPicPr>
            <p:cNvPr id="8200" name="Picture 26" descr="CH3 FBD 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1056"/>
              <a:ext cx="2409" cy="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idx="4294967295"/>
          </p:nvPr>
        </p:nvSpPr>
        <p:spPr/>
        <p:txBody>
          <a:bodyPr/>
          <a:lstStyle/>
          <a:p>
            <a:pPr rtl="0" eaLnBrk="1" fontAlgn="base" hangingPunct="1"/>
            <a:r>
              <a:rPr lang="en-US" sz="2400" b="1" kern="1200" dirty="0" smtClean="0">
                <a:effectLst/>
                <a:latin typeface="Times New Roman" panose="02020603050405020304" pitchFamily="18" charset="0"/>
                <a:ea typeface="+mn-ea"/>
                <a:cs typeface="+mn-cs"/>
              </a:rPr>
              <a:t>COPLANAR FORCE SYSTEMS </a:t>
            </a:r>
            <a:r>
              <a:rPr lang="en-US" sz="2400" kern="1200" dirty="0" smtClean="0">
                <a:effectLst/>
                <a:ea typeface="+mn-ea"/>
                <a:cs typeface="+mn-cs"/>
              </a:rPr>
              <a:t>(Section 3.3)</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60"/>
                                        </p:tgtEl>
                                        <p:attrNameLst>
                                          <p:attrName>style.visibility</p:attrName>
                                        </p:attrNameLst>
                                      </p:cBhvr>
                                      <p:to>
                                        <p:strVal val="visible"/>
                                      </p:to>
                                    </p:set>
                                    <p:anim calcmode="lin" valueType="num">
                                      <p:cBhvr additive="base">
                                        <p:cTn id="13" dur="500" fill="hold"/>
                                        <p:tgtEl>
                                          <p:spTgt spid="49160"/>
                                        </p:tgtEl>
                                        <p:attrNameLst>
                                          <p:attrName>ppt_x</p:attrName>
                                        </p:attrNameLst>
                                      </p:cBhvr>
                                      <p:tavLst>
                                        <p:tav tm="0">
                                          <p:val>
                                            <p:strVal val="0-#ppt_w/2"/>
                                          </p:val>
                                        </p:tav>
                                        <p:tav tm="100000">
                                          <p:val>
                                            <p:strVal val="#ppt_x"/>
                                          </p:val>
                                        </p:tav>
                                      </p:tavLst>
                                    </p:anim>
                                    <p:anim calcmode="lin" valueType="num">
                                      <p:cBhvr additive="base">
                                        <p:cTn id="14"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609600" y="16002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smtClean="0">
                <a:solidFill>
                  <a:srgbClr val="0000FA"/>
                </a:solidFill>
              </a:rPr>
              <a:t>Free-body </a:t>
            </a:r>
            <a:r>
              <a:rPr lang="en-US" dirty="0">
                <a:solidFill>
                  <a:srgbClr val="0000FA"/>
                </a:solidFill>
              </a:rPr>
              <a:t>d</a:t>
            </a:r>
            <a:r>
              <a:rPr lang="en-US" dirty="0" smtClean="0">
                <a:solidFill>
                  <a:srgbClr val="0000FA"/>
                </a:solidFill>
              </a:rPr>
              <a:t>iagrams </a:t>
            </a:r>
            <a:r>
              <a:rPr lang="en-US" dirty="0">
                <a:solidFill>
                  <a:srgbClr val="0000FA"/>
                </a:solidFill>
              </a:rPr>
              <a:t>are one of the most important things for you to know how to draw and </a:t>
            </a:r>
            <a:r>
              <a:rPr lang="en-US" dirty="0" smtClean="0">
                <a:solidFill>
                  <a:srgbClr val="0000FA"/>
                </a:solidFill>
              </a:rPr>
              <a:t>use for statics and other subjects!</a:t>
            </a:r>
            <a:endParaRPr lang="en-US" dirty="0">
              <a:solidFill>
                <a:srgbClr val="0000FA"/>
              </a:solidFill>
            </a:endParaRPr>
          </a:p>
        </p:txBody>
      </p:sp>
      <p:sp>
        <p:nvSpPr>
          <p:cNvPr id="52228" name="Text Box 4"/>
          <p:cNvSpPr txBox="1">
            <a:spLocks noChangeArrowheads="1"/>
          </p:cNvSpPr>
          <p:nvPr/>
        </p:nvSpPr>
        <p:spPr bwMode="auto">
          <a:xfrm>
            <a:off x="685800" y="27432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smtClean="0">
                <a:solidFill>
                  <a:srgbClr val="FF0000"/>
                </a:solidFill>
              </a:rPr>
              <a:t>What?</a:t>
            </a:r>
            <a:r>
              <a:rPr lang="en-US" dirty="0" smtClean="0">
                <a:solidFill>
                  <a:srgbClr val="FF0000"/>
                </a:solidFill>
              </a:rPr>
              <a:t> </a:t>
            </a:r>
            <a:r>
              <a:rPr lang="en-US" dirty="0"/>
              <a:t>- It is a drawing that shows all external forces acting on the particle.</a:t>
            </a:r>
          </a:p>
        </p:txBody>
      </p:sp>
      <p:sp>
        <p:nvSpPr>
          <p:cNvPr id="9221" name="Text Box 5"/>
          <p:cNvSpPr txBox="1">
            <a:spLocks noChangeArrowheads="1"/>
          </p:cNvSpPr>
          <p:nvPr/>
        </p:nvSpPr>
        <p:spPr bwMode="auto">
          <a:xfrm>
            <a:off x="762000" y="449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52230" name="Text Box 6"/>
          <p:cNvSpPr txBox="1">
            <a:spLocks noChangeArrowheads="1"/>
          </p:cNvSpPr>
          <p:nvPr/>
        </p:nvSpPr>
        <p:spPr bwMode="auto">
          <a:xfrm>
            <a:off x="685800" y="44196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smtClean="0">
                <a:solidFill>
                  <a:srgbClr val="FF0000"/>
                </a:solidFill>
              </a:rPr>
              <a:t>Why?</a:t>
            </a:r>
            <a:r>
              <a:rPr lang="en-US" dirty="0" smtClean="0">
                <a:solidFill>
                  <a:srgbClr val="FF0000"/>
                </a:solidFill>
              </a:rPr>
              <a:t> </a:t>
            </a:r>
            <a:r>
              <a:rPr lang="en-US" dirty="0"/>
              <a:t>- It is </a:t>
            </a:r>
            <a:r>
              <a:rPr lang="en-US" b="1" dirty="0">
                <a:solidFill>
                  <a:srgbClr val="0000FA"/>
                </a:solidFill>
              </a:rPr>
              <a:t>key</a:t>
            </a:r>
            <a:r>
              <a:rPr lang="en-US" dirty="0"/>
              <a:t> to being able to write the equations of equilibrium—which are used to solve for the unknowns (usually forces or angles). </a:t>
            </a:r>
          </a:p>
        </p:txBody>
      </p:sp>
      <p:sp>
        <p:nvSpPr>
          <p:cNvPr id="2" name="Title 1"/>
          <p:cNvSpPr>
            <a:spLocks noGrp="1"/>
          </p:cNvSpPr>
          <p:nvPr>
            <p:ph type="title" idx="4294967295"/>
          </p:nvPr>
        </p:nvSpPr>
        <p:spPr/>
        <p:txBody>
          <a:bodyPr/>
          <a:lstStyle/>
          <a:p>
            <a:pPr rtl="0" eaLnBrk="1" fontAlgn="base" hangingPunct="1"/>
            <a:r>
              <a:rPr lang="en-US" sz="2400" b="1" kern="1200" dirty="0" smtClean="0">
                <a:effectLst/>
                <a:ea typeface="+mn-ea"/>
                <a:cs typeface="+mn-cs"/>
              </a:rPr>
              <a:t>THE  WHAT,  WHY  AND  HOW  </a:t>
            </a:r>
            <a:br>
              <a:rPr lang="en-US" sz="2400" b="1" kern="1200" dirty="0" smtClean="0">
                <a:effectLst/>
                <a:ea typeface="+mn-ea"/>
                <a:cs typeface="+mn-cs"/>
              </a:rPr>
            </a:br>
            <a:r>
              <a:rPr lang="en-US" sz="2400" b="1" kern="1200" dirty="0" smtClean="0">
                <a:effectLst/>
                <a:ea typeface="+mn-ea"/>
                <a:cs typeface="+mn-cs"/>
              </a:rPr>
              <a:t>OF A  FREE  BODY  DIAGRAM  (FBD)  </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30"/>
                                        </p:tgtEl>
                                        <p:attrNameLst>
                                          <p:attrName>style.visibility</p:attrName>
                                        </p:attrNameLst>
                                      </p:cBhvr>
                                      <p:to>
                                        <p:strVal val="visible"/>
                                      </p:to>
                                    </p:set>
                                    <p:anim calcmode="lin" valueType="num">
                                      <p:cBhvr additive="base">
                                        <p:cTn id="13" dur="500" fill="hold"/>
                                        <p:tgtEl>
                                          <p:spTgt spid="52230"/>
                                        </p:tgtEl>
                                        <p:attrNameLst>
                                          <p:attrName>ppt_x</p:attrName>
                                        </p:attrNameLst>
                                      </p:cBhvr>
                                      <p:tavLst>
                                        <p:tav tm="0">
                                          <p:val>
                                            <p:strVal val="0-#ppt_w/2"/>
                                          </p:val>
                                        </p:tav>
                                        <p:tav tm="100000">
                                          <p:val>
                                            <p:strVal val="#ppt_x"/>
                                          </p:val>
                                        </p:tav>
                                      </p:tavLst>
                                    </p:anim>
                                    <p:anim calcmode="lin" valueType="num">
                                      <p:cBhvr additive="base">
                                        <p:cTn id="14"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1295400" y="2133600"/>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Active forces: They want to move the particle. Reactive forces: They tend to resist the motion.</a:t>
            </a:r>
          </a:p>
        </p:txBody>
      </p:sp>
      <p:grpSp>
        <p:nvGrpSpPr>
          <p:cNvPr id="2" name="Group 19"/>
          <p:cNvGrpSpPr>
            <a:grpSpLocks/>
          </p:cNvGrpSpPr>
          <p:nvPr/>
        </p:nvGrpSpPr>
        <p:grpSpPr bwMode="auto">
          <a:xfrm>
            <a:off x="457200" y="838200"/>
            <a:ext cx="8305800" cy="5594350"/>
            <a:chOff x="288" y="528"/>
            <a:chExt cx="5232" cy="3524"/>
          </a:xfrm>
        </p:grpSpPr>
        <p:sp>
          <p:nvSpPr>
            <p:cNvPr id="10269" name="Rectangle 12"/>
            <p:cNvSpPr>
              <a:spLocks noChangeArrowheads="1"/>
            </p:cNvSpPr>
            <p:nvPr/>
          </p:nvSpPr>
          <p:spPr bwMode="auto">
            <a:xfrm>
              <a:off x="768" y="3840"/>
              <a:ext cx="16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600"/>
                <a:t>Note : Cylinder mass = 40 Kg</a:t>
              </a:r>
            </a:p>
          </p:txBody>
        </p:sp>
        <p:grpSp>
          <p:nvGrpSpPr>
            <p:cNvPr id="10270" name="Group 18"/>
            <p:cNvGrpSpPr>
              <a:grpSpLocks/>
            </p:cNvGrpSpPr>
            <p:nvPr/>
          </p:nvGrpSpPr>
          <p:grpSpPr bwMode="auto">
            <a:xfrm>
              <a:off x="288" y="528"/>
              <a:ext cx="5232" cy="3273"/>
              <a:chOff x="288" y="528"/>
              <a:chExt cx="5232" cy="3273"/>
            </a:xfrm>
          </p:grpSpPr>
          <p:sp>
            <p:nvSpPr>
              <p:cNvPr id="10271" name="Text Box 3"/>
              <p:cNvSpPr txBox="1">
                <a:spLocks noChangeArrowheads="1"/>
              </p:cNvSpPr>
              <p:nvPr/>
            </p:nvSpPr>
            <p:spPr bwMode="auto">
              <a:xfrm>
                <a:off x="288" y="528"/>
                <a:ext cx="523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1. Imagine the particle to be isolated or cut free from its surroundings.</a:t>
                </a:r>
              </a:p>
            </p:txBody>
          </p:sp>
          <p:pic>
            <p:nvPicPr>
              <p:cNvPr id="10272" name="Picture 17" descr="CH3 FBD 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 y="2640"/>
                <a:ext cx="1584"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3" name="Oval 15"/>
              <p:cNvSpPr>
                <a:spLocks noChangeArrowheads="1"/>
              </p:cNvSpPr>
              <p:nvPr/>
            </p:nvSpPr>
            <p:spPr bwMode="auto">
              <a:xfrm>
                <a:off x="1337" y="2989"/>
                <a:ext cx="288" cy="288"/>
              </a:xfrm>
              <a:prstGeom prst="ellipse">
                <a:avLst/>
              </a:prstGeom>
              <a:noFill/>
              <a:ln w="25400">
                <a:solidFill>
                  <a:srgbClr val="FF0000"/>
                </a:solidFill>
                <a:miter lim="800000"/>
                <a:headEnd/>
                <a:tailEnd/>
              </a:ln>
              <a:extLst/>
            </p:spPr>
            <p:txBody>
              <a:bodyPr wrap="none" anchor="ctr"/>
              <a:lstStyle/>
              <a:p>
                <a:endParaRPr lang="en-US">
                  <a:solidFill>
                    <a:srgbClr val="FF0000"/>
                  </a:solidFill>
                </a:endParaRPr>
              </a:p>
            </p:txBody>
          </p:sp>
        </p:grpSp>
      </p:grpSp>
      <p:sp>
        <p:nvSpPr>
          <p:cNvPr id="10247" name="Text Box 16"/>
          <p:cNvSpPr txBox="1">
            <a:spLocks noChangeArrowheads="1"/>
          </p:cNvSpPr>
          <p:nvPr/>
        </p:nvSpPr>
        <p:spPr bwMode="auto">
          <a:xfrm>
            <a:off x="5029200" y="49530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A</a:t>
            </a:r>
            <a:endParaRPr lang="en-US"/>
          </a:p>
        </p:txBody>
      </p:sp>
      <p:grpSp>
        <p:nvGrpSpPr>
          <p:cNvPr id="4" name="Group 70"/>
          <p:cNvGrpSpPr>
            <a:grpSpLocks/>
          </p:cNvGrpSpPr>
          <p:nvPr/>
        </p:nvGrpSpPr>
        <p:grpSpPr bwMode="auto">
          <a:xfrm>
            <a:off x="457200" y="2971800"/>
            <a:ext cx="8229600" cy="3036888"/>
            <a:chOff x="288" y="1872"/>
            <a:chExt cx="5184" cy="1913"/>
          </a:xfrm>
        </p:grpSpPr>
        <p:sp>
          <p:nvSpPr>
            <p:cNvPr id="10263" name="Text Box 6"/>
            <p:cNvSpPr txBox="1">
              <a:spLocks noChangeArrowheads="1"/>
            </p:cNvSpPr>
            <p:nvPr/>
          </p:nvSpPr>
          <p:spPr bwMode="auto">
            <a:xfrm>
              <a:off x="288" y="1872"/>
              <a:ext cx="508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3. Identify each force and show all known magnitudes and directions.  Show all unknown magnitudes and / or directions as </a:t>
              </a:r>
              <a:r>
                <a:rPr lang="en-US" dirty="0" smtClean="0"/>
                <a:t>variables. </a:t>
              </a:r>
              <a:endParaRPr lang="en-US" dirty="0"/>
            </a:p>
          </p:txBody>
        </p:sp>
        <p:sp>
          <p:nvSpPr>
            <p:cNvPr id="10264" name="Text Box 58"/>
            <p:cNvSpPr txBox="1">
              <a:spLocks noChangeArrowheads="1"/>
            </p:cNvSpPr>
            <p:nvPr/>
          </p:nvSpPr>
          <p:spPr bwMode="auto">
            <a:xfrm>
              <a:off x="3648" y="3552"/>
              <a:ext cx="18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t>F</a:t>
              </a:r>
              <a:r>
                <a:rPr lang="en-US" sz="1800" b="1" baseline="-25000" dirty="0"/>
                <a:t>C </a:t>
              </a:r>
              <a:r>
                <a:rPr lang="en-US" sz="1800" b="1" dirty="0"/>
                <a:t>= 392.4 N </a:t>
              </a:r>
              <a:r>
                <a:rPr lang="en-US" sz="1800" b="1" dirty="0">
                  <a:solidFill>
                    <a:srgbClr val="0000FA"/>
                  </a:solidFill>
                </a:rPr>
                <a:t>(What is this?)</a:t>
              </a:r>
            </a:p>
          </p:txBody>
        </p:sp>
        <p:sp>
          <p:nvSpPr>
            <p:cNvPr id="10265" name="Arc 60"/>
            <p:cNvSpPr>
              <a:spLocks/>
            </p:cNvSpPr>
            <p:nvPr/>
          </p:nvSpPr>
          <p:spPr bwMode="auto">
            <a:xfrm>
              <a:off x="3840" y="3024"/>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6" name="Text Box 58"/>
            <p:cNvSpPr txBox="1">
              <a:spLocks noChangeArrowheads="1"/>
            </p:cNvSpPr>
            <p:nvPr/>
          </p:nvSpPr>
          <p:spPr bwMode="auto">
            <a:xfrm>
              <a:off x="4080" y="2784"/>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B</a:t>
              </a:r>
            </a:p>
          </p:txBody>
        </p:sp>
        <p:sp>
          <p:nvSpPr>
            <p:cNvPr id="10267" name="Text Box 58"/>
            <p:cNvSpPr txBox="1">
              <a:spLocks noChangeArrowheads="1"/>
            </p:cNvSpPr>
            <p:nvPr/>
          </p:nvSpPr>
          <p:spPr bwMode="auto">
            <a:xfrm>
              <a:off x="2976" y="3168"/>
              <a:ext cx="3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D</a:t>
              </a:r>
            </a:p>
          </p:txBody>
        </p:sp>
        <p:sp>
          <p:nvSpPr>
            <p:cNvPr id="10268" name="Text Box 63"/>
            <p:cNvSpPr txBox="1">
              <a:spLocks noChangeArrowheads="1"/>
            </p:cNvSpPr>
            <p:nvPr/>
          </p:nvSpPr>
          <p:spPr bwMode="auto">
            <a:xfrm>
              <a:off x="3888" y="297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r>
                <a:rPr lang="en-US" sz="1800">
                  <a:cs typeface="Times New Roman" pitchFamily="18" charset="0"/>
                </a:rPr>
                <a:t>˚</a:t>
              </a:r>
            </a:p>
          </p:txBody>
        </p:sp>
      </p:grpSp>
      <p:grpSp>
        <p:nvGrpSpPr>
          <p:cNvPr id="5" name="Group 72"/>
          <p:cNvGrpSpPr>
            <a:grpSpLocks/>
          </p:cNvGrpSpPr>
          <p:nvPr/>
        </p:nvGrpSpPr>
        <p:grpSpPr bwMode="auto">
          <a:xfrm>
            <a:off x="381000" y="1752600"/>
            <a:ext cx="7162800" cy="4038600"/>
            <a:chOff x="240" y="1104"/>
            <a:chExt cx="4512" cy="2544"/>
          </a:xfrm>
        </p:grpSpPr>
        <p:grpSp>
          <p:nvGrpSpPr>
            <p:cNvPr id="10250" name="Group 69"/>
            <p:cNvGrpSpPr>
              <a:grpSpLocks/>
            </p:cNvGrpSpPr>
            <p:nvPr/>
          </p:nvGrpSpPr>
          <p:grpSpPr bwMode="auto">
            <a:xfrm>
              <a:off x="240" y="1104"/>
              <a:ext cx="4512" cy="2544"/>
              <a:chOff x="240" y="1104"/>
              <a:chExt cx="4512" cy="2544"/>
            </a:xfrm>
          </p:grpSpPr>
          <p:sp>
            <p:nvSpPr>
              <p:cNvPr id="10252" name="Text Box 4"/>
              <p:cNvSpPr txBox="1">
                <a:spLocks noChangeArrowheads="1"/>
              </p:cNvSpPr>
              <p:nvPr/>
            </p:nvSpPr>
            <p:spPr bwMode="auto">
              <a:xfrm>
                <a:off x="240" y="1104"/>
                <a:ext cx="45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 2. Show </a:t>
                </a:r>
                <a:r>
                  <a:rPr lang="en-US" dirty="0">
                    <a:solidFill>
                      <a:srgbClr val="0000FA"/>
                    </a:solidFill>
                  </a:rPr>
                  <a:t>all the forces </a:t>
                </a:r>
                <a:r>
                  <a:rPr lang="en-US" dirty="0"/>
                  <a:t>that act on the particle.</a:t>
                </a:r>
              </a:p>
            </p:txBody>
          </p:sp>
          <p:grpSp>
            <p:nvGrpSpPr>
              <p:cNvPr id="10253" name="Group 68"/>
              <p:cNvGrpSpPr>
                <a:grpSpLocks/>
              </p:cNvGrpSpPr>
              <p:nvPr/>
            </p:nvGrpSpPr>
            <p:grpSpPr bwMode="auto">
              <a:xfrm>
                <a:off x="2784" y="2448"/>
                <a:ext cx="1632" cy="1200"/>
                <a:chOff x="2784" y="2448"/>
                <a:chExt cx="1632" cy="1200"/>
              </a:xfrm>
            </p:grpSpPr>
            <p:sp>
              <p:nvSpPr>
                <p:cNvPr id="10254" name="Line 105"/>
                <p:cNvSpPr>
                  <a:spLocks noChangeShapeType="1"/>
                </p:cNvSpPr>
                <p:nvPr/>
              </p:nvSpPr>
              <p:spPr bwMode="auto">
                <a:xfrm>
                  <a:off x="3600" y="3216"/>
                  <a:ext cx="0" cy="4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5" name="Line 39"/>
                <p:cNvSpPr>
                  <a:spLocks noChangeShapeType="1"/>
                </p:cNvSpPr>
                <p:nvPr/>
              </p:nvSpPr>
              <p:spPr bwMode="auto">
                <a:xfrm flipH="1">
                  <a:off x="3648" y="3168"/>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256" name="Text Box 11"/>
                <p:cNvSpPr txBox="1">
                  <a:spLocks noChangeArrowheads="1"/>
                </p:cNvSpPr>
                <p:nvPr/>
              </p:nvSpPr>
              <p:spPr bwMode="auto">
                <a:xfrm>
                  <a:off x="2784" y="278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solidFill>
                        <a:srgbClr val="0000FA"/>
                      </a:solidFill>
                    </a:rPr>
                    <a:t>FBD at  A </a:t>
                  </a:r>
                </a:p>
              </p:txBody>
            </p:sp>
            <p:sp>
              <p:nvSpPr>
                <p:cNvPr id="10257" name="Line 57"/>
                <p:cNvSpPr>
                  <a:spLocks noChangeShapeType="1"/>
                </p:cNvSpPr>
                <p:nvPr/>
              </p:nvSpPr>
              <p:spPr bwMode="auto">
                <a:xfrm flipV="1">
                  <a:off x="3600" y="2832"/>
                  <a:ext cx="528"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8" name="Line 57"/>
                <p:cNvSpPr>
                  <a:spLocks noChangeShapeType="1"/>
                </p:cNvSpPr>
                <p:nvPr/>
              </p:nvSpPr>
              <p:spPr bwMode="auto">
                <a:xfrm flipH="1" flipV="1">
                  <a:off x="3024" y="3168"/>
                  <a:ext cx="52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9" name="Text Box 58"/>
                <p:cNvSpPr txBox="1">
                  <a:spLocks noChangeArrowheads="1"/>
                </p:cNvSpPr>
                <p:nvPr/>
              </p:nvSpPr>
              <p:spPr bwMode="auto">
                <a:xfrm>
                  <a:off x="3600" y="312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a:t>A</a:t>
                  </a:r>
                  <a:endParaRPr lang="en-US" sz="1600" b="1" baseline="-25000"/>
                </a:p>
              </p:txBody>
            </p:sp>
            <p:sp>
              <p:nvSpPr>
                <p:cNvPr id="10260" name="Line 38"/>
                <p:cNvSpPr>
                  <a:spLocks noChangeShapeType="1"/>
                </p:cNvSpPr>
                <p:nvPr/>
              </p:nvSpPr>
              <p:spPr bwMode="auto">
                <a:xfrm>
                  <a:off x="3600" y="2544"/>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261" name="Text Box 55"/>
                <p:cNvSpPr txBox="1">
                  <a:spLocks noChangeArrowheads="1"/>
                </p:cNvSpPr>
                <p:nvPr/>
              </p:nvSpPr>
              <p:spPr bwMode="auto">
                <a:xfrm>
                  <a:off x="3648" y="24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0262" name="Text Box 56"/>
                <p:cNvSpPr txBox="1">
                  <a:spLocks noChangeArrowheads="1"/>
                </p:cNvSpPr>
                <p:nvPr/>
              </p:nvSpPr>
              <p:spPr bwMode="auto">
                <a:xfrm>
                  <a:off x="4080"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grpSp>
        </p:grpSp>
        <p:sp>
          <p:nvSpPr>
            <p:cNvPr id="10251" name="Oval 23"/>
            <p:cNvSpPr>
              <a:spLocks noChangeArrowheads="1"/>
            </p:cNvSpPr>
            <p:nvPr/>
          </p:nvSpPr>
          <p:spPr bwMode="auto">
            <a:xfrm>
              <a:off x="3552" y="3120"/>
              <a:ext cx="96" cy="96"/>
            </a:xfrm>
            <a:prstGeom prst="ellipse">
              <a:avLst/>
            </a:prstGeom>
            <a:solidFill>
              <a:schemeClr val="bg1"/>
            </a:solidFill>
            <a:ln w="28575">
              <a:solidFill>
                <a:schemeClr val="tx1"/>
              </a:solidFill>
              <a:miter lim="800000"/>
              <a:headEnd/>
              <a:tailEnd/>
            </a:ln>
          </p:spPr>
          <p:txBody>
            <a:bodyPr wrap="none" anchor="ctr"/>
            <a:lstStyle/>
            <a:p>
              <a:endParaRPr lang="en-US"/>
            </a:p>
          </p:txBody>
        </p:sp>
      </p:grpSp>
      <p:sp>
        <p:nvSpPr>
          <p:cNvPr id="6" name="Rectangle 5"/>
          <p:cNvSpPr/>
          <p:nvPr/>
        </p:nvSpPr>
        <p:spPr>
          <a:xfrm>
            <a:off x="381000" y="357485"/>
            <a:ext cx="1031051" cy="461665"/>
          </a:xfrm>
          <a:prstGeom prst="rect">
            <a:avLst/>
          </a:prstGeom>
        </p:spPr>
        <p:txBody>
          <a:bodyPr wrap="none">
            <a:spAutoFit/>
          </a:bodyPr>
          <a:lstStyle/>
          <a:p>
            <a:r>
              <a:rPr lang="en-US" b="1" dirty="0" smtClean="0">
                <a:solidFill>
                  <a:srgbClr val="FF0000"/>
                </a:solidFill>
              </a:rPr>
              <a:t>How?</a:t>
            </a:r>
            <a:r>
              <a:rPr lang="en-US" dirty="0" smtClean="0">
                <a:solidFill>
                  <a:srgbClr val="FF0000"/>
                </a:solidFill>
              </a:rPr>
              <a:t> </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additive="base">
                                        <p:cTn id="19" dur="500" fill="hold"/>
                                        <p:tgtEl>
                                          <p:spTgt spid="53253"/>
                                        </p:tgtEl>
                                        <p:attrNameLst>
                                          <p:attrName>ppt_x</p:attrName>
                                        </p:attrNameLst>
                                      </p:cBhvr>
                                      <p:tavLst>
                                        <p:tav tm="0">
                                          <p:val>
                                            <p:strVal val="0-#ppt_w/2"/>
                                          </p:val>
                                        </p:tav>
                                        <p:tav tm="100000">
                                          <p:val>
                                            <p:strVal val="#ppt_x"/>
                                          </p:val>
                                        </p:tav>
                                      </p:tavLst>
                                    </p:anim>
                                    <p:anim calcmode="lin" valueType="num">
                                      <p:cBhvr additive="base">
                                        <p:cTn id="20"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1371600" y="3352800"/>
            <a:ext cx="397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p>
        </p:txBody>
      </p:sp>
      <p:sp>
        <p:nvSpPr>
          <p:cNvPr id="11268" name="Text Box 6"/>
          <p:cNvSpPr txBox="1">
            <a:spLocks noChangeArrowheads="1"/>
          </p:cNvSpPr>
          <p:nvPr/>
        </p:nvSpPr>
        <p:spPr bwMode="auto">
          <a:xfrm>
            <a:off x="1371600" y="3352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endParaRPr lang="en-US"/>
          </a:p>
        </p:txBody>
      </p:sp>
      <p:sp>
        <p:nvSpPr>
          <p:cNvPr id="51209" name="Text Box 9"/>
          <p:cNvSpPr txBox="1">
            <a:spLocks noChangeArrowheads="1"/>
          </p:cNvSpPr>
          <p:nvPr/>
        </p:nvSpPr>
        <p:spPr bwMode="auto">
          <a:xfrm>
            <a:off x="838200" y="4572000"/>
            <a:ext cx="7543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US" dirty="0">
                <a:solidFill>
                  <a:srgbClr val="0000FA"/>
                </a:solidFill>
              </a:rPr>
              <a:t>Or, written in a scalar form,</a:t>
            </a:r>
          </a:p>
          <a:p>
            <a:pPr eaLnBrk="1" hangingPunct="1">
              <a:spcBef>
                <a:spcPct val="20000"/>
              </a:spcBef>
              <a:buFont typeface="Symbol" pitchFamily="18" charset="2"/>
              <a:buChar char="S"/>
            </a:pPr>
            <a:r>
              <a:rPr lang="en-US" dirty="0" err="1">
                <a:solidFill>
                  <a:srgbClr val="0000FA"/>
                </a:solidFill>
              </a:rPr>
              <a:t>F</a:t>
            </a:r>
            <a:r>
              <a:rPr lang="en-US" baseline="-25000" dirty="0" err="1">
                <a:solidFill>
                  <a:srgbClr val="0000FA"/>
                </a:solidFill>
              </a:rPr>
              <a:t>x</a:t>
            </a:r>
            <a:r>
              <a:rPr lang="en-US" dirty="0">
                <a:solidFill>
                  <a:srgbClr val="0000FA"/>
                </a:solidFill>
              </a:rPr>
              <a:t> </a:t>
            </a:r>
            <a:r>
              <a:rPr lang="en-US" b="1" dirty="0">
                <a:solidFill>
                  <a:srgbClr val="0000FA"/>
                </a:solidFill>
              </a:rPr>
              <a:t>= </a:t>
            </a:r>
            <a:r>
              <a:rPr lang="en-US" dirty="0">
                <a:solidFill>
                  <a:srgbClr val="0000FA"/>
                </a:solidFill>
              </a:rPr>
              <a:t>0</a:t>
            </a:r>
            <a:r>
              <a:rPr lang="en-US" b="1" dirty="0">
                <a:solidFill>
                  <a:srgbClr val="0000FA"/>
                </a:solidFill>
              </a:rPr>
              <a:t>  </a:t>
            </a:r>
            <a:r>
              <a:rPr lang="en-US" dirty="0">
                <a:solidFill>
                  <a:srgbClr val="0000FA"/>
                </a:solidFill>
              </a:rPr>
              <a:t>and </a:t>
            </a:r>
            <a:r>
              <a:rPr lang="en-US" b="1" dirty="0">
                <a:solidFill>
                  <a:srgbClr val="0000FA"/>
                </a:solidFill>
              </a:rPr>
              <a:t> </a:t>
            </a:r>
            <a:r>
              <a:rPr lang="en-US" dirty="0">
                <a:solidFill>
                  <a:srgbClr val="0000FA"/>
                </a:solidFill>
                <a:sym typeface="Symbol" pitchFamily="18" charset="2"/>
              </a:rPr>
              <a:t> </a:t>
            </a:r>
            <a:r>
              <a:rPr lang="en-US" dirty="0" err="1">
                <a:solidFill>
                  <a:srgbClr val="0000FA"/>
                </a:solidFill>
                <a:sym typeface="Symbol" pitchFamily="18" charset="2"/>
              </a:rPr>
              <a:t>F</a:t>
            </a:r>
            <a:r>
              <a:rPr lang="en-US" baseline="-25000" dirty="0" err="1">
                <a:solidFill>
                  <a:srgbClr val="0000FA"/>
                </a:solidFill>
                <a:sym typeface="Symbol" pitchFamily="18" charset="2"/>
              </a:rPr>
              <a:t>y</a:t>
            </a:r>
            <a:r>
              <a:rPr lang="en-US" b="1" dirty="0">
                <a:solidFill>
                  <a:srgbClr val="0000FA"/>
                </a:solidFill>
                <a:sym typeface="Symbol" pitchFamily="18" charset="2"/>
              </a:rPr>
              <a:t> </a:t>
            </a:r>
            <a:r>
              <a:rPr lang="en-US" dirty="0">
                <a:solidFill>
                  <a:srgbClr val="0000FA"/>
                </a:solidFill>
                <a:sym typeface="Symbol" pitchFamily="18" charset="2"/>
              </a:rPr>
              <a:t>= 0 </a:t>
            </a:r>
            <a:endParaRPr lang="en-US" dirty="0">
              <a:solidFill>
                <a:srgbClr val="0000FA"/>
              </a:solidFill>
            </a:endParaRPr>
          </a:p>
          <a:p>
            <a:pPr eaLnBrk="1" hangingPunct="1">
              <a:spcBef>
                <a:spcPct val="20000"/>
              </a:spcBef>
            </a:pPr>
            <a:r>
              <a:rPr lang="en-US" dirty="0"/>
              <a:t>These are two scalar equations of equilibrium (</a:t>
            </a:r>
            <a:r>
              <a:rPr lang="en-US" dirty="0">
                <a:solidFill>
                  <a:srgbClr val="0000FA"/>
                </a:solidFill>
              </a:rPr>
              <a:t>E-of-E</a:t>
            </a:r>
            <a:r>
              <a:rPr lang="en-US" dirty="0"/>
              <a:t>).  They can be used to solve for up to </a:t>
            </a:r>
            <a:r>
              <a:rPr lang="en-US" dirty="0">
                <a:solidFill>
                  <a:srgbClr val="0000FA"/>
                </a:solidFill>
              </a:rPr>
              <a:t>two</a:t>
            </a:r>
            <a:r>
              <a:rPr lang="en-US" dirty="0"/>
              <a:t> unknowns.</a:t>
            </a:r>
          </a:p>
        </p:txBody>
      </p:sp>
      <p:sp>
        <p:nvSpPr>
          <p:cNvPr id="11272" name="Text Box 15"/>
          <p:cNvSpPr txBox="1">
            <a:spLocks noChangeArrowheads="1"/>
          </p:cNvSpPr>
          <p:nvPr/>
        </p:nvSpPr>
        <p:spPr bwMode="auto">
          <a:xfrm>
            <a:off x="3810000" y="1066800"/>
            <a:ext cx="495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t>Since particle A is in equilibrium, the net force at A is zero.</a:t>
            </a:r>
          </a:p>
          <a:p>
            <a:pPr eaLnBrk="1" hangingPunct="1">
              <a:spcBef>
                <a:spcPct val="50000"/>
              </a:spcBef>
            </a:pPr>
            <a:r>
              <a:rPr lang="en-US" dirty="0"/>
              <a:t>So  </a:t>
            </a:r>
            <a:r>
              <a:rPr lang="en-US" b="1" i="1" dirty="0">
                <a:solidFill>
                  <a:srgbClr val="FF0000"/>
                </a:solidFill>
              </a:rPr>
              <a:t>F</a:t>
            </a:r>
            <a:r>
              <a:rPr lang="en-US" b="1" i="1" baseline="-25000" dirty="0">
                <a:solidFill>
                  <a:srgbClr val="FF0000"/>
                </a:solidFill>
              </a:rPr>
              <a:t>B</a:t>
            </a:r>
            <a:r>
              <a:rPr lang="en-US" dirty="0">
                <a:solidFill>
                  <a:srgbClr val="FF0000"/>
                </a:solidFill>
              </a:rPr>
              <a:t> </a:t>
            </a:r>
            <a:r>
              <a:rPr lang="en-US" dirty="0"/>
              <a:t> +  </a:t>
            </a:r>
            <a:r>
              <a:rPr lang="en-US" b="1" i="1" dirty="0">
                <a:solidFill>
                  <a:srgbClr val="FF0000"/>
                </a:solidFill>
              </a:rPr>
              <a:t>F</a:t>
            </a:r>
            <a:r>
              <a:rPr lang="en-US" b="1" i="1" baseline="-25000" dirty="0">
                <a:solidFill>
                  <a:srgbClr val="FF0000"/>
                </a:solidFill>
              </a:rPr>
              <a:t>C</a:t>
            </a:r>
            <a:r>
              <a:rPr lang="en-US" dirty="0"/>
              <a:t>  +</a:t>
            </a:r>
            <a:r>
              <a:rPr lang="en-US" b="1" dirty="0">
                <a:solidFill>
                  <a:srgbClr val="FFFF00"/>
                </a:solidFill>
              </a:rPr>
              <a:t>  </a:t>
            </a:r>
            <a:r>
              <a:rPr lang="en-US" b="1" i="1" dirty="0">
                <a:solidFill>
                  <a:srgbClr val="FF0000"/>
                </a:solidFill>
              </a:rPr>
              <a:t>F</a:t>
            </a:r>
            <a:r>
              <a:rPr lang="en-US" b="1" i="1" baseline="-25000" dirty="0">
                <a:solidFill>
                  <a:srgbClr val="FF0000"/>
                </a:solidFill>
              </a:rPr>
              <a:t>D</a:t>
            </a:r>
            <a:r>
              <a:rPr lang="en-US" dirty="0"/>
              <a:t>  = 0</a:t>
            </a:r>
          </a:p>
          <a:p>
            <a:pPr eaLnBrk="1" hangingPunct="1">
              <a:spcBef>
                <a:spcPct val="50000"/>
              </a:spcBef>
            </a:pPr>
            <a:r>
              <a:rPr lang="en-US" dirty="0">
                <a:sym typeface="Symbol" pitchFamily="18" charset="2"/>
              </a:rPr>
              <a:t>or   </a:t>
            </a:r>
            <a:r>
              <a:rPr lang="en-US" dirty="0" smtClean="0">
                <a:sym typeface="Symbol" pitchFamily="18" charset="2"/>
              </a:rPr>
              <a:t></a:t>
            </a:r>
            <a:r>
              <a:rPr lang="en-US" b="1" i="1" dirty="0" smtClean="0">
                <a:solidFill>
                  <a:srgbClr val="FF0000"/>
                </a:solidFill>
                <a:sym typeface="Symbol" pitchFamily="18" charset="2"/>
              </a:rPr>
              <a:t>F</a:t>
            </a:r>
            <a:r>
              <a:rPr lang="en-US" b="1" i="1" dirty="0" smtClean="0">
                <a:solidFill>
                  <a:srgbClr val="FFFF00"/>
                </a:solidFill>
                <a:sym typeface="Symbol" pitchFamily="18" charset="2"/>
              </a:rPr>
              <a:t> </a:t>
            </a:r>
            <a:r>
              <a:rPr lang="en-US" dirty="0">
                <a:sym typeface="Symbol" pitchFamily="18" charset="2"/>
              </a:rPr>
              <a:t>= 0</a:t>
            </a:r>
            <a:endParaRPr lang="en-US" dirty="0"/>
          </a:p>
        </p:txBody>
      </p:sp>
      <p:sp>
        <p:nvSpPr>
          <p:cNvPr id="11273" name="Text Box 17"/>
          <p:cNvSpPr txBox="1">
            <a:spLocks noChangeArrowheads="1"/>
          </p:cNvSpPr>
          <p:nvPr/>
        </p:nvSpPr>
        <p:spPr bwMode="auto">
          <a:xfrm>
            <a:off x="2514600" y="3048000"/>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FBD at A</a:t>
            </a:r>
          </a:p>
        </p:txBody>
      </p:sp>
      <p:sp>
        <p:nvSpPr>
          <p:cNvPr id="11274" name="Text Box 18"/>
          <p:cNvSpPr txBox="1">
            <a:spLocks noChangeArrowheads="1"/>
          </p:cNvSpPr>
          <p:nvPr/>
        </p:nvSpPr>
        <p:spPr bwMode="auto">
          <a:xfrm>
            <a:off x="1889125" y="237648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A</a:t>
            </a:r>
            <a:endParaRPr lang="en-US"/>
          </a:p>
        </p:txBody>
      </p:sp>
      <p:sp>
        <p:nvSpPr>
          <p:cNvPr id="11275" name="Text Box 21"/>
          <p:cNvSpPr txBox="1">
            <a:spLocks noChangeArrowheads="1"/>
          </p:cNvSpPr>
          <p:nvPr/>
        </p:nvSpPr>
        <p:spPr bwMode="auto">
          <a:xfrm>
            <a:off x="986790" y="3200400"/>
            <a:ext cx="7239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solidFill>
                  <a:srgbClr val="0000FA"/>
                </a:solidFill>
                <a:sym typeface="Symbol" pitchFamily="18" charset="2"/>
              </a:rPr>
              <a:t>In general, for a particle in equilibrium, </a:t>
            </a:r>
          </a:p>
          <a:p>
            <a:pPr eaLnBrk="1" hangingPunct="1">
              <a:spcBef>
                <a:spcPts val="1200"/>
              </a:spcBef>
            </a:pPr>
            <a:r>
              <a:rPr lang="en-US" dirty="0">
                <a:sym typeface="Symbol" pitchFamily="18" charset="2"/>
              </a:rPr>
              <a:t> </a:t>
            </a:r>
            <a:r>
              <a:rPr lang="en-US" b="1" i="1" dirty="0">
                <a:solidFill>
                  <a:srgbClr val="FF0000"/>
                </a:solidFill>
                <a:sym typeface="Symbol" pitchFamily="18" charset="2"/>
              </a:rPr>
              <a:t>F</a:t>
            </a:r>
            <a:r>
              <a:rPr lang="en-US" b="1" i="1" dirty="0">
                <a:solidFill>
                  <a:srgbClr val="FFFF00"/>
                </a:solidFill>
                <a:sym typeface="Symbol" pitchFamily="18" charset="2"/>
              </a:rPr>
              <a:t> </a:t>
            </a:r>
            <a:r>
              <a:rPr lang="en-US" dirty="0">
                <a:sym typeface="Symbol" pitchFamily="18" charset="2"/>
              </a:rPr>
              <a:t>= 0</a:t>
            </a:r>
            <a:r>
              <a:rPr lang="en-US" b="1" dirty="0">
                <a:sym typeface="Symbol" pitchFamily="18" charset="2"/>
              </a:rPr>
              <a:t>   </a:t>
            </a:r>
            <a:r>
              <a:rPr lang="en-US" dirty="0">
                <a:sym typeface="Symbol" pitchFamily="18" charset="2"/>
              </a:rPr>
              <a:t>or</a:t>
            </a:r>
            <a:r>
              <a:rPr lang="en-US" b="1" dirty="0">
                <a:sym typeface="Symbol" pitchFamily="18" charset="2"/>
              </a:rPr>
              <a:t>  </a:t>
            </a:r>
            <a:r>
              <a:rPr lang="en-US" b="1" dirty="0"/>
              <a:t> </a:t>
            </a:r>
          </a:p>
          <a:p>
            <a:pPr eaLnBrk="1" hangingPunct="1"/>
            <a:r>
              <a:rPr lang="en-US" dirty="0">
                <a:sym typeface="Symbol" pitchFamily="18" charset="2"/>
              </a:rPr>
              <a:t> </a:t>
            </a:r>
            <a:r>
              <a:rPr lang="en-US" dirty="0" err="1"/>
              <a:t>F</a:t>
            </a:r>
            <a:r>
              <a:rPr lang="en-US" baseline="-25000" dirty="0" err="1"/>
              <a:t>x</a:t>
            </a:r>
            <a:r>
              <a:rPr lang="en-US" dirty="0"/>
              <a:t> </a:t>
            </a:r>
            <a:r>
              <a:rPr lang="en-US" b="1" i="1" dirty="0" err="1">
                <a:solidFill>
                  <a:srgbClr val="FF0000"/>
                </a:solidFill>
              </a:rPr>
              <a:t>i</a:t>
            </a:r>
            <a:r>
              <a:rPr lang="en-US" b="1" i="1" dirty="0">
                <a:solidFill>
                  <a:srgbClr val="FFFF00"/>
                </a:solidFill>
              </a:rPr>
              <a:t>  </a:t>
            </a:r>
            <a:r>
              <a:rPr lang="en-US" b="1" dirty="0"/>
              <a:t>+  </a:t>
            </a:r>
            <a:r>
              <a:rPr lang="en-US" dirty="0">
                <a:sym typeface="Symbol" pitchFamily="18" charset="2"/>
              </a:rPr>
              <a:t> </a:t>
            </a:r>
            <a:r>
              <a:rPr lang="en-US" dirty="0" err="1">
                <a:sym typeface="Symbol" pitchFamily="18" charset="2"/>
              </a:rPr>
              <a:t>F</a:t>
            </a:r>
            <a:r>
              <a:rPr lang="en-US" baseline="-25000" dirty="0" err="1">
                <a:sym typeface="Symbol" pitchFamily="18" charset="2"/>
              </a:rPr>
              <a:t>y</a:t>
            </a:r>
            <a:r>
              <a:rPr lang="en-US" baseline="-25000" dirty="0">
                <a:sym typeface="Symbol" pitchFamily="18" charset="2"/>
              </a:rPr>
              <a:t> </a:t>
            </a:r>
            <a:r>
              <a:rPr lang="en-US" b="1" dirty="0">
                <a:sym typeface="Symbol" pitchFamily="18" charset="2"/>
              </a:rPr>
              <a:t> </a:t>
            </a:r>
            <a:r>
              <a:rPr lang="en-US" b="1" i="1" dirty="0">
                <a:solidFill>
                  <a:srgbClr val="FF0000"/>
                </a:solidFill>
                <a:sym typeface="Symbol" pitchFamily="18" charset="2"/>
              </a:rPr>
              <a:t>j</a:t>
            </a:r>
            <a:r>
              <a:rPr lang="en-US" b="1" i="1" dirty="0">
                <a:solidFill>
                  <a:srgbClr val="FFFF00"/>
                </a:solidFill>
                <a:sym typeface="Symbol" pitchFamily="18" charset="2"/>
              </a:rPr>
              <a:t>   </a:t>
            </a:r>
            <a:r>
              <a:rPr lang="en-US" dirty="0">
                <a:sym typeface="Symbol" pitchFamily="18" charset="2"/>
              </a:rPr>
              <a:t>=   0   =  0 </a:t>
            </a:r>
            <a:r>
              <a:rPr lang="en-US" b="1" i="1" dirty="0" err="1">
                <a:solidFill>
                  <a:srgbClr val="FF0000"/>
                </a:solidFill>
                <a:sym typeface="Symbol" pitchFamily="18" charset="2"/>
              </a:rPr>
              <a:t>i</a:t>
            </a:r>
            <a:r>
              <a:rPr lang="en-US" b="1" i="1" dirty="0">
                <a:solidFill>
                  <a:srgbClr val="FF0000"/>
                </a:solidFill>
                <a:sym typeface="Symbol" pitchFamily="18" charset="2"/>
              </a:rPr>
              <a:t> </a:t>
            </a:r>
            <a:r>
              <a:rPr lang="en-US" b="1" i="1" dirty="0">
                <a:solidFill>
                  <a:srgbClr val="FFFF00"/>
                </a:solidFill>
                <a:sym typeface="Symbol" pitchFamily="18" charset="2"/>
              </a:rPr>
              <a:t> </a:t>
            </a:r>
            <a:r>
              <a:rPr lang="en-US" dirty="0">
                <a:sym typeface="Symbol" pitchFamily="18" charset="2"/>
              </a:rPr>
              <a:t>+</a:t>
            </a:r>
            <a:r>
              <a:rPr lang="en-US" b="1" dirty="0">
                <a:sym typeface="Symbol" pitchFamily="18" charset="2"/>
              </a:rPr>
              <a:t>  </a:t>
            </a:r>
            <a:r>
              <a:rPr lang="en-US" dirty="0">
                <a:sym typeface="Symbol" pitchFamily="18" charset="2"/>
              </a:rPr>
              <a:t>0 </a:t>
            </a:r>
            <a:r>
              <a:rPr lang="en-US" b="1" i="1" dirty="0">
                <a:solidFill>
                  <a:srgbClr val="FF0000"/>
                </a:solidFill>
                <a:sym typeface="Symbol" pitchFamily="18" charset="2"/>
              </a:rPr>
              <a:t>j</a:t>
            </a:r>
            <a:r>
              <a:rPr lang="en-US" b="1" i="1" dirty="0">
                <a:solidFill>
                  <a:srgbClr val="FFFF00"/>
                </a:solidFill>
                <a:sym typeface="Symbol" pitchFamily="18" charset="2"/>
              </a:rPr>
              <a:t>    </a:t>
            </a:r>
            <a:r>
              <a:rPr lang="en-US" dirty="0">
                <a:sym typeface="Symbol" pitchFamily="18" charset="2"/>
              </a:rPr>
              <a:t>(a vector equation)</a:t>
            </a:r>
          </a:p>
        </p:txBody>
      </p:sp>
      <p:grpSp>
        <p:nvGrpSpPr>
          <p:cNvPr id="11276" name="Group 22"/>
          <p:cNvGrpSpPr>
            <a:grpSpLocks/>
          </p:cNvGrpSpPr>
          <p:nvPr/>
        </p:nvGrpSpPr>
        <p:grpSpPr bwMode="auto">
          <a:xfrm>
            <a:off x="609600" y="914400"/>
            <a:ext cx="3124200" cy="2119313"/>
            <a:chOff x="2784" y="2448"/>
            <a:chExt cx="1968" cy="1335"/>
          </a:xfrm>
        </p:grpSpPr>
        <p:grpSp>
          <p:nvGrpSpPr>
            <p:cNvPr id="11277" name="Group 23"/>
            <p:cNvGrpSpPr>
              <a:grpSpLocks/>
            </p:cNvGrpSpPr>
            <p:nvPr/>
          </p:nvGrpSpPr>
          <p:grpSpPr bwMode="auto">
            <a:xfrm>
              <a:off x="2784" y="2544"/>
              <a:ext cx="1968" cy="1239"/>
              <a:chOff x="2784" y="2544"/>
              <a:chExt cx="1968" cy="1239"/>
            </a:xfrm>
          </p:grpSpPr>
          <p:sp>
            <p:nvSpPr>
              <p:cNvPr id="11291" name="Line 105"/>
              <p:cNvSpPr>
                <a:spLocks noChangeShapeType="1"/>
              </p:cNvSpPr>
              <p:nvPr/>
            </p:nvSpPr>
            <p:spPr bwMode="auto">
              <a:xfrm>
                <a:off x="3600" y="3216"/>
                <a:ext cx="0" cy="4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Text Box 24"/>
              <p:cNvSpPr txBox="1">
                <a:spLocks noChangeArrowheads="1"/>
              </p:cNvSpPr>
              <p:nvPr/>
            </p:nvSpPr>
            <p:spPr bwMode="auto">
              <a:xfrm>
                <a:off x="2784" y="2544"/>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dirty="0">
                    <a:solidFill>
                      <a:srgbClr val="0000FA"/>
                    </a:solidFill>
                  </a:rPr>
                  <a:t>FBD at  A </a:t>
                </a:r>
              </a:p>
            </p:txBody>
          </p:sp>
          <p:sp>
            <p:nvSpPr>
              <p:cNvPr id="11285" name="Text Box 25"/>
              <p:cNvSpPr txBox="1">
                <a:spLocks noChangeArrowheads="1"/>
              </p:cNvSpPr>
              <p:nvPr/>
            </p:nvSpPr>
            <p:spPr bwMode="auto">
              <a:xfrm>
                <a:off x="3168" y="3120"/>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A</a:t>
                </a:r>
                <a:endParaRPr lang="en-US"/>
              </a:p>
            </p:txBody>
          </p:sp>
          <p:sp>
            <p:nvSpPr>
              <p:cNvPr id="11286" name="Line 57"/>
              <p:cNvSpPr>
                <a:spLocks noChangeShapeType="1"/>
              </p:cNvSpPr>
              <p:nvPr/>
            </p:nvSpPr>
            <p:spPr bwMode="auto">
              <a:xfrm flipV="1">
                <a:off x="3600" y="2832"/>
                <a:ext cx="528"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Text Box 58"/>
              <p:cNvSpPr txBox="1">
                <a:spLocks noChangeArrowheads="1"/>
              </p:cNvSpPr>
              <p:nvPr/>
            </p:nvSpPr>
            <p:spPr bwMode="auto">
              <a:xfrm>
                <a:off x="4080" y="278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B</a:t>
                </a:r>
              </a:p>
            </p:txBody>
          </p:sp>
          <p:sp>
            <p:nvSpPr>
              <p:cNvPr id="11288" name="Line 57"/>
              <p:cNvSpPr>
                <a:spLocks noChangeShapeType="1"/>
              </p:cNvSpPr>
              <p:nvPr/>
            </p:nvSpPr>
            <p:spPr bwMode="auto">
              <a:xfrm flipH="1" flipV="1">
                <a:off x="3024" y="3168"/>
                <a:ext cx="52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9" name="Oval 29"/>
              <p:cNvSpPr>
                <a:spLocks noChangeArrowheads="1"/>
              </p:cNvSpPr>
              <p:nvPr/>
            </p:nvSpPr>
            <p:spPr bwMode="auto">
              <a:xfrm>
                <a:off x="3552" y="3120"/>
                <a:ext cx="96" cy="96"/>
              </a:xfrm>
              <a:prstGeom prst="ellipse">
                <a:avLst/>
              </a:prstGeom>
              <a:solidFill>
                <a:schemeClr val="bg1"/>
              </a:solidFill>
              <a:ln w="28575">
                <a:solidFill>
                  <a:schemeClr val="tx1"/>
                </a:solidFill>
                <a:miter lim="800000"/>
                <a:headEnd/>
                <a:tailEnd/>
              </a:ln>
            </p:spPr>
            <p:txBody>
              <a:bodyPr wrap="none" anchor="ctr"/>
              <a:lstStyle/>
              <a:p>
                <a:endParaRPr lang="en-US"/>
              </a:p>
            </p:txBody>
          </p:sp>
          <p:sp>
            <p:nvSpPr>
              <p:cNvPr id="11290" name="Text Box 58"/>
              <p:cNvSpPr txBox="1">
                <a:spLocks noChangeArrowheads="1"/>
              </p:cNvSpPr>
              <p:nvPr/>
            </p:nvSpPr>
            <p:spPr bwMode="auto">
              <a:xfrm>
                <a:off x="2976" y="316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D</a:t>
                </a:r>
              </a:p>
            </p:txBody>
          </p:sp>
          <p:sp>
            <p:nvSpPr>
              <p:cNvPr id="11292" name="Text Box 58"/>
              <p:cNvSpPr txBox="1">
                <a:spLocks noChangeArrowheads="1"/>
              </p:cNvSpPr>
              <p:nvPr/>
            </p:nvSpPr>
            <p:spPr bwMode="auto">
              <a:xfrm>
                <a:off x="3600" y="312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600" b="1"/>
                  <a:t>A</a:t>
                </a:r>
                <a:endParaRPr lang="en-US" sz="1600" b="1" baseline="-25000"/>
              </a:p>
            </p:txBody>
          </p:sp>
          <p:sp>
            <p:nvSpPr>
              <p:cNvPr id="11293" name="Text Box 58"/>
              <p:cNvSpPr txBox="1">
                <a:spLocks noChangeArrowheads="1"/>
              </p:cNvSpPr>
              <p:nvPr/>
            </p:nvSpPr>
            <p:spPr bwMode="auto">
              <a:xfrm>
                <a:off x="3648" y="355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t>F</a:t>
                </a:r>
                <a:r>
                  <a:rPr lang="en-US" sz="1800" b="1" baseline="-25000"/>
                  <a:t>C </a:t>
                </a:r>
                <a:r>
                  <a:rPr lang="en-US" sz="1800" b="1"/>
                  <a:t>= 392.4 N</a:t>
                </a:r>
              </a:p>
            </p:txBody>
          </p:sp>
        </p:grpSp>
        <p:sp>
          <p:nvSpPr>
            <p:cNvPr id="11278" name="Line 34"/>
            <p:cNvSpPr>
              <a:spLocks noChangeShapeType="1"/>
            </p:cNvSpPr>
            <p:nvPr/>
          </p:nvSpPr>
          <p:spPr bwMode="auto">
            <a:xfrm>
              <a:off x="3600" y="2544"/>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79" name="Line 35"/>
            <p:cNvSpPr>
              <a:spLocks noChangeShapeType="1"/>
            </p:cNvSpPr>
            <p:nvPr/>
          </p:nvSpPr>
          <p:spPr bwMode="auto">
            <a:xfrm flipH="1">
              <a:off x="3648" y="3168"/>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80" name="Text Box 36"/>
            <p:cNvSpPr txBox="1">
              <a:spLocks noChangeArrowheads="1"/>
            </p:cNvSpPr>
            <p:nvPr/>
          </p:nvSpPr>
          <p:spPr bwMode="auto">
            <a:xfrm>
              <a:off x="3648" y="24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y</a:t>
              </a:r>
            </a:p>
          </p:txBody>
        </p:sp>
        <p:sp>
          <p:nvSpPr>
            <p:cNvPr id="11281" name="Text Box 37"/>
            <p:cNvSpPr txBox="1">
              <a:spLocks noChangeArrowheads="1"/>
            </p:cNvSpPr>
            <p:nvPr/>
          </p:nvSpPr>
          <p:spPr bwMode="auto">
            <a:xfrm>
              <a:off x="4080" y="312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i="1"/>
                <a:t>x</a:t>
              </a:r>
            </a:p>
          </p:txBody>
        </p:sp>
        <p:sp>
          <p:nvSpPr>
            <p:cNvPr id="11282" name="Arc 38"/>
            <p:cNvSpPr>
              <a:spLocks/>
            </p:cNvSpPr>
            <p:nvPr/>
          </p:nvSpPr>
          <p:spPr bwMode="auto">
            <a:xfrm>
              <a:off x="3840" y="3024"/>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3" name="Text Box 39"/>
            <p:cNvSpPr txBox="1">
              <a:spLocks noChangeArrowheads="1"/>
            </p:cNvSpPr>
            <p:nvPr/>
          </p:nvSpPr>
          <p:spPr bwMode="auto">
            <a:xfrm>
              <a:off x="3888" y="297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t>30</a:t>
              </a:r>
              <a:r>
                <a:rPr lang="en-US" sz="1800">
                  <a:cs typeface="Times New Roman" pitchFamily="18" charset="0"/>
                </a:rPr>
                <a:t>˚</a:t>
              </a:r>
            </a:p>
          </p:txBody>
        </p:sp>
      </p:grpSp>
      <p:sp>
        <p:nvSpPr>
          <p:cNvPr id="2" name="Title 1"/>
          <p:cNvSpPr>
            <a:spLocks noGrp="1"/>
          </p:cNvSpPr>
          <p:nvPr>
            <p:ph type="title" idx="4294967295"/>
          </p:nvPr>
        </p:nvSpPr>
        <p:spPr/>
        <p:txBody>
          <a:bodyPr/>
          <a:lstStyle/>
          <a:p>
            <a:pPr rtl="0" eaLnBrk="1" fontAlgn="base" hangingPunct="1"/>
            <a:r>
              <a:rPr lang="en-US" sz="2400" b="1" kern="1200" dirty="0" smtClean="0">
                <a:effectLst/>
                <a:ea typeface="+mn-ea"/>
                <a:cs typeface="+mn-cs"/>
              </a:rPr>
              <a:t>EQUATIONS  OF  2-D  EQUILIBRIUM</a:t>
            </a:r>
            <a:endParaRPr lang="en-US" dirty="0" smtClean="0">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5"/>
                                        </p:tgtEl>
                                        <p:attrNameLst>
                                          <p:attrName>style.visibility</p:attrName>
                                        </p:attrNameLst>
                                      </p:cBhvr>
                                      <p:to>
                                        <p:strVal val="visible"/>
                                      </p:to>
                                    </p:set>
                                    <p:anim calcmode="lin" valueType="num">
                                      <p:cBhvr additive="base">
                                        <p:cTn id="13" dur="500" fill="hold"/>
                                        <p:tgtEl>
                                          <p:spTgt spid="11275"/>
                                        </p:tgtEl>
                                        <p:attrNameLst>
                                          <p:attrName>ppt_x</p:attrName>
                                        </p:attrNameLst>
                                      </p:cBhvr>
                                      <p:tavLst>
                                        <p:tav tm="0">
                                          <p:val>
                                            <p:strVal val="#ppt_x"/>
                                          </p:val>
                                        </p:tav>
                                        <p:tav tm="100000">
                                          <p:val>
                                            <p:strVal val="#ppt_x"/>
                                          </p:val>
                                        </p:tav>
                                      </p:tavLst>
                                    </p:anim>
                                    <p:anim calcmode="lin" valueType="num">
                                      <p:cBhvr additive="base">
                                        <p:cTn id="14"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9"/>
                                        </p:tgtEl>
                                        <p:attrNameLst>
                                          <p:attrName>style.visibility</p:attrName>
                                        </p:attrNameLst>
                                      </p:cBhvr>
                                      <p:to>
                                        <p:strVal val="visible"/>
                                      </p:to>
                                    </p:set>
                                    <p:anim calcmode="lin" valueType="num">
                                      <p:cBhvr additive="base">
                                        <p:cTn id="19" dur="500" fill="hold"/>
                                        <p:tgtEl>
                                          <p:spTgt spid="51209"/>
                                        </p:tgtEl>
                                        <p:attrNameLst>
                                          <p:attrName>ppt_x</p:attrName>
                                        </p:attrNameLst>
                                      </p:cBhvr>
                                      <p:tavLst>
                                        <p:tav tm="0">
                                          <p:val>
                                            <p:strVal val="0-#ppt_w/2"/>
                                          </p:val>
                                        </p:tav>
                                        <p:tav tm="100000">
                                          <p:val>
                                            <p:strVal val="#ppt_x"/>
                                          </p:val>
                                        </p:tav>
                                      </p:tavLst>
                                    </p:anim>
                                    <p:anim calcmode="lin" valueType="num">
                                      <p:cBhvr additive="base">
                                        <p:cTn id="20" dur="500" fill="hold"/>
                                        <p:tgtEl>
                                          <p:spTgt spid="51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utoUpdateAnimBg="0"/>
      <p:bldP spid="11272" grpId="0"/>
      <p:bldP spid="11275" grpId="0"/>
    </p:bldLst>
  </p:timing>
</p:sld>
</file>

<file path=ppt/theme/theme1.xml><?xml version="1.0" encoding="utf-8"?>
<a:theme xmlns:a="http://schemas.openxmlformats.org/drawingml/2006/main" name="Template_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_White.potx" id="{8C25AA59-8215-43E2-A456-D09F398F14AE}" vid="{18175F9B-0567-4CE6-B434-30CB09040A9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Template_White</Template>
  <TotalTime>2407</TotalTime>
  <Words>2012</Words>
  <Application>Microsoft Office PowerPoint</Application>
  <PresentationFormat>On-screen Show (4:3)</PresentationFormat>
  <Paragraphs>284</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Template_White</vt:lpstr>
      <vt:lpstr>EQUILIBRIUM  OF  A  PARTICLE, THE  FREE-BODY DIAGRAM  &amp; COPLANAR  FORCE  SYSTEMS</vt:lpstr>
      <vt:lpstr>READING QUIZ</vt:lpstr>
      <vt:lpstr>APPLICATIONS</vt:lpstr>
      <vt:lpstr>APPLICATIONS (continued)</vt:lpstr>
      <vt:lpstr>APPLICATIONS (continued)</vt:lpstr>
      <vt:lpstr>COPLANAR FORCE SYSTEMS (Section 3.3)</vt:lpstr>
      <vt:lpstr>THE  WHAT,  WHY  AND  HOW   OF A  FREE  BODY  DIAGRAM  (FBD)  </vt:lpstr>
      <vt:lpstr>PowerPoint Presentation</vt:lpstr>
      <vt:lpstr>EQUATIONS  OF  2-D  EQUILIBRIUM</vt:lpstr>
      <vt:lpstr>EQUATIONS  OF  2-D  EQUILIBRIUM (continued)</vt:lpstr>
      <vt:lpstr>SIMPLE   SPRINGS</vt:lpstr>
      <vt:lpstr>CABLES  AND  PULLEYS</vt:lpstr>
      <vt:lpstr>Smooth Contact</vt:lpstr>
      <vt:lpstr>EXAMPLE I</vt:lpstr>
      <vt:lpstr>EXAMPLE I (continued)</vt:lpstr>
      <vt:lpstr>EXAMPLE II</vt:lpstr>
      <vt:lpstr>EXAMPLE II (continued)</vt:lpstr>
      <vt:lpstr>CONCEPT QUIZ</vt:lpstr>
      <vt:lpstr>GROUP  PROBLEM  SOLVING</vt:lpstr>
      <vt:lpstr>GROUP  PROBLEM  SOLVING (continued)</vt:lpstr>
      <vt:lpstr>GROUP  PROBLEM  SOLVING (continued)</vt:lpstr>
      <vt:lpstr>ATTENTION QUIZ</vt:lpstr>
      <vt:lpstr>ATTENTION QUIZ</vt:lpstr>
      <vt:lpstr>PowerPoint Presentation</vt:lpstr>
    </vt:vector>
  </TitlesOfParts>
  <Company>NDSU &amp; 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Sections 3.1, 2.2, &amp; 3.3</dc:title>
  <dc:subject>Hibbeler Statics 14th Edition</dc:subject>
  <dc:creator>Mehta, Danielson, Nam, &amp; Georgeou</dc:creator>
  <dc:description>Updated for Hibbeler's 14th Edition Statics textbook by Dr. Changho Nam, edited by Dr. Scott Danielson.</dc:description>
  <cp:lastModifiedBy>SDanielson</cp:lastModifiedBy>
  <cp:revision>125</cp:revision>
  <cp:lastPrinted>2001-02-27T20:47:21Z</cp:lastPrinted>
  <dcterms:created xsi:type="dcterms:W3CDTF">2000-06-10T19:34:55Z</dcterms:created>
  <dcterms:modified xsi:type="dcterms:W3CDTF">2015-08-03T22:52:02Z</dcterms:modified>
</cp:coreProperties>
</file>