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handoutMasterIdLst>
    <p:handoutMasterId r:id="rId25"/>
  </p:handoutMasterIdLst>
  <p:sldIdLst>
    <p:sldId id="263" r:id="rId2"/>
    <p:sldId id="264" r:id="rId3"/>
    <p:sldId id="265" r:id="rId4"/>
    <p:sldId id="284" r:id="rId5"/>
    <p:sldId id="266" r:id="rId6"/>
    <p:sldId id="267" r:id="rId7"/>
    <p:sldId id="268" r:id="rId8"/>
    <p:sldId id="269" r:id="rId9"/>
    <p:sldId id="270" r:id="rId10"/>
    <p:sldId id="281" r:id="rId11"/>
    <p:sldId id="282" r:id="rId12"/>
    <p:sldId id="285" r:id="rId13"/>
    <p:sldId id="288" r:id="rId14"/>
    <p:sldId id="289" r:id="rId15"/>
    <p:sldId id="291" r:id="rId16"/>
    <p:sldId id="271" r:id="rId17"/>
    <p:sldId id="279" r:id="rId18"/>
    <p:sldId id="280" r:id="rId19"/>
    <p:sldId id="286" r:id="rId20"/>
    <p:sldId id="287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  <a:srgbClr val="990033"/>
    <a:srgbClr val="000096"/>
    <a:srgbClr val="00FFFF"/>
    <a:srgbClr val="00FF00"/>
    <a:srgbClr val="FF33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0" autoAdjust="0"/>
    <p:restoredTop sz="86410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-483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9937F1-D8E6-4DFB-879D-30C8E7ABC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0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Statics:The Next Generation (2nd Ed.)   Mehta, Danielson, &amp; Berg   Lecture Notes for Section 2.9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1B93C3-3BDD-4FF7-AC25-CC55EBA59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985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5DDBD6-F084-474B-9086-ED11759561C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312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: F2-25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Statics:The Next Generation (2nd Ed.)   Mehta, Danielson, &amp; Berg   Lecture Notes for Section 2.9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B93C3-3BDD-4FF7-AC25-CC55EBA59A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: F2-30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Statics:The Next Generation (2nd Ed.)   Mehta, Danielson, &amp; Berg   Lecture Notes for Section 2.9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B93C3-3BDD-4FF7-AC25-CC55EBA59A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830E39-06CF-4578-8989-6F7BC39479E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 smtClean="0"/>
              <a:t>Answers:</a:t>
            </a:r>
          </a:p>
          <a:p>
            <a:pPr eaLnBrk="1" hangingPunct="1"/>
            <a:r>
              <a:rPr lang="en-US" sz="2400" dirty="0" smtClean="0"/>
              <a:t>1. C</a:t>
            </a:r>
          </a:p>
          <a:p>
            <a:pPr eaLnBrk="1" hangingPunct="1"/>
            <a:r>
              <a:rPr lang="en-US" sz="2400" dirty="0" smtClean="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3014222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: P2-137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Statics:The Next Generation (2nd Ed.)   Mehta, Danielson, &amp; Berg   Lecture Notes for Section 2.9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B93C3-3BDD-4FF7-AC25-CC55EBA59A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6E4E0D-C37B-4D6F-AD96-5B811E148225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r>
              <a:rPr lang="en-US" sz="2400" smtClean="0"/>
              <a:t>Answers:</a:t>
            </a:r>
          </a:p>
          <a:p>
            <a:pPr marL="228600" indent="-228600" eaLnBrk="1" hangingPunct="1"/>
            <a:r>
              <a:rPr lang="en-US" sz="2400" smtClean="0"/>
              <a:t>1. A</a:t>
            </a:r>
          </a:p>
          <a:p>
            <a:pPr marL="228600" indent="-228600" eaLnBrk="1" hangingPunct="1"/>
            <a:r>
              <a:rPr lang="en-US" sz="2400" smtClean="0"/>
              <a:t>2. C</a:t>
            </a:r>
          </a:p>
        </p:txBody>
      </p:sp>
    </p:spTree>
    <p:extLst>
      <p:ext uri="{BB962C8B-B14F-4D97-AF65-F5344CB8AC3E}">
        <p14:creationId xmlns:p14="http://schemas.microsoft.com/office/powerpoint/2010/main" val="4068529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334ED9-9F88-4CEF-918D-88AB8FA77CF8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589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91676-B5E8-437F-80AB-ABE6F2FDE21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 dirty="0" smtClean="0"/>
              <a:t>Answers:</a:t>
            </a:r>
          </a:p>
          <a:p>
            <a:pPr eaLnBrk="1" hangingPunct="1"/>
            <a:r>
              <a:rPr lang="en-US" sz="2400" dirty="0" smtClean="0"/>
              <a:t>1. B</a:t>
            </a:r>
          </a:p>
          <a:p>
            <a:pPr eaLnBrk="1" hangingPunct="1"/>
            <a:r>
              <a:rPr lang="en-US" sz="2400" dirty="0" smtClean="0"/>
              <a:t>2. A</a:t>
            </a:r>
          </a:p>
        </p:txBody>
      </p:sp>
    </p:spTree>
    <p:extLst>
      <p:ext uri="{BB962C8B-B14F-4D97-AF65-F5344CB8AC3E}">
        <p14:creationId xmlns:p14="http://schemas.microsoft.com/office/powerpoint/2010/main" val="412784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831A4B-1574-4436-B56B-AAA44C492CF1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08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CB8BAB-1129-4379-8FE4-7F2FE3AD988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830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90D315-EFC2-4A4A-98C5-41AA5E525AE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780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117E28-D663-4B19-B6EE-B505B072F48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636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C41B97-67C4-4E9F-BF29-F84B171F100F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44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8FEDAC-7948-487A-861E-F9FB71EC65C0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164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smtClean="0"/>
              <a:t>Statics:The Next Generation (2nd Ed.)   Mehta, Danielson, &amp; Berg   Lecture Notes for Section 2.9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F6BF4F-F18D-4D3F-9AD6-F4F63D3BADE6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14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BF93-BA35-4F9F-B801-C016051E7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9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DB71-9FDB-42A1-87F4-89E0B8262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7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BB9F-C985-4833-A7FF-41A86AB37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33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952"/>
          </a:xfrm>
        </p:spPr>
        <p:txBody>
          <a:bodyPr/>
          <a:lstStyle>
            <a:lvl1pPr>
              <a:defRPr>
                <a:solidFill>
                  <a:srgbClr val="00009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C81-D18D-4836-A518-AA072D234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47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E9170-6B78-4263-ADB7-9117A26E3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69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239C-A3DA-4D44-B29E-AB80E44B8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34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C9A6-2CAD-4150-9099-2ACC441D0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922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6"/>
            <a:ext cx="7886700" cy="9302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ctr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E648-58ED-4512-A22D-E7C14F763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298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0BB3-FB77-455C-BCCA-DAF93E353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193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D008-D7D5-4F46-A210-9315765CD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46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A1958-7628-42FF-9263-FA719D665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13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42A01-F853-4405-9EEA-00502A5872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763" y="6434138"/>
            <a:ext cx="9161463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Picture 12" descr="Pearson_Bound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6440488"/>
            <a:ext cx="14414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earson_Strap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2075"/>
            <a:ext cx="1660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533525" y="6477000"/>
            <a:ext cx="562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i="1" smtClean="0">
                <a:solidFill>
                  <a:schemeClr val="bg1"/>
                </a:solidFill>
                <a:latin typeface="Verdana" charset="0"/>
                <a:cs typeface="Arial" charset="0"/>
              </a:rPr>
              <a:t>Statics</a:t>
            </a: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, Fourteenth Edition</a:t>
            </a:r>
          </a:p>
          <a:p>
            <a:pPr>
              <a:defRPr/>
            </a:pPr>
            <a:r>
              <a:rPr lang="en-US" sz="900" smtClean="0">
                <a:solidFill>
                  <a:schemeClr val="bg1"/>
                </a:solidFill>
                <a:latin typeface="Verdana" charset="0"/>
                <a:cs typeface="Arial" charset="0"/>
              </a:rPr>
              <a:t>R.C. Hibbeler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67200" y="6464300"/>
            <a:ext cx="365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 Copyright ©2016 by Pearson Education, Inc.</a:t>
            </a:r>
          </a:p>
          <a:p>
            <a:pPr algn="r"/>
            <a:r>
              <a:rPr lang="en-US" altLang="en-US" sz="900">
                <a:solidFill>
                  <a:schemeClr val="bg1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162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81600" y="2057400"/>
            <a:ext cx="3581400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sz="2200" b="1" u="sng" dirty="0"/>
              <a:t>In-Class Activities</a:t>
            </a:r>
            <a:r>
              <a:rPr lang="en-US" sz="2200" b="1" dirty="0"/>
              <a:t>:</a:t>
            </a:r>
            <a:endParaRPr lang="en-US" sz="2200" dirty="0">
              <a:solidFill>
                <a:srgbClr val="66FF33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Check Homework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Reading Quiz</a:t>
            </a:r>
            <a:endParaRPr lang="en-US" sz="2200" dirty="0">
              <a:solidFill>
                <a:srgbClr val="66FF33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Applications /  Relevance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00FA"/>
                </a:solidFill>
              </a:rPr>
              <a:t>Dot product - Definition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>
                <a:solidFill>
                  <a:srgbClr val="0000FA"/>
                </a:solidFill>
              </a:rPr>
              <a:t> Angle Determination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>
                <a:solidFill>
                  <a:srgbClr val="0000FA"/>
                </a:solidFill>
              </a:rPr>
              <a:t> Determining the Projection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Concept Quiz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Group Problem Solving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200" dirty="0"/>
              <a:t> Attention Quiz</a:t>
            </a:r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381000" y="992407"/>
            <a:ext cx="5410200" cy="5384580"/>
            <a:chOff x="381000" y="992414"/>
            <a:chExt cx="5410200" cy="5385026"/>
          </a:xfrm>
        </p:grpSpPr>
        <p:sp>
          <p:nvSpPr>
            <p:cNvPr id="3078" name="Text Box 5"/>
            <p:cNvSpPr txBox="1">
              <a:spLocks noChangeArrowheads="1"/>
            </p:cNvSpPr>
            <p:nvPr/>
          </p:nvSpPr>
          <p:spPr bwMode="auto">
            <a:xfrm>
              <a:off x="381000" y="992414"/>
              <a:ext cx="5410200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200" b="1" u="sng" dirty="0"/>
                <a:t>Today’s Objective</a:t>
              </a:r>
              <a:r>
                <a:rPr lang="en-US" sz="2200" b="1" dirty="0"/>
                <a:t>: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2200" dirty="0" smtClean="0"/>
                <a:t>Students will </a:t>
              </a:r>
              <a:r>
                <a:rPr lang="en-US" sz="2200" dirty="0"/>
                <a:t>be able to use the vector dot product to: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2200" dirty="0"/>
                <a:t>a) determine an angle between </a:t>
              </a:r>
              <a:br>
                <a:rPr lang="en-US" sz="2200" dirty="0"/>
              </a:br>
              <a:r>
                <a:rPr lang="en-US" sz="2200" dirty="0"/>
                <a:t>two </a:t>
              </a:r>
              <a:r>
                <a:rPr lang="en-US" sz="2200" dirty="0" smtClean="0"/>
                <a:t>vectors  </a:t>
              </a:r>
              <a:r>
                <a:rPr lang="en-US" sz="2200" dirty="0"/>
                <a:t>and,</a:t>
              </a:r>
            </a:p>
            <a:p>
              <a:pPr eaLnBrk="1" hangingPunct="1">
                <a:spcBef>
                  <a:spcPct val="20000"/>
                </a:spcBef>
              </a:pPr>
              <a:r>
                <a:rPr lang="en-US" sz="2200" dirty="0"/>
                <a:t>b) determine the projection of a vector </a:t>
              </a:r>
              <a:br>
                <a:rPr lang="en-US" sz="2200" dirty="0"/>
              </a:br>
              <a:r>
                <a:rPr lang="en-US" sz="2200" dirty="0"/>
                <a:t>along  a specified line.</a:t>
              </a:r>
              <a:endParaRPr lang="en-US" sz="2200" u="sng" dirty="0"/>
            </a:p>
          </p:txBody>
        </p:sp>
        <p:pic>
          <p:nvPicPr>
            <p:cNvPr id="307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733799"/>
              <a:ext cx="3886200" cy="264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DOT 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PRODUCT 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85800" y="42672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Plan: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1. Find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AO</a:t>
            </a:r>
            <a:endParaRPr lang="en-US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2. Find the angle </a:t>
            </a: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{(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F </a:t>
            </a:r>
            <a:r>
              <a:rPr lang="en-US" b="1" i="1" dirty="0">
                <a:cs typeface="Times New Roman" pitchFamily="18" charset="0"/>
                <a:sym typeface="Symbol" pitchFamily="18" charset="2"/>
              </a:rPr>
              <a:t>•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AO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)/(F  </a:t>
            </a:r>
            <a:r>
              <a:rPr lang="en-US" dirty="0" err="1"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-25000" dirty="0" err="1">
                <a:cs typeface="Times New Roman" pitchFamily="18" charset="0"/>
                <a:sym typeface="Symbol" pitchFamily="18" charset="2"/>
              </a:rPr>
              <a:t>AO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)}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3. Find the projection via F</a:t>
            </a:r>
            <a:r>
              <a:rPr lang="en-US" baseline="-25000" dirty="0">
                <a:cs typeface="Times New Roman" pitchFamily="18" charset="0"/>
                <a:sym typeface="Symbol" pitchFamily="18" charset="2"/>
              </a:rPr>
              <a:t>AO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F </a:t>
            </a:r>
            <a:r>
              <a:rPr lang="en-US" b="1" i="1" dirty="0">
                <a:cs typeface="Times New Roman" pitchFamily="18" charset="0"/>
                <a:sym typeface="Symbol" pitchFamily="18" charset="2"/>
              </a:rPr>
              <a:t>•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u</a:t>
            </a:r>
            <a:r>
              <a:rPr lang="en-US" i="1" baseline="-25000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AO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(or F cos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" y="1155680"/>
            <a:ext cx="8169275" cy="3416320"/>
            <a:chOff x="533400" y="1155680"/>
            <a:chExt cx="8169275" cy="3416320"/>
          </a:xfrm>
        </p:grpSpPr>
        <p:sp>
          <p:nvSpPr>
            <p:cNvPr id="12295" name="Text Box 3"/>
            <p:cNvSpPr txBox="1">
              <a:spLocks noChangeArrowheads="1"/>
            </p:cNvSpPr>
            <p:nvPr/>
          </p:nvSpPr>
          <p:spPr bwMode="auto">
            <a:xfrm>
              <a:off x="3962400" y="1155680"/>
              <a:ext cx="4740275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76325" indent="-10763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33"/>
                  </a:solidFill>
                </a:rPr>
                <a:t>Given:</a:t>
              </a:r>
              <a:r>
                <a:rPr lang="en-US" b="1" dirty="0"/>
                <a:t>  </a:t>
              </a:r>
              <a:r>
                <a:rPr lang="en-US" dirty="0"/>
                <a:t>The force acting on the hook at point A.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990033"/>
                  </a:solidFill>
                </a:rPr>
                <a:t>Find:</a:t>
              </a:r>
              <a:r>
                <a:rPr lang="en-US" b="1" dirty="0">
                  <a:solidFill>
                    <a:srgbClr val="FF0000"/>
                  </a:solidFill>
                </a:rPr>
                <a:t>     </a:t>
              </a:r>
              <a:r>
                <a:rPr lang="en-US" dirty="0"/>
                <a:t>The angle between the force vector and the line AO, and the magnitude of the projection of the force along the line AO.</a:t>
              </a:r>
            </a:p>
            <a:p>
              <a:pPr eaLnBrk="1" hangingPunct="1">
                <a:spcBef>
                  <a:spcPct val="50000"/>
                </a:spcBef>
              </a:pPr>
              <a:endParaRPr lang="en-US" b="1" u="sng" dirty="0"/>
            </a:p>
          </p:txBody>
        </p:sp>
        <p:pic>
          <p:nvPicPr>
            <p:cNvPr id="12296" name="Picture 7" descr="F:\Hibbeler_13\Images_13th Statics Dynamics\CH02\02_FP02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0"/>
            <a:stretch>
              <a:fillRect/>
            </a:stretch>
          </p:blipFill>
          <p:spPr bwMode="auto">
            <a:xfrm>
              <a:off x="533400" y="1371600"/>
              <a:ext cx="3376107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84048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EXAMPLE I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14800" y="1295400"/>
            <a:ext cx="463867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{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1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 2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 2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r</a:t>
            </a:r>
            <a:r>
              <a:rPr lang="en-US" baseline="-25000" dirty="0" err="1"/>
              <a:t>AO</a:t>
            </a:r>
            <a:r>
              <a:rPr lang="en-US" dirty="0"/>
              <a:t> = {(-1)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baseline="30000" dirty="0"/>
              <a:t>2</a:t>
            </a:r>
            <a:r>
              <a:rPr lang="en-US" dirty="0"/>
              <a:t> + (-2)</a:t>
            </a:r>
            <a:r>
              <a:rPr lang="en-US" baseline="30000" dirty="0"/>
              <a:t>2</a:t>
            </a:r>
            <a:r>
              <a:rPr lang="en-US" dirty="0"/>
              <a:t>}</a:t>
            </a:r>
            <a:r>
              <a:rPr lang="en-US" baseline="30000" dirty="0"/>
              <a:t>1/2  </a:t>
            </a:r>
            <a:r>
              <a:rPr lang="en-US" dirty="0"/>
              <a:t>= 3 m</a:t>
            </a:r>
            <a:br>
              <a:rPr lang="en-US" dirty="0"/>
            </a:br>
            <a:endParaRPr lang="en-US" baseline="30000" dirty="0"/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 = {</a:t>
            </a:r>
            <a:r>
              <a:rPr lang="en-US" dirty="0">
                <a:sym typeface="Symbol" pitchFamily="18" charset="2"/>
              </a:rPr>
              <a:t> </a:t>
            </a:r>
            <a:r>
              <a:rPr lang="en-US" dirty="0" smtClean="0"/>
              <a:t>6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/>
              <a:t>+  9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 3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</a:t>
            </a:r>
            <a:r>
              <a:rPr lang="en-US" dirty="0" err="1"/>
              <a:t>kN</a:t>
            </a:r>
            <a:r>
              <a:rPr lang="en-US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F = {(-6)</a:t>
            </a:r>
            <a:r>
              <a:rPr lang="en-US" baseline="30000" dirty="0"/>
              <a:t>2</a:t>
            </a:r>
            <a:r>
              <a:rPr lang="en-US" dirty="0"/>
              <a:t> + 9</a:t>
            </a:r>
            <a:r>
              <a:rPr lang="en-US" baseline="30000" dirty="0"/>
              <a:t>2 </a:t>
            </a:r>
            <a:r>
              <a:rPr lang="en-US" dirty="0"/>
              <a:t>+ 3</a:t>
            </a:r>
            <a:r>
              <a:rPr lang="en-US" baseline="30000" dirty="0"/>
              <a:t>2</a:t>
            </a:r>
            <a:r>
              <a:rPr lang="en-US" dirty="0"/>
              <a:t>}</a:t>
            </a:r>
            <a:r>
              <a:rPr lang="en-US" baseline="30000" dirty="0"/>
              <a:t>1/2</a:t>
            </a:r>
            <a:r>
              <a:rPr lang="en-US" dirty="0"/>
              <a:t>  = 11.22 </a:t>
            </a:r>
            <a:r>
              <a:rPr lang="en-US" dirty="0" err="1"/>
              <a:t>kN</a:t>
            </a:r>
            <a:endParaRPr lang="en-US" baseline="30000" dirty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990600" y="5105400"/>
            <a:ext cx="579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{(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F </a:t>
            </a:r>
            <a:r>
              <a:rPr lang="en-US" b="1" i="1" dirty="0">
                <a:cs typeface="Times New Roman" pitchFamily="18" charset="0"/>
              </a:rPr>
              <a:t>•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  <a:sym typeface="Symbol" pitchFamily="18" charset="2"/>
              </a:rPr>
              <a:t>AO</a:t>
            </a:r>
            <a:r>
              <a:rPr lang="en-US" dirty="0">
                <a:sym typeface="Symbol" pitchFamily="18" charset="2"/>
              </a:rPr>
              <a:t>)/(F </a:t>
            </a:r>
            <a:r>
              <a:rPr lang="en-US" dirty="0" err="1">
                <a:sym typeface="Symbol" pitchFamily="18" charset="2"/>
              </a:rPr>
              <a:t>r</a:t>
            </a:r>
            <a:r>
              <a:rPr lang="en-US" baseline="-25000" dirty="0" err="1">
                <a:sym typeface="Symbol" pitchFamily="18" charset="2"/>
              </a:rPr>
              <a:t>AO</a:t>
            </a:r>
            <a:r>
              <a:rPr lang="en-US" dirty="0">
                <a:sym typeface="Symbol" pitchFamily="18" charset="2"/>
              </a:rPr>
              <a:t>)}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dirty="0">
                <a:solidFill>
                  <a:srgbClr val="0000FA"/>
                </a:solidFill>
                <a:sym typeface="Symbol" pitchFamily="18" charset="2"/>
              </a:rPr>
              <a:t> = </a:t>
            </a:r>
            <a:r>
              <a:rPr lang="en-US" dirty="0">
                <a:sym typeface="Symbol" pitchFamily="18" charset="2"/>
              </a:rPr>
              <a:t>cos</a:t>
            </a:r>
            <a:r>
              <a:rPr lang="en-US" baseline="30000" dirty="0">
                <a:sym typeface="Symbol" pitchFamily="18" charset="2"/>
              </a:rPr>
              <a:t>-1 </a:t>
            </a:r>
            <a:r>
              <a:rPr lang="en-US" dirty="0">
                <a:sym typeface="Symbol" pitchFamily="18" charset="2"/>
              </a:rPr>
              <a:t>{18 / (11.22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 3)} = 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57.67°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914400" y="44958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 </a:t>
            </a:r>
            <a:r>
              <a:rPr lang="en-US" b="1" i="1" dirty="0">
                <a:cs typeface="Times New Roman" pitchFamily="18" charset="0"/>
              </a:rPr>
              <a:t>•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(</a:t>
            </a:r>
            <a:r>
              <a:rPr lang="en-US" dirty="0">
                <a:sym typeface="Symbol" pitchFamily="18" charset="2"/>
              </a:rPr>
              <a:t> </a:t>
            </a:r>
            <a:r>
              <a:rPr lang="en-US" dirty="0"/>
              <a:t>6)(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1) + (9)(2) + (3)(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2) = 18 </a:t>
            </a:r>
            <a:r>
              <a:rPr lang="en-US" dirty="0" err="1" smtClean="0"/>
              <a:t>kN</a:t>
            </a:r>
            <a:r>
              <a:rPr lang="en-US" dirty="0" err="1" smtClean="0">
                <a:sym typeface="Symbol" panose="05050102010706020507" pitchFamily="18" charset="2"/>
              </a:rPr>
              <a:t></a:t>
            </a:r>
            <a:r>
              <a:rPr lang="en-US" dirty="0" err="1" smtClean="0"/>
              <a:t>m</a:t>
            </a:r>
            <a:endParaRPr lang="en-US" dirty="0"/>
          </a:p>
        </p:txBody>
      </p:sp>
      <p:pic>
        <p:nvPicPr>
          <p:cNvPr id="13320" name="Picture 7" descr="F:\Hibbeler_13\Images_13th Statics Dynamics\CH02\02_FP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0"/>
          <a:stretch>
            <a:fillRect/>
          </a:stretch>
        </p:blipFill>
        <p:spPr bwMode="auto">
          <a:xfrm>
            <a:off x="457200" y="1371600"/>
            <a:ext cx="3376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 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utoUpdateAnimBg="0"/>
      <p:bldP spid="67590" grpId="0" autoUpdateAnimBg="0"/>
      <p:bldP spid="6759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8153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i="1" baseline="-25000" dirty="0" err="1">
                <a:solidFill>
                  <a:srgbClr val="FF0000"/>
                </a:solidFill>
              </a:rPr>
              <a:t>AO</a:t>
            </a:r>
            <a:r>
              <a:rPr lang="en-US" dirty="0"/>
              <a:t> = 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AO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AO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1/3)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 (2/3)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 </a:t>
            </a:r>
            <a:r>
              <a:rPr lang="en-US" dirty="0">
                <a:cs typeface="Times New Roman" pitchFamily="18" charset="0"/>
              </a:rPr>
              <a:t>+  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2/3)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>
                <a:solidFill>
                  <a:srgbClr val="0000FA"/>
                </a:solidFill>
              </a:rPr>
              <a:t>F</a:t>
            </a:r>
            <a:r>
              <a:rPr lang="en-US" baseline="-25000" dirty="0">
                <a:solidFill>
                  <a:srgbClr val="0000FA"/>
                </a:solidFill>
              </a:rPr>
              <a:t>AO</a:t>
            </a:r>
            <a:r>
              <a:rPr lang="en-US" dirty="0">
                <a:solidFill>
                  <a:srgbClr val="0000FA"/>
                </a:solidFill>
              </a:rPr>
              <a:t> = </a:t>
            </a:r>
            <a:r>
              <a:rPr lang="en-US" b="1" i="1" dirty="0">
                <a:solidFill>
                  <a:srgbClr val="FF0000"/>
                </a:solidFill>
              </a:rPr>
              <a:t>F </a:t>
            </a:r>
            <a:r>
              <a:rPr lang="en-US" b="1" i="1" dirty="0">
                <a:cs typeface="Times New Roman" pitchFamily="18" charset="0"/>
              </a:rPr>
              <a:t>•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i="1" baseline="-25000" dirty="0" err="1">
                <a:solidFill>
                  <a:srgbClr val="FF0000"/>
                </a:solidFill>
              </a:rPr>
              <a:t>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(</a:t>
            </a:r>
            <a:r>
              <a:rPr lang="en-US" dirty="0">
                <a:sym typeface="Symbol" pitchFamily="18" charset="2"/>
              </a:rPr>
              <a:t> </a:t>
            </a:r>
            <a:r>
              <a:rPr lang="en-US" dirty="0"/>
              <a:t>6)(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1/3) + (9)(2/3) + (3)(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2/3) = </a:t>
            </a:r>
            <a:r>
              <a:rPr lang="en-US" u="sng" dirty="0">
                <a:solidFill>
                  <a:srgbClr val="0000FA"/>
                </a:solidFill>
              </a:rPr>
              <a:t>6.00 </a:t>
            </a:r>
            <a:r>
              <a:rPr lang="en-US" u="sng" dirty="0" err="1">
                <a:solidFill>
                  <a:srgbClr val="0000FA"/>
                </a:solidFill>
              </a:rPr>
              <a:t>kN</a:t>
            </a:r>
            <a:endParaRPr lang="en-US" u="sng" dirty="0">
              <a:solidFill>
                <a:srgbClr val="0000FA"/>
              </a:solidFill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/>
              <a:t>Or:   </a:t>
            </a:r>
            <a:r>
              <a:rPr lang="en-US" dirty="0">
                <a:solidFill>
                  <a:srgbClr val="0000FA"/>
                </a:solidFill>
              </a:rPr>
              <a:t>F</a:t>
            </a:r>
            <a:r>
              <a:rPr lang="en-US" baseline="-25000" dirty="0">
                <a:solidFill>
                  <a:srgbClr val="0000FA"/>
                </a:solidFill>
              </a:rPr>
              <a:t>AO </a:t>
            </a:r>
            <a:r>
              <a:rPr lang="en-US" dirty="0">
                <a:solidFill>
                  <a:srgbClr val="0000FA"/>
                </a:solidFill>
              </a:rPr>
              <a:t> =  </a:t>
            </a:r>
            <a:r>
              <a:rPr lang="en-US" dirty="0"/>
              <a:t>F cos </a:t>
            </a:r>
            <a:r>
              <a:rPr lang="en-US" dirty="0">
                <a:sym typeface="Symbol" pitchFamily="18" charset="2"/>
              </a:rPr>
              <a:t>  =  11.22 cos (57.67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°)  =  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6.00 </a:t>
            </a:r>
            <a:r>
              <a:rPr lang="en-US" u="sng" dirty="0" err="1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kN</a:t>
            </a:r>
            <a:endParaRPr lang="en-US" u="sng" dirty="0">
              <a:solidFill>
                <a:srgbClr val="0000FA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4341" name="Picture 7" descr="F:\Hibbeler_13\Images_13th Statics Dynamics\CH02\02_FP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0"/>
          <a:stretch>
            <a:fillRect/>
          </a:stretch>
        </p:blipFill>
        <p:spPr bwMode="auto">
          <a:xfrm>
            <a:off x="4191000" y="3352800"/>
            <a:ext cx="33766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688974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 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01675" y="4267200"/>
            <a:ext cx="80010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990033"/>
                </a:solidFill>
              </a:rPr>
              <a:t>Plan: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1. Find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OA</a:t>
            </a:r>
            <a:r>
              <a:rPr lang="en-US" i="1" baseline="-25000" dirty="0" smtClean="0"/>
              <a:t> </a:t>
            </a:r>
            <a:r>
              <a:rPr lang="en-US" dirty="0"/>
              <a:t>and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OA</a:t>
            </a:r>
            <a:endParaRPr lang="en-US" i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2. </a:t>
            </a:r>
            <a:r>
              <a:rPr lang="en-US" dirty="0" smtClean="0"/>
              <a:t>Determine </a:t>
            </a:r>
            <a:r>
              <a:rPr lang="en-US" dirty="0"/>
              <a:t>the </a:t>
            </a:r>
            <a:r>
              <a:rPr lang="en-US" dirty="0" smtClean="0"/>
              <a:t>parallel component of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using F</a:t>
            </a:r>
            <a:r>
              <a:rPr lang="en-US" baseline="-25000" dirty="0" smtClean="0"/>
              <a:t>||</a:t>
            </a:r>
            <a:r>
              <a:rPr lang="en-US" dirty="0" smtClean="0"/>
              <a:t>  </a:t>
            </a:r>
            <a:r>
              <a:rPr lang="en-US" dirty="0"/>
              <a:t>=  </a:t>
            </a:r>
            <a:r>
              <a:rPr lang="en-US" b="1" i="1" dirty="0" smtClean="0">
                <a:solidFill>
                  <a:srgbClr val="FF0000"/>
                </a:solidFill>
              </a:rPr>
              <a:t>F </a:t>
            </a:r>
            <a:r>
              <a:rPr lang="en-US" b="1" i="1" dirty="0"/>
              <a:t>•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OA</a:t>
            </a:r>
            <a:endParaRPr lang="en-US" dirty="0" smtClean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cs typeface="Times New Roman" pitchFamily="18" charset="0"/>
                <a:sym typeface="Symbol" pitchFamily="18" charset="2"/>
              </a:rPr>
              <a:t>3. </a:t>
            </a:r>
            <a:r>
              <a:rPr lang="en-US" dirty="0" smtClean="0">
                <a:sym typeface="Symbol" pitchFamily="18" charset="2"/>
              </a:rPr>
              <a:t>T</a:t>
            </a:r>
            <a:r>
              <a:rPr lang="en-US" dirty="0" smtClean="0"/>
              <a:t>he </a:t>
            </a:r>
            <a:r>
              <a:rPr lang="en-US" dirty="0"/>
              <a:t>perpendicular component </a:t>
            </a:r>
            <a:r>
              <a:rPr lang="en-US" dirty="0" smtClean="0"/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is F</a:t>
            </a:r>
            <a:r>
              <a:rPr lang="en-US" baseline="-25000" dirty="0" smtClean="0">
                <a:sym typeface="Symbol" pitchFamily="18" charset="2"/>
              </a:rPr>
              <a:t></a:t>
            </a:r>
            <a:r>
              <a:rPr lang="en-US" dirty="0" smtClean="0"/>
              <a:t> = (F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-  </a:t>
            </a:r>
            <a:r>
              <a:rPr lang="en-US" dirty="0" smtClean="0"/>
              <a:t>F</a:t>
            </a:r>
            <a:r>
              <a:rPr lang="en-US" baseline="-25000" dirty="0" smtClean="0"/>
              <a:t>|| 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baseline="30000" dirty="0"/>
              <a:t>½</a:t>
            </a: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3962400" y="1317010"/>
            <a:ext cx="47402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6325" indent="-1076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Given:</a:t>
            </a:r>
            <a:r>
              <a:rPr lang="en-US" b="1" dirty="0"/>
              <a:t>  </a:t>
            </a:r>
            <a:r>
              <a:rPr lang="en-US" dirty="0"/>
              <a:t>The force acting on the </a:t>
            </a:r>
            <a:r>
              <a:rPr lang="en-US" dirty="0" smtClean="0"/>
              <a:t>pole </a:t>
            </a:r>
            <a:r>
              <a:rPr lang="en-US" dirty="0"/>
              <a:t>at point A.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Find:</a:t>
            </a:r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en-US" dirty="0" smtClean="0"/>
              <a:t>The </a:t>
            </a:r>
            <a:r>
              <a:rPr lang="en-US" dirty="0"/>
              <a:t>components of the force </a:t>
            </a:r>
            <a:r>
              <a:rPr lang="en-US" dirty="0" smtClean="0"/>
              <a:t>acting parallel </a:t>
            </a:r>
            <a:r>
              <a:rPr lang="en-US" dirty="0"/>
              <a:t>and perpendicular to the axis of the pole.</a:t>
            </a:r>
            <a:endParaRPr lang="en-US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84048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EXAMPLE II</a:t>
            </a:r>
            <a:endParaRPr lang="en-US" dirty="0">
              <a:solidFill>
                <a:srgbClr val="00009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1" y="1325349"/>
            <a:ext cx="3276599" cy="2941851"/>
            <a:chOff x="685801" y="1325349"/>
            <a:chExt cx="3276599" cy="29291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1" y="1325349"/>
              <a:ext cx="3276599" cy="292917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3886200"/>
              <a:ext cx="457200" cy="368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4624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14800" y="1219200"/>
            <a:ext cx="40093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O</a:t>
            </a:r>
            <a:r>
              <a:rPr lang="en-US" i="1" baseline="-25000" dirty="0" err="1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smtClean="0">
                <a:sym typeface="Symbol" pitchFamily="18" charset="2"/>
              </a:rPr>
              <a:t></a:t>
            </a:r>
            <a:r>
              <a:rPr lang="en-US" dirty="0">
                <a:sym typeface="Symbol" pitchFamily="18" charset="2"/>
              </a:rPr>
              <a:t>4</a:t>
            </a:r>
            <a:r>
              <a:rPr lang="en-US" dirty="0" smtClean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 </a:t>
            </a:r>
            <a:r>
              <a:rPr lang="en-US" dirty="0" smtClean="0"/>
              <a:t>4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+</a:t>
            </a:r>
            <a:r>
              <a:rPr lang="en-US" dirty="0" smtClean="0"/>
              <a:t> </a:t>
            </a:r>
            <a:r>
              <a:rPr lang="en-US" dirty="0"/>
              <a:t>2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 smtClean="0"/>
              <a:t>r</a:t>
            </a:r>
            <a:r>
              <a:rPr lang="en-US" baseline="-25000" dirty="0" err="1" smtClean="0"/>
              <a:t>OA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{(-4)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4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2</a:t>
            </a:r>
            <a:r>
              <a:rPr lang="en-US" baseline="30000" dirty="0" smtClean="0"/>
              <a:t>2</a:t>
            </a:r>
            <a:r>
              <a:rPr lang="en-US" dirty="0" smtClean="0"/>
              <a:t>}</a:t>
            </a:r>
            <a:r>
              <a:rPr lang="en-US" baseline="30000" dirty="0" smtClean="0"/>
              <a:t>1/2  </a:t>
            </a:r>
            <a:r>
              <a:rPr lang="en-US" dirty="0"/>
              <a:t>= </a:t>
            </a:r>
            <a:r>
              <a:rPr lang="en-US" dirty="0" smtClean="0"/>
              <a:t>6 m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OA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>
                <a:sym typeface="Symbol" pitchFamily="18" charset="2"/>
              </a:rPr>
              <a:t>2/3</a:t>
            </a:r>
            <a:r>
              <a:rPr lang="en-US" dirty="0" smtClean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 </a:t>
            </a:r>
            <a:r>
              <a:rPr lang="en-US" dirty="0" smtClean="0"/>
              <a:t>2/3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+</a:t>
            </a:r>
            <a:r>
              <a:rPr lang="en-US" dirty="0"/>
              <a:t> </a:t>
            </a:r>
            <a:r>
              <a:rPr lang="en-US" dirty="0" smtClean="0"/>
              <a:t>1/3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 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1" y="1325349"/>
            <a:ext cx="3276599" cy="2941851"/>
            <a:chOff x="685801" y="1325349"/>
            <a:chExt cx="3276599" cy="29291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1" y="1325349"/>
              <a:ext cx="3276599" cy="292917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5200" y="3886200"/>
              <a:ext cx="457200" cy="368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14800" y="2971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 = </a:t>
            </a:r>
            <a:r>
              <a:rPr lang="en-US" dirty="0" smtClean="0"/>
              <a:t>{-(</a:t>
            </a:r>
            <a:r>
              <a:rPr lang="en-US" dirty="0"/>
              <a:t>600 cos </a:t>
            </a:r>
            <a:r>
              <a:rPr lang="en-US" dirty="0" smtClean="0"/>
              <a:t>60</a:t>
            </a:r>
            <a:r>
              <a:rPr lang="en-US" dirty="0" smtClean="0">
                <a:cs typeface="Times New Roman" pitchFamily="18" charset="0"/>
              </a:rPr>
              <a:t>°) sin30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+ (</a:t>
            </a:r>
            <a:r>
              <a:rPr lang="en-US" dirty="0"/>
              <a:t>600 cos 60</a:t>
            </a:r>
            <a:r>
              <a:rPr lang="en-US" dirty="0">
                <a:cs typeface="Times New Roman" pitchFamily="18" charset="0"/>
              </a:rPr>
              <a:t>°) </a:t>
            </a:r>
            <a:r>
              <a:rPr lang="en-US" dirty="0" smtClean="0">
                <a:cs typeface="Times New Roman" pitchFamily="18" charset="0"/>
              </a:rPr>
              <a:t>cos30</a:t>
            </a:r>
            <a:r>
              <a:rPr lang="en-US" dirty="0">
                <a:cs typeface="Times New Roman" pitchFamily="18" charset="0"/>
              </a:rPr>
              <a:t>°</a:t>
            </a:r>
            <a:r>
              <a:rPr lang="en-US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+ </a:t>
            </a:r>
            <a:r>
              <a:rPr lang="en-US" dirty="0"/>
              <a:t>(600 </a:t>
            </a:r>
            <a:r>
              <a:rPr lang="en-US" dirty="0" smtClean="0"/>
              <a:t>sin </a:t>
            </a:r>
            <a:r>
              <a:rPr lang="en-US" dirty="0"/>
              <a:t>60</a:t>
            </a:r>
            <a:r>
              <a:rPr lang="en-US" dirty="0">
                <a:cs typeface="Times New Roman" pitchFamily="18" charset="0"/>
              </a:rPr>
              <a:t>°)</a:t>
            </a:r>
            <a:r>
              <a:rPr lang="en-US" dirty="0" smtClean="0"/>
              <a:t>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</a:t>
            </a:r>
            <a:r>
              <a:rPr lang="en-US" dirty="0" err="1" smtClean="0"/>
              <a:t>lb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4206718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/>
              <a:t> = </a:t>
            </a:r>
            <a:r>
              <a:rPr lang="en-US" dirty="0" smtClean="0"/>
              <a:t>{-150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+ 259.8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+ 519.6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</a:t>
            </a:r>
            <a:r>
              <a:rPr lang="en-US" dirty="0" err="1" smtClean="0"/>
              <a:t>lb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3225" y="4741782"/>
            <a:ext cx="87153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solidFill>
                  <a:srgbClr val="0000FA"/>
                </a:solidFill>
              </a:rPr>
              <a:t>T</a:t>
            </a:r>
            <a:r>
              <a:rPr lang="en-US" u="sng" dirty="0" smtClean="0">
                <a:solidFill>
                  <a:srgbClr val="0000FA"/>
                </a:solidFill>
              </a:rPr>
              <a:t>he </a:t>
            </a:r>
            <a:r>
              <a:rPr lang="en-US" u="sng" dirty="0">
                <a:solidFill>
                  <a:srgbClr val="0000FA"/>
                </a:solidFill>
              </a:rPr>
              <a:t>parallel component of </a:t>
            </a:r>
            <a:r>
              <a:rPr lang="en-US" b="1" i="1" u="sng" dirty="0">
                <a:solidFill>
                  <a:srgbClr val="FF0000"/>
                </a:solidFill>
              </a:rPr>
              <a:t>F</a:t>
            </a:r>
            <a:r>
              <a:rPr lang="en-US" u="sng" dirty="0">
                <a:solidFill>
                  <a:srgbClr val="0000FA"/>
                </a:solidFill>
              </a:rPr>
              <a:t> 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</a:t>
            </a:r>
            <a:r>
              <a:rPr lang="en-US" baseline="-25000" dirty="0"/>
              <a:t>||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b="1" i="1" dirty="0" smtClean="0">
                <a:solidFill>
                  <a:srgbClr val="FF0000"/>
                </a:solidFill>
              </a:rPr>
              <a:t>F </a:t>
            </a:r>
            <a:r>
              <a:rPr lang="en-US" b="1" i="1" dirty="0"/>
              <a:t>•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OA</a:t>
            </a:r>
            <a:r>
              <a:rPr lang="en-US" i="1" baseline="-25000" dirty="0" smtClean="0"/>
              <a:t> </a:t>
            </a:r>
            <a:r>
              <a:rPr lang="en-US" dirty="0" smtClean="0"/>
              <a:t>={-</a:t>
            </a:r>
            <a:r>
              <a:rPr lang="en-US" dirty="0"/>
              <a:t>150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+ 259.8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+ 519.6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 smtClean="0"/>
              <a:t>}</a:t>
            </a:r>
            <a:r>
              <a:rPr lang="en-US" b="1" i="1" dirty="0" smtClean="0"/>
              <a:t>• </a:t>
            </a:r>
            <a:r>
              <a:rPr lang="en-US" dirty="0" smtClean="0"/>
              <a:t>{</a:t>
            </a:r>
            <a:r>
              <a:rPr lang="en-US" dirty="0" smtClean="0">
                <a:sym typeface="Symbol" pitchFamily="18" charset="2"/>
              </a:rPr>
              <a:t>-2/3</a:t>
            </a:r>
            <a:r>
              <a:rPr lang="en-US" dirty="0" smtClean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 2/3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+</a:t>
            </a:r>
            <a:r>
              <a:rPr lang="en-US" dirty="0"/>
              <a:t> 1/3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}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FA"/>
                </a:solidFill>
              </a:rPr>
              <a:t>F</a:t>
            </a:r>
            <a:r>
              <a:rPr lang="en-US" baseline="-25000" dirty="0">
                <a:solidFill>
                  <a:srgbClr val="0000FA"/>
                </a:solidFill>
              </a:rPr>
              <a:t>||</a:t>
            </a:r>
            <a:r>
              <a:rPr lang="en-US" dirty="0">
                <a:solidFill>
                  <a:srgbClr val="0000FA"/>
                </a:solidFill>
              </a:rPr>
              <a:t> </a:t>
            </a:r>
            <a:r>
              <a:rPr lang="en-US" dirty="0" smtClean="0">
                <a:solidFill>
                  <a:srgbClr val="0000FA"/>
                </a:solidFill>
              </a:rPr>
              <a:t>= </a:t>
            </a:r>
            <a:r>
              <a:rPr lang="en-US" dirty="0" smtClean="0"/>
              <a:t>(-150) × (-2/3) + 259.8 × (2/3) + 519.6 × (1/3) =</a:t>
            </a:r>
            <a:r>
              <a:rPr lang="en-US" dirty="0" smtClean="0">
                <a:solidFill>
                  <a:srgbClr val="0000FA"/>
                </a:solidFill>
              </a:rPr>
              <a:t> </a:t>
            </a:r>
            <a:r>
              <a:rPr lang="en-US" u="sng" dirty="0" smtClean="0">
                <a:solidFill>
                  <a:srgbClr val="0000FA"/>
                </a:solidFill>
              </a:rPr>
              <a:t>446 </a:t>
            </a:r>
            <a:r>
              <a:rPr lang="en-US" u="sng" dirty="0" err="1" smtClean="0">
                <a:solidFill>
                  <a:srgbClr val="0000FA"/>
                </a:solidFill>
              </a:rPr>
              <a:t>lb</a:t>
            </a:r>
            <a:endParaRPr lang="en-US" u="sng" dirty="0">
              <a:solidFill>
                <a:srgbClr val="0000FA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46673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utoUpdateAnimBg="0"/>
      <p:bldP spid="3" grpId="0"/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 II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(continued)</a:t>
            </a:r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 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6819" y="4377896"/>
            <a:ext cx="5727850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u="sng" dirty="0">
                <a:solidFill>
                  <a:srgbClr val="0000FA"/>
                </a:solidFill>
              </a:rPr>
              <a:t>The perpendicular</a:t>
            </a:r>
            <a:r>
              <a:rPr lang="en-US" u="sng" dirty="0" smtClean="0">
                <a:solidFill>
                  <a:srgbClr val="0000FA"/>
                </a:solidFill>
              </a:rPr>
              <a:t> </a:t>
            </a:r>
            <a:r>
              <a:rPr lang="en-US" u="sng" dirty="0">
                <a:solidFill>
                  <a:srgbClr val="0000FA"/>
                </a:solidFill>
              </a:rPr>
              <a:t>component of </a:t>
            </a:r>
            <a:r>
              <a:rPr lang="en-US" b="1" i="1" u="sng" dirty="0">
                <a:solidFill>
                  <a:srgbClr val="FF0000"/>
                </a:solidFill>
              </a:rPr>
              <a:t>F</a:t>
            </a:r>
            <a:r>
              <a:rPr lang="en-US" u="sng" dirty="0">
                <a:solidFill>
                  <a:srgbClr val="0000FA"/>
                </a:solidFill>
              </a:rPr>
              <a:t> 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0000FA"/>
                </a:solidFill>
              </a:rPr>
              <a:t>F</a:t>
            </a:r>
            <a:r>
              <a:rPr lang="en-US" baseline="-25000" dirty="0">
                <a:solidFill>
                  <a:srgbClr val="0000FA"/>
                </a:solidFill>
                <a:sym typeface="Symbol" pitchFamily="18" charset="2"/>
              </a:rPr>
              <a:t></a:t>
            </a:r>
            <a:r>
              <a:rPr lang="en-US" dirty="0">
                <a:solidFill>
                  <a:srgbClr val="0000FA"/>
                </a:solidFill>
              </a:rPr>
              <a:t> = </a:t>
            </a:r>
            <a:r>
              <a:rPr lang="en-US" dirty="0"/>
              <a:t>(F</a:t>
            </a:r>
            <a:r>
              <a:rPr lang="en-US" baseline="30000" dirty="0"/>
              <a:t>2</a:t>
            </a:r>
            <a:r>
              <a:rPr lang="en-US" dirty="0"/>
              <a:t> -  F</a:t>
            </a:r>
            <a:r>
              <a:rPr lang="en-US" baseline="-25000" dirty="0"/>
              <a:t>|| 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baseline="30000" dirty="0" smtClean="0"/>
              <a:t>½</a:t>
            </a:r>
            <a:r>
              <a:rPr lang="en-US" dirty="0" smtClean="0">
                <a:solidFill>
                  <a:srgbClr val="0000FA"/>
                </a:solidFill>
              </a:rPr>
              <a:t> </a:t>
            </a:r>
            <a:r>
              <a:rPr lang="en-US" dirty="0" smtClean="0"/>
              <a:t>= ( 600</a:t>
            </a:r>
            <a:r>
              <a:rPr lang="en-US" baseline="30000" dirty="0" smtClean="0"/>
              <a:t> 2</a:t>
            </a:r>
            <a:r>
              <a:rPr lang="en-US" dirty="0" smtClean="0"/>
              <a:t> – 446</a:t>
            </a:r>
            <a:r>
              <a:rPr lang="en-US" baseline="30000" dirty="0" smtClean="0"/>
              <a:t> 2</a:t>
            </a:r>
            <a:r>
              <a:rPr lang="en-US" dirty="0" smtClean="0"/>
              <a:t>)</a:t>
            </a:r>
            <a:r>
              <a:rPr lang="en-US" baseline="30000" dirty="0" smtClean="0"/>
              <a:t> ½</a:t>
            </a:r>
            <a:r>
              <a:rPr lang="en-US" dirty="0"/>
              <a:t> =</a:t>
            </a:r>
            <a:r>
              <a:rPr lang="en-US" dirty="0">
                <a:solidFill>
                  <a:srgbClr val="0000FA"/>
                </a:solidFill>
              </a:rPr>
              <a:t> </a:t>
            </a:r>
            <a:r>
              <a:rPr lang="en-US" u="sng" dirty="0" smtClean="0">
                <a:solidFill>
                  <a:srgbClr val="0000FA"/>
                </a:solidFill>
              </a:rPr>
              <a:t>401 </a:t>
            </a:r>
            <a:r>
              <a:rPr lang="en-US" u="sng" dirty="0" err="1" smtClean="0">
                <a:solidFill>
                  <a:srgbClr val="0000FA"/>
                </a:solidFill>
              </a:rPr>
              <a:t>lb</a:t>
            </a:r>
            <a:endParaRPr lang="en-US" u="sng" dirty="0">
              <a:solidFill>
                <a:srgbClr val="0000FA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1" y="1325349"/>
            <a:ext cx="3276599" cy="2941851"/>
            <a:chOff x="685801" y="1325349"/>
            <a:chExt cx="3276599" cy="29291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1" y="1325349"/>
              <a:ext cx="3276599" cy="292917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505200" y="3886200"/>
              <a:ext cx="457200" cy="3683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34781" y="1929451"/>
            <a:ext cx="2286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 = 600 </a:t>
            </a:r>
            <a:r>
              <a:rPr lang="en-US" dirty="0" err="1" smtClean="0"/>
              <a:t>lb</a:t>
            </a:r>
            <a:endParaRPr lang="en-US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</a:t>
            </a:r>
            <a:r>
              <a:rPr lang="en-US" baseline="-25000" dirty="0"/>
              <a:t>||</a:t>
            </a:r>
            <a:r>
              <a:rPr lang="en-US" dirty="0"/>
              <a:t> = </a:t>
            </a:r>
            <a:r>
              <a:rPr lang="en-US" dirty="0" smtClean="0"/>
              <a:t>446 </a:t>
            </a:r>
            <a:r>
              <a:rPr lang="en-US" dirty="0" err="1"/>
              <a:t>lb</a:t>
            </a:r>
            <a:endParaRPr lang="en-US" dirty="0"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3780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1082675"/>
            <a:ext cx="74676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 1. If a dot product of two non-zero vectors is 0, then the two vectors must be  _____________  to each other.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	A) Parallel (pointing in the same direction)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	B) Parallel (pointing in the opposite direction)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	C) Perpendicular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	D) Cannot be determined.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3797010"/>
            <a:ext cx="8077200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   2. If a dot product of two </a:t>
            </a:r>
            <a:r>
              <a:rPr lang="en-US" dirty="0" smtClean="0"/>
              <a:t>non-zero vectors </a:t>
            </a:r>
            <a:r>
              <a:rPr lang="en-US" dirty="0"/>
              <a:t>equals -1, then the vectors  must be ________ to each other.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  A) </a:t>
            </a:r>
            <a:r>
              <a:rPr lang="en-US" dirty="0" smtClean="0"/>
              <a:t>Collinear but pointing </a:t>
            </a:r>
            <a:r>
              <a:rPr lang="en-US" dirty="0"/>
              <a:t>in the </a:t>
            </a:r>
            <a:r>
              <a:rPr lang="en-US" dirty="0" smtClean="0"/>
              <a:t>opposite direction</a:t>
            </a:r>
            <a:endParaRPr lang="en-US" dirty="0"/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  B) Parallel (pointing in the opposite direction)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  C) Perpendicular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    D) Cannot be determined.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07848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effectLst/>
                <a:ea typeface="+mn-ea"/>
                <a:cs typeface="+mn-cs"/>
              </a:rPr>
              <a:t>CONCEPT  QUIZ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9600" y="37338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Plan: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1. Find  </a:t>
            </a:r>
            <a:r>
              <a:rPr lang="en-US" b="1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OA</a:t>
            </a:r>
            <a:r>
              <a:rPr lang="en-US" b="1" i="1" baseline="-25000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i="1" baseline="-25000" dirty="0" err="1">
                <a:solidFill>
                  <a:srgbClr val="FF0000"/>
                </a:solidFill>
              </a:rPr>
              <a:t>OA</a:t>
            </a:r>
            <a:endParaRPr lang="en-US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2. Find the angle </a:t>
            </a: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{(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F </a:t>
            </a:r>
            <a:r>
              <a:rPr lang="en-US" b="1" i="1" dirty="0">
                <a:cs typeface="Times New Roman" pitchFamily="18" charset="0"/>
                <a:sym typeface="Symbol" pitchFamily="18" charset="2"/>
              </a:rPr>
              <a:t>•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OA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)/(F × </a:t>
            </a:r>
            <a:r>
              <a:rPr lang="en-US" dirty="0" err="1"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-25000" dirty="0" err="1">
                <a:cs typeface="Times New Roman" pitchFamily="18" charset="0"/>
                <a:sym typeface="Symbol" pitchFamily="18" charset="2"/>
              </a:rPr>
              <a:t>OA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)}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  <a:sym typeface="Symbol" pitchFamily="18" charset="2"/>
              </a:rPr>
              <a:t>3.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Then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find the projection via F</a:t>
            </a:r>
            <a:r>
              <a:rPr lang="en-US" baseline="-25000" dirty="0">
                <a:cs typeface="Times New Roman" pitchFamily="18" charset="0"/>
                <a:sym typeface="Symbol" pitchFamily="18" charset="2"/>
              </a:rPr>
              <a:t>OA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= 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F </a:t>
            </a:r>
            <a:r>
              <a:rPr lang="en-US" b="1" i="1" dirty="0">
                <a:cs typeface="Times New Roman" pitchFamily="18" charset="0"/>
                <a:sym typeface="Symbol" pitchFamily="18" charset="2"/>
              </a:rPr>
              <a:t>•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u</a:t>
            </a:r>
            <a:r>
              <a:rPr lang="en-US" i="1" baseline="-25000" dirty="0" err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OA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or F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(1) cos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4724400" y="1143000"/>
            <a:ext cx="38862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8038" indent="-8080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914400"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Given: </a:t>
            </a:r>
            <a:r>
              <a:rPr lang="en-US" dirty="0"/>
              <a:t>The </a:t>
            </a:r>
            <a:r>
              <a:rPr lang="en-US" dirty="0" smtClean="0"/>
              <a:t>300 N force acting on the </a:t>
            </a:r>
            <a:r>
              <a:rPr lang="en-US" dirty="0"/>
              <a:t>bracket.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33"/>
                </a:solidFill>
              </a:rPr>
              <a:t>Find: </a:t>
            </a:r>
            <a:r>
              <a:rPr lang="en-US" dirty="0"/>
              <a:t>The magnitude of the projected component of </a:t>
            </a:r>
            <a:r>
              <a:rPr lang="en-US" dirty="0" smtClean="0"/>
              <a:t>this </a:t>
            </a:r>
            <a:r>
              <a:rPr lang="en-US" dirty="0"/>
              <a:t>force  </a:t>
            </a:r>
            <a:r>
              <a:rPr lang="en-US" dirty="0" smtClean="0"/>
              <a:t>acting </a:t>
            </a:r>
            <a:r>
              <a:rPr lang="en-US" dirty="0"/>
              <a:t>along line OA</a:t>
            </a:r>
          </a:p>
        </p:txBody>
      </p:sp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371600"/>
            <a:ext cx="39957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04800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GROUP  PROBLEM  SOLVING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1026"/>
          <p:cNvSpPr txBox="1">
            <a:spLocks noChangeArrowheads="1"/>
          </p:cNvSpPr>
          <p:nvPr/>
        </p:nvSpPr>
        <p:spPr bwMode="auto">
          <a:xfrm>
            <a:off x="1447800" y="4165600"/>
            <a:ext cx="670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OA</a:t>
            </a:r>
            <a:r>
              <a:rPr lang="en-US" dirty="0"/>
              <a:t> = {</a:t>
            </a:r>
            <a:r>
              <a:rPr lang="en-US" dirty="0">
                <a:sym typeface="Symbol" pitchFamily="18" charset="2"/>
              </a:rPr>
              <a:t>0</a:t>
            </a:r>
            <a:r>
              <a:rPr lang="en-US" dirty="0"/>
              <a:t>.450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+</a:t>
            </a:r>
            <a:r>
              <a:rPr lang="en-US" dirty="0"/>
              <a:t> 0.300</a:t>
            </a:r>
            <a:r>
              <a:rPr lang="en-US" b="1" i="1" dirty="0">
                <a:solidFill>
                  <a:srgbClr val="FFFF00"/>
                </a:solidFill>
              </a:rPr>
              <a:t> 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+ 0.260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/>
              <a:t>r</a:t>
            </a:r>
            <a:r>
              <a:rPr lang="en-US" baseline="-25000" dirty="0" err="1"/>
              <a:t>OA</a:t>
            </a:r>
            <a:r>
              <a:rPr lang="en-US" dirty="0"/>
              <a:t> = {(</a:t>
            </a:r>
            <a:r>
              <a:rPr lang="en-US" dirty="0">
                <a:sym typeface="Symbol" pitchFamily="18" charset="2"/>
              </a:rPr>
              <a:t>0</a:t>
            </a:r>
            <a:r>
              <a:rPr lang="en-US" dirty="0"/>
              <a:t>.450)</a:t>
            </a:r>
            <a:r>
              <a:rPr lang="en-US" baseline="30000" dirty="0"/>
              <a:t>2</a:t>
            </a:r>
            <a:r>
              <a:rPr lang="en-US" dirty="0"/>
              <a:t> + 0.300</a:t>
            </a:r>
            <a:r>
              <a:rPr lang="en-US" baseline="30000" dirty="0"/>
              <a:t>2</a:t>
            </a:r>
            <a:r>
              <a:rPr lang="en-US" dirty="0"/>
              <a:t> + 0.260</a:t>
            </a:r>
            <a:r>
              <a:rPr lang="en-US" baseline="30000" dirty="0"/>
              <a:t>2 </a:t>
            </a:r>
            <a:r>
              <a:rPr lang="en-US" dirty="0"/>
              <a:t>}</a:t>
            </a:r>
            <a:r>
              <a:rPr lang="en-US" baseline="30000" dirty="0"/>
              <a:t>1/2  </a:t>
            </a:r>
            <a:r>
              <a:rPr lang="en-US" dirty="0"/>
              <a:t>= 0.60 m</a:t>
            </a:r>
          </a:p>
          <a:p>
            <a:pPr eaLnBrk="1" hangingPunct="1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</a:rPr>
              <a:t>u</a:t>
            </a:r>
            <a:r>
              <a:rPr lang="en-US" i="1" baseline="-25000" dirty="0" err="1">
                <a:solidFill>
                  <a:srgbClr val="FF0000"/>
                </a:solidFill>
              </a:rPr>
              <a:t>OA</a:t>
            </a:r>
            <a:r>
              <a:rPr lang="en-US" dirty="0"/>
              <a:t> =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OA</a:t>
            </a:r>
            <a:r>
              <a:rPr lang="en-US" b="1" i="1" baseline="-25000" dirty="0">
                <a:solidFill>
                  <a:srgbClr val="FF0000"/>
                </a:solidFill>
              </a:rPr>
              <a:t> </a:t>
            </a:r>
            <a:r>
              <a:rPr lang="en-US" dirty="0"/>
              <a:t>/ </a:t>
            </a:r>
            <a:r>
              <a:rPr lang="en-US" dirty="0" err="1"/>
              <a:t>r</a:t>
            </a:r>
            <a:r>
              <a:rPr lang="en-US" baseline="-25000" dirty="0" err="1"/>
              <a:t>OA</a:t>
            </a:r>
            <a:r>
              <a:rPr lang="en-US" baseline="-25000" dirty="0"/>
              <a:t> </a:t>
            </a:r>
            <a:r>
              <a:rPr lang="en-US" dirty="0"/>
              <a:t> = {-0.75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+</a:t>
            </a:r>
            <a:r>
              <a:rPr lang="en-US" dirty="0"/>
              <a:t> 0.50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+ </a:t>
            </a:r>
            <a:r>
              <a:rPr lang="en-US" dirty="0"/>
              <a:t>0.433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}</a:t>
            </a:r>
          </a:p>
        </p:txBody>
      </p:sp>
      <p:grpSp>
        <p:nvGrpSpPr>
          <p:cNvPr id="17414" name="Group 1"/>
          <p:cNvGrpSpPr>
            <a:grpSpLocks/>
          </p:cNvGrpSpPr>
          <p:nvPr/>
        </p:nvGrpSpPr>
        <p:grpSpPr bwMode="auto">
          <a:xfrm>
            <a:off x="1676400" y="1173162"/>
            <a:ext cx="5181600" cy="2941638"/>
            <a:chOff x="1828800" y="914400"/>
            <a:chExt cx="5181600" cy="2941638"/>
          </a:xfrm>
        </p:grpSpPr>
        <p:pic>
          <p:nvPicPr>
            <p:cNvPr id="1741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5181600" cy="286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15"/>
            <p:cNvSpPr>
              <a:spLocks noChangeArrowheads="1"/>
            </p:cNvSpPr>
            <p:nvPr/>
          </p:nvSpPr>
          <p:spPr bwMode="auto">
            <a:xfrm>
              <a:off x="5562767" y="914400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F</a:t>
              </a:r>
              <a:r>
                <a:rPr lang="en-US" b="1">
                  <a:solidFill>
                    <a:srgbClr val="FF0000"/>
                  </a:solidFill>
                  <a:cs typeface="Times New Roman" pitchFamily="18" charset="0"/>
                </a:rPr>
                <a:t>´</a:t>
              </a:r>
              <a:endParaRPr 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5257800" y="1219200"/>
              <a:ext cx="3048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04799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Text Box 1039"/>
          <p:cNvSpPr txBox="1">
            <a:spLocks noChangeArrowheads="1"/>
          </p:cNvSpPr>
          <p:nvPr/>
        </p:nvSpPr>
        <p:spPr bwMode="auto">
          <a:xfrm>
            <a:off x="1143000" y="4818063"/>
            <a:ext cx="700881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= {</a:t>
            </a:r>
            <a:r>
              <a:rPr lang="en-US" dirty="0">
                <a:sym typeface="Symbol" pitchFamily="18" charset="2"/>
              </a:rPr>
              <a:t></a:t>
            </a:r>
            <a:r>
              <a:rPr lang="en-US" dirty="0"/>
              <a:t>150 sin 30</a:t>
            </a:r>
            <a:r>
              <a:rPr lang="en-US" dirty="0">
                <a:sym typeface="Symbol" pitchFamily="18" charset="2"/>
              </a:rPr>
              <a:t>°</a:t>
            </a:r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dirty="0"/>
              <a:t>  + 300 cos 30</a:t>
            </a:r>
            <a:r>
              <a:rPr lang="en-US" dirty="0">
                <a:sym typeface="Symbol" pitchFamily="18" charset="2"/>
              </a:rPr>
              <a:t>°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 + </a:t>
            </a:r>
            <a:r>
              <a:rPr lang="en-US" dirty="0"/>
              <a:t>150 cos 30</a:t>
            </a:r>
            <a:r>
              <a:rPr lang="en-US" dirty="0">
                <a:sym typeface="Symbol" pitchFamily="18" charset="2"/>
              </a:rPr>
              <a:t>°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N</a:t>
            </a:r>
            <a:endParaRPr lang="en-US" b="1" i="1" dirty="0">
              <a:solidFill>
                <a:srgbClr val="FFFF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= {</a:t>
            </a:r>
            <a:r>
              <a:rPr lang="en-US" dirty="0" smtClean="0">
                <a:sym typeface="Symbol" pitchFamily="18" charset="2"/>
              </a:rPr>
              <a:t></a:t>
            </a:r>
            <a:r>
              <a:rPr lang="en-US" dirty="0" smtClean="0"/>
              <a:t>75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+ 259.8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+ </a:t>
            </a:r>
            <a:r>
              <a:rPr lang="en-US" dirty="0"/>
              <a:t>129.9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 </a:t>
            </a:r>
            <a:r>
              <a:rPr lang="en-US" dirty="0" smtClean="0"/>
              <a:t>N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F  = {(-75)</a:t>
            </a:r>
            <a:r>
              <a:rPr lang="en-US" baseline="30000" dirty="0" smtClean="0"/>
              <a:t>2</a:t>
            </a:r>
            <a:r>
              <a:rPr lang="en-US" dirty="0" smtClean="0"/>
              <a:t> + 259.8</a:t>
            </a:r>
            <a:r>
              <a:rPr lang="en-US" baseline="30000" dirty="0" smtClean="0"/>
              <a:t>2 </a:t>
            </a:r>
            <a:r>
              <a:rPr lang="en-US" dirty="0" smtClean="0"/>
              <a:t>+ 129.9</a:t>
            </a:r>
            <a:r>
              <a:rPr lang="en-US" baseline="30000" dirty="0" smtClean="0"/>
              <a:t>2</a:t>
            </a:r>
            <a:r>
              <a:rPr lang="en-US" dirty="0" smtClean="0"/>
              <a:t>}</a:t>
            </a:r>
            <a:r>
              <a:rPr lang="en-US" baseline="30000" dirty="0" smtClean="0"/>
              <a:t>1/2</a:t>
            </a:r>
            <a:r>
              <a:rPr lang="en-US" dirty="0" smtClean="0"/>
              <a:t> = 300 N </a:t>
            </a:r>
            <a:endParaRPr lang="en-US" dirty="0"/>
          </a:p>
        </p:txBody>
      </p:sp>
      <p:grpSp>
        <p:nvGrpSpPr>
          <p:cNvPr id="18438" name="Group 10"/>
          <p:cNvGrpSpPr>
            <a:grpSpLocks/>
          </p:cNvGrpSpPr>
          <p:nvPr/>
        </p:nvGrpSpPr>
        <p:grpSpPr bwMode="auto">
          <a:xfrm>
            <a:off x="1828800" y="1173162"/>
            <a:ext cx="5181600" cy="2941638"/>
            <a:chOff x="1828800" y="914400"/>
            <a:chExt cx="5181600" cy="2941638"/>
          </a:xfrm>
        </p:grpSpPr>
        <p:pic>
          <p:nvPicPr>
            <p:cNvPr id="18440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5181600" cy="286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Rectangle 15"/>
            <p:cNvSpPr>
              <a:spLocks noChangeArrowheads="1"/>
            </p:cNvSpPr>
            <p:nvPr/>
          </p:nvSpPr>
          <p:spPr bwMode="auto">
            <a:xfrm>
              <a:off x="5562767" y="914400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F</a:t>
              </a:r>
              <a:r>
                <a:rPr lang="en-US" b="1">
                  <a:solidFill>
                    <a:srgbClr val="FF0000"/>
                  </a:solidFill>
                  <a:cs typeface="Times New Roman" pitchFamily="18" charset="0"/>
                </a:rPr>
                <a:t>´</a:t>
              </a:r>
              <a:endParaRPr 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5257800" y="1219200"/>
              <a:ext cx="30480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Text Box 1040"/>
          <p:cNvSpPr txBox="1">
            <a:spLocks noChangeArrowheads="1"/>
          </p:cNvSpPr>
          <p:nvPr/>
        </p:nvSpPr>
        <p:spPr bwMode="auto">
          <a:xfrm>
            <a:off x="1219200" y="4186237"/>
            <a:ext cx="3382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</a:t>
            </a:r>
            <a:r>
              <a:rPr lang="en-US">
                <a:cs typeface="Times New Roman" pitchFamily="18" charset="0"/>
              </a:rPr>
              <a:t>´</a:t>
            </a:r>
            <a:r>
              <a:rPr lang="en-US"/>
              <a:t> = 300 sin 30</a:t>
            </a:r>
            <a:r>
              <a:rPr lang="en-US">
                <a:cs typeface="Times New Roman" pitchFamily="18" charset="0"/>
              </a:rPr>
              <a:t>°</a:t>
            </a:r>
            <a:r>
              <a:rPr lang="en-US"/>
              <a:t> = 150 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07848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586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1.</a:t>
            </a:r>
            <a:r>
              <a:rPr lang="en-US" sz="2000" dirty="0"/>
              <a:t> </a:t>
            </a:r>
            <a:r>
              <a:rPr lang="en-US" dirty="0"/>
              <a:t>The dot product of two vectors 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Q</a:t>
            </a:r>
            <a:r>
              <a:rPr lang="en-US" dirty="0"/>
              <a:t> is defined as</a:t>
            </a:r>
            <a:endParaRPr lang="en-US" sz="2000" dirty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A) P Q  </a:t>
            </a:r>
            <a:r>
              <a:rPr lang="en-US" dirty="0" smtClean="0"/>
              <a:t>sin </a:t>
            </a:r>
            <a:r>
              <a:rPr lang="en-US" dirty="0" smtClean="0">
                <a:sym typeface="Symbol" pitchFamily="18" charset="2"/>
              </a:rPr>
              <a:t>            B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/>
              <a:t>P </a:t>
            </a:r>
            <a:r>
              <a:rPr lang="en-US" dirty="0"/>
              <a:t>Q </a:t>
            </a:r>
            <a:r>
              <a:rPr lang="en-US" dirty="0" smtClean="0">
                <a:sym typeface="Symbol" pitchFamily="18" charset="2"/>
              </a:rPr>
              <a:t>cos </a:t>
            </a:r>
            <a:endParaRPr lang="en-US" dirty="0">
              <a:sym typeface="Symbol" pitchFamily="18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    C) </a:t>
            </a:r>
            <a:r>
              <a:rPr lang="en-US" dirty="0"/>
              <a:t>P Q </a:t>
            </a:r>
            <a:r>
              <a:rPr lang="en-US" dirty="0">
                <a:sym typeface="Symbol" pitchFamily="18" charset="2"/>
              </a:rPr>
              <a:t>tan  	 D)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/>
              <a:t>P </a:t>
            </a:r>
            <a:r>
              <a:rPr lang="en-US" dirty="0"/>
              <a:t>Q </a:t>
            </a:r>
            <a:r>
              <a:rPr lang="en-US" dirty="0">
                <a:sym typeface="Symbol" pitchFamily="18" charset="2"/>
              </a:rPr>
              <a:t>sec </a:t>
            </a:r>
            <a:r>
              <a:rPr lang="en-US" sz="2000" dirty="0">
                <a:sym typeface="Symbol" pitchFamily="18" charset="2"/>
              </a:rPr>
              <a:t>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9600" y="3733800"/>
            <a:ext cx="7391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dirty="0"/>
              <a:t>2. The dot product of two vectors results in a _________ quantity.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A) Scalar	        B) Vector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C) Complex         D) Zero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342064" y="1447800"/>
            <a:ext cx="2192338" cy="1463675"/>
            <a:chOff x="3995" y="912"/>
            <a:chExt cx="1381" cy="922"/>
          </a:xfrm>
        </p:grpSpPr>
        <p:sp>
          <p:nvSpPr>
            <p:cNvPr id="4104" name="Arc 14"/>
            <p:cNvSpPr>
              <a:spLocks/>
            </p:cNvSpPr>
            <p:nvPr/>
          </p:nvSpPr>
          <p:spPr bwMode="auto">
            <a:xfrm>
              <a:off x="3995" y="1322"/>
              <a:ext cx="575" cy="306"/>
            </a:xfrm>
            <a:custGeom>
              <a:avLst/>
              <a:gdLst>
                <a:gd name="T0" fmla="*/ 0 w 21560"/>
                <a:gd name="T1" fmla="*/ 0 h 11476"/>
                <a:gd name="T2" fmla="*/ 0 w 21560"/>
                <a:gd name="T3" fmla="*/ 0 h 11476"/>
                <a:gd name="T4" fmla="*/ 0 w 21560"/>
                <a:gd name="T5" fmla="*/ 0 h 11476"/>
                <a:gd name="T6" fmla="*/ 0 60000 65536"/>
                <a:gd name="T7" fmla="*/ 0 60000 65536"/>
                <a:gd name="T8" fmla="*/ 0 60000 65536"/>
                <a:gd name="T9" fmla="*/ 0 w 21560"/>
                <a:gd name="T10" fmla="*/ 0 h 11476"/>
                <a:gd name="T11" fmla="*/ 21560 w 21560"/>
                <a:gd name="T12" fmla="*/ 11476 h 11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0" h="11476" fill="none" extrusionOk="0">
                  <a:moveTo>
                    <a:pt x="18299" y="-1"/>
                  </a:moveTo>
                  <a:cubicBezTo>
                    <a:pt x="20219" y="3062"/>
                    <a:pt x="21340" y="6557"/>
                    <a:pt x="21560" y="10164"/>
                  </a:cubicBezTo>
                </a:path>
                <a:path w="21560" h="11476" stroke="0" extrusionOk="0">
                  <a:moveTo>
                    <a:pt x="18299" y="-1"/>
                  </a:moveTo>
                  <a:cubicBezTo>
                    <a:pt x="20219" y="3062"/>
                    <a:pt x="21340" y="6557"/>
                    <a:pt x="21560" y="10164"/>
                  </a:cubicBezTo>
                  <a:lnTo>
                    <a:pt x="0" y="11476"/>
                  </a:lnTo>
                  <a:lnTo>
                    <a:pt x="18299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Line 10"/>
            <p:cNvSpPr>
              <a:spLocks noChangeShapeType="1"/>
            </p:cNvSpPr>
            <p:nvPr/>
          </p:nvSpPr>
          <p:spPr bwMode="auto">
            <a:xfrm>
              <a:off x="4224" y="1584"/>
              <a:ext cx="864" cy="0"/>
            </a:xfrm>
            <a:prstGeom prst="line">
              <a:avLst/>
            </a:prstGeom>
            <a:noFill/>
            <a:ln w="38100">
              <a:solidFill>
                <a:srgbClr val="0000FA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6" name="Line 11"/>
            <p:cNvSpPr>
              <a:spLocks noChangeShapeType="1"/>
            </p:cNvSpPr>
            <p:nvPr/>
          </p:nvSpPr>
          <p:spPr bwMode="auto">
            <a:xfrm flipV="1">
              <a:off x="4224" y="960"/>
              <a:ext cx="624" cy="624"/>
            </a:xfrm>
            <a:prstGeom prst="line">
              <a:avLst/>
            </a:prstGeom>
            <a:noFill/>
            <a:ln w="38100">
              <a:solidFill>
                <a:srgbClr val="0000FA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7" name="Text Box 12"/>
            <p:cNvSpPr txBox="1">
              <a:spLocks noChangeArrowheads="1"/>
            </p:cNvSpPr>
            <p:nvPr/>
          </p:nvSpPr>
          <p:spPr bwMode="auto">
            <a:xfrm>
              <a:off x="4896" y="912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4108" name="Text Box 13"/>
            <p:cNvSpPr txBox="1">
              <a:spLocks noChangeArrowheads="1"/>
            </p:cNvSpPr>
            <p:nvPr/>
          </p:nvSpPr>
          <p:spPr bwMode="auto">
            <a:xfrm>
              <a:off x="5040" y="1584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/>
                <a:t> </a:t>
              </a:r>
              <a:r>
                <a:rPr lang="en-US" sz="2000" b="1" i="1" dirty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4109" name="Text Box 15"/>
            <p:cNvSpPr txBox="1">
              <a:spLocks noChangeArrowheads="1"/>
            </p:cNvSpPr>
            <p:nvPr/>
          </p:nvSpPr>
          <p:spPr bwMode="auto">
            <a:xfrm>
              <a:off x="4560" y="124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ym typeface="Symbol" pitchFamily="18" charset="2"/>
                </a:rPr>
                <a:t>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800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READING QUIZ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5486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None/>
            </a:pPr>
            <a:r>
              <a:rPr lang="en-US" dirty="0">
                <a:sym typeface="Symbol" pitchFamily="18" charset="2"/>
              </a:rPr>
              <a:t> =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{(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F </a:t>
            </a:r>
            <a:r>
              <a:rPr lang="en-US" b="1" i="1" dirty="0">
                <a:cs typeface="Times New Roman" pitchFamily="18" charset="0"/>
              </a:rPr>
              <a:t>•</a:t>
            </a:r>
            <a:r>
              <a:rPr lang="en-US" b="1" i="1" dirty="0">
                <a:sym typeface="Symbol" pitchFamily="18" charset="2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  <a:sym typeface="Symbol" pitchFamily="18" charset="2"/>
              </a:rPr>
              <a:t>OA</a:t>
            </a:r>
            <a:r>
              <a:rPr lang="en-US" dirty="0">
                <a:sym typeface="Symbol" pitchFamily="18" charset="2"/>
              </a:rPr>
              <a:t>)/(F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× </a:t>
            </a:r>
            <a:r>
              <a:rPr lang="en-US" dirty="0" err="1">
                <a:sym typeface="Symbol" pitchFamily="18" charset="2"/>
              </a:rPr>
              <a:t>r</a:t>
            </a:r>
            <a:r>
              <a:rPr lang="en-US" baseline="-25000" dirty="0" err="1">
                <a:sym typeface="Symbol" pitchFamily="18" charset="2"/>
              </a:rPr>
              <a:t>OA</a:t>
            </a:r>
            <a:r>
              <a:rPr lang="en-US" dirty="0">
                <a:sym typeface="Symbol" pitchFamily="18" charset="2"/>
              </a:rPr>
              <a:t>)}</a:t>
            </a:r>
          </a:p>
          <a:p>
            <a:pPr eaLnBrk="1" hangingPunct="1">
              <a:spcAft>
                <a:spcPts val="600"/>
              </a:spcAft>
              <a:buFont typeface="Symbol" pitchFamily="18" charset="2"/>
              <a:buNone/>
            </a:pPr>
            <a:r>
              <a:rPr lang="en-US" dirty="0">
                <a:solidFill>
                  <a:srgbClr val="0000FA"/>
                </a:solidFill>
                <a:sym typeface="Symbol" pitchFamily="18" charset="2"/>
              </a:rPr>
              <a:t> =</a:t>
            </a:r>
            <a:r>
              <a:rPr lang="en-US" dirty="0">
                <a:sym typeface="Symbol" pitchFamily="18" charset="2"/>
              </a:rPr>
              <a:t> cos</a:t>
            </a:r>
            <a:r>
              <a:rPr lang="en-US" baseline="30000" dirty="0">
                <a:sym typeface="Symbol" pitchFamily="18" charset="2"/>
              </a:rPr>
              <a:t>-1</a:t>
            </a:r>
            <a:r>
              <a:rPr lang="en-US" dirty="0">
                <a:sym typeface="Symbol" pitchFamily="18" charset="2"/>
              </a:rPr>
              <a:t>{145.5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/(300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× 0.60)} = 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36.1°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5800" y="5105400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Or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A"/>
                </a:solidFill>
              </a:rPr>
              <a:t>F</a:t>
            </a:r>
            <a:r>
              <a:rPr lang="en-US" baseline="-25000" dirty="0">
                <a:solidFill>
                  <a:srgbClr val="0000FA"/>
                </a:solidFill>
              </a:rPr>
              <a:t>OA </a:t>
            </a:r>
            <a:r>
              <a:rPr lang="en-US" dirty="0">
                <a:solidFill>
                  <a:srgbClr val="0000FA"/>
                </a:solidFill>
              </a:rPr>
              <a:t> =</a:t>
            </a:r>
            <a:r>
              <a:rPr lang="en-US" dirty="0"/>
              <a:t>  F cos </a:t>
            </a:r>
            <a:r>
              <a:rPr lang="en-US" dirty="0">
                <a:sym typeface="Symbol" pitchFamily="18" charset="2"/>
              </a:rPr>
              <a:t>  =  300 cos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36.1°  = </a:t>
            </a:r>
            <a:r>
              <a:rPr lang="en-US" u="sng" dirty="0">
                <a:solidFill>
                  <a:srgbClr val="0000FA"/>
                </a:solidFill>
                <a:sym typeface="Symbol" pitchFamily="18" charset="2"/>
              </a:rPr>
              <a:t>242</a:t>
            </a:r>
            <a:r>
              <a:rPr lang="en-US" u="sng" dirty="0">
                <a:solidFill>
                  <a:srgbClr val="0000FA"/>
                </a:solidFill>
                <a:cs typeface="Times New Roman" pitchFamily="18" charset="0"/>
                <a:sym typeface="Symbol" pitchFamily="18" charset="2"/>
              </a:rPr>
              <a:t> N</a:t>
            </a:r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762000" y="1143000"/>
            <a:ext cx="7543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F </a:t>
            </a:r>
            <a:r>
              <a:rPr lang="en-US" b="1" i="1" dirty="0">
                <a:cs typeface="Times New Roman" pitchFamily="18" charset="0"/>
              </a:rPr>
              <a:t>•</a:t>
            </a:r>
            <a:r>
              <a:rPr lang="en-US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OA</a:t>
            </a:r>
            <a:r>
              <a:rPr lang="en-US" b="1" i="1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= (</a:t>
            </a:r>
            <a:r>
              <a:rPr lang="en-US" dirty="0">
                <a:sym typeface="Symbol" pitchFamily="18" charset="2"/>
              </a:rPr>
              <a:t>-75</a:t>
            </a:r>
            <a:r>
              <a:rPr lang="en-US" dirty="0"/>
              <a:t>) (-0.45) + (259.8) (</a:t>
            </a:r>
            <a:r>
              <a:rPr lang="en-US" dirty="0">
                <a:sym typeface="Symbol" pitchFamily="18" charset="2"/>
              </a:rPr>
              <a:t>0.</a:t>
            </a:r>
            <a:r>
              <a:rPr lang="en-US" dirty="0"/>
              <a:t>30) + (129.9) (</a:t>
            </a:r>
            <a:r>
              <a:rPr lang="en-US" dirty="0">
                <a:sym typeface="Symbol" pitchFamily="18" charset="2"/>
              </a:rPr>
              <a:t>0.</a:t>
            </a:r>
            <a:r>
              <a:rPr lang="en-US" dirty="0"/>
              <a:t>26) 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	 = 145.5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/>
              <a:t>N</a:t>
            </a:r>
            <a:r>
              <a:rPr lang="en-US" dirty="0" err="1">
                <a:cs typeface="Times New Roman" pitchFamily="18" charset="0"/>
              </a:rPr>
              <a:t>·m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57200" y="3055938"/>
            <a:ext cx="7924800" cy="2030412"/>
            <a:chOff x="457200" y="3055203"/>
            <a:chExt cx="7924800" cy="2031326"/>
          </a:xfrm>
        </p:grpSpPr>
        <p:sp>
          <p:nvSpPr>
            <p:cNvPr id="19465" name="Text Box 6"/>
            <p:cNvSpPr txBox="1">
              <a:spLocks noChangeArrowheads="1"/>
            </p:cNvSpPr>
            <p:nvPr/>
          </p:nvSpPr>
          <p:spPr bwMode="auto">
            <a:xfrm>
              <a:off x="762000" y="3886200"/>
              <a:ext cx="7620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dirty="0">
                  <a:solidFill>
                    <a:srgbClr val="0000FA"/>
                  </a:solidFill>
                </a:rPr>
                <a:t>F</a:t>
              </a:r>
              <a:r>
                <a:rPr lang="en-US" baseline="-25000" dirty="0">
                  <a:solidFill>
                    <a:srgbClr val="0000FA"/>
                  </a:solidFill>
                </a:rPr>
                <a:t>OA</a:t>
              </a:r>
              <a:r>
                <a:rPr lang="en-US" dirty="0"/>
                <a:t> = </a:t>
              </a:r>
              <a:r>
                <a:rPr lang="en-US" b="1" i="1" dirty="0">
                  <a:solidFill>
                    <a:srgbClr val="FF0000"/>
                  </a:solidFill>
                </a:rPr>
                <a:t>F </a:t>
              </a:r>
              <a:r>
                <a:rPr lang="en-US" b="1" i="1" dirty="0">
                  <a:cs typeface="Times New Roman" pitchFamily="18" charset="0"/>
                </a:rPr>
                <a:t>•</a:t>
              </a:r>
              <a:r>
                <a:rPr lang="en-US" b="1" i="1" dirty="0">
                  <a:solidFill>
                    <a:srgbClr val="FF0000"/>
                  </a:solidFill>
                </a:rPr>
                <a:t> </a:t>
              </a:r>
              <a:r>
                <a:rPr lang="en-US" b="1" i="1" dirty="0" err="1">
                  <a:solidFill>
                    <a:srgbClr val="FF0000"/>
                  </a:solidFill>
                </a:rPr>
                <a:t>u</a:t>
              </a:r>
              <a:r>
                <a:rPr lang="en-US" i="1" baseline="-25000" dirty="0" err="1">
                  <a:solidFill>
                    <a:srgbClr val="FF0000"/>
                  </a:solidFill>
                </a:rPr>
                <a:t>OA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       = (</a:t>
              </a:r>
              <a:r>
                <a:rPr lang="en-US" dirty="0">
                  <a:sym typeface="Symbol" pitchFamily="18" charset="2"/>
                </a:rPr>
                <a:t>-</a:t>
              </a:r>
              <a:r>
                <a:rPr lang="en-US" dirty="0"/>
                <a:t>75)(-0.75) </a:t>
              </a:r>
              <a:r>
                <a:rPr lang="en-US" dirty="0">
                  <a:sym typeface="Symbol" pitchFamily="18" charset="2"/>
                </a:rPr>
                <a:t>+</a:t>
              </a:r>
              <a:r>
                <a:rPr lang="en-US" dirty="0"/>
                <a:t> (259.8) (0</a:t>
              </a:r>
              <a:r>
                <a:rPr lang="en-US" dirty="0">
                  <a:sym typeface="Symbol" pitchFamily="18" charset="2"/>
                </a:rPr>
                <a:t>.50</a:t>
              </a:r>
              <a:r>
                <a:rPr lang="en-US" dirty="0"/>
                <a:t>) </a:t>
              </a:r>
              <a:r>
                <a:rPr lang="en-US" dirty="0">
                  <a:sym typeface="Symbol" pitchFamily="18" charset="2"/>
                </a:rPr>
                <a:t>+</a:t>
              </a:r>
              <a:r>
                <a:rPr lang="en-US" dirty="0"/>
                <a:t> (129.9) (</a:t>
              </a:r>
              <a:r>
                <a:rPr lang="en-US" dirty="0">
                  <a:sym typeface="Symbol" pitchFamily="18" charset="2"/>
                </a:rPr>
                <a:t>0</a:t>
              </a:r>
              <a:r>
                <a:rPr lang="en-US" dirty="0"/>
                <a:t>.433) 	                         </a:t>
              </a:r>
              <a:br>
                <a:rPr lang="en-US" dirty="0"/>
              </a:br>
              <a:r>
                <a:rPr lang="en-US" dirty="0"/>
                <a:t>       </a:t>
              </a:r>
              <a:r>
                <a:rPr lang="en-US" dirty="0">
                  <a:solidFill>
                    <a:srgbClr val="0000FA"/>
                  </a:solidFill>
                </a:rPr>
                <a:t>= </a:t>
              </a:r>
              <a:r>
                <a:rPr lang="en-US" u="sng" dirty="0">
                  <a:solidFill>
                    <a:srgbClr val="0000FA"/>
                  </a:solidFill>
                  <a:sym typeface="Symbol" pitchFamily="18" charset="2"/>
                </a:rPr>
                <a:t>242 </a:t>
              </a:r>
              <a:r>
                <a:rPr lang="en-US" u="sng" dirty="0">
                  <a:solidFill>
                    <a:srgbClr val="0000FA"/>
                  </a:solidFill>
                  <a:cs typeface="Times New Roman" pitchFamily="18" charset="0"/>
                  <a:sym typeface="Symbol" pitchFamily="18" charset="2"/>
                </a:rPr>
                <a:t> N</a:t>
              </a:r>
            </a:p>
          </p:txBody>
        </p:sp>
        <p:sp>
          <p:nvSpPr>
            <p:cNvPr id="19466" name="Rectangle 1"/>
            <p:cNvSpPr>
              <a:spLocks noChangeArrowheads="1"/>
            </p:cNvSpPr>
            <p:nvPr/>
          </p:nvSpPr>
          <p:spPr bwMode="auto">
            <a:xfrm>
              <a:off x="457200" y="3055203"/>
              <a:ext cx="7543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dirty="0"/>
                <a:t>The magnitude of the projected component of </a:t>
              </a:r>
              <a:r>
                <a:rPr lang="en-US" b="1" i="1" dirty="0">
                  <a:solidFill>
                    <a:srgbClr val="FF0000"/>
                  </a:solidFill>
                </a:rPr>
                <a:t>F</a:t>
              </a:r>
              <a:r>
                <a:rPr lang="en-US" b="1" dirty="0"/>
                <a:t> </a:t>
              </a:r>
              <a:r>
                <a:rPr lang="en-US" dirty="0"/>
                <a:t>along line OA will be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04800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  PROBLEM  SOLVING</a:t>
            </a:r>
            <a:r>
              <a:rPr lang="en-US" sz="2400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  <p:bldP spid="11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81534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1. The </a:t>
            </a:r>
            <a:r>
              <a:rPr lang="en-US" u="sng" dirty="0">
                <a:solidFill>
                  <a:srgbClr val="0000FA"/>
                </a:solidFill>
              </a:rPr>
              <a:t>dot product </a:t>
            </a:r>
            <a:r>
              <a:rPr lang="en-US" dirty="0"/>
              <a:t>can be used to find all of the following except ____ .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A)  sum of two vectors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B)  angle between two vectors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C)  component of a vector parallel to another line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D)  component of a vector perpendicular to another line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78644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2. Find the </a:t>
            </a:r>
            <a:r>
              <a:rPr lang="en-US" u="sng" dirty="0">
                <a:solidFill>
                  <a:srgbClr val="0000FA"/>
                </a:solidFill>
              </a:rPr>
              <a:t>dot product </a:t>
            </a:r>
            <a:r>
              <a:rPr lang="en-US" dirty="0"/>
              <a:t>of the two vectors 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Q</a:t>
            </a:r>
            <a:r>
              <a:rPr lang="en-US" b="1" i="1" dirty="0"/>
              <a:t>.</a:t>
            </a:r>
            <a:endParaRPr lang="en-US" b="1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	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= {5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+ 2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 + 3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	</a:t>
            </a:r>
            <a:r>
              <a:rPr lang="en-US" b="1" i="1" dirty="0">
                <a:solidFill>
                  <a:srgbClr val="FF0000"/>
                </a:solidFill>
              </a:rPr>
              <a:t>Q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 = {-2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+ 5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+  4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} m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A)   -12  m                 B) 12 m </a:t>
            </a:r>
            <a:r>
              <a:rPr lang="en-US" baseline="30000" dirty="0"/>
              <a:t>               </a:t>
            </a:r>
            <a:r>
              <a:rPr lang="en-US" dirty="0"/>
              <a:t>C) 12 m </a:t>
            </a:r>
            <a:r>
              <a:rPr lang="en-US" baseline="30000" dirty="0"/>
              <a:t>2 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   D)   -12  m </a:t>
            </a:r>
            <a:r>
              <a:rPr lang="en-US" baseline="30000" dirty="0"/>
              <a:t>2</a:t>
            </a:r>
            <a:r>
              <a:rPr lang="en-US" dirty="0"/>
              <a:t>              E) 10 m 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effectLst/>
                <a:ea typeface="+mn-ea"/>
                <a:cs typeface="+mn-cs"/>
              </a:rPr>
              <a:t>ATTENTION  QUIZ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  <p:bldP spid="297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28704" y="2238901"/>
            <a:ext cx="4931057" cy="1553983"/>
            <a:chOff x="2423975" y="2436124"/>
            <a:chExt cx="4931057" cy="1553983"/>
          </a:xfrm>
        </p:grpSpPr>
        <p:sp>
          <p:nvSpPr>
            <p:cNvPr id="6" name="Rectangle 5"/>
            <p:cNvSpPr/>
            <p:nvPr/>
          </p:nvSpPr>
          <p:spPr>
            <a:xfrm>
              <a:off x="3093635" y="2436124"/>
              <a:ext cx="3591736" cy="7286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End of the Lecture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23975" y="3164760"/>
              <a:ext cx="4931057" cy="8253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54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0096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Let Learning Continue</a:t>
              </a:r>
              <a:endPara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9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8"/>
          <p:cNvGrpSpPr>
            <a:grpSpLocks/>
          </p:cNvGrpSpPr>
          <p:nvPr/>
        </p:nvGrpSpPr>
        <p:grpSpPr bwMode="auto">
          <a:xfrm>
            <a:off x="533400" y="1295400"/>
            <a:ext cx="8153400" cy="3684588"/>
            <a:chOff x="533400" y="1295400"/>
            <a:chExt cx="8153400" cy="3684588"/>
          </a:xfrm>
        </p:grpSpPr>
        <p:sp>
          <p:nvSpPr>
            <p:cNvPr id="5126" name="Text Box 3"/>
            <p:cNvSpPr txBox="1">
              <a:spLocks noChangeArrowheads="1"/>
            </p:cNvSpPr>
            <p:nvPr/>
          </p:nvSpPr>
          <p:spPr bwMode="auto">
            <a:xfrm>
              <a:off x="4800600" y="1387475"/>
              <a:ext cx="3886200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/>
                <a:t>If </a:t>
              </a:r>
              <a:r>
                <a:rPr lang="en-US" sz="2800" dirty="0" smtClean="0"/>
                <a:t>you know the physical locations of the </a:t>
              </a:r>
              <a:r>
                <a:rPr lang="en-US" sz="2800" dirty="0" smtClean="0"/>
                <a:t>four cable </a:t>
              </a:r>
              <a:r>
                <a:rPr lang="en-US" sz="2800" dirty="0" smtClean="0"/>
                <a:t>ends, how could </a:t>
              </a:r>
              <a:r>
                <a:rPr lang="en-US" sz="2800" dirty="0"/>
                <a:t>you </a:t>
              </a:r>
              <a:r>
                <a:rPr lang="en-US" sz="2800" dirty="0" smtClean="0">
                  <a:solidFill>
                    <a:srgbClr val="0000FA"/>
                  </a:solidFill>
                </a:rPr>
                <a:t>calculate</a:t>
              </a:r>
              <a:r>
                <a:rPr lang="en-US" sz="2800" dirty="0" smtClean="0"/>
                <a:t> the angle between the cables at the common anchor?</a:t>
              </a:r>
              <a:endParaRPr lang="en-US" sz="2800" dirty="0"/>
            </a:p>
          </p:txBody>
        </p:sp>
        <p:pic>
          <p:nvPicPr>
            <p:cNvPr id="512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95400"/>
              <a:ext cx="4233356" cy="368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APPLICATIONS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0" y="1143001"/>
            <a:ext cx="7391400" cy="5092701"/>
            <a:chOff x="624" y="2544"/>
            <a:chExt cx="4656" cy="3208"/>
          </a:xfrm>
        </p:grpSpPr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624" y="4608"/>
              <a:ext cx="465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/>
                <a:t>For the force </a:t>
              </a:r>
              <a:r>
                <a:rPr lang="en-US" sz="2800" b="1" i="1" dirty="0">
                  <a:solidFill>
                    <a:srgbClr val="FF0000"/>
                  </a:solidFill>
                </a:rPr>
                <a:t>F</a:t>
              </a:r>
              <a:r>
                <a:rPr lang="en-US" sz="2800" dirty="0"/>
                <a:t> 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applied </a:t>
              </a:r>
              <a:r>
                <a:rPr lang="en-US" sz="2800" dirty="0"/>
                <a:t>to the wrench at Point A, what component of it actually helps turn the bolt (i.e., the force component acting perpendicular to </a:t>
              </a:r>
              <a:r>
                <a:rPr lang="en-US" sz="2800" dirty="0" smtClean="0"/>
                <a:t>arm AB of the </a:t>
              </a:r>
              <a:r>
                <a:rPr lang="en-US" sz="2800" dirty="0"/>
                <a:t>pipe)?</a:t>
              </a:r>
            </a:p>
          </p:txBody>
        </p:sp>
        <p:pic>
          <p:nvPicPr>
            <p:cNvPr id="6151" name="Picture 25" descr="CH 2 Pipe H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544"/>
              <a:ext cx="2448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47700" y="381000"/>
            <a:ext cx="7886700" cy="762000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APPLICATIONS</a:t>
            </a:r>
            <a:r>
              <a:rPr lang="en-US" sz="2400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 (continued)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2895600"/>
            <a:ext cx="83820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The dot product of vectors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dirty="0"/>
              <a:t> is defined as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dirty="0"/>
              <a:t>•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dirty="0"/>
              <a:t> = A  B cos </a:t>
            </a:r>
            <a:r>
              <a:rPr lang="en-US" dirty="0">
                <a:sym typeface="Symbol" pitchFamily="18" charset="2"/>
              </a:rPr>
              <a:t>.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The angle </a:t>
            </a:r>
            <a:r>
              <a:rPr lang="en-US" dirty="0">
                <a:sym typeface="Symbol" pitchFamily="18" charset="2"/>
              </a:rPr>
              <a:t>  is the smallest angle between the two vectors and is always in a range of </a:t>
            </a:r>
            <a:r>
              <a:rPr lang="en-US" dirty="0" smtClean="0">
                <a:sym typeface="Symbol" pitchFamily="18" charset="2"/>
              </a:rPr>
              <a:t>0</a:t>
            </a:r>
            <a:r>
              <a:rPr lang="en-US" baseline="30000" dirty="0" smtClean="0">
                <a:cs typeface="Times New Roman" pitchFamily="18" charset="0"/>
                <a:sym typeface="Symbol" pitchFamily="18" charset="2"/>
              </a:rPr>
              <a:t>º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to 180</a:t>
            </a:r>
            <a:r>
              <a:rPr lang="en-US" baseline="30000" dirty="0">
                <a:cs typeface="Times New Roman" pitchFamily="18" charset="0"/>
                <a:sym typeface="Symbol" pitchFamily="18" charset="2"/>
              </a:rPr>
              <a:t>º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79248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rgbClr val="0000FA"/>
                </a:solidFill>
              </a:rPr>
              <a:t>Dot  Product  Characteristics: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1. The result of the dot product is a scalar (a positive or negative number).</a:t>
            </a:r>
          </a:p>
          <a:p>
            <a:pPr eaLnBrk="1" hangingPunct="1">
              <a:spcBef>
                <a:spcPct val="20000"/>
              </a:spcBef>
            </a:pPr>
            <a:r>
              <a:rPr lang="en-US" dirty="0"/>
              <a:t>2.	The units of the dot product will be the product of the units of </a:t>
            </a:r>
            <a:r>
              <a:rPr lang="en-US" dirty="0">
                <a:sym typeface="Symbol" pitchFamily="18" charset="2"/>
              </a:rPr>
              <a:t> the 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and </a:t>
            </a:r>
            <a:r>
              <a:rPr lang="en-US" b="1" i="1" dirty="0">
                <a:solidFill>
                  <a:srgbClr val="FF0000"/>
                </a:solidFill>
                <a:sym typeface="Symbol" pitchFamily="18" charset="2"/>
              </a:rPr>
              <a:t>B </a:t>
            </a:r>
            <a:r>
              <a:rPr lang="en-US" dirty="0">
                <a:sym typeface="Symbol" pitchFamily="18" charset="2"/>
              </a:rPr>
              <a:t>vectors</a:t>
            </a:r>
            <a:r>
              <a:rPr lang="en-US" b="1" i="1" dirty="0">
                <a:sym typeface="Symbol" pitchFamily="18" charset="2"/>
              </a:rPr>
              <a:t>.</a:t>
            </a:r>
            <a:endParaRPr lang="en-US" dirty="0"/>
          </a:p>
        </p:txBody>
      </p:sp>
      <p:pic>
        <p:nvPicPr>
          <p:cNvPr id="7173" name="Picture 9" descr="fig2_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3962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DEFINITION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2057400"/>
            <a:ext cx="7848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A"/>
                </a:solidFill>
              </a:rPr>
              <a:t>Examples</a:t>
            </a:r>
            <a:r>
              <a:rPr lang="en-US" dirty="0"/>
              <a:t>:	By definition,  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•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=   0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                        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•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=   1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dirty="0"/>
              <a:t>•</a:t>
            </a:r>
            <a:r>
              <a:rPr lang="en-US" b="1" i="1" dirty="0">
                <a:solidFill>
                  <a:srgbClr val="FF0000"/>
                </a:solidFill>
              </a:rPr>
              <a:t> B</a:t>
            </a:r>
            <a:r>
              <a:rPr lang="en-US" dirty="0"/>
              <a:t>	=     (A</a:t>
            </a:r>
            <a:r>
              <a:rPr lang="en-US" baseline="-25000" dirty="0"/>
              <a:t>x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 +  A</a:t>
            </a:r>
            <a:r>
              <a:rPr lang="en-US" baseline="-25000" dirty="0"/>
              <a:t>y 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dirty="0"/>
              <a:t> + 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) </a:t>
            </a:r>
            <a:r>
              <a:rPr lang="en-US" b="1" dirty="0"/>
              <a:t>•</a:t>
            </a:r>
            <a:r>
              <a:rPr lang="en-US" dirty="0"/>
              <a:t> (</a:t>
            </a:r>
            <a:r>
              <a:rPr lang="en-US" dirty="0" err="1"/>
              <a:t>B</a:t>
            </a:r>
            <a:r>
              <a:rPr lang="en-US" baseline="-25000" dirty="0" err="1"/>
              <a:t>x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en-US" dirty="0"/>
              <a:t> +  B</a:t>
            </a:r>
            <a:r>
              <a:rPr lang="en-US" baseline="-25000" dirty="0"/>
              <a:t>y 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  + 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k</a:t>
            </a:r>
            <a:r>
              <a:rPr lang="en-US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=     A</a:t>
            </a:r>
            <a:r>
              <a:rPr lang="en-US" baseline="-25000" dirty="0"/>
              <a:t>x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aseline="-25000" dirty="0" err="1"/>
              <a:t>x</a:t>
            </a:r>
            <a:r>
              <a:rPr lang="en-US" baseline="-25000" dirty="0"/>
              <a:t>  </a:t>
            </a:r>
            <a:r>
              <a:rPr lang="en-US" dirty="0"/>
              <a:t>+	</a:t>
            </a:r>
            <a:r>
              <a:rPr lang="en-US" dirty="0" err="1"/>
              <a:t>A</a:t>
            </a:r>
            <a:r>
              <a:rPr lang="en-US" baseline="-25000" dirty="0" err="1"/>
              <a:t>y</a:t>
            </a:r>
            <a:r>
              <a:rPr lang="en-US" dirty="0" err="1"/>
              <a:t>B</a:t>
            </a:r>
            <a:r>
              <a:rPr lang="en-US" baseline="-25000" dirty="0" err="1"/>
              <a:t>y</a:t>
            </a:r>
            <a:r>
              <a:rPr lang="en-US" dirty="0"/>
              <a:t>	+  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endParaRPr lang="en-US" baseline="-25000" dirty="0"/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7"/>
            <a:ext cx="7886700" cy="758952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DOT  PRODUCT  DEFINITON </a:t>
            </a:r>
            <a:r>
              <a:rPr lang="en-US" sz="2400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(continued)</a:t>
            </a:r>
            <a:endParaRPr lang="en-US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57200" y="342900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</a:t>
            </a:r>
            <a:r>
              <a:rPr lang="en-US" dirty="0" smtClean="0"/>
              <a:t>these </a:t>
            </a:r>
            <a:r>
              <a:rPr lang="en-US" dirty="0"/>
              <a:t>two vectors in </a:t>
            </a:r>
            <a:r>
              <a:rPr lang="en-US" dirty="0" smtClean="0"/>
              <a:t>Cartesian </a:t>
            </a:r>
            <a:r>
              <a:rPr lang="en-US" dirty="0"/>
              <a:t>form, one can find the angle by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3995737"/>
            <a:ext cx="792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 a) </a:t>
            </a:r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>
                <a:solidFill>
                  <a:srgbClr val="0000FA"/>
                </a:solidFill>
              </a:rPr>
              <a:t>dot product</a:t>
            </a:r>
            <a:r>
              <a:rPr lang="en-US" dirty="0"/>
              <a:t>,   </a:t>
            </a:r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dirty="0"/>
              <a:t>• </a:t>
            </a:r>
            <a:r>
              <a:rPr lang="en-US" b="1" i="1" dirty="0">
                <a:solidFill>
                  <a:srgbClr val="FF0000"/>
                </a:solidFill>
              </a:rPr>
              <a:t>B </a:t>
            </a:r>
            <a:r>
              <a:rPr lang="en-US" dirty="0"/>
              <a:t>= (</a:t>
            </a:r>
            <a:r>
              <a:rPr lang="en-US" dirty="0" err="1"/>
              <a:t>A</a:t>
            </a:r>
            <a:r>
              <a:rPr lang="en-US" baseline="-25000" dirty="0" err="1"/>
              <a:t>x</a:t>
            </a:r>
            <a:r>
              <a:rPr lang="en-US" dirty="0" err="1"/>
              <a:t>B</a:t>
            </a:r>
            <a:r>
              <a:rPr lang="en-US" baseline="-25000" dirty="0" err="1"/>
              <a:t>x</a:t>
            </a:r>
            <a:r>
              <a:rPr lang="en-US" baseline="-25000" dirty="0"/>
              <a:t>  </a:t>
            </a:r>
            <a:r>
              <a:rPr lang="en-US" dirty="0"/>
              <a:t>+ </a:t>
            </a:r>
            <a:r>
              <a:rPr lang="en-US" dirty="0" err="1"/>
              <a:t>A</a:t>
            </a:r>
            <a:r>
              <a:rPr lang="en-US" baseline="-25000" dirty="0" err="1"/>
              <a:t>y</a:t>
            </a:r>
            <a:r>
              <a:rPr lang="en-US" dirty="0" err="1"/>
              <a:t>B</a:t>
            </a:r>
            <a:r>
              <a:rPr lang="en-US" baseline="-25000" dirty="0" err="1"/>
              <a:t>y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dirty="0"/>
              <a:t>),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b) </a:t>
            </a:r>
            <a:r>
              <a:rPr lang="en-US" dirty="0" smtClean="0"/>
              <a:t>Find </a:t>
            </a:r>
            <a:r>
              <a:rPr lang="en-US" dirty="0"/>
              <a:t>the </a:t>
            </a:r>
            <a:r>
              <a:rPr lang="en-US" dirty="0">
                <a:solidFill>
                  <a:srgbClr val="0000FA"/>
                </a:solidFill>
              </a:rPr>
              <a:t>magnitudes</a:t>
            </a:r>
            <a:r>
              <a:rPr lang="en-US" dirty="0"/>
              <a:t> (A &amp; B) of the vectors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&amp;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dirty="0"/>
              <a:t>,  and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c) </a:t>
            </a:r>
            <a:r>
              <a:rPr lang="en-US" dirty="0" smtClean="0"/>
              <a:t> Use </a:t>
            </a:r>
            <a:r>
              <a:rPr lang="en-US" dirty="0"/>
              <a:t>the definition of dot product and </a:t>
            </a:r>
            <a:r>
              <a:rPr lang="en-US" dirty="0" smtClean="0">
                <a:solidFill>
                  <a:srgbClr val="0000FA"/>
                </a:solidFill>
              </a:rPr>
              <a:t>solve </a:t>
            </a:r>
            <a:r>
              <a:rPr lang="en-US" dirty="0">
                <a:solidFill>
                  <a:srgbClr val="0000FA"/>
                </a:solidFill>
              </a:rPr>
              <a:t>for </a:t>
            </a:r>
            <a:r>
              <a:rPr lang="en-US" dirty="0">
                <a:solidFill>
                  <a:srgbClr val="0000FA"/>
                </a:solidFill>
                <a:sym typeface="Symbol" pitchFamily="18" charset="2"/>
              </a:rPr>
              <a:t></a:t>
            </a:r>
            <a:r>
              <a:rPr lang="en-US" dirty="0">
                <a:sym typeface="Symbol" pitchFamily="18" charset="2"/>
              </a:rPr>
              <a:t>, i.e.,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</a:t>
            </a:r>
            <a:r>
              <a:rPr lang="en-US" dirty="0" smtClean="0"/>
              <a:t>   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 = cos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[(</a:t>
            </a:r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dirty="0"/>
              <a:t>•</a:t>
            </a:r>
            <a:r>
              <a:rPr lang="en-US" b="1" i="1" dirty="0">
                <a:solidFill>
                  <a:srgbClr val="FF0000"/>
                </a:solidFill>
              </a:rPr>
              <a:t> B</a:t>
            </a:r>
            <a:r>
              <a:rPr lang="en-US" b="1" i="1" dirty="0"/>
              <a:t>)</a:t>
            </a:r>
            <a:r>
              <a:rPr lang="en-US" dirty="0"/>
              <a:t>/(A B)],  where 0</a:t>
            </a:r>
            <a:r>
              <a:rPr lang="en-US" baseline="30000" dirty="0">
                <a:cs typeface="Times New Roman" pitchFamily="18" charset="0"/>
              </a:rPr>
              <a:t>º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 180</a:t>
            </a:r>
            <a:r>
              <a:rPr lang="en-US" baseline="30000" dirty="0">
                <a:cs typeface="Times New Roman" pitchFamily="18" charset="0"/>
              </a:rPr>
              <a:t>º </a:t>
            </a:r>
            <a:r>
              <a:rPr lang="en-US" dirty="0">
                <a:cs typeface="Times New Roman" pitchFamily="18" charset="0"/>
              </a:rPr>
              <a:t>.</a:t>
            </a:r>
            <a:endParaRPr lang="en-US" baseline="30000" dirty="0">
              <a:cs typeface="Times New Roman" pitchFamily="18" charset="0"/>
            </a:endParaRPr>
          </a:p>
        </p:txBody>
      </p:sp>
      <p:pic>
        <p:nvPicPr>
          <p:cNvPr id="9222" name="Picture 12" descr="fig2_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1148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USING  THE  DOT  PRODUCT   TO  DETERMINE  </a:t>
            </a:r>
            <a:b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THE ANGLE  BETWEEN  TWO  VECTORS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6781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Steps: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     1. Find  the unit vector,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b="1" i="1" dirty="0" smtClean="0"/>
              <a:t> </a:t>
            </a:r>
            <a:r>
              <a:rPr lang="en-US" dirty="0" smtClean="0"/>
              <a:t>along </a:t>
            </a:r>
            <a:r>
              <a:rPr lang="en-US" dirty="0"/>
              <a:t>line </a:t>
            </a:r>
            <a:r>
              <a:rPr lang="en-US" dirty="0" smtClean="0"/>
              <a:t>aa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     </a:t>
            </a:r>
            <a:r>
              <a:rPr lang="en-US" dirty="0"/>
              <a:t>2. Find the scalar projection of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dirty="0"/>
              <a:t> along line </a:t>
            </a:r>
            <a:r>
              <a:rPr lang="en-US" dirty="0" smtClean="0"/>
              <a:t>aa </a:t>
            </a:r>
            <a:r>
              <a:rPr lang="en-US" dirty="0"/>
              <a:t>by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   A</a:t>
            </a:r>
            <a:r>
              <a:rPr lang="en-US" baseline="-25000" dirty="0"/>
              <a:t>||</a:t>
            </a:r>
            <a:r>
              <a:rPr lang="en-US" dirty="0"/>
              <a:t>  =  </a:t>
            </a:r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dirty="0"/>
              <a:t>•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b="1" i="1" dirty="0" smtClean="0"/>
              <a:t> </a:t>
            </a:r>
            <a:r>
              <a:rPr lang="en-US" dirty="0" smtClean="0"/>
              <a:t>=   A</a:t>
            </a:r>
            <a:r>
              <a:rPr lang="en-US" baseline="-25000" dirty="0" smtClean="0"/>
              <a:t>x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x</a:t>
            </a:r>
            <a:r>
              <a:rPr lang="en-US" dirty="0" smtClean="0"/>
              <a:t>  </a:t>
            </a:r>
            <a:r>
              <a:rPr lang="en-US" dirty="0"/>
              <a:t>+  </a:t>
            </a:r>
            <a:r>
              <a:rPr lang="en-US" dirty="0" smtClean="0"/>
              <a:t>A</a:t>
            </a:r>
            <a:r>
              <a:rPr lang="en-US" baseline="-25000" dirty="0" smtClean="0"/>
              <a:t>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y</a:t>
            </a:r>
            <a:r>
              <a:rPr lang="en-US" dirty="0" smtClean="0"/>
              <a:t>  </a:t>
            </a:r>
            <a:r>
              <a:rPr lang="en-US" dirty="0"/>
              <a:t>+  </a:t>
            </a:r>
            <a:r>
              <a:rPr lang="en-US" dirty="0" err="1"/>
              <a:t>A</a:t>
            </a:r>
            <a:r>
              <a:rPr lang="en-US" baseline="-25000" dirty="0" err="1"/>
              <a:t>z</a:t>
            </a:r>
            <a:r>
              <a:rPr lang="en-US" dirty="0"/>
              <a:t>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z</a:t>
            </a:r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758952"/>
          </a:xfrm>
        </p:spPr>
        <p:txBody>
          <a:bodyPr/>
          <a:lstStyle/>
          <a:p>
            <a:pPr rtl="0" eaLnBrk="1" fontAlgn="base" hangingPunct="1"/>
            <a:r>
              <a:rPr lang="en-US" sz="2400" b="1" kern="1200" dirty="0" smtClean="0">
                <a:solidFill>
                  <a:srgbClr val="000096"/>
                </a:solidFill>
                <a:effectLst/>
                <a:ea typeface="+mn-ea"/>
                <a:cs typeface="+mn-cs"/>
              </a:rPr>
              <a:t>DETERMINING  THE  PROJECTION  OF  A  VECTOR</a:t>
            </a:r>
            <a:endParaRPr lang="en-US" dirty="0" smtClean="0">
              <a:solidFill>
                <a:srgbClr val="000096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438276"/>
            <a:ext cx="8305800" cy="2736850"/>
            <a:chOff x="838200" y="1438276"/>
            <a:chExt cx="8305800" cy="2736850"/>
          </a:xfrm>
        </p:grpSpPr>
        <p:sp>
          <p:nvSpPr>
            <p:cNvPr id="10247" name="Text Box 4"/>
            <p:cNvSpPr txBox="1">
              <a:spLocks noChangeArrowheads="1"/>
            </p:cNvSpPr>
            <p:nvPr/>
          </p:nvSpPr>
          <p:spPr bwMode="auto">
            <a:xfrm>
              <a:off x="838200" y="3352801"/>
              <a:ext cx="83058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You can determine the components of a vector parallel and perpendicular to a line using the dot product.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1433" y="1438276"/>
              <a:ext cx="5905500" cy="191452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 3.	If needed, the projection can be written as a vector,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baseline="-25000" dirty="0">
                <a:solidFill>
                  <a:srgbClr val="FF0000"/>
                </a:solidFill>
              </a:rPr>
              <a:t>|| </a:t>
            </a:r>
            <a:r>
              <a:rPr lang="en-US" dirty="0"/>
              <a:t>, by using the unit vector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b="1" i="1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the magnitude found in step 2.</a:t>
            </a:r>
          </a:p>
          <a:p>
            <a:r>
              <a:rPr lang="en-US" dirty="0"/>
              <a:t>                </a:t>
            </a:r>
            <a:r>
              <a:rPr lang="en-US" b="1" i="1" dirty="0">
                <a:solidFill>
                  <a:srgbClr val="FF0000"/>
                </a:solidFill>
              </a:rPr>
              <a:t>A</a:t>
            </a:r>
            <a:r>
              <a:rPr lang="en-US" b="1" i="1" baseline="-25000" dirty="0">
                <a:solidFill>
                  <a:srgbClr val="FF0000"/>
                </a:solidFill>
              </a:rPr>
              <a:t>||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=   A</a:t>
            </a:r>
            <a:r>
              <a:rPr lang="en-US" baseline="-25000" dirty="0"/>
              <a:t>||</a:t>
            </a:r>
            <a:r>
              <a:rPr lang="en-US" b="1" i="1" dirty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u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a</a:t>
            </a:r>
            <a:endParaRPr lang="en-US" b="1" i="1" baseline="-25000" dirty="0">
              <a:solidFill>
                <a:srgbClr val="FF0000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" y="3505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/>
              <a:t>4.	</a:t>
            </a:r>
            <a:r>
              <a:rPr lang="en-US" dirty="0"/>
              <a:t>The scalar and vector forms of the perpendicular component can easily </a:t>
            </a:r>
            <a:r>
              <a:rPr lang="en-US" dirty="0" smtClean="0"/>
              <a:t>be </a:t>
            </a:r>
            <a:r>
              <a:rPr lang="en-US" dirty="0"/>
              <a:t>obtained by </a:t>
            </a:r>
            <a:br>
              <a:rPr lang="en-US" dirty="0"/>
            </a:br>
            <a:r>
              <a:rPr lang="en-US" dirty="0"/>
              <a:t>  </a:t>
            </a:r>
          </a:p>
          <a:p>
            <a:r>
              <a:rPr lang="en-US" dirty="0"/>
              <a:t>		A</a:t>
            </a:r>
            <a:r>
              <a:rPr lang="en-US" baseline="-25000" dirty="0"/>
              <a:t> </a:t>
            </a:r>
            <a:r>
              <a:rPr lang="en-US" baseline="-25000" dirty="0">
                <a:sym typeface="Symbol" pitchFamily="18" charset="2"/>
              </a:rPr>
              <a:t></a:t>
            </a:r>
            <a:r>
              <a:rPr lang="en-US" dirty="0"/>
              <a:t>  =  (A </a:t>
            </a:r>
            <a:r>
              <a:rPr lang="en-US" baseline="30000" dirty="0"/>
              <a:t>2</a:t>
            </a:r>
            <a:r>
              <a:rPr lang="en-US" dirty="0"/>
              <a:t> -  A</a:t>
            </a:r>
            <a:r>
              <a:rPr lang="en-US" baseline="-25000" dirty="0"/>
              <a:t>|| 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baseline="30000" dirty="0"/>
              <a:t>½</a:t>
            </a:r>
            <a:r>
              <a:rPr lang="en-US" dirty="0"/>
              <a:t>  and   </a:t>
            </a:r>
          </a:p>
          <a:p>
            <a:r>
              <a:rPr lang="en-US" dirty="0"/>
              <a:t>		</a:t>
            </a:r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baseline="-25000" dirty="0">
                <a:solidFill>
                  <a:srgbClr val="FF0000"/>
                </a:solidFill>
                <a:sym typeface="Symbol" pitchFamily="18" charset="2"/>
              </a:rPr>
              <a:t></a:t>
            </a:r>
            <a:r>
              <a:rPr lang="en-US" b="1" i="1" dirty="0">
                <a:solidFill>
                  <a:srgbClr val="FFFF00"/>
                </a:solidFill>
              </a:rPr>
              <a:t>  </a:t>
            </a:r>
            <a:r>
              <a:rPr lang="en-US" b="1" i="1" dirty="0"/>
              <a:t>=</a:t>
            </a:r>
            <a:r>
              <a:rPr lang="en-US" b="1" i="1" dirty="0">
                <a:solidFill>
                  <a:srgbClr val="FFFF00"/>
                </a:solidFill>
              </a:rPr>
              <a:t>    </a:t>
            </a:r>
            <a:r>
              <a:rPr lang="en-US" b="1" i="1" dirty="0">
                <a:solidFill>
                  <a:srgbClr val="FF0000"/>
                </a:solidFill>
              </a:rPr>
              <a:t>A </a:t>
            </a:r>
            <a:r>
              <a:rPr lang="en-US" b="1" i="1" dirty="0">
                <a:cs typeface="Times New Roman" pitchFamily="18" charset="0"/>
              </a:rPr>
              <a:t>–</a:t>
            </a:r>
            <a:r>
              <a:rPr lang="en-US" b="1" i="1" dirty="0">
                <a:solidFill>
                  <a:srgbClr val="FF0000"/>
                </a:solidFill>
              </a:rPr>
              <a:t>  A</a:t>
            </a:r>
            <a:r>
              <a:rPr lang="en-US" b="1" i="1" baseline="-25000" dirty="0">
                <a:solidFill>
                  <a:srgbClr val="FF0000"/>
                </a:solidFill>
              </a:rPr>
              <a:t>||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			(rearranging the vector sum of </a:t>
            </a:r>
            <a:r>
              <a:rPr lang="en-US" b="1" i="1" dirty="0">
                <a:solidFill>
                  <a:srgbClr val="FF0000"/>
                </a:solidFill>
              </a:rPr>
              <a:t>A = A</a:t>
            </a:r>
            <a:r>
              <a:rPr lang="en-US" b="1" i="1" baseline="-25000" dirty="0">
                <a:solidFill>
                  <a:srgbClr val="FF0000"/>
                </a:solidFill>
                <a:sym typeface="Symbol" pitchFamily="18" charset="2"/>
              </a:rPr>
              <a:t></a:t>
            </a:r>
            <a:r>
              <a:rPr lang="en-US" b="1" i="1" dirty="0">
                <a:solidFill>
                  <a:srgbClr val="FF0000"/>
                </a:solidFill>
              </a:rPr>
              <a:t>  </a:t>
            </a:r>
            <a:r>
              <a:rPr lang="en-US" b="1" i="1" dirty="0"/>
              <a:t>+</a:t>
            </a:r>
            <a:r>
              <a:rPr lang="en-US" b="1" i="1" dirty="0">
                <a:solidFill>
                  <a:srgbClr val="FF0000"/>
                </a:solidFill>
              </a:rPr>
              <a:t> A</a:t>
            </a:r>
            <a:r>
              <a:rPr lang="en-US" b="1" i="1" baseline="-25000" dirty="0">
                <a:solidFill>
                  <a:srgbClr val="FF0000"/>
                </a:solidFill>
              </a:rPr>
              <a:t>||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)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DETERMINING  THE  PROJECTION  OF  A  VECTOR </a:t>
            </a:r>
            <a:br>
              <a:rPr lang="en-US" sz="2400" b="1" kern="1200" dirty="0" smtClean="0">
                <a:solidFill>
                  <a:srgbClr val="000096"/>
                </a:solidFill>
                <a:effectLst/>
              </a:rPr>
            </a:br>
            <a:r>
              <a:rPr lang="en-US" sz="2400" b="1" kern="1200" dirty="0" smtClean="0">
                <a:solidFill>
                  <a:srgbClr val="000096"/>
                </a:solidFill>
                <a:effectLst/>
              </a:rPr>
              <a:t>(continued)</a:t>
            </a:r>
            <a:endParaRPr lang="en-US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  <p:bldP spid="22533" grpId="0" autoUpdateAnimBg="0"/>
    </p:bldLst>
  </p:timing>
</p:sld>
</file>

<file path=ppt/theme/theme1.xml><?xml version="1.0" encoding="utf-8"?>
<a:theme xmlns:a="http://schemas.openxmlformats.org/drawingml/2006/main" name="Templat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93F32FC5-B24E-493B-AF91-FAC387157692}" vid="{6471C9DA-63CC-4241-BCC7-E43EBB88B5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Template_White</Template>
  <TotalTime>3208</TotalTime>
  <Words>1638</Words>
  <Application>Microsoft Office PowerPoint</Application>
  <PresentationFormat>On-screen Show (4:3)</PresentationFormat>
  <Paragraphs>193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Template_White</vt:lpstr>
      <vt:lpstr>DOT PRODUCT </vt:lpstr>
      <vt:lpstr>READING QUIZ</vt:lpstr>
      <vt:lpstr>APPLICATIONS</vt:lpstr>
      <vt:lpstr>APPLICATIONS (continued)</vt:lpstr>
      <vt:lpstr>DEFINITION</vt:lpstr>
      <vt:lpstr>DOT  PRODUCT  DEFINITON (continued)</vt:lpstr>
      <vt:lpstr>USING  THE  DOT  PRODUCT   TO  DETERMINE   THE ANGLE  BETWEEN  TWO  VECTORS</vt:lpstr>
      <vt:lpstr>DETERMINING  THE  PROJECTION  OF  A  VECTOR</vt:lpstr>
      <vt:lpstr>DETERMINING  THE  PROJECTION  OF  A  VECTOR  (continued)</vt:lpstr>
      <vt:lpstr>EXAMPLE I</vt:lpstr>
      <vt:lpstr>EXAMPLE I (continued) </vt:lpstr>
      <vt:lpstr>EXAMPLE I(continued) </vt:lpstr>
      <vt:lpstr>EXAMPLE II</vt:lpstr>
      <vt:lpstr>EXAMPLE II (continued) </vt:lpstr>
      <vt:lpstr>EXAMPLE II (continued) </vt:lpstr>
      <vt:lpstr>CONCEPT  QUIZ</vt:lpstr>
      <vt:lpstr>GROUP  PROBLEM  SOLVING</vt:lpstr>
      <vt:lpstr>GROUP  PROBLEM  SOLVING (continued)</vt:lpstr>
      <vt:lpstr>GROUP  PROBLEM  SOLVING (continued)</vt:lpstr>
      <vt:lpstr>GROUP  PROBLEM  SOLVING (continued)</vt:lpstr>
      <vt:lpstr>ATTENTION  QUIZ</vt:lpstr>
      <vt:lpstr>PowerPoint Presentation</vt:lpstr>
    </vt:vector>
  </TitlesOfParts>
  <Company>NDSU &amp; 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2.9</dc:title>
  <dc:subject>Hibbeler Statics 14th Edition</dc:subject>
  <dc:creator>Mehta, Danielson, Nam, &amp; Georgeou</dc:creator>
  <dc:description>Updated for Hibbeler's 14th Edition Statics textbook by Dr. Changho Nam, edited by Dr. Scott Danielson.</dc:description>
  <cp:lastModifiedBy>SDanielson</cp:lastModifiedBy>
  <cp:revision>132</cp:revision>
  <cp:lastPrinted>2001-02-27T20:42:56Z</cp:lastPrinted>
  <dcterms:created xsi:type="dcterms:W3CDTF">2000-08-27T15:57:40Z</dcterms:created>
  <dcterms:modified xsi:type="dcterms:W3CDTF">2015-08-03T22:41:24Z</dcterms:modified>
</cp:coreProperties>
</file>