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5" r:id="rId4"/>
    <p:sldId id="273" r:id="rId5"/>
    <p:sldId id="257" r:id="rId6"/>
    <p:sldId id="271" r:id="rId7"/>
    <p:sldId id="258" r:id="rId8"/>
    <p:sldId id="266" r:id="rId9"/>
    <p:sldId id="270" r:id="rId10"/>
    <p:sldId id="259" r:id="rId11"/>
    <p:sldId id="268" r:id="rId12"/>
    <p:sldId id="269" r:id="rId13"/>
    <p:sldId id="272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990033"/>
    <a:srgbClr val="000096"/>
    <a:srgbClr val="00FFFF"/>
    <a:srgbClr val="00FF00"/>
    <a:srgbClr val="66FF33"/>
    <a:srgbClr val="FF00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86350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43C25F-30DA-4245-8FEC-58A7EE223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84C3D9-579F-4A18-9BBD-7EAE14DC0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25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D3AD97-AE38-4C4D-AC79-F69F717D93A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2454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4ACDF4-FF12-4D17-8402-5549AD719A8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Answers:</a:t>
            </a:r>
          </a:p>
          <a:p>
            <a:pPr eaLnBrk="1" hangingPunct="1"/>
            <a:r>
              <a:rPr lang="en-US" smtClean="0"/>
              <a:t>1. B</a:t>
            </a:r>
          </a:p>
          <a:p>
            <a:pPr eaLnBrk="1" hangingPunct="1"/>
            <a:r>
              <a:rPr lang="en-US" smtClean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249537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ACB9CB-B202-46E7-8BE5-EC725C3269B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P2-94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73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B4EAAD-5D58-4BC8-895B-A914FFD961C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864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4F9B1E-E9A5-4EE3-A06F-52B1CDB12ED1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193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A47FA7-0188-4490-A1C6-ED1F31DC8DF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/>
              <a:t>Answers</a:t>
            </a:r>
          </a:p>
          <a:p>
            <a:pPr eaLnBrk="1" hangingPunct="1"/>
            <a:r>
              <a:rPr lang="en-US" sz="2400" smtClean="0"/>
              <a:t>1. B </a:t>
            </a:r>
          </a:p>
          <a:p>
            <a:pPr eaLnBrk="1" hangingPunct="1"/>
            <a:r>
              <a:rPr lang="en-US" sz="2400" smtClean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298796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417DF-17A6-46FD-BAB2-ED3764CCA6E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76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D392DA-D178-407A-AE6E-D1837A5754B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z="2400" dirty="0" smtClean="0"/>
              <a:t>Answers:</a:t>
            </a:r>
          </a:p>
          <a:p>
            <a:pPr marL="228600" indent="-228600" eaLnBrk="1" hangingPunct="1"/>
            <a:r>
              <a:rPr lang="en-US" sz="2400" dirty="0" smtClean="0"/>
              <a:t>1. C</a:t>
            </a:r>
          </a:p>
          <a:p>
            <a:pPr marL="228600" indent="-228600" eaLnBrk="1" hangingPunct="1"/>
            <a:r>
              <a:rPr lang="en-US" sz="2400" dirty="0" smtClean="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346105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106A37-C52A-41D4-95AB-255CFC2F8AE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16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26DA77-7DBB-4FC1-BE7B-7FF95EA48E9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782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B68DD7-6221-4F15-9C17-19102CA90F3E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45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82CF45-4A8D-4F87-A3F6-2B8E556B6B6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35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AA67FA-CC48-4ED7-B589-73A3FD025761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390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2E1DD2-A633-41D4-BB75-F1377CFE69E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F2-23</a:t>
            </a:r>
          </a:p>
        </p:txBody>
      </p:sp>
    </p:spTree>
    <p:extLst>
      <p:ext uri="{BB962C8B-B14F-4D97-AF65-F5344CB8AC3E}">
        <p14:creationId xmlns:p14="http://schemas.microsoft.com/office/powerpoint/2010/main" val="358496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2.7,2.8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89CC26-8956-4BF8-B4BB-C19FD5B36D7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95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842F-BAE8-4188-B9B1-3F7A635A7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4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9B81-2292-4C7C-B552-C68495122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34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AEB5-F38A-4169-B0A3-CE3B237DC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0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FD59-F94E-4B61-BC0B-89AEAC88E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4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353A-3106-4444-B8FE-47250A977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8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EC1C9-AF03-4871-AAB8-790F06AF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17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C61E-7EB3-4F8A-987D-7D5A8ADCDA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32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6254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00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D442-AF24-41B3-9AB2-01C0BCC90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E0D5-DE58-4031-9894-1FB860CCE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94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02DD-263B-4941-B28B-8A0137D98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0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7026-3978-4637-B7B2-1FA355A82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6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AB9B-78C9-4DC7-84B2-B0C50230E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>
              <a:defRPr/>
            </a:pP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R.C. Hibbeler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24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9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943600" y="1981200"/>
            <a:ext cx="30480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6FF33"/>
              </a:buClr>
            </a:pPr>
            <a:r>
              <a:rPr lang="en-US" sz="2200" b="1" u="sng" dirty="0"/>
              <a:t>In-Class Activities</a:t>
            </a:r>
            <a:r>
              <a:rPr lang="en-US" sz="2200" b="1" dirty="0"/>
              <a:t>:</a:t>
            </a:r>
            <a:endParaRPr lang="en-US" sz="2200" b="1" dirty="0">
              <a:solidFill>
                <a:srgbClr val="66FF33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Check Homework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Reading Quiz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Applications /   Relevance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Write Position Vectors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Write a Force </a:t>
            </a:r>
            <a:r>
              <a:rPr lang="en-US" sz="2200" dirty="0" smtClean="0">
                <a:solidFill>
                  <a:srgbClr val="0000FA"/>
                </a:solidFill>
              </a:rPr>
              <a:t>Vector along a line</a:t>
            </a:r>
            <a:endParaRPr lang="en-US" sz="2200" dirty="0">
              <a:solidFill>
                <a:srgbClr val="0000FA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Concept Quiz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Group Problem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Attention Quiz</a:t>
            </a:r>
            <a:endParaRPr lang="en-US" sz="2200" dirty="0">
              <a:solidFill>
                <a:srgbClr val="66FF33"/>
              </a:solidFill>
            </a:endParaRP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402364" y="975277"/>
            <a:ext cx="5486400" cy="5350911"/>
            <a:chOff x="435123" y="975268"/>
            <a:chExt cx="5486400" cy="5351423"/>
          </a:xfrm>
        </p:grpSpPr>
        <p:sp>
          <p:nvSpPr>
            <p:cNvPr id="3078" name="Text Box 8"/>
            <p:cNvSpPr txBox="1">
              <a:spLocks noChangeArrowheads="1"/>
            </p:cNvSpPr>
            <p:nvPr/>
          </p:nvSpPr>
          <p:spPr bwMode="auto">
            <a:xfrm>
              <a:off x="435123" y="975268"/>
              <a:ext cx="5486400" cy="253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b="1" u="sng" dirty="0"/>
                <a:t>Today’s Objectives</a:t>
              </a:r>
              <a:r>
                <a:rPr lang="en-US" b="1" dirty="0"/>
                <a:t>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/>
                <a:t>Students will be able to 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/>
                <a:t>a) Represent a position vector in Cartesian coordinate form, from given geometry.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dirty="0"/>
                <a:t>b) Represent a force vector </a:t>
              </a:r>
              <a:r>
                <a:rPr lang="en-US" dirty="0">
                  <a:solidFill>
                    <a:srgbClr val="0000FA"/>
                  </a:solidFill>
                </a:rPr>
                <a:t>directed along a  line</a:t>
              </a:r>
              <a:r>
                <a:rPr lang="en-US" dirty="0"/>
                <a:t>.</a:t>
              </a:r>
            </a:p>
          </p:txBody>
        </p:sp>
        <p:pic>
          <p:nvPicPr>
            <p:cNvPr id="307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59" y="3352800"/>
              <a:ext cx="2109483" cy="297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52400"/>
            <a:ext cx="7886700" cy="7620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POSITION  VECTORS  &amp;  FORCE  VECTORS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1.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</a:t>
            </a:r>
            <a:r>
              <a:rPr lang="en-US" dirty="0"/>
              <a:t> are two points in a 3-D space. How are the position vectors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 and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r>
              <a:rPr lang="en-US" dirty="0"/>
              <a:t> related?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dirty="0"/>
              <a:t>A)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b="1" i="1" dirty="0"/>
              <a:t>  =  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r>
              <a:rPr lang="en-US" b="1" i="1" dirty="0"/>
              <a:t>	</a:t>
            </a:r>
            <a:r>
              <a:rPr lang="en-US" dirty="0"/>
              <a:t>     B)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b="1" i="1" dirty="0"/>
              <a:t>  =  -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endParaRPr lang="en-US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C)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  =  1/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r>
              <a:rPr lang="en-US" dirty="0"/>
              <a:t>	     D)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i="1" dirty="0">
                <a:solidFill>
                  <a:srgbClr val="FF0000"/>
                </a:solidFill>
              </a:rPr>
              <a:t>  </a:t>
            </a:r>
            <a:r>
              <a:rPr lang="en-US" i="1" dirty="0"/>
              <a:t>=   2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8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 smtClean="0"/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and 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force and </a:t>
            </a:r>
            <a:r>
              <a:rPr lang="en-US" dirty="0"/>
              <a:t>position vectors, respectively, in SI units, what are the units of the expression  (r * (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/ F)) ?</a:t>
            </a:r>
            <a:endParaRPr lang="en-US" b="1" i="1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Newton		     B) Dimensionless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C) Meter		     D) Newton - Meter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E) The expression is algebraically illegal.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CONCEPT  QUIZ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4191000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  <a:endParaRPr lang="en-US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1)  Find the forces along AB and AC in the Cartesian vector form.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2)  </a:t>
            </a:r>
            <a:r>
              <a:rPr lang="en-US" dirty="0">
                <a:solidFill>
                  <a:srgbClr val="0000FA"/>
                </a:solidFill>
              </a:rPr>
              <a:t>Add</a:t>
            </a:r>
            <a:r>
              <a:rPr lang="en-US" dirty="0"/>
              <a:t> the two forces to get the </a:t>
            </a:r>
            <a:r>
              <a:rPr lang="en-US" dirty="0">
                <a:solidFill>
                  <a:srgbClr val="0000FA"/>
                </a:solidFill>
              </a:rPr>
              <a:t>resultant</a:t>
            </a:r>
            <a:r>
              <a:rPr lang="en-US" dirty="0"/>
              <a:t> force,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3)  Determine the magnitude and the coordinate angles of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dirty="0"/>
              <a:t>.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4114800" y="1143000"/>
            <a:ext cx="441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6325" indent="-1076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Given:</a:t>
            </a:r>
            <a:r>
              <a:rPr lang="en-US" dirty="0"/>
              <a:t>  Two forces are acting on  a flag pole as shown in the figure. F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n-US" dirty="0" smtClean="0"/>
              <a:t>560 </a:t>
            </a:r>
            <a:r>
              <a:rPr lang="en-US" dirty="0"/>
              <a:t>N and F</a:t>
            </a:r>
            <a:r>
              <a:rPr lang="en-US" baseline="-25000" dirty="0"/>
              <a:t>C</a:t>
            </a:r>
            <a:r>
              <a:rPr lang="en-US" dirty="0"/>
              <a:t> = </a:t>
            </a:r>
            <a:r>
              <a:rPr lang="en-US" dirty="0" smtClean="0"/>
              <a:t>700 </a:t>
            </a:r>
            <a:r>
              <a:rPr lang="en-US" dirty="0"/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Find: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dirty="0"/>
              <a:t>The magnitude and the coordinate  direction angles of the resultant force.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294481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GROUP  PROBLEM  SOLVING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4970463"/>
            <a:ext cx="4343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=  </a:t>
            </a:r>
            <a:r>
              <a:rPr lang="en-US" dirty="0" smtClean="0"/>
              <a:t>700 </a:t>
            </a:r>
            <a:r>
              <a:rPr lang="en-US" dirty="0"/>
              <a:t>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dirty="0"/>
              <a:t>/ </a:t>
            </a:r>
            <a:r>
              <a:rPr lang="en-US" dirty="0" err="1"/>
              <a:t>r</a:t>
            </a:r>
            <a:r>
              <a:rPr lang="en-US" baseline="-25000" dirty="0" err="1"/>
              <a:t>AC</a:t>
            </a:r>
            <a:r>
              <a:rPr lang="en-US" dirty="0"/>
              <a:t>)  N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=  </a:t>
            </a:r>
            <a:r>
              <a:rPr lang="en-US" dirty="0" smtClean="0"/>
              <a:t>700 </a:t>
            </a:r>
            <a:r>
              <a:rPr lang="en-US" dirty="0"/>
              <a:t>(3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+ 2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 / 7  N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baseline="-25000" dirty="0"/>
              <a:t> </a:t>
            </a:r>
            <a:r>
              <a:rPr lang="en-US" dirty="0"/>
              <a:t>=  </a:t>
            </a:r>
            <a:r>
              <a:rPr lang="en-US" dirty="0" smtClean="0"/>
              <a:t>{300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+ </a:t>
            </a:r>
            <a:r>
              <a:rPr lang="en-US" dirty="0" smtClean="0"/>
              <a:t>200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– </a:t>
            </a:r>
            <a:r>
              <a:rPr lang="en-US" dirty="0" smtClean="0"/>
              <a:t>600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N</a:t>
            </a: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762000" y="3446463"/>
            <a:ext cx="6248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AB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560 </a:t>
            </a:r>
            <a:r>
              <a:rPr lang="en-US" dirty="0"/>
              <a:t>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AB</a:t>
            </a:r>
            <a:r>
              <a:rPr lang="en-US" b="1" i="1" baseline="-25000" dirty="0">
                <a:solidFill>
                  <a:srgbClr val="FFFF00"/>
                </a:solidFill>
              </a:rPr>
              <a:t> </a:t>
            </a:r>
            <a:r>
              <a:rPr lang="en-US" dirty="0"/>
              <a:t>/ </a:t>
            </a:r>
            <a:r>
              <a:rPr lang="en-US" dirty="0" err="1"/>
              <a:t>r</a:t>
            </a:r>
            <a:r>
              <a:rPr lang="en-US" baseline="-25000" dirty="0" err="1"/>
              <a:t>AB</a:t>
            </a:r>
            <a:r>
              <a:rPr lang="en-US" dirty="0"/>
              <a:t>)  N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560 </a:t>
            </a:r>
            <a:r>
              <a:rPr lang="en-US" dirty="0"/>
              <a:t>( 2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– 3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– 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 / 7  N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AB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(160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– </a:t>
            </a:r>
            <a:r>
              <a:rPr lang="en-US" dirty="0" smtClean="0"/>
              <a:t>240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– </a:t>
            </a:r>
            <a:r>
              <a:rPr lang="en-US" dirty="0" smtClean="0"/>
              <a:t>480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 N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429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1295400"/>
            <a:ext cx="439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{2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3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>
              <a:spcAft>
                <a:spcPts val="600"/>
              </a:spcAft>
            </a:pP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 = {3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+</a:t>
            </a:r>
            <a:r>
              <a:rPr lang="en-US" dirty="0"/>
              <a:t> 2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r</a:t>
            </a:r>
            <a:r>
              <a:rPr lang="en-US" baseline="-25000" dirty="0" err="1"/>
              <a:t>AB</a:t>
            </a:r>
            <a:r>
              <a:rPr lang="en-US" baseline="-25000" dirty="0"/>
              <a:t>  </a:t>
            </a:r>
            <a:r>
              <a:rPr lang="en-US" dirty="0"/>
              <a:t>= {2</a:t>
            </a:r>
            <a:r>
              <a:rPr lang="en-US" baseline="30000" dirty="0"/>
              <a:t>2</a:t>
            </a:r>
            <a:r>
              <a:rPr lang="en-US" dirty="0"/>
              <a:t> + (-3)</a:t>
            </a:r>
            <a:r>
              <a:rPr lang="en-US" baseline="30000" dirty="0"/>
              <a:t>2</a:t>
            </a:r>
            <a:r>
              <a:rPr lang="en-US" dirty="0"/>
              <a:t> + (-6)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</a:t>
            </a:r>
            <a:r>
              <a:rPr lang="en-US" dirty="0"/>
              <a:t>  = 7 m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r</a:t>
            </a:r>
            <a:r>
              <a:rPr lang="en-US" baseline="-25000" dirty="0" err="1"/>
              <a:t>AC</a:t>
            </a:r>
            <a:r>
              <a:rPr lang="en-US" baseline="-25000" dirty="0"/>
              <a:t>  </a:t>
            </a:r>
            <a:r>
              <a:rPr lang="en-US" dirty="0"/>
              <a:t>= {3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(-6)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</a:t>
            </a:r>
            <a:r>
              <a:rPr lang="en-US" dirty="0"/>
              <a:t>  = 7 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GROUP   PROBLEM   SOLVING </a:t>
            </a:r>
            <a:r>
              <a:rPr lang="en-US" sz="2400" kern="120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1434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2667000"/>
            <a:ext cx="5105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dirty="0"/>
              <a:t>F</a:t>
            </a:r>
            <a:r>
              <a:rPr lang="en-US" baseline="-25000" dirty="0"/>
              <a:t>R</a:t>
            </a:r>
            <a:r>
              <a:rPr lang="en-US" dirty="0"/>
              <a:t> = {</a:t>
            </a:r>
            <a:r>
              <a:rPr lang="en-US" dirty="0" smtClean="0"/>
              <a:t>460</a:t>
            </a:r>
            <a:r>
              <a:rPr lang="en-US" baseline="30000" dirty="0" smtClean="0"/>
              <a:t>2  </a:t>
            </a:r>
            <a:r>
              <a:rPr lang="en-US" dirty="0"/>
              <a:t>+ </a:t>
            </a:r>
            <a:r>
              <a:rPr lang="en-US" dirty="0" smtClean="0"/>
              <a:t>(-40)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(-1080)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</a:t>
            </a:r>
            <a:r>
              <a:rPr lang="en-US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     = 1174</a:t>
            </a:r>
            <a:r>
              <a:rPr lang="en-US" b="1" dirty="0"/>
              <a:t>.</a:t>
            </a:r>
            <a:r>
              <a:rPr lang="en-US" dirty="0"/>
              <a:t>6 N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</a:rPr>
              <a:t>R</a:t>
            </a:r>
            <a:r>
              <a:rPr lang="en-US" dirty="0">
                <a:solidFill>
                  <a:srgbClr val="0000FA"/>
                </a:solidFill>
              </a:rPr>
              <a:t> = </a:t>
            </a:r>
            <a:r>
              <a:rPr lang="en-US" u="sng" dirty="0">
                <a:solidFill>
                  <a:srgbClr val="0000FA"/>
                </a:solidFill>
              </a:rPr>
              <a:t>1175 N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457200" y="1457325"/>
            <a:ext cx="6324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dirty="0"/>
              <a:t> =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AB</a:t>
            </a:r>
            <a:r>
              <a:rPr lang="en-US" dirty="0"/>
              <a:t> +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= {</a:t>
            </a:r>
            <a:r>
              <a:rPr lang="en-US" dirty="0" smtClean="0"/>
              <a:t>460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– </a:t>
            </a:r>
            <a:r>
              <a:rPr lang="en-US" dirty="0" smtClean="0"/>
              <a:t>40 </a:t>
            </a:r>
            <a:r>
              <a:rPr lang="en-US" b="1" i="1" dirty="0">
                <a:solidFill>
                  <a:srgbClr val="FF0000"/>
                </a:solidFill>
              </a:rPr>
              <a:t>j </a:t>
            </a:r>
            <a:r>
              <a:rPr lang="en-US" dirty="0"/>
              <a:t>– 1080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4437063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</a:t>
            </a:r>
            <a:r>
              <a:rPr lang="en-US" dirty="0">
                <a:solidFill>
                  <a:srgbClr val="0000FA"/>
                </a:solidFill>
              </a:rPr>
              <a:t> = </a:t>
            </a:r>
            <a:r>
              <a:rPr lang="en-US" dirty="0" smtClean="0"/>
              <a:t>cos</a:t>
            </a:r>
            <a:r>
              <a:rPr lang="en-US" baseline="30000" dirty="0" smtClean="0"/>
              <a:t>-1</a:t>
            </a:r>
            <a:r>
              <a:rPr lang="en-US" dirty="0" smtClean="0"/>
              <a:t>(460/1175)  </a:t>
            </a:r>
            <a:r>
              <a:rPr lang="en-US" dirty="0"/>
              <a:t>= </a:t>
            </a:r>
            <a:r>
              <a:rPr lang="en-US" u="sng" dirty="0" smtClean="0">
                <a:solidFill>
                  <a:srgbClr val="0000FA"/>
                </a:solidFill>
              </a:rPr>
              <a:t>66</a:t>
            </a:r>
            <a:r>
              <a:rPr lang="en-US" b="1" u="sng" dirty="0" smtClean="0">
                <a:solidFill>
                  <a:srgbClr val="0000FA"/>
                </a:solidFill>
              </a:rPr>
              <a:t>.</a:t>
            </a:r>
            <a:r>
              <a:rPr lang="en-US" u="sng" dirty="0">
                <a:solidFill>
                  <a:srgbClr val="0000FA"/>
                </a:solidFill>
              </a:rPr>
              <a:t>9</a:t>
            </a:r>
            <a:r>
              <a:rPr lang="en-US" u="sng" dirty="0" smtClean="0">
                <a:solidFill>
                  <a:srgbClr val="0000FA"/>
                </a:solidFill>
                <a:cs typeface="Times New Roman" pitchFamily="18" charset="0"/>
              </a:rPr>
              <a:t>°</a:t>
            </a:r>
            <a:r>
              <a:rPr lang="en-US" dirty="0" smtClean="0">
                <a:solidFill>
                  <a:srgbClr val="0000FA"/>
                </a:solidFill>
                <a:cs typeface="Times New Roman" pitchFamily="18" charset="0"/>
              </a:rPr>
              <a:t>   </a:t>
            </a:r>
            <a:endParaRPr lang="en-US" dirty="0">
              <a:solidFill>
                <a:srgbClr val="0000FA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</a:t>
            </a:r>
            <a:r>
              <a:rPr lang="en-US" dirty="0">
                <a:solidFill>
                  <a:srgbClr val="0000FA"/>
                </a:solidFill>
              </a:rPr>
              <a:t> = </a:t>
            </a:r>
            <a:r>
              <a:rPr lang="en-US" dirty="0"/>
              <a:t>cos</a:t>
            </a:r>
            <a:r>
              <a:rPr lang="en-US" baseline="30000" dirty="0"/>
              <a:t>-1</a:t>
            </a:r>
            <a:r>
              <a:rPr lang="en-US" dirty="0" smtClean="0"/>
              <a:t>(–40/1175) </a:t>
            </a:r>
            <a:r>
              <a:rPr lang="en-US" dirty="0"/>
              <a:t>= </a:t>
            </a:r>
            <a:r>
              <a:rPr lang="en-US" u="sng" dirty="0" smtClean="0">
                <a:solidFill>
                  <a:srgbClr val="0000FA"/>
                </a:solidFill>
              </a:rPr>
              <a:t>92</a:t>
            </a:r>
            <a:r>
              <a:rPr lang="en-US" b="1" u="sng" dirty="0" smtClean="0">
                <a:solidFill>
                  <a:srgbClr val="0000FA"/>
                </a:solidFill>
              </a:rPr>
              <a:t>.</a:t>
            </a:r>
            <a:r>
              <a:rPr lang="en-US" u="sng" dirty="0">
                <a:solidFill>
                  <a:srgbClr val="0000FA"/>
                </a:solidFill>
              </a:rPr>
              <a:t>0</a:t>
            </a:r>
            <a:r>
              <a:rPr lang="en-US" u="sng" dirty="0" smtClean="0">
                <a:solidFill>
                  <a:srgbClr val="0000FA"/>
                </a:solidFill>
                <a:cs typeface="Times New Roman" pitchFamily="18" charset="0"/>
              </a:rPr>
              <a:t>°</a:t>
            </a:r>
            <a:endParaRPr lang="en-US" u="sng" dirty="0">
              <a:solidFill>
                <a:srgbClr val="0000FA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</a:t>
            </a:r>
            <a:r>
              <a:rPr lang="en-US" dirty="0">
                <a:solidFill>
                  <a:srgbClr val="0000FA"/>
                </a:solidFill>
              </a:rPr>
              <a:t>  = </a:t>
            </a:r>
            <a:r>
              <a:rPr lang="en-US" dirty="0"/>
              <a:t>cos</a:t>
            </a:r>
            <a:r>
              <a:rPr lang="en-US" baseline="30000" dirty="0"/>
              <a:t>-1</a:t>
            </a:r>
            <a:r>
              <a:rPr lang="en-US" dirty="0"/>
              <a:t>(–</a:t>
            </a:r>
            <a:r>
              <a:rPr lang="en-US" dirty="0" smtClean="0"/>
              <a:t>1080/1175)  </a:t>
            </a:r>
            <a:r>
              <a:rPr lang="en-US" dirty="0"/>
              <a:t>=  </a:t>
            </a:r>
            <a:r>
              <a:rPr lang="en-US" u="sng" dirty="0" smtClean="0">
                <a:solidFill>
                  <a:srgbClr val="0000FA"/>
                </a:solidFill>
              </a:rPr>
              <a:t>157</a:t>
            </a:r>
            <a:r>
              <a:rPr lang="en-US" u="sng" dirty="0" smtClean="0">
                <a:solidFill>
                  <a:srgbClr val="0000FA"/>
                </a:solidFill>
                <a:cs typeface="Times New Roman" pitchFamily="18" charset="0"/>
              </a:rPr>
              <a:t>°</a:t>
            </a:r>
            <a:endParaRPr lang="en-US" u="sng" dirty="0">
              <a:solidFill>
                <a:srgbClr val="0000FA"/>
              </a:solidFill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429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GROUP   PROBLEM   SOLVING </a:t>
            </a:r>
            <a:r>
              <a:rPr lang="en-US" sz="2400" kern="120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1536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1. Two points in </a:t>
            </a:r>
            <a:r>
              <a:rPr lang="en-US" dirty="0" smtClean="0"/>
              <a:t>3–D </a:t>
            </a:r>
            <a:r>
              <a:rPr lang="en-US" dirty="0"/>
              <a:t>space have coordinates of  P (1, 2, 3) and Q (4, 5, 6) meters. The position vector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QP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is given by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A) {3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 +  3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+  3 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/>
              <a:t>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B) {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3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3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>
                <a:cs typeface="Times New Roman" pitchFamily="18" charset="0"/>
              </a:rPr>
              <a:t>– </a:t>
            </a:r>
            <a:r>
              <a:rPr lang="en-US" dirty="0"/>
              <a:t> 3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/>
              <a:t>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C) {5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7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+  9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D) {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3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3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+  3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E) {4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5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+   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 smtClean="0"/>
              <a:t>A force </a:t>
            </a:r>
            <a:r>
              <a:rPr lang="en-US" dirty="0"/>
              <a:t>vector,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dirty="0"/>
              <a:t>, </a:t>
            </a:r>
            <a:r>
              <a:rPr lang="en-US" dirty="0"/>
              <a:t>directed along a </a:t>
            </a:r>
            <a:r>
              <a:rPr lang="en-US" dirty="0" smtClean="0"/>
              <a:t>line defined by </a:t>
            </a:r>
            <a:r>
              <a:rPr lang="en-US" dirty="0"/>
              <a:t>PQ is given by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(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/ F)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	B)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baseline="-250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aseline="-25000" dirty="0"/>
              <a:t>     </a:t>
            </a:r>
            <a:r>
              <a:rPr lang="en-US" dirty="0"/>
              <a:t>C) F(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dirty="0"/>
              <a:t>)	D) F(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dirty="0"/>
              <a:t>/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PQ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ATTENTION  QUIZ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6" name="Rectangle 5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907059"/>
            <a:ext cx="78486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1.  </a:t>
            </a:r>
            <a:r>
              <a:rPr lang="en-US" dirty="0" smtClean="0"/>
              <a:t>The position vector 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 </a:t>
            </a:r>
            <a:r>
              <a:rPr lang="en-US" dirty="0"/>
              <a:t>is obtained by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A) </a:t>
            </a:r>
            <a:r>
              <a:rPr lang="en-US" dirty="0" smtClean="0"/>
              <a:t> Coordinates of Q minus coordinates of the origin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B)  Coordinates of P minus coordinates of  Q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C) </a:t>
            </a:r>
            <a:r>
              <a:rPr lang="en-US" dirty="0" smtClean="0"/>
              <a:t> Coordinates of Q minus coordinates of  P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D)  Coordinates of the origin minus coordinates of P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3193059"/>
            <a:ext cx="6400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 2.  A  force of magnitude F, directed along a unit vector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dirty="0"/>
              <a:t>, is given by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= ______ 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A)  F (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dirty="0"/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B) 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dirty="0"/>
              <a:t> / F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C)  F /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</a:p>
          <a:p>
            <a:pPr eaLnBrk="1" hangingPunct="1">
              <a:spcBef>
                <a:spcPct val="20000"/>
              </a:spcBef>
            </a:pPr>
            <a:r>
              <a:rPr lang="en-US" b="1" i="1" dirty="0">
                <a:solidFill>
                  <a:srgbClr val="FFFF00"/>
                </a:solidFill>
              </a:rPr>
              <a:t>     </a:t>
            </a:r>
            <a:r>
              <a:rPr lang="en-US" dirty="0"/>
              <a:t>D)  F +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E)  F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52400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READING  </a:t>
            </a:r>
            <a:r>
              <a:rPr lang="en-US" sz="2400" b="1" kern="1200" dirty="0" smtClean="0">
                <a:effectLst/>
                <a:ea typeface="+mn-ea"/>
                <a:cs typeface="+mn-cs"/>
              </a:rPr>
              <a:t>QUIZ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4800600" y="1295400"/>
            <a:ext cx="3657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This ship’s mooring </a:t>
            </a:r>
            <a:r>
              <a:rPr lang="en-US" dirty="0" smtClean="0"/>
              <a:t>line, </a:t>
            </a:r>
            <a:r>
              <a:rPr lang="en-US" dirty="0"/>
              <a:t>connected to the </a:t>
            </a:r>
            <a:r>
              <a:rPr lang="en-US" dirty="0" smtClean="0"/>
              <a:t>bow, </a:t>
            </a:r>
            <a:r>
              <a:rPr lang="en-US" dirty="0"/>
              <a:t>can be represented as a Cartesian vector.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are the forces </a:t>
            </a:r>
            <a:r>
              <a:rPr lang="en-US" dirty="0" smtClean="0"/>
              <a:t>in </a:t>
            </a:r>
            <a:r>
              <a:rPr lang="en-US" dirty="0"/>
              <a:t>the mooring line and how do we find their directions?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Why would we want to know these things?  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5591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APPLICATIONS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1143000"/>
            <a:ext cx="7848600" cy="4476750"/>
            <a:chOff x="528" y="960"/>
            <a:chExt cx="4944" cy="2820"/>
          </a:xfrm>
        </p:grpSpPr>
        <p:sp>
          <p:nvSpPr>
            <p:cNvPr id="6150" name="Text Box 12"/>
            <p:cNvSpPr txBox="1">
              <a:spLocks noChangeArrowheads="1"/>
            </p:cNvSpPr>
            <p:nvPr/>
          </p:nvSpPr>
          <p:spPr bwMode="auto">
            <a:xfrm>
              <a:off x="528" y="3024"/>
              <a:ext cx="494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This awning is held up by three chains.  What are the forces in the chains and how do we find their directions?  Why would we want to know these things?  </a:t>
              </a:r>
            </a:p>
          </p:txBody>
        </p:sp>
        <p:pic>
          <p:nvPicPr>
            <p:cNvPr id="6151" name="Picture 15" descr="CH 2 Roo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60"/>
              <a:ext cx="2742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APPLICATIONS </a:t>
            </a:r>
            <a:r>
              <a:rPr lang="en-US" sz="2400" kern="120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Consider two points, A and B, in 3-D space. </a:t>
            </a:r>
            <a:br>
              <a:rPr lang="en-US" sz="2800"/>
            </a:br>
            <a:r>
              <a:rPr lang="en-US" sz="2800"/>
              <a:t>Let their coordinates be (X</a:t>
            </a:r>
            <a:r>
              <a:rPr lang="en-US" sz="2800" baseline="-25000"/>
              <a:t>A</a:t>
            </a:r>
            <a:r>
              <a:rPr lang="en-US" sz="2800"/>
              <a:t>, Y</a:t>
            </a:r>
            <a:r>
              <a:rPr lang="en-US" sz="2800" baseline="-25000"/>
              <a:t>A</a:t>
            </a:r>
            <a:r>
              <a:rPr lang="en-US" sz="2800"/>
              <a:t>, Z</a:t>
            </a:r>
            <a:r>
              <a:rPr lang="en-US" sz="2800" baseline="-25000"/>
              <a:t>A</a:t>
            </a:r>
            <a:r>
              <a:rPr lang="en-US" sz="2800"/>
              <a:t>)   and  (X</a:t>
            </a:r>
            <a:r>
              <a:rPr lang="en-US" sz="2800" baseline="-25000"/>
              <a:t>B</a:t>
            </a:r>
            <a:r>
              <a:rPr lang="en-US" sz="2800"/>
              <a:t>, Y</a:t>
            </a:r>
            <a:r>
              <a:rPr lang="en-US" sz="2800" baseline="-25000"/>
              <a:t>B</a:t>
            </a:r>
            <a:r>
              <a:rPr lang="en-US" sz="2800"/>
              <a:t>, Z</a:t>
            </a:r>
            <a:r>
              <a:rPr lang="en-US" sz="2800" baseline="-25000"/>
              <a:t>B</a:t>
            </a:r>
            <a:r>
              <a:rPr lang="en-US" sz="2800"/>
              <a:t>),  respectively.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7200" y="1192212"/>
            <a:ext cx="8153400" cy="2312988"/>
            <a:chOff x="336" y="799"/>
            <a:chExt cx="5136" cy="1457"/>
          </a:xfrm>
        </p:grpSpPr>
        <p:sp>
          <p:nvSpPr>
            <p:cNvPr id="7175" name="Text Box 3"/>
            <p:cNvSpPr txBox="1">
              <a:spLocks noChangeArrowheads="1"/>
            </p:cNvSpPr>
            <p:nvPr/>
          </p:nvSpPr>
          <p:spPr bwMode="auto">
            <a:xfrm>
              <a:off x="336" y="824"/>
              <a:ext cx="259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800" dirty="0"/>
                <a:t>A position vector  is defined as a fixed vector that locates a point in space relative to another point.</a:t>
              </a:r>
            </a:p>
          </p:txBody>
        </p:sp>
        <p:pic>
          <p:nvPicPr>
            <p:cNvPr id="7176" name="Picture 10" descr="8edfig2_35b"/>
            <p:cNvPicPr>
              <a:picLocks noChangeAspect="1" noChangeArrowheads="1"/>
            </p:cNvPicPr>
            <p:nvPr/>
          </p:nvPicPr>
          <p:blipFill>
            <a:blip r:embed="rId3">
              <a:lum bright="-42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799"/>
              <a:ext cx="2544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effectLst/>
                <a:ea typeface="+mn-ea"/>
                <a:cs typeface="+mn-cs"/>
              </a:rPr>
              <a:t>POSITION  VECTOR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8382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The position vector </a:t>
            </a:r>
            <a:r>
              <a:rPr lang="en-US" u="sng" dirty="0">
                <a:solidFill>
                  <a:srgbClr val="0000FA"/>
                </a:solidFill>
              </a:rPr>
              <a:t>directed from A to B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AB</a:t>
            </a:r>
            <a:r>
              <a:rPr lang="en-US" b="1" i="1" baseline="-25000" dirty="0">
                <a:solidFill>
                  <a:srgbClr val="FFFF00"/>
                </a:solidFill>
              </a:rPr>
              <a:t> </a:t>
            </a:r>
            <a:r>
              <a:rPr lang="en-US" dirty="0"/>
              <a:t>, is defined as</a:t>
            </a:r>
          </a:p>
          <a:p>
            <a:pPr eaLnBrk="1" hangingPunct="1">
              <a:spcBef>
                <a:spcPct val="20000"/>
              </a:spcBef>
            </a:pP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AB</a:t>
            </a:r>
            <a:r>
              <a:rPr lang="en-US" dirty="0"/>
              <a:t>  =  {( X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 X</a:t>
            </a:r>
            <a:r>
              <a:rPr lang="en-US" baseline="-25000" dirty="0"/>
              <a:t>A  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( Y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Y</a:t>
            </a:r>
            <a:r>
              <a:rPr lang="en-US" baseline="-25000" dirty="0"/>
              <a:t>A 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 +   ( Z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pitchFamily="18" charset="0"/>
              </a:rPr>
              <a:t>–</a:t>
            </a:r>
            <a:r>
              <a:rPr lang="en-US" dirty="0"/>
              <a:t>  Z</a:t>
            </a:r>
            <a:r>
              <a:rPr lang="en-US" baseline="-25000" dirty="0"/>
              <a:t>A </a:t>
            </a:r>
            <a:r>
              <a:rPr lang="en-US" dirty="0"/>
              <a:t>)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 }m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Please note that B is the ending point and A is the starting point. </a:t>
            </a:r>
            <a:r>
              <a:rPr lang="en-US" u="sng" dirty="0">
                <a:solidFill>
                  <a:srgbClr val="0000FA"/>
                </a:solidFill>
              </a:rPr>
              <a:t>ALWAYS subtract the “tail” coordinates from the “tip” coordinates!</a:t>
            </a:r>
            <a:endParaRPr lang="en-US" b="1" u="sng" baseline="-25000" dirty="0">
              <a:solidFill>
                <a:srgbClr val="0000FA"/>
              </a:solidFill>
            </a:endParaRPr>
          </a:p>
        </p:txBody>
      </p:sp>
      <p:pic>
        <p:nvPicPr>
          <p:cNvPr id="8196" name="Picture 10" descr="8edfig2_35b"/>
          <p:cNvPicPr>
            <a:picLocks noChangeAspect="1" noChangeArrowheads="1"/>
          </p:cNvPicPr>
          <p:nvPr/>
        </p:nvPicPr>
        <p:blipFill>
          <a:blip r:embed="rId3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38225"/>
            <a:ext cx="5105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POSITION  VECTOR 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3908425"/>
            <a:ext cx="6858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 </a:t>
            </a:r>
            <a:r>
              <a:rPr lang="en-US" sz="2600" dirty="0"/>
              <a:t>a) Find the position vector, </a:t>
            </a:r>
            <a:r>
              <a:rPr lang="en-US" sz="2600" b="1" i="1" dirty="0" err="1">
                <a:solidFill>
                  <a:srgbClr val="FF0000"/>
                </a:solidFill>
              </a:rPr>
              <a:t>r</a:t>
            </a:r>
            <a:r>
              <a:rPr lang="en-US" sz="2600" b="1" i="1" baseline="-25000" dirty="0" err="1">
                <a:solidFill>
                  <a:srgbClr val="FF0000"/>
                </a:solidFill>
              </a:rPr>
              <a:t>AB</a:t>
            </a:r>
            <a:r>
              <a:rPr lang="en-US" sz="2600" baseline="-250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, along two points on that line.</a:t>
            </a:r>
          </a:p>
          <a:p>
            <a:pPr eaLnBrk="1" hangingPunct="1"/>
            <a:r>
              <a:rPr lang="en-US" sz="2600" dirty="0"/>
              <a:t>  b) Find the unit vector describing the line’s direction, </a:t>
            </a:r>
            <a:r>
              <a:rPr lang="en-US" sz="2600" b="1" i="1" dirty="0" err="1">
                <a:solidFill>
                  <a:srgbClr val="FF0000"/>
                </a:solidFill>
              </a:rPr>
              <a:t>u</a:t>
            </a:r>
            <a:r>
              <a:rPr lang="en-US" sz="2600" b="1" i="1" baseline="-25000" dirty="0" err="1">
                <a:solidFill>
                  <a:srgbClr val="FF0000"/>
                </a:solidFill>
              </a:rPr>
              <a:t>AB</a:t>
            </a:r>
            <a:r>
              <a:rPr lang="en-US" sz="2600" baseline="-250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 = (</a:t>
            </a:r>
            <a:r>
              <a:rPr lang="en-US" sz="2600" b="1" i="1" dirty="0" err="1">
                <a:solidFill>
                  <a:srgbClr val="FF0000"/>
                </a:solidFill>
              </a:rPr>
              <a:t>r</a:t>
            </a:r>
            <a:r>
              <a:rPr lang="en-US" sz="2600" b="1" i="1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/>
              <a:t>/</a:t>
            </a:r>
            <a:r>
              <a:rPr lang="en-US" sz="2600" dirty="0" err="1"/>
              <a:t>r</a:t>
            </a:r>
            <a:r>
              <a:rPr lang="en-US" sz="2600" baseline="-25000" dirty="0" err="1"/>
              <a:t>AB</a:t>
            </a:r>
            <a:r>
              <a:rPr lang="en-US" sz="2600" dirty="0"/>
              <a:t>).   </a:t>
            </a:r>
          </a:p>
          <a:p>
            <a:pPr eaLnBrk="1" hangingPunct="1"/>
            <a:r>
              <a:rPr lang="en-US" sz="2600" dirty="0"/>
              <a:t>  c) Multiply the unit vector by the magnitude of the force,  </a:t>
            </a:r>
            <a:r>
              <a:rPr lang="en-US" sz="2600" b="1" i="1" dirty="0">
                <a:solidFill>
                  <a:srgbClr val="FF0000"/>
                </a:solidFill>
              </a:rPr>
              <a:t>F</a:t>
            </a:r>
            <a:r>
              <a:rPr lang="en-US" sz="2600" b="1" i="1" dirty="0"/>
              <a:t> </a:t>
            </a:r>
            <a:r>
              <a:rPr lang="en-US" sz="2600" i="1" dirty="0"/>
              <a:t> =  </a:t>
            </a:r>
            <a:r>
              <a:rPr lang="en-US" sz="2600" dirty="0"/>
              <a:t>F </a:t>
            </a:r>
            <a:r>
              <a:rPr lang="en-US" sz="2600" i="1" dirty="0"/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u</a:t>
            </a:r>
            <a:r>
              <a:rPr lang="en-US" sz="2600" b="1" i="1" baseline="-25000" dirty="0" err="1">
                <a:solidFill>
                  <a:srgbClr val="FF0000"/>
                </a:solidFill>
              </a:rPr>
              <a:t>AB</a:t>
            </a:r>
            <a:r>
              <a:rPr lang="en-US" sz="2600" b="1" i="1" baseline="-25000" dirty="0">
                <a:solidFill>
                  <a:srgbClr val="FFFF00"/>
                </a:solidFill>
              </a:rPr>
              <a:t> </a:t>
            </a:r>
            <a:r>
              <a:rPr lang="en-US" sz="2600" dirty="0"/>
              <a:t>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1295400"/>
            <a:ext cx="7848600" cy="2678113"/>
            <a:chOff x="480" y="816"/>
            <a:chExt cx="4944" cy="1687"/>
          </a:xfrm>
        </p:grpSpPr>
        <p:sp>
          <p:nvSpPr>
            <p:cNvPr id="9223" name="Text Box 3"/>
            <p:cNvSpPr txBox="1">
              <a:spLocks noChangeArrowheads="1"/>
            </p:cNvSpPr>
            <p:nvPr/>
          </p:nvSpPr>
          <p:spPr bwMode="auto">
            <a:xfrm>
              <a:off x="2592" y="816"/>
              <a:ext cx="283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700" dirty="0"/>
                <a:t>If a force is directed along a line, then we can represent the force vector in Cartesian coordinates by using a unit vector and the force’s magnitude.  So we need to:</a:t>
              </a:r>
            </a:p>
          </p:txBody>
        </p:sp>
        <p:pic>
          <p:nvPicPr>
            <p:cNvPr id="9224" name="Picture 8" descr="8edfig2_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16"/>
              <a:ext cx="1968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FORCE  VECTOR  DIRECTED  ALONG  A  LINE (Section 2.8)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  <a:endParaRPr lang="en-US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1</a:t>
            </a:r>
            <a:r>
              <a:rPr lang="en-US" dirty="0"/>
              <a:t>.   Find the position vector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b="1" i="1" baseline="-25000" dirty="0"/>
              <a:t> </a:t>
            </a:r>
            <a:r>
              <a:rPr lang="en-US" dirty="0"/>
              <a:t>and </a:t>
            </a:r>
            <a:r>
              <a:rPr lang="en-US" dirty="0" smtClean="0"/>
              <a:t>its unit </a:t>
            </a:r>
            <a:r>
              <a:rPr lang="en-US" dirty="0"/>
              <a:t>vector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b="1" i="1" baseline="-25000" dirty="0">
                <a:solidFill>
                  <a:srgbClr val="FFFF00"/>
                </a:solidFill>
              </a:rPr>
              <a:t>.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2.   Obtain the force vector as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= 420 N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 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1219200"/>
            <a:ext cx="7772400" cy="3170238"/>
            <a:chOff x="838200" y="1219200"/>
            <a:chExt cx="7772400" cy="3170237"/>
          </a:xfrm>
        </p:grpSpPr>
        <p:sp>
          <p:nvSpPr>
            <p:cNvPr id="10247" name="Text Box 3"/>
            <p:cNvSpPr txBox="1">
              <a:spLocks noChangeArrowheads="1"/>
            </p:cNvSpPr>
            <p:nvPr/>
          </p:nvSpPr>
          <p:spPr bwMode="auto">
            <a:xfrm>
              <a:off x="4191000" y="1219200"/>
              <a:ext cx="4419600" cy="286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35050" indent="-10350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Given:</a:t>
              </a:r>
              <a:r>
                <a:rPr lang="en-US" b="1" dirty="0"/>
                <a:t>  </a:t>
              </a:r>
              <a:r>
                <a:rPr lang="en-US" dirty="0"/>
                <a:t>The</a:t>
              </a:r>
              <a:r>
                <a:rPr lang="en-US" b="1" dirty="0"/>
                <a:t> </a:t>
              </a:r>
              <a:r>
                <a:rPr lang="en-US" dirty="0"/>
                <a:t>420 N force </a:t>
              </a:r>
              <a:br>
                <a:rPr lang="en-US" dirty="0"/>
              </a:br>
              <a:r>
                <a:rPr lang="en-US" dirty="0"/>
                <a:t>  along the cable AC.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Find:   </a:t>
              </a:r>
              <a:r>
                <a:rPr lang="en-US" dirty="0"/>
                <a:t>The force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i="1" baseline="-25000" dirty="0">
                  <a:solidFill>
                    <a:srgbClr val="FF0000"/>
                  </a:solidFill>
                </a:rPr>
                <a:t>AC</a:t>
              </a:r>
              <a:r>
                <a:rPr lang="en-US" dirty="0"/>
                <a:t> in the Cartesian vector form.</a:t>
              </a:r>
            </a:p>
            <a:p>
              <a:pPr eaLnBrk="1" hangingPunct="1">
                <a:spcBef>
                  <a:spcPct val="50000"/>
                </a:spcBef>
              </a:pPr>
              <a:endParaRPr lang="en-US" b="1" u="sng" dirty="0"/>
            </a:p>
            <a:p>
              <a:pPr eaLnBrk="1" hangingPunct="1">
                <a:spcBef>
                  <a:spcPct val="50000"/>
                </a:spcBef>
              </a:pPr>
              <a:endParaRPr lang="en-US" b="1" dirty="0"/>
            </a:p>
          </p:txBody>
        </p:sp>
        <p:pic>
          <p:nvPicPr>
            <p:cNvPr id="1024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3078163" cy="309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EXAMPLE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0" y="31242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(We can also find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 by subtracting the coordinates of A from the coordinates of C.)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14400" y="4419600"/>
            <a:ext cx="74676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AC</a:t>
            </a:r>
            <a:r>
              <a:rPr lang="en-US" baseline="-25000" dirty="0"/>
              <a:t>   </a:t>
            </a:r>
            <a:r>
              <a:rPr lang="en-US" dirty="0"/>
              <a:t>=  {2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(-6)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</a:t>
            </a:r>
            <a:r>
              <a:rPr lang="en-US" dirty="0"/>
              <a:t>  = 7 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Now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=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AC</a:t>
            </a:r>
            <a:r>
              <a:rPr lang="en-US" dirty="0"/>
              <a:t>  and 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= 420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 = 420 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AC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AC</a:t>
            </a:r>
            <a:r>
              <a:rPr lang="en-US" dirty="0"/>
              <a:t> ) </a:t>
            </a:r>
            <a:br>
              <a:rPr lang="en-US" dirty="0"/>
            </a:br>
            <a:endParaRPr lang="en-US" sz="1600" dirty="0"/>
          </a:p>
          <a:p>
            <a:pPr eaLnBrk="1" hangingPunct="1">
              <a:spcBef>
                <a:spcPct val="20000"/>
              </a:spcBef>
            </a:pPr>
            <a:r>
              <a:rPr lang="en-US" dirty="0"/>
              <a:t>So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i="1" baseline="-25000" dirty="0">
                <a:solidFill>
                  <a:srgbClr val="FF0000"/>
                </a:solidFill>
              </a:rPr>
              <a:t>AC</a:t>
            </a:r>
            <a:r>
              <a:rPr lang="en-US" dirty="0"/>
              <a:t> = 420{ (2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cs typeface="Times New Roman" pitchFamily="18" charset="0"/>
              </a:rPr>
              <a:t>+</a:t>
            </a:r>
            <a:r>
              <a:rPr lang="en-US" dirty="0"/>
              <a:t>  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 6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 / 7 } N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       = {</a:t>
            </a:r>
            <a:r>
              <a:rPr lang="en-US" u="sng" dirty="0">
                <a:solidFill>
                  <a:srgbClr val="0000FA"/>
                </a:solidFill>
              </a:rPr>
              <a:t>120</a:t>
            </a:r>
            <a:r>
              <a:rPr lang="en-US" u="sng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>
                <a:cs typeface="Times New Roman" pitchFamily="18" charset="0"/>
              </a:rPr>
              <a:t>+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</a:rPr>
              <a:t>180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0000FA"/>
                </a:solidFill>
                <a:sym typeface="Symbol" pitchFamily="18" charset="2"/>
              </a:rPr>
              <a:t></a:t>
            </a:r>
            <a:r>
              <a:rPr lang="en-US" u="sng" dirty="0" smtClean="0">
                <a:solidFill>
                  <a:srgbClr val="0000FA"/>
                </a:solidFill>
              </a:rPr>
              <a:t> </a:t>
            </a:r>
            <a:r>
              <a:rPr lang="en-US" u="sng" dirty="0">
                <a:solidFill>
                  <a:srgbClr val="0000FA"/>
                </a:solidFill>
              </a:rPr>
              <a:t>360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}</a:t>
            </a:r>
            <a:r>
              <a:rPr lang="en-US" u="sng" dirty="0"/>
              <a:t> </a:t>
            </a:r>
            <a:r>
              <a:rPr lang="en-US" u="sng" dirty="0">
                <a:solidFill>
                  <a:srgbClr val="0000FA"/>
                </a:solidFill>
              </a:rPr>
              <a:t>N</a:t>
            </a:r>
            <a:r>
              <a:rPr lang="en-US" u="sng" dirty="0"/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3238" y="1066800"/>
            <a:ext cx="8259762" cy="3246438"/>
            <a:chOff x="503237" y="1066800"/>
            <a:chExt cx="8259763" cy="3246437"/>
          </a:xfrm>
        </p:grpSpPr>
        <p:sp>
          <p:nvSpPr>
            <p:cNvPr id="11272" name="Text Box 3"/>
            <p:cNvSpPr txBox="1">
              <a:spLocks noChangeArrowheads="1"/>
            </p:cNvSpPr>
            <p:nvPr/>
          </p:nvSpPr>
          <p:spPr bwMode="auto">
            <a:xfrm>
              <a:off x="3886200" y="1066800"/>
              <a:ext cx="4876800" cy="204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en-US" dirty="0"/>
                <a:t>As per the figure, when relating A to C, we will have to go 2 m in the x-direction, 3 m in the y-direction, and  -6 m in the z-direction.  Hence,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b="1" i="1" dirty="0" err="1">
                  <a:solidFill>
                    <a:srgbClr val="FF0000"/>
                  </a:solidFill>
                </a:rPr>
                <a:t>r</a:t>
              </a:r>
              <a:r>
                <a:rPr lang="en-US" b="1" i="1" baseline="-25000" dirty="0" err="1">
                  <a:solidFill>
                    <a:srgbClr val="FF0000"/>
                  </a:solidFill>
                </a:rPr>
                <a:t>AC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=  {2 </a:t>
              </a:r>
              <a:r>
                <a:rPr lang="en-US" b="1" i="1" dirty="0" err="1">
                  <a:solidFill>
                    <a:srgbClr val="FF0000"/>
                  </a:solidFill>
                </a:rPr>
                <a:t>i</a:t>
              </a:r>
              <a:r>
                <a:rPr lang="en-US" dirty="0"/>
                <a:t>  </a:t>
              </a:r>
              <a:r>
                <a:rPr lang="en-US" dirty="0">
                  <a:cs typeface="Times New Roman" pitchFamily="18" charset="0"/>
                </a:rPr>
                <a:t>+</a:t>
              </a:r>
              <a:r>
                <a:rPr lang="en-US" dirty="0"/>
                <a:t>  3 </a:t>
              </a:r>
              <a:r>
                <a:rPr lang="en-US" b="1" i="1" dirty="0">
                  <a:solidFill>
                    <a:srgbClr val="FF0000"/>
                  </a:solidFill>
                </a:rPr>
                <a:t>j</a:t>
              </a:r>
              <a:r>
                <a:rPr lang="en-US" dirty="0"/>
                <a:t>  </a:t>
              </a:r>
              <a:r>
                <a:rPr lang="en-US" dirty="0">
                  <a:sym typeface="Symbol" pitchFamily="18" charset="2"/>
                </a:rPr>
                <a:t></a:t>
              </a:r>
              <a:r>
                <a:rPr lang="en-US" dirty="0"/>
                <a:t>  6 </a:t>
              </a:r>
              <a:r>
                <a:rPr lang="en-US" b="1" i="1" dirty="0">
                  <a:solidFill>
                    <a:srgbClr val="FF0000"/>
                  </a:solidFill>
                </a:rPr>
                <a:t>k</a:t>
              </a:r>
              <a:r>
                <a:rPr lang="en-US" dirty="0"/>
                <a:t>} m.</a:t>
              </a:r>
            </a:p>
          </p:txBody>
        </p:sp>
        <p:pic>
          <p:nvPicPr>
            <p:cNvPr id="1127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" y="1219200"/>
              <a:ext cx="3078163" cy="309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 </a:t>
            </a:r>
            <a:r>
              <a:rPr lang="en-US" sz="2400" kern="120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69637" grpId="0" autoUpdateAnimBg="0"/>
    </p:bld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White.potx" id="{8C25AA59-8215-43E2-A456-D09F398F14AE}" vid="{18175F9B-0567-4CE6-B434-30CB09040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1279</TotalTime>
  <Words>1267</Words>
  <Application>Microsoft Office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Template_White</vt:lpstr>
      <vt:lpstr>POSITION  VECTORS  &amp;  FORCE  VECTORS</vt:lpstr>
      <vt:lpstr>READING  QUIZ</vt:lpstr>
      <vt:lpstr>APPLICATIONS</vt:lpstr>
      <vt:lpstr>APPLICATIONS (continued)</vt:lpstr>
      <vt:lpstr>POSITION  VECTOR</vt:lpstr>
      <vt:lpstr>POSITION  VECTOR (continued)</vt:lpstr>
      <vt:lpstr>FORCE  VECTOR  DIRECTED  ALONG  A  LINE (Section 2.8)</vt:lpstr>
      <vt:lpstr>EXAMPLE</vt:lpstr>
      <vt:lpstr>EXAMPLE  (continued)</vt:lpstr>
      <vt:lpstr>CONCEPT  QUIZ</vt:lpstr>
      <vt:lpstr>GROUP  PROBLEM  SOLVING</vt:lpstr>
      <vt:lpstr>GROUP   PROBLEM   SOLVING (continued)</vt:lpstr>
      <vt:lpstr>GROUP   PROBLEM   SOLVING (continued)</vt:lpstr>
      <vt:lpstr>ATTENTION  QUIZ</vt:lpstr>
      <vt:lpstr>PowerPoint Presentation</vt:lpstr>
    </vt:vector>
  </TitlesOfParts>
  <Company>NDSU &amp; ASU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2.7 &amp; 2.8</dc:title>
  <dc:subject>Hibbeler Statics 14th Edition</dc:subject>
  <dc:creator>Mehta, Danielson, Nam, &amp; Georgeou</dc:creator>
  <dc:description>Updated for Hibbeler's 14th Edition Statics textbook by Dr. Changho Nam, edited by Dr. Scott Danielson.</dc:description>
  <cp:lastModifiedBy>SDanielson</cp:lastModifiedBy>
  <cp:revision>96</cp:revision>
  <cp:lastPrinted>2001-02-27T20:45:40Z</cp:lastPrinted>
  <dcterms:created xsi:type="dcterms:W3CDTF">2000-08-27T15:57:40Z</dcterms:created>
  <dcterms:modified xsi:type="dcterms:W3CDTF">2015-08-03T22:26:07Z</dcterms:modified>
</cp:coreProperties>
</file>