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9" r:id="rId9"/>
    <p:sldId id="274" r:id="rId10"/>
    <p:sldId id="290" r:id="rId11"/>
    <p:sldId id="291" r:id="rId12"/>
    <p:sldId id="292" r:id="rId13"/>
    <p:sldId id="294" r:id="rId14"/>
    <p:sldId id="280" r:id="rId15"/>
    <p:sldId id="287" r:id="rId16"/>
    <p:sldId id="288" r:id="rId17"/>
    <p:sldId id="289" r:id="rId18"/>
    <p:sldId id="293" r:id="rId19"/>
    <p:sldId id="284" r:id="rId20"/>
    <p:sldId id="2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6"/>
    <a:srgbClr val="990033"/>
    <a:srgbClr val="A50021"/>
    <a:srgbClr val="800000"/>
    <a:srgbClr val="008E00"/>
    <a:srgbClr val="FF0000"/>
    <a:srgbClr val="0000FA"/>
    <a:srgbClr val="008000"/>
    <a:srgbClr val="FA0000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>
        <p:scale>
          <a:sx n="70" d="100"/>
          <a:sy n="70" d="100"/>
        </p:scale>
        <p:origin x="-115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2.5,2.6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F4E908-3536-4CDE-B3D5-052290751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2.5,2.6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9ECD9C-6BE2-4968-8A94-155A67E6D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91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C17FBF-429B-4CEA-909C-763EF1C06260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283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58DDE1-AFA0-4AA3-A64D-3345D903CF9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Source : F 2-18</a:t>
            </a:r>
          </a:p>
        </p:txBody>
      </p:sp>
    </p:spTree>
    <p:extLst>
      <p:ext uri="{BB962C8B-B14F-4D97-AF65-F5344CB8AC3E}">
        <p14:creationId xmlns:p14="http://schemas.microsoft.com/office/powerpoint/2010/main" val="229281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2448E7-EE62-4946-9408-8041AA8EED8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24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D18D0E-92AB-49B3-BC6D-BADFA8DCF8CC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75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E1D78-0797-4599-8382-87E914DB607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028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919B47-E7CB-49B5-8D09-E3A3652D0994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smtClean="0"/>
              <a:t>Answers:</a:t>
            </a:r>
          </a:p>
          <a:p>
            <a:pPr eaLnBrk="1" hangingPunct="1"/>
            <a:r>
              <a:rPr lang="en-US" sz="2400" smtClean="0"/>
              <a:t>1. B</a:t>
            </a:r>
          </a:p>
          <a:p>
            <a:pPr eaLnBrk="1" hangingPunct="1"/>
            <a:r>
              <a:rPr lang="en-US" sz="2400" smtClean="0"/>
              <a:t>2. C</a:t>
            </a:r>
          </a:p>
        </p:txBody>
      </p:sp>
    </p:spTree>
    <p:extLst>
      <p:ext uri="{BB962C8B-B14F-4D97-AF65-F5344CB8AC3E}">
        <p14:creationId xmlns:p14="http://schemas.microsoft.com/office/powerpoint/2010/main" val="200252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47E8EF-4D82-4A06-BFA6-98AFD1394437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Source : P2-80</a:t>
            </a:r>
          </a:p>
        </p:txBody>
      </p:sp>
    </p:spTree>
    <p:extLst>
      <p:ext uri="{BB962C8B-B14F-4D97-AF65-F5344CB8AC3E}">
        <p14:creationId xmlns:p14="http://schemas.microsoft.com/office/powerpoint/2010/main" val="2290304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F945FF-7071-49D3-A82C-AE407102514F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557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563D6A-3AD0-4491-B42E-6ECBCBF8B477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1322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A9C646-1900-4076-A9C4-4F9C718B7CB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3073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66CF93-C22C-48DB-84E6-2F9B400B6C61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smtClean="0"/>
              <a:t>Answers:</a:t>
            </a:r>
          </a:p>
          <a:p>
            <a:pPr eaLnBrk="1" hangingPunct="1"/>
            <a:r>
              <a:rPr lang="en-US" sz="2400" smtClean="0"/>
              <a:t>1. C</a:t>
            </a:r>
          </a:p>
          <a:p>
            <a:pPr eaLnBrk="1" hangingPunct="1"/>
            <a:r>
              <a:rPr lang="en-US" sz="2400" smtClean="0"/>
              <a:t>2. D</a:t>
            </a:r>
          </a:p>
        </p:txBody>
      </p:sp>
    </p:spTree>
    <p:extLst>
      <p:ext uri="{BB962C8B-B14F-4D97-AF65-F5344CB8AC3E}">
        <p14:creationId xmlns:p14="http://schemas.microsoft.com/office/powerpoint/2010/main" val="286682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202404-1E94-4C25-B4B8-24B5B003A9EC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smtClean="0"/>
              <a:t>Answers:</a:t>
            </a:r>
          </a:p>
          <a:p>
            <a:pPr eaLnBrk="1" hangingPunct="1"/>
            <a:r>
              <a:rPr lang="en-US" sz="2400" smtClean="0"/>
              <a:t>1.  D</a:t>
            </a:r>
          </a:p>
          <a:p>
            <a:pPr eaLnBrk="1" hangingPunct="1"/>
            <a:r>
              <a:rPr lang="en-US" sz="2400" smtClean="0"/>
              <a:t>2.  B</a:t>
            </a:r>
          </a:p>
        </p:txBody>
      </p:sp>
    </p:spTree>
    <p:extLst>
      <p:ext uri="{BB962C8B-B14F-4D97-AF65-F5344CB8AC3E}">
        <p14:creationId xmlns:p14="http://schemas.microsoft.com/office/powerpoint/2010/main" val="3850565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01C5B5-7546-4563-BA69-8B01402528AF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81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84BF11-B926-47CE-B369-584418F7AAB5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867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880782-AB1C-4631-BB70-EE4CDB8FEFEE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605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197B4F-C109-4C3B-BA3E-99EACB8579C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059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1815C1-2528-4B86-8353-9414F519BD3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163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24B410-1398-40DC-AADE-1EC61069F1A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42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A2A663-35BD-45E7-A636-A52DE944879F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5177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2.5,2.6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5A520C-00EF-4C0D-8092-57D65BB5B9E8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313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6CAC-63EA-4E42-9A37-5075C4A05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25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FD-085E-49AA-AF07-C6E3D8648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3F18-0A4A-48EE-A20E-E7252E343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5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771E-F0EA-4190-B9A2-1F3A6290D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30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2D30-C0C3-440D-B5C4-26AED642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083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B0A7-584D-4156-8A64-F436FBA57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813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01AB-7258-409E-9F88-2BA0802F6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60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247A-B8EC-471C-97EB-F83F9A19B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720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7DCE-931F-4092-A65B-BBDC5F2EC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95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810A-99CF-4212-B30E-EF26E9F39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309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731A-0173-4D30-92BD-A3EE88DC7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98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50827"/>
            <a:ext cx="7886700" cy="758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F38C-FCFF-40E3-99C4-D45C0D204F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763" y="6434138"/>
            <a:ext cx="9161463" cy="430212"/>
          </a:xfrm>
          <a:prstGeom prst="rect">
            <a:avLst/>
          </a:prstGeom>
          <a:solidFill>
            <a:srgbClr val="364395"/>
          </a:solidFill>
          <a:ln>
            <a:solidFill>
              <a:srgbClr val="36439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8" name="Picture 1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440488"/>
            <a:ext cx="1441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2075"/>
            <a:ext cx="1660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33525" y="6477000"/>
            <a:ext cx="562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i="1" smtClean="0">
                <a:solidFill>
                  <a:schemeClr val="bg1"/>
                </a:solidFill>
                <a:latin typeface="Verdana" charset="0"/>
                <a:cs typeface="Arial" charset="0"/>
              </a:rPr>
              <a:t>Statics</a:t>
            </a:r>
            <a:r>
              <a:rPr lang="en-US" sz="900" smtClean="0">
                <a:solidFill>
                  <a:schemeClr val="bg1"/>
                </a:solidFill>
                <a:latin typeface="Verdana" charset="0"/>
                <a:cs typeface="Arial" charset="0"/>
              </a:rPr>
              <a:t>, Fourteenth Edition</a:t>
            </a:r>
          </a:p>
          <a:p>
            <a:pPr>
              <a:defRPr/>
            </a:pPr>
            <a:r>
              <a:rPr lang="en-US" sz="900" smtClean="0">
                <a:solidFill>
                  <a:schemeClr val="bg1"/>
                </a:solidFill>
                <a:latin typeface="Verdana" charset="0"/>
                <a:cs typeface="Arial" charset="0"/>
              </a:rPr>
              <a:t>R.C. Hibbeler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67200" y="6464300"/>
            <a:ext cx="365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 Copyright ©2016 by Pearson Education, Inc.</a:t>
            </a:r>
          </a:p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023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257800" y="2057400"/>
            <a:ext cx="3581400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u="sng" dirty="0"/>
              <a:t>In-Class Activities</a:t>
            </a:r>
            <a:r>
              <a:rPr lang="en-US" b="1" dirty="0"/>
              <a:t>: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/>
              <a:t>  Reading Quiz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/>
              <a:t>  </a:t>
            </a:r>
            <a:r>
              <a:rPr lang="en-US" dirty="0" smtClean="0"/>
              <a:t>Applications/Relevance</a:t>
            </a:r>
            <a:endParaRPr lang="en-US" dirty="0"/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/>
              <a:t>  </a:t>
            </a:r>
            <a:r>
              <a:rPr lang="en-US" dirty="0">
                <a:solidFill>
                  <a:srgbClr val="0000FA"/>
                </a:solidFill>
              </a:rPr>
              <a:t>A Unit Vector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/>
              <a:t>  </a:t>
            </a:r>
            <a:r>
              <a:rPr lang="en-US" dirty="0">
                <a:solidFill>
                  <a:srgbClr val="0000FA"/>
                </a:solidFill>
              </a:rPr>
              <a:t>3-D Vector </a:t>
            </a:r>
            <a:r>
              <a:rPr lang="en-US" dirty="0" smtClean="0">
                <a:solidFill>
                  <a:srgbClr val="0000FA"/>
                </a:solidFill>
              </a:rPr>
              <a:t>Terms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A"/>
                </a:solidFill>
              </a:rPr>
              <a:t>Adding </a:t>
            </a:r>
            <a:r>
              <a:rPr lang="en-US" dirty="0">
                <a:solidFill>
                  <a:srgbClr val="0000FA"/>
                </a:solidFill>
              </a:rPr>
              <a:t>Vectors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/>
              <a:t>  Concept Quiz 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/>
              <a:t>  Examples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dirty="0"/>
              <a:t>  Attention Quiz</a:t>
            </a:r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685800" y="1317549"/>
            <a:ext cx="4572000" cy="5070909"/>
            <a:chOff x="685800" y="1317549"/>
            <a:chExt cx="4572000" cy="5070863"/>
          </a:xfrm>
        </p:grpSpPr>
        <p:sp>
          <p:nvSpPr>
            <p:cNvPr id="3078" name="Text Box 3"/>
            <p:cNvSpPr txBox="1">
              <a:spLocks noChangeArrowheads="1"/>
            </p:cNvSpPr>
            <p:nvPr/>
          </p:nvSpPr>
          <p:spPr bwMode="auto">
            <a:xfrm>
              <a:off x="685800" y="1317549"/>
              <a:ext cx="4572000" cy="319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0000"/>
                </a:spcBef>
              </a:pPr>
              <a:r>
                <a:rPr lang="en-US" u="sng" dirty="0"/>
                <a:t>Today’s Objectives</a:t>
              </a:r>
              <a:r>
                <a:rPr lang="en-US" b="1" dirty="0"/>
                <a:t>:</a:t>
              </a:r>
            </a:p>
            <a:p>
              <a:pPr eaLnBrk="1" hangingPunct="1">
                <a:lnSpc>
                  <a:spcPct val="90000"/>
                </a:lnSpc>
                <a:spcBef>
                  <a:spcPct val="30000"/>
                </a:spcBef>
              </a:pPr>
              <a:r>
                <a:rPr lang="en-US" dirty="0"/>
                <a:t>Students will be able to:</a:t>
              </a:r>
            </a:p>
            <a:p>
              <a:pPr eaLnBrk="1" hangingPunct="1">
                <a:lnSpc>
                  <a:spcPct val="90000"/>
                </a:lnSpc>
                <a:spcBef>
                  <a:spcPct val="30000"/>
                </a:spcBef>
              </a:pPr>
              <a:r>
                <a:rPr lang="en-US" dirty="0"/>
                <a:t>a) Represent a 3-D vector in a Cartesian coordinate system.</a:t>
              </a:r>
            </a:p>
            <a:p>
              <a:pPr eaLnBrk="1" hangingPunct="1">
                <a:lnSpc>
                  <a:spcPct val="90000"/>
                </a:lnSpc>
                <a:spcBef>
                  <a:spcPct val="30000"/>
                </a:spcBef>
              </a:pPr>
              <a:r>
                <a:rPr lang="en-US" dirty="0"/>
                <a:t>b) Find the magnitude and coordinate angles of a 3-D vector</a:t>
              </a:r>
            </a:p>
            <a:p>
              <a:pPr eaLnBrk="1" hangingPunct="1">
                <a:lnSpc>
                  <a:spcPct val="90000"/>
                </a:lnSpc>
                <a:spcBef>
                  <a:spcPct val="30000"/>
                </a:spcBef>
              </a:pPr>
              <a:r>
                <a:rPr lang="en-US" dirty="0"/>
                <a:t>c) Add vectors (forces) in 3-D space </a:t>
              </a:r>
            </a:p>
          </p:txBody>
        </p:sp>
        <p:pic>
          <p:nvPicPr>
            <p:cNvPr id="307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99" y="4292958"/>
              <a:ext cx="1980464" cy="209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>
            <a:normAutofit/>
          </a:bodyPr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CARTESIAN  VECTORS  AND  </a:t>
            </a:r>
            <a:br>
              <a:rPr lang="en-US" sz="2400" b="1" kern="1200" dirty="0" smtClean="0">
                <a:solidFill>
                  <a:srgbClr val="000096"/>
                </a:solidFill>
                <a:effectLst/>
              </a:rPr>
            </a:br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THEIR  ADDITION  &amp;  SUBTRACTION </a:t>
            </a:r>
            <a:endParaRPr lang="en-US" sz="2400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762000" y="457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dirty="0"/>
              <a:t>Using geometry and trigonometry, write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in Cartesian vector form.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2)   Then add the two forces (by adding x and </a:t>
            </a:r>
            <a:r>
              <a:rPr lang="en-US" dirty="0" smtClean="0"/>
              <a:t>y-components</a:t>
            </a:r>
            <a:r>
              <a:rPr lang="en-US" dirty="0"/>
              <a:t>). 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727325" y="1665288"/>
            <a:ext cx="385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i="1">
                <a:solidFill>
                  <a:schemeClr val="bg1"/>
                </a:solidFill>
                <a:cs typeface="Times New Roman" pitchFamily="18" charset="0"/>
              </a:rPr>
              <a:t>G</a:t>
            </a:r>
            <a:endParaRPr lang="en-US" sz="22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515938" y="1233153"/>
            <a:ext cx="8232775" cy="3231654"/>
            <a:chOff x="516128" y="1233153"/>
            <a:chExt cx="8232585" cy="3231654"/>
          </a:xfrm>
        </p:grpSpPr>
        <p:sp>
          <p:nvSpPr>
            <p:cNvPr id="12296" name="Text Box 3"/>
            <p:cNvSpPr txBox="1">
              <a:spLocks noChangeArrowheads="1"/>
            </p:cNvSpPr>
            <p:nvPr/>
          </p:nvSpPr>
          <p:spPr bwMode="auto">
            <a:xfrm>
              <a:off x="4191000" y="1233153"/>
              <a:ext cx="4557713" cy="3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73138" indent="-97313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990033"/>
                  </a:solidFill>
                </a:rPr>
                <a:t>Given: </a:t>
              </a:r>
              <a:r>
                <a:rPr lang="en-US" dirty="0"/>
                <a:t>Two forces </a:t>
              </a: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 and </a:t>
              </a: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</a:rPr>
                <a:t>2</a:t>
              </a:r>
              <a:r>
                <a:rPr lang="en-US" dirty="0"/>
                <a:t> are applied to a hook. </a:t>
              </a:r>
            </a:p>
            <a:p>
              <a:pPr eaLnBrk="1" hangingPunct="1"/>
              <a:endParaRPr lang="en-US" dirty="0"/>
            </a:p>
            <a:p>
              <a:pPr eaLnBrk="1" hangingPunct="1"/>
              <a:endParaRPr lang="en-US" sz="1800" dirty="0"/>
            </a:p>
            <a:p>
              <a:pPr eaLnBrk="1" hangingPunct="1"/>
              <a:r>
                <a:rPr lang="en-US" b="1" dirty="0">
                  <a:solidFill>
                    <a:srgbClr val="990033"/>
                  </a:solidFill>
                </a:rPr>
                <a:t>Find:</a:t>
              </a:r>
              <a:r>
                <a:rPr lang="en-US" dirty="0">
                  <a:solidFill>
                    <a:srgbClr val="990033"/>
                  </a:solidFill>
                </a:rPr>
                <a:t>   </a:t>
              </a:r>
              <a:r>
                <a:rPr lang="en-US" dirty="0"/>
                <a:t>The resultant force in Cartesian vector form.</a:t>
              </a:r>
            </a:p>
            <a:p>
              <a:pPr eaLnBrk="1" hangingPunct="1"/>
              <a:endParaRPr lang="en-US" b="1" dirty="0"/>
            </a:p>
            <a:p>
              <a:pPr eaLnBrk="1" hangingPunct="1"/>
              <a:endParaRPr lang="en-US" sz="1800" b="1" dirty="0"/>
            </a:p>
            <a:p>
              <a:pPr eaLnBrk="1" hangingPunct="1"/>
              <a:r>
                <a:rPr lang="en-US" b="1" dirty="0">
                  <a:solidFill>
                    <a:srgbClr val="990033"/>
                  </a:solidFill>
                </a:rPr>
                <a:t>Plan:</a:t>
              </a:r>
              <a:endParaRPr lang="en-US" dirty="0">
                <a:solidFill>
                  <a:srgbClr val="990033"/>
                </a:solidFill>
              </a:endParaRPr>
            </a:p>
          </p:txBody>
        </p:sp>
        <p:pic>
          <p:nvPicPr>
            <p:cNvPr id="1229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28" y="1295400"/>
              <a:ext cx="3598672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EXAMPLE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295400" y="329267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z </a:t>
            </a:r>
            <a:r>
              <a:rPr lang="en-US"/>
              <a:t>= 500 (3/5)</a:t>
            </a:r>
            <a:r>
              <a:rPr lang="en-US">
                <a:cs typeface="Times New Roman" pitchFamily="18" charset="0"/>
              </a:rPr>
              <a:t> = 300 lb</a:t>
            </a:r>
            <a:endParaRPr lang="en-U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295400" y="2225878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 = 0</a:t>
            </a:r>
            <a:r>
              <a:rPr lang="en-US" dirty="0">
                <a:cs typeface="Times New Roman" pitchFamily="18" charset="0"/>
              </a:rPr>
              <a:t> = 0 </a:t>
            </a:r>
            <a:r>
              <a:rPr lang="en-US" dirty="0" err="1">
                <a:cs typeface="Times New Roman" pitchFamily="18" charset="0"/>
              </a:rPr>
              <a:t>lb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F</a:t>
            </a:r>
            <a:r>
              <a:rPr lang="en-US" baseline="-25000" dirty="0" err="1"/>
              <a:t>y</a:t>
            </a:r>
            <a:r>
              <a:rPr lang="en-US" baseline="-25000" dirty="0"/>
              <a:t>  </a:t>
            </a:r>
            <a:r>
              <a:rPr lang="en-US" dirty="0"/>
              <a:t>= 500 (4/5)</a:t>
            </a:r>
            <a:r>
              <a:rPr lang="en-US" dirty="0">
                <a:cs typeface="Times New Roman" pitchFamily="18" charset="0"/>
              </a:rPr>
              <a:t> = 400 </a:t>
            </a:r>
            <a:r>
              <a:rPr lang="en-US" dirty="0" err="1">
                <a:cs typeface="Times New Roman" pitchFamily="18" charset="0"/>
              </a:rPr>
              <a:t>lb</a:t>
            </a:r>
            <a:endParaRPr lang="en-US" dirty="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447800" y="4002111"/>
            <a:ext cx="548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Now, write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b="1" i="1" baseline="-25000" dirty="0"/>
              <a:t> </a:t>
            </a:r>
            <a:r>
              <a:rPr lang="en-US" dirty="0"/>
              <a:t>in Cartesian vector form  (don’t forget the units!).</a:t>
            </a:r>
            <a:endParaRPr lang="en-US" b="1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b="1" dirty="0"/>
              <a:t> </a:t>
            </a:r>
            <a:r>
              <a:rPr lang="en-US" dirty="0"/>
              <a:t>= {0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+ 400 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dirty="0"/>
              <a:t> </a:t>
            </a:r>
            <a:r>
              <a:rPr lang="en-US" dirty="0"/>
              <a:t>+ 300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</a:t>
            </a:r>
            <a:r>
              <a:rPr lang="en-US" b="1" dirty="0"/>
              <a:t> </a:t>
            </a:r>
            <a:r>
              <a:rPr lang="en-US" dirty="0" err="1"/>
              <a:t>lb</a:t>
            </a:r>
            <a:endParaRPr lang="en-US" b="1" dirty="0"/>
          </a:p>
        </p:txBody>
      </p: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533400" y="1289455"/>
            <a:ext cx="7761288" cy="2151063"/>
            <a:chOff x="533400" y="896910"/>
            <a:chExt cx="7761845" cy="2151090"/>
          </a:xfrm>
        </p:grpSpPr>
        <p:sp>
          <p:nvSpPr>
            <p:cNvPr id="13321" name="Text Box 2"/>
            <p:cNvSpPr txBox="1">
              <a:spLocks noChangeArrowheads="1"/>
            </p:cNvSpPr>
            <p:nvPr/>
          </p:nvSpPr>
          <p:spPr bwMode="auto">
            <a:xfrm>
              <a:off x="533400" y="896910"/>
              <a:ext cx="4953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</a:pPr>
              <a:r>
                <a:rPr lang="en-US" b="1" u="sng" dirty="0" smtClean="0">
                  <a:solidFill>
                    <a:srgbClr val="990033"/>
                  </a:solidFill>
                </a:rPr>
                <a:t>Solution: 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    First, resolve force </a:t>
              </a: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.</a:t>
              </a:r>
              <a:endParaRPr lang="en-US" sz="2000" dirty="0"/>
            </a:p>
          </p:txBody>
        </p:sp>
        <p:pic>
          <p:nvPicPr>
            <p:cNvPr id="1332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95400"/>
              <a:ext cx="372324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EXAMPLE 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(continued)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utoUpdateAnimBg="0"/>
      <p:bldP spid="8397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838200" y="22098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5800" y="3124200"/>
            <a:ext cx="464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4343" name="Text Box 2"/>
          <p:cNvSpPr txBox="1">
            <a:spLocks noChangeArrowheads="1"/>
          </p:cNvSpPr>
          <p:nvPr/>
        </p:nvSpPr>
        <p:spPr bwMode="auto">
          <a:xfrm>
            <a:off x="457200" y="1243573"/>
            <a:ext cx="8458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 smtClean="0"/>
              <a:t>Now, </a:t>
            </a:r>
            <a:r>
              <a:rPr lang="en-US" dirty="0"/>
              <a:t>resolve force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. 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F</a:t>
            </a:r>
            <a:r>
              <a:rPr lang="en-US" baseline="-25000" dirty="0"/>
              <a:t>2z</a:t>
            </a:r>
            <a:r>
              <a:rPr lang="en-US" dirty="0"/>
              <a:t> = -800 sin 45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= </a:t>
            </a:r>
            <a:r>
              <a:rPr lang="en-US" dirty="0">
                <a:sym typeface="Symbol" pitchFamily="18" charset="2"/>
              </a:rPr>
              <a:t> </a:t>
            </a:r>
            <a:r>
              <a:rPr lang="en-US" dirty="0"/>
              <a:t>565.7 </a:t>
            </a:r>
            <a:r>
              <a:rPr lang="en-US" dirty="0" err="1"/>
              <a:t>lb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’ = 800 cos 45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=  565.7 </a:t>
            </a:r>
            <a:r>
              <a:rPr lang="en-US" dirty="0" err="1"/>
              <a:t>lb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’ can be </a:t>
            </a:r>
            <a:r>
              <a:rPr lang="en-US" dirty="0">
                <a:solidFill>
                  <a:srgbClr val="0000FA"/>
                </a:solidFill>
              </a:rPr>
              <a:t>further  resolved </a:t>
            </a:r>
            <a:r>
              <a:rPr lang="en-US" dirty="0"/>
              <a:t>as,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  F</a:t>
            </a:r>
            <a:r>
              <a:rPr lang="en-US" baseline="-25000" dirty="0"/>
              <a:t>2x</a:t>
            </a:r>
            <a:r>
              <a:rPr lang="en-US" dirty="0"/>
              <a:t>  = 565.7 cos 30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= 489.9 </a:t>
            </a:r>
            <a:r>
              <a:rPr lang="en-US" dirty="0" err="1"/>
              <a:t>lb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  F</a:t>
            </a:r>
            <a:r>
              <a:rPr lang="en-US" baseline="-25000" dirty="0"/>
              <a:t>2y</a:t>
            </a:r>
            <a:r>
              <a:rPr lang="en-US" dirty="0"/>
              <a:t>  = 565.7 sin 30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= 282.8 </a:t>
            </a:r>
            <a:r>
              <a:rPr lang="en-US" dirty="0" err="1"/>
              <a:t>lb</a:t>
            </a:r>
            <a:endParaRPr lang="en-US" dirty="0"/>
          </a:p>
        </p:txBody>
      </p:sp>
      <p:sp>
        <p:nvSpPr>
          <p:cNvPr id="18" name="Text Box 1037"/>
          <p:cNvSpPr txBox="1">
            <a:spLocks noChangeArrowheads="1"/>
          </p:cNvSpPr>
          <p:nvPr/>
        </p:nvSpPr>
        <p:spPr bwMode="auto">
          <a:xfrm>
            <a:off x="687388" y="4611688"/>
            <a:ext cx="51736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Thus, we </a:t>
            </a:r>
            <a:r>
              <a:rPr lang="en-US" dirty="0"/>
              <a:t>can write: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 = {489.9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/>
              <a:t> </a:t>
            </a:r>
            <a:r>
              <a:rPr lang="en-US" dirty="0"/>
              <a:t> +  282.8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565.7 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/>
              <a:t>} </a:t>
            </a:r>
            <a:r>
              <a:rPr lang="en-US" dirty="0" err="1"/>
              <a:t>lb</a:t>
            </a:r>
            <a:r>
              <a:rPr lang="en-US" dirty="0"/>
              <a:t> </a:t>
            </a:r>
          </a:p>
        </p:txBody>
      </p:sp>
      <p:grpSp>
        <p:nvGrpSpPr>
          <p:cNvPr id="14344" name="Group 6"/>
          <p:cNvGrpSpPr>
            <a:grpSpLocks/>
          </p:cNvGrpSpPr>
          <p:nvPr/>
        </p:nvGrpSpPr>
        <p:grpSpPr bwMode="auto">
          <a:xfrm>
            <a:off x="4902993" y="1407085"/>
            <a:ext cx="3868738" cy="2976563"/>
            <a:chOff x="4800600" y="1066800"/>
            <a:chExt cx="3868738" cy="2976563"/>
          </a:xfrm>
        </p:grpSpPr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4800600" y="1066800"/>
              <a:ext cx="3868738" cy="2976563"/>
              <a:chOff x="4741863" y="2819400"/>
              <a:chExt cx="3868737" cy="2976450"/>
            </a:xfrm>
          </p:grpSpPr>
          <p:grpSp>
            <p:nvGrpSpPr>
              <p:cNvPr id="14349" name="Group 8"/>
              <p:cNvGrpSpPr>
                <a:grpSpLocks/>
              </p:cNvGrpSpPr>
              <p:nvPr/>
            </p:nvGrpSpPr>
            <p:grpSpPr bwMode="auto">
              <a:xfrm>
                <a:off x="4741863" y="2819400"/>
                <a:ext cx="3868737" cy="2976450"/>
                <a:chOff x="4800600" y="2971913"/>
                <a:chExt cx="3868737" cy="2976450"/>
              </a:xfrm>
            </p:grpSpPr>
            <p:pic>
              <p:nvPicPr>
                <p:cNvPr id="14351" name="Picture 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600" y="2971913"/>
                  <a:ext cx="3868737" cy="2976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4352" name="Straight Arrow Connector 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74055" y="3886200"/>
                  <a:ext cx="457200" cy="7620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4350" name="Rectangle 9"/>
              <p:cNvSpPr>
                <a:spLocks noChangeArrowheads="1"/>
              </p:cNvSpPr>
              <p:nvPr/>
            </p:nvSpPr>
            <p:spPr bwMode="auto">
              <a:xfrm>
                <a:off x="5603175" y="4326342"/>
                <a:ext cx="5202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F</a:t>
                </a:r>
                <a:r>
                  <a:rPr lang="en-US" sz="1800" b="1" baseline="-25000">
                    <a:solidFill>
                      <a:srgbClr val="FF0000"/>
                    </a:solidFill>
                  </a:rPr>
                  <a:t>2</a:t>
                </a:r>
                <a:r>
                  <a:rPr lang="en-US" sz="1800" b="1">
                    <a:solidFill>
                      <a:srgbClr val="FF0000"/>
                    </a:solidFill>
                  </a:rPr>
                  <a:t>’ </a:t>
                </a:r>
              </a:p>
            </p:txBody>
          </p:sp>
        </p:grpSp>
        <p:cxnSp>
          <p:nvCxnSpPr>
            <p:cNvPr id="14347" name="Straight Arrow Connector 3"/>
            <p:cNvCxnSpPr>
              <a:cxnSpLocks noChangeShapeType="1"/>
            </p:cNvCxnSpPr>
            <p:nvPr/>
          </p:nvCxnSpPr>
          <p:spPr bwMode="auto">
            <a:xfrm flipH="1">
              <a:off x="6086007" y="2743200"/>
              <a:ext cx="14990" cy="1124262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4348" name="Rectangle 5"/>
            <p:cNvSpPr>
              <a:spLocks noChangeArrowheads="1"/>
            </p:cNvSpPr>
            <p:nvPr/>
          </p:nvSpPr>
          <p:spPr bwMode="auto">
            <a:xfrm>
              <a:off x="5616057" y="3467991"/>
              <a:ext cx="4716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F</a:t>
              </a:r>
              <a:r>
                <a:rPr lang="en-US" sz="1800" b="1" baseline="-25000">
                  <a:solidFill>
                    <a:srgbClr val="FF0000"/>
                  </a:solidFill>
                </a:rPr>
                <a:t>2z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EXAMPLE 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(continued)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838200" y="22098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1013" y="3022600"/>
            <a:ext cx="5562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So </a:t>
            </a:r>
            <a:r>
              <a:rPr lang="en-US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+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and 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b="1" dirty="0"/>
              <a:t> </a:t>
            </a:r>
            <a:r>
              <a:rPr lang="en-US" dirty="0"/>
              <a:t>= {0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+ 400 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dirty="0"/>
              <a:t> </a:t>
            </a:r>
            <a:r>
              <a:rPr lang="en-US" dirty="0"/>
              <a:t>+ 300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</a:t>
            </a:r>
            <a:r>
              <a:rPr lang="en-US" b="1" dirty="0"/>
              <a:t> </a:t>
            </a:r>
            <a:r>
              <a:rPr lang="en-US" dirty="0" err="1"/>
              <a:t>lb</a:t>
            </a:r>
            <a:endParaRPr lang="en-US" b="1" dirty="0"/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= {489.9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 +  282.8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565.7 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/>
              <a:t>} </a:t>
            </a:r>
            <a:r>
              <a:rPr lang="en-US" dirty="0" err="1"/>
              <a:t>lb</a:t>
            </a:r>
            <a:r>
              <a:rPr lang="en-US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{ </a:t>
            </a:r>
            <a:r>
              <a:rPr lang="en-US" u="sng" dirty="0">
                <a:solidFill>
                  <a:srgbClr val="0000FA"/>
                </a:solidFill>
              </a:rPr>
              <a:t>490</a:t>
            </a:r>
            <a:r>
              <a:rPr lang="en-US" u="sng" dirty="0"/>
              <a:t> </a:t>
            </a:r>
            <a:r>
              <a:rPr lang="en-US" b="1" i="1" u="sng" dirty="0" err="1">
                <a:solidFill>
                  <a:srgbClr val="FF0000"/>
                </a:solidFill>
              </a:rPr>
              <a:t>i</a:t>
            </a:r>
            <a:r>
              <a:rPr lang="en-US" b="1" i="1" u="sng" dirty="0">
                <a:solidFill>
                  <a:srgbClr val="FFFF00"/>
                </a:solidFill>
              </a:rPr>
              <a:t> </a:t>
            </a:r>
            <a:r>
              <a:rPr lang="en-US" dirty="0"/>
              <a:t>+</a:t>
            </a:r>
            <a:r>
              <a:rPr lang="en-US" u="sng" dirty="0"/>
              <a:t> </a:t>
            </a:r>
            <a:r>
              <a:rPr lang="en-US" u="sng" dirty="0">
                <a:solidFill>
                  <a:srgbClr val="0000FA"/>
                </a:solidFill>
              </a:rPr>
              <a:t>683</a:t>
            </a:r>
            <a:r>
              <a:rPr lang="en-US" u="sng" dirty="0"/>
              <a:t> </a:t>
            </a:r>
            <a:r>
              <a:rPr lang="en-US" b="1" i="1" u="sng" dirty="0">
                <a:solidFill>
                  <a:srgbClr val="FF0000"/>
                </a:solidFill>
              </a:rPr>
              <a:t>j</a:t>
            </a:r>
            <a:r>
              <a:rPr lang="en-US" b="1" i="1" u="sng" dirty="0">
                <a:solidFill>
                  <a:srgbClr val="FFFF00"/>
                </a:solidFill>
              </a:rPr>
              <a:t> </a:t>
            </a:r>
            <a:r>
              <a:rPr lang="en-US" u="sng" dirty="0">
                <a:solidFill>
                  <a:srgbClr val="0000FA"/>
                </a:solidFill>
                <a:sym typeface="Symbol" pitchFamily="18" charset="2"/>
              </a:rPr>
              <a:t></a:t>
            </a:r>
            <a:r>
              <a:rPr lang="en-US" u="sng" dirty="0">
                <a:solidFill>
                  <a:srgbClr val="0000FA"/>
                </a:solidFill>
              </a:rPr>
              <a:t> 266 </a:t>
            </a:r>
            <a:r>
              <a:rPr lang="en-US" b="1" i="1" u="sng" dirty="0">
                <a:solidFill>
                  <a:srgbClr val="FF0000"/>
                </a:solidFill>
              </a:rPr>
              <a:t>k</a:t>
            </a:r>
            <a:r>
              <a:rPr lang="en-US" dirty="0"/>
              <a:t> } </a:t>
            </a:r>
            <a:r>
              <a:rPr lang="en-US" u="sng" dirty="0" err="1">
                <a:solidFill>
                  <a:srgbClr val="000096"/>
                </a:solidFill>
              </a:rPr>
              <a:t>lb</a:t>
            </a:r>
            <a:endParaRPr lang="en-US" u="sng" dirty="0">
              <a:solidFill>
                <a:srgbClr val="000096"/>
              </a:solidFill>
            </a:endParaRP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17" y="1392238"/>
            <a:ext cx="35988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EXAMPLE 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(continued)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1220274"/>
            <a:ext cx="83058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dirty="0"/>
              <a:t>1.  If you know only </a:t>
            </a:r>
            <a:r>
              <a:rPr lang="en-US" b="1" i="1" dirty="0" err="1">
                <a:solidFill>
                  <a:srgbClr val="FF0000"/>
                </a:solidFill>
              </a:rPr>
              <a:t>u</a:t>
            </a:r>
            <a:r>
              <a:rPr lang="en-US" i="1" baseline="-25000" dirty="0" err="1">
                <a:solidFill>
                  <a:srgbClr val="FF0000"/>
                </a:solidFill>
              </a:rPr>
              <a:t>A</a:t>
            </a:r>
            <a:r>
              <a:rPr lang="en-US" dirty="0"/>
              <a:t>, you can determine the ________ of 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>
                <a:solidFill>
                  <a:srgbClr val="FFFF00"/>
                </a:solidFill>
              </a:rPr>
              <a:t/>
            </a:r>
            <a:br>
              <a:rPr lang="en-US" b="1" i="1" dirty="0">
                <a:solidFill>
                  <a:srgbClr val="FFFF00"/>
                </a:solidFill>
              </a:rPr>
            </a:br>
            <a:r>
              <a:rPr lang="en-US" dirty="0"/>
              <a:t> uniquely.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    A) magnitude</a:t>
            </a:r>
            <a:r>
              <a:rPr lang="en-US" b="1" dirty="0"/>
              <a:t>			</a:t>
            </a:r>
            <a:r>
              <a:rPr lang="en-US" dirty="0"/>
              <a:t>B) angles (</a:t>
            </a:r>
            <a:r>
              <a:rPr lang="en-US" dirty="0">
                <a:sym typeface="Symbol" pitchFamily="18" charset="2"/>
              </a:rPr>
              <a:t>,  and ) </a:t>
            </a:r>
            <a:endParaRPr lang="en-US" dirty="0">
              <a:solidFill>
                <a:srgbClr val="FFFF00"/>
              </a:solidFill>
              <a:sym typeface="Symbol" pitchFamily="18" charset="2"/>
            </a:endParaRPr>
          </a:p>
          <a:p>
            <a:pPr eaLnBrk="1" hangingPunct="1">
              <a:spcBef>
                <a:spcPct val="30000"/>
              </a:spcBef>
            </a:pP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   </a:t>
            </a:r>
            <a:r>
              <a:rPr lang="en-US" dirty="0"/>
              <a:t>C)</a:t>
            </a:r>
            <a:r>
              <a:rPr lang="en-US" b="1" dirty="0"/>
              <a:t> </a:t>
            </a:r>
            <a:r>
              <a:rPr lang="en-US" dirty="0"/>
              <a:t>components (A</a:t>
            </a:r>
            <a:r>
              <a:rPr lang="en-US" baseline="-25000" dirty="0"/>
              <a:t>X</a:t>
            </a:r>
            <a:r>
              <a:rPr lang="en-US" dirty="0"/>
              <a:t>, A</a:t>
            </a:r>
            <a:r>
              <a:rPr lang="en-US" baseline="-25000" dirty="0"/>
              <a:t>Y</a:t>
            </a:r>
            <a:r>
              <a:rPr lang="en-US" dirty="0"/>
              <a:t>, &amp; A</a:t>
            </a:r>
            <a:r>
              <a:rPr lang="en-US" baseline="-25000" dirty="0"/>
              <a:t>Z</a:t>
            </a:r>
            <a:r>
              <a:rPr lang="en-US" dirty="0"/>
              <a:t>) 	D) All of the above.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83820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3700" indent="-3937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dirty="0"/>
              <a:t> 2.  For a force vector, the following parameters are randomly generated.  The magnitude is  0.9 N,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dirty="0" smtClean="0"/>
              <a:t> </a:t>
            </a:r>
            <a:r>
              <a:rPr lang="en-US" dirty="0"/>
              <a:t>= 30</a:t>
            </a:r>
            <a:r>
              <a:rPr lang="en-US" baseline="30000" dirty="0">
                <a:cs typeface="Times New Roman" pitchFamily="18" charset="0"/>
              </a:rPr>
              <a:t>º 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l-GR" dirty="0">
                <a:cs typeface="Times New Roman" pitchFamily="18" charset="0"/>
              </a:rPr>
              <a:t>β</a:t>
            </a:r>
            <a:r>
              <a:rPr lang="en-US" dirty="0">
                <a:cs typeface="Times New Roman" pitchFamily="18" charset="0"/>
              </a:rPr>
              <a:t>=  70</a:t>
            </a:r>
            <a:r>
              <a:rPr lang="en-US" baseline="30000" dirty="0">
                <a:cs typeface="Times New Roman" pitchFamily="18" charset="0"/>
              </a:rPr>
              <a:t>º </a:t>
            </a:r>
            <a:r>
              <a:rPr lang="en-US" dirty="0"/>
              <a:t>,</a:t>
            </a:r>
            <a:r>
              <a:rPr lang="el-GR" dirty="0"/>
              <a:t> γ </a:t>
            </a:r>
            <a:r>
              <a:rPr lang="en-US" dirty="0">
                <a:cs typeface="Times New Roman" pitchFamily="18" charset="0"/>
              </a:rPr>
              <a:t>=  100</a:t>
            </a:r>
            <a:r>
              <a:rPr lang="en-US" baseline="30000" dirty="0">
                <a:cs typeface="Times New Roman" pitchFamily="18" charset="0"/>
              </a:rPr>
              <a:t>º</a:t>
            </a:r>
            <a:r>
              <a:rPr lang="en-US" dirty="0">
                <a:cs typeface="Times New Roman" pitchFamily="18" charset="0"/>
              </a:rPr>
              <a:t>.  What is </a:t>
            </a:r>
            <a:r>
              <a:rPr lang="en-US" u="sng" dirty="0">
                <a:solidFill>
                  <a:srgbClr val="0000FA"/>
                </a:solidFill>
                <a:cs typeface="Times New Roman" pitchFamily="18" charset="0"/>
              </a:rPr>
              <a:t>wrong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with this 3-D vector ?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>
                <a:cs typeface="Times New Roman" pitchFamily="18" charset="0"/>
              </a:rPr>
              <a:t>	A) Magnitude is too small.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cs typeface="Times New Roman" pitchFamily="18" charset="0"/>
              </a:rPr>
              <a:t>	B) Angles are too large.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cs typeface="Times New Roman" pitchFamily="18" charset="0"/>
              </a:rPr>
              <a:t>	C) All three angles are arbitrarily picked.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cs typeface="Times New Roman" pitchFamily="18" charset="0"/>
              </a:rPr>
              <a:t>	D) All three angles are between 0</a:t>
            </a:r>
            <a:r>
              <a:rPr lang="en-US" baseline="30000" dirty="0">
                <a:cs typeface="Times New Roman" pitchFamily="18" charset="0"/>
              </a:rPr>
              <a:t>º</a:t>
            </a:r>
            <a:r>
              <a:rPr lang="en-US" dirty="0">
                <a:cs typeface="Times New Roman" pitchFamily="18" charset="0"/>
              </a:rPr>
              <a:t> to 180</a:t>
            </a:r>
            <a:r>
              <a:rPr lang="en-US" baseline="30000" dirty="0">
                <a:cs typeface="Times New Roman" pitchFamily="18" charset="0"/>
              </a:rPr>
              <a:t>º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CONCEPT  QUIZ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85800" y="4460564"/>
            <a:ext cx="80010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1) Using the geometry and trigonometry, resolve and write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in the Cartesian vector form.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2) Add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to get 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b="1" i="1" baseline="-25000" dirty="0" smtClean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>
              <a:spcBef>
                <a:spcPts val="1800"/>
              </a:spcBef>
            </a:pPr>
            <a:r>
              <a:rPr lang="en-US" dirty="0"/>
              <a:t>3) Determine the magnitude and angles </a:t>
            </a:r>
            <a:r>
              <a:rPr lang="en-US" dirty="0">
                <a:sym typeface="Symbol" pitchFamily="18" charset="2"/>
              </a:rPr>
              <a:t>, , </a:t>
            </a:r>
            <a:r>
              <a:rPr lang="en-US" dirty="0"/>
              <a:t>.</a:t>
            </a:r>
          </a:p>
        </p:txBody>
      </p: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685800" y="1222422"/>
            <a:ext cx="8001000" cy="3232150"/>
            <a:chOff x="685800" y="1222422"/>
            <a:chExt cx="8001000" cy="3232150"/>
          </a:xfrm>
        </p:grpSpPr>
        <p:sp>
          <p:nvSpPr>
            <p:cNvPr id="17415" name="Text Box 4"/>
            <p:cNvSpPr txBox="1">
              <a:spLocks noChangeArrowheads="1"/>
            </p:cNvSpPr>
            <p:nvPr/>
          </p:nvSpPr>
          <p:spPr bwMode="auto">
            <a:xfrm>
              <a:off x="3962400" y="1222422"/>
              <a:ext cx="4724400" cy="323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38238" indent="-113823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33"/>
                  </a:solidFill>
                </a:rPr>
                <a:t>Given:</a:t>
              </a:r>
              <a:r>
                <a:rPr lang="en-US" dirty="0">
                  <a:solidFill>
                    <a:srgbClr val="990033"/>
                  </a:solidFill>
                </a:rPr>
                <a:t>   </a:t>
              </a:r>
              <a:r>
                <a:rPr lang="en-US" dirty="0"/>
                <a:t>The screw eye is subjected to two forces, </a:t>
              </a: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 and </a:t>
              </a:r>
              <a:r>
                <a:rPr lang="en-US" b="1" i="1" dirty="0" smtClean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.</a:t>
              </a:r>
              <a:endParaRPr lang="en-US" dirty="0"/>
            </a:p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	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33"/>
                  </a:solidFill>
                </a:rPr>
                <a:t>Find:</a:t>
              </a:r>
              <a:r>
                <a:rPr lang="en-US" dirty="0">
                  <a:solidFill>
                    <a:srgbClr val="990033"/>
                  </a:solidFill>
                </a:rPr>
                <a:t>     </a:t>
              </a:r>
              <a:r>
                <a:rPr lang="en-US" dirty="0"/>
                <a:t>The magnitude and the coordinate direction angles of the resultant force.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33"/>
                  </a:solidFill>
                </a:rPr>
                <a:t>Plan:</a:t>
              </a:r>
            </a:p>
          </p:txBody>
        </p:sp>
        <p:pic>
          <p:nvPicPr>
            <p:cNvPr id="1741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21562"/>
              <a:ext cx="3271838" cy="303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GROUP  PROBLEM  SOLVING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1030"/>
          <p:cNvSpPr txBox="1">
            <a:spLocks noChangeArrowheads="1"/>
          </p:cNvSpPr>
          <p:nvPr/>
        </p:nvSpPr>
        <p:spPr bwMode="auto">
          <a:xfrm>
            <a:off x="4267200" y="2922432"/>
            <a:ext cx="4740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</a:t>
            </a:r>
            <a:r>
              <a:rPr lang="en-US" dirty="0">
                <a:cs typeface="Times New Roman" pitchFamily="18" charset="0"/>
              </a:rPr>
              <a:t>´</a:t>
            </a:r>
            <a:r>
              <a:rPr lang="en-US" dirty="0"/>
              <a:t> can be further  resolved as,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F</a:t>
            </a:r>
            <a:r>
              <a:rPr lang="en-US" baseline="-25000" dirty="0"/>
              <a:t>1x</a:t>
            </a:r>
            <a:r>
              <a:rPr lang="en-US" dirty="0"/>
              <a:t>  = 204.8 sin 25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= 86.6 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F</a:t>
            </a:r>
            <a:r>
              <a:rPr lang="en-US" baseline="-25000" dirty="0"/>
              <a:t>1y</a:t>
            </a:r>
            <a:r>
              <a:rPr lang="en-US" dirty="0"/>
              <a:t>  = 204.8 cos 25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= 185.6 N</a:t>
            </a:r>
          </a:p>
        </p:txBody>
      </p:sp>
      <p:sp>
        <p:nvSpPr>
          <p:cNvPr id="55308" name="Text Box 1036"/>
          <p:cNvSpPr txBox="1">
            <a:spLocks noChangeArrowheads="1"/>
          </p:cNvSpPr>
          <p:nvPr/>
        </p:nvSpPr>
        <p:spPr bwMode="auto">
          <a:xfrm>
            <a:off x="4267200" y="1246032"/>
            <a:ext cx="41152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First resolve the force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F</a:t>
            </a:r>
            <a:r>
              <a:rPr lang="en-US" baseline="-25000" dirty="0"/>
              <a:t>1z</a:t>
            </a:r>
            <a:r>
              <a:rPr lang="en-US" dirty="0"/>
              <a:t> =  </a:t>
            </a:r>
            <a:r>
              <a:rPr lang="en-US" dirty="0" smtClean="0"/>
              <a:t>- 250 </a:t>
            </a:r>
            <a:r>
              <a:rPr lang="en-US" dirty="0"/>
              <a:t>sin 35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=  </a:t>
            </a:r>
            <a:r>
              <a:rPr lang="en-US" dirty="0" smtClean="0"/>
              <a:t>- 143.4 </a:t>
            </a:r>
            <a:r>
              <a:rPr lang="en-US" dirty="0"/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F</a:t>
            </a:r>
            <a:r>
              <a:rPr lang="en-US" dirty="0">
                <a:cs typeface="Times New Roman" pitchFamily="18" charset="0"/>
              </a:rPr>
              <a:t>´</a:t>
            </a:r>
            <a:r>
              <a:rPr lang="en-US" sz="2000" dirty="0"/>
              <a:t>   </a:t>
            </a:r>
            <a:r>
              <a:rPr lang="en-US" dirty="0"/>
              <a:t>=  250 cos 35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 =  204.8 N</a:t>
            </a:r>
          </a:p>
        </p:txBody>
      </p:sp>
      <p:sp>
        <p:nvSpPr>
          <p:cNvPr id="55309" name="Text Box 1037"/>
          <p:cNvSpPr txBox="1">
            <a:spLocks noChangeArrowheads="1"/>
          </p:cNvSpPr>
          <p:nvPr/>
        </p:nvSpPr>
        <p:spPr bwMode="auto">
          <a:xfrm>
            <a:off x="1905000" y="4650348"/>
            <a:ext cx="5151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Now we can write: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= {</a:t>
            </a:r>
            <a:r>
              <a:rPr lang="en-US" dirty="0">
                <a:sym typeface="Symbol" pitchFamily="18" charset="2"/>
              </a:rPr>
              <a:t>86.6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/>
              <a:t> </a:t>
            </a:r>
            <a:r>
              <a:rPr lang="en-US" dirty="0"/>
              <a:t> +  185.6 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143.4 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/>
              <a:t>} N </a:t>
            </a:r>
          </a:p>
        </p:txBody>
      </p:sp>
      <p:grpSp>
        <p:nvGrpSpPr>
          <p:cNvPr id="18440" name="Group 5"/>
          <p:cNvGrpSpPr>
            <a:grpSpLocks/>
          </p:cNvGrpSpPr>
          <p:nvPr/>
        </p:nvGrpSpPr>
        <p:grpSpPr bwMode="auto">
          <a:xfrm>
            <a:off x="762000" y="1336185"/>
            <a:ext cx="3195638" cy="2963863"/>
            <a:chOff x="762000" y="1143000"/>
            <a:chExt cx="3195638" cy="2963863"/>
          </a:xfrm>
        </p:grpSpPr>
        <p:pic>
          <p:nvPicPr>
            <p:cNvPr id="1844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143000"/>
              <a:ext cx="3195638" cy="296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Line 1034"/>
            <p:cNvSpPr>
              <a:spLocks noChangeShapeType="1"/>
            </p:cNvSpPr>
            <p:nvPr/>
          </p:nvSpPr>
          <p:spPr bwMode="auto">
            <a:xfrm flipH="1">
              <a:off x="3147950" y="3088575"/>
              <a:ext cx="0" cy="533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Text Box 1033"/>
            <p:cNvSpPr txBox="1">
              <a:spLocks noChangeArrowheads="1"/>
            </p:cNvSpPr>
            <p:nvPr/>
          </p:nvSpPr>
          <p:spPr bwMode="auto">
            <a:xfrm>
              <a:off x="2933917" y="2680116"/>
              <a:ext cx="5318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</a:rPr>
                <a:t>F</a:t>
              </a:r>
              <a:r>
                <a:rPr lang="en-US" sz="1800" b="1">
                  <a:solidFill>
                    <a:srgbClr val="FF0000"/>
                  </a:solidFill>
                  <a:cs typeface="Times New Roman" pitchFamily="18" charset="0"/>
                </a:rPr>
                <a:t>´</a:t>
              </a:r>
            </a:p>
          </p:txBody>
        </p:sp>
        <p:sp>
          <p:nvSpPr>
            <p:cNvPr id="18444" name="Text Box 1032"/>
            <p:cNvSpPr txBox="1">
              <a:spLocks noChangeArrowheads="1"/>
            </p:cNvSpPr>
            <p:nvPr/>
          </p:nvSpPr>
          <p:spPr bwMode="auto">
            <a:xfrm>
              <a:off x="2746448" y="3480880"/>
              <a:ext cx="4716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</a:rPr>
                <a:t>F</a:t>
              </a:r>
              <a:r>
                <a:rPr lang="en-US" sz="1800" b="1" baseline="-25000">
                  <a:solidFill>
                    <a:srgbClr val="FF0000"/>
                  </a:solidFill>
                </a:rPr>
                <a:t>1z</a:t>
              </a:r>
            </a:p>
          </p:txBody>
        </p:sp>
        <p:cxnSp>
          <p:nvCxnSpPr>
            <p:cNvPr id="18445" name="Straight Arrow Connector 2"/>
            <p:cNvCxnSpPr>
              <a:cxnSpLocks noChangeShapeType="1"/>
            </p:cNvCxnSpPr>
            <p:nvPr/>
          </p:nvCxnSpPr>
          <p:spPr bwMode="auto">
            <a:xfrm>
              <a:off x="2401094" y="2777247"/>
              <a:ext cx="788131" cy="3016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GROUP  PROBLEM  SOLVING 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(continued)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  <p:bldP spid="55308" grpId="0" autoUpdateAnimBg="0"/>
      <p:bldP spid="5530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ext Box 1032"/>
          <p:cNvSpPr txBox="1">
            <a:spLocks noChangeArrowheads="1"/>
          </p:cNvSpPr>
          <p:nvPr/>
        </p:nvSpPr>
        <p:spPr bwMode="auto">
          <a:xfrm>
            <a:off x="685800" y="5715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{ -200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+  282.8 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ym typeface="Symbol" pitchFamily="18" charset="2"/>
              </a:rPr>
              <a:t> +200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 } N</a:t>
            </a:r>
          </a:p>
        </p:txBody>
      </p:sp>
      <p:sp>
        <p:nvSpPr>
          <p:cNvPr id="56327" name="Text Box 1031"/>
          <p:cNvSpPr txBox="1">
            <a:spLocks noChangeArrowheads="1"/>
          </p:cNvSpPr>
          <p:nvPr/>
        </p:nvSpPr>
        <p:spPr bwMode="auto">
          <a:xfrm>
            <a:off x="685800" y="4035496"/>
            <a:ext cx="8077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2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62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2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2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2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The force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can be represented in the Cartesian vector form as: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= 400{ cos 120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+ cos 45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+ cos 60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 } 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 = { -200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+ 282.8 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 </a:t>
            </a:r>
            <a:r>
              <a:rPr lang="en-US" dirty="0">
                <a:cs typeface="Times New Roman" pitchFamily="18" charset="0"/>
              </a:rPr>
              <a:t>+ 200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dirty="0">
                <a:cs typeface="Times New Roman" pitchFamily="18" charset="0"/>
              </a:rPr>
              <a:t> } N</a:t>
            </a:r>
            <a:endParaRPr lang="en-US" dirty="0"/>
          </a:p>
        </p:txBody>
      </p:sp>
      <p:grpSp>
        <p:nvGrpSpPr>
          <p:cNvPr id="19463" name="Group 10"/>
          <p:cNvGrpSpPr>
            <a:grpSpLocks/>
          </p:cNvGrpSpPr>
          <p:nvPr/>
        </p:nvGrpSpPr>
        <p:grpSpPr bwMode="auto">
          <a:xfrm>
            <a:off x="1747838" y="1338687"/>
            <a:ext cx="6024562" cy="2616200"/>
            <a:chOff x="685800" y="965200"/>
            <a:chExt cx="6024329" cy="2616200"/>
          </a:xfrm>
        </p:grpSpPr>
        <p:sp>
          <p:nvSpPr>
            <p:cNvPr id="19464" name="Rectangle 1037"/>
            <p:cNvSpPr>
              <a:spLocks noChangeArrowheads="1"/>
            </p:cNvSpPr>
            <p:nvPr/>
          </p:nvSpPr>
          <p:spPr bwMode="auto">
            <a:xfrm>
              <a:off x="3733801" y="1066800"/>
              <a:ext cx="2976328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Now, resolve force </a:t>
              </a: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</a:rPr>
                <a:t>2</a:t>
              </a:r>
              <a:r>
                <a:rPr lang="en-US" dirty="0"/>
                <a:t>.</a:t>
              </a:r>
            </a:p>
            <a:p>
              <a:endParaRPr lang="en-US" sz="1800" dirty="0"/>
            </a:p>
            <a:p>
              <a:endParaRPr lang="en-US" dirty="0">
                <a:sym typeface="Symbol" pitchFamily="18" charset="2"/>
              </a:endParaRPr>
            </a:p>
          </p:txBody>
        </p:sp>
        <p:pic>
          <p:nvPicPr>
            <p:cNvPr id="1946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65200"/>
              <a:ext cx="2821408" cy="261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GROUP  PROBLEM  SOLVING 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(continued)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utoUpdateAnimBg="0"/>
      <p:bldP spid="563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685800" y="4006742"/>
            <a:ext cx="7772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/>
              <a:t>Now find the magnitude and direction angles for the vector.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>
                <a:solidFill>
                  <a:srgbClr val="000096"/>
                </a:solidFill>
              </a:rPr>
              <a:t>F</a:t>
            </a:r>
            <a:r>
              <a:rPr lang="en-US" baseline="-25000" dirty="0">
                <a:solidFill>
                  <a:srgbClr val="000096"/>
                </a:solidFill>
              </a:rPr>
              <a:t>R</a:t>
            </a:r>
            <a:r>
              <a:rPr lang="en-US" i="1" dirty="0">
                <a:solidFill>
                  <a:srgbClr val="000096"/>
                </a:solidFill>
              </a:rPr>
              <a:t> </a:t>
            </a:r>
            <a:r>
              <a:rPr lang="en-US" dirty="0">
                <a:solidFill>
                  <a:srgbClr val="000096"/>
                </a:solidFill>
              </a:rPr>
              <a:t>= </a:t>
            </a:r>
            <a:r>
              <a:rPr lang="en-US" dirty="0"/>
              <a:t>{(-113.4)</a:t>
            </a:r>
            <a:r>
              <a:rPr lang="en-US" baseline="30000" dirty="0"/>
              <a:t>2</a:t>
            </a:r>
            <a:r>
              <a:rPr lang="en-US" dirty="0"/>
              <a:t> + 468.4</a:t>
            </a:r>
            <a:r>
              <a:rPr lang="en-US" baseline="30000" dirty="0"/>
              <a:t>2</a:t>
            </a:r>
            <a:r>
              <a:rPr lang="en-US" dirty="0"/>
              <a:t> + 56.6</a:t>
            </a:r>
            <a:r>
              <a:rPr lang="en-US" baseline="30000" dirty="0"/>
              <a:t>2</a:t>
            </a:r>
            <a:r>
              <a:rPr lang="en-US" dirty="0"/>
              <a:t>}</a:t>
            </a:r>
            <a:r>
              <a:rPr lang="en-US" baseline="30000" dirty="0">
                <a:cs typeface="Times New Roman" pitchFamily="18" charset="0"/>
                <a:sym typeface="Symbol" pitchFamily="18" charset="2"/>
              </a:rPr>
              <a:t>1/2</a:t>
            </a:r>
            <a:r>
              <a:rPr lang="en-US" dirty="0"/>
              <a:t>  =  485.2 = </a:t>
            </a:r>
            <a:r>
              <a:rPr lang="en-US" u="sng" dirty="0">
                <a:solidFill>
                  <a:srgbClr val="0000FA"/>
                </a:solidFill>
              </a:rPr>
              <a:t>485 N</a:t>
            </a:r>
          </a:p>
          <a:p>
            <a:pPr eaLnBrk="1" hangingPunct="1">
              <a:spcAft>
                <a:spcPts val="600"/>
              </a:spcAft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0096"/>
                </a:solidFill>
                <a:sym typeface="Symbol" pitchFamily="18" charset="2"/>
              </a:rPr>
              <a:t> = </a:t>
            </a:r>
            <a:r>
              <a:rPr lang="en-US" dirty="0">
                <a:sym typeface="Symbol" pitchFamily="18" charset="2"/>
              </a:rPr>
              <a:t>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dirty="0" err="1"/>
              <a:t>F</a:t>
            </a:r>
            <a:r>
              <a:rPr lang="en-US" baseline="-25000" dirty="0" err="1"/>
              <a:t>Rx</a:t>
            </a:r>
            <a:r>
              <a:rPr lang="en-US" dirty="0">
                <a:sym typeface="Symbol" pitchFamily="18" charset="2"/>
              </a:rPr>
              <a:t> / </a:t>
            </a:r>
            <a:r>
              <a:rPr lang="en-US" dirty="0"/>
              <a:t>F</a:t>
            </a:r>
            <a:r>
              <a:rPr lang="en-US" baseline="-25000" dirty="0"/>
              <a:t>R</a:t>
            </a:r>
            <a:r>
              <a:rPr lang="en-US" dirty="0">
                <a:sym typeface="Symbol" pitchFamily="18" charset="2"/>
              </a:rPr>
              <a:t>)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 (-113.4 / 485.2)  =  </a:t>
            </a:r>
            <a:r>
              <a:rPr lang="en-US" u="sng" dirty="0" smtClean="0">
                <a:solidFill>
                  <a:srgbClr val="0000FA"/>
                </a:solidFill>
                <a:sym typeface="Symbol" pitchFamily="18" charset="2"/>
              </a:rPr>
              <a:t>104</a:t>
            </a:r>
            <a:r>
              <a:rPr lang="en-US" u="sng" dirty="0" smtClean="0">
                <a:solidFill>
                  <a:srgbClr val="0000FA"/>
                </a:solidFill>
                <a:cs typeface="Times New Roman" pitchFamily="18" charset="0"/>
              </a:rPr>
              <a:t>°</a:t>
            </a:r>
            <a:endParaRPr lang="en-US" u="sng" dirty="0">
              <a:solidFill>
                <a:srgbClr val="0000FA"/>
              </a:solidFill>
              <a:sym typeface="Symbol" pitchFamily="18" charset="2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0096"/>
                </a:solidFill>
                <a:sym typeface="Symbol" pitchFamily="18" charset="2"/>
              </a:rPr>
              <a:t> = </a:t>
            </a:r>
            <a:r>
              <a:rPr lang="en-US" dirty="0">
                <a:sym typeface="Symbol" pitchFamily="18" charset="2"/>
              </a:rPr>
              <a:t>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dirty="0" err="1"/>
              <a:t>F</a:t>
            </a:r>
            <a:r>
              <a:rPr lang="en-US" baseline="-25000" dirty="0" err="1"/>
              <a:t>Ry</a:t>
            </a:r>
            <a:r>
              <a:rPr lang="en-US" dirty="0">
                <a:sym typeface="Symbol" pitchFamily="18" charset="2"/>
              </a:rPr>
              <a:t> / </a:t>
            </a:r>
            <a:r>
              <a:rPr lang="en-US" dirty="0"/>
              <a:t>F</a:t>
            </a:r>
            <a:r>
              <a:rPr lang="en-US" baseline="-25000" dirty="0"/>
              <a:t>R</a:t>
            </a:r>
            <a:r>
              <a:rPr lang="en-US" dirty="0">
                <a:sym typeface="Symbol" pitchFamily="18" charset="2"/>
              </a:rPr>
              <a:t>)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 (468.4 / 485.2)  =  </a:t>
            </a:r>
            <a:r>
              <a:rPr lang="en-US" u="sng" dirty="0">
                <a:solidFill>
                  <a:srgbClr val="0000FA"/>
                </a:solidFill>
                <a:sym typeface="Symbol" pitchFamily="18" charset="2"/>
              </a:rPr>
              <a:t>15.1</a:t>
            </a:r>
            <a:r>
              <a:rPr lang="en-US" u="sng" dirty="0">
                <a:solidFill>
                  <a:srgbClr val="0000FA"/>
                </a:solidFill>
                <a:cs typeface="Times New Roman" pitchFamily="18" charset="0"/>
              </a:rPr>
              <a:t>°</a:t>
            </a:r>
            <a:endParaRPr lang="en-US" u="sng" dirty="0">
              <a:solidFill>
                <a:srgbClr val="0000FA"/>
              </a:solidFill>
              <a:sym typeface="Symbol" pitchFamily="18" charset="2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000096"/>
                </a:solidFill>
                <a:sym typeface="Symbol" pitchFamily="18" charset="2"/>
              </a:rPr>
              <a:t>  = </a:t>
            </a:r>
            <a:r>
              <a:rPr lang="en-US" dirty="0">
                <a:sym typeface="Symbol" pitchFamily="18" charset="2"/>
              </a:rPr>
              <a:t>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dirty="0" err="1"/>
              <a:t>F</a:t>
            </a:r>
            <a:r>
              <a:rPr lang="en-US" baseline="-25000" dirty="0" err="1"/>
              <a:t>Rz</a:t>
            </a:r>
            <a:r>
              <a:rPr lang="en-US" dirty="0">
                <a:sym typeface="Symbol" pitchFamily="18" charset="2"/>
              </a:rPr>
              <a:t> / </a:t>
            </a:r>
            <a:r>
              <a:rPr lang="en-US" dirty="0"/>
              <a:t>F</a:t>
            </a:r>
            <a:r>
              <a:rPr lang="en-US" baseline="-25000" dirty="0"/>
              <a:t>R</a:t>
            </a:r>
            <a:r>
              <a:rPr lang="en-US" dirty="0">
                <a:sym typeface="Symbol" pitchFamily="18" charset="2"/>
              </a:rPr>
              <a:t>) 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 (56.6 / 485.2)  =  </a:t>
            </a:r>
            <a:r>
              <a:rPr lang="en-US" u="sng" dirty="0">
                <a:solidFill>
                  <a:srgbClr val="0000FA"/>
                </a:solidFill>
                <a:sym typeface="Symbol" pitchFamily="18" charset="2"/>
              </a:rPr>
              <a:t>83.3</a:t>
            </a:r>
            <a:r>
              <a:rPr lang="en-US" u="sng" dirty="0">
                <a:solidFill>
                  <a:srgbClr val="0000FA"/>
                </a:solidFill>
                <a:cs typeface="Times New Roman" pitchFamily="18" charset="0"/>
              </a:rPr>
              <a:t>°</a:t>
            </a:r>
          </a:p>
        </p:txBody>
      </p:sp>
      <p:grpSp>
        <p:nvGrpSpPr>
          <p:cNvPr id="20486" name="Group 9"/>
          <p:cNvGrpSpPr>
            <a:grpSpLocks/>
          </p:cNvGrpSpPr>
          <p:nvPr/>
        </p:nvGrpSpPr>
        <p:grpSpPr bwMode="auto">
          <a:xfrm>
            <a:off x="685800" y="1298622"/>
            <a:ext cx="8458200" cy="2463800"/>
            <a:chOff x="685800" y="1066800"/>
            <a:chExt cx="8458200" cy="2463800"/>
          </a:xfrm>
        </p:grpSpPr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3429000" y="1143000"/>
              <a:ext cx="5715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b="1" i="1" dirty="0">
                  <a:cs typeface="Times New Roman" pitchFamily="18" charset="0"/>
                </a:rPr>
                <a:t> </a:t>
              </a:r>
              <a:r>
                <a:rPr lang="en-US" dirty="0">
                  <a:cs typeface="Times New Roman" pitchFamily="18" charset="0"/>
                </a:rPr>
                <a:t>So </a:t>
              </a:r>
              <a:r>
                <a:rPr lang="en-US" b="1" i="1" dirty="0">
                  <a:cs typeface="Times New Roman" pitchFamily="18" charset="0"/>
                </a:rPr>
                <a:t> </a:t>
              </a:r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  <a:cs typeface="Times New Roman" pitchFamily="18" charset="0"/>
                </a:rPr>
                <a:t>R</a:t>
              </a:r>
              <a:r>
                <a:rPr lang="en-US" dirty="0">
                  <a:cs typeface="Times New Roman" pitchFamily="18" charset="0"/>
                </a:rPr>
                <a:t> = </a:t>
              </a:r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  <a:r>
                <a:rPr lang="en-US" dirty="0">
                  <a:cs typeface="Times New Roman" pitchFamily="18" charset="0"/>
                </a:rPr>
                <a:t> + </a:t>
              </a:r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  <a:cs typeface="Times New Roman" pitchFamily="18" charset="0"/>
                </a:rPr>
                <a:t>2</a:t>
              </a:r>
              <a:r>
                <a:rPr lang="en-US" b="1" i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en-US" dirty="0">
                  <a:cs typeface="Times New Roman" pitchFamily="18" charset="0"/>
                </a:rPr>
                <a:t>and 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= { </a:t>
              </a:r>
              <a:r>
                <a:rPr lang="en-US" dirty="0">
                  <a:sym typeface="Symbol" pitchFamily="18" charset="2"/>
                </a:rPr>
                <a:t>86.6 </a:t>
              </a:r>
              <a:r>
                <a:rPr lang="en-US" b="1" i="1" dirty="0" err="1">
                  <a:solidFill>
                    <a:srgbClr val="FF0000"/>
                  </a:solidFill>
                </a:rPr>
                <a:t>i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 + 185.6 </a:t>
              </a:r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j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ym typeface="Symbol" pitchFamily="18" charset="2"/>
                </a:rPr>
                <a:t></a:t>
              </a:r>
              <a:r>
                <a:rPr lang="en-US" dirty="0"/>
                <a:t> 143.4 </a:t>
              </a:r>
              <a:r>
                <a:rPr lang="en-US" b="1" i="1" dirty="0">
                  <a:solidFill>
                    <a:srgbClr val="FF0000"/>
                  </a:solidFill>
                  <a:cs typeface="Times New Roman" pitchFamily="18" charset="0"/>
                </a:rPr>
                <a:t>k</a:t>
              </a:r>
              <a:r>
                <a:rPr lang="en-US" dirty="0"/>
                <a:t>} N 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</a:rPr>
                <a:t>2</a:t>
              </a:r>
              <a:r>
                <a:rPr lang="en-US" dirty="0"/>
                <a:t> = { -200 </a:t>
              </a:r>
              <a:r>
                <a:rPr lang="en-US" b="1" i="1" dirty="0" err="1">
                  <a:solidFill>
                    <a:srgbClr val="FF0000"/>
                  </a:solidFill>
                </a:rPr>
                <a:t>i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 + 282.8 </a:t>
              </a:r>
              <a:r>
                <a:rPr lang="en-US" b="1" i="1" dirty="0">
                  <a:solidFill>
                    <a:srgbClr val="FF0000"/>
                  </a:solidFill>
                </a:rPr>
                <a:t>j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ym typeface="Symbol" pitchFamily="18" charset="2"/>
                </a:rPr>
                <a:t>+ 200 </a:t>
              </a:r>
              <a:r>
                <a:rPr lang="en-US" b="1" i="1" dirty="0">
                  <a:solidFill>
                    <a:srgbClr val="FF0000"/>
                  </a:solidFill>
                </a:rPr>
                <a:t>k</a:t>
              </a:r>
              <a:r>
                <a:rPr lang="en-US" dirty="0"/>
                <a:t>} N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</a:rPr>
                <a:t>R</a:t>
              </a:r>
              <a:r>
                <a:rPr lang="en-US" dirty="0"/>
                <a:t> = { -113.4 </a:t>
              </a:r>
              <a:r>
                <a:rPr lang="en-US" b="1" i="1" dirty="0" err="1">
                  <a:solidFill>
                    <a:srgbClr val="FF0000"/>
                  </a:solidFill>
                </a:rPr>
                <a:t>i</a:t>
              </a:r>
              <a:r>
                <a:rPr lang="en-US" b="1" i="1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+ 468.4 </a:t>
              </a:r>
              <a:r>
                <a:rPr lang="en-US" b="1" i="1" dirty="0">
                  <a:solidFill>
                    <a:srgbClr val="FF0000"/>
                  </a:solidFill>
                </a:rPr>
                <a:t>j</a:t>
              </a:r>
              <a:r>
                <a:rPr lang="en-US" b="1" i="1" dirty="0">
                  <a:solidFill>
                    <a:srgbClr val="FFFF00"/>
                  </a:solidFill>
                </a:rPr>
                <a:t> </a:t>
              </a:r>
              <a:r>
                <a:rPr lang="en-US" dirty="0"/>
                <a:t>+ 56.6 </a:t>
              </a:r>
              <a:r>
                <a:rPr lang="en-US" b="1" i="1" dirty="0">
                  <a:solidFill>
                    <a:srgbClr val="FF0000"/>
                  </a:solidFill>
                </a:rPr>
                <a:t>k</a:t>
              </a:r>
              <a:r>
                <a:rPr lang="en-US" dirty="0"/>
                <a:t>} N</a:t>
              </a:r>
            </a:p>
          </p:txBody>
        </p:sp>
        <p:pic>
          <p:nvPicPr>
            <p:cNvPr id="2048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066800"/>
              <a:ext cx="2657055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GROUP  PROBLEM  SOLVING 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(continued)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38200" y="1197738"/>
            <a:ext cx="76200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52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dirty="0"/>
              <a:t>1.  What is </a:t>
            </a:r>
            <a:r>
              <a:rPr lang="en-US" u="sng" dirty="0">
                <a:solidFill>
                  <a:srgbClr val="0000FA"/>
                </a:solidFill>
              </a:rPr>
              <a:t>not true </a:t>
            </a:r>
            <a:r>
              <a:rPr lang="en-US" dirty="0"/>
              <a:t>about an unit vector, </a:t>
            </a:r>
            <a:r>
              <a:rPr lang="en-US" dirty="0" smtClean="0"/>
              <a:t>e.g., </a:t>
            </a: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?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 A) It is dimensionless.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 B) Its magnitude is one.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 C) It always points in the direction of positive X- axis.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 D) It always points in the direction of vector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38200" y="3581400"/>
            <a:ext cx="7543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dirty="0"/>
              <a:t> 2.  If 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= {10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/>
              <a:t> </a:t>
            </a:r>
            <a:r>
              <a:rPr lang="en-US" dirty="0"/>
              <a:t>+ 10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i="1" dirty="0"/>
              <a:t> </a:t>
            </a:r>
            <a:r>
              <a:rPr lang="en-US" dirty="0"/>
              <a:t>+ 10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 N and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      </a:t>
            </a:r>
            <a:r>
              <a:rPr lang="en-US" b="1" i="1" dirty="0">
                <a:solidFill>
                  <a:srgbClr val="FF0000"/>
                </a:solidFill>
              </a:rPr>
              <a:t>G</a:t>
            </a:r>
            <a:r>
              <a:rPr lang="en-US" dirty="0"/>
              <a:t> = {20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+ 20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+ 20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i="1" dirty="0"/>
              <a:t> </a:t>
            </a:r>
            <a:r>
              <a:rPr lang="en-US" dirty="0"/>
              <a:t>} N,  then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/>
              <a:t> +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G</a:t>
            </a:r>
            <a:r>
              <a:rPr lang="en-US" dirty="0"/>
              <a:t> = { ____ } </a:t>
            </a:r>
            <a:r>
              <a:rPr lang="en-US" b="1" dirty="0"/>
              <a:t>N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   A) 10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+ 10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+ 10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   B) 30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+ 20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+ 30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   C) – 10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– 10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– 10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   D) 30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+ 30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+ 30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ATTENTION  QUIZ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391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1. Vector algebra, as  we are going to use it, is based on  a ___________     coordinate system.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A) Euclidean              B) Left-handed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C) Greek                    D) Right-handed	E) Egyptian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0" y="3692611"/>
            <a:ext cx="7620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2.</a:t>
            </a:r>
            <a:r>
              <a:rPr lang="en-US" sz="2000" dirty="0"/>
              <a:t> </a:t>
            </a:r>
            <a:r>
              <a:rPr lang="en-US" dirty="0"/>
              <a:t>The symbols </a:t>
            </a:r>
            <a:r>
              <a:rPr lang="en-US" dirty="0">
                <a:sym typeface="Symbol" pitchFamily="18" charset="2"/>
              </a:rPr>
              <a:t>, , and 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dirty="0"/>
              <a:t> designate the __________  of a 3-D Cartesian vector.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A) Unit vectors            B) Coordinate direction angles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C) Greek societies      D) X, Y and Z components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READING  QUIZ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28704" y="2238901"/>
            <a:ext cx="4931057" cy="1553983"/>
            <a:chOff x="2423975" y="2436124"/>
            <a:chExt cx="4931057" cy="1553983"/>
          </a:xfrm>
        </p:grpSpPr>
        <p:sp>
          <p:nvSpPr>
            <p:cNvPr id="2" name="Rectangle 1"/>
            <p:cNvSpPr/>
            <p:nvPr/>
          </p:nvSpPr>
          <p:spPr>
            <a:xfrm>
              <a:off x="3093635" y="2436124"/>
              <a:ext cx="3591736" cy="7286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End of the Lecture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23975" y="3164760"/>
              <a:ext cx="4931057" cy="8253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Let Learning Continue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9135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0" y="2895600"/>
            <a:ext cx="350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In this case, the power pole has guy wires helping to keep it upright in high winds.  How would you represent the forces in the cables using Cartesian vector form?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43000" y="1371600"/>
            <a:ext cx="7315200" cy="3352800"/>
            <a:chOff x="720" y="864"/>
            <a:chExt cx="4608" cy="2112"/>
          </a:xfrm>
        </p:grpSpPr>
        <p:sp>
          <p:nvSpPr>
            <p:cNvPr id="5127" name="Text Box 3"/>
            <p:cNvSpPr txBox="1">
              <a:spLocks noChangeArrowheads="1"/>
            </p:cNvSpPr>
            <p:nvPr/>
          </p:nvSpPr>
          <p:spPr bwMode="auto">
            <a:xfrm>
              <a:off x="2880" y="864"/>
              <a:ext cx="244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Many structures and machines involve </a:t>
              </a:r>
              <a:r>
                <a:rPr lang="en-US" dirty="0" smtClean="0"/>
                <a:t>3-dimensional space</a:t>
              </a:r>
              <a:r>
                <a:rPr lang="en-US" dirty="0"/>
                <a:t>.</a:t>
              </a:r>
            </a:p>
          </p:txBody>
        </p:sp>
        <p:pic>
          <p:nvPicPr>
            <p:cNvPr id="512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60"/>
              <a:ext cx="192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APPLICATIONS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1295400"/>
            <a:ext cx="7162800" cy="5068889"/>
            <a:chOff x="576" y="624"/>
            <a:chExt cx="4512" cy="3193"/>
          </a:xfrm>
        </p:grpSpPr>
        <p:sp>
          <p:nvSpPr>
            <p:cNvPr id="6150" name="Text Box 3"/>
            <p:cNvSpPr txBox="1">
              <a:spLocks noChangeArrowheads="1"/>
            </p:cNvSpPr>
            <p:nvPr/>
          </p:nvSpPr>
          <p:spPr bwMode="auto">
            <a:xfrm>
              <a:off x="576" y="624"/>
              <a:ext cx="451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In the case of this radio tower, if you know the forces in the three cables, how would you determine the resultant force acting at D, the top of the tower?</a:t>
              </a:r>
            </a:p>
          </p:txBody>
        </p:sp>
        <p:pic>
          <p:nvPicPr>
            <p:cNvPr id="6151" name="Picture 11" descr="CH 2 Towe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" t="1642" r="-726" b="-1642"/>
            <a:stretch/>
          </p:blipFill>
          <p:spPr bwMode="auto">
            <a:xfrm>
              <a:off x="1555" y="1478"/>
              <a:ext cx="2589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APPLICATIONS (continued)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3400" y="3850785"/>
            <a:ext cx="8107363" cy="2476500"/>
            <a:chOff x="336" y="2304"/>
            <a:chExt cx="5107" cy="1560"/>
          </a:xfrm>
        </p:grpSpPr>
        <p:sp>
          <p:nvSpPr>
            <p:cNvPr id="7178" name="Text Box 5"/>
            <p:cNvSpPr txBox="1">
              <a:spLocks noChangeArrowheads="1"/>
            </p:cNvSpPr>
            <p:nvPr/>
          </p:nvSpPr>
          <p:spPr bwMode="auto">
            <a:xfrm>
              <a:off x="336" y="2832"/>
              <a:ext cx="3120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dirty="0"/>
                <a:t>The unit vectors in the Cartesian axis system are  </a:t>
              </a:r>
              <a:r>
                <a:rPr lang="en-US" b="1" i="1" dirty="0" err="1">
                  <a:solidFill>
                    <a:srgbClr val="FF0000"/>
                  </a:solidFill>
                </a:rPr>
                <a:t>i</a:t>
              </a:r>
              <a:r>
                <a:rPr lang="en-US" dirty="0"/>
                <a:t>,  </a:t>
              </a:r>
              <a:r>
                <a:rPr lang="en-US" b="1" i="1" dirty="0">
                  <a:solidFill>
                    <a:srgbClr val="FF0000"/>
                  </a:solidFill>
                </a:rPr>
                <a:t>j</a:t>
              </a:r>
              <a:r>
                <a:rPr lang="en-US" dirty="0"/>
                <a:t>, and </a:t>
              </a:r>
              <a:r>
                <a:rPr lang="en-US" b="1" i="1" dirty="0">
                  <a:solidFill>
                    <a:srgbClr val="FF0000"/>
                  </a:solidFill>
                </a:rPr>
                <a:t>k</a:t>
              </a:r>
              <a:r>
                <a:rPr lang="en-US" dirty="0"/>
                <a:t>. They are unit vectors along the positive x, y, and z axes respectively.</a:t>
              </a:r>
            </a:p>
          </p:txBody>
        </p:sp>
        <p:pic>
          <p:nvPicPr>
            <p:cNvPr id="7179" name="Picture 17" descr="CH 2 Cartesi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" t="6192" r="-4217" b="-6192"/>
            <a:stretch/>
          </p:blipFill>
          <p:spPr bwMode="auto">
            <a:xfrm>
              <a:off x="3859" y="2304"/>
              <a:ext cx="1584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4" name="Group 14"/>
          <p:cNvGrpSpPr>
            <a:grpSpLocks/>
          </p:cNvGrpSpPr>
          <p:nvPr/>
        </p:nvGrpSpPr>
        <p:grpSpPr bwMode="auto">
          <a:xfrm>
            <a:off x="533400" y="1248180"/>
            <a:ext cx="8001000" cy="3455988"/>
            <a:chOff x="533400" y="990600"/>
            <a:chExt cx="8001000" cy="3455988"/>
          </a:xfrm>
        </p:grpSpPr>
        <p:sp>
          <p:nvSpPr>
            <p:cNvPr id="7175" name="Text Box 4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5638800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dirty="0"/>
                <a:t>Characteristics of a unit vector </a:t>
              </a:r>
              <a:r>
                <a:rPr lang="en-US" b="1" dirty="0"/>
                <a:t>:</a:t>
              </a:r>
              <a:r>
                <a:rPr lang="en-US" dirty="0"/>
                <a:t> 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dirty="0" smtClean="0"/>
                <a:t>  a</a:t>
              </a:r>
              <a:r>
                <a:rPr lang="en-US" dirty="0"/>
                <a:t>) Its magnitude is 1.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dirty="0" smtClean="0"/>
                <a:t>  b</a:t>
              </a:r>
              <a:r>
                <a:rPr lang="en-US" dirty="0"/>
                <a:t>) </a:t>
              </a:r>
              <a:r>
                <a:rPr lang="en-US" u="sng" dirty="0">
                  <a:solidFill>
                    <a:srgbClr val="0000FA"/>
                  </a:solidFill>
                </a:rPr>
                <a:t>It is dimensionless (has no units)</a:t>
              </a:r>
              <a:r>
                <a:rPr lang="en-US" dirty="0">
                  <a:solidFill>
                    <a:srgbClr val="0000FA"/>
                  </a:solidFill>
                </a:rPr>
                <a:t>.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dirty="0" smtClean="0"/>
                <a:t>  c</a:t>
              </a:r>
              <a:r>
                <a:rPr lang="en-US" dirty="0"/>
                <a:t>) It points in the same direction as the </a:t>
              </a:r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smtClean="0"/>
                <a:t>  original </a:t>
              </a:r>
              <a:r>
                <a:rPr lang="en-US" dirty="0"/>
                <a:t>vector (</a:t>
              </a:r>
              <a:r>
                <a:rPr lang="en-US" b="1" i="1" dirty="0">
                  <a:solidFill>
                    <a:srgbClr val="FF0000"/>
                  </a:solidFill>
                </a:rPr>
                <a:t>A</a:t>
              </a:r>
              <a:r>
                <a:rPr lang="en-US" dirty="0"/>
                <a:t>).</a:t>
              </a:r>
              <a:endParaRPr lang="en-US" baseline="-25000" dirty="0"/>
            </a:p>
          </p:txBody>
        </p:sp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533400" y="990600"/>
              <a:ext cx="47244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dirty="0"/>
                <a:t>For a vector </a:t>
              </a:r>
              <a:r>
                <a:rPr lang="en-US" b="1" i="1" dirty="0">
                  <a:solidFill>
                    <a:srgbClr val="FF0000"/>
                  </a:solidFill>
                </a:rPr>
                <a:t>A</a:t>
              </a:r>
              <a:r>
                <a:rPr lang="en-US" dirty="0">
                  <a:solidFill>
                    <a:schemeClr val="tx2"/>
                  </a:solidFill>
                </a:rPr>
                <a:t>,</a:t>
              </a:r>
              <a:r>
                <a:rPr lang="en-US" b="1" dirty="0"/>
                <a:t> </a:t>
              </a:r>
              <a:r>
                <a:rPr lang="en-US" dirty="0"/>
                <a:t>with a magnitude of A, an unit vector is defined as </a:t>
              </a:r>
              <a:br>
                <a:rPr lang="en-US" dirty="0"/>
              </a:br>
              <a:r>
                <a:rPr lang="en-US" dirty="0"/>
                <a:t>	</a:t>
              </a:r>
              <a:r>
                <a:rPr lang="en-US" b="1" dirty="0"/>
                <a:t> </a:t>
              </a:r>
              <a:r>
                <a:rPr lang="en-US" b="1" i="1" dirty="0" err="1">
                  <a:solidFill>
                    <a:srgbClr val="FF0000"/>
                  </a:solidFill>
                </a:rPr>
                <a:t>u</a:t>
              </a:r>
              <a:r>
                <a:rPr lang="en-US" i="1" baseline="-25000" dirty="0" err="1">
                  <a:solidFill>
                    <a:srgbClr val="FF0000"/>
                  </a:solidFill>
                </a:rPr>
                <a:t>A</a:t>
              </a:r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b="1" dirty="0"/>
                <a:t>= </a:t>
              </a:r>
              <a:r>
                <a:rPr lang="en-US" b="1" i="1" dirty="0">
                  <a:solidFill>
                    <a:srgbClr val="FF0000"/>
                  </a:solidFill>
                </a:rPr>
                <a:t>A</a:t>
              </a:r>
              <a:r>
                <a:rPr lang="en-US" b="1" dirty="0"/>
                <a:t> </a:t>
              </a:r>
              <a:r>
                <a:rPr lang="en-US" dirty="0"/>
                <a:t>/ A .</a:t>
              </a:r>
              <a:endParaRPr lang="en-US" b="1" i="1" dirty="0">
                <a:solidFill>
                  <a:srgbClr val="FFFF00"/>
                </a:solidFill>
              </a:endParaRPr>
            </a:p>
          </p:txBody>
        </p:sp>
        <p:pic>
          <p:nvPicPr>
            <p:cNvPr id="717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990600"/>
              <a:ext cx="2514600" cy="237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CARTESIAN  UNIT  VECTORS</a:t>
            </a:r>
            <a:r>
              <a:rPr lang="en-US" sz="18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29000" y="1295400"/>
            <a:ext cx="518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Consider a box with sides A</a:t>
            </a:r>
            <a:r>
              <a:rPr lang="en-US" baseline="-25000" dirty="0"/>
              <a:t>X</a:t>
            </a:r>
            <a:r>
              <a:rPr lang="en-US" dirty="0"/>
              <a:t>, A</a:t>
            </a:r>
            <a:r>
              <a:rPr lang="en-US" baseline="-25000" dirty="0"/>
              <a:t>Y</a:t>
            </a:r>
            <a:r>
              <a:rPr lang="en-US" dirty="0"/>
              <a:t>, and A</a:t>
            </a:r>
            <a:r>
              <a:rPr lang="en-US" baseline="-25000" dirty="0"/>
              <a:t>Z</a:t>
            </a:r>
            <a:r>
              <a:rPr lang="en-US" dirty="0"/>
              <a:t> meters long.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29000" y="25146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A"/>
                </a:solidFill>
              </a:rPr>
              <a:t>The vector</a:t>
            </a:r>
            <a:r>
              <a:rPr lang="en-US" b="1" dirty="0">
                <a:solidFill>
                  <a:srgbClr val="0000FA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0000FA"/>
                </a:solidFill>
              </a:rPr>
              <a:t>can be defined as</a:t>
            </a:r>
            <a:br>
              <a:rPr lang="en-US" dirty="0">
                <a:solidFill>
                  <a:srgbClr val="0000FA"/>
                </a:solidFill>
              </a:rPr>
            </a:br>
            <a:r>
              <a:rPr lang="en-US" u="sng" dirty="0">
                <a:solidFill>
                  <a:srgbClr val="0000FA"/>
                </a:solidFill>
              </a:rPr>
              <a:t/>
            </a:r>
            <a:br>
              <a:rPr lang="en-US" u="sng" dirty="0">
                <a:solidFill>
                  <a:srgbClr val="0000FA"/>
                </a:solidFill>
              </a:rPr>
            </a:br>
            <a:r>
              <a:rPr lang="en-US" dirty="0"/>
              <a:t>   </a:t>
            </a:r>
            <a:r>
              <a:rPr lang="en-US" b="1" i="1" dirty="0">
                <a:solidFill>
                  <a:srgbClr val="FA0000"/>
                </a:solidFill>
              </a:rPr>
              <a:t>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/>
              <a:t>= (</a:t>
            </a:r>
            <a:r>
              <a:rPr lang="en-US" dirty="0"/>
              <a:t>A</a:t>
            </a:r>
            <a:r>
              <a:rPr lang="en-US" baseline="-25000" dirty="0"/>
              <a:t>X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A0000"/>
                </a:solidFill>
              </a:rPr>
              <a:t>i</a:t>
            </a:r>
            <a:r>
              <a:rPr lang="en-US" b="1" dirty="0"/>
              <a:t> + </a:t>
            </a:r>
            <a:r>
              <a:rPr lang="en-US" dirty="0"/>
              <a:t>A</a:t>
            </a:r>
            <a:r>
              <a:rPr lang="en-US" baseline="-25000" dirty="0"/>
              <a:t>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A0000"/>
                </a:solidFill>
              </a:rPr>
              <a:t>j</a:t>
            </a:r>
            <a:r>
              <a:rPr lang="en-US" b="1" dirty="0"/>
              <a:t> +</a:t>
            </a:r>
            <a:r>
              <a:rPr lang="en-US" dirty="0"/>
              <a:t> A</a:t>
            </a:r>
            <a:r>
              <a:rPr lang="en-US" baseline="-25000" dirty="0"/>
              <a:t>Z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A0000"/>
                </a:solidFill>
              </a:rPr>
              <a:t>k</a:t>
            </a:r>
            <a:r>
              <a:rPr lang="en-US" b="1" dirty="0"/>
              <a:t>)  </a:t>
            </a:r>
            <a:r>
              <a:rPr lang="en-US" dirty="0"/>
              <a:t>m</a:t>
            </a:r>
            <a:r>
              <a:rPr lang="en-US" b="1" dirty="0"/>
              <a:t>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0" y="42672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A"/>
                </a:solidFill>
              </a:rPr>
              <a:t>The projection of vector </a:t>
            </a:r>
            <a:r>
              <a:rPr lang="en-US" b="1" i="1" dirty="0">
                <a:solidFill>
                  <a:srgbClr val="FA0000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0000FA"/>
                </a:solidFill>
              </a:rPr>
              <a:t>in the x-y plane is A</a:t>
            </a:r>
            <a:r>
              <a:rPr lang="en-US" dirty="0">
                <a:solidFill>
                  <a:srgbClr val="0000FA"/>
                </a:solidFill>
                <a:cs typeface="Times New Roman" pitchFamily="18" charset="0"/>
              </a:rPr>
              <a:t>´</a:t>
            </a:r>
            <a:r>
              <a:rPr lang="en-US" dirty="0">
                <a:solidFill>
                  <a:srgbClr val="0000FA"/>
                </a:solidFill>
              </a:rPr>
              <a:t>.   </a:t>
            </a:r>
            <a:r>
              <a:rPr lang="en-US" dirty="0"/>
              <a:t>The magnitude of A</a:t>
            </a:r>
            <a:r>
              <a:rPr lang="en-US" dirty="0">
                <a:cs typeface="Times New Roman" pitchFamily="18" charset="0"/>
              </a:rPr>
              <a:t>´ is found by </a:t>
            </a:r>
            <a:r>
              <a:rPr lang="en-US" dirty="0"/>
              <a:t>using the same approach as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2-D </a:t>
            </a:r>
            <a:r>
              <a:rPr lang="en-US" dirty="0"/>
              <a:t>vector:  </a:t>
            </a:r>
            <a:r>
              <a:rPr lang="en-US" dirty="0">
                <a:cs typeface="Times New Roman" pitchFamily="18" charset="0"/>
              </a:rPr>
              <a:t> A´ = (A</a:t>
            </a:r>
            <a:r>
              <a:rPr lang="en-US" baseline="-25000" dirty="0"/>
              <a:t>X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+ A</a:t>
            </a:r>
            <a:r>
              <a:rPr lang="en-US" baseline="-25000" dirty="0"/>
              <a:t>Y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)</a:t>
            </a:r>
            <a:r>
              <a:rPr lang="en-US" baseline="30000" dirty="0">
                <a:cs typeface="Times New Roman" pitchFamily="18" charset="0"/>
              </a:rPr>
              <a:t>1/2 </a:t>
            </a:r>
            <a:r>
              <a:rPr lang="en-US" dirty="0">
                <a:cs typeface="Times New Roman" pitchFamily="18" charset="0"/>
              </a:rPr>
              <a:t>.   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62000" y="5486400"/>
            <a:ext cx="8001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dirty="0">
                <a:solidFill>
                  <a:srgbClr val="0000FA"/>
                </a:solidFill>
              </a:rPr>
              <a:t>The magnitude of the position vector </a:t>
            </a:r>
            <a:r>
              <a:rPr lang="en-US" b="1" i="1" dirty="0">
                <a:solidFill>
                  <a:srgbClr val="FA0000"/>
                </a:solidFill>
              </a:rPr>
              <a:t>A</a:t>
            </a:r>
            <a:r>
              <a:rPr lang="en-US" dirty="0"/>
              <a:t> can now be obtained as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    A  = </a:t>
            </a:r>
            <a:r>
              <a:rPr lang="en-US" dirty="0">
                <a:sym typeface="Symbol" pitchFamily="18" charset="2"/>
              </a:rPr>
              <a:t>((A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´</a:t>
            </a:r>
            <a:r>
              <a:rPr lang="en-US" dirty="0">
                <a:sym typeface="Symbol" pitchFamily="18" charset="2"/>
              </a:rPr>
              <a:t>)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+ A</a:t>
            </a:r>
            <a:r>
              <a:rPr lang="en-US" baseline="-25000" dirty="0">
                <a:sym typeface="Symbol" pitchFamily="18" charset="2"/>
              </a:rPr>
              <a:t>Z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b="1" baseline="30000" dirty="0">
                <a:cs typeface="Times New Roman" pitchFamily="18" charset="0"/>
                <a:sym typeface="Symbol" pitchFamily="18" charset="2"/>
              </a:rPr>
              <a:t>½</a:t>
            </a:r>
            <a:r>
              <a:rPr lang="en-US" dirty="0">
                <a:sym typeface="Symbol" pitchFamily="18" charset="2"/>
              </a:rPr>
              <a:t>  =    (A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+ A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+ A</a:t>
            </a:r>
            <a:r>
              <a:rPr lang="en-US" baseline="-25000" dirty="0">
                <a:sym typeface="Symbol" pitchFamily="18" charset="2"/>
              </a:rPr>
              <a:t>Z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b="1" baseline="30000" dirty="0">
                <a:cs typeface="Times New Roman" pitchFamily="18" charset="0"/>
                <a:sym typeface="Symbol" pitchFamily="18" charset="2"/>
              </a:rPr>
              <a:t>½</a:t>
            </a:r>
          </a:p>
        </p:txBody>
      </p:sp>
      <p:pic>
        <p:nvPicPr>
          <p:cNvPr id="8202" name="Picture 20" descr="CH 2 Cartesian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2568" r="-3535" b="-2568"/>
          <a:stretch/>
        </p:blipFill>
        <p:spPr bwMode="auto">
          <a:xfrm>
            <a:off x="914400" y="1371600"/>
            <a:ext cx="215582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CARTESIAN  VECTOR  REPRESENTATION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3835758"/>
            <a:ext cx="8077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These angles are not independent. </a:t>
            </a:r>
            <a:r>
              <a:rPr lang="en-US" sz="2000" dirty="0">
                <a:solidFill>
                  <a:srgbClr val="0000FA"/>
                </a:solidFill>
              </a:rPr>
              <a:t>They must satisfy the following equation.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              </a:t>
            </a:r>
            <a:r>
              <a:rPr lang="en-US" sz="2000" dirty="0" smtClean="0"/>
              <a:t>cos</a:t>
            </a:r>
            <a:r>
              <a:rPr lang="en-US" sz="2000" dirty="0" smtClean="0">
                <a:cs typeface="Times New Roman" pitchFamily="18" charset="0"/>
              </a:rPr>
              <a:t>² </a:t>
            </a:r>
            <a:r>
              <a:rPr lang="en-US" sz="2000" dirty="0">
                <a:sym typeface="Symbol" pitchFamily="18" charset="2"/>
              </a:rPr>
              <a:t></a:t>
            </a:r>
            <a:r>
              <a:rPr lang="en-US" sz="2000" dirty="0">
                <a:cs typeface="Times New Roman" pitchFamily="18" charset="0"/>
              </a:rPr>
              <a:t> +  </a:t>
            </a:r>
            <a:r>
              <a:rPr lang="en-US" sz="2000" dirty="0" smtClean="0"/>
              <a:t>cos</a:t>
            </a:r>
            <a:r>
              <a:rPr lang="en-US" sz="2000" dirty="0" smtClean="0">
                <a:cs typeface="Times New Roman" pitchFamily="18" charset="0"/>
              </a:rPr>
              <a:t>² </a:t>
            </a:r>
            <a:r>
              <a:rPr lang="en-US" sz="2000" dirty="0">
                <a:sym typeface="Symbol" pitchFamily="18" charset="2"/>
              </a:rPr>
              <a:t></a:t>
            </a:r>
            <a:r>
              <a:rPr lang="en-US" sz="2000" dirty="0">
                <a:cs typeface="Times New Roman" pitchFamily="18" charset="0"/>
              </a:rPr>
              <a:t> + </a:t>
            </a:r>
            <a:r>
              <a:rPr lang="en-US" sz="2000" dirty="0" smtClean="0"/>
              <a:t>cos</a:t>
            </a:r>
            <a:r>
              <a:rPr lang="en-US" sz="2000" dirty="0" smtClean="0">
                <a:cs typeface="Times New Roman" pitchFamily="18" charset="0"/>
              </a:rPr>
              <a:t>² </a:t>
            </a:r>
            <a:r>
              <a:rPr lang="en-US" sz="2000" dirty="0">
                <a:sym typeface="Symbol" pitchFamily="18" charset="2"/>
              </a:rPr>
              <a:t></a:t>
            </a:r>
            <a:r>
              <a:rPr lang="en-US" sz="2000" dirty="0">
                <a:cs typeface="Times New Roman" pitchFamily="18" charset="0"/>
              </a:rPr>
              <a:t> = 1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09600" y="4648200"/>
            <a:ext cx="830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This result can be derived from the definition of a coordinate direction angles and the unit vector.  Recall, the formula for finding the unit vector of any position vector:</a:t>
            </a:r>
            <a:r>
              <a:rPr lang="en-US" sz="1800" dirty="0"/>
              <a:t>                                       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33400" y="6019800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/>
              <a:t> </a:t>
            </a:r>
            <a:r>
              <a:rPr lang="en-US" sz="2000" dirty="0"/>
              <a:t>or written another way,  </a:t>
            </a:r>
            <a:r>
              <a:rPr lang="en-US" sz="2000" b="1" i="1" dirty="0" err="1">
                <a:solidFill>
                  <a:srgbClr val="FF0000"/>
                </a:solidFill>
              </a:rPr>
              <a:t>u</a:t>
            </a:r>
            <a:r>
              <a:rPr lang="en-US" sz="2000" i="1" baseline="-25000" dirty="0" err="1">
                <a:solidFill>
                  <a:srgbClr val="FF0000"/>
                </a:solidFill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=  cos </a:t>
            </a:r>
            <a:r>
              <a:rPr lang="en-US" sz="2000" dirty="0">
                <a:sym typeface="Symbol" pitchFamily="18" charset="2"/>
              </a:rPr>
              <a:t>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000" b="1" dirty="0">
                <a:cs typeface="Times New Roman" pitchFamily="18" charset="0"/>
              </a:rPr>
              <a:t> +  </a:t>
            </a:r>
            <a:r>
              <a:rPr lang="en-US" sz="2000" dirty="0"/>
              <a:t>cos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sym typeface="Symbol" pitchFamily="18" charset="2"/>
              </a:rPr>
              <a:t>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</a:rPr>
              <a:t>+ </a:t>
            </a:r>
            <a:r>
              <a:rPr lang="en-US" sz="2000" dirty="0"/>
              <a:t>cos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sym typeface="Symbol" pitchFamily="18" charset="2"/>
              </a:rPr>
              <a:t>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2000" b="1" dirty="0">
                <a:cs typeface="Times New Roman" pitchFamily="18" charset="0"/>
              </a:rPr>
              <a:t>  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9229" name="Text Box 4"/>
          <p:cNvSpPr txBox="1">
            <a:spLocks noChangeArrowheads="1"/>
          </p:cNvSpPr>
          <p:nvPr/>
        </p:nvSpPr>
        <p:spPr bwMode="auto">
          <a:xfrm>
            <a:off x="594575" y="1810593"/>
            <a:ext cx="5535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These angles are measured between the vector and the positive X, Y and Z axes, respectively.  </a:t>
            </a:r>
            <a:r>
              <a:rPr lang="en-US" sz="2000" dirty="0">
                <a:solidFill>
                  <a:srgbClr val="0000FA"/>
                </a:solidFill>
              </a:rPr>
              <a:t>Their range of values are from 0</a:t>
            </a:r>
            <a:r>
              <a:rPr lang="en-US" sz="2000" dirty="0">
                <a:solidFill>
                  <a:srgbClr val="0000FA"/>
                </a:solidFill>
                <a:cs typeface="Times New Roman" pitchFamily="18" charset="0"/>
              </a:rPr>
              <a:t>° to 180°</a:t>
            </a:r>
            <a:endParaRPr lang="en-US" sz="1800" dirty="0">
              <a:solidFill>
                <a:srgbClr val="0000FA"/>
              </a:solidFill>
              <a:cs typeface="Times New Roman" pitchFamily="18" charset="0"/>
            </a:endParaRPr>
          </a:p>
        </p:txBody>
      </p:sp>
      <p:sp>
        <p:nvSpPr>
          <p:cNvPr id="9228" name="Text Box 4"/>
          <p:cNvSpPr txBox="1">
            <a:spLocks noChangeArrowheads="1"/>
          </p:cNvSpPr>
          <p:nvPr/>
        </p:nvSpPr>
        <p:spPr bwMode="auto">
          <a:xfrm>
            <a:off x="609599" y="1171980"/>
            <a:ext cx="587920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FA"/>
                </a:solidFill>
              </a:rPr>
              <a:t>The direction or orientation of vector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 is defined by the angles </a:t>
            </a:r>
            <a:r>
              <a:rPr lang="el-GR" sz="2000" dirty="0" smtClean="0">
                <a:sym typeface="Symbol" panose="05050102010706020507" pitchFamily="18" charset="2"/>
              </a:rPr>
              <a:t></a:t>
            </a:r>
            <a:r>
              <a:rPr lang="en-US" sz="2000" dirty="0" smtClean="0"/>
              <a:t>, </a:t>
            </a:r>
            <a:r>
              <a:rPr lang="el-GR" sz="2000" dirty="0"/>
              <a:t>β</a:t>
            </a:r>
            <a:r>
              <a:rPr lang="en-US" sz="2000" dirty="0"/>
              <a:t>, and </a:t>
            </a:r>
            <a:r>
              <a:rPr lang="el-GR" sz="2000" dirty="0"/>
              <a:t>γ</a:t>
            </a:r>
            <a:r>
              <a:rPr lang="en-US" sz="2000" dirty="0"/>
              <a:t>.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45205" y="2781837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 </a:t>
            </a:r>
            <a:r>
              <a:rPr lang="en-US" sz="2000" dirty="0"/>
              <a:t>Using trigonometry, “direction cosines” are found using 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spect="1"/>
              </p:cNvSpPr>
              <p:nvPr/>
            </p:nvSpPr>
            <p:spPr>
              <a:xfrm>
                <a:off x="1141931" y="3141879"/>
                <a:ext cx="5183737" cy="676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31" y="3141879"/>
                <a:ext cx="5183737" cy="6769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13" y="5337643"/>
            <a:ext cx="2854463" cy="6821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DIRECTION  OF  A  CARTESIAN VECTOR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914" y="1338819"/>
            <a:ext cx="1539803" cy="229865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21" grpId="0" autoUpdateAnimBg="0"/>
      <p:bldP spid="13329" grpId="0" autoUpdateAnimBg="0"/>
      <p:bldP spid="9229" grpId="0"/>
      <p:bldP spid="9228" grpId="0"/>
      <p:bldP spid="133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32766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example, if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  </a:t>
            </a:r>
            <a:r>
              <a:rPr lang="en-US" dirty="0"/>
              <a:t>=   A</a:t>
            </a:r>
            <a:r>
              <a:rPr lang="en-US" baseline="-25000" dirty="0"/>
              <a:t>X 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FF00"/>
                </a:solidFill>
              </a:rPr>
              <a:t>  </a:t>
            </a:r>
            <a:r>
              <a:rPr lang="en-US" dirty="0"/>
              <a:t>+  A</a:t>
            </a:r>
            <a:r>
              <a:rPr lang="en-US" baseline="-25000" dirty="0"/>
              <a:t>Y</a:t>
            </a:r>
            <a:r>
              <a:rPr lang="en-US" dirty="0"/>
              <a:t> 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+  A</a:t>
            </a:r>
            <a:r>
              <a:rPr lang="en-US" baseline="-25000" dirty="0"/>
              <a:t>Z</a:t>
            </a:r>
            <a:r>
              <a:rPr lang="en-US" dirty="0"/>
              <a:t> 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      and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 =   B</a:t>
            </a:r>
            <a:r>
              <a:rPr lang="en-US" baseline="-25000" dirty="0"/>
              <a:t>X 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FF00"/>
                </a:solidFill>
              </a:rPr>
              <a:t>  </a:t>
            </a:r>
            <a:r>
              <a:rPr lang="en-US" dirty="0"/>
              <a:t>+  B</a:t>
            </a:r>
            <a:r>
              <a:rPr lang="en-US" baseline="-25000" dirty="0"/>
              <a:t>Y</a:t>
            </a:r>
            <a:r>
              <a:rPr lang="en-US" dirty="0"/>
              <a:t> 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 + B</a:t>
            </a:r>
            <a:r>
              <a:rPr lang="en-US" baseline="-25000" dirty="0"/>
              <a:t>Z</a:t>
            </a:r>
            <a:r>
              <a:rPr lang="en-US" dirty="0"/>
              <a:t> 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,     then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4906963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dirty="0"/>
              <a:t>  +  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dirty="0"/>
              <a:t>  =  </a:t>
            </a:r>
            <a:r>
              <a:rPr lang="en-US" dirty="0"/>
              <a:t>(A</a:t>
            </a:r>
            <a:r>
              <a:rPr lang="en-US" baseline="-25000" dirty="0"/>
              <a:t>X</a:t>
            </a:r>
            <a:r>
              <a:rPr lang="en-US" dirty="0"/>
              <a:t> + B</a:t>
            </a:r>
            <a:r>
              <a:rPr lang="en-US" baseline="-25000" dirty="0"/>
              <a:t>X</a:t>
            </a:r>
            <a:r>
              <a:rPr lang="en-US" dirty="0"/>
              <a:t>)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+  (A</a:t>
            </a:r>
            <a:r>
              <a:rPr lang="en-US" baseline="-25000" dirty="0"/>
              <a:t>Y</a:t>
            </a:r>
            <a:r>
              <a:rPr lang="en-US" dirty="0"/>
              <a:t> + B</a:t>
            </a:r>
            <a:r>
              <a:rPr lang="en-US" baseline="-25000" dirty="0"/>
              <a:t>Y</a:t>
            </a:r>
            <a:r>
              <a:rPr lang="en-US" dirty="0"/>
              <a:t>)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dirty="0"/>
              <a:t>  +  </a:t>
            </a:r>
            <a:r>
              <a:rPr lang="en-US" dirty="0"/>
              <a:t>(A</a:t>
            </a:r>
            <a:r>
              <a:rPr lang="en-US" baseline="-25000" dirty="0"/>
              <a:t>Z</a:t>
            </a:r>
            <a:r>
              <a:rPr lang="en-US" dirty="0"/>
              <a:t> + B</a:t>
            </a:r>
            <a:r>
              <a:rPr lang="en-US" baseline="-25000" dirty="0"/>
              <a:t>Z</a:t>
            </a:r>
            <a:r>
              <a:rPr lang="en-US" dirty="0"/>
              <a:t>)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or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5800" y="5881688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dirty="0"/>
              <a:t>  </a:t>
            </a:r>
            <a:r>
              <a:rPr lang="en-US" b="1" dirty="0">
                <a:cs typeface="Times New Roman" pitchFamily="18" charset="0"/>
              </a:rPr>
              <a:t>–</a:t>
            </a:r>
            <a:r>
              <a:rPr lang="en-US" b="1" dirty="0"/>
              <a:t>  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dirty="0"/>
              <a:t>   =  </a:t>
            </a:r>
            <a:r>
              <a:rPr lang="en-US" dirty="0"/>
              <a:t>(A</a:t>
            </a:r>
            <a:r>
              <a:rPr lang="en-US" baseline="-25000" dirty="0"/>
              <a:t>X</a:t>
            </a:r>
            <a:r>
              <a:rPr lang="en-US" dirty="0"/>
              <a:t> - B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="1" i="1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 +  (A</a:t>
            </a:r>
            <a:r>
              <a:rPr lang="en-US" baseline="-25000" dirty="0"/>
              <a:t>Y</a:t>
            </a:r>
            <a:r>
              <a:rPr lang="en-US" dirty="0"/>
              <a:t> - B</a:t>
            </a:r>
            <a:r>
              <a:rPr lang="en-US" baseline="-25000" dirty="0"/>
              <a:t>Y</a:t>
            </a:r>
            <a:r>
              <a:rPr lang="en-US" dirty="0"/>
              <a:t>)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dirty="0"/>
              <a:t>   +  </a:t>
            </a:r>
            <a:r>
              <a:rPr lang="en-US" dirty="0"/>
              <a:t>(A</a:t>
            </a:r>
            <a:r>
              <a:rPr lang="en-US" baseline="-25000" dirty="0"/>
              <a:t>Z</a:t>
            </a:r>
            <a:r>
              <a:rPr lang="en-US" dirty="0"/>
              <a:t> -  B</a:t>
            </a:r>
            <a:r>
              <a:rPr lang="en-US" baseline="-25000" dirty="0"/>
              <a:t>Z</a:t>
            </a:r>
            <a:r>
              <a:rPr lang="en-US" dirty="0"/>
              <a:t>) </a:t>
            </a:r>
            <a:r>
              <a:rPr lang="en-US" b="1" i="1" dirty="0">
                <a:solidFill>
                  <a:srgbClr val="FF0000"/>
                </a:solidFill>
              </a:rPr>
              <a:t>k </a:t>
            </a:r>
            <a:r>
              <a:rPr lang="en-US" dirty="0"/>
              <a:t>.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295400"/>
            <a:ext cx="8077200" cy="1882775"/>
            <a:chOff x="533400" y="1295400"/>
            <a:chExt cx="8077200" cy="1882775"/>
          </a:xfrm>
        </p:grpSpPr>
        <p:sp>
          <p:nvSpPr>
            <p:cNvPr id="10249" name="Text Box 3"/>
            <p:cNvSpPr txBox="1">
              <a:spLocks noChangeArrowheads="1"/>
            </p:cNvSpPr>
            <p:nvPr/>
          </p:nvSpPr>
          <p:spPr bwMode="auto">
            <a:xfrm>
              <a:off x="533400" y="1295400"/>
              <a:ext cx="8077200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Once individual vectors are written in Cartesian form, it is easy to add or subtract them.  The process is essentially the same as when 2-D vectors are added.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8636" y="2482850"/>
              <a:ext cx="4629150" cy="695325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ADDITION  OF  CARTESIAN  VECTORS</a:t>
            </a:r>
            <a:b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(Section 2.6)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  <p:bldP spid="174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701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Sometimes 3-D vector information is given as: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    a)  Magnitude and the coordinate direction angles, or,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    b)  Magnitude and projection angles.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90600" y="3581400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You should be able to use both these </a:t>
            </a:r>
            <a:r>
              <a:rPr lang="en-US" dirty="0" smtClean="0"/>
              <a:t>sets of </a:t>
            </a:r>
            <a:r>
              <a:rPr lang="en-US" dirty="0"/>
              <a:t>information to change the representation of the vector into the Cartesian form, i.e.,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/>
              <a:t>  = {10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 20 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  +  30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N  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250827"/>
            <a:ext cx="7886700" cy="758952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IMPORTANT   NOTES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7" grpId="0" autoUpdateAnimBg="0"/>
    </p:bldLst>
  </p:timing>
</p:sld>
</file>

<file path=ppt/theme/theme1.xml><?xml version="1.0" encoding="utf-8"?>
<a:theme xmlns:a="http://schemas.openxmlformats.org/drawingml/2006/main" name="Templat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.potx" id="{B2C63BBD-7226-4561-9FA1-E946B09A8302}" vid="{45556353-42E1-4239-BEDC-D77838440EA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Template_White</Template>
  <TotalTime>2380</TotalTime>
  <Words>1928</Words>
  <Application>Microsoft Office PowerPoint</Application>
  <PresentationFormat>On-screen Show (4:3)</PresentationFormat>
  <Paragraphs>208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Template_White</vt:lpstr>
      <vt:lpstr>CARTESIAN  VECTORS  AND   THEIR  ADDITION  &amp;  SUBTRACTION </vt:lpstr>
      <vt:lpstr>READING  QUIZ</vt:lpstr>
      <vt:lpstr>APPLICATIONS</vt:lpstr>
      <vt:lpstr>APPLICATIONS (continued)</vt:lpstr>
      <vt:lpstr>CARTESIAN  UNIT  VECTORS </vt:lpstr>
      <vt:lpstr>CARTESIAN  VECTOR  REPRESENTATION</vt:lpstr>
      <vt:lpstr>DIRECTION  OF  A  CARTESIAN VECTOR</vt:lpstr>
      <vt:lpstr>ADDITION  OF  CARTESIAN  VECTORS  (Section 2.6)</vt:lpstr>
      <vt:lpstr>IMPORTANT   NOTES</vt:lpstr>
      <vt:lpstr>EXAMPLE</vt:lpstr>
      <vt:lpstr>EXAMPLE (continued)</vt:lpstr>
      <vt:lpstr>EXAMPLE (continued)</vt:lpstr>
      <vt:lpstr>EXAMPLE (continued)</vt:lpstr>
      <vt:lpstr>CONCEPT  QUIZ</vt:lpstr>
      <vt:lpstr>GROUP  PROBLEM  SOLVING</vt:lpstr>
      <vt:lpstr>GROUP  PROBLEM  SOLVING (continued)</vt:lpstr>
      <vt:lpstr>GROUP  PROBLEM  SOLVING (continued)</vt:lpstr>
      <vt:lpstr>GROUP  PROBLEM  SOLVING (continued)</vt:lpstr>
      <vt:lpstr>ATTENTION  QUIZ</vt:lpstr>
      <vt:lpstr>PowerPoint Presentation</vt:lpstr>
    </vt:vector>
  </TitlesOfParts>
  <Company>NDSU &amp; 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Sections 2.5 &amp; 2.6</dc:title>
  <dc:subject>Hibbeler Statics 13th Edition</dc:subject>
  <dc:creator>Mehta, Danielson, Nam, &amp; Georgeou</dc:creator>
  <dc:description>Updated for Hibbeler's 13th Edition Statics textbook by Dr. Changho Nam and Mr. Trian Georgeou, edited by Dr. Scott Danielson.</dc:description>
  <cp:lastModifiedBy>SDanielson</cp:lastModifiedBy>
  <cp:revision>160</cp:revision>
  <cp:lastPrinted>2001-02-27T20:44:54Z</cp:lastPrinted>
  <dcterms:created xsi:type="dcterms:W3CDTF">2000-08-27T15:57:40Z</dcterms:created>
  <dcterms:modified xsi:type="dcterms:W3CDTF">2015-08-03T22:23:49Z</dcterms:modified>
</cp:coreProperties>
</file>