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4" r:id="rId3"/>
    <p:sldId id="281" r:id="rId4"/>
    <p:sldId id="315" r:id="rId5"/>
    <p:sldId id="278" r:id="rId6"/>
    <p:sldId id="279" r:id="rId7"/>
    <p:sldId id="280" r:id="rId8"/>
    <p:sldId id="282" r:id="rId9"/>
    <p:sldId id="283" r:id="rId10"/>
    <p:sldId id="284" r:id="rId11"/>
    <p:sldId id="313" r:id="rId12"/>
    <p:sldId id="314" r:id="rId13"/>
    <p:sldId id="310" r:id="rId14"/>
    <p:sldId id="311" r:id="rId15"/>
    <p:sldId id="312" r:id="rId16"/>
    <p:sldId id="316" r:id="rId17"/>
    <p:sldId id="317" r:id="rId18"/>
    <p:sldId id="319" r:id="rId19"/>
    <p:sldId id="289" r:id="rId20"/>
    <p:sldId id="302" r:id="rId21"/>
    <p:sldId id="303" r:id="rId22"/>
    <p:sldId id="304" r:id="rId23"/>
    <p:sldId id="305" r:id="rId24"/>
    <p:sldId id="29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  <a:srgbClr val="990033"/>
    <a:srgbClr val="000096"/>
    <a:srgbClr val="00FFFF"/>
    <a:srgbClr val="00FF00"/>
    <a:srgbClr val="4B731F"/>
    <a:srgbClr val="FFFF00"/>
    <a:srgbClr val="FF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1273" autoAdjust="0"/>
  </p:normalViewPr>
  <p:slideViewPr>
    <p:cSldViewPr snapToGrid="0">
      <p:cViewPr varScale="1">
        <p:scale>
          <a:sx n="68" d="100"/>
          <a:sy n="68" d="100"/>
        </p:scale>
        <p:origin x="-12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22F6F7-ADED-4C9F-913F-D4930F534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7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1FBFFB47-28A4-4C5E-AD5B-3E09B200B5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359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F1371C-4755-436F-968D-8049948F2F4C}" type="slidenum">
              <a:rPr lang="en-US" sz="1200" baseline="0"/>
              <a:pPr eaLnBrk="1" hangingPunct="1"/>
              <a:t>1</a:t>
            </a:fld>
            <a:endParaRPr lang="en-US" sz="1200" baseline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390197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7620AC-EB69-4A06-9A88-8004E09F174B}" type="slidenum">
              <a:rPr lang="en-US" sz="1200" baseline="0"/>
              <a:pPr eaLnBrk="1" hangingPunct="1"/>
              <a:t>10</a:t>
            </a:fld>
            <a:endParaRPr lang="en-US" sz="1200" baseline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4252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ED21AD-E13C-4730-90C8-73889F5B9E70}" type="slidenum">
              <a:rPr lang="en-US" sz="1200" baseline="0"/>
              <a:pPr eaLnBrk="1" hangingPunct="1"/>
              <a:t>11</a:t>
            </a:fld>
            <a:endParaRPr lang="en-US" sz="1200" baseline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0284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CC6051-9A78-4FCD-A4F6-8257AC78B10F}" type="slidenum">
              <a:rPr lang="en-US" sz="1200" baseline="0"/>
              <a:pPr eaLnBrk="1" hangingPunct="1"/>
              <a:t>12</a:t>
            </a:fld>
            <a:endParaRPr lang="en-US" sz="1200" baseline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2996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914A41-370B-46E3-A6E8-F8479A285B1B}" type="slidenum">
              <a:rPr lang="en-US" sz="1200" baseline="0"/>
              <a:pPr eaLnBrk="1" hangingPunct="1"/>
              <a:t>13</a:t>
            </a:fld>
            <a:endParaRPr lang="en-US" sz="1200" baseline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Source : F2-7</a:t>
            </a:r>
          </a:p>
        </p:txBody>
      </p:sp>
    </p:spTree>
    <p:extLst>
      <p:ext uri="{BB962C8B-B14F-4D97-AF65-F5344CB8AC3E}">
        <p14:creationId xmlns:p14="http://schemas.microsoft.com/office/powerpoint/2010/main" val="1174675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BABC13-9814-415A-8A0C-E9540519F119}" type="slidenum">
              <a:rPr lang="en-US" sz="1200" baseline="0"/>
              <a:pPr eaLnBrk="1" hangingPunct="1"/>
              <a:t>14</a:t>
            </a:fld>
            <a:endParaRPr lang="en-US" sz="1200" baseline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8508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1A4AC0-FC4B-41BC-A1B1-CD76F7BCE8C2}" type="slidenum">
              <a:rPr lang="en-US" sz="1200" baseline="0"/>
              <a:pPr eaLnBrk="1" hangingPunct="1"/>
              <a:t>15</a:t>
            </a:fld>
            <a:endParaRPr lang="en-US" sz="1200" baseline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0548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914A41-370B-46E3-A6E8-F8479A285B1B}" type="slidenum">
              <a:rPr lang="en-US" sz="1200" baseline="0"/>
              <a:pPr eaLnBrk="1" hangingPunct="1"/>
              <a:t>16</a:t>
            </a:fld>
            <a:endParaRPr lang="en-US" sz="1200" baseline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Source : F2-4</a:t>
            </a:r>
          </a:p>
        </p:txBody>
      </p:sp>
    </p:spTree>
    <p:extLst>
      <p:ext uri="{BB962C8B-B14F-4D97-AF65-F5344CB8AC3E}">
        <p14:creationId xmlns:p14="http://schemas.microsoft.com/office/powerpoint/2010/main" val="2547384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BABC13-9814-415A-8A0C-E9540519F119}" type="slidenum">
              <a:rPr lang="en-US" sz="1200" baseline="0"/>
              <a:pPr eaLnBrk="1" hangingPunct="1"/>
              <a:t>17</a:t>
            </a:fld>
            <a:endParaRPr lang="en-US" sz="1200" baseline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8368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BABC13-9814-415A-8A0C-E9540519F119}" type="slidenum">
              <a:rPr lang="en-US" sz="1200" baseline="0"/>
              <a:pPr eaLnBrk="1" hangingPunct="1"/>
              <a:t>18</a:t>
            </a:fld>
            <a:endParaRPr lang="en-US" sz="1200" baseline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243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4A3C76-822F-4801-944E-E97F7D72E3ED}" type="slidenum">
              <a:rPr lang="en-US" sz="1200" baseline="0"/>
              <a:pPr eaLnBrk="1" hangingPunct="1"/>
              <a:t>19</a:t>
            </a:fld>
            <a:endParaRPr lang="en-US" sz="1200" baseline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z="2400" smtClean="0"/>
              <a:t>Answers:</a:t>
            </a:r>
          </a:p>
          <a:p>
            <a:pPr marL="228600" indent="-228600"/>
            <a:r>
              <a:rPr lang="en-US" sz="2400" smtClean="0"/>
              <a:t>1. C</a:t>
            </a:r>
          </a:p>
          <a:p>
            <a:pPr marL="228600" indent="-228600"/>
            <a:r>
              <a:rPr lang="en-US" sz="2400" smtClean="0"/>
              <a:t>2. A</a:t>
            </a:r>
          </a:p>
        </p:txBody>
      </p:sp>
    </p:spTree>
    <p:extLst>
      <p:ext uri="{BB962C8B-B14F-4D97-AF65-F5344CB8AC3E}">
        <p14:creationId xmlns:p14="http://schemas.microsoft.com/office/powerpoint/2010/main" val="3254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CA2CA0-514E-4AB2-8B94-1BBA72A61504}" type="slidenum">
              <a:rPr lang="en-US" sz="1200" baseline="0"/>
              <a:pPr eaLnBrk="1" hangingPunct="1"/>
              <a:t>2</a:t>
            </a:fld>
            <a:endParaRPr lang="en-US" sz="1200" baseline="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z="2400" smtClean="0"/>
              <a:t>Answers:</a:t>
            </a:r>
          </a:p>
          <a:p>
            <a:pPr marL="228600" indent="-228600"/>
            <a:r>
              <a:rPr lang="en-US" sz="2400" smtClean="0"/>
              <a:t>1. C</a:t>
            </a:r>
          </a:p>
          <a:p>
            <a:pPr marL="228600" indent="-228600"/>
            <a:r>
              <a:rPr lang="en-US" sz="2400" smtClean="0"/>
              <a:t>2. D</a:t>
            </a:r>
          </a:p>
        </p:txBody>
      </p:sp>
    </p:spTree>
    <p:extLst>
      <p:ext uri="{BB962C8B-B14F-4D97-AF65-F5344CB8AC3E}">
        <p14:creationId xmlns:p14="http://schemas.microsoft.com/office/powerpoint/2010/main" val="553261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B7DB60-3E44-49F9-BFBF-83D83AA7B654}" type="slidenum">
              <a:rPr lang="en-US" sz="1200" baseline="0"/>
              <a:pPr eaLnBrk="1" hangingPunct="1"/>
              <a:t>20</a:t>
            </a:fld>
            <a:endParaRPr lang="en-US" sz="1200" baseline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Source :</a:t>
            </a:r>
            <a:r>
              <a:rPr lang="en-US" baseline="0" dirty="0" smtClean="0"/>
              <a:t> P2-42  and </a:t>
            </a:r>
            <a:r>
              <a:rPr lang="en-US" dirty="0" smtClean="0"/>
              <a:t>P2-43</a:t>
            </a:r>
          </a:p>
        </p:txBody>
      </p:sp>
    </p:spTree>
    <p:extLst>
      <p:ext uri="{BB962C8B-B14F-4D97-AF65-F5344CB8AC3E}">
        <p14:creationId xmlns:p14="http://schemas.microsoft.com/office/powerpoint/2010/main" val="1956816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4BE5D6-C32D-4127-86BC-0B6AF85E5A6B}" type="slidenum">
              <a:rPr lang="en-US" sz="1200" baseline="0"/>
              <a:pPr eaLnBrk="1" hangingPunct="1"/>
              <a:t>21</a:t>
            </a:fld>
            <a:endParaRPr lang="en-US" sz="1200" baseline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1803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9FD080-26A2-483A-AC04-B99846733429}" type="slidenum">
              <a:rPr lang="en-US" sz="1200" baseline="0"/>
              <a:pPr eaLnBrk="1" hangingPunct="1"/>
              <a:t>22</a:t>
            </a:fld>
            <a:endParaRPr lang="en-US" sz="1200" baseline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2468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752C9A-CC52-429F-A6C7-9D1821270B24}" type="slidenum">
              <a:rPr lang="en-US" sz="1200" baseline="0"/>
              <a:pPr eaLnBrk="1" hangingPunct="1"/>
              <a:t>23</a:t>
            </a:fld>
            <a:endParaRPr lang="en-US" sz="1200" baseline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z="2400" smtClean="0"/>
              <a:t>Answers:</a:t>
            </a:r>
          </a:p>
          <a:p>
            <a:pPr marL="228600" indent="-228600"/>
            <a:r>
              <a:rPr lang="en-US" sz="2400" smtClean="0"/>
              <a:t>1. C</a:t>
            </a:r>
          </a:p>
          <a:p>
            <a:pPr marL="228600" indent="-228600"/>
            <a:r>
              <a:rPr lang="en-US" sz="2400" smtClean="0"/>
              <a:t>2. C</a:t>
            </a:r>
          </a:p>
          <a:p>
            <a:pPr marL="228600" indent="-228600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739596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287FB2-F208-4B06-A235-677D35BBEC16}" type="slidenum">
              <a:rPr lang="en-US" sz="1200" baseline="0"/>
              <a:pPr eaLnBrk="1" hangingPunct="1"/>
              <a:t>24</a:t>
            </a:fld>
            <a:endParaRPr lang="en-US" sz="1200" baseline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050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75C057-57D1-40CD-B6D8-CCDDE3AF741D}" type="slidenum">
              <a:rPr lang="en-US" sz="1200" baseline="0"/>
              <a:pPr eaLnBrk="1" hangingPunct="1"/>
              <a:t>3</a:t>
            </a:fld>
            <a:endParaRPr lang="en-US" sz="1200" baseline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459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62230D-A27D-4796-8400-5EC7493A470A}" type="slidenum">
              <a:rPr lang="en-US" sz="1200" baseline="0"/>
              <a:pPr eaLnBrk="1" hangingPunct="1"/>
              <a:t>4</a:t>
            </a:fld>
            <a:endParaRPr lang="en-US" sz="1200" baseline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90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1D776-86C9-4E4B-A7E3-32DED8EB76FD}" type="slidenum">
              <a:rPr lang="en-US" sz="1200" baseline="0"/>
              <a:pPr eaLnBrk="1" hangingPunct="1"/>
              <a:t>5</a:t>
            </a:fld>
            <a:endParaRPr lang="en-US" sz="1200" baseline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188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DEB721-3B61-4A6A-BA14-959AFB3ECE95}" type="slidenum">
              <a:rPr lang="en-US" sz="1200" baseline="0"/>
              <a:pPr eaLnBrk="1" hangingPunct="1"/>
              <a:t>6</a:t>
            </a:fld>
            <a:endParaRPr lang="en-US" sz="1200" baseline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204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96869D-308A-491F-A80D-3716636CB48E}" type="slidenum">
              <a:rPr lang="en-US" sz="1200" baseline="0"/>
              <a:pPr eaLnBrk="1" hangingPunct="1"/>
              <a:t>7</a:t>
            </a:fld>
            <a:endParaRPr lang="en-US" sz="1200" baseline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830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7860D9-ABEF-4FFB-AC95-1691DB6223F2}" type="slidenum">
              <a:rPr lang="en-US" sz="1200" baseline="0"/>
              <a:pPr eaLnBrk="1" hangingPunct="1"/>
              <a:t>8</a:t>
            </a:fld>
            <a:endParaRPr lang="en-US" sz="1200" baseline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773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aseline="0" smtClean="0"/>
              <a:t>Statics:The Next Generation (2nd Ed.)   Mehta, Danielson, &amp; Berg   Lecture Notes for Sections 2.1,2.2,2.4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48475D-9AE3-4A2C-B231-7D2914455C53}" type="slidenum">
              <a:rPr lang="en-US" sz="1200" baseline="0"/>
              <a:pPr eaLnBrk="1" hangingPunct="1"/>
              <a:t>9</a:t>
            </a:fld>
            <a:endParaRPr lang="en-US" sz="1200" baseline="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492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3F31-8051-49D4-945F-46E3C8882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87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DAA-3716-4443-8B19-6418D9535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626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9D39-759E-4762-96D1-2A4583C85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49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C9C-52A3-47FF-A9A1-EF473214E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493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40BD-83EA-46EB-89FB-D9FAA9F470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438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3F68-38EA-47F8-A9C7-D4FF401B3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777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22AF-F4D0-4398-AF14-0245A9C6F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282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6254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>
              <a:defRPr sz="2800" b="1">
                <a:solidFill>
                  <a:srgbClr val="00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785E-B03E-4E2E-A6AB-3FE3E2ECD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198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78D-0601-47F7-BEEB-3BADFB0DC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606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9AA7-C85D-4934-A879-B5CA7F8C8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73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D2CB-D3E0-4E98-9A4D-2207A6BE1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05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D521-589E-4899-9AB1-6FE61B116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763" y="6434138"/>
            <a:ext cx="9161463" cy="430212"/>
          </a:xfrm>
          <a:prstGeom prst="rect">
            <a:avLst/>
          </a:prstGeom>
          <a:solidFill>
            <a:srgbClr val="364395"/>
          </a:solidFill>
          <a:ln>
            <a:solidFill>
              <a:srgbClr val="36439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8" name="Picture 1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440488"/>
            <a:ext cx="14414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earson_Strap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2075"/>
            <a:ext cx="1660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533525" y="6477000"/>
            <a:ext cx="5629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i="1" baseline="0" dirty="0" smtClean="0">
                <a:solidFill>
                  <a:schemeClr val="bg1"/>
                </a:solidFill>
                <a:latin typeface="Verdana" charset="0"/>
                <a:cs typeface="Arial" charset="0"/>
              </a:rPr>
              <a:t>Statics</a:t>
            </a:r>
            <a:r>
              <a:rPr lang="en-US" sz="900" baseline="0" dirty="0" smtClean="0">
                <a:solidFill>
                  <a:schemeClr val="bg1"/>
                </a:solidFill>
                <a:latin typeface="Verdana" charset="0"/>
                <a:cs typeface="Arial" charset="0"/>
              </a:rPr>
              <a:t>, Fourteenth Edition</a:t>
            </a:r>
          </a:p>
          <a:p>
            <a:pPr>
              <a:defRPr/>
            </a:pPr>
            <a:r>
              <a:rPr lang="en-US" sz="900" baseline="0" dirty="0" smtClean="0">
                <a:solidFill>
                  <a:schemeClr val="bg1"/>
                </a:solidFill>
                <a:latin typeface="Verdana" charset="0"/>
                <a:cs typeface="Arial" charset="0"/>
              </a:rPr>
              <a:t>R.C. </a:t>
            </a:r>
            <a:r>
              <a:rPr lang="en-US" sz="900" baseline="0" dirty="0" err="1" smtClean="0">
                <a:solidFill>
                  <a:schemeClr val="bg1"/>
                </a:solidFill>
                <a:latin typeface="Verdana" charset="0"/>
                <a:cs typeface="Arial" charset="0"/>
              </a:rPr>
              <a:t>Hibbeler</a:t>
            </a:r>
            <a:endParaRPr lang="en-US" sz="900" baseline="0" dirty="0" smtClean="0">
              <a:solidFill>
                <a:schemeClr val="bg1"/>
              </a:solidFill>
              <a:latin typeface="Verdana" charset="0"/>
              <a:cs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67200" y="6464300"/>
            <a:ext cx="365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 baseline="0" dirty="0">
                <a:solidFill>
                  <a:schemeClr val="bg1"/>
                </a:solidFill>
                <a:latin typeface="Verdana" panose="020B0604030504040204" pitchFamily="34" charset="0"/>
              </a:rPr>
              <a:t> Copyright ©2016 by Pearson Education, Inc.</a:t>
            </a:r>
          </a:p>
          <a:p>
            <a:pPr algn="r"/>
            <a:r>
              <a:rPr lang="en-US" altLang="en-US" sz="900" baseline="0" dirty="0">
                <a:solidFill>
                  <a:schemeClr val="bg1"/>
                </a:solidFill>
                <a:latin typeface="Verdana" panose="020B0604030504040204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644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0096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547616" y="1325969"/>
            <a:ext cx="4459224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b="1" u="sng" baseline="0" dirty="0"/>
              <a:t>In-Class activities</a:t>
            </a:r>
            <a:r>
              <a:rPr lang="en-US" sz="2200" b="1" baseline="0" dirty="0"/>
              <a:t>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en-US" sz="2200" baseline="0" dirty="0"/>
              <a:t> Check Homework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en-US" sz="2200" baseline="0" dirty="0"/>
              <a:t> Reading Quiz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en-US" sz="2200" baseline="0" dirty="0"/>
              <a:t> </a:t>
            </a:r>
            <a:r>
              <a:rPr lang="en-US" sz="2200" baseline="0" dirty="0">
                <a:solidFill>
                  <a:srgbClr val="0000FA"/>
                </a:solidFill>
              </a:rPr>
              <a:t>Application of Adding Forces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en-US" sz="2200" baseline="0" dirty="0">
                <a:solidFill>
                  <a:srgbClr val="0000FA"/>
                </a:solidFill>
              </a:rPr>
              <a:t> Parallelogram Law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en-US" sz="2200" baseline="0" dirty="0">
                <a:solidFill>
                  <a:srgbClr val="0000FA"/>
                </a:solidFill>
              </a:rPr>
              <a:t> Resolution of a Vector Using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200" baseline="0" dirty="0">
                <a:solidFill>
                  <a:srgbClr val="0000FA"/>
                </a:solidFill>
              </a:rPr>
              <a:t>   Cartesian Vector Notation (CVN)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en-US" sz="2200" baseline="0" dirty="0">
                <a:solidFill>
                  <a:srgbClr val="0000FA"/>
                </a:solidFill>
              </a:rPr>
              <a:t> Addition Using </a:t>
            </a:r>
            <a:r>
              <a:rPr lang="en-US" sz="2200" baseline="0" dirty="0" smtClean="0">
                <a:solidFill>
                  <a:srgbClr val="0000FA"/>
                </a:solidFill>
              </a:rPr>
              <a:t>CVN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en-US" sz="2200" baseline="0" dirty="0">
                <a:solidFill>
                  <a:srgbClr val="0000FA"/>
                </a:solidFill>
              </a:rPr>
              <a:t> </a:t>
            </a:r>
            <a:r>
              <a:rPr lang="en-US" sz="2200" baseline="0" dirty="0" smtClean="0">
                <a:solidFill>
                  <a:srgbClr val="0000FA"/>
                </a:solidFill>
              </a:rPr>
              <a:t>Example Problem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en-US" sz="2200" baseline="0" dirty="0">
                <a:solidFill>
                  <a:srgbClr val="0000FA"/>
                </a:solidFill>
              </a:rPr>
              <a:t> </a:t>
            </a:r>
            <a:r>
              <a:rPr lang="en-US" sz="2200" baseline="0" dirty="0" smtClean="0"/>
              <a:t>Concept Quiz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en-US" sz="2200" baseline="0" dirty="0" smtClean="0">
                <a:solidFill>
                  <a:srgbClr val="0000FA"/>
                </a:solidFill>
              </a:rPr>
              <a:t> Group Problem</a:t>
            </a:r>
            <a:r>
              <a:rPr lang="en-US" sz="2200" baseline="0" dirty="0" smtClean="0">
                <a:solidFill>
                  <a:srgbClr val="0000FA"/>
                </a:solidFill>
              </a:rPr>
              <a:t> </a:t>
            </a:r>
            <a:endParaRPr lang="en-US" sz="2200" baseline="0" dirty="0">
              <a:solidFill>
                <a:srgbClr val="0000FA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en-US" sz="2200" baseline="0" dirty="0"/>
              <a:t> Attention Quiz</a:t>
            </a:r>
            <a:r>
              <a:rPr lang="en-US" baseline="0" dirty="0"/>
              <a:t>  </a:t>
            </a:r>
          </a:p>
        </p:txBody>
      </p:sp>
      <p:grpSp>
        <p:nvGrpSpPr>
          <p:cNvPr id="3077" name="Group 10"/>
          <p:cNvGrpSpPr>
            <a:grpSpLocks/>
          </p:cNvGrpSpPr>
          <p:nvPr/>
        </p:nvGrpSpPr>
        <p:grpSpPr bwMode="auto">
          <a:xfrm>
            <a:off x="457200" y="973667"/>
            <a:ext cx="4090416" cy="5393267"/>
            <a:chOff x="457200" y="973667"/>
            <a:chExt cx="4090416" cy="5393267"/>
          </a:xfrm>
        </p:grpSpPr>
        <p:sp>
          <p:nvSpPr>
            <p:cNvPr id="3078" name="Text Box 4"/>
            <p:cNvSpPr txBox="1">
              <a:spLocks noChangeArrowheads="1"/>
            </p:cNvSpPr>
            <p:nvPr/>
          </p:nvSpPr>
          <p:spPr bwMode="auto">
            <a:xfrm>
              <a:off x="457200" y="973667"/>
              <a:ext cx="4090416" cy="235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en-US" sz="2200" b="1" u="sng" baseline="0" dirty="0"/>
                <a:t>Today’s Objective</a:t>
              </a:r>
              <a:r>
                <a:rPr lang="en-US" sz="2200" b="1" baseline="0" dirty="0"/>
                <a:t>: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en-US" sz="2200" baseline="0" dirty="0"/>
                <a:t>Students will be able to :</a:t>
              </a:r>
              <a:r>
                <a:rPr lang="en-US" sz="2200" baseline="0" dirty="0">
                  <a:solidFill>
                    <a:srgbClr val="00FF00"/>
                  </a:solidFill>
                </a:rPr>
                <a:t> </a:t>
              </a:r>
              <a:r>
                <a:rPr lang="en-US" sz="2200" baseline="0" dirty="0"/>
                <a:t> 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en-US" sz="2200" baseline="0" dirty="0"/>
                <a:t>a)  Resolve a 2-D vector into components.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Clr>
                  <a:srgbClr val="00FF00"/>
                </a:buClr>
              </a:pPr>
              <a:r>
                <a:rPr lang="en-US" sz="2200" baseline="0" dirty="0"/>
                <a:t>b)  Add 2-D vectors using Cartesian vector notations.</a:t>
              </a:r>
            </a:p>
          </p:txBody>
        </p:sp>
        <p:pic>
          <p:nvPicPr>
            <p:cNvPr id="307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68" y="3296709"/>
              <a:ext cx="3189304" cy="307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baseline="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FORCE VECTORS, VECTOR OPERATIONS &amp; ADDITION </a:t>
            </a:r>
            <a:r>
              <a:rPr lang="en-US" sz="2400" b="1" kern="1200" baseline="0" dirty="0" smtClean="0">
                <a:effectLst/>
                <a:ea typeface="+mn-ea"/>
                <a:cs typeface="+mn-cs"/>
              </a:rPr>
              <a:t>COPLANAR FORCES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191000" y="236220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baseline="0" dirty="0"/>
              <a:t>Step 2 is to add all the x-components together, followed by  adding all the </a:t>
            </a:r>
            <a:r>
              <a:rPr lang="en-US" baseline="0" dirty="0" smtClean="0"/>
              <a:t>y-components </a:t>
            </a:r>
            <a:r>
              <a:rPr lang="en-US" baseline="0" dirty="0"/>
              <a:t>together.  These two totals are the x and </a:t>
            </a:r>
            <a:r>
              <a:rPr lang="en-US" baseline="0" dirty="0" smtClean="0"/>
              <a:t>y-components </a:t>
            </a:r>
            <a:r>
              <a:rPr lang="en-US" baseline="0" dirty="0"/>
              <a:t>of the resultant vector.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5800" y="1371600"/>
            <a:ext cx="7772400" cy="4275138"/>
            <a:chOff x="685800" y="1371600"/>
            <a:chExt cx="7772400" cy="4275137"/>
          </a:xfrm>
        </p:grpSpPr>
        <p:sp>
          <p:nvSpPr>
            <p:cNvPr id="12296" name="Text Box 5"/>
            <p:cNvSpPr txBox="1">
              <a:spLocks noChangeArrowheads="1"/>
            </p:cNvSpPr>
            <p:nvPr/>
          </p:nvSpPr>
          <p:spPr bwMode="auto">
            <a:xfrm>
              <a:off x="4191000" y="1371600"/>
              <a:ext cx="4267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6213" indent="-176213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FF0000"/>
                </a:buClr>
                <a:buFontTx/>
                <a:buChar char="•"/>
              </a:pPr>
              <a:r>
                <a:rPr lang="en-US" baseline="0" dirty="0"/>
                <a:t>Step 1 is to resolve each force into its components.</a:t>
              </a:r>
            </a:p>
          </p:txBody>
        </p:sp>
        <p:pic>
          <p:nvPicPr>
            <p:cNvPr id="1229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0"/>
              <a:ext cx="2849563" cy="412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ADDITION  OF  SEVERAL  VECTORS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47745" y="4757193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baseline="0" dirty="0" smtClean="0"/>
              <a:t>Step </a:t>
            </a:r>
            <a:r>
              <a:rPr lang="en-US" baseline="0" dirty="0"/>
              <a:t>3 is to find the magnitude and angle of the resultant vector.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utoUpdateAnimBg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0600" y="3215640"/>
            <a:ext cx="7239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Break the three vectors into components, then add them.  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baseline="0" dirty="0"/>
              <a:t> = 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i="1" dirty="0">
                <a:solidFill>
                  <a:srgbClr val="FF0000"/>
                </a:solidFill>
              </a:rPr>
              <a:t>1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aseline="0" dirty="0"/>
              <a:t>+ 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i="1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aseline="0" dirty="0"/>
              <a:t>+ 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i="1" dirty="0">
                <a:solidFill>
                  <a:srgbClr val="FF0000"/>
                </a:solidFill>
              </a:rPr>
              <a:t>3 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   = F</a:t>
            </a:r>
            <a:r>
              <a:rPr lang="en-US" dirty="0"/>
              <a:t>1x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="1" i="1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+ F</a:t>
            </a:r>
            <a:r>
              <a:rPr lang="en-US" dirty="0"/>
              <a:t>1y</a:t>
            </a:r>
            <a:r>
              <a:rPr lang="en-US" b="1" i="1" baseline="0" dirty="0">
                <a:cs typeface="Times New Roman" pitchFamily="18" charset="0"/>
              </a:rPr>
              <a:t>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 </a:t>
            </a:r>
            <a:r>
              <a:rPr lang="en-US" baseline="0" dirty="0"/>
              <a:t>F</a:t>
            </a:r>
            <a:r>
              <a:rPr lang="en-US" dirty="0"/>
              <a:t>2x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aseline="0" dirty="0"/>
              <a:t>+ F</a:t>
            </a:r>
            <a:r>
              <a:rPr lang="en-US" dirty="0"/>
              <a:t>2y</a:t>
            </a:r>
            <a:r>
              <a:rPr lang="en-US" b="1" i="1" baseline="0" dirty="0">
                <a:cs typeface="Times New Roman" pitchFamily="18" charset="0"/>
              </a:rPr>
              <a:t>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/>
              <a:t> + F</a:t>
            </a:r>
            <a:r>
              <a:rPr lang="en-US" dirty="0"/>
              <a:t>3x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0" dirty="0"/>
              <a:t> F</a:t>
            </a:r>
            <a:r>
              <a:rPr lang="en-US" dirty="0"/>
              <a:t>3y</a:t>
            </a:r>
            <a:r>
              <a:rPr lang="en-US" b="1" i="1" baseline="0" dirty="0">
                <a:cs typeface="Times New Roman" pitchFamily="18" charset="0"/>
              </a:rPr>
              <a:t>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   = (F</a:t>
            </a:r>
            <a:r>
              <a:rPr lang="en-US" dirty="0"/>
              <a:t>1x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  </a:t>
            </a:r>
            <a:r>
              <a:rPr lang="en-US" baseline="0" dirty="0"/>
              <a:t>F</a:t>
            </a:r>
            <a:r>
              <a:rPr lang="en-US" dirty="0"/>
              <a:t>2x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aseline="0" dirty="0"/>
              <a:t>+ F</a:t>
            </a:r>
            <a:r>
              <a:rPr lang="en-US" dirty="0"/>
              <a:t>3x</a:t>
            </a:r>
            <a:r>
              <a:rPr lang="en-US" baseline="0" dirty="0"/>
              <a:t>)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+ (F</a:t>
            </a:r>
            <a:r>
              <a:rPr lang="en-US" dirty="0"/>
              <a:t>1y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 + </a:t>
            </a:r>
            <a:r>
              <a:rPr lang="en-US" baseline="0" dirty="0"/>
              <a:t>F</a:t>
            </a:r>
            <a:r>
              <a:rPr lang="en-US" dirty="0"/>
              <a:t>2y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0" dirty="0"/>
              <a:t> F</a:t>
            </a:r>
            <a:r>
              <a:rPr lang="en-US" dirty="0"/>
              <a:t>3y</a:t>
            </a:r>
            <a:r>
              <a:rPr lang="en-US" baseline="0" dirty="0"/>
              <a:t>)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   = (</a:t>
            </a:r>
            <a:r>
              <a:rPr lang="en-US" baseline="0" dirty="0" err="1"/>
              <a:t>F</a:t>
            </a:r>
            <a:r>
              <a:rPr lang="en-US" dirty="0" err="1"/>
              <a:t>Rx</a:t>
            </a:r>
            <a:r>
              <a:rPr lang="en-US" baseline="0" dirty="0"/>
              <a:t>)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+ (</a:t>
            </a:r>
            <a:r>
              <a:rPr lang="en-US" baseline="0" dirty="0" err="1"/>
              <a:t>F</a:t>
            </a:r>
            <a:r>
              <a:rPr lang="en-US" dirty="0" err="1"/>
              <a:t>Ry</a:t>
            </a:r>
            <a:r>
              <a:rPr lang="en-US" baseline="0" dirty="0"/>
              <a:t>)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="1" i="1" baseline="0" dirty="0">
                <a:solidFill>
                  <a:srgbClr val="FFFF00"/>
                </a:solidFill>
                <a:cs typeface="Times New Roman" pitchFamily="18" charset="0"/>
              </a:rPr>
              <a:t>      </a:t>
            </a:r>
            <a:r>
              <a:rPr lang="en-US" baseline="0" dirty="0">
                <a:cs typeface="Times New Roman" pitchFamily="18" charset="0"/>
              </a:rPr>
              <a:t> </a:t>
            </a:r>
          </a:p>
        </p:txBody>
      </p:sp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84" y="1096962"/>
            <a:ext cx="557053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685800" y="381000"/>
            <a:ext cx="3929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/>
              <a:t>An example of the process: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758952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You can also represent a 2-D vector with </a:t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>a magnitude and angle.</a:t>
            </a:r>
          </a:p>
        </p:txBody>
      </p:sp>
      <p:pic>
        <p:nvPicPr>
          <p:cNvPr id="14343" name="Picture 1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7654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023706"/>
              </p:ext>
            </p:extLst>
          </p:nvPr>
        </p:nvGraphicFramePr>
        <p:xfrm>
          <a:off x="1533426" y="4177578"/>
          <a:ext cx="2453413" cy="135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5" imgW="876240" imgH="482400" progId="Equation.DSMT4">
                  <p:embed/>
                </p:oleObj>
              </mc:Choice>
              <mc:Fallback>
                <p:oleObj name="Equation" r:id="rId5" imgW="876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3426" y="4177578"/>
                        <a:ext cx="2453413" cy="135115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417129"/>
              </p:ext>
            </p:extLst>
          </p:nvPr>
        </p:nvGraphicFramePr>
        <p:xfrm>
          <a:off x="4769378" y="4397904"/>
          <a:ext cx="2759927" cy="82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7" imgW="1015920" imgH="304560" progId="Equation.DSMT4">
                  <p:embed/>
                </p:oleObj>
              </mc:Choice>
              <mc:Fallback>
                <p:oleObj name="Equation" r:id="rId7" imgW="1015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9378" y="4397904"/>
                        <a:ext cx="2759927" cy="82797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09600" y="3962400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0" dirty="0">
                <a:solidFill>
                  <a:srgbClr val="990033"/>
                </a:solidFill>
              </a:rPr>
              <a:t>Plan: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a) </a:t>
            </a:r>
            <a:r>
              <a:rPr lang="en-US" baseline="0" dirty="0">
                <a:solidFill>
                  <a:srgbClr val="0000FA"/>
                </a:solidFill>
              </a:rPr>
              <a:t>Resolve</a:t>
            </a:r>
            <a:r>
              <a:rPr lang="en-US" baseline="0" dirty="0"/>
              <a:t> the forces into their x-y components.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b) </a:t>
            </a:r>
            <a:r>
              <a:rPr lang="en-US" baseline="0" dirty="0">
                <a:solidFill>
                  <a:srgbClr val="0000FA"/>
                </a:solidFill>
              </a:rPr>
              <a:t>Add</a:t>
            </a:r>
            <a:r>
              <a:rPr lang="en-US" baseline="0" dirty="0"/>
              <a:t> the respective </a:t>
            </a:r>
            <a:r>
              <a:rPr lang="en-US" baseline="0" dirty="0">
                <a:solidFill>
                  <a:srgbClr val="0000FA"/>
                </a:solidFill>
              </a:rPr>
              <a:t>components</a:t>
            </a:r>
            <a:r>
              <a:rPr lang="en-US" baseline="0" dirty="0"/>
              <a:t> to get the resultant vector.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c) Find </a:t>
            </a:r>
            <a:r>
              <a:rPr lang="en-US" baseline="0" dirty="0">
                <a:solidFill>
                  <a:srgbClr val="0000FA"/>
                </a:solidFill>
              </a:rPr>
              <a:t>magnitude </a:t>
            </a:r>
            <a:r>
              <a:rPr lang="en-US" baseline="0" dirty="0"/>
              <a:t>and </a:t>
            </a:r>
            <a:r>
              <a:rPr lang="en-US" baseline="0" dirty="0">
                <a:solidFill>
                  <a:srgbClr val="0000FA"/>
                </a:solidFill>
              </a:rPr>
              <a:t>angle</a:t>
            </a:r>
            <a:r>
              <a:rPr lang="en-US" baseline="0" dirty="0"/>
              <a:t> from the resultant components.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baseline="0" dirty="0" smtClean="0">
                <a:effectLst/>
                <a:ea typeface="+mn-ea"/>
                <a:cs typeface="+mn-cs"/>
              </a:rPr>
              <a:t>EXAMPLE I</a:t>
            </a:r>
            <a:endParaRPr lang="en-US" dirty="0" smtClean="0">
              <a:effectLst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4998" y="1200151"/>
            <a:ext cx="7979402" cy="2735264"/>
            <a:chOff x="554998" y="1200151"/>
            <a:chExt cx="7979402" cy="2735264"/>
          </a:xfrm>
        </p:grpSpPr>
        <p:sp>
          <p:nvSpPr>
            <p:cNvPr id="15367" name="Text Box 4"/>
            <p:cNvSpPr txBox="1">
              <a:spLocks noChangeArrowheads="1"/>
            </p:cNvSpPr>
            <p:nvPr/>
          </p:nvSpPr>
          <p:spPr bwMode="auto">
            <a:xfrm>
              <a:off x="4343400" y="1200151"/>
              <a:ext cx="4191000" cy="267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35050" indent="-10350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baseline="0" dirty="0">
                  <a:solidFill>
                    <a:srgbClr val="990033"/>
                  </a:solidFill>
                </a:rPr>
                <a:t>Given:</a:t>
              </a:r>
              <a:r>
                <a:rPr lang="en-US" baseline="0" dirty="0">
                  <a:solidFill>
                    <a:srgbClr val="990033"/>
                  </a:solidFill>
                </a:rPr>
                <a:t>  </a:t>
              </a:r>
              <a:r>
                <a:rPr lang="en-US" baseline="0" dirty="0"/>
                <a:t>Three concurrent forces acting on a tent post.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 baseline="0" dirty="0">
                  <a:solidFill>
                    <a:srgbClr val="990033"/>
                  </a:solidFill>
                </a:rPr>
                <a:t>Find:</a:t>
              </a:r>
              <a:r>
                <a:rPr lang="en-US" baseline="0" dirty="0">
                  <a:solidFill>
                    <a:srgbClr val="990033"/>
                  </a:solidFill>
                </a:rPr>
                <a:t>    </a:t>
              </a:r>
              <a:r>
                <a:rPr lang="en-US" baseline="0" dirty="0"/>
                <a:t>The magnitude and angle of the resultant force.</a:t>
              </a:r>
            </a:p>
            <a:p>
              <a:pPr eaLnBrk="1" hangingPunct="1">
                <a:spcBef>
                  <a:spcPct val="50000"/>
                </a:spcBef>
              </a:pPr>
              <a:endParaRPr lang="en-US" baseline="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98" y="1284287"/>
              <a:ext cx="3788402" cy="265112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609600" y="3665537"/>
            <a:ext cx="411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i="1" dirty="0">
                <a:solidFill>
                  <a:srgbClr val="FF0000"/>
                </a:solidFill>
              </a:rPr>
              <a:t>1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= {0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="1" i="1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+</a:t>
            </a:r>
            <a:r>
              <a:rPr lang="en-US" b="1" i="1" baseline="0" dirty="0">
                <a:solidFill>
                  <a:srgbClr val="FFFF00"/>
                </a:solidFill>
              </a:rPr>
              <a:t> </a:t>
            </a:r>
            <a:r>
              <a:rPr lang="en-US" baseline="0" dirty="0">
                <a:cs typeface="Times New Roman" pitchFamily="18" charset="0"/>
              </a:rPr>
              <a:t>300</a:t>
            </a:r>
            <a:r>
              <a:rPr lang="en-US" b="1" i="1" baseline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} N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609600" y="4343400"/>
            <a:ext cx="5594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baseline="0" dirty="0">
                <a:cs typeface="Times New Roman" pitchFamily="18" charset="0"/>
              </a:rPr>
              <a:t> = {</a:t>
            </a:r>
            <a:r>
              <a:rPr lang="en-US" baseline="0" dirty="0"/>
              <a:t>– </a:t>
            </a:r>
            <a:r>
              <a:rPr lang="en-US" baseline="0" dirty="0">
                <a:cs typeface="Times New Roman" pitchFamily="18" charset="0"/>
              </a:rPr>
              <a:t>450 cos (45°)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+ 450 sin (45°)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aseline="0" dirty="0">
                <a:cs typeface="Times New Roman" pitchFamily="18" charset="0"/>
              </a:rPr>
              <a:t>} N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  = {</a:t>
            </a:r>
            <a:r>
              <a:rPr lang="en-US" baseline="0" dirty="0"/>
              <a:t>– </a:t>
            </a:r>
            <a:r>
              <a:rPr lang="en-US" baseline="0" dirty="0">
                <a:cs typeface="Times New Roman" pitchFamily="18" charset="0"/>
              </a:rPr>
              <a:t>318.2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aseline="0" dirty="0">
                <a:cs typeface="Times New Roman" pitchFamily="18" charset="0"/>
              </a:rPr>
              <a:t>+ 318.2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aseline="0" dirty="0">
                <a:cs typeface="Times New Roman" pitchFamily="18" charset="0"/>
              </a:rPr>
              <a:t>} N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09600" y="5334000"/>
            <a:ext cx="4492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baseline="0" dirty="0">
                <a:cs typeface="Times New Roman" pitchFamily="18" charset="0"/>
              </a:rPr>
              <a:t> = { (3/5) 600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aseline="0" dirty="0">
                <a:cs typeface="Times New Roman" pitchFamily="18" charset="0"/>
              </a:rPr>
              <a:t>+ (</a:t>
            </a:r>
            <a:r>
              <a:rPr lang="en-US" baseline="0" dirty="0"/>
              <a:t>4/5) 600</a:t>
            </a:r>
            <a:r>
              <a:rPr lang="en-US" b="1" i="1" baseline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aseline="0" dirty="0">
                <a:cs typeface="Times New Roman" pitchFamily="18" charset="0"/>
              </a:rPr>
              <a:t>} N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  = { 360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</a:t>
            </a:r>
            <a:r>
              <a:rPr lang="en-US" baseline="0" dirty="0"/>
              <a:t>+</a:t>
            </a:r>
            <a:r>
              <a:rPr lang="en-US" baseline="0" dirty="0">
                <a:cs typeface="Times New Roman" pitchFamily="18" charset="0"/>
              </a:rPr>
              <a:t> 480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aseline="0" dirty="0">
                <a:cs typeface="Times New Roman" pitchFamily="18" charset="0"/>
              </a:rPr>
              <a:t>} 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baseline="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I </a:t>
            </a:r>
            <a:r>
              <a:rPr lang="en-US" sz="2400" kern="1200" baseline="0" dirty="0" smtClean="0">
                <a:effectLst/>
                <a:ea typeface="+mn-ea"/>
                <a:cs typeface="+mn-cs"/>
              </a:rPr>
              <a:t>(continued)</a:t>
            </a:r>
            <a:endParaRPr lang="en-US" dirty="0" smtClean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979607"/>
            <a:ext cx="3805238" cy="266291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utoUpdateAnimBg="0"/>
      <p:bldP spid="156679" grpId="0" autoUpdateAnimBg="0"/>
      <p:bldP spid="15668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1027"/>
          <p:cNvSpPr txBox="1">
            <a:spLocks noChangeArrowheads="1"/>
          </p:cNvSpPr>
          <p:nvPr/>
        </p:nvSpPr>
        <p:spPr bwMode="auto">
          <a:xfrm>
            <a:off x="609600" y="12192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Summing up all the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/>
              <a:t> and 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aseline="0" dirty="0"/>
              <a:t> components respectively, we get,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baseline="0" dirty="0"/>
              <a:t> = { (0 – 318.2 + 360)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+ (300 + 318.2 + 480)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} N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   = { 41.80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+ 1098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aseline="0" dirty="0"/>
              <a:t> } N</a:t>
            </a:r>
          </a:p>
        </p:txBody>
      </p:sp>
      <p:grpSp>
        <p:nvGrpSpPr>
          <p:cNvPr id="2" name="Group 1030"/>
          <p:cNvGrpSpPr>
            <a:grpSpLocks/>
          </p:cNvGrpSpPr>
          <p:nvPr/>
        </p:nvGrpSpPr>
        <p:grpSpPr bwMode="auto">
          <a:xfrm>
            <a:off x="5943600" y="3241675"/>
            <a:ext cx="2530475" cy="2092325"/>
            <a:chOff x="3744" y="2042"/>
            <a:chExt cx="1594" cy="1318"/>
          </a:xfrm>
        </p:grpSpPr>
        <p:sp>
          <p:nvSpPr>
            <p:cNvPr id="17416" name="Line 1031"/>
            <p:cNvSpPr>
              <a:spLocks noChangeShapeType="1"/>
            </p:cNvSpPr>
            <p:nvPr/>
          </p:nvSpPr>
          <p:spPr bwMode="auto">
            <a:xfrm>
              <a:off x="4032" y="240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7" name="Line 1032"/>
            <p:cNvSpPr>
              <a:spLocks noChangeShapeType="1"/>
            </p:cNvSpPr>
            <p:nvPr/>
          </p:nvSpPr>
          <p:spPr bwMode="auto">
            <a:xfrm flipV="1">
              <a:off x="4032" y="31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8" name="Line 1033"/>
            <p:cNvSpPr>
              <a:spLocks noChangeShapeType="1"/>
            </p:cNvSpPr>
            <p:nvPr/>
          </p:nvSpPr>
          <p:spPr bwMode="auto">
            <a:xfrm>
              <a:off x="4752" y="244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9" name="Line 1034"/>
            <p:cNvSpPr>
              <a:spLocks noChangeShapeType="1"/>
            </p:cNvSpPr>
            <p:nvPr/>
          </p:nvSpPr>
          <p:spPr bwMode="auto">
            <a:xfrm>
              <a:off x="4032" y="24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0" name="Line 1035"/>
            <p:cNvSpPr>
              <a:spLocks noChangeShapeType="1"/>
            </p:cNvSpPr>
            <p:nvPr/>
          </p:nvSpPr>
          <p:spPr bwMode="auto">
            <a:xfrm flipV="1">
              <a:off x="4032" y="2400"/>
              <a:ext cx="72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1" name="Line 1036"/>
            <p:cNvSpPr>
              <a:spLocks noChangeShapeType="1"/>
            </p:cNvSpPr>
            <p:nvPr/>
          </p:nvSpPr>
          <p:spPr bwMode="auto">
            <a:xfrm>
              <a:off x="4752" y="31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2" name="Line 1037"/>
            <p:cNvSpPr>
              <a:spLocks noChangeShapeType="1"/>
            </p:cNvSpPr>
            <p:nvPr/>
          </p:nvSpPr>
          <p:spPr bwMode="auto">
            <a:xfrm flipV="1">
              <a:off x="4032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3" name="Line 1038"/>
            <p:cNvSpPr>
              <a:spLocks noChangeShapeType="1"/>
            </p:cNvSpPr>
            <p:nvPr/>
          </p:nvSpPr>
          <p:spPr bwMode="auto">
            <a:xfrm>
              <a:off x="3744" y="31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4" name="Line 1039"/>
            <p:cNvSpPr>
              <a:spLocks noChangeShapeType="1"/>
            </p:cNvSpPr>
            <p:nvPr/>
          </p:nvSpPr>
          <p:spPr bwMode="auto">
            <a:xfrm>
              <a:off x="4032" y="31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5" name="Text Box 1040"/>
            <p:cNvSpPr txBox="1">
              <a:spLocks noChangeArrowheads="1"/>
            </p:cNvSpPr>
            <p:nvPr/>
          </p:nvSpPr>
          <p:spPr bwMode="auto">
            <a:xfrm>
              <a:off x="5126" y="300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aseline="0"/>
                <a:t>x</a:t>
              </a:r>
            </a:p>
          </p:txBody>
        </p:sp>
        <p:sp>
          <p:nvSpPr>
            <p:cNvPr id="17426" name="Text Box 1041"/>
            <p:cNvSpPr txBox="1">
              <a:spLocks noChangeArrowheads="1"/>
            </p:cNvSpPr>
            <p:nvPr/>
          </p:nvSpPr>
          <p:spPr bwMode="auto">
            <a:xfrm>
              <a:off x="3888" y="204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aseline="0"/>
                <a:t>y</a:t>
              </a:r>
            </a:p>
          </p:txBody>
        </p:sp>
        <p:sp>
          <p:nvSpPr>
            <p:cNvPr id="17427" name="Arc 1042"/>
            <p:cNvSpPr>
              <a:spLocks/>
            </p:cNvSpPr>
            <p:nvPr/>
          </p:nvSpPr>
          <p:spPr bwMode="auto">
            <a:xfrm>
              <a:off x="4224" y="2928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Text Box 1043"/>
            <p:cNvSpPr txBox="1">
              <a:spLocks noChangeArrowheads="1"/>
            </p:cNvSpPr>
            <p:nvPr/>
          </p:nvSpPr>
          <p:spPr bwMode="auto">
            <a:xfrm>
              <a:off x="4310" y="2758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aseline="0">
                  <a:sym typeface="Symbol" pitchFamily="18" charset="2"/>
                </a:rPr>
                <a:t></a:t>
              </a:r>
            </a:p>
          </p:txBody>
        </p:sp>
        <p:sp>
          <p:nvSpPr>
            <p:cNvPr id="17429" name="Text Box 1044"/>
            <p:cNvSpPr txBox="1">
              <a:spLocks noChangeArrowheads="1"/>
            </p:cNvSpPr>
            <p:nvPr/>
          </p:nvSpPr>
          <p:spPr bwMode="auto">
            <a:xfrm>
              <a:off x="4742" y="2186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aseline="0"/>
                <a:t>F</a:t>
              </a:r>
              <a:r>
                <a:rPr lang="en-US"/>
                <a:t>R</a:t>
              </a:r>
              <a:endParaRPr lang="en-US" baseline="0"/>
            </a:p>
          </p:txBody>
        </p:sp>
      </p:grpSp>
      <p:sp>
        <p:nvSpPr>
          <p:cNvPr id="158741" name="Text Box 1045"/>
          <p:cNvSpPr txBox="1">
            <a:spLocks noChangeArrowheads="1"/>
          </p:cNvSpPr>
          <p:nvPr/>
        </p:nvSpPr>
        <p:spPr bwMode="auto">
          <a:xfrm>
            <a:off x="762000" y="2743200"/>
            <a:ext cx="477996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aseline="0" dirty="0"/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Using magnitude and direction: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>
                <a:solidFill>
                  <a:srgbClr val="0000FA"/>
                </a:solidFill>
              </a:rPr>
              <a:t>F</a:t>
            </a:r>
            <a:r>
              <a:rPr lang="en-US" dirty="0">
                <a:solidFill>
                  <a:srgbClr val="0000FA"/>
                </a:solidFill>
              </a:rPr>
              <a:t>R</a:t>
            </a:r>
            <a:r>
              <a:rPr lang="en-US" baseline="0" dirty="0">
                <a:solidFill>
                  <a:srgbClr val="0000FA"/>
                </a:solidFill>
              </a:rPr>
              <a:t> = </a:t>
            </a:r>
            <a:r>
              <a:rPr lang="en-US" baseline="0" dirty="0"/>
              <a:t>((41.80)</a:t>
            </a:r>
            <a:r>
              <a:rPr lang="en-US" baseline="30000" dirty="0"/>
              <a:t>2</a:t>
            </a:r>
            <a:r>
              <a:rPr lang="en-US" baseline="0" dirty="0"/>
              <a:t> + (1098)</a:t>
            </a:r>
            <a:r>
              <a:rPr lang="en-US" baseline="30000" dirty="0"/>
              <a:t>2</a:t>
            </a:r>
            <a:r>
              <a:rPr lang="en-US" baseline="0" dirty="0"/>
              <a:t>)</a:t>
            </a:r>
            <a:r>
              <a:rPr lang="en-US" baseline="30000" dirty="0"/>
              <a:t>1/2</a:t>
            </a:r>
            <a:r>
              <a:rPr lang="en-US" baseline="0" dirty="0"/>
              <a:t> = </a:t>
            </a:r>
            <a:r>
              <a:rPr lang="en-US" u="sng" baseline="0" dirty="0">
                <a:solidFill>
                  <a:srgbClr val="0000FA"/>
                </a:solidFill>
              </a:rPr>
              <a:t>1099 N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>
                <a:solidFill>
                  <a:srgbClr val="0000FA"/>
                </a:solidFill>
                <a:sym typeface="Symbol" pitchFamily="18" charset="2"/>
              </a:rPr>
              <a:t>  </a:t>
            </a:r>
            <a:r>
              <a:rPr lang="en-US" baseline="0" dirty="0" smtClean="0">
                <a:solidFill>
                  <a:srgbClr val="0000FA"/>
                </a:solidFill>
                <a:sym typeface="Symbol" pitchFamily="18" charset="2"/>
              </a:rPr>
              <a:t>= </a:t>
            </a:r>
            <a:r>
              <a:rPr lang="en-US" baseline="0" dirty="0">
                <a:sym typeface="Symbol" pitchFamily="18" charset="2"/>
              </a:rPr>
              <a:t>tan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baseline="0" dirty="0">
                <a:sym typeface="Symbol" pitchFamily="18" charset="2"/>
              </a:rPr>
              <a:t>(1098/41.80) = </a:t>
            </a:r>
            <a:r>
              <a:rPr lang="en-US" u="sng" baseline="0" dirty="0">
                <a:solidFill>
                  <a:srgbClr val="0000FA"/>
                </a:solidFill>
                <a:sym typeface="Symbol" pitchFamily="18" charset="2"/>
              </a:rPr>
              <a:t>87.8</a:t>
            </a:r>
            <a:r>
              <a:rPr lang="en-US" u="sng" baseline="0" dirty="0">
                <a:solidFill>
                  <a:srgbClr val="0000FA"/>
                </a:solidFill>
                <a:cs typeface="Times New Roman" pitchFamily="18" charset="0"/>
              </a:rPr>
              <a:t>°</a:t>
            </a:r>
          </a:p>
          <a:p>
            <a:pPr eaLnBrk="1" hangingPunct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baseline="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I </a:t>
            </a:r>
            <a:r>
              <a:rPr lang="en-US" sz="2400" kern="1200" baseline="0" dirty="0" smtClean="0">
                <a:effectLst/>
                <a:ea typeface="+mn-ea"/>
                <a:cs typeface="+mn-cs"/>
              </a:rPr>
              <a:t>(continued)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utoUpdateAnimBg="0"/>
      <p:bldP spid="15874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09600" y="3962400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0" dirty="0">
                <a:solidFill>
                  <a:srgbClr val="990033"/>
                </a:solidFill>
              </a:rPr>
              <a:t>Plan:</a:t>
            </a:r>
          </a:p>
          <a:p>
            <a:r>
              <a:rPr lang="en-US" baseline="0" dirty="0"/>
              <a:t>a) </a:t>
            </a:r>
            <a:r>
              <a:rPr lang="en-US" baseline="0" dirty="0" smtClean="0"/>
              <a:t>Construct lines </a:t>
            </a:r>
            <a:r>
              <a:rPr lang="en-US" baseline="0" dirty="0"/>
              <a:t>parallel to </a:t>
            </a:r>
            <a:r>
              <a:rPr lang="en-US" baseline="0" dirty="0" smtClean="0"/>
              <a:t>the u and </a:t>
            </a:r>
            <a:r>
              <a:rPr lang="en-US" baseline="0" dirty="0" smtClean="0"/>
              <a:t>v-axes</a:t>
            </a:r>
            <a:r>
              <a:rPr lang="en-US" baseline="0" dirty="0"/>
              <a:t>, </a:t>
            </a:r>
            <a:r>
              <a:rPr lang="en-US" baseline="0" dirty="0" smtClean="0"/>
              <a:t>and </a:t>
            </a:r>
            <a:r>
              <a:rPr lang="en-US" baseline="0" dirty="0" smtClean="0"/>
              <a:t>form a </a:t>
            </a:r>
            <a:r>
              <a:rPr lang="en-US" baseline="0" dirty="0" smtClean="0"/>
              <a:t>parallelogram.</a:t>
            </a:r>
            <a:endParaRPr lang="en-US" baseline="0" dirty="0"/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b) </a:t>
            </a:r>
            <a:r>
              <a:rPr lang="en-US" baseline="0" dirty="0">
                <a:solidFill>
                  <a:srgbClr val="0000FA"/>
                </a:solidFill>
              </a:rPr>
              <a:t>Resolve</a:t>
            </a:r>
            <a:r>
              <a:rPr lang="en-US" baseline="0" dirty="0"/>
              <a:t> the forces into their u-v components.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c) Find </a:t>
            </a:r>
            <a:r>
              <a:rPr lang="en-US" baseline="0" dirty="0">
                <a:solidFill>
                  <a:srgbClr val="0000FA"/>
                </a:solidFill>
              </a:rPr>
              <a:t>magnitude </a:t>
            </a:r>
            <a:r>
              <a:rPr lang="en-US" baseline="0" dirty="0" smtClean="0"/>
              <a:t>of the components </a:t>
            </a:r>
            <a:r>
              <a:rPr lang="en-US" baseline="0" dirty="0"/>
              <a:t>from the </a:t>
            </a:r>
            <a:r>
              <a:rPr lang="en-US" baseline="0" dirty="0">
                <a:solidFill>
                  <a:srgbClr val="0000FA"/>
                </a:solidFill>
              </a:rPr>
              <a:t>law of </a:t>
            </a:r>
            <a:r>
              <a:rPr lang="en-US" baseline="0" dirty="0" err="1">
                <a:solidFill>
                  <a:srgbClr val="0000FA"/>
                </a:solidFill>
              </a:rPr>
              <a:t>sines</a:t>
            </a:r>
            <a:r>
              <a:rPr lang="en-US" baseline="0" dirty="0" smtClean="0"/>
              <a:t>.</a:t>
            </a:r>
            <a:endParaRPr lang="en-US" baseline="0" dirty="0"/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4188502" y="1283187"/>
            <a:ext cx="44005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35050" indent="-10350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0" dirty="0">
                <a:solidFill>
                  <a:srgbClr val="990033"/>
                </a:solidFill>
              </a:rPr>
              <a:t>Given:</a:t>
            </a:r>
            <a:r>
              <a:rPr lang="en-US" baseline="0" dirty="0">
                <a:solidFill>
                  <a:srgbClr val="990033"/>
                </a:solidFill>
              </a:rPr>
              <a:t>  </a:t>
            </a:r>
            <a:r>
              <a:rPr lang="en-US" baseline="0" dirty="0" smtClean="0"/>
              <a:t>A force </a:t>
            </a:r>
            <a:r>
              <a:rPr lang="en-US" baseline="0" dirty="0"/>
              <a:t>acting on a </a:t>
            </a:r>
            <a:r>
              <a:rPr lang="en-US" baseline="0" dirty="0" smtClean="0"/>
              <a:t>pipe.</a:t>
            </a:r>
            <a:endParaRPr lang="en-US" baseline="0" dirty="0"/>
          </a:p>
          <a:p>
            <a:pPr eaLnBrk="1" hangingPunct="1">
              <a:spcBef>
                <a:spcPct val="50000"/>
              </a:spcBef>
            </a:pPr>
            <a:r>
              <a:rPr lang="en-US" b="1" baseline="0" dirty="0">
                <a:solidFill>
                  <a:srgbClr val="990033"/>
                </a:solidFill>
              </a:rPr>
              <a:t>Find:</a:t>
            </a:r>
            <a:r>
              <a:rPr lang="en-US" baseline="0" dirty="0">
                <a:solidFill>
                  <a:srgbClr val="990033"/>
                </a:solidFill>
              </a:rPr>
              <a:t>    </a:t>
            </a:r>
            <a:r>
              <a:rPr lang="en-US" baseline="0" dirty="0"/>
              <a:t>Resolve </a:t>
            </a:r>
            <a:r>
              <a:rPr lang="en-US" baseline="0" dirty="0" smtClean="0"/>
              <a:t>the </a:t>
            </a:r>
            <a:r>
              <a:rPr lang="en-US" baseline="0" dirty="0"/>
              <a:t>force into components along </a:t>
            </a:r>
            <a:r>
              <a:rPr lang="en-US" baseline="0" dirty="0" smtClean="0"/>
              <a:t>the u </a:t>
            </a:r>
            <a:r>
              <a:rPr lang="en-US" baseline="0" dirty="0"/>
              <a:t>and </a:t>
            </a:r>
            <a:r>
              <a:rPr lang="en-US" baseline="0" dirty="0" smtClean="0"/>
              <a:t>v-axes</a:t>
            </a:r>
            <a:r>
              <a:rPr lang="en-US" baseline="0" dirty="0"/>
              <a:t>, </a:t>
            </a:r>
            <a:r>
              <a:rPr lang="en-US" baseline="0" dirty="0" smtClean="0"/>
              <a:t>and </a:t>
            </a:r>
            <a:r>
              <a:rPr lang="en-US" baseline="0" dirty="0"/>
              <a:t>determine </a:t>
            </a:r>
            <a:r>
              <a:rPr lang="en-US" baseline="0" dirty="0" smtClean="0"/>
              <a:t>the magnitude </a:t>
            </a:r>
            <a:r>
              <a:rPr lang="en-US" baseline="0" dirty="0"/>
              <a:t>of each of </a:t>
            </a:r>
            <a:r>
              <a:rPr lang="en-US" baseline="0" dirty="0" smtClean="0"/>
              <a:t>these components</a:t>
            </a:r>
            <a:r>
              <a:rPr lang="en-US" baseline="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baseline="0" dirty="0" smtClean="0">
                <a:effectLst/>
                <a:ea typeface="+mn-ea"/>
                <a:cs typeface="+mn-cs"/>
              </a:rPr>
              <a:t>EXAMPLE II</a:t>
            </a:r>
            <a:endParaRPr lang="en-US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1" y="1123951"/>
            <a:ext cx="3369351" cy="28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067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baseline="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II </a:t>
            </a:r>
            <a:r>
              <a:rPr lang="en-US" sz="2400" kern="1200" baseline="0" dirty="0" smtClean="0">
                <a:effectLst/>
                <a:ea typeface="+mn-ea"/>
                <a:cs typeface="+mn-cs"/>
              </a:rPr>
              <a:t>(continued)</a:t>
            </a:r>
            <a:endParaRPr lang="en-US" dirty="0" smtClean="0">
              <a:effectLst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96602" y="1037422"/>
            <a:ext cx="3369351" cy="2811463"/>
            <a:chOff x="1104224" y="1531937"/>
            <a:chExt cx="3369351" cy="28114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224" y="1531937"/>
              <a:ext cx="3369351" cy="2811463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3087858" y="2250832"/>
              <a:ext cx="886265" cy="7033"/>
            </a:xfrm>
            <a:prstGeom prst="line">
              <a:avLst/>
            </a:prstGeom>
            <a:ln w="28575">
              <a:solidFill>
                <a:srgbClr val="0000F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545062" y="1981200"/>
              <a:ext cx="211015" cy="895643"/>
            </a:xfrm>
            <a:prstGeom prst="line">
              <a:avLst/>
            </a:prstGeom>
            <a:ln w="19050">
              <a:solidFill>
                <a:srgbClr val="0000F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548979" y="2257865"/>
              <a:ext cx="130555" cy="61897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087858" y="2264589"/>
              <a:ext cx="60096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176930" y="1812723"/>
              <a:ext cx="4587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0" dirty="0" smtClean="0">
                  <a:cs typeface="Times New Roman" pitchFamily="18" charset="0"/>
                </a:rPr>
                <a:t>F</a:t>
              </a:r>
              <a:r>
                <a:rPr lang="en-US" dirty="0" smtClean="0">
                  <a:cs typeface="Times New Roman" pitchFamily="18" charset="0"/>
                </a:rPr>
                <a:t>u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65422" y="2298451"/>
              <a:ext cx="4587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0" dirty="0" err="1" smtClean="0">
                  <a:cs typeface="Times New Roman" pitchFamily="18" charset="0"/>
                </a:rPr>
                <a:t>F</a:t>
              </a:r>
              <a:r>
                <a:rPr lang="en-US" dirty="0" err="1">
                  <a:cs typeface="Times New Roman" pitchFamily="18" charset="0"/>
                </a:rPr>
                <a:t>v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32327" y="1424981"/>
            <a:ext cx="4107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0" dirty="0" smtClean="0"/>
              <a:t>Draw </a:t>
            </a:r>
            <a:r>
              <a:rPr lang="en-US" baseline="0" dirty="0"/>
              <a:t>lines parallel to the u and </a:t>
            </a:r>
            <a:r>
              <a:rPr lang="en-US" baseline="0" dirty="0" smtClean="0"/>
              <a:t>v-axes</a:t>
            </a:r>
            <a:r>
              <a:rPr lang="en-US" baseline="0" dirty="0"/>
              <a:t>.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707169" y="4274402"/>
            <a:ext cx="2211687" cy="2059275"/>
            <a:chOff x="1655463" y="3770025"/>
            <a:chExt cx="2211687" cy="2059275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943100" y="4301415"/>
              <a:ext cx="457200" cy="15278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400300" y="4301415"/>
              <a:ext cx="14668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943100" y="4301415"/>
              <a:ext cx="1924050" cy="15278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2085654" y="5383658"/>
              <a:ext cx="257234" cy="123290"/>
            </a:xfrm>
            <a:custGeom>
              <a:avLst/>
              <a:gdLst>
                <a:gd name="connsiteX0" fmla="*/ 0 w 257234"/>
                <a:gd name="connsiteY0" fmla="*/ 0 h 123290"/>
                <a:gd name="connsiteX1" fmla="*/ 133564 w 257234"/>
                <a:gd name="connsiteY1" fmla="*/ 20549 h 123290"/>
                <a:gd name="connsiteX2" fmla="*/ 256854 w 257234"/>
                <a:gd name="connsiteY2" fmla="*/ 123290 h 12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234" h="123290">
                  <a:moveTo>
                    <a:pt x="0" y="0"/>
                  </a:moveTo>
                  <a:cubicBezTo>
                    <a:pt x="45377" y="0"/>
                    <a:pt x="90755" y="1"/>
                    <a:pt x="133564" y="20549"/>
                  </a:cubicBezTo>
                  <a:cubicBezTo>
                    <a:pt x="176373" y="41097"/>
                    <a:pt x="263704" y="90755"/>
                    <a:pt x="256854" y="12329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80198" y="4315146"/>
              <a:ext cx="154112" cy="246580"/>
            </a:xfrm>
            <a:custGeom>
              <a:avLst/>
              <a:gdLst>
                <a:gd name="connsiteX0" fmla="*/ 0 w 154112"/>
                <a:gd name="connsiteY0" fmla="*/ 0 h 246580"/>
                <a:gd name="connsiteX1" fmla="*/ 30822 w 154112"/>
                <a:gd name="connsiteY1" fmla="*/ 143838 h 246580"/>
                <a:gd name="connsiteX2" fmla="*/ 154112 w 154112"/>
                <a:gd name="connsiteY2" fmla="*/ 246580 h 24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12" h="246580">
                  <a:moveTo>
                    <a:pt x="0" y="0"/>
                  </a:moveTo>
                  <a:cubicBezTo>
                    <a:pt x="2568" y="51370"/>
                    <a:pt x="5137" y="102741"/>
                    <a:pt x="30822" y="143838"/>
                  </a:cubicBezTo>
                  <a:cubicBezTo>
                    <a:pt x="56507" y="184935"/>
                    <a:pt x="105309" y="215757"/>
                    <a:pt x="154112" y="24658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21960" y="4304872"/>
              <a:ext cx="390418" cy="297950"/>
            </a:xfrm>
            <a:custGeom>
              <a:avLst/>
              <a:gdLst>
                <a:gd name="connsiteX0" fmla="*/ 0 w 390418"/>
                <a:gd name="connsiteY0" fmla="*/ 297950 h 297950"/>
                <a:gd name="connsiteX1" fmla="*/ 236305 w 390418"/>
                <a:gd name="connsiteY1" fmla="*/ 256854 h 297950"/>
                <a:gd name="connsiteX2" fmla="*/ 359595 w 390418"/>
                <a:gd name="connsiteY2" fmla="*/ 143838 h 297950"/>
                <a:gd name="connsiteX3" fmla="*/ 390418 w 390418"/>
                <a:gd name="connsiteY3" fmla="*/ 0 h 297950"/>
                <a:gd name="connsiteX4" fmla="*/ 390418 w 390418"/>
                <a:gd name="connsiteY4" fmla="*/ 0 h 29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418" h="297950">
                  <a:moveTo>
                    <a:pt x="0" y="297950"/>
                  </a:moveTo>
                  <a:cubicBezTo>
                    <a:pt x="88186" y="290244"/>
                    <a:pt x="176372" y="282539"/>
                    <a:pt x="236305" y="256854"/>
                  </a:cubicBezTo>
                  <a:cubicBezTo>
                    <a:pt x="296238" y="231169"/>
                    <a:pt x="333910" y="186647"/>
                    <a:pt x="359595" y="143838"/>
                  </a:cubicBezTo>
                  <a:cubicBezTo>
                    <a:pt x="385280" y="101029"/>
                    <a:pt x="390418" y="0"/>
                    <a:pt x="390418" y="0"/>
                  </a:cubicBezTo>
                  <a:lnTo>
                    <a:pt x="39041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32986" y="5108977"/>
              <a:ext cx="4716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aseline="0" dirty="0" smtClean="0">
                  <a:sym typeface="Symbol" pitchFamily="18" charset="2"/>
                </a:rPr>
                <a:t>45</a:t>
              </a:r>
              <a:r>
                <a:rPr lang="en-US" sz="1600" baseline="0" dirty="0" smtClean="0">
                  <a:cs typeface="Times New Roman" pitchFamily="18" charset="0"/>
                </a:rPr>
                <a:t>°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06500" y="4392449"/>
              <a:ext cx="4716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aseline="0" dirty="0" smtClean="0">
                  <a:sym typeface="Symbol" pitchFamily="18" charset="2"/>
                </a:rPr>
                <a:t>30</a:t>
              </a:r>
              <a:r>
                <a:rPr lang="en-US" sz="1600" baseline="0" dirty="0" smtClean="0">
                  <a:cs typeface="Times New Roman" pitchFamily="18" charset="0"/>
                </a:rPr>
                <a:t>°</a:t>
              </a:r>
              <a:endParaRPr lang="en-US" sz="16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49643" y="4517345"/>
              <a:ext cx="5741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aseline="0" dirty="0" smtClean="0">
                  <a:sym typeface="Symbol" pitchFamily="18" charset="2"/>
                </a:rPr>
                <a:t>105</a:t>
              </a:r>
              <a:r>
                <a:rPr lang="en-US" sz="1600" baseline="0" dirty="0" smtClean="0">
                  <a:cs typeface="Times New Roman" pitchFamily="18" charset="0"/>
                </a:rPr>
                <a:t>°</a:t>
              </a:r>
              <a:endParaRPr lang="en-US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95453" y="3770025"/>
              <a:ext cx="4587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0" dirty="0" smtClean="0">
                  <a:cs typeface="Times New Roman" pitchFamily="18" charset="0"/>
                </a:rPr>
                <a:t>F</a:t>
              </a:r>
              <a:r>
                <a:rPr lang="en-US" dirty="0" smtClean="0">
                  <a:cs typeface="Times New Roman" pitchFamily="18" charset="0"/>
                </a:rPr>
                <a:t>u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55463" y="4652968"/>
              <a:ext cx="4587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0" dirty="0" err="1" smtClean="0">
                  <a:cs typeface="Times New Roman" pitchFamily="18" charset="0"/>
                </a:rPr>
                <a:t>F</a:t>
              </a:r>
              <a:r>
                <a:rPr lang="en-US" dirty="0" err="1">
                  <a:cs typeface="Times New Roman" pitchFamily="18" charset="0"/>
                </a:rPr>
                <a:t>v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70797" y="4964680"/>
              <a:ext cx="4864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0" dirty="0" smtClean="0">
                  <a:cs typeface="Times New Roman" pitchFamily="18" charset="0"/>
                </a:rPr>
                <a:t>F</a:t>
              </a:r>
              <a:endParaRPr lang="en-US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732327" y="23647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0" dirty="0" smtClean="0"/>
              <a:t>And resolve </a:t>
            </a:r>
            <a:r>
              <a:rPr lang="en-US" baseline="0" dirty="0"/>
              <a:t>the forces into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the </a:t>
            </a:r>
            <a:r>
              <a:rPr lang="en-US" baseline="0" dirty="0"/>
              <a:t>u-v </a:t>
            </a:r>
            <a:r>
              <a:rPr lang="en-US" baseline="0" dirty="0" smtClean="0"/>
              <a:t>components.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24602" y="3598715"/>
            <a:ext cx="7995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0" dirty="0">
                <a:cs typeface="Times New Roman" panose="02020603050405020304" pitchFamily="18" charset="0"/>
              </a:rPr>
              <a:t>Redraw </a:t>
            </a:r>
            <a:r>
              <a:rPr lang="en-US" baseline="0" dirty="0" smtClean="0">
                <a:cs typeface="Times New Roman" panose="02020603050405020304" pitchFamily="18" charset="0"/>
              </a:rPr>
              <a:t>the top portion </a:t>
            </a:r>
            <a:r>
              <a:rPr lang="en-US" baseline="0" dirty="0">
                <a:cs typeface="Times New Roman" panose="02020603050405020304" pitchFamily="18" charset="0"/>
              </a:rPr>
              <a:t>of the parallelogram to illustrate </a:t>
            </a:r>
            <a:r>
              <a:rPr lang="en-US" baseline="0" dirty="0" smtClean="0">
                <a:cs typeface="Times New Roman" panose="02020603050405020304" pitchFamily="18" charset="0"/>
              </a:rPr>
              <a:t>a</a:t>
            </a:r>
            <a:endParaRPr lang="en-US" baseline="0" dirty="0">
              <a:cs typeface="Times New Roman" panose="02020603050405020304" pitchFamily="18" charset="0"/>
            </a:endParaRPr>
          </a:p>
          <a:p>
            <a:r>
              <a:rPr lang="en-US" baseline="0" dirty="0" smtClean="0">
                <a:cs typeface="Times New Roman" panose="02020603050405020304" pitchFamily="18" charset="0"/>
              </a:rPr>
              <a:t>Triangular, head-to-tail, </a:t>
            </a:r>
            <a:r>
              <a:rPr lang="en-US" baseline="0" dirty="0">
                <a:cs typeface="Times New Roman" panose="02020603050405020304" pitchFamily="18" charset="0"/>
              </a:rPr>
              <a:t>addition of the components.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7143" y="1026173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 baseline="0" dirty="0" smtClean="0">
                <a:solidFill>
                  <a:srgbClr val="990033"/>
                </a:solidFill>
              </a:rPr>
              <a:t>Solution:</a:t>
            </a:r>
            <a:endParaRPr lang="en-US" b="1" u="sng" baseline="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453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baseline="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II </a:t>
            </a:r>
            <a:r>
              <a:rPr lang="en-US" sz="2400" kern="1200" baseline="0" dirty="0" smtClean="0">
                <a:effectLst/>
                <a:ea typeface="+mn-ea"/>
                <a:cs typeface="+mn-cs"/>
              </a:rPr>
              <a:t>(continued)</a:t>
            </a:r>
            <a:endParaRPr lang="en-US" dirty="0" smtClean="0">
              <a:effectLst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16309" y="2067164"/>
            <a:ext cx="2600349" cy="2059275"/>
            <a:chOff x="1655463" y="3770025"/>
            <a:chExt cx="2600349" cy="2059275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943100" y="4301415"/>
              <a:ext cx="457200" cy="15278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400300" y="4301415"/>
              <a:ext cx="14668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943100" y="4301415"/>
              <a:ext cx="1924050" cy="15278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2085654" y="5383658"/>
              <a:ext cx="257234" cy="123290"/>
            </a:xfrm>
            <a:custGeom>
              <a:avLst/>
              <a:gdLst>
                <a:gd name="connsiteX0" fmla="*/ 0 w 257234"/>
                <a:gd name="connsiteY0" fmla="*/ 0 h 123290"/>
                <a:gd name="connsiteX1" fmla="*/ 133564 w 257234"/>
                <a:gd name="connsiteY1" fmla="*/ 20549 h 123290"/>
                <a:gd name="connsiteX2" fmla="*/ 256854 w 257234"/>
                <a:gd name="connsiteY2" fmla="*/ 123290 h 12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234" h="123290">
                  <a:moveTo>
                    <a:pt x="0" y="0"/>
                  </a:moveTo>
                  <a:cubicBezTo>
                    <a:pt x="45377" y="0"/>
                    <a:pt x="90755" y="1"/>
                    <a:pt x="133564" y="20549"/>
                  </a:cubicBezTo>
                  <a:cubicBezTo>
                    <a:pt x="176373" y="41097"/>
                    <a:pt x="263704" y="90755"/>
                    <a:pt x="256854" y="12329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80198" y="4315146"/>
              <a:ext cx="154112" cy="246580"/>
            </a:xfrm>
            <a:custGeom>
              <a:avLst/>
              <a:gdLst>
                <a:gd name="connsiteX0" fmla="*/ 0 w 154112"/>
                <a:gd name="connsiteY0" fmla="*/ 0 h 246580"/>
                <a:gd name="connsiteX1" fmla="*/ 30822 w 154112"/>
                <a:gd name="connsiteY1" fmla="*/ 143838 h 246580"/>
                <a:gd name="connsiteX2" fmla="*/ 154112 w 154112"/>
                <a:gd name="connsiteY2" fmla="*/ 246580 h 24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12" h="246580">
                  <a:moveTo>
                    <a:pt x="0" y="0"/>
                  </a:moveTo>
                  <a:cubicBezTo>
                    <a:pt x="2568" y="51370"/>
                    <a:pt x="5137" y="102741"/>
                    <a:pt x="30822" y="143838"/>
                  </a:cubicBezTo>
                  <a:cubicBezTo>
                    <a:pt x="56507" y="184935"/>
                    <a:pt x="105309" y="215757"/>
                    <a:pt x="154112" y="24658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21960" y="4304872"/>
              <a:ext cx="390418" cy="297950"/>
            </a:xfrm>
            <a:custGeom>
              <a:avLst/>
              <a:gdLst>
                <a:gd name="connsiteX0" fmla="*/ 0 w 390418"/>
                <a:gd name="connsiteY0" fmla="*/ 297950 h 297950"/>
                <a:gd name="connsiteX1" fmla="*/ 236305 w 390418"/>
                <a:gd name="connsiteY1" fmla="*/ 256854 h 297950"/>
                <a:gd name="connsiteX2" fmla="*/ 359595 w 390418"/>
                <a:gd name="connsiteY2" fmla="*/ 143838 h 297950"/>
                <a:gd name="connsiteX3" fmla="*/ 390418 w 390418"/>
                <a:gd name="connsiteY3" fmla="*/ 0 h 297950"/>
                <a:gd name="connsiteX4" fmla="*/ 390418 w 390418"/>
                <a:gd name="connsiteY4" fmla="*/ 0 h 29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418" h="297950">
                  <a:moveTo>
                    <a:pt x="0" y="297950"/>
                  </a:moveTo>
                  <a:cubicBezTo>
                    <a:pt x="88186" y="290244"/>
                    <a:pt x="176372" y="282539"/>
                    <a:pt x="236305" y="256854"/>
                  </a:cubicBezTo>
                  <a:cubicBezTo>
                    <a:pt x="296238" y="231169"/>
                    <a:pt x="333910" y="186647"/>
                    <a:pt x="359595" y="143838"/>
                  </a:cubicBezTo>
                  <a:cubicBezTo>
                    <a:pt x="385280" y="101029"/>
                    <a:pt x="390418" y="0"/>
                    <a:pt x="390418" y="0"/>
                  </a:cubicBezTo>
                  <a:lnTo>
                    <a:pt x="39041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32986" y="5108977"/>
              <a:ext cx="4716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aseline="0" dirty="0" smtClean="0">
                  <a:sym typeface="Symbol" pitchFamily="18" charset="2"/>
                </a:rPr>
                <a:t>45</a:t>
              </a:r>
              <a:r>
                <a:rPr lang="en-US" sz="1600" baseline="0" dirty="0" smtClean="0">
                  <a:cs typeface="Times New Roman" pitchFamily="18" charset="0"/>
                </a:rPr>
                <a:t>°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06500" y="4392449"/>
              <a:ext cx="4716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aseline="0" dirty="0" smtClean="0">
                  <a:sym typeface="Symbol" pitchFamily="18" charset="2"/>
                </a:rPr>
                <a:t>30</a:t>
              </a:r>
              <a:r>
                <a:rPr lang="en-US" sz="1600" baseline="0" dirty="0" smtClean="0">
                  <a:cs typeface="Times New Roman" pitchFamily="18" charset="0"/>
                </a:rPr>
                <a:t>°</a:t>
              </a:r>
              <a:endParaRPr lang="en-US" sz="16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49643" y="4517345"/>
              <a:ext cx="5741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aseline="0" dirty="0" smtClean="0">
                  <a:sym typeface="Symbol" pitchFamily="18" charset="2"/>
                </a:rPr>
                <a:t>105</a:t>
              </a:r>
              <a:r>
                <a:rPr lang="en-US" sz="1600" baseline="0" dirty="0" smtClean="0">
                  <a:cs typeface="Times New Roman" pitchFamily="18" charset="0"/>
                </a:rPr>
                <a:t>°</a:t>
              </a:r>
              <a:endParaRPr lang="en-US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95453" y="3770025"/>
              <a:ext cx="4587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0" dirty="0" smtClean="0">
                  <a:cs typeface="Times New Roman" pitchFamily="18" charset="0"/>
                </a:rPr>
                <a:t>F</a:t>
              </a:r>
              <a:r>
                <a:rPr lang="en-US" dirty="0" smtClean="0">
                  <a:cs typeface="Times New Roman" pitchFamily="18" charset="0"/>
                </a:rPr>
                <a:t>u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55463" y="4652968"/>
              <a:ext cx="4587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0" dirty="0" err="1" smtClean="0">
                  <a:cs typeface="Times New Roman" pitchFamily="18" charset="0"/>
                </a:rPr>
                <a:t>F</a:t>
              </a:r>
              <a:r>
                <a:rPr lang="en-US" dirty="0" err="1">
                  <a:cs typeface="Times New Roman" pitchFamily="18" charset="0"/>
                </a:rPr>
                <a:t>v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70797" y="4964680"/>
              <a:ext cx="12850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aseline="0" dirty="0" smtClean="0">
                  <a:cs typeface="Times New Roman" pitchFamily="18" charset="0"/>
                </a:rPr>
                <a:t>F=30 </a:t>
              </a:r>
              <a:r>
                <a:rPr lang="en-US" baseline="0" dirty="0" err="1" smtClean="0">
                  <a:cs typeface="Times New Roman" pitchFamily="18" charset="0"/>
                </a:rPr>
                <a:t>lb</a:t>
              </a:r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28650" y="1058908"/>
            <a:ext cx="7995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0" dirty="0"/>
              <a:t>The magnitudes of two </a:t>
            </a:r>
            <a:r>
              <a:rPr lang="en-US" baseline="0" dirty="0" smtClean="0"/>
              <a:t>force components </a:t>
            </a:r>
            <a:r>
              <a:rPr lang="en-US" baseline="0" dirty="0"/>
              <a:t>are determined from the </a:t>
            </a:r>
            <a:r>
              <a:rPr lang="en-US" u="sng" baseline="0" dirty="0">
                <a:solidFill>
                  <a:srgbClr val="0000FA"/>
                </a:solidFill>
              </a:rPr>
              <a:t>law of </a:t>
            </a:r>
            <a:r>
              <a:rPr lang="en-US" u="sng" baseline="0" dirty="0" err="1">
                <a:solidFill>
                  <a:srgbClr val="0000FA"/>
                </a:solidFill>
              </a:rPr>
              <a:t>sines</a:t>
            </a:r>
            <a:r>
              <a:rPr lang="en-US" baseline="0" dirty="0"/>
              <a:t>. </a:t>
            </a:r>
            <a:r>
              <a:rPr lang="en-US" u="sng" baseline="0" dirty="0">
                <a:solidFill>
                  <a:srgbClr val="0000FA"/>
                </a:solidFill>
              </a:rPr>
              <a:t>The </a:t>
            </a:r>
            <a:r>
              <a:rPr lang="en-US" u="sng" baseline="0" dirty="0" smtClean="0">
                <a:solidFill>
                  <a:srgbClr val="0000FA"/>
                </a:solidFill>
              </a:rPr>
              <a:t>formulas are </a:t>
            </a:r>
            <a:r>
              <a:rPr lang="en-US" u="sng" baseline="0" dirty="0">
                <a:solidFill>
                  <a:srgbClr val="0000FA"/>
                </a:solidFill>
              </a:rPr>
              <a:t>given in Fig. 2–10</a:t>
            </a:r>
            <a:r>
              <a:rPr lang="en-US" i="1" u="sng" baseline="0" dirty="0">
                <a:solidFill>
                  <a:srgbClr val="0000FA"/>
                </a:solidFill>
              </a:rPr>
              <a:t>c</a:t>
            </a:r>
            <a:r>
              <a:rPr lang="en-US" baseline="0" dirty="0">
                <a:solidFill>
                  <a:srgbClr val="0000FA"/>
                </a:solidFill>
              </a:rPr>
              <a:t>.</a:t>
            </a:r>
            <a:endParaRPr lang="en-US" dirty="0">
              <a:solidFill>
                <a:srgbClr val="0000FA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91622" y="2067164"/>
            <a:ext cx="2475458" cy="3235230"/>
            <a:chOff x="5150420" y="1901263"/>
            <a:chExt cx="2983930" cy="36527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4828" y="1901263"/>
              <a:ext cx="2533650" cy="16859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0420" y="3655696"/>
              <a:ext cx="2983930" cy="10766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360" y="5151966"/>
              <a:ext cx="1474090" cy="402025"/>
            </a:xfrm>
            <a:prstGeom prst="rect">
              <a:avLst/>
            </a:prstGeom>
          </p:spPr>
        </p:pic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5088"/>
              </p:ext>
            </p:extLst>
          </p:nvPr>
        </p:nvGraphicFramePr>
        <p:xfrm>
          <a:off x="1111150" y="4314776"/>
          <a:ext cx="3383996" cy="78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7" imgW="1688760" imgH="393480" progId="Equation.DSMT4">
                  <p:embed/>
                </p:oleObj>
              </mc:Choice>
              <mc:Fallback>
                <p:oleObj name="Equation" r:id="rId7" imgW="1688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1150" y="4314776"/>
                        <a:ext cx="3383996" cy="78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998736" y="5302394"/>
            <a:ext cx="4453463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aseline="0" dirty="0" smtClean="0">
                <a:solidFill>
                  <a:srgbClr val="0000FA"/>
                </a:solidFill>
              </a:rPr>
              <a:t>F</a:t>
            </a:r>
            <a:r>
              <a:rPr lang="en-US" dirty="0" smtClean="0">
                <a:solidFill>
                  <a:srgbClr val="0000FA"/>
                </a:solidFill>
              </a:rPr>
              <a:t>u</a:t>
            </a:r>
            <a:r>
              <a:rPr lang="en-US" baseline="0" dirty="0" smtClean="0">
                <a:solidFill>
                  <a:srgbClr val="0000FA"/>
                </a:solidFill>
              </a:rPr>
              <a:t> = </a:t>
            </a:r>
            <a:r>
              <a:rPr lang="en-US" baseline="0" dirty="0" smtClean="0"/>
              <a:t>(30/sin105</a:t>
            </a:r>
            <a:r>
              <a:rPr lang="en-US" baseline="0" dirty="0" smtClean="0">
                <a:sym typeface="Symbol" panose="05050102010706020507" pitchFamily="18" charset="2"/>
              </a:rPr>
              <a:t></a:t>
            </a:r>
            <a:r>
              <a:rPr lang="en-US" baseline="0" dirty="0" smtClean="0"/>
              <a:t>) sin 45</a:t>
            </a:r>
            <a:r>
              <a:rPr lang="en-US" baseline="0" dirty="0" smtClean="0">
                <a:sym typeface="Symbol" panose="05050102010706020507" pitchFamily="18" charset="2"/>
              </a:rPr>
              <a:t> = </a:t>
            </a:r>
            <a:r>
              <a:rPr lang="en-US" u="sng" baseline="0" dirty="0" smtClean="0">
                <a:solidFill>
                  <a:srgbClr val="0000FA"/>
                </a:solidFill>
                <a:sym typeface="Symbol" panose="05050102010706020507" pitchFamily="18" charset="2"/>
              </a:rPr>
              <a:t>22.0 </a:t>
            </a:r>
            <a:r>
              <a:rPr lang="en-US" u="sng" baseline="0" dirty="0" err="1" smtClean="0">
                <a:solidFill>
                  <a:srgbClr val="0000FA"/>
                </a:solidFill>
                <a:sym typeface="Symbol" panose="05050102010706020507" pitchFamily="18" charset="2"/>
              </a:rPr>
              <a:t>lb</a:t>
            </a:r>
            <a:endParaRPr lang="en-US" u="sng" baseline="0" dirty="0" smtClean="0">
              <a:solidFill>
                <a:srgbClr val="0000FA"/>
              </a:solidFill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r>
              <a:rPr lang="en-US" baseline="0" dirty="0" err="1" smtClean="0">
                <a:solidFill>
                  <a:srgbClr val="0000FA"/>
                </a:solidFill>
              </a:rPr>
              <a:t>F</a:t>
            </a:r>
            <a:r>
              <a:rPr lang="en-US" dirty="0" err="1" smtClean="0">
                <a:solidFill>
                  <a:srgbClr val="0000FA"/>
                </a:solidFill>
              </a:rPr>
              <a:t>v</a:t>
            </a:r>
            <a:r>
              <a:rPr lang="en-US" baseline="0" dirty="0" smtClean="0">
                <a:solidFill>
                  <a:srgbClr val="0000FA"/>
                </a:solidFill>
              </a:rPr>
              <a:t> = </a:t>
            </a:r>
            <a:r>
              <a:rPr lang="en-US" baseline="0" dirty="0" smtClean="0"/>
              <a:t>(</a:t>
            </a:r>
            <a:r>
              <a:rPr lang="en-US" baseline="0" dirty="0"/>
              <a:t>30/sin105</a:t>
            </a:r>
            <a:r>
              <a:rPr lang="en-US" baseline="0" dirty="0">
                <a:sym typeface="Symbol" panose="05050102010706020507" pitchFamily="18" charset="2"/>
              </a:rPr>
              <a:t></a:t>
            </a:r>
            <a:r>
              <a:rPr lang="en-US" baseline="0" dirty="0"/>
              <a:t>) sin </a:t>
            </a:r>
            <a:r>
              <a:rPr lang="en-US" baseline="0" dirty="0" smtClean="0"/>
              <a:t>30</a:t>
            </a:r>
            <a:r>
              <a:rPr lang="en-US" baseline="0" dirty="0" smtClean="0">
                <a:sym typeface="Symbol" panose="05050102010706020507" pitchFamily="18" charset="2"/>
              </a:rPr>
              <a:t> =</a:t>
            </a:r>
            <a:r>
              <a:rPr lang="en-US" baseline="0" dirty="0" smtClean="0">
                <a:solidFill>
                  <a:srgbClr val="0000FA"/>
                </a:solidFill>
                <a:sym typeface="Symbol" panose="05050102010706020507" pitchFamily="18" charset="2"/>
              </a:rPr>
              <a:t> </a:t>
            </a:r>
            <a:r>
              <a:rPr lang="en-US" u="sng" baseline="0" dirty="0" smtClean="0">
                <a:solidFill>
                  <a:srgbClr val="0000FA"/>
                </a:solidFill>
                <a:sym typeface="Symbol" panose="05050102010706020507" pitchFamily="18" charset="2"/>
              </a:rPr>
              <a:t>15.5 </a:t>
            </a:r>
            <a:r>
              <a:rPr lang="en-US" u="sng" baseline="0" dirty="0" err="1" smtClean="0">
                <a:solidFill>
                  <a:srgbClr val="0000FA"/>
                </a:solidFill>
                <a:sym typeface="Symbol" panose="05050102010706020507" pitchFamily="18" charset="2"/>
              </a:rPr>
              <a:t>lb</a:t>
            </a:r>
            <a:endParaRPr lang="en-US" u="sng" baseline="0" dirty="0">
              <a:solidFill>
                <a:srgbClr val="0000FA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2095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kern="1200" dirty="0" smtClean="0">
                <a:effectLst/>
              </a:rPr>
              <a:t>CONCEPT QUIZ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264599"/>
            <a:ext cx="78867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eaLnBrk="1" hangingPunct="1">
              <a:spcAft>
                <a:spcPts val="1200"/>
              </a:spcAft>
              <a:buFontTx/>
              <a:buNone/>
            </a:pPr>
            <a:r>
              <a:rPr lang="en-US" baseline="0" dirty="0"/>
              <a:t>1. Can you resolve a 2-D vector along two directions, which are not at 90° to each other?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baseline="0" dirty="0"/>
              <a:t>    A) Yes, but not uniquely.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baseline="0" dirty="0"/>
              <a:t>    B) No.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baseline="0" dirty="0"/>
              <a:t>    C) Yes, uniquely</a:t>
            </a:r>
            <a:r>
              <a:rPr lang="en-US" baseline="0" dirty="0" smtClean="0"/>
              <a:t>.</a:t>
            </a:r>
            <a:endParaRPr lang="en-US" baseline="0" dirty="0"/>
          </a:p>
        </p:txBody>
      </p:sp>
      <p:sp>
        <p:nvSpPr>
          <p:cNvPr id="4" name="TextBox 3"/>
          <p:cNvSpPr txBox="1"/>
          <p:nvPr/>
        </p:nvSpPr>
        <p:spPr>
          <a:xfrm>
            <a:off x="695325" y="3852767"/>
            <a:ext cx="77533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eaLnBrk="1" hangingPunct="1">
              <a:spcAft>
                <a:spcPts val="1200"/>
              </a:spcAft>
              <a:buFontTx/>
              <a:buNone/>
            </a:pPr>
            <a:r>
              <a:rPr lang="en-US" baseline="0" dirty="0"/>
              <a:t>2. Can you resolve a 2-D vector along three directions </a:t>
            </a:r>
            <a:r>
              <a:rPr lang="en-US" baseline="0" dirty="0" smtClean="0"/>
              <a:t>(</a:t>
            </a:r>
            <a:r>
              <a:rPr lang="en-US" baseline="0" dirty="0"/>
              <a:t>say at 0, 60, and 120°)?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baseline="0" dirty="0"/>
              <a:t>    A) Yes, but not uniquely.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baseline="0" dirty="0"/>
              <a:t>    B) No.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baseline="0" dirty="0"/>
              <a:t>    C) Yes, uniquely</a:t>
            </a:r>
            <a:r>
              <a:rPr lang="en-US" baseline="0" dirty="0" smtClean="0"/>
              <a:t>.</a:t>
            </a:r>
            <a:endParaRPr lang="en-US" baseline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2869297"/>
            <a:ext cx="8001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aseline="0" dirty="0"/>
              <a:t>2. For vector addition, you have to use ______ law.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A) Newton’s Second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B) the arithmetic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C) Pascal’s 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D) the parallelogram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kern="1200" dirty="0" smtClean="0">
                <a:effectLst/>
              </a:rPr>
              <a:t>READING  QUIZ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0285" y="1176523"/>
            <a:ext cx="77533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spcAft>
                <a:spcPts val="1200"/>
              </a:spcAft>
              <a:buFontTx/>
              <a:buNone/>
            </a:pPr>
            <a:r>
              <a:rPr lang="en-US" baseline="0" dirty="0"/>
              <a:t>1. Which one of the following is a scalar quantity?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baseline="0" dirty="0"/>
              <a:t>      </a:t>
            </a:r>
            <a:r>
              <a:rPr lang="en-US" baseline="0" dirty="0" smtClean="0"/>
              <a:t> A</a:t>
            </a:r>
            <a:r>
              <a:rPr lang="en-US" baseline="0" dirty="0"/>
              <a:t>) Force 	</a:t>
            </a:r>
            <a:r>
              <a:rPr lang="en-US" baseline="0" dirty="0" smtClean="0"/>
              <a:t>    B</a:t>
            </a:r>
            <a:r>
              <a:rPr lang="en-US" baseline="0" dirty="0"/>
              <a:t>) Position   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baseline="0" dirty="0" smtClean="0"/>
              <a:t>       C</a:t>
            </a:r>
            <a:r>
              <a:rPr lang="en-US" baseline="0" dirty="0"/>
              <a:t>) Mass    </a:t>
            </a:r>
            <a:r>
              <a:rPr lang="en-US" baseline="0" dirty="0" smtClean="0"/>
              <a:t>     D</a:t>
            </a:r>
            <a:r>
              <a:rPr lang="en-US" baseline="0" dirty="0"/>
              <a:t>) </a:t>
            </a:r>
            <a:r>
              <a:rPr lang="en-US" baseline="0" dirty="0" smtClean="0"/>
              <a:t>Velocity</a:t>
            </a:r>
            <a:endParaRPr lang="en-US" baseline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685800" y="4124325"/>
            <a:ext cx="76200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0" dirty="0">
                <a:solidFill>
                  <a:srgbClr val="990033"/>
                </a:solidFill>
              </a:rPr>
              <a:t>Plan:</a:t>
            </a:r>
          </a:p>
          <a:p>
            <a:pPr eaLnBrk="1" hangingPunct="1">
              <a:spcBef>
                <a:spcPts val="600"/>
              </a:spcBef>
            </a:pPr>
            <a:r>
              <a:rPr lang="en-US" baseline="0" dirty="0"/>
              <a:t>a) </a:t>
            </a:r>
            <a:r>
              <a:rPr lang="en-US" baseline="0" dirty="0">
                <a:solidFill>
                  <a:srgbClr val="0000FA"/>
                </a:solidFill>
              </a:rPr>
              <a:t>Resolve</a:t>
            </a:r>
            <a:r>
              <a:rPr lang="en-US" baseline="0" dirty="0"/>
              <a:t> the forces into their x and </a:t>
            </a:r>
            <a:r>
              <a:rPr lang="en-US" baseline="0" dirty="0" smtClean="0"/>
              <a:t>y-components</a:t>
            </a:r>
            <a:r>
              <a:rPr lang="en-US" baseline="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b) </a:t>
            </a:r>
            <a:r>
              <a:rPr lang="en-US" baseline="0" dirty="0">
                <a:solidFill>
                  <a:srgbClr val="0000FA"/>
                </a:solidFill>
              </a:rPr>
              <a:t>Add</a:t>
            </a:r>
            <a:r>
              <a:rPr lang="en-US" baseline="0" dirty="0"/>
              <a:t> the respective </a:t>
            </a:r>
            <a:r>
              <a:rPr lang="en-US" baseline="0" dirty="0">
                <a:solidFill>
                  <a:srgbClr val="0000FA"/>
                </a:solidFill>
              </a:rPr>
              <a:t>components</a:t>
            </a:r>
            <a:r>
              <a:rPr lang="en-US" baseline="0" dirty="0"/>
              <a:t> to get the resultant vector.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c) Find </a:t>
            </a:r>
            <a:r>
              <a:rPr lang="en-US" baseline="0" dirty="0">
                <a:solidFill>
                  <a:srgbClr val="0000FA"/>
                </a:solidFill>
              </a:rPr>
              <a:t>magnitude</a:t>
            </a:r>
            <a:r>
              <a:rPr lang="en-US" baseline="0" dirty="0"/>
              <a:t> and </a:t>
            </a:r>
            <a:r>
              <a:rPr lang="en-US" baseline="0" dirty="0">
                <a:solidFill>
                  <a:srgbClr val="0000FA"/>
                </a:solidFill>
              </a:rPr>
              <a:t>angle</a:t>
            </a:r>
            <a:r>
              <a:rPr lang="en-US" baseline="0" dirty="0"/>
              <a:t> from the resultant components.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baseline="0" dirty="0" smtClean="0">
                <a:effectLst/>
                <a:ea typeface="+mn-ea"/>
                <a:cs typeface="+mn-cs"/>
              </a:rPr>
              <a:t>GROUP   PROBLEM  SOLVING</a:t>
            </a:r>
            <a:endParaRPr lang="en-US" dirty="0" smtClean="0">
              <a:effectLst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1050" y="1142512"/>
            <a:ext cx="7524750" cy="3231654"/>
            <a:chOff x="781050" y="1142512"/>
            <a:chExt cx="7143749" cy="3231654"/>
          </a:xfrm>
        </p:grpSpPr>
        <p:sp>
          <p:nvSpPr>
            <p:cNvPr id="19463" name="Text Box 3"/>
            <p:cNvSpPr txBox="1">
              <a:spLocks noChangeArrowheads="1"/>
            </p:cNvSpPr>
            <p:nvPr/>
          </p:nvSpPr>
          <p:spPr bwMode="auto">
            <a:xfrm>
              <a:off x="4343207" y="1142512"/>
              <a:ext cx="3581592" cy="323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73138" indent="-973138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baseline="0" dirty="0">
                  <a:solidFill>
                    <a:srgbClr val="990033"/>
                  </a:solidFill>
                </a:rPr>
                <a:t>Given:</a:t>
              </a:r>
              <a:r>
                <a:rPr lang="en-US" baseline="0" dirty="0">
                  <a:solidFill>
                    <a:srgbClr val="990033"/>
                  </a:solidFill>
                </a:rPr>
                <a:t> </a:t>
              </a:r>
              <a:r>
                <a:rPr lang="en-US" baseline="0" dirty="0"/>
                <a:t>Three concurrent forces  acting on a bracket.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 baseline="0" dirty="0">
                  <a:solidFill>
                    <a:srgbClr val="990033"/>
                  </a:solidFill>
                </a:rPr>
                <a:t>Find:</a:t>
              </a:r>
              <a:r>
                <a:rPr lang="en-US" baseline="0" dirty="0">
                  <a:solidFill>
                    <a:srgbClr val="990033"/>
                  </a:solidFill>
                </a:rPr>
                <a:t>   </a:t>
              </a:r>
              <a:r>
                <a:rPr lang="en-US" baseline="0" dirty="0"/>
                <a:t>The magnitude and angle of the resultant </a:t>
              </a:r>
              <a:r>
                <a:rPr lang="en-US" baseline="0" dirty="0" smtClean="0"/>
                <a:t>force.  </a:t>
              </a:r>
              <a:r>
                <a:rPr lang="en-US" baseline="0" dirty="0" smtClean="0"/>
                <a:t>Show the resultant in a sketch.</a:t>
              </a:r>
              <a:endParaRPr lang="en-US" baseline="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050" y="1142512"/>
              <a:ext cx="3393623" cy="298181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685800" y="3181350"/>
            <a:ext cx="678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aseline="0" dirty="0"/>
              <a:t>  =  {</a:t>
            </a:r>
            <a:r>
              <a:rPr lang="en-US" baseline="0" dirty="0" smtClean="0"/>
              <a:t>850 (4/5)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="1" i="1" baseline="0" dirty="0">
                <a:solidFill>
                  <a:srgbClr val="FF0000"/>
                </a:solidFill>
              </a:rPr>
              <a:t>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0" dirty="0" smtClean="0">
                <a:cs typeface="Times New Roman" pitchFamily="18" charset="0"/>
              </a:rPr>
              <a:t> 850 (3/5)</a:t>
            </a:r>
            <a:r>
              <a:rPr lang="en-US" baseline="0" dirty="0" smtClean="0"/>
              <a:t> 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 } N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   =  { </a:t>
            </a:r>
            <a:r>
              <a:rPr lang="en-US" baseline="0" dirty="0" smtClean="0"/>
              <a:t>680 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/>
              <a:t> </a:t>
            </a:r>
            <a:r>
              <a:rPr lang="en-US" baseline="0" dirty="0" smtClean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0" dirty="0" smtClean="0"/>
              <a:t> 510 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aseline="0" dirty="0"/>
              <a:t> } N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609600" y="4248150"/>
            <a:ext cx="723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 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aseline="0" dirty="0"/>
              <a:t>  =  </a:t>
            </a:r>
            <a:r>
              <a:rPr lang="en-US" baseline="0" dirty="0" smtClean="0"/>
              <a:t>{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-</a:t>
            </a:r>
            <a:r>
              <a:rPr lang="en-US" baseline="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aseline="0" dirty="0" smtClean="0"/>
              <a:t>625 </a:t>
            </a:r>
            <a:r>
              <a:rPr lang="en-US" baseline="0" dirty="0"/>
              <a:t>sin </a:t>
            </a:r>
            <a:r>
              <a:rPr lang="en-US" baseline="0" dirty="0" smtClean="0"/>
              <a:t>(30</a:t>
            </a:r>
            <a:r>
              <a:rPr lang="en-US" baseline="0" dirty="0" smtClean="0">
                <a:cs typeface="Times New Roman" pitchFamily="18" charset="0"/>
              </a:rPr>
              <a:t>°)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0" dirty="0" smtClean="0">
                <a:cs typeface="Times New Roman" pitchFamily="18" charset="0"/>
              </a:rPr>
              <a:t> 625 </a:t>
            </a:r>
            <a:r>
              <a:rPr lang="en-US" baseline="0" dirty="0">
                <a:cs typeface="Times New Roman" pitchFamily="18" charset="0"/>
              </a:rPr>
              <a:t>cos </a:t>
            </a:r>
            <a:r>
              <a:rPr lang="en-US" baseline="0" dirty="0" smtClean="0">
                <a:cs typeface="Times New Roman" pitchFamily="18" charset="0"/>
              </a:rPr>
              <a:t>(30°)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} N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    =  </a:t>
            </a:r>
            <a:r>
              <a:rPr lang="en-US" baseline="0" dirty="0" smtClean="0">
                <a:cs typeface="Times New Roman" pitchFamily="18" charset="0"/>
              </a:rPr>
              <a:t>{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-</a:t>
            </a:r>
            <a:r>
              <a:rPr lang="en-US" baseline="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aseline="0" dirty="0" smtClean="0">
                <a:cs typeface="Times New Roman" pitchFamily="18" charset="0"/>
              </a:rPr>
              <a:t>312.5 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0" dirty="0" smtClean="0">
                <a:cs typeface="Times New Roman" pitchFamily="18" charset="0"/>
              </a:rPr>
              <a:t> 541.3 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 }  N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09600" y="5372100"/>
            <a:ext cx="655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 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aseline="0" dirty="0"/>
              <a:t>  =  </a:t>
            </a:r>
            <a:r>
              <a:rPr lang="en-US" baseline="0" dirty="0" smtClean="0"/>
              <a:t>{-750 </a:t>
            </a:r>
            <a:r>
              <a:rPr lang="en-US" baseline="0" dirty="0"/>
              <a:t>sin </a:t>
            </a:r>
            <a:r>
              <a:rPr lang="en-US" baseline="0" dirty="0" smtClean="0"/>
              <a:t>(45</a:t>
            </a:r>
            <a:r>
              <a:rPr lang="en-US" baseline="0" dirty="0" smtClean="0">
                <a:cs typeface="Times New Roman" pitchFamily="18" charset="0"/>
              </a:rPr>
              <a:t>°)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</a:t>
            </a:r>
            <a:r>
              <a:rPr lang="en-US" baseline="0" dirty="0" smtClean="0">
                <a:cs typeface="Times New Roman" pitchFamily="18" charset="0"/>
                <a:sym typeface="Symbol" pitchFamily="18" charset="2"/>
              </a:rPr>
              <a:t>+</a:t>
            </a:r>
            <a:r>
              <a:rPr lang="en-US" baseline="0" dirty="0" smtClean="0">
                <a:cs typeface="Times New Roman" pitchFamily="18" charset="0"/>
              </a:rPr>
              <a:t> 750 </a:t>
            </a:r>
            <a:r>
              <a:rPr lang="en-US" baseline="0" dirty="0">
                <a:cs typeface="Times New Roman" pitchFamily="18" charset="0"/>
              </a:rPr>
              <a:t>cos </a:t>
            </a:r>
            <a:r>
              <a:rPr lang="en-US" baseline="0" dirty="0" smtClean="0">
                <a:cs typeface="Times New Roman" pitchFamily="18" charset="0"/>
              </a:rPr>
              <a:t>(45°)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} N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 smtClean="0">
                <a:cs typeface="Times New Roman" pitchFamily="18" charset="0"/>
              </a:rPr>
              <a:t>           {</a:t>
            </a:r>
            <a:r>
              <a:rPr lang="en-US" baseline="0" dirty="0" smtClean="0">
                <a:cs typeface="Times New Roman" pitchFamily="18" charset="0"/>
                <a:sym typeface="Symbol" pitchFamily="18" charset="2"/>
              </a:rPr>
              <a:t>- </a:t>
            </a:r>
            <a:r>
              <a:rPr lang="en-US" baseline="0" dirty="0" smtClean="0">
                <a:cs typeface="Times New Roman" pitchFamily="18" charset="0"/>
              </a:rPr>
              <a:t>530.3 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="1" i="1" baseline="0" dirty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+</a:t>
            </a:r>
            <a:r>
              <a:rPr lang="en-US" baseline="0" dirty="0" smtClean="0">
                <a:cs typeface="Times New Roman" pitchFamily="18" charset="0"/>
              </a:rPr>
              <a:t> 530.3 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} 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baseline="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 </a:t>
            </a:r>
            <a:r>
              <a:rPr lang="en-US" sz="2400" kern="1200" baseline="0" dirty="0" smtClean="0">
                <a:effectLst/>
                <a:ea typeface="+mn-ea"/>
                <a:cs typeface="+mn-cs"/>
              </a:rPr>
              <a:t>(continued)</a:t>
            </a:r>
            <a:endParaRPr lang="en-US" dirty="0" smtClean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689" y="990600"/>
            <a:ext cx="2535012" cy="222739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47" grpId="0" autoUpdateAnimBg="0"/>
      <p:bldP spid="13414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Summing </a:t>
            </a:r>
            <a:r>
              <a:rPr lang="en-US" baseline="0" dirty="0" smtClean="0"/>
              <a:t>all </a:t>
            </a:r>
            <a:r>
              <a:rPr lang="en-US" baseline="0" dirty="0"/>
              <a:t>the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/>
              <a:t> and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aseline="0" dirty="0"/>
              <a:t> </a:t>
            </a:r>
            <a:r>
              <a:rPr lang="en-US" baseline="0" dirty="0" smtClean="0"/>
              <a:t>components, </a:t>
            </a:r>
            <a:r>
              <a:rPr lang="en-US" baseline="0" dirty="0"/>
              <a:t>respectively, we get,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aseline="0" dirty="0"/>
              <a:t>= { (680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 </a:t>
            </a:r>
            <a:r>
              <a:rPr lang="en-US" baseline="0" dirty="0">
                <a:cs typeface="Times New Roman" pitchFamily="18" charset="0"/>
              </a:rPr>
              <a:t>312.5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0" dirty="0" smtClean="0"/>
              <a:t> </a:t>
            </a:r>
            <a:r>
              <a:rPr lang="en-US" baseline="0" dirty="0">
                <a:cs typeface="Times New Roman" pitchFamily="18" charset="0"/>
              </a:rPr>
              <a:t>530.3</a:t>
            </a:r>
            <a:r>
              <a:rPr lang="en-US" baseline="0" dirty="0" smtClean="0"/>
              <a:t>)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/>
              <a:t> + </a:t>
            </a:r>
            <a:r>
              <a:rPr lang="en-US" baseline="0" dirty="0" smtClean="0"/>
              <a:t>(</a:t>
            </a:r>
            <a:r>
              <a:rPr lang="en-US" baseline="0" dirty="0" smtClean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0" dirty="0" smtClean="0"/>
              <a:t>510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0" dirty="0">
                <a:cs typeface="Times New Roman" pitchFamily="18" charset="0"/>
              </a:rPr>
              <a:t> 541.3</a:t>
            </a:r>
            <a:r>
              <a:rPr lang="en-US" baseline="0" dirty="0" smtClean="0"/>
              <a:t> + </a:t>
            </a:r>
            <a:r>
              <a:rPr lang="en-US" baseline="0" dirty="0" smtClean="0">
                <a:cs typeface="Times New Roman" pitchFamily="18" charset="0"/>
              </a:rPr>
              <a:t>530.3</a:t>
            </a:r>
            <a:r>
              <a:rPr lang="en-US" baseline="0" dirty="0" smtClean="0"/>
              <a:t>)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aseline="0" dirty="0"/>
              <a:t> }N  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   = </a:t>
            </a:r>
            <a:r>
              <a:rPr lang="en-US" baseline="0" dirty="0" smtClean="0"/>
              <a:t>{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 </a:t>
            </a:r>
            <a:r>
              <a:rPr lang="en-US" baseline="0" dirty="0" smtClean="0"/>
              <a:t>162.8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/>
              <a:t>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0" dirty="0" smtClean="0"/>
              <a:t> 520.9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 } N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609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Now find the magnitude and angle,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>
                <a:solidFill>
                  <a:srgbClr val="0000FA"/>
                </a:solidFill>
              </a:rPr>
              <a:t>F</a:t>
            </a:r>
            <a:r>
              <a:rPr lang="en-US" dirty="0">
                <a:solidFill>
                  <a:srgbClr val="0000FA"/>
                </a:solidFill>
              </a:rPr>
              <a:t>R</a:t>
            </a:r>
            <a:r>
              <a:rPr lang="en-US" baseline="0" dirty="0">
                <a:solidFill>
                  <a:srgbClr val="0000FA"/>
                </a:solidFill>
              </a:rPr>
              <a:t>  = </a:t>
            </a:r>
            <a:r>
              <a:rPr lang="en-US" baseline="0" dirty="0" smtClean="0"/>
              <a:t>((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 </a:t>
            </a:r>
            <a:r>
              <a:rPr lang="en-US" baseline="0" dirty="0" smtClean="0"/>
              <a:t>162.8)</a:t>
            </a:r>
            <a:r>
              <a:rPr lang="en-US" baseline="30000" dirty="0" smtClean="0"/>
              <a:t>2</a:t>
            </a:r>
            <a:r>
              <a:rPr lang="en-US" baseline="0" dirty="0" smtClean="0"/>
              <a:t>  </a:t>
            </a:r>
            <a:r>
              <a:rPr lang="en-US" baseline="0" dirty="0"/>
              <a:t>+  </a:t>
            </a:r>
            <a:r>
              <a:rPr lang="en-US" baseline="0" dirty="0" smtClean="0"/>
              <a:t>(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0" dirty="0"/>
              <a:t> </a:t>
            </a:r>
            <a:r>
              <a:rPr lang="en-US" baseline="0" dirty="0" smtClean="0"/>
              <a:t>520.9)</a:t>
            </a:r>
            <a:r>
              <a:rPr lang="en-US" baseline="30000" dirty="0" smtClean="0"/>
              <a:t>2</a:t>
            </a:r>
            <a:r>
              <a:rPr lang="en-US" baseline="0" dirty="0"/>
              <a:t>)</a:t>
            </a:r>
            <a:r>
              <a:rPr lang="en-US" b="1" baseline="0" dirty="0"/>
              <a:t> </a:t>
            </a:r>
            <a:r>
              <a:rPr lang="en-US" b="1" baseline="30000" dirty="0">
                <a:cs typeface="Times New Roman" pitchFamily="18" charset="0"/>
              </a:rPr>
              <a:t>½</a:t>
            </a:r>
            <a:r>
              <a:rPr lang="en-US" baseline="0" dirty="0">
                <a:cs typeface="Times New Roman" pitchFamily="18" charset="0"/>
              </a:rPr>
              <a:t>  =  </a:t>
            </a:r>
            <a:r>
              <a:rPr lang="en-US" u="sng" baseline="0" dirty="0" smtClean="0">
                <a:solidFill>
                  <a:srgbClr val="0000FA"/>
                </a:solidFill>
                <a:cs typeface="Times New Roman" pitchFamily="18" charset="0"/>
              </a:rPr>
              <a:t>546 </a:t>
            </a:r>
            <a:r>
              <a:rPr lang="en-US" u="sng" baseline="0" dirty="0">
                <a:solidFill>
                  <a:srgbClr val="0000FA"/>
                </a:solidFill>
                <a:cs typeface="Times New Roman" pitchFamily="18" charset="0"/>
              </a:rPr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 smtClean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rPr>
              <a:t> = 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tan</a:t>
            </a:r>
            <a:r>
              <a:rPr lang="en-US" baseline="30000" dirty="0">
                <a:cs typeface="Times New Roman" pitchFamily="18" charset="0"/>
                <a:sym typeface="Symbol" pitchFamily="18" charset="2"/>
              </a:rPr>
              <a:t>–1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( </a:t>
            </a:r>
            <a:r>
              <a:rPr lang="en-US" baseline="0" dirty="0" smtClean="0">
                <a:cs typeface="Times New Roman" pitchFamily="18" charset="0"/>
                <a:sym typeface="Symbol" pitchFamily="18" charset="2"/>
              </a:rPr>
              <a:t>520.9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/ </a:t>
            </a:r>
            <a:r>
              <a:rPr lang="en-US" baseline="0" dirty="0" smtClean="0">
                <a:cs typeface="Times New Roman" pitchFamily="18" charset="0"/>
                <a:sym typeface="Symbol" pitchFamily="18" charset="2"/>
              </a:rPr>
              <a:t>162.8 </a:t>
            </a:r>
            <a:r>
              <a:rPr lang="en-US" baseline="0" dirty="0">
                <a:cs typeface="Times New Roman" pitchFamily="18" charset="0"/>
                <a:sym typeface="Symbol" pitchFamily="18" charset="2"/>
              </a:rPr>
              <a:t>)  =  </a:t>
            </a:r>
            <a:r>
              <a:rPr lang="en-US" u="sng" baseline="0" dirty="0" smtClean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rPr>
              <a:t>72.6°</a:t>
            </a:r>
            <a:endParaRPr lang="en-US" u="sng" baseline="0" dirty="0">
              <a:solidFill>
                <a:srgbClr val="0000FA"/>
              </a:solidFill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ts val="2400"/>
              </a:spcBef>
              <a:buFont typeface="Symbol" pitchFamily="18" charset="2"/>
              <a:buNone/>
            </a:pPr>
            <a:r>
              <a:rPr lang="en-US" u="sng" baseline="0" dirty="0">
                <a:solidFill>
                  <a:srgbClr val="0000FA"/>
                </a:solidFill>
              </a:rPr>
              <a:t>From </a:t>
            </a:r>
            <a:r>
              <a:rPr lang="en-US" u="sng" baseline="0" dirty="0" smtClean="0">
                <a:solidFill>
                  <a:srgbClr val="0000FA"/>
                </a:solidFill>
              </a:rPr>
              <a:t>the positive </a:t>
            </a:r>
            <a:r>
              <a:rPr lang="en-US" u="sng" baseline="0" dirty="0" smtClean="0">
                <a:solidFill>
                  <a:srgbClr val="0000FA"/>
                </a:solidFill>
              </a:rPr>
              <a:t>x-axis</a:t>
            </a:r>
            <a:r>
              <a:rPr lang="en-US" u="sng" baseline="0" dirty="0">
                <a:solidFill>
                  <a:srgbClr val="0000FA"/>
                </a:solidFill>
              </a:rPr>
              <a:t>,  </a:t>
            </a:r>
            <a:r>
              <a:rPr lang="en-US" u="sng" baseline="0" dirty="0">
                <a:solidFill>
                  <a:srgbClr val="0000FA"/>
                </a:solidFill>
                <a:sym typeface="Symbol" pitchFamily="18" charset="2"/>
              </a:rPr>
              <a:t></a:t>
            </a:r>
            <a:r>
              <a:rPr lang="en-US" u="sng" baseline="0" dirty="0" smtClean="0">
                <a:solidFill>
                  <a:srgbClr val="0000FA"/>
                </a:solidFill>
                <a:sym typeface="Symbol" pitchFamily="18" charset="2"/>
              </a:rPr>
              <a:t>  </a:t>
            </a:r>
            <a:r>
              <a:rPr lang="en-US" u="sng" baseline="0" dirty="0">
                <a:solidFill>
                  <a:srgbClr val="0000FA"/>
                </a:solidFill>
                <a:sym typeface="Symbol" pitchFamily="18" charset="2"/>
              </a:rPr>
              <a:t>=  </a:t>
            </a:r>
            <a:r>
              <a:rPr lang="en-US" u="sng" baseline="0" dirty="0" smtClean="0">
                <a:solidFill>
                  <a:srgbClr val="0000FA"/>
                </a:solidFill>
                <a:sym typeface="Symbol" pitchFamily="18" charset="2"/>
              </a:rPr>
              <a:t>253</a:t>
            </a:r>
            <a:r>
              <a:rPr lang="en-US" u="sng" baseline="0" dirty="0" smtClean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rPr>
              <a:t>°</a:t>
            </a:r>
            <a:endParaRPr lang="en-US" u="sng" baseline="0" dirty="0">
              <a:solidFill>
                <a:srgbClr val="0000FA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baseline="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 </a:t>
            </a:r>
            <a:r>
              <a:rPr lang="en-US" sz="2400" kern="1200" baseline="0" dirty="0" smtClean="0">
                <a:effectLst/>
                <a:ea typeface="+mn-ea"/>
                <a:cs typeface="+mn-cs"/>
              </a:rPr>
              <a:t>(continued)</a:t>
            </a:r>
            <a:endParaRPr lang="en-US" dirty="0" smtClean="0">
              <a:effectLst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311350" y="3262938"/>
            <a:ext cx="2494414" cy="2563762"/>
            <a:chOff x="6430618" y="3262938"/>
            <a:chExt cx="2494414" cy="2563762"/>
          </a:xfrm>
        </p:grpSpPr>
        <p:grpSp>
          <p:nvGrpSpPr>
            <p:cNvPr id="22" name="Group 21"/>
            <p:cNvGrpSpPr/>
            <p:nvPr/>
          </p:nvGrpSpPr>
          <p:grpSpPr>
            <a:xfrm>
              <a:off x="6430618" y="3262938"/>
              <a:ext cx="2494414" cy="2563762"/>
              <a:chOff x="6430618" y="3262938"/>
              <a:chExt cx="2494414" cy="256376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430618" y="3262938"/>
                <a:ext cx="2479341" cy="2422589"/>
                <a:chOff x="6430618" y="3262938"/>
                <a:chExt cx="2479341" cy="2422589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6430618" y="4313582"/>
                  <a:ext cx="2286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H="1" flipV="1">
                  <a:off x="8050696" y="3637722"/>
                  <a:ext cx="19878" cy="203759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H="1">
                  <a:off x="7309775" y="4313582"/>
                  <a:ext cx="740922" cy="114111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angle 9"/>
                <p:cNvSpPr/>
                <p:nvPr/>
              </p:nvSpPr>
              <p:spPr>
                <a:xfrm>
                  <a:off x="6763123" y="5223862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0" dirty="0"/>
                    <a:t>F</a:t>
                  </a:r>
                  <a:r>
                    <a:rPr lang="en-US" dirty="0"/>
                    <a:t>R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8571405" y="3874284"/>
                  <a:ext cx="338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0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8041401" y="3262938"/>
                  <a:ext cx="338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0" dirty="0"/>
                    <a:t>y</a:t>
                  </a:r>
                  <a:endParaRPr lang="en-US" dirty="0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7176052" y="4313583"/>
                  <a:ext cx="417444" cy="655982"/>
                </a:xfrm>
                <a:custGeom>
                  <a:avLst/>
                  <a:gdLst>
                    <a:gd name="connsiteX0" fmla="*/ 0 w 417444"/>
                    <a:gd name="connsiteY0" fmla="*/ 0 h 655982"/>
                    <a:gd name="connsiteX1" fmla="*/ 39757 w 417444"/>
                    <a:gd name="connsiteY1" fmla="*/ 337930 h 655982"/>
                    <a:gd name="connsiteX2" fmla="*/ 218661 w 417444"/>
                    <a:gd name="connsiteY2" fmla="*/ 576469 h 655982"/>
                    <a:gd name="connsiteX3" fmla="*/ 417444 w 417444"/>
                    <a:gd name="connsiteY3" fmla="*/ 655982 h 655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444" h="655982">
                      <a:moveTo>
                        <a:pt x="0" y="0"/>
                      </a:moveTo>
                      <a:cubicBezTo>
                        <a:pt x="1657" y="120926"/>
                        <a:pt x="3314" y="241852"/>
                        <a:pt x="39757" y="337930"/>
                      </a:cubicBezTo>
                      <a:cubicBezTo>
                        <a:pt x="76200" y="434008"/>
                        <a:pt x="155713" y="523460"/>
                        <a:pt x="218661" y="576469"/>
                      </a:cubicBezTo>
                      <a:cubicBezTo>
                        <a:pt x="281609" y="629478"/>
                        <a:pt x="349526" y="642730"/>
                        <a:pt x="417444" y="65598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929004" y="4507900"/>
                  <a:ext cx="42191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0" dirty="0">
                      <a:cs typeface="Times New Roman" pitchFamily="18" charset="0"/>
                      <a:sym typeface="Symbol" pitchFamily="18" charset="2"/>
                    </a:rPr>
                    <a:t> </a:t>
                  </a:r>
                  <a:endParaRPr lang="en-US" dirty="0"/>
                </a:p>
              </p:txBody>
            </p:sp>
          </p:grpSp>
          <p:cxnSp>
            <p:nvCxnSpPr>
              <p:cNvPr id="17" name="Straight Connector 16"/>
              <p:cNvCxnSpPr>
                <a:stCxn id="10" idx="3"/>
              </p:cNvCxnSpPr>
              <p:nvPr/>
            </p:nvCxnSpPr>
            <p:spPr>
              <a:xfrm flipV="1">
                <a:off x="7255566" y="5454694"/>
                <a:ext cx="815008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7289695" y="4313581"/>
                <a:ext cx="9939" cy="11411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8014205" y="5426590"/>
                <a:ext cx="9108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aseline="0" dirty="0"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en-US" sz="2000" baseline="0" dirty="0" smtClean="0"/>
                  <a:t>520.9 </a:t>
                </a:r>
                <a:endParaRPr lang="en-US" sz="20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639541" y="3905062"/>
                <a:ext cx="9108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aseline="0" dirty="0"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en-US" sz="2000" baseline="0" dirty="0" smtClean="0"/>
                  <a:t>162.8 </a:t>
                </a:r>
                <a:endParaRPr lang="en-US" sz="2000" dirty="0"/>
              </a:p>
            </p:txBody>
          </p:sp>
        </p:grpSp>
        <p:sp>
          <p:nvSpPr>
            <p:cNvPr id="25" name="Arc 24"/>
            <p:cNvSpPr/>
            <p:nvPr/>
          </p:nvSpPr>
          <p:spPr>
            <a:xfrm>
              <a:off x="7542856" y="3840530"/>
              <a:ext cx="914400" cy="914400"/>
            </a:xfrm>
            <a:prstGeom prst="arc">
              <a:avLst>
                <a:gd name="adj1" fmla="val 7374313"/>
                <a:gd name="adj2" fmla="val 0"/>
              </a:avLst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18493" y="3565295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0" dirty="0">
                  <a:sym typeface="Symbol" pitchFamily="18" charset="2"/>
                </a:rPr>
                <a:t></a:t>
              </a:r>
              <a:endParaRPr lang="en-US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utoUpdateAnimBg="0"/>
      <p:bldP spid="13619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33400" y="993840"/>
            <a:ext cx="5943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1. Resolve 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aseline="0" dirty="0">
                <a:solidFill>
                  <a:srgbClr val="FFFF00"/>
                </a:solidFill>
              </a:rPr>
              <a:t> </a:t>
            </a:r>
            <a:r>
              <a:rPr lang="en-US" baseline="0" dirty="0"/>
              <a:t>along x and y axes and write it in vector form. 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aseline="0" dirty="0"/>
              <a:t> = { ___________ } N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baseline="0" dirty="0">
                <a:solidFill>
                  <a:srgbClr val="FFFF00"/>
                </a:solidFill>
              </a:rPr>
              <a:t>   </a:t>
            </a:r>
            <a:r>
              <a:rPr lang="en-US" baseline="0" dirty="0"/>
              <a:t>A) 80 cos (30</a:t>
            </a:r>
            <a:r>
              <a:rPr lang="en-US" baseline="0" dirty="0">
                <a:cs typeface="Times New Roman" pitchFamily="18" charset="0"/>
              </a:rPr>
              <a:t>°)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</a:t>
            </a:r>
            <a:r>
              <a:rPr lang="en-US" baseline="0" dirty="0"/>
              <a:t>–</a:t>
            </a:r>
            <a:r>
              <a:rPr lang="en-US" baseline="0" dirty="0">
                <a:cs typeface="Times New Roman" pitchFamily="18" charset="0"/>
              </a:rPr>
              <a:t>  80 sin (30°) 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B) </a:t>
            </a:r>
            <a:r>
              <a:rPr lang="en-US" baseline="0" dirty="0"/>
              <a:t>80 sin (30</a:t>
            </a:r>
            <a:r>
              <a:rPr lang="en-US" baseline="0" dirty="0">
                <a:cs typeface="Times New Roman" pitchFamily="18" charset="0"/>
              </a:rPr>
              <a:t>°) 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+  80 cos (30°) 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C) </a:t>
            </a:r>
            <a:r>
              <a:rPr lang="en-US" baseline="0" dirty="0"/>
              <a:t>80 sin (30</a:t>
            </a:r>
            <a:r>
              <a:rPr lang="en-US" baseline="0" dirty="0">
                <a:cs typeface="Times New Roman" pitchFamily="18" charset="0"/>
              </a:rPr>
              <a:t>°) 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</a:t>
            </a:r>
            <a:r>
              <a:rPr lang="en-US" baseline="0" dirty="0"/>
              <a:t>–</a:t>
            </a:r>
            <a:r>
              <a:rPr lang="en-US" baseline="0" dirty="0">
                <a:cs typeface="Times New Roman" pitchFamily="18" charset="0"/>
              </a:rPr>
              <a:t>   80 cos (30°) </a:t>
            </a:r>
            <a:r>
              <a:rPr lang="en-US" b="1" i="1" baseline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D) </a:t>
            </a:r>
            <a:r>
              <a:rPr lang="en-US" baseline="0" dirty="0"/>
              <a:t>80 cos (30</a:t>
            </a:r>
            <a:r>
              <a:rPr lang="en-US" baseline="0" dirty="0">
                <a:cs typeface="Times New Roman" pitchFamily="18" charset="0"/>
              </a:rPr>
              <a:t>°)  </a:t>
            </a:r>
            <a:r>
              <a:rPr lang="en-US" b="1" i="1" baseline="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+  80 sin (30°)  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j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533400" y="4256558"/>
            <a:ext cx="838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aseline="0" dirty="0"/>
              <a:t>2. Determine the magnitude of the resultant (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i="1" dirty="0">
                <a:solidFill>
                  <a:srgbClr val="FF0000"/>
                </a:solidFill>
              </a:rPr>
              <a:t>1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+ 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aseline="0" dirty="0"/>
              <a:t>) force in N when  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i="1" dirty="0">
                <a:solidFill>
                  <a:srgbClr val="FF0000"/>
                </a:solidFill>
              </a:rPr>
              <a:t>1</a:t>
            </a:r>
            <a:r>
              <a:rPr lang="en-US" baseline="0" dirty="0"/>
              <a:t> =  { 10 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+ 20 </a:t>
            </a:r>
            <a:r>
              <a:rPr lang="en-US" baseline="0" dirty="0">
                <a:solidFill>
                  <a:srgbClr val="FFFF00"/>
                </a:solidFill>
              </a:rPr>
              <a:t>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aseline="0" dirty="0"/>
              <a:t> } N   and   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= { 20 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/>
              <a:t>  + 20 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aseline="0" dirty="0"/>
              <a:t> } N .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A) 30  N                 B) 40  N               C) 50 N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D) 60  N                 E) 70  N            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638800" y="1428750"/>
            <a:ext cx="3162300" cy="2209800"/>
            <a:chOff x="3552" y="900"/>
            <a:chExt cx="1992" cy="1392"/>
          </a:xfrm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3840" y="1104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3552" y="139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3840" y="1392"/>
              <a:ext cx="720" cy="720"/>
            </a:xfrm>
            <a:prstGeom prst="line">
              <a:avLst/>
            </a:prstGeom>
            <a:noFill/>
            <a:ln w="38100">
              <a:solidFill>
                <a:srgbClr val="0000FA"/>
              </a:solidFill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9" name="Arc 11"/>
            <p:cNvSpPr>
              <a:spLocks/>
            </p:cNvSpPr>
            <p:nvPr/>
          </p:nvSpPr>
          <p:spPr bwMode="auto">
            <a:xfrm flipV="1">
              <a:off x="3840" y="1584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3840" y="172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aseline="0"/>
                <a:t>30</a:t>
              </a:r>
              <a:r>
                <a:rPr lang="en-US" baseline="0">
                  <a:cs typeface="Times New Roman" pitchFamily="18" charset="0"/>
                </a:rPr>
                <a:t>°</a:t>
              </a:r>
              <a:endParaRPr lang="en-US" baseline="0"/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5160" y="112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aseline="0" dirty="0"/>
                <a:t>x</a:t>
              </a: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3840" y="90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aseline="0" dirty="0"/>
                <a:t>y</a:t>
              </a:r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4596" y="2004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aseline="0" dirty="0"/>
                <a:t>F = 80 N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kern="1200" baseline="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ATTENTION  QUIZ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utoUpdateAnimBg="0"/>
      <p:bldP spid="13824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28704" y="2238901"/>
            <a:ext cx="4931057" cy="1553983"/>
            <a:chOff x="2423975" y="2436124"/>
            <a:chExt cx="4931057" cy="1553983"/>
          </a:xfrm>
        </p:grpSpPr>
        <p:sp>
          <p:nvSpPr>
            <p:cNvPr id="6" name="Rectangle 5"/>
            <p:cNvSpPr/>
            <p:nvPr/>
          </p:nvSpPr>
          <p:spPr>
            <a:xfrm>
              <a:off x="3093635" y="2436124"/>
              <a:ext cx="3591736" cy="7286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End of the Lecture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3975" y="3164760"/>
              <a:ext cx="4931057" cy="8253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Let Learning Continue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15963" y="1219200"/>
            <a:ext cx="7894637" cy="4431983"/>
            <a:chOff x="716058" y="1219200"/>
            <a:chExt cx="7894542" cy="4431983"/>
          </a:xfrm>
        </p:grpSpPr>
        <p:sp>
          <p:nvSpPr>
            <p:cNvPr id="5126" name="Text Box 7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3733800" cy="443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aseline="0" dirty="0"/>
                <a:t>There are three concurrent forces acting on the hook due to the chains.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aseline="0" dirty="0"/>
                <a:t>We need to decide if the hook will fail (bend or break</a:t>
              </a:r>
              <a:r>
                <a:rPr lang="en-US" baseline="0" dirty="0" smtClean="0"/>
                <a:t>).</a:t>
              </a:r>
              <a:endParaRPr lang="en-US" baseline="0" dirty="0"/>
            </a:p>
            <a:p>
              <a:pPr eaLnBrk="1" hangingPunct="1">
                <a:spcBef>
                  <a:spcPct val="50000"/>
                </a:spcBef>
              </a:pPr>
              <a:endParaRPr lang="en-US" sz="1200" baseline="0" dirty="0"/>
            </a:p>
            <a:p>
              <a:pPr eaLnBrk="1" hangingPunct="1">
                <a:spcBef>
                  <a:spcPct val="50000"/>
                </a:spcBef>
              </a:pPr>
              <a:r>
                <a:rPr lang="en-US" baseline="0" dirty="0"/>
                <a:t>To do this, we need to know  the resultant </a:t>
              </a:r>
              <a:r>
                <a:rPr lang="en-US" baseline="0" dirty="0" smtClean="0"/>
                <a:t>or total force </a:t>
              </a:r>
              <a:r>
                <a:rPr lang="en-US" baseline="0" dirty="0"/>
                <a:t>acting on the </a:t>
              </a:r>
              <a:r>
                <a:rPr lang="en-US" baseline="0" dirty="0" smtClean="0"/>
                <a:t>hook as a result of the three chains.</a:t>
              </a:r>
              <a:endParaRPr lang="en-US" baseline="0" dirty="0"/>
            </a:p>
          </p:txBody>
        </p:sp>
        <p:grpSp>
          <p:nvGrpSpPr>
            <p:cNvPr id="5127" name="Group 30"/>
            <p:cNvGrpSpPr>
              <a:grpSpLocks/>
            </p:cNvGrpSpPr>
            <p:nvPr/>
          </p:nvGrpSpPr>
          <p:grpSpPr bwMode="auto">
            <a:xfrm>
              <a:off x="716058" y="1931216"/>
              <a:ext cx="3971752" cy="2991841"/>
              <a:chOff x="716058" y="1931216"/>
              <a:chExt cx="3971752" cy="2991841"/>
            </a:xfrm>
          </p:grpSpPr>
          <p:pic>
            <p:nvPicPr>
              <p:cNvPr id="5128" name="Picture 8" descr="C:\Documents and Settings\chnam\Desktop\Statics_09\Hibbeler_12th\IMAGES-FINAL_M02\unfig02_03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0" t="1414" r="3746" b="18393"/>
              <a:stretch>
                <a:fillRect/>
              </a:stretch>
            </p:blipFill>
            <p:spPr bwMode="auto">
              <a:xfrm>
                <a:off x="716058" y="1964512"/>
                <a:ext cx="3971752" cy="295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129" name="Straight Arrow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10896" y="2673158"/>
                <a:ext cx="1326555" cy="364353"/>
              </a:xfrm>
              <a:prstGeom prst="straightConnector1">
                <a:avLst/>
              </a:prstGeom>
              <a:noFill/>
              <a:ln w="57150" algn="ctr">
                <a:solidFill>
                  <a:srgbClr val="FF0000"/>
                </a:solidFill>
                <a:miter lim="800000"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0" name="Oval 29"/>
              <p:cNvSpPr>
                <a:spLocks noChangeArrowheads="1"/>
              </p:cNvSpPr>
              <p:nvPr/>
            </p:nvSpPr>
            <p:spPr bwMode="auto">
              <a:xfrm>
                <a:off x="3028493" y="1997050"/>
                <a:ext cx="285293" cy="212140"/>
              </a:xfrm>
              <a:prstGeom prst="ellipse">
                <a:avLst/>
              </a:prstGeom>
              <a:solidFill>
                <a:srgbClr val="4B731F"/>
              </a:solidFill>
              <a:ln w="9525" algn="ctr">
                <a:solidFill>
                  <a:srgbClr val="4B731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31" name="TextBox 28"/>
              <p:cNvSpPr txBox="1">
                <a:spLocks noChangeArrowheads="1"/>
              </p:cNvSpPr>
              <p:nvPr/>
            </p:nvSpPr>
            <p:spPr bwMode="auto">
              <a:xfrm>
                <a:off x="2969963" y="1931216"/>
                <a:ext cx="3850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400" b="1" baseline="0">
                    <a:solidFill>
                      <a:srgbClr val="FF0000"/>
                    </a:solidFill>
                  </a:rPr>
                  <a:t>F</a:t>
                </a:r>
                <a:r>
                  <a:rPr lang="en-US" sz="1400" b="1">
                    <a:solidFill>
                      <a:srgbClr val="FF0000"/>
                    </a:solidFill>
                  </a:rPr>
                  <a:t>R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23610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effectLst/>
              </a:rPr>
              <a:t>APPLICATION  OF  VECTOR  ADDITION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4099"/>
          <p:cNvSpPr txBox="1">
            <a:spLocks noChangeArrowheads="1"/>
          </p:cNvSpPr>
          <p:nvPr/>
        </p:nvSpPr>
        <p:spPr bwMode="auto">
          <a:xfrm>
            <a:off x="533400" y="1447800"/>
            <a:ext cx="815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			    </a:t>
            </a:r>
            <a:r>
              <a:rPr lang="en-US" u="sng" baseline="0" dirty="0"/>
              <a:t>Scalars</a:t>
            </a:r>
            <a:r>
              <a:rPr lang="en-US" baseline="0" dirty="0"/>
              <a:t>                            </a:t>
            </a:r>
            <a:r>
              <a:rPr lang="en-US" b="1" i="1" u="sng" baseline="0" dirty="0">
                <a:solidFill>
                  <a:srgbClr val="FF0000"/>
                </a:solidFill>
              </a:rPr>
              <a:t>Vectors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Examples:                 Mass, Volume                Force, Velocity</a:t>
            </a:r>
          </a:p>
        </p:txBody>
      </p:sp>
      <p:sp>
        <p:nvSpPr>
          <p:cNvPr id="198660" name="Text Box 4100"/>
          <p:cNvSpPr txBox="1">
            <a:spLocks noChangeArrowheads="1"/>
          </p:cNvSpPr>
          <p:nvPr/>
        </p:nvSpPr>
        <p:spPr bwMode="auto">
          <a:xfrm>
            <a:off x="533400" y="2590800"/>
            <a:ext cx="815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Characteristics:         It has a magnitude          It has a magnitude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                               (positive or negative)           </a:t>
            </a:r>
            <a:r>
              <a:rPr lang="en-US" baseline="0" dirty="0">
                <a:solidFill>
                  <a:srgbClr val="0000FA"/>
                </a:solidFill>
              </a:rPr>
              <a:t>and</a:t>
            </a:r>
            <a:r>
              <a:rPr lang="en-US" baseline="0" dirty="0"/>
              <a:t> direction</a:t>
            </a:r>
          </a:p>
        </p:txBody>
      </p:sp>
      <p:sp>
        <p:nvSpPr>
          <p:cNvPr id="198661" name="Text Box 4101"/>
          <p:cNvSpPr txBox="1">
            <a:spLocks noChangeArrowheads="1"/>
          </p:cNvSpPr>
          <p:nvPr/>
        </p:nvSpPr>
        <p:spPr bwMode="auto">
          <a:xfrm>
            <a:off x="533400" y="38100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Addition rule:            Simple arithmetic           Parallelogram law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Special Notation:       None                              Bold font, a line, an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0" dirty="0"/>
              <a:t>                                                                         arrow or a “carrot”</a:t>
            </a:r>
          </a:p>
        </p:txBody>
      </p:sp>
      <p:sp>
        <p:nvSpPr>
          <p:cNvPr id="198664" name="Text Box 4104"/>
          <p:cNvSpPr txBox="1">
            <a:spLocks noChangeArrowheads="1"/>
          </p:cNvSpPr>
          <p:nvPr/>
        </p:nvSpPr>
        <p:spPr bwMode="auto">
          <a:xfrm>
            <a:off x="533400" y="55626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aseline="0" dirty="0"/>
              <a:t>In these PowerPoint presentations, a vector quantity is represented </a:t>
            </a:r>
            <a:r>
              <a:rPr lang="en-US" sz="1800" b="1" i="1" baseline="0" dirty="0">
                <a:solidFill>
                  <a:srgbClr val="FF0000"/>
                </a:solidFill>
              </a:rPr>
              <a:t>like this</a:t>
            </a:r>
            <a:r>
              <a:rPr lang="en-US" sz="1800" baseline="0" dirty="0">
                <a:solidFill>
                  <a:srgbClr val="FF0000"/>
                </a:solidFill>
              </a:rPr>
              <a:t> </a:t>
            </a:r>
            <a:r>
              <a:rPr lang="en-US" sz="1800" baseline="0" dirty="0"/>
              <a:t>(in </a:t>
            </a:r>
            <a:r>
              <a:rPr lang="en-US" sz="1800" b="1" baseline="0" dirty="0"/>
              <a:t>bold</a:t>
            </a:r>
            <a:r>
              <a:rPr lang="en-US" sz="1800" baseline="0" dirty="0"/>
              <a:t>, </a:t>
            </a:r>
            <a:r>
              <a:rPr lang="en-US" sz="1800" i="1" baseline="0" dirty="0"/>
              <a:t>italics</a:t>
            </a:r>
            <a:r>
              <a:rPr lang="en-US" sz="1800" baseline="0" dirty="0"/>
              <a:t>, and </a:t>
            </a:r>
            <a:r>
              <a:rPr lang="en-US" sz="1800" baseline="0" dirty="0" smtClean="0">
                <a:solidFill>
                  <a:srgbClr val="FF0000"/>
                </a:solidFill>
              </a:rPr>
              <a:t>red</a:t>
            </a:r>
            <a:r>
              <a:rPr lang="en-US" sz="1800" baseline="0" dirty="0" smtClean="0"/>
              <a:t>).</a:t>
            </a:r>
            <a:endParaRPr lang="en-US" sz="1800" baseline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kern="1200" dirty="0" smtClean="0">
                <a:effectLst/>
              </a:rPr>
              <a:t>SCALARS  AND  VECTORS </a:t>
            </a:r>
            <a:br>
              <a:rPr lang="en-US" sz="2400" b="1" kern="1200" dirty="0" smtClean="0">
                <a:effectLst/>
              </a:rPr>
            </a:br>
            <a:r>
              <a:rPr lang="en-US" sz="2400" b="1" kern="1200" dirty="0" smtClean="0">
                <a:effectLst/>
              </a:rPr>
              <a:t>(Section 2.1)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autoUpdateAnimBg="0"/>
      <p:bldP spid="198660" grpId="0" autoUpdateAnimBg="0"/>
      <p:bldP spid="198661" grpId="0" autoUpdateAnimBg="0"/>
      <p:bldP spid="1986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39939"/>
            <a:ext cx="7886700" cy="758952"/>
          </a:xfrm>
        </p:spPr>
        <p:txBody>
          <a:bodyPr>
            <a:normAutofit/>
          </a:bodyPr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</a:rPr>
              <a:t>VECTOR   OPERATIONS (Section 2.2)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2143125"/>
            <a:ext cx="7848600" cy="2990850"/>
            <a:chOff x="838200" y="2143125"/>
            <a:chExt cx="7848600" cy="2990850"/>
          </a:xfrm>
        </p:grpSpPr>
        <p:sp>
          <p:nvSpPr>
            <p:cNvPr id="7174" name="Text Box 10"/>
            <p:cNvSpPr txBox="1">
              <a:spLocks noChangeArrowheads="1"/>
            </p:cNvSpPr>
            <p:nvPr/>
          </p:nvSpPr>
          <p:spPr bwMode="auto">
            <a:xfrm>
              <a:off x="5334000" y="2819402"/>
              <a:ext cx="3352800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aseline="0"/>
                <a:t>Scalar Multiplication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aseline="0"/>
                <a:t>and Division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143125"/>
              <a:ext cx="4362450" cy="299085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592" y="3862794"/>
            <a:ext cx="4945459" cy="16283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469" y="1527156"/>
            <a:ext cx="5057582" cy="1521807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5895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VECTOR  ADDITION  USING  EITHER  THE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PARALLELOGRAM  LAW  OR  TRIANGLE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76300" y="1152522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Parallelogram Law: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76300" y="3304239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aseline="0" dirty="0"/>
              <a:t> Triangle method      (always ‘tip to tail’): 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609600" y="5491177"/>
            <a:ext cx="83820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aseline="0" dirty="0"/>
              <a:t>How do you subtract a vector?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aseline="0" dirty="0"/>
              <a:t>How can you add more than two concurrent vectors </a:t>
            </a:r>
            <a:r>
              <a:rPr lang="en-US" baseline="0" dirty="0" smtClean="0"/>
              <a:t>graphically?</a:t>
            </a:r>
            <a:endParaRPr lang="en-US" baseline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autoUpdateAnimBg="0"/>
      <p:bldP spid="819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3976"/>
            <a:ext cx="75438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2454" y="1171437"/>
            <a:ext cx="8382000" cy="414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009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b="0" baseline="0" dirty="0" smtClean="0">
                <a:solidFill>
                  <a:schemeClr val="tx1"/>
                </a:solidFill>
              </a:rPr>
              <a:t>“Resolution” of a vector is breaking up a vector into components.  </a:t>
            </a:r>
            <a:br>
              <a:rPr lang="en-US" sz="2400" b="0" baseline="0" dirty="0" smtClean="0">
                <a:solidFill>
                  <a:schemeClr val="tx1"/>
                </a:solidFill>
              </a:rPr>
            </a:br>
            <a:r>
              <a:rPr lang="en-US" sz="2400" b="0" baseline="0" dirty="0" smtClean="0">
                <a:solidFill>
                  <a:schemeClr val="tx1"/>
                </a:solidFill>
              </a:rPr>
              <a:t> </a:t>
            </a:r>
            <a:br>
              <a:rPr lang="en-US" sz="2400" b="0" baseline="0" dirty="0" smtClean="0">
                <a:solidFill>
                  <a:schemeClr val="tx1"/>
                </a:solidFill>
              </a:rPr>
            </a:br>
            <a:r>
              <a:rPr lang="en-US" sz="2400" b="0" baseline="0" dirty="0" smtClean="0">
                <a:solidFill>
                  <a:schemeClr val="tx1"/>
                </a:solidFill>
              </a:rPr>
              <a:t/>
            </a:r>
            <a:br>
              <a:rPr lang="en-US" sz="2400" b="0" baseline="0" dirty="0" smtClean="0">
                <a:solidFill>
                  <a:schemeClr val="tx1"/>
                </a:solidFill>
              </a:rPr>
            </a:br>
            <a:r>
              <a:rPr lang="en-US" sz="2400" b="0" baseline="0" dirty="0" smtClean="0">
                <a:solidFill>
                  <a:schemeClr val="tx1"/>
                </a:solidFill>
              </a:rPr>
              <a:t/>
            </a:r>
            <a:br>
              <a:rPr lang="en-US" sz="2400" b="0" baseline="0" dirty="0" smtClean="0">
                <a:solidFill>
                  <a:schemeClr val="tx1"/>
                </a:solidFill>
              </a:rPr>
            </a:br>
            <a:r>
              <a:rPr lang="en-US" sz="2400" b="0" baseline="0" dirty="0" smtClean="0">
                <a:solidFill>
                  <a:schemeClr val="tx1"/>
                </a:solidFill>
              </a:rPr>
              <a:t/>
            </a:r>
            <a:br>
              <a:rPr lang="en-US" sz="2400" b="0" baseline="0" dirty="0" smtClean="0">
                <a:solidFill>
                  <a:schemeClr val="tx1"/>
                </a:solidFill>
              </a:rPr>
            </a:br>
            <a:r>
              <a:rPr lang="en-US" sz="2400" b="0" baseline="0" dirty="0" smtClean="0">
                <a:solidFill>
                  <a:schemeClr val="tx1"/>
                </a:solidFill>
              </a:rPr>
              <a:t/>
            </a:r>
            <a:br>
              <a:rPr lang="en-US" sz="2400" b="0" baseline="0" dirty="0" smtClean="0">
                <a:solidFill>
                  <a:schemeClr val="tx1"/>
                </a:solidFill>
              </a:rPr>
            </a:br>
            <a:r>
              <a:rPr lang="en-US" sz="2400" b="0" baseline="0" dirty="0" smtClean="0">
                <a:solidFill>
                  <a:schemeClr val="tx1"/>
                </a:solidFill>
              </a:rPr>
              <a:t/>
            </a:r>
            <a:br>
              <a:rPr lang="en-US" sz="2400" b="0" baseline="0" dirty="0" smtClean="0">
                <a:solidFill>
                  <a:schemeClr val="tx1"/>
                </a:solidFill>
              </a:rPr>
            </a:br>
            <a:r>
              <a:rPr lang="en-US" sz="2400" b="0" baseline="0" dirty="0" smtClean="0">
                <a:solidFill>
                  <a:schemeClr val="tx1"/>
                </a:solidFill>
              </a:rPr>
              <a:t/>
            </a:r>
            <a:br>
              <a:rPr lang="en-US" sz="2400" b="0" baseline="0" dirty="0" smtClean="0">
                <a:solidFill>
                  <a:schemeClr val="tx1"/>
                </a:solidFill>
              </a:rPr>
            </a:br>
            <a:r>
              <a:rPr lang="en-US" sz="2400" b="0" baseline="0" dirty="0" smtClean="0">
                <a:solidFill>
                  <a:schemeClr val="tx1"/>
                </a:solidFill>
              </a:rPr>
              <a:t/>
            </a:r>
            <a:br>
              <a:rPr lang="en-US" sz="2400" b="0" baseline="0" dirty="0" smtClean="0">
                <a:solidFill>
                  <a:schemeClr val="tx1"/>
                </a:solidFill>
              </a:rPr>
            </a:br>
            <a:r>
              <a:rPr lang="en-US" sz="2400" b="0" u="sng" baseline="0" dirty="0" smtClean="0">
                <a:solidFill>
                  <a:srgbClr val="0000FA"/>
                </a:solidFill>
              </a:rPr>
              <a:t>It is kind of like using the parallelogram law in reverse.</a:t>
            </a:r>
            <a:r>
              <a:rPr lang="en-US" sz="2400" b="0" u="sng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758952"/>
          </a:xfrm>
        </p:spPr>
        <p:txBody>
          <a:bodyPr/>
          <a:lstStyle/>
          <a:p>
            <a:r>
              <a:rPr lang="en-US" sz="2400" b="1" kern="1200" baseline="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RESOLUTION  OF  A  VECTOR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6888"/>
            <a:ext cx="8229600" cy="758952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latin typeface="Times New Roman" pitchFamily="18" charset="0"/>
              </a:rPr>
              <a:t>ADDITION  OF  A  SYSTEM  OF  COPLANAR  FORCES (Section 2.4)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114800" y="2743200"/>
            <a:ext cx="472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baseline="0" dirty="0"/>
              <a:t>Each component of the vector is shown as a magnitude and a direction.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838200" y="441960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baseline="0" dirty="0"/>
              <a:t>The directions are based on the x and y axes. We use the “</a:t>
            </a:r>
            <a:r>
              <a:rPr lang="en-US" u="sng" baseline="0" dirty="0">
                <a:solidFill>
                  <a:srgbClr val="0000FA"/>
                </a:solidFill>
              </a:rPr>
              <a:t>unit vectors</a:t>
            </a:r>
            <a:r>
              <a:rPr lang="en-US" baseline="0" dirty="0"/>
              <a:t>”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/>
              <a:t> and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aseline="0" dirty="0"/>
              <a:t> to designate the x and </a:t>
            </a:r>
            <a:r>
              <a:rPr lang="en-US" baseline="0" dirty="0" smtClean="0"/>
              <a:t>y-axes</a:t>
            </a:r>
            <a:r>
              <a:rPr lang="en-US" baseline="0" dirty="0"/>
              <a:t>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1295400"/>
            <a:ext cx="8229600" cy="2514600"/>
            <a:chOff x="384" y="816"/>
            <a:chExt cx="5184" cy="1584"/>
          </a:xfrm>
        </p:grpSpPr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2592" y="864"/>
              <a:ext cx="297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6213" indent="-176213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FF0000"/>
                </a:buClr>
                <a:buFontTx/>
                <a:buChar char="•"/>
              </a:pPr>
              <a:r>
                <a:rPr lang="en-US" baseline="0" dirty="0"/>
                <a:t>We ‘resolve’ vectors into components using the x and </a:t>
              </a:r>
              <a:r>
                <a:rPr lang="en-US" baseline="0" dirty="0" smtClean="0"/>
                <a:t>y-axis coordinate system</a:t>
              </a:r>
              <a:r>
                <a:rPr lang="en-US" baseline="0" dirty="0"/>
                <a:t>. </a:t>
              </a:r>
            </a:p>
          </p:txBody>
        </p:sp>
        <p:pic>
          <p:nvPicPr>
            <p:cNvPr id="10249" name="Picture 10" descr="Fig 2-15 a"/>
            <p:cNvPicPr>
              <a:picLocks noChangeAspect="1" noChangeArrowheads="1"/>
            </p:cNvPicPr>
            <p:nvPr/>
          </p:nvPicPr>
          <p:blipFill>
            <a:blip r:embed="rId3">
              <a:lum bright="-30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16"/>
              <a:ext cx="206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utoUpdateAnimBg="0"/>
      <p:bldP spid="8500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ig 2-15 a"/>
          <p:cNvPicPr>
            <a:picLocks noChangeAspect="1" noChangeArrowheads="1"/>
          </p:cNvPicPr>
          <p:nvPr/>
        </p:nvPicPr>
        <p:blipFill>
          <a:blip r:embed="rId3"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Fig 2-15 b"/>
          <p:cNvPicPr>
            <a:picLocks noChangeAspect="1" noChangeArrowheads="1"/>
          </p:cNvPicPr>
          <p:nvPr/>
        </p:nvPicPr>
        <p:blipFill>
          <a:blip r:embed="rId4" cstate="print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1143000" y="838200"/>
            <a:ext cx="670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For example,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aseline="0" dirty="0"/>
              <a:t> = </a:t>
            </a:r>
            <a:r>
              <a:rPr lang="en-US" baseline="0" dirty="0" err="1"/>
              <a:t>F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/>
              <a:t>  +  </a:t>
            </a:r>
            <a:r>
              <a:rPr lang="en-US" baseline="0" dirty="0" err="1"/>
              <a:t>F</a:t>
            </a:r>
            <a:r>
              <a:rPr lang="en-US" dirty="0" err="1"/>
              <a:t>y</a:t>
            </a:r>
            <a:r>
              <a:rPr lang="en-US" dirty="0"/>
              <a:t> </a:t>
            </a:r>
            <a:r>
              <a:rPr lang="en-US" baseline="0" dirty="0"/>
              <a:t> </a:t>
            </a:r>
            <a:r>
              <a:rPr lang="en-US" b="1" i="1" baseline="0" dirty="0">
                <a:solidFill>
                  <a:srgbClr val="FF0000"/>
                </a:solidFill>
              </a:rPr>
              <a:t>j</a:t>
            </a:r>
            <a:r>
              <a:rPr lang="en-US" b="1" i="1" baseline="0" dirty="0">
                <a:solidFill>
                  <a:srgbClr val="FFFF00"/>
                </a:solidFill>
              </a:rPr>
              <a:t>         </a:t>
            </a:r>
            <a:r>
              <a:rPr lang="en-US" b="1" i="1" baseline="0" dirty="0"/>
              <a:t>or        </a:t>
            </a:r>
            <a:r>
              <a:rPr lang="en-US" b="1" i="1" baseline="0" dirty="0">
                <a:solidFill>
                  <a:srgbClr val="FF0000"/>
                </a:solidFill>
              </a:rPr>
              <a:t>F</a:t>
            </a:r>
            <a:r>
              <a:rPr lang="en-US" b="1" i="1" baseline="0" dirty="0">
                <a:solidFill>
                  <a:srgbClr val="FF0000"/>
                </a:solidFill>
                <a:cs typeface="Times New Roman" pitchFamily="18" charset="0"/>
              </a:rPr>
              <a:t>'  </a:t>
            </a:r>
            <a:r>
              <a:rPr lang="en-US" b="1" i="1" baseline="0" dirty="0">
                <a:solidFill>
                  <a:schemeClr val="tx2"/>
                </a:solidFill>
                <a:cs typeface="Times New Roman" pitchFamily="18" charset="0"/>
              </a:rPr>
              <a:t>= </a:t>
            </a:r>
            <a:r>
              <a:rPr lang="en-US" baseline="0" dirty="0" err="1"/>
              <a:t>F</a:t>
            </a:r>
            <a:r>
              <a:rPr lang="en-US" baseline="0" dirty="0" err="1">
                <a:cs typeface="Times New Roman" pitchFamily="18" charset="0"/>
              </a:rPr>
              <a:t>'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b="1" i="1" baseline="0" dirty="0" err="1">
                <a:solidFill>
                  <a:srgbClr val="FF0000"/>
                </a:solidFill>
              </a:rPr>
              <a:t>i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 + (</a:t>
            </a:r>
            <a:r>
              <a:rPr lang="en-US" baseline="0" dirty="0">
                <a:sym typeface="Symbol" pitchFamily="18" charset="2"/>
              </a:rPr>
              <a:t></a:t>
            </a:r>
            <a:r>
              <a:rPr lang="en-US" baseline="0" dirty="0"/>
              <a:t>  </a:t>
            </a:r>
            <a:r>
              <a:rPr lang="en-US" baseline="0" dirty="0" err="1"/>
              <a:t>F</a:t>
            </a:r>
            <a:r>
              <a:rPr lang="en-US" baseline="0" dirty="0" err="1">
                <a:cs typeface="Times New Roman" pitchFamily="18" charset="0"/>
              </a:rPr>
              <a:t>'</a:t>
            </a:r>
            <a:r>
              <a:rPr lang="en-US" dirty="0" err="1"/>
              <a:t>y</a:t>
            </a:r>
            <a:r>
              <a:rPr lang="en-US" dirty="0"/>
              <a:t> </a:t>
            </a:r>
            <a:r>
              <a:rPr lang="en-US" baseline="0" dirty="0"/>
              <a:t>) </a:t>
            </a:r>
            <a:r>
              <a:rPr lang="en-US" b="1" i="1" baseline="0" dirty="0">
                <a:solidFill>
                  <a:srgbClr val="FF0000"/>
                </a:solidFill>
              </a:rPr>
              <a:t>j  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762000" y="50292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0" dirty="0"/>
              <a:t>The x and </a:t>
            </a:r>
            <a:r>
              <a:rPr lang="en-US" baseline="0" dirty="0" smtClean="0"/>
              <a:t>y-axis </a:t>
            </a:r>
            <a:r>
              <a:rPr lang="en-US" baseline="0" dirty="0"/>
              <a:t>are always perpendicular to each other. Together, they can be </a:t>
            </a:r>
            <a:r>
              <a:rPr lang="en-US" baseline="0" dirty="0" smtClean="0"/>
              <a:t>“set” at </a:t>
            </a:r>
            <a:r>
              <a:rPr lang="en-US" baseline="0" dirty="0"/>
              <a:t>any inclination.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 autoUpdateAnimBg="0"/>
    </p:bldLst>
  </p:timing>
</p:sld>
</file>

<file path=ppt/theme/theme1.xml><?xml version="1.0" encoding="utf-8"?>
<a:theme xmlns:a="http://schemas.openxmlformats.org/drawingml/2006/main" name="Template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White.potx" id="{8C25AA59-8215-43E2-A456-D09F398F14AE}" vid="{18175F9B-0567-4CE6-B434-30CB09040A9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Template_White</Template>
  <TotalTime>4320</TotalTime>
  <Words>1969</Words>
  <Application>Microsoft Office PowerPoint</Application>
  <PresentationFormat>On-screen Show (4:3)</PresentationFormat>
  <Paragraphs>238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Template_White</vt:lpstr>
      <vt:lpstr>Equation</vt:lpstr>
      <vt:lpstr>FORCE VECTORS, VECTOR OPERATIONS &amp; ADDITION COPLANAR FORCES</vt:lpstr>
      <vt:lpstr>READING  QUIZ</vt:lpstr>
      <vt:lpstr>APPLICATION  OF  VECTOR  ADDITION</vt:lpstr>
      <vt:lpstr>SCALARS  AND  VECTORS  (Section 2.1)</vt:lpstr>
      <vt:lpstr>VECTOR   OPERATIONS (Section 2.2)</vt:lpstr>
      <vt:lpstr>VECTOR  ADDITION  USING  EITHER  THE PARALLELOGRAM  LAW  OR  TRIANGLE</vt:lpstr>
      <vt:lpstr>RESOLUTION  OF  A  VECTOR</vt:lpstr>
      <vt:lpstr>ADDITION  OF  A  SYSTEM  OF  COPLANAR  FORCES (Section 2.4)</vt:lpstr>
      <vt:lpstr>PowerPoint Presentation</vt:lpstr>
      <vt:lpstr>ADDITION  OF  SEVERAL  VECTORS</vt:lpstr>
      <vt:lpstr>PowerPoint Presentation</vt:lpstr>
      <vt:lpstr>You can also represent a 2-D vector with  a magnitude and angle.</vt:lpstr>
      <vt:lpstr>EXAMPLE I</vt:lpstr>
      <vt:lpstr>EXAMPLE I (continued)</vt:lpstr>
      <vt:lpstr>EXAMPLE I (continued)</vt:lpstr>
      <vt:lpstr>EXAMPLE II</vt:lpstr>
      <vt:lpstr>EXAMPLE II (continued)</vt:lpstr>
      <vt:lpstr>EXAMPLE II (continued)</vt:lpstr>
      <vt:lpstr>CONCEPT QUIZ</vt:lpstr>
      <vt:lpstr>GROUP   PROBLEM  SOLVING</vt:lpstr>
      <vt:lpstr>GROUP  PROBLEM  SOLVING (continued)</vt:lpstr>
      <vt:lpstr>GROUP  PROBLEM  SOLVING (continued)</vt:lpstr>
      <vt:lpstr>ATTENTION  QUIZ</vt:lpstr>
      <vt:lpstr>PowerPoint Presentation</vt:lpstr>
    </vt:vector>
  </TitlesOfParts>
  <Company>NDSU &amp; 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2.1,2.2,2.4</dc:title>
  <dc:subject>Hibbeler Statics 14th Edition</dc:subject>
  <dc:creator>Dr.Sudhir Mehta &amp; Dr.Scott Danielson, Dr. Changho Nam, &amp; Trian Georgeou</dc:creator>
  <dc:description>Updated for Hibbeler's 14th Edition Statics textbook by Dr. Changho Nam, edited by Dr. Scott Danielson.</dc:description>
  <cp:lastModifiedBy>SDanielson</cp:lastModifiedBy>
  <cp:revision>170</cp:revision>
  <cp:lastPrinted>2001-02-27T20:43:50Z</cp:lastPrinted>
  <dcterms:created xsi:type="dcterms:W3CDTF">2000-06-10T19:34:55Z</dcterms:created>
  <dcterms:modified xsi:type="dcterms:W3CDTF">2015-08-03T22:05:29Z</dcterms:modified>
</cp:coreProperties>
</file>