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5" r:id="rId3"/>
    <p:sldId id="293" r:id="rId4"/>
    <p:sldId id="292" r:id="rId5"/>
    <p:sldId id="277" r:id="rId6"/>
    <p:sldId id="294" r:id="rId7"/>
    <p:sldId id="290" r:id="rId8"/>
    <p:sldId id="281" r:id="rId9"/>
    <p:sldId id="289" r:id="rId10"/>
    <p:sldId id="295" r:id="rId11"/>
    <p:sldId id="282" r:id="rId12"/>
    <p:sldId id="287" r:id="rId13"/>
    <p:sldId id="291" r:id="rId14"/>
    <p:sldId id="284" r:id="rId15"/>
    <p:sldId id="288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A"/>
    <a:srgbClr val="990033"/>
    <a:srgbClr val="A50021"/>
    <a:srgbClr val="000096"/>
    <a:srgbClr val="00FFFF"/>
    <a:srgbClr val="FFFF00"/>
    <a:srgbClr val="00FE00"/>
    <a:srgbClr val="00F800"/>
    <a:srgbClr val="00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9" autoAdjust="0"/>
    <p:restoredTop sz="86410" autoAdjust="0"/>
  </p:normalViewPr>
  <p:slideViewPr>
    <p:cSldViewPr>
      <p:cViewPr varScale="1">
        <p:scale>
          <a:sx n="62" d="100"/>
          <a:sy n="62" d="100"/>
        </p:scale>
        <p:origin x="-46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Sections 1.1-1.6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A7AFC4-A6C5-43C4-B1FA-44B271D7BE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26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Statics:The Next Generation (2nd Ed.)   Mehta, Danielson, &amp; Berg   Lecture Notes for Sections 1.1-1.6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E5DA15-6FAE-4251-B72F-94BFBE0100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6562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DA5460C-A953-412A-8DB0-011CCD094490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600" smtClean="0"/>
          </a:p>
        </p:txBody>
      </p:sp>
    </p:spTree>
    <p:extLst>
      <p:ext uri="{BB962C8B-B14F-4D97-AF65-F5344CB8AC3E}">
        <p14:creationId xmlns:p14="http://schemas.microsoft.com/office/powerpoint/2010/main" val="42830204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212E6A-CADC-48FF-9AD3-C609592472E3}" type="slidenum">
              <a:rPr lang="en-US" sz="1200"/>
              <a:pPr eaLnBrk="1" hangingPunct="1"/>
              <a:t>10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41034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61C566A-8EA2-4740-A010-CA9135392EF8}" type="slidenum">
              <a:rPr lang="en-US" sz="1200"/>
              <a:pPr eaLnBrk="1" hangingPunct="1"/>
              <a:t>11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74655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758965B-69D7-4D56-B758-86A75E36A2A7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97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r>
              <a:rPr lang="en-US" sz="2400" smtClean="0"/>
              <a:t>Answers:</a:t>
            </a:r>
          </a:p>
          <a:p>
            <a:pPr marL="228600" indent="-228600"/>
            <a:r>
              <a:rPr lang="en-US" sz="2400" smtClean="0"/>
              <a:t>1. C</a:t>
            </a:r>
          </a:p>
        </p:txBody>
      </p:sp>
    </p:spTree>
    <p:extLst>
      <p:ext uri="{BB962C8B-B14F-4D97-AF65-F5344CB8AC3E}">
        <p14:creationId xmlns:p14="http://schemas.microsoft.com/office/powerpoint/2010/main" val="1863884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3C8C70-1A23-48F9-B969-662521FE86B0}" type="slidenum">
              <a:rPr lang="en-US" sz="1200"/>
              <a:pPr eaLnBrk="1" hangingPunct="1"/>
              <a:t>13</a:t>
            </a:fld>
            <a:endParaRPr lang="en-US" sz="120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smtClean="0"/>
              <a:t>Answers:</a:t>
            </a:r>
          </a:p>
          <a:p>
            <a:r>
              <a:rPr lang="en-US" sz="2400" smtClean="0"/>
              <a:t>2. D</a:t>
            </a:r>
          </a:p>
          <a:p>
            <a:endParaRPr lang="en-US" sz="2400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49055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317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36AE7AE-A110-437F-B5F7-19A0702D61FD}" type="slidenum">
              <a:rPr lang="en-US" sz="1200"/>
              <a:pPr eaLnBrk="1" hangingPunct="1"/>
              <a:t>14</a:t>
            </a:fld>
            <a:endParaRPr lang="en-US" sz="1200"/>
          </a:p>
        </p:txBody>
      </p:sp>
      <p:sp>
        <p:nvSpPr>
          <p:cNvPr id="317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4272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CE109B1-E639-47DE-B9B9-9F0C96C0B92E}" type="slidenum">
              <a:rPr lang="en-US" sz="1200"/>
              <a:pPr eaLnBrk="1" hangingPunct="1"/>
              <a:t>15</a:t>
            </a:fld>
            <a:endParaRPr lang="en-US" sz="1200"/>
          </a:p>
        </p:txBody>
      </p:sp>
      <p:sp>
        <p:nvSpPr>
          <p:cNvPr id="327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smtClean="0"/>
              <a:t>Answers:</a:t>
            </a:r>
          </a:p>
          <a:p>
            <a:r>
              <a:rPr lang="en-US" sz="2400" smtClean="0"/>
              <a:t>1. D</a:t>
            </a:r>
          </a:p>
          <a:p>
            <a:r>
              <a:rPr lang="en-US" sz="2400" smtClean="0"/>
              <a:t>2. B</a:t>
            </a:r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971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4ACB66B-368E-451D-9064-5888C7381382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04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2400" dirty="0" smtClean="0"/>
              <a:t>Answers:</a:t>
            </a:r>
          </a:p>
          <a:p>
            <a:r>
              <a:rPr lang="en-US" sz="2400" dirty="0" smtClean="0"/>
              <a:t>1.C</a:t>
            </a:r>
          </a:p>
          <a:p>
            <a:r>
              <a:rPr lang="en-US" sz="2400" dirty="0" smtClean="0"/>
              <a:t>2.A</a:t>
            </a:r>
          </a:p>
        </p:txBody>
      </p:sp>
    </p:spTree>
    <p:extLst>
      <p:ext uri="{BB962C8B-B14F-4D97-AF65-F5344CB8AC3E}">
        <p14:creationId xmlns:p14="http://schemas.microsoft.com/office/powerpoint/2010/main" val="875627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317DB5-5DB5-485E-BBDB-53FC58BDB984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99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AB40A6-5278-4C62-A0B4-CCACBD10C425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86521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314A6B-4FF2-4CE6-9FB1-760EEBB26FE3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235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342343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9E94C2-0098-4867-84BA-9FFA5495D8DF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6320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60E4FB0-539C-4762-8283-B314B95D6307}" type="slidenum">
              <a:rPr lang="en-US" sz="1200"/>
              <a:pPr eaLnBrk="1" hangingPunct="1"/>
              <a:t>7</a:t>
            </a:fld>
            <a:endParaRPr lang="en-US" sz="1200"/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41533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0ABD9AC-148A-4990-8593-F1A8201D1E54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9504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200" smtClean="0"/>
              <a:t>Statics:The Next Generation (2nd Ed.)   Mehta, Danielson, &amp; Berg   Lecture Notes for Sections 1.1-1.6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8212E6A-CADC-48FF-9AD3-C609592472E3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4862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7D513-CA30-4A42-9AF7-751CAEFC57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998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ECBE-8B12-48A5-8958-D369BDBDD9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670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4D9A9-9881-4627-9FB6-156A3A689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478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EF92-DD41-482E-8603-EA941684F9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39878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313-2ED5-4394-9AA1-80AC47EE15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769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A9EA-9022-4AA7-9250-58245CAA9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5018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0AE68-D04D-436B-A72F-213162598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146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ECE18-8AC0-4414-9061-5B002F8CC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1926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9302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C1C79-B06D-4C7B-85F7-1780C02C4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203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BAC3C-CDC7-4428-B8AF-D1CC91A1C7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222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2EDB-6F0C-4B4A-B23A-E601C11EA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4047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11300-4100-4883-9C71-2DFACBC74C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3214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5895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C5873-D51A-4F30-89B7-DBE9F5F149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900" i="1" smtClean="0">
                <a:solidFill>
                  <a:schemeClr val="bg1"/>
                </a:solidFill>
                <a:latin typeface="Verdana" charset="0"/>
                <a:cs typeface="Arial" charset="0"/>
              </a:rPr>
              <a:t>Statics</a:t>
            </a: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defRPr/>
            </a:pPr>
            <a:r>
              <a:rPr lang="en-US" sz="900" smtClean="0">
                <a:solidFill>
                  <a:schemeClr val="bg1"/>
                </a:solidFill>
                <a:latin typeface="Verdana" charset="0"/>
                <a:cs typeface="Arial" charset="0"/>
              </a:rPr>
              <a:t>R.C. Hibbeler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 Copyright ©2016 by Pearson Education, Inc.</a:t>
            </a:r>
          </a:p>
          <a:p>
            <a:pPr algn="r"/>
            <a:r>
              <a:rPr lang="en-US" altLang="en-US" sz="90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64320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410200" y="1981200"/>
            <a:ext cx="3733800" cy="3822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5100" indent="-165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b="1" u="sng" dirty="0"/>
              <a:t>In-Class activities</a:t>
            </a:r>
            <a:r>
              <a:rPr lang="en-US" b="1" dirty="0"/>
              <a:t>: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Reading Quiz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FA"/>
                </a:solidFill>
              </a:rPr>
              <a:t>What is </a:t>
            </a:r>
            <a:r>
              <a:rPr lang="en-US" dirty="0" smtClean="0">
                <a:solidFill>
                  <a:srgbClr val="0000FA"/>
                </a:solidFill>
              </a:rPr>
              <a:t>Mechanics? </a:t>
            </a:r>
            <a:endParaRPr lang="en-US" dirty="0">
              <a:solidFill>
                <a:srgbClr val="0000FA"/>
              </a:solidFill>
            </a:endParaRP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FA"/>
                </a:solidFill>
              </a:rPr>
              <a:t>System of Units 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olidFill>
                  <a:srgbClr val="0000FA"/>
                </a:solidFill>
              </a:rPr>
              <a:t>Numerical Calculations 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Concept Quiz 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 smtClean="0"/>
              <a:t>Problem-Solving </a:t>
            </a:r>
            <a:r>
              <a:rPr lang="en-US" dirty="0"/>
              <a:t>Strategy</a:t>
            </a:r>
          </a:p>
          <a:p>
            <a:pPr eaLnBrk="1" hangingPunct="1"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Attention Quiz 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81000" y="1295400"/>
            <a:ext cx="5410200" cy="5038725"/>
            <a:chOff x="240" y="816"/>
            <a:chExt cx="3408" cy="3174"/>
          </a:xfrm>
        </p:grpSpPr>
        <p:sp>
          <p:nvSpPr>
            <p:cNvPr id="4102" name="Text Box 4"/>
            <p:cNvSpPr txBox="1">
              <a:spLocks noChangeArrowheads="1"/>
            </p:cNvSpPr>
            <p:nvPr/>
          </p:nvSpPr>
          <p:spPr bwMode="auto">
            <a:xfrm>
              <a:off x="240" y="816"/>
              <a:ext cx="3408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b="1" u="sng" dirty="0"/>
                <a:t>Today’s Objectives</a:t>
              </a:r>
              <a:r>
                <a:rPr lang="en-US" b="1" dirty="0"/>
                <a:t>: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dirty="0"/>
                <a:t>Students will be able to: 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dirty="0"/>
                <a:t>a)  Explain </a:t>
              </a:r>
              <a:r>
                <a:rPr lang="en-US" dirty="0" smtClean="0"/>
                <a:t>mechanics/statics</a:t>
              </a:r>
              <a:r>
                <a:rPr lang="en-US" dirty="0"/>
                <a:t>.</a:t>
              </a:r>
            </a:p>
            <a:p>
              <a:pPr eaLnBrk="1" hangingPunct="1">
                <a:spcBef>
                  <a:spcPct val="20000"/>
                </a:spcBef>
              </a:pPr>
              <a:r>
                <a:rPr lang="en-US" dirty="0"/>
                <a:t>b)  Work with two types of units.</a:t>
              </a:r>
            </a:p>
            <a:p>
              <a:pPr eaLnBrk="1" hangingPunct="1">
                <a:spcBef>
                  <a:spcPct val="20000"/>
                </a:spcBef>
                <a:buClr>
                  <a:srgbClr val="00FF00"/>
                </a:buClr>
              </a:pPr>
              <a:r>
                <a:rPr lang="en-US" dirty="0"/>
                <a:t>c)  Round the final answer appropriately.</a:t>
              </a:r>
            </a:p>
            <a:p>
              <a:pPr eaLnBrk="1" hangingPunct="1">
                <a:spcBef>
                  <a:spcPct val="20000"/>
                </a:spcBef>
                <a:buClr>
                  <a:srgbClr val="00FF00"/>
                </a:buClr>
              </a:pPr>
              <a:r>
                <a:rPr lang="en-US" dirty="0"/>
                <a:t>d)  Apply problem-solving strategies.</a:t>
              </a:r>
            </a:p>
          </p:txBody>
        </p:sp>
        <p:pic>
          <p:nvPicPr>
            <p:cNvPr id="4103" name="Picture 15" descr="CH 1 Rocke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2592"/>
              <a:ext cx="1438" cy="1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MECHANICS,  UNITS,  NUMERICAL  CALCULATIONS  &amp; GENERAL  PROCEDURE  FOR  ANALYSIS 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Table 1–3 </a:t>
            </a:r>
            <a:r>
              <a:rPr lang="en-US" dirty="0" smtClean="0"/>
              <a:t> shows some of the prefixes used </a:t>
            </a:r>
            <a:br>
              <a:rPr lang="en-US" dirty="0" smtClean="0"/>
            </a:br>
            <a:r>
              <a:rPr lang="en-US" dirty="0" smtClean="0"/>
              <a:t>in the SI system.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600200"/>
            <a:ext cx="7909195" cy="368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4376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589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2400" b="1" dirty="0" smtClean="0">
                <a:latin typeface="Times New Roman" pitchFamily="18" charset="0"/>
              </a:rPr>
              <a:t>NUMERICAL  CALCULATIONS </a:t>
            </a:r>
            <a:br>
              <a:rPr lang="en-US" sz="2400" b="1" dirty="0" smtClean="0">
                <a:latin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</a:rPr>
              <a:t>(Section 1.5)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685800" y="4114800"/>
            <a:ext cx="78486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FF00"/>
              </a:buClr>
            </a:pPr>
            <a:r>
              <a:rPr lang="en-US" dirty="0" smtClean="0"/>
              <a:t>Be </a:t>
            </a:r>
            <a:r>
              <a:rPr lang="en-US" dirty="0"/>
              <a:t>consistent when rounding off.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dirty="0"/>
              <a:t>- greater than 5, round up (3528 </a:t>
            </a:r>
            <a:r>
              <a:rPr lang="en-US" dirty="0" smtClean="0">
                <a:sym typeface="Symbol"/>
              </a:rPr>
              <a:t>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>
                <a:sym typeface="Wingdings" pitchFamily="2" charset="2"/>
              </a:rPr>
              <a:t>3530)</a:t>
            </a:r>
            <a:endParaRPr lang="en-US" dirty="0"/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dirty="0"/>
              <a:t>- smaller than 5, round down (0.03521 </a:t>
            </a:r>
            <a:r>
              <a:rPr lang="en-US" dirty="0">
                <a:sym typeface="Symbol"/>
              </a:rPr>
              <a:t>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>
                <a:sym typeface="Wingdings" pitchFamily="2" charset="2"/>
              </a:rPr>
              <a:t>0.0352)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dirty="0">
                <a:sym typeface="Wingdings" pitchFamily="2" charset="2"/>
              </a:rPr>
              <a:t>- equal to 5, see your textbook for an explanation.</a:t>
            </a:r>
            <a:endParaRPr lang="en-US" dirty="0"/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685800" y="2895600"/>
            <a:ext cx="792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00FF00"/>
              </a:buClr>
            </a:pPr>
            <a:r>
              <a:rPr lang="en-US" dirty="0" smtClean="0"/>
              <a:t>Use </a:t>
            </a:r>
            <a:r>
              <a:rPr lang="en-US" dirty="0"/>
              <a:t>an appropriate number of significant figures (3 for </a:t>
            </a:r>
            <a:r>
              <a:rPr lang="en-US" dirty="0" smtClean="0"/>
              <a:t>    </a:t>
            </a:r>
            <a:r>
              <a:rPr lang="en-US" dirty="0"/>
              <a:t>answer, at least 4 for intermediate calculations).  </a:t>
            </a:r>
            <a:r>
              <a:rPr lang="en-US" dirty="0">
                <a:solidFill>
                  <a:srgbClr val="0000FA"/>
                </a:solidFill>
              </a:rPr>
              <a:t>Why?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4982" y="1449155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Must have dimensional “homogeneity.”   Dimensions have to be the same on both sides of the equal sign, (e.g. distance = speed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time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9" grpId="0" autoUpdateAnimBg="0"/>
      <p:bldP spid="77831" grpId="0" autoUpdateAnimBg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83820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7525" indent="-51752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  1. Evaluate the </a:t>
            </a:r>
            <a:r>
              <a:rPr lang="en-US" dirty="0" smtClean="0"/>
              <a:t>situation </a:t>
            </a:r>
            <a:r>
              <a:rPr lang="en-US" dirty="0"/>
              <a:t>in which mass (kg), force (N), and length (m) are the base units and recommend </a:t>
            </a:r>
            <a:r>
              <a:rPr lang="en-US" dirty="0" smtClean="0"/>
              <a:t>one of the following.</a:t>
            </a:r>
            <a:endParaRPr lang="en-US" dirty="0"/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 A) A new system of units will have to be formulated.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 B) Only the unit of time have to be changed from second to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       something else.      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 C) No changes are required.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 D) The above situation is not feasible.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CONCEPT 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1028"/>
          <p:cNvSpPr txBox="1">
            <a:spLocks noChangeArrowheads="1"/>
          </p:cNvSpPr>
          <p:nvPr/>
        </p:nvSpPr>
        <p:spPr bwMode="auto">
          <a:xfrm>
            <a:off x="304800" y="14478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7525" indent="-517525" eaLnBrk="0" hangingPunct="0">
              <a:tabLst>
                <a:tab pos="746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746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746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746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746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  2. Give the most appropriate reason for using three significant figures in reporting results of typical engineering calculations.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A) Historically slide rules could not handle more than three   			significant figures.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B)</a:t>
            </a:r>
            <a:r>
              <a:rPr lang="en-US" b="1" dirty="0"/>
              <a:t> </a:t>
            </a:r>
            <a:r>
              <a:rPr lang="en-US" dirty="0"/>
              <a:t>Three significant figures gives better than one-percent  		 accuracy.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C) Telephone systems designed by engineers have area codes 	 	 consisting of three figures.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  D) Most of the original data used in engineering calculations do  		not have accuracy better than one percent.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QUIZ  </a:t>
            </a:r>
            <a:r>
              <a:rPr lang="en-US" sz="2400" kern="1200" dirty="0" smtClean="0">
                <a:effectLst/>
                <a:ea typeface="+mn-ea"/>
                <a:cs typeface="+mn-cs"/>
              </a:rPr>
              <a:t>(continued)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0" indent="-17145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/>
              <a:t>1. </a:t>
            </a:r>
            <a:r>
              <a:rPr lang="en-US" b="1" dirty="0">
                <a:solidFill>
                  <a:srgbClr val="990033"/>
                </a:solidFill>
              </a:rPr>
              <a:t>Interpret:</a:t>
            </a:r>
            <a:r>
              <a:rPr lang="en-US" dirty="0">
                <a:solidFill>
                  <a:srgbClr val="990033"/>
                </a:solidFill>
              </a:rPr>
              <a:t> </a:t>
            </a:r>
            <a:r>
              <a:rPr lang="en-US" u="sng" dirty="0">
                <a:solidFill>
                  <a:srgbClr val="0000FA"/>
                </a:solidFill>
              </a:rPr>
              <a:t>Read</a:t>
            </a:r>
            <a:r>
              <a:rPr lang="en-US" dirty="0"/>
              <a:t> carefully and determine what is </a:t>
            </a:r>
            <a:r>
              <a:rPr lang="en-US" u="sng" dirty="0">
                <a:solidFill>
                  <a:srgbClr val="0000FA"/>
                </a:solidFill>
              </a:rPr>
              <a:t>given</a:t>
            </a:r>
            <a:r>
              <a:rPr lang="en-US" dirty="0"/>
              <a:t> and what is to be </a:t>
            </a:r>
            <a:r>
              <a:rPr lang="en-US" u="sng" dirty="0">
                <a:solidFill>
                  <a:srgbClr val="0000FA"/>
                </a:solidFill>
              </a:rPr>
              <a:t>found</a:t>
            </a:r>
            <a:r>
              <a:rPr lang="en-US" dirty="0"/>
              <a:t>/ delivered.  </a:t>
            </a:r>
            <a:r>
              <a:rPr lang="en-US" u="sng" dirty="0">
                <a:solidFill>
                  <a:srgbClr val="0000FA"/>
                </a:solidFill>
              </a:rPr>
              <a:t>Ask</a:t>
            </a:r>
            <a:r>
              <a:rPr lang="en-US" dirty="0"/>
              <a:t>, if not clear. If necessary, make </a:t>
            </a:r>
            <a:r>
              <a:rPr lang="en-US" u="sng" dirty="0">
                <a:solidFill>
                  <a:srgbClr val="0000FA"/>
                </a:solidFill>
              </a:rPr>
              <a:t>assumptions</a:t>
            </a:r>
            <a:r>
              <a:rPr lang="en-US" dirty="0"/>
              <a:t> and </a:t>
            </a:r>
            <a:r>
              <a:rPr lang="en-US" u="sng" dirty="0">
                <a:solidFill>
                  <a:srgbClr val="0000FA"/>
                </a:solidFill>
              </a:rPr>
              <a:t>indicate</a:t>
            </a:r>
            <a:r>
              <a:rPr lang="en-US" dirty="0"/>
              <a:t> them.</a:t>
            </a:r>
            <a:endParaRPr lang="en-US" u="sng" dirty="0"/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381000" y="3124200"/>
            <a:ext cx="876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1650" indent="-17716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 </a:t>
            </a:r>
            <a:r>
              <a:rPr lang="en-US" b="1" dirty="0"/>
              <a:t>2. </a:t>
            </a:r>
            <a:r>
              <a:rPr lang="en-US" b="1" dirty="0">
                <a:solidFill>
                  <a:srgbClr val="990033"/>
                </a:solidFill>
              </a:rPr>
              <a:t>Plan:</a:t>
            </a:r>
            <a:r>
              <a:rPr lang="en-US" dirty="0">
                <a:solidFill>
                  <a:srgbClr val="990033"/>
                </a:solidFill>
              </a:rPr>
              <a:t>         </a:t>
            </a:r>
            <a:r>
              <a:rPr lang="en-US" dirty="0"/>
              <a:t>Think about </a:t>
            </a:r>
            <a:r>
              <a:rPr lang="en-US" u="sng" dirty="0">
                <a:solidFill>
                  <a:srgbClr val="0000FA"/>
                </a:solidFill>
              </a:rPr>
              <a:t>major steps </a:t>
            </a:r>
            <a:r>
              <a:rPr lang="en-US" dirty="0"/>
              <a:t>(or a road map) that you will take to solve a given problem.  Think of </a:t>
            </a:r>
            <a:r>
              <a:rPr lang="en-US" u="sng" dirty="0">
                <a:solidFill>
                  <a:srgbClr val="0000FA"/>
                </a:solidFill>
              </a:rPr>
              <a:t>alternative/creative</a:t>
            </a:r>
            <a:r>
              <a:rPr lang="en-US" dirty="0"/>
              <a:t> solutions and choose the best one.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381000" y="4648200"/>
            <a:ext cx="838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1650" indent="-17716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/>
              <a:t> </a:t>
            </a:r>
            <a:r>
              <a:rPr lang="en-US" b="1" dirty="0"/>
              <a:t>3. </a:t>
            </a:r>
            <a:r>
              <a:rPr lang="en-US" b="1" dirty="0">
                <a:solidFill>
                  <a:srgbClr val="990033"/>
                </a:solidFill>
              </a:rPr>
              <a:t>Execute:</a:t>
            </a:r>
            <a:r>
              <a:rPr lang="en-US" dirty="0">
                <a:solidFill>
                  <a:srgbClr val="990033"/>
                </a:solidFill>
              </a:rPr>
              <a:t>   </a:t>
            </a:r>
            <a:r>
              <a:rPr lang="en-US" dirty="0"/>
              <a:t>Carry out your steps. Use appropriate </a:t>
            </a:r>
            <a:r>
              <a:rPr lang="en-US" u="sng" dirty="0">
                <a:solidFill>
                  <a:srgbClr val="0000FA"/>
                </a:solidFill>
              </a:rPr>
              <a:t>diagrams</a:t>
            </a:r>
            <a:r>
              <a:rPr lang="en-US" dirty="0"/>
              <a:t> and </a:t>
            </a:r>
            <a:r>
              <a:rPr lang="en-US" u="sng" dirty="0">
                <a:solidFill>
                  <a:srgbClr val="0000FA"/>
                </a:solidFill>
              </a:rPr>
              <a:t>equations</a:t>
            </a:r>
            <a:r>
              <a:rPr lang="en-US" dirty="0"/>
              <a:t>.  </a:t>
            </a:r>
            <a:r>
              <a:rPr lang="en-US" u="sng" dirty="0">
                <a:solidFill>
                  <a:srgbClr val="0000FA"/>
                </a:solidFill>
              </a:rPr>
              <a:t>Estimate</a:t>
            </a:r>
            <a:r>
              <a:rPr lang="en-US" dirty="0"/>
              <a:t> your answers.  Avoid simple calculation mistakes.  </a:t>
            </a:r>
            <a:r>
              <a:rPr lang="en-US" u="sng" dirty="0">
                <a:solidFill>
                  <a:srgbClr val="0000FA"/>
                </a:solidFill>
              </a:rPr>
              <a:t>Reflect</a:t>
            </a:r>
            <a:r>
              <a:rPr lang="en-US" dirty="0"/>
              <a:t> on </a:t>
            </a:r>
            <a:r>
              <a:rPr lang="en-US" dirty="0" smtClean="0"/>
              <a:t>and then </a:t>
            </a:r>
            <a:r>
              <a:rPr lang="en-US" dirty="0"/>
              <a:t>revise your </a:t>
            </a:r>
            <a:r>
              <a:rPr lang="en-US" dirty="0" smtClean="0"/>
              <a:t>work, if necessary.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758952"/>
          </a:xfrm>
        </p:spPr>
        <p:txBody>
          <a:bodyPr/>
          <a:lstStyle/>
          <a:p>
            <a:r>
              <a:rPr lang="en-US" sz="2200" b="1" kern="1200" dirty="0" smtClean="0">
                <a:effectLst/>
              </a:rPr>
              <a:t>PROBLEM  SOLVING  STRATEGY </a:t>
            </a:r>
            <a:br>
              <a:rPr lang="en-US" sz="2200" b="1" kern="1200" dirty="0" smtClean="0">
                <a:effectLst/>
              </a:rPr>
            </a:br>
            <a:r>
              <a:rPr lang="en-US" sz="2200" b="1" kern="1200" dirty="0" smtClean="0">
                <a:effectLst/>
              </a:rPr>
              <a:t>IPE:  A </a:t>
            </a:r>
            <a:r>
              <a:rPr lang="en-US" sz="2200" b="1" kern="1200" dirty="0" smtClean="0">
                <a:effectLst/>
              </a:rPr>
              <a:t>3-Step </a:t>
            </a:r>
            <a:r>
              <a:rPr lang="en-US" sz="2200" b="1" kern="1200" dirty="0" smtClean="0">
                <a:effectLst/>
              </a:rPr>
              <a:t>Approach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utoUpdateAnimBg="0"/>
      <p:bldP spid="79878" grpId="0" autoUpdateAnimBg="0"/>
      <p:bldP spid="7988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457200" y="3733800"/>
            <a:ext cx="8077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In </a:t>
            </a:r>
            <a:r>
              <a:rPr lang="en-US" dirty="0" smtClean="0"/>
              <a:t>the </a:t>
            </a:r>
            <a:r>
              <a:rPr lang="en-US" dirty="0" smtClean="0"/>
              <a:t>three-step </a:t>
            </a:r>
            <a:r>
              <a:rPr lang="en-US" dirty="0" smtClean="0"/>
              <a:t>approach </a:t>
            </a:r>
            <a:r>
              <a:rPr lang="en-US" dirty="0"/>
              <a:t>to problem </a:t>
            </a:r>
            <a:r>
              <a:rPr lang="en-US" dirty="0" smtClean="0"/>
              <a:t>solving called IPE, </a:t>
            </a:r>
            <a:r>
              <a:rPr lang="en-US" dirty="0"/>
              <a:t>what does P stand for?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A) Position      </a:t>
            </a:r>
            <a:r>
              <a:rPr lang="en-US" dirty="0" smtClean="0"/>
              <a:t>	B</a:t>
            </a:r>
            <a:r>
              <a:rPr lang="en-US" dirty="0"/>
              <a:t>) Plan	</a:t>
            </a:r>
            <a:r>
              <a:rPr lang="en-US" dirty="0" smtClean="0"/>
              <a:t>	C</a:t>
            </a:r>
            <a:r>
              <a:rPr lang="en-US" dirty="0"/>
              <a:t>) Problem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D) Practical	  </a:t>
            </a:r>
            <a:r>
              <a:rPr lang="en-US" dirty="0" smtClean="0"/>
              <a:t>	E</a:t>
            </a:r>
            <a:r>
              <a:rPr lang="en-US" dirty="0"/>
              <a:t>) Possible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For a static’s </a:t>
            </a:r>
            <a:r>
              <a:rPr lang="en-US" dirty="0" smtClean="0"/>
              <a:t>problem, </a:t>
            </a:r>
            <a:r>
              <a:rPr lang="en-US" dirty="0"/>
              <a:t>your calculations show the final answer as 12345.</a:t>
            </a:r>
            <a:r>
              <a:rPr lang="en-US" dirty="0">
                <a:cs typeface="Times New Roman" pitchFamily="18" charset="0"/>
              </a:rPr>
              <a:t>6 N. What </a:t>
            </a:r>
            <a:r>
              <a:rPr lang="en-US" dirty="0" smtClean="0">
                <a:cs typeface="Times New Roman" pitchFamily="18" charset="0"/>
              </a:rPr>
              <a:t>should you </a:t>
            </a:r>
            <a:r>
              <a:rPr lang="en-US" dirty="0">
                <a:cs typeface="Times New Roman" pitchFamily="18" charset="0"/>
              </a:rPr>
              <a:t>write as your final answer?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A) 12345</a:t>
            </a:r>
            <a:r>
              <a:rPr lang="en-US" dirty="0">
                <a:cs typeface="Times New Roman" pitchFamily="18" charset="0"/>
              </a:rPr>
              <a:t>.6 N	B) 12.3456 </a:t>
            </a:r>
            <a:r>
              <a:rPr lang="en-US" dirty="0" err="1">
                <a:cs typeface="Times New Roman" pitchFamily="18" charset="0"/>
              </a:rPr>
              <a:t>kN</a:t>
            </a:r>
            <a:r>
              <a:rPr lang="en-US" dirty="0">
                <a:cs typeface="Times New Roman" pitchFamily="18" charset="0"/>
              </a:rPr>
              <a:t>	      C) 12 </a:t>
            </a:r>
            <a:r>
              <a:rPr lang="en-US" dirty="0" err="1">
                <a:cs typeface="Times New Roman" pitchFamily="18" charset="0"/>
              </a:rPr>
              <a:t>kN</a:t>
            </a:r>
            <a:endParaRPr lang="en-US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    D) 12.3 </a:t>
            </a:r>
            <a:r>
              <a:rPr lang="en-US" dirty="0" err="1">
                <a:cs typeface="Times New Roman" pitchFamily="18" charset="0"/>
              </a:rPr>
              <a:t>kN</a:t>
            </a:r>
            <a:r>
              <a:rPr lang="en-US" dirty="0">
                <a:cs typeface="Times New Roman" pitchFamily="18" charset="0"/>
              </a:rPr>
              <a:t>	            E) 123 </a:t>
            </a:r>
            <a:r>
              <a:rPr lang="en-US" dirty="0" err="1">
                <a:cs typeface="Times New Roman" pitchFamily="18" charset="0"/>
              </a:rPr>
              <a:t>kN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47700" y="385763"/>
            <a:ext cx="7886700" cy="758952"/>
          </a:xfrm>
        </p:spPr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ATTENTION QUIZ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autoUpdateAnimBg="0"/>
      <p:bldP spid="8602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28704" y="2238901"/>
            <a:ext cx="4931057" cy="1553983"/>
            <a:chOff x="2423975" y="2436124"/>
            <a:chExt cx="4931057" cy="1553983"/>
          </a:xfrm>
        </p:grpSpPr>
        <p:sp>
          <p:nvSpPr>
            <p:cNvPr id="5" name="Rectangle 4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57200" y="1337608"/>
            <a:ext cx="8305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0513" indent="-2905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1. The subject of mechanics deals with what happens to a body when ______ </a:t>
            </a:r>
            <a:r>
              <a:rPr lang="en-US" dirty="0" smtClean="0"/>
              <a:t>is/are </a:t>
            </a:r>
            <a:r>
              <a:rPr lang="en-US" dirty="0"/>
              <a:t>applied to it.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A) </a:t>
            </a:r>
            <a:r>
              <a:rPr lang="en-US" dirty="0" smtClean="0"/>
              <a:t>a magnetic </a:t>
            </a:r>
            <a:r>
              <a:rPr lang="en-US" dirty="0"/>
              <a:t>field	</a:t>
            </a:r>
            <a:r>
              <a:rPr lang="en-US" dirty="0" smtClean="0"/>
              <a:t>	 </a:t>
            </a:r>
            <a:r>
              <a:rPr lang="en-US" dirty="0"/>
              <a:t>B) heat       </a:t>
            </a:r>
            <a:r>
              <a:rPr lang="en-US" dirty="0" smtClean="0"/>
              <a:t>	 </a:t>
            </a:r>
            <a:r>
              <a:rPr lang="en-US" dirty="0"/>
              <a:t>C)  forces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  D) neutrons		</a:t>
            </a:r>
            <a:r>
              <a:rPr lang="en-US" dirty="0" smtClean="0"/>
              <a:t>	 </a:t>
            </a:r>
            <a:r>
              <a:rPr lang="en-US" dirty="0"/>
              <a:t>E) lasers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457200" y="3657600"/>
            <a:ext cx="83820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7013" indent="-227013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2. ________________ still remains the basis of most of today’s engineering sciences.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A) Newtonian Mechanics	</a:t>
            </a:r>
            <a:r>
              <a:rPr lang="en-US" dirty="0" smtClean="0"/>
              <a:t>	B</a:t>
            </a:r>
            <a:r>
              <a:rPr lang="en-US" dirty="0"/>
              <a:t>) Relativistic Mechanics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/>
              <a:t>  C) Greek Mechanics		</a:t>
            </a:r>
            <a:r>
              <a:rPr lang="en-US" dirty="0" smtClean="0"/>
              <a:t>	C</a:t>
            </a:r>
            <a:r>
              <a:rPr lang="en-US" dirty="0"/>
              <a:t>) Euclidean Mechanics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READING QUIZ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utoUpdateAnimBg="0"/>
      <p:bldP spid="809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8200" y="1336675"/>
            <a:ext cx="7391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65100" indent="-1651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Clr>
                <a:srgbClr val="00FF00"/>
              </a:buClr>
            </a:pPr>
            <a:r>
              <a:rPr lang="en-US" dirty="0"/>
              <a:t>Study of what happens to a “thing” (the technical name is  “</a:t>
            </a:r>
            <a:r>
              <a:rPr lang="en-US" u="sng" dirty="0">
                <a:solidFill>
                  <a:srgbClr val="0000FA"/>
                </a:solidFill>
              </a:rPr>
              <a:t>BODY</a:t>
            </a:r>
            <a:r>
              <a:rPr lang="en-US" dirty="0"/>
              <a:t>”) </a:t>
            </a:r>
            <a:r>
              <a:rPr lang="en-US" dirty="0" smtClean="0"/>
              <a:t> when  </a:t>
            </a:r>
            <a:r>
              <a:rPr lang="en-US" u="sng" dirty="0" smtClean="0">
                <a:solidFill>
                  <a:srgbClr val="0000FA"/>
                </a:solidFill>
              </a:rPr>
              <a:t>FORCES</a:t>
            </a:r>
            <a:r>
              <a:rPr lang="en-US" dirty="0" smtClean="0"/>
              <a:t>  are </a:t>
            </a:r>
            <a:r>
              <a:rPr lang="en-US" dirty="0"/>
              <a:t>applied to it.</a:t>
            </a:r>
            <a:endParaRPr lang="en-US" dirty="0">
              <a:solidFill>
                <a:srgbClr val="00FF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38200" y="2362200"/>
            <a:ext cx="7467600" cy="3889375"/>
            <a:chOff x="838200" y="2362200"/>
            <a:chExt cx="7467600" cy="3889375"/>
          </a:xfrm>
        </p:grpSpPr>
        <p:sp>
          <p:nvSpPr>
            <p:cNvPr id="6151" name="Text Box 3"/>
            <p:cNvSpPr txBox="1">
              <a:spLocks noChangeArrowheads="1"/>
            </p:cNvSpPr>
            <p:nvPr/>
          </p:nvSpPr>
          <p:spPr bwMode="auto">
            <a:xfrm>
              <a:off x="838200" y="2362200"/>
              <a:ext cx="74676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FF00"/>
                </a:buClr>
              </a:pPr>
              <a:r>
                <a:rPr lang="en-US" dirty="0" smtClean="0"/>
                <a:t>Either </a:t>
              </a:r>
              <a:r>
                <a:rPr lang="en-US" dirty="0"/>
                <a:t>the body or </a:t>
              </a:r>
              <a:r>
                <a:rPr lang="en-US" dirty="0" smtClean="0"/>
                <a:t>forces</a:t>
              </a:r>
              <a:r>
                <a:rPr lang="en-US" sz="2000" dirty="0" smtClean="0"/>
                <a:t> </a:t>
              </a:r>
              <a:r>
                <a:rPr lang="en-US" dirty="0"/>
                <a:t>can be large or small.</a:t>
              </a:r>
            </a:p>
          </p:txBody>
        </p:sp>
        <p:pic>
          <p:nvPicPr>
            <p:cNvPr id="6152" name="Picture 12" descr="CH 1 Valv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7800" y="3200400"/>
              <a:ext cx="1968500" cy="3051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13" descr="CH1 Train Wheel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0000" y="3200400"/>
              <a:ext cx="3959225" cy="3035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WHAT  IS  MECHANICS?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7" name="Object 1027"/>
          <p:cNvGraphicFramePr>
            <a:graphicFrameLocks noGrp="1" noChangeAspect="1"/>
          </p:cNvGraphicFramePr>
          <p:nvPr>
            <p:ph type="dgm" idx="1"/>
            <p:extLst>
              <p:ext uri="{D42A27DB-BD31-4B8C-83A1-F6EECF244321}">
                <p14:modId xmlns:p14="http://schemas.microsoft.com/office/powerpoint/2010/main" val="2288684441"/>
              </p:ext>
            </p:extLst>
          </p:nvPr>
        </p:nvGraphicFramePr>
        <p:xfrm>
          <a:off x="457200" y="1905000"/>
          <a:ext cx="8229600" cy="171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Organization Chart" r:id="rId4" imgW="7740360" imgH="1593720" progId="OrgPlusWOPX.4">
                  <p:embed followColorScheme="full"/>
                </p:oleObj>
              </mc:Choice>
              <mc:Fallback>
                <p:oleObj name="Organization Chart" r:id="rId4" imgW="7740360" imgH="1593720" progId="OrgPlusWOPX.4">
                  <p:embed followColorScheme="full"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8229600" cy="171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BRANCHES  OF  MECHANICS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Text Box 1030"/>
          <p:cNvSpPr txBox="1">
            <a:spLocks noChangeArrowheads="1"/>
          </p:cNvSpPr>
          <p:nvPr/>
        </p:nvSpPr>
        <p:spPr bwMode="auto">
          <a:xfrm>
            <a:off x="685800" y="1360944"/>
            <a:ext cx="8077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Four </a:t>
            </a:r>
            <a:r>
              <a:rPr lang="en-US" dirty="0"/>
              <a:t>fundamental physical quantities (</a:t>
            </a:r>
            <a:r>
              <a:rPr lang="en-US" dirty="0" smtClean="0"/>
              <a:t>or  </a:t>
            </a:r>
            <a:r>
              <a:rPr lang="en-US" dirty="0"/>
              <a:t>dimensions)</a:t>
            </a:r>
            <a:r>
              <a:rPr lang="en-US" sz="2000" dirty="0"/>
              <a:t>.</a:t>
            </a:r>
          </a:p>
          <a:p>
            <a:pPr lvl="1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Length </a:t>
            </a:r>
          </a:p>
          <a:p>
            <a:pPr lvl="1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Mass </a:t>
            </a:r>
          </a:p>
          <a:p>
            <a:pPr lvl="1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Time </a:t>
            </a:r>
          </a:p>
          <a:p>
            <a:pPr lvl="1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Force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72714" name="Text Box 1034"/>
          <p:cNvSpPr txBox="1">
            <a:spLocks noChangeArrowheads="1"/>
          </p:cNvSpPr>
          <p:nvPr/>
        </p:nvSpPr>
        <p:spPr bwMode="auto">
          <a:xfrm>
            <a:off x="762000" y="4343400"/>
            <a:ext cx="8001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 smtClean="0"/>
              <a:t>Newton’s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Law relates them: </a:t>
            </a:r>
            <a:r>
              <a:rPr lang="en-US" dirty="0" smtClean="0"/>
              <a:t> F </a:t>
            </a:r>
            <a:r>
              <a:rPr lang="en-US" dirty="0"/>
              <a:t>= m </a:t>
            </a:r>
            <a:r>
              <a:rPr lang="en-US" dirty="0" smtClean="0"/>
              <a:t>× </a:t>
            </a:r>
            <a:r>
              <a:rPr lang="en-US" dirty="0"/>
              <a:t>a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We </a:t>
            </a:r>
            <a:r>
              <a:rPr lang="en-US" dirty="0"/>
              <a:t>use this equation to develop systems of units.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 smtClean="0"/>
              <a:t>Units </a:t>
            </a:r>
            <a:r>
              <a:rPr lang="en-US" dirty="0"/>
              <a:t>are arbitrary names we give to the physical quantities.</a:t>
            </a:r>
            <a:endParaRPr lang="en-US" dirty="0">
              <a:solidFill>
                <a:srgbClr val="00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UNITS  OF  MEASUREMENT</a:t>
            </a:r>
            <a:b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(Section 1.3)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utoUpdateAnimBg="0"/>
      <p:bldP spid="727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533400" y="1249362"/>
            <a:ext cx="7924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0"/>
              </a:spcBef>
              <a:buClr>
                <a:srgbClr val="00FF00"/>
              </a:buClr>
            </a:pPr>
            <a:r>
              <a:rPr lang="en-US" dirty="0" smtClean="0"/>
              <a:t>Force</a:t>
            </a:r>
            <a:r>
              <a:rPr lang="en-US" dirty="0"/>
              <a:t>, mass, time and acceleration are related by Newton’s</a:t>
            </a:r>
            <a:br>
              <a:rPr lang="en-US" dirty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/>
              <a:t>law.</a:t>
            </a:r>
            <a:r>
              <a:rPr lang="en-US" sz="2000" dirty="0"/>
              <a:t>   </a:t>
            </a:r>
            <a:r>
              <a:rPr lang="en-US" dirty="0"/>
              <a:t>Three of these are assigned units (called base units)</a:t>
            </a:r>
            <a:br>
              <a:rPr lang="en-US" dirty="0"/>
            </a:br>
            <a:r>
              <a:rPr lang="en-US" dirty="0" smtClean="0"/>
              <a:t>and </a:t>
            </a:r>
            <a:r>
              <a:rPr lang="en-US" dirty="0"/>
              <a:t>the fourth unit is derived.  Which </a:t>
            </a:r>
            <a:r>
              <a:rPr lang="en-US" dirty="0" smtClean="0"/>
              <a:t>one is </a:t>
            </a:r>
            <a:r>
              <a:rPr lang="en-US" dirty="0"/>
              <a:t>derived varies by</a:t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system of units.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UNIT  SYSTEMS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2819400"/>
            <a:ext cx="8153400" cy="3481130"/>
            <a:chOff x="533400" y="2819400"/>
            <a:chExt cx="8153400" cy="3481130"/>
          </a:xfrm>
        </p:grpSpPr>
        <p:sp>
          <p:nvSpPr>
            <p:cNvPr id="8199" name="Text Box 9"/>
            <p:cNvSpPr txBox="1">
              <a:spLocks noChangeArrowheads="1"/>
            </p:cNvSpPr>
            <p:nvPr/>
          </p:nvSpPr>
          <p:spPr bwMode="auto">
            <a:xfrm>
              <a:off x="533400" y="2819400"/>
              <a:ext cx="8153400" cy="2124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FF00"/>
                </a:buClr>
              </a:pPr>
              <a:r>
                <a:rPr lang="en-US" dirty="0" smtClean="0"/>
                <a:t>We </a:t>
              </a:r>
              <a:r>
                <a:rPr lang="en-US" dirty="0"/>
                <a:t>will work with two unit systems in statics:</a:t>
              </a:r>
            </a:p>
            <a:p>
              <a:pPr lvl="1" eaLnBrk="1" hangingPunct="1">
                <a:spcBef>
                  <a:spcPct val="50000"/>
                </a:spcBef>
                <a:buClr>
                  <a:srgbClr val="FF0000"/>
                </a:buClr>
                <a:buFontTx/>
                <a:buChar char="•"/>
              </a:pPr>
              <a:r>
                <a:rPr lang="en-US" dirty="0"/>
                <a:t> International System (SI)  </a:t>
              </a:r>
            </a:p>
            <a:p>
              <a:pPr lvl="1" eaLnBrk="1" hangingPunct="1">
                <a:spcBef>
                  <a:spcPct val="50000"/>
                </a:spcBef>
                <a:buClr>
                  <a:srgbClr val="FF0000"/>
                </a:buClr>
                <a:buFontTx/>
                <a:buChar char="•"/>
              </a:pPr>
              <a:r>
                <a:rPr lang="en-US" dirty="0"/>
                <a:t> U.S. Customary (USCS) </a:t>
              </a:r>
            </a:p>
            <a:p>
              <a:pPr eaLnBrk="1" hangingPunct="1">
                <a:spcBef>
                  <a:spcPct val="50000"/>
                </a:spcBef>
                <a:buClr>
                  <a:srgbClr val="00FF00"/>
                </a:buClr>
              </a:pPr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38400" y="4540803"/>
              <a:ext cx="2491740" cy="168402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57034" y="4311710"/>
              <a:ext cx="2651760" cy="19888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477439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673" y="1905000"/>
            <a:ext cx="66865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Table 1-1 in the textbook summarizes these unit systems.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2994"/>
            <a:ext cx="7772400" cy="758952"/>
          </a:xfrm>
        </p:spPr>
        <p:txBody>
          <a:bodyPr/>
          <a:lstStyle/>
          <a:p>
            <a:pPr algn="ctr" eaLnBrk="1" hangingPunct="1"/>
            <a:r>
              <a:rPr lang="en-US" sz="2400" b="1" dirty="0" smtClean="0">
                <a:latin typeface="Times New Roman" pitchFamily="18" charset="0"/>
              </a:rPr>
              <a:t>COMMON  CONVERSION  FACTORS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57200" y="1219200"/>
            <a:ext cx="8153400" cy="2876550"/>
            <a:chOff x="457200" y="1219200"/>
            <a:chExt cx="8153400" cy="2876550"/>
          </a:xfrm>
        </p:grpSpPr>
        <p:sp>
          <p:nvSpPr>
            <p:cNvPr id="10247" name="Text Box 5"/>
            <p:cNvSpPr txBox="1">
              <a:spLocks noChangeArrowheads="1"/>
            </p:cNvSpPr>
            <p:nvPr/>
          </p:nvSpPr>
          <p:spPr bwMode="auto">
            <a:xfrm>
              <a:off x="457200" y="1219200"/>
              <a:ext cx="8153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>
                  <a:srgbClr val="00FF00"/>
                </a:buClr>
              </a:pPr>
              <a:r>
                <a:rPr lang="en-US" dirty="0" smtClean="0">
                  <a:solidFill>
                    <a:srgbClr val="0000FA"/>
                  </a:solidFill>
                </a:rPr>
                <a:t>Work </a:t>
              </a:r>
              <a:r>
                <a:rPr lang="en-US" dirty="0">
                  <a:solidFill>
                    <a:srgbClr val="0000FA"/>
                  </a:solidFill>
                </a:rPr>
                <a:t>problems in the units given </a:t>
              </a:r>
              <a:r>
                <a:rPr lang="en-US" dirty="0"/>
                <a:t>unless otherwise</a:t>
              </a:r>
              <a:r>
                <a:rPr lang="en-US" dirty="0">
                  <a:solidFill>
                    <a:schemeClr val="accent1"/>
                  </a:solidFill>
                </a:rPr>
                <a:t> </a:t>
              </a:r>
              <a:r>
                <a:rPr lang="en-US" dirty="0"/>
                <a:t>instructed!</a:t>
              </a:r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8700" y="1905000"/>
              <a:ext cx="7086600" cy="2190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1676400" y="5257800"/>
            <a:ext cx="2802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dirty="0" smtClean="0"/>
              <a:t>Answer is </a:t>
            </a:r>
            <a:r>
              <a:rPr lang="en-US" u="sng" dirty="0" smtClean="0">
                <a:solidFill>
                  <a:srgbClr val="0000FA"/>
                </a:solidFill>
              </a:rPr>
              <a:t>209.06  N</a:t>
            </a:r>
            <a:r>
              <a:rPr lang="en-US" dirty="0" smtClean="0"/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4724400"/>
            <a:ext cx="6708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 you convert a force value of 47 </a:t>
            </a:r>
            <a:r>
              <a:rPr lang="en-US" dirty="0" err="1"/>
              <a:t>lb</a:t>
            </a:r>
            <a:r>
              <a:rPr lang="en-US" dirty="0"/>
              <a:t> into SI units?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 Box 1027"/>
          <p:cNvSpPr txBox="1">
            <a:spLocks noChangeArrowheads="1"/>
          </p:cNvSpPr>
          <p:nvPr/>
        </p:nvSpPr>
        <p:spPr bwMode="auto">
          <a:xfrm>
            <a:off x="609600" y="1752600"/>
            <a:ext cx="7239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No plurals  (</a:t>
            </a:r>
            <a:r>
              <a:rPr lang="en-US" dirty="0">
                <a:sym typeface="Symbol" pitchFamily="18" charset="2"/>
              </a:rPr>
              <a:t>e.g.,  m = 5 kg, not </a:t>
            </a:r>
            <a:r>
              <a:rPr lang="en-US" dirty="0" err="1">
                <a:sym typeface="Symbol" pitchFamily="18" charset="2"/>
              </a:rPr>
              <a:t>kgs</a:t>
            </a:r>
            <a:r>
              <a:rPr lang="en-US" dirty="0">
                <a:sym typeface="Symbol" pitchFamily="18" charset="2"/>
              </a:rPr>
              <a:t> )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sym typeface="Symbol" pitchFamily="18" charset="2"/>
              </a:rPr>
              <a:t> Separate units with a  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•    (</a:t>
            </a:r>
            <a:r>
              <a:rPr lang="en-US" dirty="0">
                <a:sym typeface="Symbol" pitchFamily="18" charset="2"/>
              </a:rPr>
              <a:t>e.g.,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 meter second = m • s )</a:t>
            </a:r>
          </a:p>
        </p:txBody>
      </p:sp>
      <p:sp>
        <p:nvSpPr>
          <p:cNvPr id="87044" name="Text Box 1028"/>
          <p:cNvSpPr txBox="1">
            <a:spLocks noChangeArrowheads="1"/>
          </p:cNvSpPr>
          <p:nvPr/>
        </p:nvSpPr>
        <p:spPr bwMode="auto">
          <a:xfrm>
            <a:off x="609600" y="2971800"/>
            <a:ext cx="7391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Most symbols are in lowercase.</a:t>
            </a:r>
          </a:p>
          <a:p>
            <a:pPr lvl="1"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Key exceptions </a:t>
            </a:r>
            <a:r>
              <a:rPr lang="en-US" dirty="0"/>
              <a:t>are </a:t>
            </a:r>
            <a:r>
              <a:rPr lang="en-US" b="1" dirty="0"/>
              <a:t>N</a:t>
            </a:r>
            <a:r>
              <a:rPr lang="en-US" dirty="0"/>
              <a:t>, </a:t>
            </a:r>
            <a:r>
              <a:rPr lang="en-US" b="1" dirty="0"/>
              <a:t>Pa, M </a:t>
            </a:r>
            <a:r>
              <a:rPr lang="en-US" dirty="0"/>
              <a:t>and </a:t>
            </a:r>
            <a:r>
              <a:rPr lang="en-US" b="1" dirty="0"/>
              <a:t>G.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/>
              <a:t>Exponential powers apply to units, e.g., cm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• cm </a:t>
            </a:r>
            <a:r>
              <a:rPr lang="en-US" dirty="0"/>
              <a:t>= cm</a:t>
            </a:r>
            <a:r>
              <a:rPr lang="en-US" baseline="30000" dirty="0"/>
              <a:t>2</a:t>
            </a:r>
            <a:endParaRPr lang="en-US" dirty="0">
              <a:cs typeface="Times New Roman" pitchFamily="18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Compound prefixes should not be used.</a:t>
            </a:r>
          </a:p>
          <a:p>
            <a:pPr eaLnBrk="1" hangingPunct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dirty="0">
                <a:cs typeface="Times New Roman" pitchFamily="18" charset="0"/>
                <a:sym typeface="Symbol" pitchFamily="18" charset="2"/>
              </a:rPr>
              <a:t>Table 1-3 in the textbook shows prefixes used in the SI 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 INTERNATIONAL  SYSTEM  OF  UNITS</a:t>
            </a:r>
            <a:r>
              <a:rPr lang="en-US" sz="24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lang="en-US" sz="2400" b="1" kern="1200" baseline="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(Section 1.4)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autoUpdateAnimBg="0"/>
      <p:bldP spid="87044" grpId="0"/>
    </p:bldLst>
  </p:timing>
</p:sld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93F32FC5-B24E-493B-AF91-FAC387157692}" vid="{6471C9DA-63CC-4241-BCC7-E43EBB88B5E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2195</TotalTime>
  <Words>1072</Words>
  <Application>Microsoft Office PowerPoint</Application>
  <PresentationFormat>On-screen Show (4:3)</PresentationFormat>
  <Paragraphs>127</Paragraphs>
  <Slides>16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Template_White</vt:lpstr>
      <vt:lpstr>Organization Chart</vt:lpstr>
      <vt:lpstr>MECHANICS,  UNITS,  NUMERICAL  CALCULATIONS  &amp; GENERAL  PROCEDURE  FOR  ANALYSIS </vt:lpstr>
      <vt:lpstr>READING QUIZ</vt:lpstr>
      <vt:lpstr>WHAT  IS  MECHANICS?</vt:lpstr>
      <vt:lpstr>BRANCHES  OF  MECHANICS</vt:lpstr>
      <vt:lpstr>UNITS  OF  MEASUREMENT (Section 1.3)</vt:lpstr>
      <vt:lpstr>UNIT  SYSTEMS</vt:lpstr>
      <vt:lpstr>Table 1-1 in the textbook summarizes these unit systems.</vt:lpstr>
      <vt:lpstr>COMMON  CONVERSION  FACTORS</vt:lpstr>
      <vt:lpstr>THE  INTERNATIONAL  SYSTEM  OF  UNITS  (Section 1.4)</vt:lpstr>
      <vt:lpstr>Table 1–3  shows some of the prefixes used  in the SI system.</vt:lpstr>
      <vt:lpstr>NUMERICAL  CALCULATIONS  (Section 1.5)</vt:lpstr>
      <vt:lpstr>CONCEPT  QUIZ</vt:lpstr>
      <vt:lpstr>CONCEPT QUIZ  (continued)</vt:lpstr>
      <vt:lpstr>PROBLEM  SOLVING  STRATEGY  IPE:  A 3-Step Approach</vt:lpstr>
      <vt:lpstr>ATTENTION QUIZ</vt:lpstr>
      <vt:lpstr>PowerPoint Presentation</vt:lpstr>
    </vt:vector>
  </TitlesOfParts>
  <Company>Arizona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1.1-1.6 Lecture Slides</dc:title>
  <dc:subject>Hibbeler Statics 14th Edition</dc:subject>
  <dc:creator>Dr. Changho Nam; Dr.Sudhir Mehta, Dr.Scott Danielson, Dr. Changho Nam, &amp; Trian Georgeou</dc:creator>
  <dc:description>Updated for Hibbeler's 14th Edition Statics textbook by Dr. Changho Nam, edited by Dr. Scott Danielson.</dc:description>
  <cp:lastModifiedBy>SDanielson</cp:lastModifiedBy>
  <cp:revision>108</cp:revision>
  <cp:lastPrinted>2001-02-27T20:41:00Z</cp:lastPrinted>
  <dcterms:created xsi:type="dcterms:W3CDTF">2000-06-10T19:34:55Z</dcterms:created>
  <dcterms:modified xsi:type="dcterms:W3CDTF">2015-08-03T21:46:39Z</dcterms:modified>
</cp:coreProperties>
</file>