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14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D43227-286A-4DA2-9D15-2FA550D1D6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EF50EC-9F3F-4B7D-9C9E-2CC8C3BD1C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5CCCF-DF60-4AE0-A49E-BC4022D6D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42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2A53-E475-435B-8FC6-8B9D22BAD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66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9A1F1-AEC7-43C7-AD3E-956E8C35C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2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7DA6D-297B-42B2-98AA-7F570638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81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2528D-727E-4B04-9B30-D42982CB9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56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51F52-B9D1-46C7-B9F4-66234852B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9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21934-57E3-4BD7-B3CB-FBE7CBDD5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36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E03BD-CF86-43CB-B781-276525FF2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53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9431E-9F17-464F-926A-56160D888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39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67665-0069-49A4-897D-B84BC059E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92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C8D4E4-8766-4BAA-8CA8-DB10ADAD21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F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altLang="en-US" sz="4800" dirty="0">
                <a:solidFill>
                  <a:schemeClr val="tx1"/>
                </a:solidFill>
              </a:rPr>
              <a:t/>
            </a:r>
            <a:br>
              <a:rPr lang="en-US" altLang="en-US" sz="4800" dirty="0">
                <a:solidFill>
                  <a:schemeClr val="tx1"/>
                </a:solidFill>
              </a:rPr>
            </a:br>
            <a:r>
              <a:rPr lang="en-US" altLang="en-US" sz="4800" dirty="0">
                <a:solidFill>
                  <a:schemeClr val="tx1"/>
                </a:solidFill>
              </a:rPr>
              <a:t>Variation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95400" y="3124200"/>
            <a:ext cx="7391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Objectives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Construct a Model Using Direct Variation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Construct a Model Using Inverse Variation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Construct a Model Using Joint or Combined Variation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3000" y="228600"/>
            <a:ext cx="7543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Variation</a:t>
            </a:r>
            <a:r>
              <a:rPr lang="en-US" altLang="en-US" sz="3600"/>
              <a:t> refers to how one quantity varies in relation to another quantity. Quantities may vary </a:t>
            </a:r>
            <a:r>
              <a:rPr lang="en-US" altLang="en-US" sz="3600" i="1"/>
              <a:t>directly</a:t>
            </a:r>
            <a:r>
              <a:rPr lang="en-US" altLang="en-US" sz="3600"/>
              <a:t>,</a:t>
            </a:r>
            <a:r>
              <a:rPr lang="en-US" altLang="en-US" sz="3600" i="1"/>
              <a:t> inversely</a:t>
            </a:r>
            <a:r>
              <a:rPr lang="en-US" altLang="en-US" sz="3600"/>
              <a:t>, or </a:t>
            </a:r>
            <a:r>
              <a:rPr lang="en-US" altLang="en-US" sz="3600" i="1"/>
              <a:t>jointly</a:t>
            </a:r>
            <a:r>
              <a:rPr lang="en-US" altLang="en-US" sz="3600"/>
              <a:t>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19200" y="2743200"/>
            <a:ext cx="7620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3200"/>
              <a:t>Let </a:t>
            </a:r>
            <a:r>
              <a:rPr lang="en-US" altLang="en-US" sz="3200" i="1"/>
              <a:t>x</a:t>
            </a:r>
            <a:r>
              <a:rPr lang="en-US" altLang="en-US" sz="3200"/>
              <a:t> and </a:t>
            </a:r>
            <a:r>
              <a:rPr lang="en-US" altLang="en-US" sz="3200" i="1"/>
              <a:t>y</a:t>
            </a:r>
            <a:r>
              <a:rPr lang="en-US" altLang="en-US" sz="3200"/>
              <a:t> denote two quantities.  Then </a:t>
            </a:r>
            <a:r>
              <a:rPr lang="en-US" altLang="en-US" sz="3200" i="1"/>
              <a:t>y</a:t>
            </a:r>
            <a:r>
              <a:rPr lang="en-US" altLang="en-US" sz="3200"/>
              <a:t> </a:t>
            </a:r>
            <a:r>
              <a:rPr lang="en-US" altLang="en-US" sz="3200" b="1"/>
              <a:t>varies directly</a:t>
            </a:r>
            <a:r>
              <a:rPr lang="en-US" altLang="en-US" sz="3200"/>
              <a:t> with </a:t>
            </a:r>
            <a:r>
              <a:rPr lang="en-US" altLang="en-US" sz="3200" i="1"/>
              <a:t>x</a:t>
            </a:r>
            <a:r>
              <a:rPr lang="en-US" altLang="en-US" sz="3200"/>
              <a:t>, or </a:t>
            </a:r>
            <a:r>
              <a:rPr lang="en-US" altLang="en-US" sz="3200" i="1"/>
              <a:t>y</a:t>
            </a:r>
            <a:r>
              <a:rPr lang="en-US" altLang="en-US" sz="3200"/>
              <a:t> is </a:t>
            </a:r>
            <a:r>
              <a:rPr lang="en-US" altLang="en-US" sz="3200" b="1"/>
              <a:t>directly proportional to </a:t>
            </a:r>
            <a:r>
              <a:rPr lang="en-US" altLang="en-US" sz="3200" b="1" i="1"/>
              <a:t>x</a:t>
            </a:r>
            <a:r>
              <a:rPr lang="en-US" altLang="en-US" sz="3200"/>
              <a:t>, if there is a nonzero number </a:t>
            </a:r>
            <a:r>
              <a:rPr lang="en-US" altLang="en-US" sz="3200" i="1"/>
              <a:t>k</a:t>
            </a:r>
            <a:r>
              <a:rPr lang="en-US" altLang="en-US" sz="3200"/>
              <a:t> such that y = kx.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19200" y="53340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The number k is called the </a:t>
            </a:r>
            <a:r>
              <a:rPr lang="en-US" altLang="en-US" sz="3200" b="1"/>
              <a:t>constant of proportionality</a:t>
            </a:r>
            <a:r>
              <a:rPr lang="en-US" altLang="en-US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43000" y="304800"/>
            <a:ext cx="784701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800"/>
              <a:t>For regular unleaded gasoline, the revenue </a:t>
            </a:r>
            <a:r>
              <a:rPr lang="en-US" altLang="en-US" sz="2800" i="1"/>
              <a:t>R</a:t>
            </a:r>
            <a:r>
              <a:rPr lang="en-US" altLang="en-US" sz="2800"/>
              <a:t> (in dollars) varies directly with the number of gallons of gasoline sold </a:t>
            </a:r>
            <a:r>
              <a:rPr lang="en-US" altLang="en-US" sz="2800" i="1"/>
              <a:t>g</a:t>
            </a:r>
            <a:r>
              <a:rPr lang="en-US" altLang="en-US" sz="2800"/>
              <a:t>.  If revenue is $15.00 when the number of gallons of gasoline sold is 12.5, find a formula  that relates revenue </a:t>
            </a:r>
            <a:r>
              <a:rPr lang="en-US" altLang="en-US" sz="2800" i="1"/>
              <a:t>R</a:t>
            </a:r>
            <a:r>
              <a:rPr lang="en-US" altLang="en-US" sz="2800"/>
              <a:t> to the number of gallons of gasoline </a:t>
            </a:r>
            <a:r>
              <a:rPr lang="en-US" altLang="en-US" sz="2800" i="1"/>
              <a:t>g</a:t>
            </a:r>
            <a:r>
              <a:rPr lang="en-US" altLang="en-US" sz="2800"/>
              <a:t>.</a:t>
            </a:r>
          </a:p>
        </p:txBody>
      </p:sp>
      <p:graphicFrame>
        <p:nvGraphicFramePr>
          <p:cNvPr id="8195" name="Object 3"/>
          <p:cNvGraphicFramePr>
            <a:graphicFrameLocks/>
          </p:cNvGraphicFramePr>
          <p:nvPr/>
        </p:nvGraphicFramePr>
        <p:xfrm>
          <a:off x="3657600" y="3011488"/>
          <a:ext cx="17875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1787400" imgH="946080" progId="Word.Document.8">
                  <p:embed/>
                </p:oleObj>
              </mc:Choice>
              <mc:Fallback>
                <p:oleObj name="Document" r:id="rId4" imgW="1787400" imgH="94608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11488"/>
                        <a:ext cx="178752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/>
          </p:cNvGraphicFramePr>
          <p:nvPr/>
        </p:nvGraphicFramePr>
        <p:xfrm>
          <a:off x="3497263" y="3662363"/>
          <a:ext cx="32210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6" imgW="3220920" imgH="601560" progId="Word.Document.8">
                  <p:embed/>
                </p:oleObj>
              </mc:Choice>
              <mc:Fallback>
                <p:oleObj name="Document" r:id="rId6" imgW="3220920" imgH="60156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3662363"/>
                        <a:ext cx="322103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/>
          </p:cNvGraphicFramePr>
          <p:nvPr/>
        </p:nvGraphicFramePr>
        <p:xfrm>
          <a:off x="3662363" y="4313238"/>
          <a:ext cx="267493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8" imgW="2674800" imgH="1044360" progId="Equation.3">
                  <p:embed/>
                </p:oleObj>
              </mc:Choice>
              <mc:Fallback>
                <p:oleObj name="Equation" r:id="rId8" imgW="2674800" imgH="104436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313238"/>
                        <a:ext cx="2674937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/>
          </p:cNvGraphicFramePr>
          <p:nvPr/>
        </p:nvGraphicFramePr>
        <p:xfrm>
          <a:off x="3214688" y="5729288"/>
          <a:ext cx="385921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Document" r:id="rId10" imgW="3859200" imgH="623880" progId="Word.Document.8">
                  <p:embed/>
                </p:oleObj>
              </mc:Choice>
              <mc:Fallback>
                <p:oleObj name="Document" r:id="rId10" imgW="3859200" imgH="623880" progId="Word.Documen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5729288"/>
                        <a:ext cx="3859212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19200" y="381000"/>
            <a:ext cx="7315200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Let </a:t>
            </a:r>
            <a:r>
              <a:rPr lang="en-US" altLang="en-US" sz="3200" i="1"/>
              <a:t>x</a:t>
            </a:r>
            <a:r>
              <a:rPr lang="en-US" altLang="en-US" sz="3200"/>
              <a:t> and </a:t>
            </a:r>
            <a:r>
              <a:rPr lang="en-US" altLang="en-US" sz="3200" i="1"/>
              <a:t>y</a:t>
            </a:r>
            <a:r>
              <a:rPr lang="en-US" altLang="en-US" sz="3200"/>
              <a:t> denote two quantities.  Then </a:t>
            </a:r>
            <a:r>
              <a:rPr lang="en-US" altLang="en-US" sz="3200" i="1"/>
              <a:t>y</a:t>
            </a:r>
            <a:r>
              <a:rPr lang="en-US" altLang="en-US" sz="3200"/>
              <a:t> </a:t>
            </a:r>
            <a:r>
              <a:rPr lang="en-US" altLang="en-US" sz="3200" b="1"/>
              <a:t>varies inversely</a:t>
            </a:r>
            <a:r>
              <a:rPr lang="en-US" altLang="en-US" sz="3200"/>
              <a:t> with </a:t>
            </a:r>
            <a:r>
              <a:rPr lang="en-US" altLang="en-US" sz="3200" i="1"/>
              <a:t>x</a:t>
            </a:r>
            <a:r>
              <a:rPr lang="en-US" altLang="en-US" sz="3200"/>
              <a:t>, or </a:t>
            </a:r>
            <a:r>
              <a:rPr lang="en-US" altLang="en-US" sz="3200" i="1"/>
              <a:t>y</a:t>
            </a:r>
            <a:r>
              <a:rPr lang="en-US" altLang="en-US" sz="3200"/>
              <a:t> is </a:t>
            </a:r>
            <a:r>
              <a:rPr lang="en-US" altLang="en-US" sz="3200" b="1"/>
              <a:t>inversely proportional to </a:t>
            </a:r>
            <a:r>
              <a:rPr lang="en-US" altLang="en-US" sz="3200" b="1" i="1"/>
              <a:t>x</a:t>
            </a:r>
            <a:r>
              <a:rPr lang="en-US" altLang="en-US" sz="3200"/>
              <a:t>, if there is a nonzero number </a:t>
            </a:r>
            <a:r>
              <a:rPr lang="en-US" altLang="en-US" sz="3200" i="1"/>
              <a:t>k</a:t>
            </a:r>
            <a:r>
              <a:rPr lang="en-US" altLang="en-US" sz="3200"/>
              <a:t> such that</a:t>
            </a:r>
            <a:r>
              <a:rPr lang="en-US" altLang="en-US"/>
              <a:t>: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                                       y = k/x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43000" y="44196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The number k is called the </a:t>
            </a:r>
            <a:r>
              <a:rPr lang="en-US" altLang="en-US" sz="3200" b="1"/>
              <a:t>constant of proportionality</a:t>
            </a:r>
            <a:r>
              <a:rPr lang="en-US" altLang="en-US" sz="32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19200" y="76200"/>
            <a:ext cx="7772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800"/>
              <a:t>The weight of a body varies inversely with the square of its distance from the center of Earth.  Assuming the radius of Earth is 3960 miles, how much would a woman weigh at an altitude of 0.5 miles above  the Earth’s surface if she weighs 120 pounds on Earth’s surface?</a:t>
            </a:r>
          </a:p>
        </p:txBody>
      </p:sp>
      <p:graphicFrame>
        <p:nvGraphicFramePr>
          <p:cNvPr id="12291" name="Object 3"/>
          <p:cNvGraphicFramePr>
            <a:graphicFrameLocks/>
          </p:cNvGraphicFramePr>
          <p:nvPr/>
        </p:nvGraphicFramePr>
        <p:xfrm>
          <a:off x="1851025" y="2781300"/>
          <a:ext cx="14620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4" imgW="1461960" imgH="1193760" progId="Word.Document.8">
                  <p:embed/>
                </p:oleObj>
              </mc:Choice>
              <mc:Fallback>
                <p:oleObj name="Document" r:id="rId4" imgW="1461960" imgH="119376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781300"/>
                        <a:ext cx="14620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3941763" y="2851150"/>
          <a:ext cx="191293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6" imgW="1912680" imgH="895320" progId="Equation.3">
                  <p:embed/>
                </p:oleObj>
              </mc:Choice>
              <mc:Fallback>
                <p:oleObj name="Equation" r:id="rId6" imgW="1912680" imgH="89532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2851150"/>
                        <a:ext cx="191293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/>
          </p:cNvGraphicFramePr>
          <p:nvPr/>
        </p:nvGraphicFramePr>
        <p:xfrm>
          <a:off x="1612900" y="3908425"/>
          <a:ext cx="50276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8" imgW="5027400" imgH="523800" progId="Equation.3">
                  <p:embed/>
                </p:oleObj>
              </mc:Choice>
              <mc:Fallback>
                <p:oleObj name="Equation" r:id="rId8" imgW="5027400" imgH="5238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908425"/>
                        <a:ext cx="50276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828800" y="4724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So,</a:t>
            </a:r>
          </a:p>
        </p:txBody>
      </p:sp>
      <p:graphicFrame>
        <p:nvGraphicFramePr>
          <p:cNvPr id="12295" name="Object 7"/>
          <p:cNvGraphicFramePr>
            <a:graphicFrameLocks/>
          </p:cNvGraphicFramePr>
          <p:nvPr/>
        </p:nvGraphicFramePr>
        <p:xfrm>
          <a:off x="2989263" y="4559300"/>
          <a:ext cx="29670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0" imgW="2966760" imgH="939600" progId="Equation.3">
                  <p:embed/>
                </p:oleObj>
              </mc:Choice>
              <mc:Fallback>
                <p:oleObj name="Equation" r:id="rId10" imgW="2966760" imgH="9396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4559300"/>
                        <a:ext cx="296703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/>
          </p:cNvGraphicFramePr>
          <p:nvPr/>
        </p:nvGraphicFramePr>
        <p:xfrm>
          <a:off x="1281113" y="5635625"/>
          <a:ext cx="72183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2" imgW="7218000" imgH="1082520" progId="Equation.3">
                  <p:embed/>
                </p:oleObj>
              </mc:Choice>
              <mc:Fallback>
                <p:oleObj name="Equation" r:id="rId12" imgW="7218000" imgH="108252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5635625"/>
                        <a:ext cx="72183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95400" y="1447800"/>
            <a:ext cx="74676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When a variable quantity </a:t>
            </a:r>
            <a:r>
              <a:rPr lang="en-US" altLang="en-US" sz="3600" i="1"/>
              <a:t>Q</a:t>
            </a:r>
            <a:r>
              <a:rPr lang="en-US" altLang="en-US" sz="3600"/>
              <a:t> is proportional to the product of two or more other variables, we say that </a:t>
            </a:r>
            <a:r>
              <a:rPr lang="en-US" altLang="en-US" sz="3600" i="1"/>
              <a:t>Q</a:t>
            </a:r>
            <a:r>
              <a:rPr lang="en-US" altLang="en-US" sz="3600"/>
              <a:t> </a:t>
            </a:r>
            <a:r>
              <a:rPr lang="en-US" altLang="en-US" sz="3600" b="1" i="1"/>
              <a:t>varies jointly</a:t>
            </a:r>
            <a:r>
              <a:rPr lang="en-US" altLang="en-US" sz="3600"/>
              <a:t> with these quantities.  </a:t>
            </a:r>
            <a:r>
              <a:rPr lang="en-US" altLang="en-US" sz="3600" b="1" i="1"/>
              <a:t>Combined variation</a:t>
            </a:r>
            <a:r>
              <a:rPr lang="en-US" altLang="en-US" sz="3600" b="1"/>
              <a:t> </a:t>
            </a:r>
            <a:r>
              <a:rPr lang="en-US" altLang="en-US" sz="3600"/>
              <a:t>is a combination of direct and/or inverse variation.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95400" y="76200"/>
            <a:ext cx="7467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800"/>
              <a:t>The maximum safe load for a horizontal rectangular beam varies jointly with the width of the beam and the square of the thickness of the beam and inversely with its length.  If a 10-foot beam will support up to 600 pounds when the beam is 3 inches wide and 4 inches thick, what is the maximum safe load of a similar beam 12 feet long, 4 inches wide and 6 inches thick?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1447800" y="3690938"/>
          <a:ext cx="1563688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4" imgW="1563480" imgH="817560" progId="Equation.3">
                  <p:embed/>
                </p:oleObj>
              </mc:Choice>
              <mc:Fallback>
                <p:oleObj name="Equation" r:id="rId4" imgW="1563480" imgH="81756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90938"/>
                        <a:ext cx="1563688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3657600" y="3614738"/>
          <a:ext cx="21383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6" imgW="2138040" imgH="974520" progId="Equation.3">
                  <p:embed/>
                </p:oleObj>
              </mc:Choice>
              <mc:Fallback>
                <p:oleObj name="Equation" r:id="rId6" imgW="2138040" imgH="97452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614738"/>
                        <a:ext cx="21383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/>
          </p:cNvGraphicFramePr>
          <p:nvPr/>
        </p:nvGraphicFramePr>
        <p:xfrm>
          <a:off x="6329363" y="3886200"/>
          <a:ext cx="1447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8" imgW="1447560" imgH="393480" progId="Equation.3">
                  <p:embed/>
                </p:oleObj>
              </mc:Choice>
              <mc:Fallback>
                <p:oleObj name="Equation" r:id="rId8" imgW="1447560" imgH="3934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3886200"/>
                        <a:ext cx="1447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/>
          </p:cNvGraphicFramePr>
          <p:nvPr/>
        </p:nvGraphicFramePr>
        <p:xfrm>
          <a:off x="1425575" y="5181600"/>
          <a:ext cx="23352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10" imgW="2334960" imgH="1072800" progId="Equation.3">
                  <p:embed/>
                </p:oleObj>
              </mc:Choice>
              <mc:Fallback>
                <p:oleObj name="Equation" r:id="rId10" imgW="2334960" imgH="1072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5181600"/>
                        <a:ext cx="2335213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4416425" y="5181600"/>
          <a:ext cx="381317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12" imgW="3813120" imgH="1103040" progId="Equation.3">
                  <p:embed/>
                </p:oleObj>
              </mc:Choice>
              <mc:Fallback>
                <p:oleObj name="Equation" r:id="rId12" imgW="3813120" imgH="110304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5181600"/>
                        <a:ext cx="3813175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Designs\Azure.pot</Template>
  <TotalTime>31</TotalTime>
  <Words>365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Monotype Sorts</vt:lpstr>
      <vt:lpstr>Azure</vt:lpstr>
      <vt:lpstr>Document</vt:lpstr>
      <vt:lpstr>Equation</vt:lpstr>
      <vt:lpstr> Variation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Sullivan College Algebra Section 2.6</dc:title>
  <dc:creator>Jeffrey A. Detrick</dc:creator>
  <cp:lastModifiedBy>Zabdawi, Marwan</cp:lastModifiedBy>
  <cp:revision>14</cp:revision>
  <dcterms:created xsi:type="dcterms:W3CDTF">1995-05-28T16:02:17Z</dcterms:created>
  <dcterms:modified xsi:type="dcterms:W3CDTF">2018-01-11T18:06:02Z</dcterms:modified>
</cp:coreProperties>
</file>