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32" r:id="rId1"/>
  </p:sldMasterIdLst>
  <p:sldIdLst>
    <p:sldId id="256" r:id="rId2"/>
    <p:sldId id="257" r:id="rId3"/>
    <p:sldId id="258" r:id="rId4"/>
    <p:sldId id="259" r:id="rId5"/>
    <p:sldId id="260" r:id="rId6"/>
    <p:sldId id="261" r:id="rId7"/>
    <p:sldId id="262" r:id="rId8"/>
    <p:sldId id="264" r:id="rId9"/>
    <p:sldId id="263"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06" autoAdjust="0"/>
    <p:restoredTop sz="94660"/>
  </p:normalViewPr>
  <p:slideViewPr>
    <p:cSldViewPr snapToGrid="0">
      <p:cViewPr varScale="1">
        <p:scale>
          <a:sx n="72" d="100"/>
          <a:sy n="72" d="100"/>
        </p:scale>
        <p:origin x="4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D291B17-9318-49DB-B28B-6E5994AE9581}" type="datetime1">
              <a:rPr lang="en-US" smtClean="0"/>
              <a:t>09/18/19</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38801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291B17-9318-49DB-B28B-6E5994AE9581}" type="datetime1">
              <a:rPr lang="en-US" smtClean="0"/>
              <a:t>09/18/19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6250893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91B17-9318-49DB-B28B-6E5994AE9581}" type="datetime1">
              <a:rPr lang="en-US" smtClean="0"/>
              <a:t>09/18/19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1334162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91B17-9318-49DB-B28B-6E5994AE9581}" type="datetime1">
              <a:rPr lang="en-US" smtClean="0"/>
              <a:t>09/18/19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5885910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91B17-9318-49DB-B28B-6E5994AE9581}" type="datetime1">
              <a:rPr lang="en-US" smtClean="0"/>
              <a:t>09/18/19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28826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91B17-9318-49DB-B28B-6E5994AE9581}" type="datetime1">
              <a:rPr lang="en-US" smtClean="0"/>
              <a:t>09/18/19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009180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91B17-9318-49DB-B28B-6E5994AE9581}" type="datetime1">
              <a:rPr lang="en-US" smtClean="0"/>
              <a:t>09/18/19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9743774"/>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291B17-9318-49DB-B28B-6E5994AE9581}" type="datetime1">
              <a:rPr lang="en-US" smtClean="0"/>
              <a:t>09/18/19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2981029"/>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291B17-9318-49DB-B28B-6E5994AE9581}" type="datetime1">
              <a:rPr lang="en-US" smtClean="0"/>
              <a:t>09/18/19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43014200"/>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291B17-9318-49DB-B28B-6E5994AE9581}" type="datetime1">
              <a:rPr lang="en-US" smtClean="0"/>
              <a:t>09/18/19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5806850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91B17-9318-49DB-B28B-6E5994AE9581}" type="datetime1">
              <a:rPr lang="en-US" smtClean="0"/>
              <a:t>09/18/19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27002887"/>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D291B17-9318-49DB-B28B-6E5994AE9581}" type="datetime1">
              <a:rPr lang="en-US" smtClean="0"/>
              <a:t>09/18/19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8831313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D291B17-9318-49DB-B28B-6E5994AE9581}" type="datetime1">
              <a:rPr lang="en-US" smtClean="0"/>
              <a:t>09/18/19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6454734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D291B17-9318-49DB-B28B-6E5994AE9581}" type="datetime1">
              <a:rPr lang="en-US" smtClean="0"/>
              <a:t>09/18/19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2774280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291B17-9318-49DB-B28B-6E5994AE9581}" type="datetime1">
              <a:rPr lang="en-US" smtClean="0"/>
              <a:t>09/18/19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5871953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291B17-9318-49DB-B28B-6E5994AE9581}" type="datetime1">
              <a:rPr lang="en-US" smtClean="0"/>
              <a:t>09/18/19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72251858"/>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291B17-9318-49DB-B28B-6E5994AE9581}" type="datetime1">
              <a:rPr lang="en-US" smtClean="0"/>
              <a:t>09/18/19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753384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D291B17-9318-49DB-B28B-6E5994AE9581}" type="datetime1">
              <a:rPr lang="en-US" smtClean="0"/>
              <a:t>09/18/19</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333307456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hf sldNum="0"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https://creativecommons.org/licenses/by-nc-sa/3.0/" TargetMode="External"/><Relationship Id="rId4" Type="http://schemas.openxmlformats.org/officeDocument/2006/relationships/hyperlink" Target="https://hacklibraryschool.com/2016/11/15/thesis-or-internship-whats-best-for-me/"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archaeologycurated.blogspot.com/2012/04/thesis-etiquette-and-protocol.html" TargetMode="External"/><Relationship Id="rId2" Type="http://schemas.openxmlformats.org/officeDocument/2006/relationships/image" Target="../media/image4.jpg"/><Relationship Id="rId1" Type="http://schemas.openxmlformats.org/officeDocument/2006/relationships/slideLayout" Target="../slideLayouts/slideLayout1.xml"/><Relationship Id="rId5" Type="http://schemas.openxmlformats.org/officeDocument/2006/relationships/hyperlink" Target="http://utminers.utep.edu/omwilliamson/engl0311/thesis_statements.htm" TargetMode="External"/><Relationship Id="rId4" Type="http://schemas.openxmlformats.org/officeDocument/2006/relationships/image" Target="../media/image5.gif"/></Relationships>
</file>

<file path=ppt/slides/_rels/slide4.xml.rels><?xml version="1.0" encoding="UTF-8" standalone="yes"?>
<Relationships xmlns="http://schemas.openxmlformats.org/package/2006/relationships"><Relationship Id="rId3" Type="http://schemas.openxmlformats.org/officeDocument/2006/relationships/hyperlink" Target="https://www.vexels.com/vectors/preview/75446/girl-holding-umbrella-with-dog" TargetMode="External"/><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hyperlink" Target="https://creativecommons.org/licenses/by-nd/3.0/" TargetMode="External"/><Relationship Id="rId4" Type="http://schemas.openxmlformats.org/officeDocument/2006/relationships/hyperlink" Target="http://englishteachernet.blogspot.co.uk/2011/02/cartoon-humour-charlie-browns-view-on.html"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3D3F57F-1AC2-45F1-82AC-9CAEA53D22C5}"/>
              </a:ext>
            </a:extLst>
          </p:cNvPr>
          <p:cNvPicPr>
            <a:picLocks noChangeAspect="1"/>
          </p:cNvPicPr>
          <p:nvPr/>
        </p:nvPicPr>
        <p:blipFill rotWithShape="1">
          <a:blip r:embed="rId2"/>
          <a:srcRect t="15281" b="9720"/>
          <a:stretch/>
        </p:blipFill>
        <p:spPr>
          <a:xfrm>
            <a:off x="20" y="10"/>
            <a:ext cx="12191980" cy="6857988"/>
          </a:xfrm>
          <a:prstGeom prst="rect">
            <a:avLst/>
          </a:prstGeom>
        </p:spPr>
      </p:pic>
      <p:sp>
        <p:nvSpPr>
          <p:cNvPr id="2" name="Title 1">
            <a:extLst>
              <a:ext uri="{FF2B5EF4-FFF2-40B4-BE49-F238E27FC236}">
                <a16:creationId xmlns:a16="http://schemas.microsoft.com/office/drawing/2014/main" id="{A2EB538D-D96B-48F2-A276-EC9CFBF72490}"/>
              </a:ext>
            </a:extLst>
          </p:cNvPr>
          <p:cNvSpPr>
            <a:spLocks noGrp="1"/>
          </p:cNvSpPr>
          <p:nvPr>
            <p:ph type="ctrTitle"/>
          </p:nvPr>
        </p:nvSpPr>
        <p:spPr>
          <a:xfrm>
            <a:off x="837126" y="1419225"/>
            <a:ext cx="4320227" cy="2395117"/>
          </a:xfrm>
        </p:spPr>
        <p:txBody>
          <a:bodyPr>
            <a:normAutofit/>
          </a:bodyPr>
          <a:lstStyle/>
          <a:p>
            <a:r>
              <a:rPr lang="en-US" sz="4000" dirty="0">
                <a:solidFill>
                  <a:srgbClr val="FFFFFF"/>
                </a:solidFill>
              </a:rPr>
              <a:t>The Thesis Road</a:t>
            </a:r>
          </a:p>
        </p:txBody>
      </p:sp>
      <p:sp>
        <p:nvSpPr>
          <p:cNvPr id="3" name="Subtitle 2">
            <a:extLst>
              <a:ext uri="{FF2B5EF4-FFF2-40B4-BE49-F238E27FC236}">
                <a16:creationId xmlns:a16="http://schemas.microsoft.com/office/drawing/2014/main" id="{36A1660F-8919-46D9-ABF1-7DAC4839964E}"/>
              </a:ext>
            </a:extLst>
          </p:cNvPr>
          <p:cNvSpPr>
            <a:spLocks noGrp="1"/>
          </p:cNvSpPr>
          <p:nvPr>
            <p:ph type="subTitle" idx="1"/>
          </p:nvPr>
        </p:nvSpPr>
        <p:spPr>
          <a:xfrm>
            <a:off x="837126" y="3824577"/>
            <a:ext cx="4320228" cy="1614198"/>
          </a:xfrm>
        </p:spPr>
        <p:txBody>
          <a:bodyPr>
            <a:normAutofit/>
          </a:bodyPr>
          <a:lstStyle/>
          <a:p>
            <a:r>
              <a:rPr lang="en-US" sz="1800" dirty="0">
                <a:solidFill>
                  <a:srgbClr val="FFFFFF">
                    <a:alpha val="75000"/>
                  </a:srgbClr>
                </a:solidFill>
              </a:rPr>
              <a:t>Dos &amp; </a:t>
            </a:r>
            <a:r>
              <a:rPr lang="en-US" sz="1800" dirty="0" err="1">
                <a:solidFill>
                  <a:srgbClr val="FFFFFF">
                    <a:alpha val="75000"/>
                  </a:srgbClr>
                </a:solidFill>
              </a:rPr>
              <a:t>Donts</a:t>
            </a:r>
            <a:r>
              <a:rPr lang="en-US" sz="1800" dirty="0">
                <a:solidFill>
                  <a:srgbClr val="FFFFFF">
                    <a:alpha val="75000"/>
                  </a:srgbClr>
                </a:solidFill>
              </a:rPr>
              <a:t> of Writing a Thesis Statement for Narrative Essays</a:t>
            </a:r>
          </a:p>
        </p:txBody>
      </p:sp>
    </p:spTree>
    <p:extLst>
      <p:ext uri="{BB962C8B-B14F-4D97-AF65-F5344CB8AC3E}">
        <p14:creationId xmlns:p14="http://schemas.microsoft.com/office/powerpoint/2010/main" val="301754438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D7DB8-A6AE-49CD-B4A9-9CB60B3975DC}"/>
              </a:ext>
            </a:extLst>
          </p:cNvPr>
          <p:cNvSpPr>
            <a:spLocks noGrp="1"/>
          </p:cNvSpPr>
          <p:nvPr>
            <p:ph type="title"/>
          </p:nvPr>
        </p:nvSpPr>
        <p:spPr>
          <a:xfrm>
            <a:off x="2208212" y="1"/>
            <a:ext cx="8990012" cy="5579164"/>
          </a:xfrm>
        </p:spPr>
        <p:txBody>
          <a:bodyPr>
            <a:normAutofit/>
          </a:bodyPr>
          <a:lstStyle/>
          <a:p>
            <a:r>
              <a:rPr lang="en-US" dirty="0"/>
              <a:t>Sample Thesis for a narrative: </a:t>
            </a:r>
            <a:br>
              <a:rPr lang="en-US" dirty="0"/>
            </a:br>
            <a:r>
              <a:rPr lang="en-US" dirty="0"/>
              <a:t>My daughter, Isabel, and I were in the Wal-Mart parking lot right before school started when she saw some people giving away German Shepherd puppies. My first reply was we did not need a puppy that would become a huge dog. Little did we know that this incident would change our lives because it would lead us to find a small Beagle dog after discussing the matter over dinner that night, which helped us in the recovery of a painful divorce.</a:t>
            </a:r>
            <a:br>
              <a:rPr lang="en-US" dirty="0"/>
            </a:br>
            <a:endParaRPr lang="en-US" dirty="0"/>
          </a:p>
        </p:txBody>
      </p:sp>
    </p:spTree>
    <p:extLst>
      <p:ext uri="{BB962C8B-B14F-4D97-AF65-F5344CB8AC3E}">
        <p14:creationId xmlns:p14="http://schemas.microsoft.com/office/powerpoint/2010/main" val="2337042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616B3DC-C165-433D-9187-62DCC0E317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9" name="Freeform 6">
              <a:extLst>
                <a:ext uri="{FF2B5EF4-FFF2-40B4-BE49-F238E27FC236}">
                  <a16:creationId xmlns:a16="http://schemas.microsoft.com/office/drawing/2014/main" id="{97E1BF84-9824-4B0E-98DF-F0F7181DD0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10" name="Freeform 7">
              <a:extLst>
                <a:ext uri="{FF2B5EF4-FFF2-40B4-BE49-F238E27FC236}">
                  <a16:creationId xmlns:a16="http://schemas.microsoft.com/office/drawing/2014/main" id="{A85FA340-7392-4303-9707-A12F45A46F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11" name="Freeform 9">
              <a:extLst>
                <a:ext uri="{FF2B5EF4-FFF2-40B4-BE49-F238E27FC236}">
                  <a16:creationId xmlns:a16="http://schemas.microsoft.com/office/drawing/2014/main" id="{758A9051-2BD9-4868-8B84-344752FA2F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12" name="Freeform 10">
              <a:extLst>
                <a:ext uri="{FF2B5EF4-FFF2-40B4-BE49-F238E27FC236}">
                  <a16:creationId xmlns:a16="http://schemas.microsoft.com/office/drawing/2014/main" id="{58264C49-3539-4CBD-8F11-1106C8B878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3" name="Freeform 11">
              <a:extLst>
                <a:ext uri="{FF2B5EF4-FFF2-40B4-BE49-F238E27FC236}">
                  <a16:creationId xmlns:a16="http://schemas.microsoft.com/office/drawing/2014/main" id="{DE862133-5C7E-4B32-9786-0B33BC51A7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4" name="Freeform 12">
              <a:extLst>
                <a:ext uri="{FF2B5EF4-FFF2-40B4-BE49-F238E27FC236}">
                  <a16:creationId xmlns:a16="http://schemas.microsoft.com/office/drawing/2014/main" id="{90925F6C-DF03-4707-9176-6049F049B5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Rectangle 1">
            <a:extLst>
              <a:ext uri="{FF2B5EF4-FFF2-40B4-BE49-F238E27FC236}">
                <a16:creationId xmlns:a16="http://schemas.microsoft.com/office/drawing/2014/main" id="{FB201875-9D94-4A74-AC17-94C640969708}"/>
              </a:ext>
            </a:extLst>
          </p:cNvPr>
          <p:cNvSpPr/>
          <p:nvPr/>
        </p:nvSpPr>
        <p:spPr>
          <a:xfrm>
            <a:off x="2253785" y="1380068"/>
            <a:ext cx="4978303" cy="2616199"/>
          </a:xfrm>
          <a:prstGeom prst="rect">
            <a:avLst/>
          </a:prstGeom>
        </p:spPr>
        <p:txBody>
          <a:bodyPr vert="horz" lIns="91440" tIns="45720" rIns="91440" bIns="45720" rtlCol="0" anchor="b">
            <a:normAutofit/>
          </a:bodyPr>
          <a:lstStyle/>
          <a:p>
            <a:pPr algn="r">
              <a:lnSpc>
                <a:spcPct val="90000"/>
              </a:lnSpc>
              <a:spcBef>
                <a:spcPct val="0"/>
              </a:spcBef>
              <a:spcAft>
                <a:spcPts val="600"/>
              </a:spcAft>
            </a:pPr>
            <a:r>
              <a:rPr lang="en-US" sz="2400">
                <a:ln w="3175" cmpd="sng">
                  <a:noFill/>
                </a:ln>
                <a:latin typeface="+mj-lt"/>
                <a:ea typeface="+mj-ea"/>
                <a:cs typeface="+mj-cs"/>
              </a:rPr>
              <a:t>For example: </a:t>
            </a:r>
          </a:p>
          <a:p>
            <a:pPr algn="r">
              <a:lnSpc>
                <a:spcPct val="90000"/>
              </a:lnSpc>
              <a:spcBef>
                <a:spcPct val="0"/>
              </a:spcBef>
              <a:spcAft>
                <a:spcPts val="600"/>
              </a:spcAft>
            </a:pPr>
            <a:r>
              <a:rPr lang="en-US" sz="2400">
                <a:ln w="3175" cmpd="sng">
                  <a:noFill/>
                </a:ln>
                <a:latin typeface="+mj-lt"/>
                <a:ea typeface="+mj-ea"/>
                <a:cs typeface="+mj-cs"/>
              </a:rPr>
              <a:t>“Grief affects everyone's life at one point or another, and it certainly has affected mine; when my grandmother became sick and passed away, I had to learn how to deal with the aftermath of her death.”</a:t>
            </a:r>
          </a:p>
        </p:txBody>
      </p:sp>
      <p:sp>
        <p:nvSpPr>
          <p:cNvPr id="16" name="Rounded Rectangle 4">
            <a:extLst>
              <a:ext uri="{FF2B5EF4-FFF2-40B4-BE49-F238E27FC236}">
                <a16:creationId xmlns:a16="http://schemas.microsoft.com/office/drawing/2014/main" id="{260615AE-7DBC-4FF7-9107-9FE957695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2944" y="648931"/>
            <a:ext cx="3982086"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F9FD3C2-60D2-4B87-B349-A8F6E7E78A51}"/>
              </a:ext>
            </a:extLst>
          </p:cNvPr>
          <p:cNvPicPr>
            <a:picLocks noChangeAspect="1"/>
          </p:cNvPicPr>
          <p:nvPr/>
        </p:nvPicPr>
        <p:blipFill>
          <a:blip r:embed="rId3"/>
          <a:stretch>
            <a:fillRect/>
          </a:stretch>
        </p:blipFill>
        <p:spPr>
          <a:xfrm>
            <a:off x="7779895" y="716539"/>
            <a:ext cx="3435096" cy="5164356"/>
          </a:xfrm>
          <a:prstGeom prst="rect">
            <a:avLst/>
          </a:prstGeom>
        </p:spPr>
      </p:pic>
    </p:spTree>
    <p:extLst>
      <p:ext uri="{BB962C8B-B14F-4D97-AF65-F5344CB8AC3E}">
        <p14:creationId xmlns:p14="http://schemas.microsoft.com/office/powerpoint/2010/main" val="251317705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2963814-60AF-49E8-BCD2-F754C5B427FE}"/>
              </a:ext>
            </a:extLst>
          </p:cNvPr>
          <p:cNvSpPr/>
          <p:nvPr/>
        </p:nvSpPr>
        <p:spPr>
          <a:xfrm>
            <a:off x="1722783" y="0"/>
            <a:ext cx="10071652" cy="6432530"/>
          </a:xfrm>
          <a:prstGeom prst="rect">
            <a:avLst/>
          </a:prstGeom>
        </p:spPr>
        <p:txBody>
          <a:bodyPr wrap="square">
            <a:spAutoFit/>
          </a:bodyPr>
          <a:lstStyle/>
          <a:p>
            <a:r>
              <a:rPr lang="en-US" sz="1900" dirty="0"/>
              <a:t>20. Technology is supposed to solve our problems, but sometimes it just complicates them. Write about a time when technology made your life more difficult. </a:t>
            </a:r>
          </a:p>
          <a:p>
            <a:r>
              <a:rPr lang="en-US" sz="1900" dirty="0"/>
              <a:t>21.	•  It can be hard to fit in when you feel awkward. Write about a time when you felt out of place. How did you adapt to the situation? </a:t>
            </a:r>
          </a:p>
          <a:p>
            <a:r>
              <a:rPr lang="en-US" sz="1900" dirty="0"/>
              <a:t>22.	•  </a:t>
            </a:r>
            <a:r>
              <a:rPr lang="en-US" dirty="0"/>
              <a:t>The world needs heroes and anyone can be one. </a:t>
            </a:r>
            <a:r>
              <a:rPr lang="en-US" b="1" dirty="0"/>
              <a:t>Write about a time when you did something heroic.</a:t>
            </a:r>
            <a:r>
              <a:rPr lang="en-US" dirty="0"/>
              <a:t> It doesn’t have to be as dramatic as saving someone’s life. It can be as simple as helping someone out when they needed it. </a:t>
            </a:r>
          </a:p>
          <a:p>
            <a:pPr marL="457200" indent="-457200">
              <a:buAutoNum type="arabicPeriod" startAt="23"/>
            </a:pPr>
            <a:r>
              <a:rPr lang="en-US" sz="1900" dirty="0"/>
              <a:t> </a:t>
            </a:r>
            <a:r>
              <a:rPr lang="en-US" dirty="0"/>
              <a:t>We are all tempted to do things that we shouldn’t at times. It takes integrity to do the right thing against your baser desires. </a:t>
            </a:r>
            <a:r>
              <a:rPr lang="en-US" b="1" dirty="0"/>
              <a:t>Write about a time when you resisted the temptation to do something wrong</a:t>
            </a:r>
          </a:p>
          <a:p>
            <a:pPr marL="457200" indent="-457200">
              <a:buAutoNum type="arabicPeriod" startAt="23"/>
            </a:pPr>
            <a:r>
              <a:rPr lang="en-US" sz="1900" dirty="0"/>
              <a:t>Many people are resistant to change, even when it is good for them. Write about a time when you grew to appreciate something that you once resisted.</a:t>
            </a:r>
          </a:p>
          <a:p>
            <a:pPr marL="342900" indent="-342900">
              <a:buAutoNum type="arabicPeriod" startAt="25"/>
            </a:pPr>
            <a:r>
              <a:rPr lang="en-US" dirty="0"/>
              <a:t>There’s a time for work and a time for play, but it’s a lot more fun to play. </a:t>
            </a:r>
            <a:r>
              <a:rPr lang="en-US" b="1" dirty="0"/>
              <a:t>Write about a time when you put off doing something important to have fun.</a:t>
            </a:r>
            <a:r>
              <a:rPr lang="en-US" dirty="0"/>
              <a:t> How did it work out for you in the end and what did you learn? </a:t>
            </a:r>
          </a:p>
          <a:p>
            <a:pPr marL="457200" indent="-457200">
              <a:buAutoNum type="arabicPeriod" startAt="25"/>
            </a:pPr>
            <a:r>
              <a:rPr lang="en-US" sz="1900" dirty="0"/>
              <a:t>Write about a time you went above and beyond heroics. What did you do? Was it required of you to do this act or was it more impulsive? Did you succeed? Why or why not?</a:t>
            </a:r>
          </a:p>
          <a:p>
            <a:r>
              <a:rPr lang="en-US" sz="1900" dirty="0"/>
              <a:t>28.	Have you ever had a goal or dream that someone close to you laughed at? Describe it and what happened between you and this person. If this never happened to you, it must have had happened to a friend! (“On the Sidelines”)</a:t>
            </a:r>
          </a:p>
          <a:p>
            <a:r>
              <a:rPr lang="en-US" sz="1900" dirty="0"/>
              <a:t>29.	Has there ever been a time when either you or a friend faced a moment when someone was prejudice. Describe the moment and what happened? (“Momma, Dentist &amp; Me”)</a:t>
            </a:r>
          </a:p>
        </p:txBody>
      </p:sp>
    </p:spTree>
    <p:extLst>
      <p:ext uri="{BB962C8B-B14F-4D97-AF65-F5344CB8AC3E}">
        <p14:creationId xmlns:p14="http://schemas.microsoft.com/office/powerpoint/2010/main" val="381231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58348C3-6249-4952-AA86-C63DB35EA9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DE6174AD-DBB0-43E6-98C2-738DB3A152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959100" y="-4763"/>
            <a:ext cx="5014912" cy="6862763"/>
            <a:chOff x="2928938" y="-4763"/>
            <a:chExt cx="5014912" cy="6862763"/>
          </a:xfrm>
        </p:grpSpPr>
        <p:sp>
          <p:nvSpPr>
            <p:cNvPr id="14" name="Freeform 6">
              <a:extLst>
                <a:ext uri="{FF2B5EF4-FFF2-40B4-BE49-F238E27FC236}">
                  <a16:creationId xmlns:a16="http://schemas.microsoft.com/office/drawing/2014/main" id="{50A59800-3661-4778-9D8A-F816C85C41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15" name="Freeform 7">
              <a:extLst>
                <a:ext uri="{FF2B5EF4-FFF2-40B4-BE49-F238E27FC236}">
                  <a16:creationId xmlns:a16="http://schemas.microsoft.com/office/drawing/2014/main" id="{7A810977-C816-4698-B7E7-0E6BDED794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16" name="Freeform 9">
              <a:extLst>
                <a:ext uri="{FF2B5EF4-FFF2-40B4-BE49-F238E27FC236}">
                  <a16:creationId xmlns:a16="http://schemas.microsoft.com/office/drawing/2014/main" id="{181E4B1B-2437-4A14-8927-817FC7AED6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17" name="Freeform 10">
              <a:extLst>
                <a:ext uri="{FF2B5EF4-FFF2-40B4-BE49-F238E27FC236}">
                  <a16:creationId xmlns:a16="http://schemas.microsoft.com/office/drawing/2014/main" id="{3F98AD26-9FF7-44EA-B876-9C857F8ED9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8" name="Freeform 11">
              <a:extLst>
                <a:ext uri="{FF2B5EF4-FFF2-40B4-BE49-F238E27FC236}">
                  <a16:creationId xmlns:a16="http://schemas.microsoft.com/office/drawing/2014/main" id="{32EBB12A-A9CE-446F-9462-15DAC0D0FA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9" name="Freeform 12">
              <a:extLst>
                <a:ext uri="{FF2B5EF4-FFF2-40B4-BE49-F238E27FC236}">
                  <a16:creationId xmlns:a16="http://schemas.microsoft.com/office/drawing/2014/main" id="{85925599-F99B-48E5-A384-76136C0818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9464B6A4-CA9E-4B1B-9114-FCAEF4F4AAF3}"/>
              </a:ext>
            </a:extLst>
          </p:cNvPr>
          <p:cNvSpPr>
            <a:spLocks noGrp="1"/>
          </p:cNvSpPr>
          <p:nvPr>
            <p:ph type="ctrTitle"/>
          </p:nvPr>
        </p:nvSpPr>
        <p:spPr>
          <a:xfrm>
            <a:off x="5448299" y="1380068"/>
            <a:ext cx="6054723" cy="2616199"/>
          </a:xfrm>
        </p:spPr>
        <p:txBody>
          <a:bodyPr>
            <a:normAutofit/>
          </a:bodyPr>
          <a:lstStyle/>
          <a:p>
            <a:pPr>
              <a:lnSpc>
                <a:spcPct val="90000"/>
              </a:lnSpc>
            </a:pPr>
            <a:r>
              <a:rPr lang="en-US" sz="3300"/>
              <a:t>The </a:t>
            </a:r>
            <a:r>
              <a:rPr lang="en-US" sz="3300" b="1"/>
              <a:t>thesis statement</a:t>
            </a:r>
            <a:r>
              <a:rPr lang="en-US" sz="3300"/>
              <a:t> is that sentence or two in your text that contains the focus of your essay and tells your reader what the essay is going to be about. </a:t>
            </a:r>
          </a:p>
        </p:txBody>
      </p:sp>
      <p:pic>
        <p:nvPicPr>
          <p:cNvPr id="5" name="Picture 4" descr="A picture containing indoor, table, cup, coffee&#10;&#10;Description automatically generated">
            <a:extLst>
              <a:ext uri="{FF2B5EF4-FFF2-40B4-BE49-F238E27FC236}">
                <a16:creationId xmlns:a16="http://schemas.microsoft.com/office/drawing/2014/main" id="{A81784B9-CBA1-44C3-9A78-1E58D6E15F4D}"/>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27442" r="16947" b="1"/>
          <a:stretch/>
        </p:blipFill>
        <p:spPr>
          <a:xfrm>
            <a:off x="0" y="56223"/>
            <a:ext cx="6335843" cy="6857990"/>
          </a:xfrm>
          <a:custGeom>
            <a:avLst/>
            <a:gdLst>
              <a:gd name="connsiteX0" fmla="*/ 0 w 5435600"/>
              <a:gd name="connsiteY0" fmla="*/ 0 h 6858000"/>
              <a:gd name="connsiteX1" fmla="*/ 5435600 w 5435600"/>
              <a:gd name="connsiteY1" fmla="*/ 0 h 6858000"/>
              <a:gd name="connsiteX2" fmla="*/ 5435600 w 5435600"/>
              <a:gd name="connsiteY2" fmla="*/ 6858000 h 6858000"/>
              <a:gd name="connsiteX3" fmla="*/ 0 w 5435600"/>
              <a:gd name="connsiteY3" fmla="*/ 6858000 h 6858000"/>
              <a:gd name="connsiteX4" fmla="*/ 0 w 5435600"/>
              <a:gd name="connsiteY4" fmla="*/ 0 h 6858000"/>
              <a:gd name="connsiteX0" fmla="*/ 0 w 5435600"/>
              <a:gd name="connsiteY0" fmla="*/ 0 h 6858000"/>
              <a:gd name="connsiteX1" fmla="*/ 3513666 w 5435600"/>
              <a:gd name="connsiteY1" fmla="*/ 0 h 6858000"/>
              <a:gd name="connsiteX2" fmla="*/ 5435600 w 5435600"/>
              <a:gd name="connsiteY2" fmla="*/ 6858000 h 6858000"/>
              <a:gd name="connsiteX3" fmla="*/ 0 w 5435600"/>
              <a:gd name="connsiteY3" fmla="*/ 6858000 h 6858000"/>
              <a:gd name="connsiteX4" fmla="*/ 0 w 5435600"/>
              <a:gd name="connsiteY4" fmla="*/ 0 h 6858000"/>
              <a:gd name="connsiteX0" fmla="*/ 0 w 5435600"/>
              <a:gd name="connsiteY0" fmla="*/ 0 h 6858000"/>
              <a:gd name="connsiteX1" fmla="*/ 3513666 w 5435600"/>
              <a:gd name="connsiteY1" fmla="*/ 0 h 6858000"/>
              <a:gd name="connsiteX2" fmla="*/ 4199467 w 5435600"/>
              <a:gd name="connsiteY2" fmla="*/ 2455333 h 6858000"/>
              <a:gd name="connsiteX3" fmla="*/ 5435600 w 5435600"/>
              <a:gd name="connsiteY3" fmla="*/ 6858000 h 6858000"/>
              <a:gd name="connsiteX4" fmla="*/ 0 w 5435600"/>
              <a:gd name="connsiteY4" fmla="*/ 6858000 h 6858000"/>
              <a:gd name="connsiteX5" fmla="*/ 0 w 5435600"/>
              <a:gd name="connsiteY5" fmla="*/ 0 h 6858000"/>
              <a:gd name="connsiteX0" fmla="*/ 0 w 5435600"/>
              <a:gd name="connsiteY0" fmla="*/ 0 h 6858000"/>
              <a:gd name="connsiteX1" fmla="*/ 3513666 w 5435600"/>
              <a:gd name="connsiteY1" fmla="*/ 0 h 6858000"/>
              <a:gd name="connsiteX2" fmla="*/ 2861733 w 5435600"/>
              <a:gd name="connsiteY2" fmla="*/ 2548466 h 6858000"/>
              <a:gd name="connsiteX3" fmla="*/ 5435600 w 5435600"/>
              <a:gd name="connsiteY3" fmla="*/ 6858000 h 6858000"/>
              <a:gd name="connsiteX4" fmla="*/ 0 w 5435600"/>
              <a:gd name="connsiteY4" fmla="*/ 6858000 h 6858000"/>
              <a:gd name="connsiteX5" fmla="*/ 0 w 5435600"/>
              <a:gd name="connsiteY5" fmla="*/ 0 h 6858000"/>
              <a:gd name="connsiteX0" fmla="*/ 0 w 5448300"/>
              <a:gd name="connsiteY0" fmla="*/ 0 h 6858000"/>
              <a:gd name="connsiteX1" fmla="*/ 3513666 w 5448300"/>
              <a:gd name="connsiteY1" fmla="*/ 0 h 6858000"/>
              <a:gd name="connsiteX2" fmla="*/ 2861733 w 5448300"/>
              <a:gd name="connsiteY2" fmla="*/ 2548466 h 6858000"/>
              <a:gd name="connsiteX3" fmla="*/ 5448300 w 5448300"/>
              <a:gd name="connsiteY3" fmla="*/ 6853767 h 6858000"/>
              <a:gd name="connsiteX4" fmla="*/ 0 w 5448300"/>
              <a:gd name="connsiteY4" fmla="*/ 6858000 h 6858000"/>
              <a:gd name="connsiteX5" fmla="*/ 0 w 54483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8300" h="6858000">
                <a:moveTo>
                  <a:pt x="0" y="0"/>
                </a:moveTo>
                <a:lnTo>
                  <a:pt x="3513666" y="0"/>
                </a:lnTo>
                <a:lnTo>
                  <a:pt x="2861733" y="2548466"/>
                </a:lnTo>
                <a:lnTo>
                  <a:pt x="5448300" y="6853767"/>
                </a:lnTo>
                <a:lnTo>
                  <a:pt x="0" y="6858000"/>
                </a:lnTo>
                <a:lnTo>
                  <a:pt x="0" y="0"/>
                </a:lnTo>
                <a:close/>
              </a:path>
            </a:pathLst>
          </a:custGeom>
          <a:ln w="38100">
            <a:noFill/>
          </a:ln>
          <a:effectLst/>
        </p:spPr>
      </p:pic>
      <p:sp>
        <p:nvSpPr>
          <p:cNvPr id="6" name="TextBox 5">
            <a:extLst>
              <a:ext uri="{FF2B5EF4-FFF2-40B4-BE49-F238E27FC236}">
                <a16:creationId xmlns:a16="http://schemas.microsoft.com/office/drawing/2014/main" id="{2EB88541-D03D-4AB3-9738-F65B7DEF11BD}"/>
              </a:ext>
            </a:extLst>
          </p:cNvPr>
          <p:cNvSpPr txBox="1"/>
          <p:nvPr/>
        </p:nvSpPr>
        <p:spPr>
          <a:xfrm>
            <a:off x="9607639" y="6657945"/>
            <a:ext cx="2584361"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hacklibraryschool.com/2016/11/15/thesis-or-internship-whats-best-for-me/">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55280479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descr="A close up of a bottle&#10;&#10;Description automatically generated">
            <a:extLst>
              <a:ext uri="{FF2B5EF4-FFF2-40B4-BE49-F238E27FC236}">
                <a16:creationId xmlns:a16="http://schemas.microsoft.com/office/drawing/2014/main" id="{92F9CAC3-4B72-44FF-8FD4-57820856589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723016" y="1085956"/>
            <a:ext cx="3829646" cy="2872235"/>
          </a:xfrm>
          <a:prstGeom prst="rect">
            <a:avLst/>
          </a:prstGeom>
        </p:spPr>
      </p:pic>
      <p:pic>
        <p:nvPicPr>
          <p:cNvPr id="4" name="Picture 3" descr="A screenshot of text&#10;&#10;Description automatically generated">
            <a:extLst>
              <a:ext uri="{FF2B5EF4-FFF2-40B4-BE49-F238E27FC236}">
                <a16:creationId xmlns:a16="http://schemas.microsoft.com/office/drawing/2014/main" id="{E0473AFC-A6CB-4C03-B4E8-C40349835EA2}"/>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5605923" y="0"/>
            <a:ext cx="6586077" cy="4744278"/>
          </a:xfrm>
          <a:prstGeom prst="rect">
            <a:avLst/>
          </a:prstGeom>
        </p:spPr>
      </p:pic>
      <p:sp>
        <p:nvSpPr>
          <p:cNvPr id="2" name="Title 1">
            <a:extLst>
              <a:ext uri="{FF2B5EF4-FFF2-40B4-BE49-F238E27FC236}">
                <a16:creationId xmlns:a16="http://schemas.microsoft.com/office/drawing/2014/main" id="{9464B6A4-CA9E-4B1B-9114-FCAEF4F4AAF3}"/>
              </a:ext>
            </a:extLst>
          </p:cNvPr>
          <p:cNvSpPr>
            <a:spLocks noGrp="1"/>
          </p:cNvSpPr>
          <p:nvPr>
            <p:ph type="ctrTitle"/>
          </p:nvPr>
        </p:nvSpPr>
        <p:spPr>
          <a:xfrm>
            <a:off x="609599" y="4572000"/>
            <a:ext cx="10965141" cy="895244"/>
          </a:xfrm>
        </p:spPr>
        <p:txBody>
          <a:bodyPr>
            <a:normAutofit/>
          </a:bodyPr>
          <a:lstStyle/>
          <a:p>
            <a:r>
              <a:rPr lang="en-US" sz="4000" dirty="0">
                <a:solidFill>
                  <a:schemeClr val="tx1"/>
                </a:solidFill>
              </a:rPr>
              <a:t>The thesis is</a:t>
            </a:r>
          </a:p>
        </p:txBody>
      </p:sp>
    </p:spTree>
    <p:extLst>
      <p:ext uri="{BB962C8B-B14F-4D97-AF65-F5344CB8AC3E}">
        <p14:creationId xmlns:p14="http://schemas.microsoft.com/office/powerpoint/2010/main" val="35489981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CD976-8BEE-4E8E-BD55-B1E8B149F145}"/>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137E117C-C9F8-4D15-AB24-FDA1F0E2BFF4}"/>
              </a:ext>
            </a:extLst>
          </p:cNvPr>
          <p:cNvSpPr>
            <a:spLocks noGrp="1"/>
          </p:cNvSpPr>
          <p:nvPr>
            <p:ph idx="1"/>
          </p:nvPr>
        </p:nvSpPr>
        <p:spPr/>
        <p:txBody>
          <a:bodyPr/>
          <a:lstStyle/>
          <a:p>
            <a:r>
              <a:rPr lang="en-US" dirty="0"/>
              <a:t>The lack of a thesis statement may make the paper feel like it is all over the place without a </a:t>
            </a:r>
            <a:r>
              <a:rPr lang="en-US" b="1" dirty="0"/>
              <a:t>central thought </a:t>
            </a:r>
            <a:r>
              <a:rPr lang="en-US" dirty="0"/>
              <a:t>that ties it altogether. </a:t>
            </a:r>
          </a:p>
          <a:p>
            <a:r>
              <a:rPr lang="en-US" dirty="0"/>
              <a:t>Many writers think of a thesis statement as an </a:t>
            </a:r>
            <a:r>
              <a:rPr lang="en-US" b="1" dirty="0"/>
              <a:t>umbrella</a:t>
            </a:r>
            <a:r>
              <a:rPr lang="en-US" dirty="0"/>
              <a:t>: everything that you carry along in your essay has to fit under this </a:t>
            </a:r>
            <a:r>
              <a:rPr lang="en-US" b="1" dirty="0"/>
              <a:t>umbrella</a:t>
            </a:r>
            <a:r>
              <a:rPr lang="en-US" dirty="0"/>
              <a:t>, and if you try to take on packages that don't fit, you will either have to get a bigger umbrella or something's going to get wet. </a:t>
            </a:r>
          </a:p>
          <a:p>
            <a:endParaRPr lang="en-US" dirty="0"/>
          </a:p>
        </p:txBody>
      </p:sp>
      <p:sp>
        <p:nvSpPr>
          <p:cNvPr id="4" name="Text Placeholder 3">
            <a:extLst>
              <a:ext uri="{FF2B5EF4-FFF2-40B4-BE49-F238E27FC236}">
                <a16:creationId xmlns:a16="http://schemas.microsoft.com/office/drawing/2014/main" id="{01A41A2D-8D62-48A4-BD00-30FCEE8926E6}"/>
              </a:ext>
            </a:extLst>
          </p:cNvPr>
          <p:cNvSpPr>
            <a:spLocks noGrp="1"/>
          </p:cNvSpPr>
          <p:nvPr>
            <p:ph type="body" sz="half" idx="2"/>
          </p:nvPr>
        </p:nvSpPr>
        <p:spPr/>
        <p:txBody>
          <a:bodyPr/>
          <a:lstStyle/>
          <a:p>
            <a:endParaRPr lang="en-US"/>
          </a:p>
        </p:txBody>
      </p:sp>
      <p:pic>
        <p:nvPicPr>
          <p:cNvPr id="6" name="Picture 5" descr="A close up of an umbrella&#10;&#10;Description automatically generated">
            <a:extLst>
              <a:ext uri="{FF2B5EF4-FFF2-40B4-BE49-F238E27FC236}">
                <a16:creationId xmlns:a16="http://schemas.microsoft.com/office/drawing/2014/main" id="{1E09C5A3-BC64-4700-BDC9-9A2BFB3E1FA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484312" y="830006"/>
            <a:ext cx="3644279" cy="5197988"/>
          </a:xfrm>
          <a:prstGeom prst="rect">
            <a:avLst/>
          </a:prstGeom>
        </p:spPr>
      </p:pic>
    </p:spTree>
    <p:extLst>
      <p:ext uri="{BB962C8B-B14F-4D97-AF65-F5344CB8AC3E}">
        <p14:creationId xmlns:p14="http://schemas.microsoft.com/office/powerpoint/2010/main" val="9932678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3">
                                            <p:txEl>
                                              <p:pRg st="0" end="0"/>
                                            </p:txEl>
                                          </p:spTgt>
                                        </p:tgtEl>
                                        <p:attrNameLst>
                                          <p:attrName>ppt_w</p:attrName>
                                        </p:attrNameLst>
                                      </p:cBhvr>
                                      <p:tavLst>
                                        <p:tav tm="0">
                                          <p:val>
                                            <p:strVal val="ppt_w"/>
                                          </p:val>
                                        </p:tav>
                                        <p:tav tm="100000">
                                          <p:val>
                                            <p:fltVal val="0"/>
                                          </p:val>
                                        </p:tav>
                                      </p:tavLst>
                                    </p:anim>
                                    <p:anim calcmode="lin" valueType="num">
                                      <p:cBhvr>
                                        <p:cTn id="7" dur="1000"/>
                                        <p:tgtEl>
                                          <p:spTgt spid="3">
                                            <p:txEl>
                                              <p:pRg st="0" end="0"/>
                                            </p:txEl>
                                          </p:spTgt>
                                        </p:tgtEl>
                                        <p:attrNameLst>
                                          <p:attrName>ppt_h</p:attrName>
                                        </p:attrNameLst>
                                      </p:cBhvr>
                                      <p:tavLst>
                                        <p:tav tm="0">
                                          <p:val>
                                            <p:strVal val="ppt_h"/>
                                          </p:val>
                                        </p:tav>
                                        <p:tav tm="100000">
                                          <p:val>
                                            <p:fltVal val="0"/>
                                          </p:val>
                                        </p:tav>
                                      </p:tavLst>
                                    </p:anim>
                                    <p:anim calcmode="lin" valueType="num">
                                      <p:cBhvr>
                                        <p:cTn id="8" dur="1000"/>
                                        <p:tgtEl>
                                          <p:spTgt spid="3">
                                            <p:txEl>
                                              <p:pRg st="0" end="0"/>
                                            </p:txEl>
                                          </p:spTgt>
                                        </p:tgtEl>
                                        <p:attrNameLst>
                                          <p:attrName>style.rotation</p:attrName>
                                        </p:attrNameLst>
                                      </p:cBhvr>
                                      <p:tavLst>
                                        <p:tav tm="0">
                                          <p:val>
                                            <p:fltVal val="0"/>
                                          </p:val>
                                        </p:tav>
                                        <p:tav tm="100000">
                                          <p:val>
                                            <p:fltVal val="90"/>
                                          </p:val>
                                        </p:tav>
                                      </p:tavLst>
                                    </p:anim>
                                    <p:animEffect transition="out" filter="fade">
                                      <p:cBhvr>
                                        <p:cTn id="9" dur="1000"/>
                                        <p:tgtEl>
                                          <p:spTgt spid="3">
                                            <p:txEl>
                                              <p:pRg st="0" end="0"/>
                                            </p:txEl>
                                          </p:spTgt>
                                        </p:tgtEl>
                                      </p:cBhvr>
                                    </p:animEffect>
                                    <p:set>
                                      <p:cBhvr>
                                        <p:cTn id="10" dur="1" fill="hold">
                                          <p:stCondLst>
                                            <p:cond delay="9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616B3DC-C165-433D-9187-62DCC0E317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12" name="Freeform 6">
              <a:extLst>
                <a:ext uri="{FF2B5EF4-FFF2-40B4-BE49-F238E27FC236}">
                  <a16:creationId xmlns:a16="http://schemas.microsoft.com/office/drawing/2014/main" id="{97E1BF84-9824-4B0E-98DF-F0F7181DD0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13" name="Freeform 7">
              <a:extLst>
                <a:ext uri="{FF2B5EF4-FFF2-40B4-BE49-F238E27FC236}">
                  <a16:creationId xmlns:a16="http://schemas.microsoft.com/office/drawing/2014/main" id="{A85FA340-7392-4303-9707-A12F45A46F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14" name="Freeform 9">
              <a:extLst>
                <a:ext uri="{FF2B5EF4-FFF2-40B4-BE49-F238E27FC236}">
                  <a16:creationId xmlns:a16="http://schemas.microsoft.com/office/drawing/2014/main" id="{758A9051-2BD9-4868-8B84-344752FA2F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15" name="Freeform 10">
              <a:extLst>
                <a:ext uri="{FF2B5EF4-FFF2-40B4-BE49-F238E27FC236}">
                  <a16:creationId xmlns:a16="http://schemas.microsoft.com/office/drawing/2014/main" id="{58264C49-3539-4CBD-8F11-1106C8B878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6" name="Freeform 11">
              <a:extLst>
                <a:ext uri="{FF2B5EF4-FFF2-40B4-BE49-F238E27FC236}">
                  <a16:creationId xmlns:a16="http://schemas.microsoft.com/office/drawing/2014/main" id="{DE862133-5C7E-4B32-9786-0B33BC51A7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7" name="Freeform 12">
              <a:extLst>
                <a:ext uri="{FF2B5EF4-FFF2-40B4-BE49-F238E27FC236}">
                  <a16:creationId xmlns:a16="http://schemas.microsoft.com/office/drawing/2014/main" id="{90925F6C-DF03-4707-9176-6049F049B5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1D3707F3-3B77-41A5-8322-6F7620B8CF0F}"/>
              </a:ext>
            </a:extLst>
          </p:cNvPr>
          <p:cNvSpPr>
            <a:spLocks noGrp="1"/>
          </p:cNvSpPr>
          <p:nvPr>
            <p:ph type="title"/>
          </p:nvPr>
        </p:nvSpPr>
        <p:spPr>
          <a:xfrm>
            <a:off x="4089399" y="4562856"/>
            <a:ext cx="7413623" cy="898149"/>
          </a:xfrm>
        </p:spPr>
        <p:txBody>
          <a:bodyPr vert="horz" lIns="91440" tIns="45720" rIns="91440" bIns="45720" rtlCol="0" anchor="b">
            <a:normAutofit/>
          </a:bodyPr>
          <a:lstStyle/>
          <a:p>
            <a:pPr>
              <a:lnSpc>
                <a:spcPct val="90000"/>
              </a:lnSpc>
            </a:pPr>
            <a:r>
              <a:rPr lang="en-US" sz="2600" b="1" dirty="0"/>
              <a:t>It more frequently appears at or near the end</a:t>
            </a:r>
            <a:br>
              <a:rPr lang="en-US" sz="2600" b="1" dirty="0"/>
            </a:br>
            <a:r>
              <a:rPr lang="en-US" sz="2600" b="1" dirty="0"/>
              <a:t> of the first paragraph</a:t>
            </a:r>
            <a:r>
              <a:rPr lang="en-US" sz="2600" dirty="0"/>
              <a:t>. </a:t>
            </a:r>
          </a:p>
        </p:txBody>
      </p:sp>
      <p:sp>
        <p:nvSpPr>
          <p:cNvPr id="19" name="Rounded Rectangle 6">
            <a:extLst>
              <a:ext uri="{FF2B5EF4-FFF2-40B4-BE49-F238E27FC236}">
                <a16:creationId xmlns:a16="http://schemas.microsoft.com/office/drawing/2014/main" id="{EF263B76-D6AC-40A4-BA2E-CC8B89190E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609600"/>
            <a:ext cx="7833360" cy="3633216"/>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5" descr="A close up of text on a black background&#10;&#10;Description automatically generated">
            <a:extLst>
              <a:ext uri="{FF2B5EF4-FFF2-40B4-BE49-F238E27FC236}">
                <a16:creationId xmlns:a16="http://schemas.microsoft.com/office/drawing/2014/main" id="{433CF39C-3489-4B8B-B2B3-D785CD189FE9}"/>
              </a:ext>
            </a:extLst>
          </p:cNvPr>
          <p:cNvPicPr>
            <a:picLocks noGrp="1" noChangeAspect="1"/>
          </p:cNvPicPr>
          <p:nvPr>
            <p:ph type="pic" idx="1"/>
          </p:nvPr>
        </p:nvPicPr>
        <p:blipFill>
          <a:blip r:embed="rId3"/>
          <a:srcRect t="5671" b="5671"/>
          <a:stretch>
            <a:fillRect/>
          </a:stretch>
        </p:blipFill>
        <p:spPr>
          <a:xfrm>
            <a:off x="4045131" y="1068464"/>
            <a:ext cx="7175863" cy="2761207"/>
          </a:xfrm>
          <a:prstGeom prst="rect">
            <a:avLst/>
          </a:prstGeom>
        </p:spPr>
      </p:pic>
    </p:spTree>
    <p:extLst>
      <p:ext uri="{BB962C8B-B14F-4D97-AF65-F5344CB8AC3E}">
        <p14:creationId xmlns:p14="http://schemas.microsoft.com/office/powerpoint/2010/main" val="3507944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5FCC6-8478-4C33-994B-5D34472DFBD8}"/>
              </a:ext>
            </a:extLst>
          </p:cNvPr>
          <p:cNvSpPr>
            <a:spLocks noGrp="1"/>
          </p:cNvSpPr>
          <p:nvPr>
            <p:ph type="title"/>
          </p:nvPr>
        </p:nvSpPr>
        <p:spPr>
          <a:xfrm>
            <a:off x="2208212" y="685800"/>
            <a:ext cx="8990012" cy="4813852"/>
          </a:xfrm>
        </p:spPr>
        <p:txBody>
          <a:bodyPr>
            <a:normAutofit fontScale="90000"/>
          </a:bodyPr>
          <a:lstStyle/>
          <a:p>
            <a:r>
              <a:rPr lang="en-US" dirty="0"/>
              <a:t>Many narrative essay assignments ask students to write the story of an experience where they learned a valuable lesson. The thesis sentence for these types of narratives should include the lesson or moral of the story. </a:t>
            </a:r>
            <a:br>
              <a:rPr lang="en-US" dirty="0"/>
            </a:br>
            <a:br>
              <a:rPr lang="en-US" dirty="0"/>
            </a:br>
            <a:r>
              <a:rPr lang="en-US" dirty="0"/>
              <a:t>For example, a thesis for an essay about how you responded to peer pressure could be, "I learned that I shouldn't do whatever my friends wanted me to do the night I got caught driving without a license."</a:t>
            </a:r>
            <a:br>
              <a:rPr lang="en-US" dirty="0"/>
            </a:br>
            <a:endParaRPr lang="en-US" dirty="0"/>
          </a:p>
        </p:txBody>
      </p:sp>
    </p:spTree>
    <p:extLst>
      <p:ext uri="{BB962C8B-B14F-4D97-AF65-F5344CB8AC3E}">
        <p14:creationId xmlns:p14="http://schemas.microsoft.com/office/powerpoint/2010/main" val="2411084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2AFBF86-5DAF-4D46-8786-F4C7A376C54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0" name="Freeform 6">
              <a:extLst>
                <a:ext uri="{FF2B5EF4-FFF2-40B4-BE49-F238E27FC236}">
                  <a16:creationId xmlns:a16="http://schemas.microsoft.com/office/drawing/2014/main" id="{E19B3BDB-2DCF-406C-9AA8-9E0970E1B6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1" name="Freeform 7">
              <a:extLst>
                <a:ext uri="{FF2B5EF4-FFF2-40B4-BE49-F238E27FC236}">
                  <a16:creationId xmlns:a16="http://schemas.microsoft.com/office/drawing/2014/main" id="{12B0D721-E797-4F4F-929E-7008008C87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2" name="Freeform 8">
              <a:extLst>
                <a:ext uri="{FF2B5EF4-FFF2-40B4-BE49-F238E27FC236}">
                  <a16:creationId xmlns:a16="http://schemas.microsoft.com/office/drawing/2014/main" id="{9530C853-97C0-43FB-B7C2-1E5E42A738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3" name="Freeform 9">
              <a:extLst>
                <a:ext uri="{FF2B5EF4-FFF2-40B4-BE49-F238E27FC236}">
                  <a16:creationId xmlns:a16="http://schemas.microsoft.com/office/drawing/2014/main" id="{DCAD804E-1F0F-4678-871B-39A05266F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4" name="Freeform 10">
              <a:extLst>
                <a:ext uri="{FF2B5EF4-FFF2-40B4-BE49-F238E27FC236}">
                  <a16:creationId xmlns:a16="http://schemas.microsoft.com/office/drawing/2014/main" id="{3EE94EE6-76C6-4910-A4B6-9350547120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5" name="Freeform 11">
              <a:extLst>
                <a:ext uri="{FF2B5EF4-FFF2-40B4-BE49-F238E27FC236}">
                  <a16:creationId xmlns:a16="http://schemas.microsoft.com/office/drawing/2014/main" id="{87D2EB15-59ED-43BB-8CED-7BA0BB5D3A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17" name="Rounded Rectangle 16">
            <a:extLst>
              <a:ext uri="{FF2B5EF4-FFF2-40B4-BE49-F238E27FC236}">
                <a16:creationId xmlns:a16="http://schemas.microsoft.com/office/drawing/2014/main" id="{8C2CE3DB-200E-4445-B316-69FE3850D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72279" y="648931"/>
            <a:ext cx="8930745"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 up of text on a white background&#10;&#10;Description automatically generated">
            <a:extLst>
              <a:ext uri="{FF2B5EF4-FFF2-40B4-BE49-F238E27FC236}">
                <a16:creationId xmlns:a16="http://schemas.microsoft.com/office/drawing/2014/main" id="{164854D4-3DBB-41EB-8137-EF6780CE791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207280" y="1011765"/>
            <a:ext cx="7720550" cy="4546708"/>
          </a:xfrm>
          <a:prstGeom prst="rect">
            <a:avLst/>
          </a:prstGeom>
        </p:spPr>
      </p:pic>
      <p:sp>
        <p:nvSpPr>
          <p:cNvPr id="4" name="TextBox 3">
            <a:extLst>
              <a:ext uri="{FF2B5EF4-FFF2-40B4-BE49-F238E27FC236}">
                <a16:creationId xmlns:a16="http://schemas.microsoft.com/office/drawing/2014/main" id="{8593E798-C489-4A4A-9FCE-3ED1F61D50E0}"/>
              </a:ext>
            </a:extLst>
          </p:cNvPr>
          <p:cNvSpPr txBox="1"/>
          <p:nvPr/>
        </p:nvSpPr>
        <p:spPr>
          <a:xfrm>
            <a:off x="7318991" y="5358418"/>
            <a:ext cx="238398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englishteachernet.blogspot.co.uk/2011/02/cartoon-humour-charlie-browns-view-on.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d/3.0/">
                  <a:extLst>
                    <a:ext uri="{A12FA001-AC4F-418D-AE19-62706E023703}">
                      <ahyp:hlinkClr xmlns:ahyp="http://schemas.microsoft.com/office/drawing/2018/hyperlinkcolor" val="tx"/>
                    </a:ext>
                  </a:extLst>
                </a:hlinkClick>
              </a:rPr>
              <a:t>CC BY-ND</a:t>
            </a:r>
            <a:endParaRPr lang="en-US" sz="700">
              <a:solidFill>
                <a:srgbClr val="FFFFFF"/>
              </a:solidFill>
            </a:endParaRPr>
          </a:p>
        </p:txBody>
      </p:sp>
    </p:spTree>
    <p:extLst>
      <p:ext uri="{BB962C8B-B14F-4D97-AF65-F5344CB8AC3E}">
        <p14:creationId xmlns:p14="http://schemas.microsoft.com/office/powerpoint/2010/main" val="221728847"/>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5FCC6-8478-4C33-994B-5D34472DFBD8}"/>
              </a:ext>
            </a:extLst>
          </p:cNvPr>
          <p:cNvSpPr>
            <a:spLocks noGrp="1"/>
          </p:cNvSpPr>
          <p:nvPr>
            <p:ph type="title"/>
          </p:nvPr>
        </p:nvSpPr>
        <p:spPr>
          <a:xfrm>
            <a:off x="2208212" y="685800"/>
            <a:ext cx="8990012" cy="4813852"/>
          </a:xfrm>
        </p:spPr>
        <p:txBody>
          <a:bodyPr>
            <a:normAutofit fontScale="90000"/>
          </a:bodyPr>
          <a:lstStyle/>
          <a:p>
            <a:r>
              <a:rPr lang="en-US" dirty="0"/>
              <a:t>Include the essay </a:t>
            </a:r>
            <a:r>
              <a:rPr lang="en-US" b="1" dirty="0">
                <a:solidFill>
                  <a:srgbClr val="00B050"/>
                </a:solidFill>
              </a:rPr>
              <a:t>theme</a:t>
            </a:r>
            <a:r>
              <a:rPr lang="en-US" dirty="0"/>
              <a:t> in your thesis sentence. </a:t>
            </a:r>
            <a:br>
              <a:rPr lang="en-US" dirty="0"/>
            </a:br>
            <a:br>
              <a:rPr lang="en-US" dirty="0"/>
            </a:br>
            <a:r>
              <a:rPr lang="en-US" dirty="0"/>
              <a:t>For example, if you are writing a narrative about a great one-day trip you took with friends, the thesis could be, "Spending time with close friends gives memories that can last forever, even if the trip is just one day." </a:t>
            </a:r>
            <a:br>
              <a:rPr lang="en-US" dirty="0"/>
            </a:br>
            <a:br>
              <a:rPr lang="en-US" dirty="0"/>
            </a:br>
            <a:r>
              <a:rPr lang="en-US" dirty="0"/>
              <a:t>Think about the </a:t>
            </a:r>
            <a:r>
              <a:rPr lang="en-US" b="1" dirty="0">
                <a:solidFill>
                  <a:schemeClr val="accent1">
                    <a:lumMod val="75000"/>
                  </a:schemeClr>
                </a:solidFill>
              </a:rPr>
              <a:t>main</a:t>
            </a:r>
            <a:r>
              <a:rPr lang="en-US" dirty="0"/>
              <a:t> idea(s) or the </a:t>
            </a:r>
            <a:r>
              <a:rPr lang="en-US" b="1" dirty="0">
                <a:solidFill>
                  <a:schemeClr val="accent1">
                    <a:lumMod val="75000"/>
                  </a:schemeClr>
                </a:solidFill>
              </a:rPr>
              <a:t>main</a:t>
            </a:r>
            <a:r>
              <a:rPr lang="en-US" dirty="0"/>
              <a:t> thing that happens and condense it into one single sentence.</a:t>
            </a:r>
            <a:br>
              <a:rPr lang="en-US" dirty="0"/>
            </a:br>
            <a:br>
              <a:rPr lang="en-US" dirty="0"/>
            </a:br>
            <a:endParaRPr lang="en-US" dirty="0"/>
          </a:p>
        </p:txBody>
      </p:sp>
    </p:spTree>
    <p:extLst>
      <p:ext uri="{BB962C8B-B14F-4D97-AF65-F5344CB8AC3E}">
        <p14:creationId xmlns:p14="http://schemas.microsoft.com/office/powerpoint/2010/main" val="2306649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00A13F6-1FE4-4ACB-978D-06DA112D5CBB}"/>
              </a:ext>
            </a:extLst>
          </p:cNvPr>
          <p:cNvPicPr>
            <a:picLocks noChangeAspect="1"/>
          </p:cNvPicPr>
          <p:nvPr/>
        </p:nvPicPr>
        <p:blipFill>
          <a:blip r:embed="rId2"/>
          <a:stretch>
            <a:fillRect/>
          </a:stretch>
        </p:blipFill>
        <p:spPr>
          <a:xfrm>
            <a:off x="1543970" y="281066"/>
            <a:ext cx="7156937" cy="6295868"/>
          </a:xfrm>
          <a:prstGeom prst="rect">
            <a:avLst/>
          </a:prstGeom>
        </p:spPr>
      </p:pic>
    </p:spTree>
    <p:extLst>
      <p:ext uri="{BB962C8B-B14F-4D97-AF65-F5344CB8AC3E}">
        <p14:creationId xmlns:p14="http://schemas.microsoft.com/office/powerpoint/2010/main" val="34007511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otalTime>19</TotalTime>
  <Words>286</Words>
  <Application>Microsoft Office PowerPoint</Application>
  <PresentationFormat>Widescreen</PresentationFormat>
  <Paragraphs>23</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Corbel</vt:lpstr>
      <vt:lpstr>Parallax</vt:lpstr>
      <vt:lpstr>The Thesis Road</vt:lpstr>
      <vt:lpstr>The thesis statement is that sentence or two in your text that contains the focus of your essay and tells your reader what the essay is going to be about. </vt:lpstr>
      <vt:lpstr>The thesis is</vt:lpstr>
      <vt:lpstr>PowerPoint Presentation</vt:lpstr>
      <vt:lpstr>It more frequently appears at or near the end  of the first paragraph. </vt:lpstr>
      <vt:lpstr>Many narrative essay assignments ask students to write the story of an experience where they learned a valuable lesson. The thesis sentence for these types of narratives should include the lesson or moral of the story.   For example, a thesis for an essay about how you responded to peer pressure could be, "I learned that I shouldn't do whatever my friends wanted me to do the night I got caught driving without a license." </vt:lpstr>
      <vt:lpstr>PowerPoint Presentation</vt:lpstr>
      <vt:lpstr>Include the essay theme in your thesis sentence.   For example, if you are writing a narrative about a great one-day trip you took with friends, the thesis could be, "Spending time with close friends gives memories that can last forever, even if the trip is just one day."   Think about the main idea(s) or the main thing that happens and condense it into one single sentence.  </vt:lpstr>
      <vt:lpstr>PowerPoint Presentation</vt:lpstr>
      <vt:lpstr>Sample Thesis for a narrative:  My daughter, Isabel, and I were in the Wal-Mart parking lot right before school started when she saw some people giving away German Shepherd puppies. My first reply was we did not need a puppy that would become a huge dog. Little did we know that this incident would change our lives because it would lead us to find a small Beagle dog after discussing the matter over dinner that night, which helped us in the recovery of a painful divorce.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Thesis Road</dc:title>
  <dc:creator>M E Silverman</dc:creator>
  <cp:lastModifiedBy>M E Silverman</cp:lastModifiedBy>
  <cp:revision>3</cp:revision>
  <dcterms:created xsi:type="dcterms:W3CDTF">2019-09-18T19:45:53Z</dcterms:created>
  <dcterms:modified xsi:type="dcterms:W3CDTF">2019-09-18T20:05:37Z</dcterms:modified>
</cp:coreProperties>
</file>