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mith" initials="SRO" lastIdx="48" clrIdx="0">
    <p:extLst>
      <p:ext uri="{19B8F6BF-5375-455C-9EA6-DF929625EA0E}">
        <p15:presenceInfo xmlns:p15="http://schemas.microsoft.com/office/powerpoint/2012/main" userId="Rachel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9"/>
    <p:restoredTop sz="58024"/>
  </p:normalViewPr>
  <p:slideViewPr>
    <p:cSldViewPr snapToGrid="0" snapToObjects="1">
      <p:cViewPr varScale="1">
        <p:scale>
          <a:sx n="112" d="100"/>
          <a:sy n="112" d="100"/>
        </p:scale>
        <p:origin x="184"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8/22/19</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8/22/19</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a:t>
            </a:r>
            <a:r>
              <a:rPr lang="en-US" altLang="ja-JP" dirty="0" err="1">
                <a:latin typeface="Arial" panose="020B0604020202020204" pitchFamily="34" charset="0"/>
                <a:ea typeface="ＭＳ Ｐゴシック" panose="020B0600070205080204" pitchFamily="34" charset="-128"/>
              </a:rPr>
              <a:t>owl.english.purdue.edu</a:t>
            </a:r>
            <a:r>
              <a:rPr lang="en-US" altLang="ja-JP" dirty="0">
                <a:latin typeface="Arial" panose="020B0604020202020204" pitchFamily="34" charset="0"/>
                <a:ea typeface="ＭＳ Ｐゴシック" panose="020B0600070205080204" pitchFamily="34" charset="-128"/>
              </a:rPr>
              <a:t>/owl/resource/747/01/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t>
            </a:r>
            <a:r>
              <a:rPr lang="en-US" altLang="en-US" dirty="0" err="1">
                <a:latin typeface="Arial" panose="020B0604020202020204" pitchFamily="34" charset="0"/>
                <a:ea typeface="ＭＳ Ｐゴシック" panose="020B0600070205080204" pitchFamily="34" charset="-128"/>
              </a:rPr>
              <a:t>Alllen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Brizee</a:t>
            </a:r>
            <a:r>
              <a:rPr lang="en-US" altLang="en-US" dirty="0">
                <a:latin typeface="Arial" panose="020B0604020202020204" pitchFamily="34" charset="0"/>
                <a:ea typeface="ＭＳ Ｐゴシック" panose="020B0600070205080204" pitchFamily="34" charset="-128"/>
              </a:rPr>
              <a:t>, Jennifer </a:t>
            </a:r>
            <a:r>
              <a:rPr lang="en-US" altLang="en-US" dirty="0" err="1">
                <a:latin typeface="Arial" panose="020B0604020202020204" pitchFamily="34" charset="0"/>
                <a:ea typeface="ＭＳ Ｐゴシック" panose="020B0600070205080204" pitchFamily="34" charset="-128"/>
              </a:rPr>
              <a:t>Liethen</a:t>
            </a:r>
            <a:r>
              <a:rPr lang="en-US" altLang="en-US" dirty="0">
                <a:latin typeface="Arial" panose="020B0604020202020204" pitchFamily="34" charset="0"/>
                <a:ea typeface="ＭＳ Ｐゴシック" panose="020B0600070205080204" pitchFamily="34" charset="-128"/>
              </a:rPr>
              <a:t> Kunka, Joe </a:t>
            </a:r>
            <a:r>
              <a:rPr lang="en-US" altLang="en-US" dirty="0" err="1">
                <a:latin typeface="Arial" panose="020B0604020202020204" pitchFamily="34" charset="0"/>
                <a:ea typeface="ＭＳ Ｐゴシック" panose="020B0600070205080204" pitchFamily="34" charset="-128"/>
              </a:rPr>
              <a:t>Barbato</a:t>
            </a:r>
            <a:r>
              <a:rPr lang="en-US" altLang="en-US" dirty="0">
                <a:latin typeface="Arial" panose="020B0604020202020204" pitchFamily="34" charset="0"/>
                <a:ea typeface="ＭＳ Ｐゴシック" panose="020B0600070205080204" pitchFamily="34" charset="-128"/>
              </a:rPr>
              <a:t>, Dave </a:t>
            </a:r>
            <a:r>
              <a:rPr lang="en-US" altLang="en-US" dirty="0" err="1">
                <a:latin typeface="Arial" panose="020B0604020202020204" pitchFamily="34" charset="0"/>
                <a:ea typeface="ＭＳ Ｐゴシック" panose="020B0600070205080204" pitchFamily="34" charset="-128"/>
              </a:rPr>
              <a:t>Neyhart</a:t>
            </a:r>
            <a:r>
              <a:rPr lang="en-US" altLang="en-US" dirty="0">
                <a:latin typeface="Arial" panose="020B0604020202020204" pitchFamily="34" charset="0"/>
                <a:ea typeface="ＭＳ Ｐゴシック" panose="020B0600070205080204" pitchFamily="34" charset="-128"/>
              </a:rPr>
              <a:t>, Erin E. </a:t>
            </a:r>
            <a:r>
              <a:rPr lang="en-US" altLang="en-US" dirty="0" err="1">
                <a:latin typeface="Arial" panose="020B0604020202020204" pitchFamily="34" charset="0"/>
                <a:ea typeface="ＭＳ Ｐゴシック" panose="020B0600070205080204" pitchFamily="34" charset="-128"/>
              </a:rPr>
              <a:t>Karper</a:t>
            </a:r>
            <a:r>
              <a:rPr lang="en-US" altLang="en-US" dirty="0">
                <a:latin typeface="Arial" panose="020B0604020202020204" pitchFamily="34" charset="0"/>
                <a:ea typeface="ＭＳ Ｐゴシック" panose="020B0600070205080204" pitchFamily="34" charset="-128"/>
              </a:rPr>
              <a:t>, Karl </a:t>
            </a:r>
            <a:r>
              <a:rPr lang="en-US" altLang="en-US" dirty="0" err="1">
                <a:latin typeface="Arial" panose="020B0604020202020204" pitchFamily="34" charset="0"/>
                <a:ea typeface="ＭＳ Ｐゴシック" panose="020B0600070205080204" pitchFamily="34" charset="-128"/>
              </a:rPr>
              <a:t>Stolley</a:t>
            </a:r>
            <a:r>
              <a:rPr lang="en-US" altLang="en-US" dirty="0">
                <a:latin typeface="Arial" panose="020B0604020202020204" pitchFamily="34" charset="0"/>
                <a:ea typeface="ＭＳ Ｐゴシック" panose="020B0600070205080204" pitchFamily="34" charset="-128"/>
              </a:rPr>
              <a:t>, Kristen Seas, Tony Russell, and Elizabeth </a:t>
            </a:r>
            <a:r>
              <a:rPr lang="en-US" altLang="en-US" dirty="0" err="1">
                <a:latin typeface="Arial" panose="020B0604020202020204" pitchFamily="34" charset="0"/>
                <a:ea typeface="ＭＳ Ｐゴシック" panose="020B0600070205080204" pitchFamily="34" charset="-128"/>
              </a:rPr>
              <a:t>Angeli</a:t>
            </a:r>
            <a:r>
              <a:rPr lang="en-US" altLang="en-US"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a:t>
            </a:r>
            <a:r>
              <a:rPr lang="en-US" altLang="en-US" i="0" dirty="0">
                <a:latin typeface="Arial" panose="020B0604020202020204" pitchFamily="34" charset="0"/>
                <a:ea typeface="ＭＳ Ｐゴシック" panose="020B0600070205080204" pitchFamily="34" charset="-128"/>
              </a:rPr>
              <a:t>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again and center the </a:t>
            </a:r>
            <a:r>
              <a:rPr lang="en-US" altLang="en-US" b="0" i="0" dirty="0">
                <a:latin typeface="Arial" panose="020B0604020202020204" pitchFamily="34" charset="0"/>
                <a:ea typeface="ＭＳ Ｐゴシック" panose="020B0600070205080204" pitchFamily="34" charset="-128"/>
              </a:rPr>
              <a:t>title. Do </a:t>
            </a:r>
            <a:r>
              <a:rPr lang="en-US" altLang="en-US" dirty="0">
                <a:latin typeface="Arial" panose="020B0604020202020204" pitchFamily="34" charset="0"/>
                <a:ea typeface="ＭＳ Ｐゴシック" panose="020B0600070205080204" pitchFamily="34" charset="-128"/>
              </a:rPr>
              <a:t>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a:t>
            </a:r>
            <a:r>
              <a:rPr lang="en-US" altLang="en-US" i="1" dirty="0">
                <a:latin typeface="Arial" panose="020B0604020202020204" pitchFamily="34" charset="0"/>
                <a:ea typeface="ＭＳ Ｐゴシック" panose="020B0600070205080204" pitchFamily="34" charset="-128"/>
              </a:rPr>
              <a:t>Fear and Loathing in Las Vegas </a:t>
            </a:r>
            <a:r>
              <a:rPr lang="en-US" altLang="en-US" dirty="0">
                <a:latin typeface="Arial" panose="020B0604020202020204" pitchFamily="34" charset="0"/>
                <a:ea typeface="ＭＳ Ｐゴシック" panose="020B0600070205080204" pitchFamily="34" charset="-128"/>
              </a:rPr>
              <a:t>as Morality Play; Human Weariness in “After Apple Picking.”</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 half-inch from the top and flush with the right margin. (Note: Your instructor or other readers may ask that you omit last name/page number header on your first page. Always follow instructor guidelines.)</a:t>
            </a: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Section Headings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Essays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MLA recommends that when you divide an essay into </a:t>
            </a:r>
            <a:r>
              <a:rPr lang="en-US" altLang="en-US" b="0" i="0" dirty="0">
                <a:latin typeface="Arial" panose="020B0604020202020204" pitchFamily="34" charset="0"/>
                <a:ea typeface="ＭＳ Ｐゴシック" panose="020B0600070205080204" pitchFamily="34" charset="-128"/>
              </a:rPr>
              <a:t>sections, you</a:t>
            </a:r>
            <a:r>
              <a:rPr lang="en-US" altLang="en-US" b="1" i="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number those sections with an Arabic number and a period followed by a space and the section name.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Books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MLA does not have a prescribed system of headings for books. If you are only using one level of headings</a:t>
            </a:r>
            <a:r>
              <a:rPr lang="en-US" altLang="en-US" i="1" dirty="0">
                <a:highlight>
                  <a:srgbClr val="FFFF00"/>
                </a:highlight>
                <a:latin typeface="Arial" panose="020B0604020202020204" pitchFamily="34" charset="0"/>
                <a:ea typeface="ＭＳ Ｐゴシック" panose="020B0600070205080204" pitchFamily="34" charset="-128"/>
              </a:rPr>
              <a:t> </a:t>
            </a:r>
            <a:r>
              <a:rPr lang="en-US" altLang="en-US" b="0" i="0" dirty="0">
                <a:highlight>
                  <a:srgbClr val="FFFF00"/>
                </a:highlight>
                <a:latin typeface="Arial" panose="020B0604020202020204" pitchFamily="34" charset="0"/>
                <a:ea typeface="ＭＳ Ｐゴシック" panose="020B0600070205080204" pitchFamily="34" charset="-128"/>
              </a:rPr>
              <a:t>(meaning that all of the sections are distinct and parallel and have no additional sections that fit within them)</a:t>
            </a:r>
            <a:r>
              <a:rPr lang="en-US" altLang="en-US" b="1" i="1" dirty="0">
                <a:highlight>
                  <a:srgbClr val="FFFF00"/>
                </a:highlight>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dirty="0">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sample headings on this slide are meant to be used only as a reference. You may employ whatever system of </a:t>
            </a:r>
            <a:r>
              <a:rPr lang="en-US" altLang="en-US" b="0" i="0" dirty="0">
                <a:latin typeface="Arial" panose="020B0604020202020204" pitchFamily="34" charset="0"/>
                <a:ea typeface="ＭＳ Ｐゴシック" panose="020B0600070205080204" pitchFamily="34" charset="-128"/>
              </a:rPr>
              <a:t>formatting works </a:t>
            </a:r>
            <a:r>
              <a:rPr lang="en-US" altLang="en-US" dirty="0">
                <a:latin typeface="Arial" panose="020B0604020202020204" pitchFamily="34" charset="0"/>
                <a:ea typeface="ＭＳ Ｐゴシック" panose="020B0600070205080204" pitchFamily="34" charset="-128"/>
              </a:rPr>
              <a:t>best for you as long as it remains consistent throughout the document.</a:t>
            </a:r>
          </a:p>
          <a:p>
            <a:pPr eaLnBrk="1" hangingPunct="1">
              <a:spcBef>
                <a:spcPct val="0"/>
              </a:spcBef>
            </a:pPr>
            <a:endParaRPr lang="en-US" altLang="en-US" dirty="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 Cited page.</a:t>
            </a:r>
            <a:endParaRPr lang="en-US" altLang="ja-JP" i="1" dirty="0">
              <a:latin typeface="Arial" panose="020B0604020202020204" pitchFamily="34" charset="0"/>
              <a:ea typeface="ＭＳ Ｐゴシック" panose="020B0600070205080204" pitchFamily="34" charset="-128"/>
            </a:endParaRP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 Cited page. More specifically, whatever signal word or phrase you provide to your readers in the text, must be the first thing that appears on the left-hand margin of the corresponding entry in the Works Cited page (so the author’s last name or the title, usually, with no </a:t>
            </a:r>
            <a:r>
              <a:rPr lang="en-US" altLang="en-US" i="0" dirty="0">
                <a:latin typeface="Arial" panose="020B0604020202020204" pitchFamily="34" charset="0"/>
                <a:ea typeface="ＭＳ Ｐゴシック" panose="020B0600070205080204" pitchFamily="34" charset="-128"/>
              </a:rPr>
              <a:t>punctuation in between).</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 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 Cited list, where, under Wordsworth, they would find the information in the corresponding entry also shown on this slide. </a:t>
            </a: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a:t>
            </a:r>
            <a:r>
              <a:rPr lang="en-US" altLang="ja-JP" b="0" i="0" dirty="0">
                <a:latin typeface="Arial" panose="020B0604020202020204" pitchFamily="34" charset="0"/>
                <a:ea typeface="ＭＳ Ｐゴシック" panose="020B0600070205080204" pitchFamily="34" charset="-128"/>
              </a:rPr>
              <a:t>the Works Cited list </a:t>
            </a:r>
            <a:r>
              <a:rPr lang="en-US" altLang="ja-JP" dirty="0">
                <a:latin typeface="Arial" panose="020B0604020202020204" pitchFamily="34" charset="0"/>
                <a:ea typeface="ＭＳ Ｐゴシック" panose="020B0600070205080204" pitchFamily="34" charset="-128"/>
              </a:rPr>
              <a:t>(as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 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entry in the Works Cited list begins with the names of two authors, include both last names in the in-text citation, connected by </a:t>
            </a:r>
            <a:r>
              <a:rPr lang="en-US" altLang="en-US" b="0" i="0" dirty="0">
                <a:latin typeface="Arial" panose="020B0604020202020204" pitchFamily="34" charset="0"/>
                <a:ea typeface="ＭＳ Ｐゴシック" panose="020B0600070205080204" pitchFamily="34" charset="-128"/>
              </a:rPr>
              <a:t>“and.”</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source has three or more authors, the entry in the Works 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the Bible: </a:t>
            </a:r>
            <a:r>
              <a:rPr lang="en-US" altLang="en-US" dirty="0">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en-US" altLang="ja-JP" dirty="0">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 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dirty="0">
                <a:ea typeface="ＭＳ Ｐゴシック" panose="020B0600070205080204" pitchFamily="34" charset="-128"/>
              </a:rPr>
              <a:t>If a stanza break occurs in the quotation, mark it with two forward slashes ( // ).</a:t>
            </a:r>
          </a:p>
          <a:p>
            <a:r>
              <a:rPr lang="en-US" altLang="en-US" dirty="0">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latin typeface="Arial" panose="020B0604020202020204" pitchFamily="34" charset="0"/>
                <a:ea typeface="ＭＳ Ｐゴシック" panose="020B0600070205080204" pitchFamily="34" charset="-128"/>
              </a:rPr>
              <a:t>T</a:t>
            </a:r>
            <a:r>
              <a:rPr lang="en-US" altLang="en-US" dirty="0">
                <a:latin typeface="Arial" panose="020B0604020202020204" pitchFamily="34" charset="0"/>
                <a:ea typeface="ＭＳ Ｐゴシック" panose="020B0600070205080204" pitchFamily="34" charset="-128"/>
              </a:rPr>
              <a:t>his slide </a:t>
            </a:r>
            <a:r>
              <a:rPr lang="en-US" altLang="en-US" b="0" dirty="0">
                <a:latin typeface="Arial" panose="020B0604020202020204" pitchFamily="34" charset="0"/>
                <a:ea typeface="ＭＳ Ｐゴシック" panose="020B0600070205080204" pitchFamily="34" charset="-128"/>
              </a:rPr>
              <a:t>presents the </a:t>
            </a:r>
            <a:r>
              <a:rPr lang="en-US" altLang="en-US" b="0" i="0" dirty="0">
                <a:latin typeface="Arial" panose="020B0604020202020204" pitchFamily="34" charset="0"/>
                <a:ea typeface="ＭＳ Ｐゴシック" panose="020B0600070205080204" pitchFamily="34" charset="-128"/>
              </a:rPr>
              <a:t>three basic areas </a:t>
            </a:r>
            <a:r>
              <a:rPr lang="en-US" altLang="en-US" dirty="0">
                <a:latin typeface="Arial" panose="020B0604020202020204" pitchFamily="34" charset="0"/>
                <a:ea typeface="ＭＳ Ｐゴシック" panose="020B0600070205080204" pitchFamily="34" charset="-128"/>
              </a:rPr>
              <a:t>regulated by MLA students </a:t>
            </a:r>
            <a:r>
              <a:rPr lang="en-US" altLang="en-US" b="0" i="0" dirty="0">
                <a:solidFill>
                  <a:srgbClr val="FF0000"/>
                </a:solidFill>
                <a:latin typeface="Arial" panose="020B0604020202020204" pitchFamily="34" charset="0"/>
                <a:ea typeface="ＭＳ Ｐゴシック" panose="020B0600070205080204" pitchFamily="34" charset="-128"/>
              </a:rPr>
              <a:t>need to know</a:t>
            </a:r>
            <a:r>
              <a:rPr lang="en-US" altLang="en-US" dirty="0">
                <a:latin typeface="Arial" panose="020B0604020202020204" pitchFamily="34" charset="0"/>
                <a:ea typeface="ＭＳ Ｐゴシック" panose="020B0600070205080204" pitchFamily="34" charset="-128"/>
              </a:rPr>
              <a:t>—document format, in-text citations, and works cited. The following slides provide detailed explanations regarding each area.</a:t>
            </a:r>
          </a:p>
          <a:p>
            <a:pPr eaLnBrk="1" hangingPunct="1">
              <a:spcBef>
                <a:spcPct val="0"/>
              </a:spcBef>
            </a:pPr>
            <a:endParaRPr lang="en-US" altLang="en-US" dirty="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earlier editions of the MLA Handbook showed writers how to create a Works 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handbook or the MLA online Style Center https://</a:t>
            </a:r>
            <a:r>
              <a:rPr lang="en-US" altLang="en-US" dirty="0" err="1">
                <a:ea typeface="ＭＳ Ｐゴシック" panose="020B0600070205080204" pitchFamily="34" charset="-128"/>
              </a:rPr>
              <a:t>style.mla.org</a:t>
            </a:r>
            <a:r>
              <a:rPr lang="en-US" altLang="en-US" dirty="0">
                <a:ea typeface="ＭＳ Ｐゴシック" panose="020B0600070205080204" pitchFamily="34" charset="-128"/>
              </a:rPr>
              <a:t>/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a:t>
            </a:r>
            <a:r>
              <a:rPr lang="en-US" altLang="en-US" dirty="0" err="1">
                <a:ea typeface="ＭＳ Ｐゴシック" panose="020B0600070205080204" pitchFamily="34" charset="-128"/>
              </a:rPr>
              <a:t>Metareading</a:t>
            </a:r>
            <a:r>
              <a:rPr lang="en-US" altLang="en-US" dirty="0">
                <a:ea typeface="ＭＳ Ｐゴシック" panose="020B0600070205080204" pitchFamily="34" charset="-128"/>
              </a:rPr>
              <a:t>” is the title of an essay, and The </a:t>
            </a:r>
            <a:r>
              <a:rPr lang="en-US" altLang="en-US" i="1" dirty="0">
                <a:ea typeface="ＭＳ Ｐゴシック" panose="020B0600070205080204" pitchFamily="34" charset="-128"/>
              </a:rPr>
              <a:t>Future of the Book</a:t>
            </a:r>
            <a:r>
              <a:rPr lang="en-US" altLang="en-US" i="0" dirty="0">
                <a:ea typeface="ＭＳ Ｐゴシック" panose="020B0600070205080204" pitchFamily="34" charset="-128"/>
              </a:rPr>
              <a:t> is </a:t>
            </a:r>
            <a:r>
              <a:rPr lang="en-US" altLang="en-US" dirty="0">
                <a:ea typeface="ＭＳ Ｐゴシック" panose="020B0600070205080204" pitchFamily="34" charset="-128"/>
              </a:rPr>
              <a:t>the title of the edited collection in which the </a:t>
            </a:r>
            <a:r>
              <a:rPr lang="en-US" altLang="en-US" b="0" i="0" dirty="0">
                <a:ea typeface="ＭＳ Ｐゴシック" panose="020B0600070205080204" pitchFamily="34" charset="-128"/>
              </a:rPr>
              <a:t>essay appears.</a:t>
            </a:r>
          </a:p>
          <a:p>
            <a:pPr eaLnBrk="1" hangingPunct="1">
              <a:spcBef>
                <a:spcPct val="0"/>
              </a:spcBef>
            </a:pPr>
            <a:r>
              <a:rPr lang="en-US" altLang="en-US" b="0" i="0" dirty="0">
                <a:ea typeface="ＭＳ Ｐゴシック" panose="020B0600070205080204" pitchFamily="34" charset="-128"/>
              </a:rPr>
              <a:t>The container may also be a website, which contains articles, postings, and other works, or it may be a television series, which is made up of episodes.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Books are commonly issued in versions called editions. A revised edition of a book may be labeled ”revised edition” or may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ea typeface="ＭＳ Ｐゴシック" panose="020B0600070205080204" pitchFamily="34" charset="-128"/>
              </a:rPr>
              <a:t>Note</a:t>
            </a:r>
            <a:r>
              <a:rPr lang="en-US" altLang="en-US" dirty="0">
                <a:ea typeface="ＭＳ Ｐゴシック" panose="020B0600070205080204" pitchFamily="34" charset="-128"/>
              </a:rPr>
              <a:t>: the publisher’s name need not be included in the following sources: periodicals, works published by their author or editor, a website whose title is the same name as its publisher, a website that makes works available but does not actually publish them (such as </a:t>
            </a:r>
            <a:r>
              <a:rPr lang="en-US" altLang="en-US" i="1" dirty="0">
                <a:ea typeface="ＭＳ Ｐゴシック" panose="020B0600070205080204" pitchFamily="34" charset="-128"/>
              </a:rPr>
              <a:t>YouTube</a:t>
            </a:r>
            <a:r>
              <a:rPr lang="en-US" altLang="en-US" dirty="0">
                <a:ea typeface="ＭＳ Ｐゴシック" panose="020B0600070205080204" pitchFamily="34" charset="-128"/>
              </a:rPr>
              <a:t>, </a:t>
            </a:r>
            <a:r>
              <a:rPr lang="en-US" altLang="en-US" i="1" dirty="0">
                <a:ea typeface="ＭＳ Ｐゴシック" panose="020B0600070205080204" pitchFamily="34" charset="-128"/>
              </a:rPr>
              <a:t>WordPress</a:t>
            </a:r>
            <a:r>
              <a:rPr lang="en-US" altLang="en-US" dirty="0">
                <a:ea typeface="ＭＳ Ｐゴシック" panose="020B0600070205080204" pitchFamily="34" charset="-128"/>
              </a:rPr>
              <a:t>, or </a:t>
            </a:r>
            <a:r>
              <a:rPr lang="en-US" altLang="en-US" i="1" dirty="0">
                <a:ea typeface="ＭＳ Ｐゴシック" panose="020B0600070205080204" pitchFamily="34" charset="-128"/>
              </a:rPr>
              <a:t>JSTOR</a:t>
            </a:r>
            <a:r>
              <a:rPr lang="en-US" altLang="en-US" dirty="0">
                <a:ea typeface="ＭＳ Ｐゴシック" panose="020B0600070205080204" pitchFamily="34" charset="-128"/>
              </a:rPr>
              <a:t>).</a:t>
            </a:r>
          </a:p>
          <a:p>
            <a:pPr eaLnBrk="1" hangingPunct="1">
              <a:spcBef>
                <a:spcPct val="0"/>
              </a:spcBef>
            </a:pPr>
            <a:endParaRPr lang="en-US" altLang="en-US" dirty="0">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First example: an essay in </a:t>
            </a:r>
            <a:r>
              <a:rPr lang="en-US" altLang="en-US" b="0" i="0" dirty="0">
                <a:ea typeface="ＭＳ Ｐゴシック" panose="020B0600070205080204" pitchFamily="34" charset="-128"/>
              </a:rPr>
              <a:t>a book or an </a:t>
            </a:r>
            <a:r>
              <a:rPr lang="en-US" altLang="en-US" dirty="0">
                <a:ea typeface="ＭＳ Ｐゴシック" panose="020B0600070205080204" pitchFamily="34" charset="-128"/>
              </a:rPr>
              <a:t>article in journal should include page numbers.</a:t>
            </a:r>
          </a:p>
          <a:p>
            <a:pPr eaLnBrk="1" hangingPunct="1">
              <a:spcBef>
                <a:spcPct val="0"/>
              </a:spcBef>
            </a:pPr>
            <a:r>
              <a:rPr lang="en-US" altLang="en-US" dirty="0">
                <a:ea typeface="ＭＳ Ｐゴシック" panose="020B0600070205080204" pitchFamily="34" charset="-128"/>
              </a:rPr>
              <a:t>Second example: The location of an online work should include a URL.</a:t>
            </a:r>
          </a:p>
          <a:p>
            <a:pPr eaLnBrk="1" hangingPunct="1">
              <a:spcBef>
                <a:spcPct val="0"/>
              </a:spcBef>
            </a:pPr>
            <a:r>
              <a:rPr lang="en-US" altLang="en-US" dirty="0">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 have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dirty="0">
                <a:latin typeface="Arial" panose="020B0604020202020204" pitchFamily="34" charset="0"/>
                <a:ea typeface="ＭＳ Ｐゴシック" panose="020B0600070205080204" pitchFamily="34" charset="-128"/>
              </a:rPr>
            </a:b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2016 updates to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dirty="0">
                <a:latin typeface="Arial" charset="0"/>
              </a:rPr>
              <a:t>The entire document should be </a:t>
            </a:r>
            <a:r>
              <a:rPr lang="en-US" b="0" i="0" dirty="0">
                <a:latin typeface="Arial" charset="0"/>
              </a:rPr>
              <a:t>double-spaced. This includes </a:t>
            </a:r>
            <a:r>
              <a:rPr lang="en-US" dirty="0">
                <a:latin typeface="Arial" charset="0"/>
              </a:rPr>
              <a:t>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rPr>
              <a:t>Set the margins of your document to 1 inch on </a:t>
            </a:r>
            <a:r>
              <a:rPr lang="en-US" b="0" i="0" dirty="0">
                <a:latin typeface="Arial" charset="0"/>
              </a:rPr>
              <a:t>all sides.</a:t>
            </a:r>
          </a:p>
          <a:p>
            <a:pPr marL="171450" indent="-171450" eaLnBrk="1" hangingPunct="1">
              <a:lnSpc>
                <a:spcPct val="90000"/>
              </a:lnSpc>
              <a:spcBef>
                <a:spcPct val="0"/>
              </a:spcBef>
              <a:buFont typeface="Arial"/>
              <a:buChar char="•"/>
              <a:defRPr/>
            </a:pPr>
            <a:r>
              <a:rPr lang="en-US" dirty="0">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dirty="0"/>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a:t>
            </a:r>
            <a:r>
              <a:rPr lang="en-US" altLang="en-US" b="0" i="0" dirty="0">
                <a:latin typeface="Arial" panose="020B0604020202020204" pitchFamily="34" charset="0"/>
                <a:ea typeface="ＭＳ Ｐゴシック" panose="020B0600070205080204" pitchFamily="34" charset="-128"/>
              </a:rPr>
              <a:t>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a:t>
            </a:r>
            <a:r>
              <a:rPr lang="en-US" altLang="en-US" i="0" dirty="0">
                <a:latin typeface="Arial" panose="020B0604020202020204" pitchFamily="34" charset="0"/>
                <a:ea typeface="ＭＳ Ｐゴシック" panose="020B0600070205080204" pitchFamily="34" charset="-128"/>
              </a:rPr>
              <a:t>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again and center the </a:t>
            </a:r>
            <a:r>
              <a:rPr lang="en-US" altLang="en-US" b="0" i="0" dirty="0">
                <a:latin typeface="Arial" panose="020B0604020202020204" pitchFamily="34" charset="0"/>
                <a:ea typeface="ＭＳ Ｐゴシック" panose="020B0600070205080204" pitchFamily="34" charset="-128"/>
              </a:rPr>
              <a:t>title. Do </a:t>
            </a:r>
            <a:r>
              <a:rPr lang="en-US" altLang="en-US" dirty="0">
                <a:latin typeface="Arial" panose="020B0604020202020204" pitchFamily="34" charset="0"/>
                <a:ea typeface="ＭＳ Ｐゴシック" panose="020B0600070205080204" pitchFamily="34" charset="-128"/>
              </a:rPr>
              <a:t>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a:t>
            </a:r>
            <a:r>
              <a:rPr lang="en-US" altLang="en-US" i="1" dirty="0">
                <a:latin typeface="Arial" panose="020B0604020202020204" pitchFamily="34" charset="0"/>
                <a:ea typeface="ＭＳ Ｐゴシック" panose="020B0600070205080204" pitchFamily="34" charset="-128"/>
              </a:rPr>
              <a:t>Fear and Loathing in Las Vegas </a:t>
            </a:r>
            <a:r>
              <a:rPr lang="en-US" altLang="en-US" dirty="0">
                <a:latin typeface="Arial" panose="020B0604020202020204" pitchFamily="34" charset="0"/>
                <a:ea typeface="ＭＳ Ｐゴシック" panose="020B0600070205080204" pitchFamily="34" charset="-128"/>
              </a:rPr>
              <a:t>as Morality Play; Human Weariness in “After Apple Picking.”</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 half-inch from the top and flush with the right margin. (Note: Your instructor or other readers may ask that you omit last name/page number header on your first page. Always follow instructor guidelines.)</a:t>
            </a: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8/22/19</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8/22/19</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8/22/19</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8/22/19</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8/22/19</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8/22/19</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8/22/19</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atlantic.com/magazine/archive/2015/01/the-death-of-the-artist-and-the-birth-of-the-creative-entrepreneur/38349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19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dirty="0">
                <a:latin typeface="Optima" panose="02000503060000020004" pitchFamily="2" charset="0"/>
              </a:rPr>
              <a:t>An </a:t>
            </a:r>
            <a:r>
              <a:rPr lang="en-US" altLang="en-US" sz="2400" b="1" dirty="0">
                <a:solidFill>
                  <a:srgbClr val="000090"/>
                </a:solidFill>
                <a:latin typeface="Optima" panose="02000503060000020004" pitchFamily="2" charset="0"/>
              </a:rPr>
              <a:t>in-text citation </a:t>
            </a:r>
            <a:r>
              <a:rPr lang="en-US" altLang="en-US" sz="2400" dirty="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dirty="0">
                <a:latin typeface="Optima" panose="02000503060000020004" pitchFamily="2" charset="0"/>
              </a:rPr>
              <a:t>It should direct readers to the entry in your Works Cited page for that source.</a:t>
            </a:r>
          </a:p>
          <a:p>
            <a:pPr eaLnBrk="1" hangingPunct="1">
              <a:lnSpc>
                <a:spcPct val="150000"/>
              </a:lnSpc>
              <a:spcBef>
                <a:spcPct val="0"/>
              </a:spcBef>
              <a:buClr>
                <a:schemeClr val="tx1"/>
              </a:buClr>
            </a:pPr>
            <a:r>
              <a:rPr lang="en-US" altLang="en-US" sz="2200" dirty="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dirty="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dirty="0">
                <a:latin typeface="Optima" panose="02000503060000020004" pitchFamily="2" charset="0"/>
              </a:rPr>
              <a:t>For the following print source:</a:t>
            </a:r>
          </a:p>
          <a:p>
            <a:pPr eaLnBrk="1" hangingPunct="1">
              <a:spcBef>
                <a:spcPct val="0"/>
              </a:spcBef>
              <a:buFontTx/>
              <a:buNone/>
            </a:pPr>
            <a:endParaRPr lang="en-US" altLang="en-US" sz="1200" b="1" dirty="0">
              <a:latin typeface="Optima" panose="02000503060000020004" pitchFamily="2" charset="0"/>
            </a:endParaRPr>
          </a:p>
          <a:p>
            <a:pPr eaLnBrk="1" hangingPunct="1">
              <a:spcBef>
                <a:spcPct val="0"/>
              </a:spcBef>
              <a:buFontTx/>
              <a:buNone/>
            </a:pPr>
            <a:r>
              <a:rPr lang="en-US" altLang="en-US" sz="2000" dirty="0">
                <a:solidFill>
                  <a:srgbClr val="0070C0"/>
                </a:solidFill>
                <a:latin typeface="Optima" panose="02000503060000020004" pitchFamily="2" charset="0"/>
              </a:rPr>
              <a:t>Burke, Kenneth. </a:t>
            </a:r>
            <a:r>
              <a:rPr lang="en-US" altLang="en-US" sz="2000" i="1" dirty="0">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dirty="0">
                <a:solidFill>
                  <a:srgbClr val="0070C0"/>
                </a:solidFill>
                <a:latin typeface="Optima" panose="02000503060000020004" pitchFamily="2" charset="0"/>
              </a:rPr>
              <a:t>     and Method</a:t>
            </a:r>
            <a:r>
              <a:rPr lang="en-US" altLang="en-US" sz="2000" dirty="0">
                <a:solidFill>
                  <a:srgbClr val="0070C0"/>
                </a:solidFill>
                <a:latin typeface="Optima" panose="02000503060000020004" pitchFamily="2" charset="0"/>
              </a:rPr>
              <a:t>. U of California P, 1966.</a:t>
            </a:r>
          </a:p>
          <a:p>
            <a:pPr eaLnBrk="1" hangingPunct="1">
              <a:spcBef>
                <a:spcPct val="0"/>
              </a:spcBef>
              <a:buFontTx/>
              <a:buNone/>
            </a:pPr>
            <a:endParaRPr lang="en-US" altLang="en-US" sz="1200" b="1" dirty="0">
              <a:latin typeface="Optima" panose="02000503060000020004" pitchFamily="2" charset="0"/>
            </a:endParaRPr>
          </a:p>
          <a:p>
            <a:pPr eaLnBrk="1" hangingPunct="1">
              <a:spcBef>
                <a:spcPct val="0"/>
              </a:spcBef>
              <a:buFontTx/>
              <a:buNone/>
            </a:pPr>
            <a:r>
              <a:rPr lang="en-US" altLang="en-US" sz="2400" dirty="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dirty="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Work by Multiple Authors</a:t>
            </a:r>
          </a:p>
          <a:p>
            <a:pPr eaLnBrk="1" hangingPunct="1">
              <a:lnSpc>
                <a:spcPct val="160000"/>
              </a:lnSpc>
              <a:spcBef>
                <a:spcPct val="0"/>
              </a:spcBef>
              <a:buFontTx/>
              <a:buNone/>
            </a:pPr>
            <a:r>
              <a:rPr lang="en-US" altLang="en-US" sz="2000" i="1" dirty="0">
                <a:latin typeface="Optima" panose="02000503060000020004" pitchFamily="2" charset="0"/>
              </a:rPr>
              <a:t>In-text Examples:</a:t>
            </a:r>
          </a:p>
          <a:p>
            <a:pPr eaLnBrk="1" hangingPunct="1">
              <a:spcBef>
                <a:spcPct val="0"/>
              </a:spcBef>
              <a:buFontTx/>
              <a:buNone/>
            </a:pPr>
            <a:r>
              <a:rPr lang="en-US" altLang="en-US" sz="2000" dirty="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dirty="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dirty="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dirty="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dirty="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Optima" panose="02000503060000020004" pitchFamily="2" charset="0"/>
              </a:rPr>
              <a:t>MLA</a:t>
            </a:r>
            <a:r>
              <a:rPr lang="en-US" altLang="en-US" sz="2400" dirty="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dirty="0">
              <a:latin typeface="Optima" panose="02000503060000020004" pitchFamily="2" charset="0"/>
            </a:endParaRPr>
          </a:p>
          <a:p>
            <a:pPr eaLnBrk="1" hangingPunct="1">
              <a:spcBef>
                <a:spcPct val="0"/>
              </a:spcBef>
              <a:buFontTx/>
              <a:buNone/>
            </a:pPr>
            <a:r>
              <a:rPr lang="en-US" altLang="en-US" sz="2400" dirty="0">
                <a:latin typeface="Optima" panose="02000503060000020004" pitchFamily="2" charset="0"/>
              </a:rPr>
              <a:t>In addition to the handbook, MLA also offers </a:t>
            </a:r>
            <a:r>
              <a:rPr lang="en-US" altLang="en-US" sz="2400" b="1" dirty="0">
                <a:solidFill>
                  <a:srgbClr val="000000"/>
                </a:solidFill>
                <a:latin typeface="Optima" panose="02000503060000020004" pitchFamily="2" charset="0"/>
              </a:rPr>
              <a:t>The MLA Style Center</a:t>
            </a:r>
            <a:r>
              <a:rPr lang="en-US" altLang="en-US" sz="2400" dirty="0">
                <a:latin typeface="Optima" panose="02000503060000020004" pitchFamily="2" charset="0"/>
              </a:rPr>
              <a:t>, a website that provides additional instruction and resources for writing and formatting academic papers. </a:t>
            </a:r>
            <a:r>
              <a:rPr lang="en-US" altLang="en-US" sz="2400" dirty="0">
                <a:latin typeface="Optima" panose="02000503060000020004" pitchFamily="2" charset="0"/>
                <a:hlinkClick r:id="rId3"/>
              </a:rPr>
              <a:t>https://style.mla.org/</a:t>
            </a:r>
            <a:endParaRPr lang="en-US" altLang="en-US" sz="2400" dirty="0">
              <a:latin typeface="Optima" panose="02000503060000020004" pitchFamily="2" charset="0"/>
            </a:endParaRPr>
          </a:p>
          <a:p>
            <a:pPr eaLnBrk="1" hangingPunct="1">
              <a:spcBef>
                <a:spcPct val="0"/>
              </a:spcBef>
              <a:buFontTx/>
              <a:buNone/>
            </a:pPr>
            <a:endParaRPr lang="en-US" altLang="en-US" sz="2400" dirty="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a:ea typeface="ＭＳ Ｐゴシック"/>
              </a:rPr>
              <a:t>Works in time-based media</a:t>
            </a:r>
          </a:p>
          <a:p>
            <a:pPr eaLnBrk="1" hangingPunct="1">
              <a:lnSpc>
                <a:spcPct val="150000"/>
              </a:lnSpc>
              <a:spcBef>
                <a:spcPct val="0"/>
              </a:spcBef>
              <a:buFontTx/>
              <a:buNone/>
            </a:pPr>
            <a:r>
              <a:rPr lang="en-US" altLang="en-US" sz="2000" i="1" dirty="0">
                <a:latin typeface="Optima"/>
                <a:ea typeface="ＭＳ Ｐゴシック"/>
              </a:rPr>
              <a:t>In-text example:</a:t>
            </a:r>
          </a:p>
          <a:p>
            <a:pPr eaLnBrk="1" hangingPunct="1">
              <a:lnSpc>
                <a:spcPct val="150000"/>
              </a:lnSpc>
              <a:spcBef>
                <a:spcPct val="0"/>
              </a:spcBef>
              <a:buFontTx/>
              <a:buNone/>
            </a:pPr>
            <a:endParaRPr lang="en-US" altLang="en-US" sz="400" i="1" dirty="0">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dirty="0">
                <a:solidFill>
                  <a:srgbClr val="0070C0"/>
                </a:solidFill>
                <a:latin typeface="Optima"/>
                <a:ea typeface="ＭＳ Ｐゴシック"/>
              </a:rPr>
              <a:t>Hush</a:t>
            </a:r>
            <a:r>
              <a:rPr lang="en-US" altLang="en-US" sz="2000" dirty="0">
                <a:solidFill>
                  <a:srgbClr val="0070C0"/>
                </a:solidFill>
                <a:latin typeface="Optima"/>
                <a:ea typeface="ＭＳ Ｐゴシック"/>
              </a:rPr>
              <a:t>”</a:t>
            </a:r>
            <a:r>
              <a:rPr lang="en-US" altLang="ja-JP" sz="2000" dirty="0">
                <a:solidFill>
                  <a:srgbClr val="0070C0"/>
                </a:solidFill>
                <a:latin typeface="Optima"/>
                <a:ea typeface="ＭＳ Ｐゴシック"/>
              </a:rPr>
              <a:t> 00:03:16-17).</a:t>
            </a:r>
          </a:p>
          <a:p>
            <a:pPr algn="r" eaLnBrk="1" hangingPunct="1">
              <a:spcBef>
                <a:spcPct val="0"/>
              </a:spcBef>
              <a:buFontTx/>
              <a:buNone/>
            </a:pPr>
            <a:endParaRPr lang="en-US" altLang="en-US" sz="2000" dirty="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dirty="0">
                <a:latin typeface="Optima"/>
                <a:ea typeface="ＭＳ Ｐゴシック"/>
              </a:rPr>
              <a:t>Works Cited entry:</a:t>
            </a:r>
          </a:p>
          <a:p>
            <a:pPr eaLnBrk="1" hangingPunct="1">
              <a:lnSpc>
                <a:spcPct val="150000"/>
              </a:lnSpc>
              <a:spcBef>
                <a:spcPct val="0"/>
              </a:spcBef>
              <a:buFontTx/>
              <a:buNone/>
            </a:pPr>
            <a:endParaRPr lang="en-US" altLang="en-US" sz="400" i="1" dirty="0">
              <a:latin typeface="Optima" panose="02000503060000020004" pitchFamily="2" charset="0"/>
            </a:endParaRPr>
          </a:p>
          <a:p>
            <a:pPr eaLnBrk="1" hangingPunct="1">
              <a:spcBef>
                <a:spcPct val="0"/>
              </a:spcBef>
              <a:buNone/>
            </a:pPr>
            <a:r>
              <a:rPr lang="en-US" altLang="en-US" sz="2000" dirty="0">
                <a:solidFill>
                  <a:srgbClr val="0070C0"/>
                </a:solidFill>
                <a:latin typeface="Optima"/>
                <a:ea typeface="ＭＳ Ｐゴシック"/>
              </a:rPr>
              <a:t>“Hush.” </a:t>
            </a:r>
            <a:r>
              <a:rPr lang="en-US" altLang="en-US" sz="2000" i="1" dirty="0">
                <a:solidFill>
                  <a:srgbClr val="0070C0"/>
                </a:solidFill>
                <a:latin typeface="Optima"/>
                <a:ea typeface="ＭＳ Ｐゴシック"/>
              </a:rPr>
              <a:t>Buffy the Vampire Slayer</a:t>
            </a:r>
            <a:r>
              <a:rPr lang="en-US" altLang="en-US" sz="2000" dirty="0">
                <a:solidFill>
                  <a:srgbClr val="0070C0"/>
                </a:solidFill>
                <a:latin typeface="Optima"/>
                <a:ea typeface="ＭＳ Ｐゴシック"/>
              </a:rPr>
              <a:t>, created by Joss </a:t>
            </a:r>
            <a:r>
              <a:rPr lang="en-US" altLang="en-US" sz="2000" dirty="0" err="1">
                <a:solidFill>
                  <a:srgbClr val="0070C0"/>
                </a:solidFill>
                <a:latin typeface="Optima"/>
                <a:ea typeface="ＭＳ Ｐゴシック"/>
              </a:rPr>
              <a:t>Whedon</a:t>
            </a:r>
            <a:r>
              <a:rPr lang="en-US" altLang="en-US" sz="2000" dirty="0">
                <a:solidFill>
                  <a:srgbClr val="0070C0"/>
                </a:solidFill>
                <a:latin typeface="Optima"/>
                <a:ea typeface="ＭＳ Ｐゴシック"/>
              </a:rPr>
              <a:t>, performance </a:t>
            </a:r>
            <a:endParaRPr lang="en-US" altLang="en-US" sz="2000" dirty="0">
              <a:solidFill>
                <a:srgbClr val="0070C0"/>
              </a:solidFill>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Sources without page numbers</a:t>
            </a:r>
          </a:p>
          <a:p>
            <a:pPr eaLnBrk="1" hangingPunct="1">
              <a:lnSpc>
                <a:spcPct val="150000"/>
              </a:lnSpc>
              <a:spcBef>
                <a:spcPct val="0"/>
              </a:spcBef>
              <a:buFontTx/>
              <a:buNone/>
            </a:pPr>
            <a:r>
              <a:rPr lang="en-US" altLang="en-US" sz="2000" i="1" dirty="0">
                <a:latin typeface="Optima" panose="02000503060000020004" pitchFamily="2" charset="0"/>
              </a:rPr>
              <a:t>In-text example:</a:t>
            </a:r>
          </a:p>
          <a:p>
            <a:pPr eaLnBrk="1" hangingPunct="1">
              <a:lnSpc>
                <a:spcPct val="150000"/>
              </a:lnSpc>
              <a:spcBef>
                <a:spcPct val="0"/>
              </a:spcBef>
              <a:buFontTx/>
              <a:buNone/>
            </a:pPr>
            <a:r>
              <a:rPr lang="en-US" altLang="ja-JP" sz="2000" dirty="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dirty="0">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dirty="0">
                <a:latin typeface="Optima" panose="02000503060000020004" pitchFamily="2" charset="0"/>
                <a:ea typeface="ヒラギノ角ゴ Pro W3" panose="020B0300000000000000" pitchFamily="34" charset="-128"/>
              </a:rPr>
              <a:t>Corresponding Works Cited entry:</a:t>
            </a:r>
          </a:p>
          <a:p>
            <a:pPr eaLnBrk="1" hangingPunct="1">
              <a:spcBef>
                <a:spcPct val="0"/>
              </a:spcBef>
              <a:buFontTx/>
              <a:buNone/>
            </a:pPr>
            <a:endParaRPr lang="en-US" altLang="en-US" sz="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dirty="0">
                <a:solidFill>
                  <a:srgbClr val="000000"/>
                </a:solidFill>
                <a:latin typeface="Optima" charset="0"/>
              </a:rPr>
              <a:t>Use block quotations for three or more lines of poetry.</a:t>
            </a:r>
          </a:p>
          <a:p>
            <a:pPr eaLnBrk="1" hangingPunct="1">
              <a:lnSpc>
                <a:spcPct val="150000"/>
              </a:lnSpc>
              <a:defRPr/>
            </a:pPr>
            <a:endParaRPr lang="en-US" sz="2000" dirty="0">
              <a:latin typeface="Optima" charset="0"/>
            </a:endParaRPr>
          </a:p>
          <a:p>
            <a:pPr marL="457200" indent="-457200" eaLnBrk="1" hangingPunct="1">
              <a:lnSpc>
                <a:spcPct val="150000"/>
              </a:lnSpc>
              <a:buFont typeface="Arial"/>
              <a:buChar char="•"/>
              <a:defRPr/>
            </a:pPr>
            <a:r>
              <a:rPr lang="en-US" sz="2800" dirty="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dirty="0">
                <a:latin typeface="Optima"/>
                <a:ea typeface="+mn-ea"/>
              </a:rPr>
              <a:t>MLA regulates:</a:t>
            </a:r>
          </a:p>
          <a:p>
            <a:pPr eaLnBrk="1" fontAlgn="auto" hangingPunct="1">
              <a:spcAft>
                <a:spcPts val="0"/>
              </a:spcAft>
              <a:defRPr/>
            </a:pPr>
            <a:endParaRPr lang="en-US" altLang="en-US" sz="1200" dirty="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dirty="0">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Author.</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Begin the entry with the author’s last name, followed by a comma and the rest of the name, as presented in the work. End this element with a period.</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latin typeface="Optima" panose="02000503060000020004" pitchFamily="2" charset="0"/>
              </a:rPr>
              <a:t>Examples:</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a:t>
            </a:r>
          </a:p>
          <a:p>
            <a:pPr>
              <a:spcBef>
                <a:spcPct val="0"/>
              </a:spcBef>
              <a:buFontTx/>
              <a:buNone/>
            </a:pPr>
            <a:r>
              <a:rPr lang="en-US" altLang="en-US" sz="2000">
                <a:solidFill>
                  <a:srgbClr val="5577AE"/>
                </a:solidFill>
                <a:latin typeface="Optima" panose="02000503060000020004" pitchFamily="2" charset="0"/>
              </a:rPr>
              <a:t>     193-200.</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panose="02000503060000020004" pitchFamily="2" charset="0"/>
              </a:rPr>
              <a:t>Title of source.</a:t>
            </a:r>
          </a:p>
          <a:p>
            <a:pPr>
              <a:spcBef>
                <a:spcPct val="0"/>
              </a:spcBef>
              <a:buFontTx/>
              <a:buNone/>
            </a:pPr>
            <a:r>
              <a:rPr lang="en-US" altLang="en-US" sz="1800" i="1" dirty="0">
                <a:latin typeface="Optima" panose="02000503060000020004" pitchFamily="2" charset="0"/>
              </a:rPr>
              <a:t>Books and websites should be in italics:</a:t>
            </a:r>
          </a:p>
          <a:p>
            <a:pPr>
              <a:spcBef>
                <a:spcPct val="0"/>
              </a:spcBef>
              <a:buFontTx/>
              <a:buNone/>
            </a:pPr>
            <a:r>
              <a:rPr lang="en-US" altLang="en-US" sz="1800" dirty="0">
                <a:latin typeface="Optima" panose="02000503060000020004" pitchFamily="2" charset="0"/>
              </a:rPr>
              <a:t> </a:t>
            </a:r>
            <a:r>
              <a:rPr lang="en-US" altLang="en-US" sz="1800" dirty="0">
                <a:solidFill>
                  <a:srgbClr val="5577AE"/>
                </a:solidFill>
                <a:latin typeface="Optima" panose="02000503060000020004" pitchFamily="2" charset="0"/>
              </a:rPr>
              <a:t>  </a:t>
            </a:r>
          </a:p>
          <a:p>
            <a:pPr>
              <a:spcBef>
                <a:spcPct val="0"/>
              </a:spcBef>
              <a:buFontTx/>
              <a:buNone/>
            </a:pPr>
            <a:r>
              <a:rPr lang="en-US" altLang="en-US" sz="1800" dirty="0">
                <a:solidFill>
                  <a:srgbClr val="5577AE"/>
                </a:solidFill>
                <a:latin typeface="Optima" panose="02000503060000020004" pitchFamily="2" charset="0"/>
              </a:rPr>
              <a:t>	</a:t>
            </a:r>
            <a:r>
              <a:rPr lang="en-US" altLang="en-US" sz="1800" dirty="0" err="1">
                <a:solidFill>
                  <a:srgbClr val="5577AE"/>
                </a:solidFill>
                <a:latin typeface="Optima" panose="02000503060000020004" pitchFamily="2" charset="0"/>
              </a:rPr>
              <a:t>Hollmichel</a:t>
            </a:r>
            <a:r>
              <a:rPr lang="en-US" altLang="en-US" sz="1800" dirty="0">
                <a:solidFill>
                  <a:srgbClr val="5577AE"/>
                </a:solidFill>
                <a:latin typeface="Optima" panose="02000503060000020004" pitchFamily="2" charset="0"/>
              </a:rPr>
              <a:t>, Stefanie. </a:t>
            </a:r>
            <a:r>
              <a:rPr lang="en-US" altLang="en-US" sz="1800" i="1" dirty="0">
                <a:solidFill>
                  <a:srgbClr val="5577AE"/>
                </a:solidFill>
                <a:latin typeface="Optima" panose="02000503060000020004" pitchFamily="2" charset="0"/>
              </a:rPr>
              <a:t>So Many Books</a:t>
            </a:r>
            <a:r>
              <a:rPr lang="en-US" altLang="en-US" sz="1800" dirty="0">
                <a:solidFill>
                  <a:srgbClr val="5577AE"/>
                </a:solidFill>
                <a:latin typeface="Optima" panose="02000503060000020004" pitchFamily="2" charset="0"/>
              </a:rPr>
              <a:t>. 2003-13, </a:t>
            </a:r>
            <a:r>
              <a:rPr lang="en-US" altLang="en-US" sz="1800" dirty="0" err="1">
                <a:solidFill>
                  <a:srgbClr val="5577AE"/>
                </a:solidFill>
                <a:latin typeface="Optima" panose="02000503060000020004" pitchFamily="2" charset="0"/>
              </a:rPr>
              <a:t>somanybooksblog.com</a:t>
            </a:r>
            <a:r>
              <a:rPr lang="en-US" altLang="en-US" sz="1800" dirty="0">
                <a:solidFill>
                  <a:srgbClr val="5577AE"/>
                </a:solidFill>
                <a:latin typeface="Optima" panose="02000503060000020004" pitchFamily="2" charset="0"/>
              </a:rPr>
              <a:t>.</a:t>
            </a:r>
          </a:p>
          <a:p>
            <a:pPr>
              <a:spcBef>
                <a:spcPct val="0"/>
              </a:spcBef>
              <a:buFontTx/>
              <a:buNone/>
            </a:pPr>
            <a:endParaRPr lang="en-US" altLang="en-US" sz="1800" dirty="0">
              <a:solidFill>
                <a:srgbClr val="5577AE"/>
              </a:solidFill>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Linett, Maren Tova. </a:t>
            </a:r>
            <a:r>
              <a:rPr lang="en-US" altLang="en-US" sz="1800" i="1" dirty="0">
                <a:solidFill>
                  <a:srgbClr val="5577AE"/>
                </a:solidFill>
                <a:latin typeface="Optima" panose="02000503060000020004" pitchFamily="2" charset="0"/>
              </a:rPr>
              <a:t>Modernism, Feminism, and Jewishness</a:t>
            </a:r>
            <a:r>
              <a:rPr lang="en-US" altLang="en-US" sz="1800" dirty="0">
                <a:solidFill>
                  <a:srgbClr val="5577AE"/>
                </a:solidFill>
                <a:latin typeface="Optima" panose="02000503060000020004" pitchFamily="2" charset="0"/>
              </a:rPr>
              <a:t>. Cambridge UP, </a:t>
            </a:r>
          </a:p>
          <a:p>
            <a:pPr>
              <a:spcBef>
                <a:spcPct val="0"/>
              </a:spcBef>
              <a:buFontTx/>
              <a:buNone/>
            </a:pPr>
            <a:r>
              <a:rPr lang="en-US" altLang="en-US" sz="1800" dirty="0">
                <a:solidFill>
                  <a:srgbClr val="5577AE"/>
                </a:solidFill>
                <a:latin typeface="Optima" panose="02000503060000020004" pitchFamily="2" charset="0"/>
              </a:rPr>
              <a:t>		2007.</a:t>
            </a:r>
          </a:p>
          <a:p>
            <a:pPr>
              <a:spcBef>
                <a:spcPct val="0"/>
              </a:spcBef>
              <a:buFontTx/>
              <a:buNone/>
            </a:pPr>
            <a:endParaRPr lang="en-US" altLang="en-US" sz="1800" dirty="0">
              <a:latin typeface="Optima" panose="02000503060000020004" pitchFamily="2" charset="0"/>
            </a:endParaRPr>
          </a:p>
          <a:p>
            <a:pPr>
              <a:spcBef>
                <a:spcPct val="0"/>
              </a:spcBef>
              <a:buFontTx/>
              <a:buNone/>
            </a:pPr>
            <a:r>
              <a:rPr lang="en-US" altLang="en-US" sz="1800" i="1" dirty="0">
                <a:latin typeface="Optima" panose="02000503060000020004" pitchFamily="2" charset="0"/>
              </a:rPr>
              <a:t>Periodicals (journal, magazine, newspaper article), television episodes, and songs should be in quotation marks:</a:t>
            </a:r>
          </a:p>
          <a:p>
            <a:pPr>
              <a:spcBef>
                <a:spcPct val="0"/>
              </a:spcBef>
              <a:buFontTx/>
              <a:buNone/>
            </a:pPr>
            <a:r>
              <a:rPr lang="en-US" altLang="en-US" sz="1800" dirty="0">
                <a:latin typeface="Optima" panose="02000503060000020004" pitchFamily="2" charset="0"/>
              </a:rPr>
              <a:t> </a:t>
            </a:r>
            <a:endParaRPr lang="en-US" altLang="en-US" sz="1800" dirty="0">
              <a:solidFill>
                <a:srgbClr val="5577AE"/>
              </a:solidFill>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Beyoncé. “Pretty Hurts.” Beyoncé, Parkwood Entertainment, 2013, 				</a:t>
            </a:r>
            <a:r>
              <a:rPr lang="en-US" altLang="en-US" sz="1800" dirty="0" err="1">
                <a:solidFill>
                  <a:schemeClr val="accent1"/>
                </a:solidFill>
                <a:latin typeface="Optima" panose="02000503060000020004" pitchFamily="2" charset="0"/>
              </a:rPr>
              <a:t>www.beyonce.com</a:t>
            </a:r>
            <a:r>
              <a:rPr lang="en-US" altLang="en-US" sz="1800" dirty="0">
                <a:solidFill>
                  <a:schemeClr val="accent1"/>
                </a:solidFill>
                <a:latin typeface="Optima" panose="02000503060000020004" pitchFamily="2" charset="0"/>
              </a:rPr>
              <a:t>/album/</a:t>
            </a:r>
            <a:r>
              <a:rPr lang="en-US" altLang="en-US" sz="1800" dirty="0" err="1">
                <a:solidFill>
                  <a:schemeClr val="accent1"/>
                </a:solidFill>
                <a:latin typeface="Optima" panose="02000503060000020004" pitchFamily="2" charset="0"/>
              </a:rPr>
              <a:t>beyonce</a:t>
            </a:r>
            <a:r>
              <a:rPr lang="en-US" altLang="en-US" sz="1800" dirty="0">
                <a:solidFill>
                  <a:schemeClr val="accent1"/>
                </a:solidFill>
                <a:latin typeface="Optima" panose="02000503060000020004" pitchFamily="2" charset="0"/>
              </a:rPr>
              <a:t>/?</a:t>
            </a:r>
            <a:r>
              <a:rPr lang="en-US" altLang="en-US" sz="1800" dirty="0" err="1">
                <a:solidFill>
                  <a:schemeClr val="accent1"/>
                </a:solidFill>
                <a:latin typeface="Optima" panose="02000503060000020004" pitchFamily="2" charset="0"/>
              </a:rPr>
              <a:t>media_view</a:t>
            </a:r>
            <a:r>
              <a:rPr lang="en-US" altLang="en-US" sz="1800" dirty="0">
                <a:solidFill>
                  <a:schemeClr val="accent1"/>
                </a:solidFill>
                <a:latin typeface="Optima" panose="02000503060000020004" pitchFamily="2" charset="0"/>
              </a:rPr>
              <a:t>=songs</a:t>
            </a:r>
            <a:r>
              <a:rPr lang="en-US" altLang="en-US" sz="1800" dirty="0">
                <a:solidFill>
                  <a:srgbClr val="5577AE"/>
                </a:solidFill>
                <a:latin typeface="Optima" panose="02000503060000020004" pitchFamily="2" charset="0"/>
              </a:rPr>
              <a:t>.</a:t>
            </a:r>
          </a:p>
          <a:p>
            <a:pPr>
              <a:spcBef>
                <a:spcPct val="0"/>
              </a:spcBef>
              <a:buFontTx/>
              <a:buNone/>
            </a:pPr>
            <a:endParaRPr lang="en-US" altLang="en-US" sz="1800"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Goldman, Anne. “Questions of Transport: Reading Primo Levi Reading  </a:t>
            </a:r>
          </a:p>
          <a:p>
            <a:pPr>
              <a:spcBef>
                <a:spcPct val="0"/>
              </a:spcBef>
              <a:buFontTx/>
              <a:buNone/>
            </a:pPr>
            <a:r>
              <a:rPr lang="en-US" altLang="en-US" sz="1800" dirty="0">
                <a:solidFill>
                  <a:srgbClr val="5577AE"/>
                </a:solidFill>
                <a:latin typeface="Optima" panose="02000503060000020004" pitchFamily="2" charset="0"/>
              </a:rPr>
              <a:t>		Dante.” </a:t>
            </a:r>
            <a:r>
              <a:rPr lang="en-US" altLang="en-US" sz="1800" i="1" dirty="0">
                <a:solidFill>
                  <a:srgbClr val="5577AE"/>
                </a:solidFill>
                <a:latin typeface="Optima" panose="02000503060000020004" pitchFamily="2" charset="0"/>
              </a:rPr>
              <a:t>The Georgia Review</a:t>
            </a:r>
            <a:r>
              <a:rPr lang="en-US" altLang="en-US" sz="1800" dirty="0">
                <a:solidFill>
                  <a:srgbClr val="5577AE"/>
                </a:solidFill>
                <a:latin typeface="Optima" panose="02000503060000020004" pitchFamily="2" charset="0"/>
              </a:rPr>
              <a:t>, vol. 64, no. 1, 2010, pp. 69-88.</a:t>
            </a: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Title of Source</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p>
          <a:p>
            <a:pPr eaLnBrk="1" hangingPunct="1">
              <a:lnSpc>
                <a:spcPct val="110000"/>
              </a:lnSpc>
              <a:spcBef>
                <a:spcPct val="0"/>
              </a:spcBef>
              <a:buFontTx/>
              <a:buNone/>
            </a:pPr>
            <a:r>
              <a:rPr lang="en-US" altLang="en-US" sz="1800" i="1" dirty="0">
                <a:latin typeface="Optima" panose="02000503060000020004" pitchFamily="2" charset="0"/>
              </a:rPr>
              <a:t>Examples:</a:t>
            </a:r>
          </a:p>
          <a:p>
            <a:pPr eaLnBrk="1" hangingPunct="1">
              <a:lnSpc>
                <a:spcPct val="110000"/>
              </a:lnSpc>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2000" dirty="0" err="1">
                <a:solidFill>
                  <a:srgbClr val="5577AE"/>
                </a:solidFill>
              </a:rPr>
              <a:t>Bazin</a:t>
            </a:r>
            <a:r>
              <a:rPr lang="en-US" altLang="en-US" sz="2000" dirty="0">
                <a:solidFill>
                  <a:srgbClr val="5577AE"/>
                </a:solidFill>
              </a:rPr>
              <a:t>, Patrick. “Toward </a:t>
            </a:r>
            <a:r>
              <a:rPr lang="en-US" altLang="en-US" sz="2000" dirty="0" err="1">
                <a:solidFill>
                  <a:srgbClr val="5577AE"/>
                </a:solidFill>
              </a:rPr>
              <a:t>Metareading</a:t>
            </a:r>
            <a:r>
              <a:rPr lang="en-US" altLang="en-US" sz="2000" dirty="0">
                <a:solidFill>
                  <a:srgbClr val="5577AE"/>
                </a:solidFill>
              </a:rPr>
              <a:t>.” </a:t>
            </a:r>
            <a:r>
              <a:rPr lang="en-US" altLang="en-US" sz="2000" i="1" dirty="0">
                <a:solidFill>
                  <a:srgbClr val="5577AE"/>
                </a:solidFill>
              </a:rPr>
              <a:t>The Future of the Book</a:t>
            </a:r>
            <a:r>
              <a:rPr lang="en-US" altLang="en-US" sz="2000" dirty="0">
                <a:solidFill>
                  <a:srgbClr val="5577AE"/>
                </a:solidFill>
              </a:rPr>
              <a:t>, edited by Geoffrey </a:t>
            </a:r>
            <a:r>
              <a:rPr lang="en-US" altLang="en-US" sz="2000" dirty="0" err="1">
                <a:solidFill>
                  <a:srgbClr val="5577AE"/>
                </a:solidFill>
              </a:rPr>
              <a:t>Nunberg</a:t>
            </a:r>
            <a:r>
              <a:rPr lang="en-US" altLang="en-US" sz="2000" dirty="0">
                <a:solidFill>
                  <a:srgbClr val="5577AE"/>
                </a:solidFill>
              </a:rPr>
              <a:t>, U of California P, 1996, pp. 153-68.</a:t>
            </a:r>
          </a:p>
          <a:p>
            <a:pPr>
              <a:spcBef>
                <a:spcPct val="0"/>
              </a:spcBef>
              <a:buFontTx/>
              <a:buNone/>
            </a:pPr>
            <a:r>
              <a:rPr lang="en-US" altLang="en-US" sz="2000" dirty="0">
                <a:solidFill>
                  <a:srgbClr val="5577AE"/>
                </a:solidFill>
              </a:rPr>
              <a:t> </a:t>
            </a:r>
          </a:p>
          <a:p>
            <a:pPr>
              <a:spcBef>
                <a:spcPct val="0"/>
              </a:spcBef>
              <a:buFontTx/>
              <a:buNone/>
            </a:pPr>
            <a:r>
              <a:rPr lang="en-US" altLang="en-US" sz="2000" dirty="0" err="1">
                <a:solidFill>
                  <a:srgbClr val="5577AE"/>
                </a:solidFill>
              </a:rPr>
              <a:t>Hollmichel</a:t>
            </a:r>
            <a:r>
              <a:rPr lang="en-US" altLang="en-US" sz="2000" dirty="0">
                <a:solidFill>
                  <a:srgbClr val="5577AE"/>
                </a:solidFill>
              </a:rPr>
              <a:t>, Stefanie. “The Reading Brain: Differences between Digital and Print.” </a:t>
            </a:r>
            <a:r>
              <a:rPr lang="en-US" altLang="en-US" sz="2000" i="1" dirty="0">
                <a:solidFill>
                  <a:srgbClr val="5577AE"/>
                </a:solidFill>
              </a:rPr>
              <a:t>So Many Books</a:t>
            </a:r>
            <a:r>
              <a:rPr lang="en-US" altLang="en-US" sz="2000" dirty="0">
                <a:solidFill>
                  <a:srgbClr val="5577AE"/>
                </a:solidFill>
              </a:rPr>
              <a:t>, 25 Apr. 2013, </a:t>
            </a:r>
            <a:r>
              <a:rPr lang="en-US" altLang="en-US" sz="2000" dirty="0" err="1">
                <a:solidFill>
                  <a:srgbClr val="5577AE"/>
                </a:solidFill>
              </a:rPr>
              <a:t>somanybooksblog.com</a:t>
            </a:r>
            <a:r>
              <a:rPr lang="en-US" altLang="en-US" sz="2000" dirty="0">
                <a:solidFill>
                  <a:srgbClr val="5577AE"/>
                </a:solidFill>
              </a:rPr>
              <a:t>/2013/04/25/the-reading-brain-differences-between-digital-and-print/.</a:t>
            </a:r>
          </a:p>
          <a:p>
            <a:pPr>
              <a:spcBef>
                <a:spcPct val="0"/>
              </a:spcBef>
              <a:buFontTx/>
              <a:buNone/>
            </a:pPr>
            <a:endParaRPr lang="en-US" altLang="en-US" sz="2000" dirty="0"/>
          </a:p>
          <a:p>
            <a:pPr>
              <a:spcBef>
                <a:spcPct val="0"/>
              </a:spcBef>
              <a:buFontTx/>
              <a:buNone/>
            </a:pPr>
            <a:r>
              <a:rPr lang="en-US" altLang="en-US" sz="2000" dirty="0">
                <a:solidFill>
                  <a:srgbClr val="5577AE"/>
                </a:solidFill>
              </a:rPr>
              <a:t>“Under the Gun.” </a:t>
            </a:r>
            <a:r>
              <a:rPr lang="en-US" altLang="en-US" sz="2000" i="1" dirty="0">
                <a:solidFill>
                  <a:srgbClr val="5577AE"/>
                </a:solidFill>
              </a:rPr>
              <a:t>Pretty Little Liars</a:t>
            </a:r>
            <a:r>
              <a:rPr lang="en-US" altLang="en-US" sz="2000" dirty="0">
                <a:solidFill>
                  <a:srgbClr val="5577AE"/>
                </a:solidFill>
              </a:rPr>
              <a:t>, season 4, episode 6, ABC Family, 	16 July 2013. </a:t>
            </a:r>
            <a:r>
              <a:rPr lang="en-US" altLang="en-US" sz="2000" i="1" dirty="0">
                <a:solidFill>
                  <a:srgbClr val="5577AE"/>
                </a:solidFill>
              </a:rPr>
              <a:t>Hulu</a:t>
            </a:r>
            <a:r>
              <a:rPr lang="en-US" altLang="en-US" sz="2000" dirty="0">
                <a:solidFill>
                  <a:srgbClr val="5577AE"/>
                </a:solidFill>
              </a:rPr>
              <a:t>, </a:t>
            </a:r>
            <a:r>
              <a:rPr lang="en-US" altLang="en-US" sz="2000" dirty="0" err="1">
                <a:solidFill>
                  <a:srgbClr val="5577AE"/>
                </a:solidFill>
              </a:rPr>
              <a:t>hulu.com</a:t>
            </a:r>
            <a:r>
              <a:rPr lang="en-US" altLang="en-US" sz="2000" dirty="0">
                <a:solidFill>
                  <a:srgbClr val="5577AE"/>
                </a:solidFill>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Title of Container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Other contributors,</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600" i="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Chartier, Roger. </a:t>
            </a:r>
            <a:r>
              <a:rPr lang="en-US" altLang="en-US" sz="2000" i="1">
                <a:solidFill>
                  <a:srgbClr val="5577AE"/>
                </a:solidFill>
                <a:latin typeface="Optima" panose="02000503060000020004" pitchFamily="2" charset="0"/>
              </a:rPr>
              <a:t>The Order of Books: Readers, Authors, and Libraries in Europe between the Fourteenth and Eighteenth Centuries</a:t>
            </a:r>
            <a:r>
              <a:rPr lang="en-US" altLang="en-US" sz="2000">
                <a:solidFill>
                  <a:srgbClr val="5577AE"/>
                </a:solidFill>
                <a:latin typeface="Optima" panose="02000503060000020004" pitchFamily="2" charset="0"/>
              </a:rPr>
              <a:t>. Translated by Lydia G. Cochrane, Stanford UP, 1994.</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Woolf, Virginia. </a:t>
            </a:r>
            <a:r>
              <a:rPr lang="en-US" altLang="en-US" sz="2000" i="1">
                <a:solidFill>
                  <a:srgbClr val="5577AE"/>
                </a:solidFill>
                <a:latin typeface="Optima" panose="02000503060000020004" pitchFamily="2" charset="0"/>
              </a:rPr>
              <a:t>Jacob’s Room</a:t>
            </a:r>
            <a:r>
              <a:rPr lang="en-US" altLang="en-US" sz="2000">
                <a:solidFill>
                  <a:srgbClr val="5577AE"/>
                </a:solidFill>
                <a:latin typeface="Optima" panose="02000503060000020004" pitchFamily="2" charset="0"/>
              </a:rPr>
              <a:t>. Annotated and with an introduction by Vara Neverow, Harcourt, Inc., 2008.</a:t>
            </a: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Other Contributors</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Version,</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listed as an edition or version of a work, include it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solidFill>
                  <a:srgbClr val="5577AE"/>
                </a:solidFill>
                <a:latin typeface="Optima" panose="02000503060000020004" pitchFamily="2" charset="0"/>
              </a:rPr>
              <a:t>The Bible</a:t>
            </a:r>
            <a:r>
              <a:rPr lang="en-US" altLang="en-US" sz="2000">
                <a:solidFill>
                  <a:srgbClr val="5577AE"/>
                </a:solidFill>
                <a:latin typeface="Optima" panose="02000503060000020004" pitchFamily="2" charset="0"/>
              </a:rPr>
              <a:t>. Authorized King James Version, Oxford UP, 1998.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Newcomb, Horace, editor. </a:t>
            </a:r>
            <a:r>
              <a:rPr lang="en-US" altLang="en-US" sz="2000" i="1">
                <a:solidFill>
                  <a:srgbClr val="5577AE"/>
                </a:solidFill>
                <a:latin typeface="Optima" panose="02000503060000020004" pitchFamily="2" charset="0"/>
              </a:rPr>
              <a:t>Television: The Critical View</a:t>
            </a:r>
            <a:r>
              <a:rPr lang="en-US" altLang="en-US" sz="2000">
                <a:solidFill>
                  <a:srgbClr val="5577AE"/>
                </a:solidFill>
                <a:latin typeface="Optima" panose="02000503060000020004" pitchFamily="2" charset="0"/>
              </a:rPr>
              <a:t>. 7</a:t>
            </a:r>
            <a:r>
              <a:rPr lang="en-US" altLang="en-US" sz="2000" baseline="30000">
                <a:solidFill>
                  <a:srgbClr val="5577AE"/>
                </a:solidFill>
                <a:latin typeface="Optima" panose="02000503060000020004" pitchFamily="2" charset="0"/>
              </a:rPr>
              <a:t>th</a:t>
            </a:r>
            <a:r>
              <a:rPr lang="en-US" altLang="en-US" sz="2000">
                <a:solidFill>
                  <a:srgbClr val="5577AE"/>
                </a:solidFill>
                <a:latin typeface="Optima" panose="02000503060000020004" pitchFamily="2" charset="0"/>
              </a:rPr>
              <a:t> ed., Oxford </a:t>
            </a:r>
          </a:p>
          <a:p>
            <a:pPr>
              <a:spcBef>
                <a:spcPct val="0"/>
              </a:spcBef>
              <a:buFontTx/>
              <a:buNone/>
            </a:pPr>
            <a:r>
              <a:rPr lang="en-US" altLang="en-US" sz="2000">
                <a:solidFill>
                  <a:srgbClr val="5577AE"/>
                </a:solidFill>
                <a:latin typeface="Optima" panose="02000503060000020004" pitchFamily="2" charset="0"/>
              </a:rPr>
              <a:t>	UP, 2007.</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Scott, Ridley, director. </a:t>
            </a:r>
            <a:r>
              <a:rPr lang="en-US" altLang="en-US" sz="2000" i="1">
                <a:solidFill>
                  <a:srgbClr val="5577AE"/>
                </a:solidFill>
                <a:latin typeface="Optima" panose="02000503060000020004" pitchFamily="2" charset="0"/>
              </a:rPr>
              <a:t>Blade Runner</a:t>
            </a:r>
            <a:r>
              <a:rPr lang="en-US" altLang="en-US" sz="2000">
                <a:solidFill>
                  <a:srgbClr val="5577AE"/>
                </a:solidFill>
                <a:latin typeface="Optima" panose="02000503060000020004" pitchFamily="2" charset="0"/>
              </a:rPr>
              <a:t>. 1982. Performance by Harrison </a:t>
            </a:r>
          </a:p>
          <a:p>
            <a:pPr>
              <a:spcBef>
                <a:spcPct val="0"/>
              </a:spcBef>
              <a:buFontTx/>
              <a:buNone/>
            </a:pPr>
            <a:r>
              <a:rPr lang="en-US" altLang="en-US" sz="2000">
                <a:solidFill>
                  <a:srgbClr val="5577AE"/>
                </a:solidFill>
                <a:latin typeface="Optima" panose="02000503060000020004" pitchFamily="2" charset="0"/>
              </a:rPr>
              <a:t>	Ford, director’s cut, Warner Bros., 1992.</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Version</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Number,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part of a numbered sequence, such as a multi-volume book, or journal with both volume and issue numbers, those numbers must be listed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193-200.</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Wellek, René. </a:t>
            </a:r>
            <a:r>
              <a:rPr lang="en-US" altLang="en-US" sz="2000" i="1">
                <a:solidFill>
                  <a:srgbClr val="5577AE"/>
                </a:solidFill>
                <a:latin typeface="Optima" panose="02000503060000020004" pitchFamily="2" charset="0"/>
              </a:rPr>
              <a:t>A History of Modern Criticism</a:t>
            </a:r>
            <a:r>
              <a:rPr lang="en-US" altLang="en-US" sz="2000">
                <a:solidFill>
                  <a:srgbClr val="5577AE"/>
                </a:solidFill>
                <a:latin typeface="Optima" panose="02000503060000020004" pitchFamily="2" charset="0"/>
              </a:rPr>
              <a:t>, 1750-1950. Vol. 5, Yale 	UP, 1986.</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Number</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Publisher,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i="1">
                <a:solidFill>
                  <a:srgbClr val="000000"/>
                </a:solidFill>
                <a:latin typeface="Optima" panose="02000503060000020004" pitchFamily="2" charset="0"/>
              </a:rPr>
              <a:t>Examples:</a:t>
            </a: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Harris, Charles “</a:t>
            </a:r>
            <a:r>
              <a:rPr lang="en-US" altLang="ja-JP" sz="2000">
                <a:solidFill>
                  <a:srgbClr val="5577AE"/>
                </a:solidFill>
                <a:latin typeface="Optima" panose="02000503060000020004" pitchFamily="2" charset="0"/>
              </a:rPr>
              <a:t>Teenie.</a:t>
            </a:r>
            <a:r>
              <a:rPr lang="en-US" altLang="en-US" sz="2000">
                <a:solidFill>
                  <a:srgbClr val="5577AE"/>
                </a:solidFill>
                <a:latin typeface="Optima" panose="02000503060000020004" pitchFamily="2" charset="0"/>
              </a:rPr>
              <a:t>”</a:t>
            </a:r>
            <a:r>
              <a:rPr lang="en-US" altLang="ja-JP" sz="2000">
                <a:solidFill>
                  <a:srgbClr val="5577AE"/>
                </a:solidFill>
                <a:latin typeface="Optima" panose="02000503060000020004" pitchFamily="2" charset="0"/>
              </a:rPr>
              <a:t> </a:t>
            </a:r>
            <a:r>
              <a:rPr lang="en-US" altLang="ja-JP" sz="2000" i="1">
                <a:solidFill>
                  <a:srgbClr val="5577AE"/>
                </a:solidFill>
                <a:latin typeface="Optima" panose="02000503060000020004" pitchFamily="2" charset="0"/>
              </a:rPr>
              <a:t>Woman in a Paisley Shirt behind Counter in  </a:t>
            </a:r>
          </a:p>
          <a:p>
            <a:pPr>
              <a:spcBef>
                <a:spcPct val="0"/>
              </a:spcBef>
              <a:buFontTx/>
              <a:buNone/>
            </a:pPr>
            <a:r>
              <a:rPr lang="en-US" altLang="en-US" sz="2000" i="1">
                <a:solidFill>
                  <a:srgbClr val="5577AE"/>
                </a:solidFill>
                <a:latin typeface="Optima" panose="02000503060000020004" pitchFamily="2" charset="0"/>
              </a:rPr>
              <a:t>	Record Store</a:t>
            </a:r>
            <a:r>
              <a:rPr lang="en-US" altLang="en-US" sz="2000">
                <a:solidFill>
                  <a:srgbClr val="5577AE"/>
                </a:solidFill>
                <a:latin typeface="Optima" panose="02000503060000020004" pitchFamily="2" charset="0"/>
              </a:rPr>
              <a:t>. </a:t>
            </a:r>
            <a:r>
              <a:rPr lang="en-US" altLang="en-US" sz="2000" i="1">
                <a:solidFill>
                  <a:srgbClr val="5577AE"/>
                </a:solidFill>
                <a:latin typeface="Optima" panose="02000503060000020004" pitchFamily="2" charset="0"/>
              </a:rPr>
              <a:t>Teenie Harris Archive</a:t>
            </a:r>
            <a:r>
              <a:rPr lang="en-US" altLang="en-US" sz="2000">
                <a:solidFill>
                  <a:srgbClr val="5577AE"/>
                </a:solidFill>
                <a:latin typeface="Optima" panose="02000503060000020004" pitchFamily="2" charset="0"/>
              </a:rPr>
              <a:t>, Carnegie Museum of Art, 	Pittsburgh, teenie.cmoa.org/interactive/index.html#date08.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Kuzui, Fran Rubel, director.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Twentieth Century </a:t>
            </a:r>
          </a:p>
          <a:p>
            <a:pPr>
              <a:spcBef>
                <a:spcPct val="0"/>
              </a:spcBef>
              <a:buFontTx/>
              <a:buNone/>
            </a:pPr>
            <a:r>
              <a:rPr lang="en-US" altLang="en-US" sz="2000">
                <a:solidFill>
                  <a:srgbClr val="5577AE"/>
                </a:solidFill>
                <a:latin typeface="Optima" panose="02000503060000020004" pitchFamily="2" charset="0"/>
              </a:rPr>
              <a:t>	Fox, 1992.</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Publisher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b="1" dirty="0">
              <a:solidFill>
                <a:srgbClr val="5577AE"/>
              </a:solidFill>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Belton, John. “Painting by the Numbers: The Digital Intermediate.” </a:t>
            </a:r>
            <a:r>
              <a:rPr lang="en-US" altLang="en-US" sz="2000" i="1" dirty="0">
                <a:solidFill>
                  <a:srgbClr val="5577AE"/>
                </a:solidFill>
                <a:latin typeface="Optima" panose="02000503060000020004" pitchFamily="2" charset="0"/>
              </a:rPr>
              <a:t>Film </a:t>
            </a:r>
          </a:p>
          <a:p>
            <a:pPr eaLnBrk="1" hangingPunct="1">
              <a:spcBef>
                <a:spcPct val="0"/>
              </a:spcBef>
              <a:buFontTx/>
              <a:buNone/>
            </a:pPr>
            <a:r>
              <a:rPr lang="en-US" altLang="en-US" sz="2000" i="1" dirty="0">
                <a:solidFill>
                  <a:srgbClr val="5577AE"/>
                </a:solidFill>
                <a:latin typeface="Optima" panose="02000503060000020004" pitchFamily="2" charset="0"/>
              </a:rPr>
              <a:t>	Quarterly</a:t>
            </a:r>
            <a:r>
              <a:rPr lang="en-US" altLang="en-US" sz="2000" dirty="0">
                <a:solidFill>
                  <a:srgbClr val="5577AE"/>
                </a:solidFill>
                <a:latin typeface="Optima" panose="02000503060000020004" pitchFamily="2" charset="0"/>
              </a:rPr>
              <a:t>, vol. 61, no. 3, Spring 2008, pp. 58-65.</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“Hush.” </a:t>
            </a:r>
            <a:r>
              <a:rPr lang="en-US" altLang="en-US" sz="2000" i="1" dirty="0">
                <a:solidFill>
                  <a:srgbClr val="5577AE"/>
                </a:solidFill>
                <a:latin typeface="Optima" panose="02000503060000020004" pitchFamily="2" charset="0"/>
              </a:rPr>
              <a:t>Buffy the Vampire Slayer</a:t>
            </a:r>
            <a:r>
              <a:rPr lang="en-US" altLang="en-US" sz="2000" dirty="0">
                <a:solidFill>
                  <a:srgbClr val="5577AE"/>
                </a:solidFill>
                <a:latin typeface="Optima" panose="02000503060000020004" pitchFamily="2" charset="0"/>
              </a:rPr>
              <a:t>, created by Joss </a:t>
            </a:r>
            <a:r>
              <a:rPr lang="en-US" altLang="en-US" sz="2000" dirty="0" err="1">
                <a:solidFill>
                  <a:srgbClr val="5577AE"/>
                </a:solidFill>
                <a:latin typeface="Optima" panose="02000503060000020004" pitchFamily="2" charset="0"/>
              </a:rPr>
              <a:t>Whedon</a:t>
            </a:r>
            <a:r>
              <a:rPr lang="en-US" altLang="en-US" sz="2000" dirty="0">
                <a:solidFill>
                  <a:srgbClr val="5577AE"/>
                </a:solidFill>
                <a:latin typeface="Optima" panose="02000503060000020004" pitchFamily="2" charset="0"/>
              </a:rPr>
              <a:t>, performance </a:t>
            </a:r>
          </a:p>
          <a:p>
            <a:pPr eaLnBrk="1" hangingPunct="1">
              <a:spcBef>
                <a:spcPct val="0"/>
              </a:spcBef>
              <a:buFontTx/>
              <a:buNone/>
            </a:pPr>
            <a:r>
              <a:rPr lang="en-US" altLang="en-US" sz="2000" dirty="0">
                <a:solidFill>
                  <a:srgbClr val="5577AE"/>
                </a:solidFill>
                <a:latin typeface="Optima" panose="02000503060000020004" pitchFamily="2" charset="0"/>
              </a:rPr>
              <a:t>	by Sarah Michelle Gellar, season 4, Mutant Enemy, 1999.</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endParaRPr lang="en-US" altLang="en-US" sz="2000" dirty="0">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Publication Date</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Location,</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 as specific as possible in identifying a work’s location.</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Adiche, Chimamanda Ngozi. “On Monday of Last Week.” </a:t>
            </a:r>
            <a:r>
              <a:rPr lang="en-US" altLang="en-US" sz="2000" i="1">
                <a:solidFill>
                  <a:srgbClr val="5577AE"/>
                </a:solidFill>
                <a:latin typeface="Optima" panose="02000503060000020004" pitchFamily="2" charset="0"/>
              </a:rPr>
              <a:t>The Thing </a:t>
            </a:r>
          </a:p>
          <a:p>
            <a:pPr eaLnBrk="1" hangingPunct="1">
              <a:spcBef>
                <a:spcPct val="0"/>
              </a:spcBef>
              <a:buFontTx/>
              <a:buNone/>
            </a:pPr>
            <a:r>
              <a:rPr lang="en-US" altLang="en-US" sz="2000" i="1">
                <a:solidFill>
                  <a:srgbClr val="5577AE"/>
                </a:solidFill>
                <a:latin typeface="Optima" panose="02000503060000020004" pitchFamily="2" charset="0"/>
              </a:rPr>
              <a:t>	around Your Neck, </a:t>
            </a:r>
            <a:r>
              <a:rPr lang="en-US" altLang="en-US" sz="2000">
                <a:solidFill>
                  <a:srgbClr val="5577AE"/>
                </a:solidFill>
                <a:latin typeface="Optima" panose="02000503060000020004" pitchFamily="2" charset="0"/>
              </a:rPr>
              <a:t>Alfred A. Knopf, 2009, pp. 74-94.</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Deresiewicz, William. “The Death of the Artist—and the Birth of the 	Creative Entrepreneur.” </a:t>
            </a:r>
            <a:r>
              <a:rPr lang="en-US" altLang="en-US" sz="2000" i="1">
                <a:solidFill>
                  <a:srgbClr val="5577AE"/>
                </a:solidFill>
                <a:latin typeface="Optima" panose="02000503060000020004" pitchFamily="2" charset="0"/>
              </a:rPr>
              <a:t>The Atlantic</a:t>
            </a:r>
            <a:r>
              <a:rPr lang="en-US" altLang="en-US" sz="2000">
                <a:solidFill>
                  <a:srgbClr val="5577AE"/>
                </a:solidFill>
                <a:latin typeface="Optima" panose="02000503060000020004" pitchFamily="2" charset="0"/>
              </a:rPr>
              <a:t>, 28 Dec. 2014,   </a:t>
            </a:r>
          </a:p>
          <a:p>
            <a:pPr eaLnBrk="1" hangingPunct="1">
              <a:spcBef>
                <a:spcPct val="0"/>
              </a:spcBef>
              <a:buFontTx/>
              <a:buNone/>
            </a:pPr>
            <a:r>
              <a:rPr lang="en-US" altLang="en-US" sz="2000">
                <a:solidFill>
                  <a:srgbClr val="5577AE"/>
                </a:solidFill>
                <a:latin typeface="Optima" panose="02000503060000020004" pitchFamily="2" charset="0"/>
                <a:hlinkClick r:id="rId3"/>
              </a:rPr>
              <a:t>       www.theatlantic.com/magazine/archive/2015/01/the-death-of-the- </a:t>
            </a:r>
          </a:p>
          <a:p>
            <a:pPr eaLnBrk="1" hangingPunct="1">
              <a:spcBef>
                <a:spcPct val="0"/>
              </a:spcBef>
              <a:buFontTx/>
              <a:buNone/>
            </a:pPr>
            <a:r>
              <a:rPr lang="en-US" altLang="en-US" sz="2000">
                <a:solidFill>
                  <a:srgbClr val="5577AE"/>
                </a:solidFill>
                <a:latin typeface="Optima" panose="02000503060000020004" pitchFamily="2" charset="0"/>
                <a:hlinkClick r:id="rId3"/>
              </a:rPr>
              <a:t>       artist-and-the-birth-of-the-creative-entrepreneur/383497/</a:t>
            </a:r>
            <a:r>
              <a:rPr lang="en-US" altLang="en-US" sz="2000">
                <a:solidFill>
                  <a:srgbClr val="5577AE"/>
                </a:solidFill>
                <a:latin typeface="Optima" panose="02000503060000020004" pitchFamily="2" charset="0"/>
              </a:rPr>
              <a:t>.</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Bearden, Romare. </a:t>
            </a:r>
            <a:r>
              <a:rPr lang="en-US" altLang="en-US" sz="2000" i="1">
                <a:solidFill>
                  <a:srgbClr val="5577AE"/>
                </a:solidFill>
                <a:latin typeface="Optima" panose="02000503060000020004" pitchFamily="2" charset="0"/>
              </a:rPr>
              <a:t>The Train</a:t>
            </a:r>
            <a:r>
              <a:rPr lang="en-US" altLang="en-US" sz="2000">
                <a:solidFill>
                  <a:srgbClr val="5577AE"/>
                </a:solidFill>
                <a:latin typeface="Optima" panose="02000503060000020004" pitchFamily="2" charset="0"/>
              </a:rPr>
              <a:t>. 1975, Museum of Modern Art, New York.</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Location</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154984"/>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8</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 Optional Elements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“Under the Gun.” </a:t>
            </a:r>
            <a:r>
              <a:rPr lang="en-US" altLang="en-US" sz="2000" i="1" dirty="0">
                <a:solidFill>
                  <a:srgbClr val="5577AE"/>
                </a:solidFill>
                <a:latin typeface="Optima" panose="02000503060000020004" pitchFamily="2" charset="0"/>
              </a:rPr>
              <a:t>Pretty Little Liars</a:t>
            </a:r>
            <a:r>
              <a:rPr lang="en-US" altLang="en-US" sz="2000" dirty="0">
                <a:solidFill>
                  <a:srgbClr val="5577AE"/>
                </a:solidFill>
                <a:latin typeface="Optima" panose="02000503060000020004" pitchFamily="2" charset="0"/>
              </a:rPr>
              <a:t>, season 4, episode 6, ABC Family, 16 July 2013. </a:t>
            </a:r>
            <a:r>
              <a:rPr lang="en-US" altLang="en-US" sz="2000" i="1" dirty="0">
                <a:solidFill>
                  <a:srgbClr val="5577AE"/>
                </a:solidFill>
                <a:latin typeface="Optima" panose="02000503060000020004" pitchFamily="2" charset="0"/>
              </a:rPr>
              <a:t>Hulu</a:t>
            </a:r>
            <a:r>
              <a:rPr lang="en-US" altLang="en-US" sz="2000" dirty="0">
                <a:solidFill>
                  <a:srgbClr val="5577AE"/>
                </a:solidFill>
                <a:latin typeface="Optima" panose="02000503060000020004" pitchFamily="2" charset="0"/>
              </a:rPr>
              <a:t>, </a:t>
            </a:r>
            <a:r>
              <a:rPr lang="en-US" altLang="en-US" sz="2000" u="sng" dirty="0">
                <a:solidFill>
                  <a:srgbClr val="5577AE"/>
                </a:solidFill>
                <a:latin typeface="Optima" panose="02000503060000020004" pitchFamily="2" charset="0"/>
                <a:hlinkClick r:id="rId3"/>
              </a:rPr>
              <a:t>www.hulu.com/watch/511318</a:t>
            </a:r>
            <a:r>
              <a:rPr lang="en-US" altLang="en-US" sz="2000" dirty="0">
                <a:solidFill>
                  <a:srgbClr val="5577AE"/>
                </a:solidFill>
                <a:latin typeface="Optima" panose="02000503060000020004" pitchFamily="2" charset="0"/>
              </a:rPr>
              <a:t>.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311400"/>
            <a:ext cx="7254875" cy="3386138"/>
          </a:xfrm>
          <a:prstGeom prst="rect">
            <a:avLst/>
          </a:prstGeom>
          <a:noFill/>
        </p:spPr>
        <p:txBody>
          <a:bodyPr>
            <a:spAutoFit/>
          </a:bodyPr>
          <a:lstStyle/>
          <a:p>
            <a:pPr marL="342900" indent="-342900" eaLnBrk="1" fontAlgn="auto" hangingPunct="1">
              <a:lnSpc>
                <a:spcPct val="150000"/>
              </a:lnSpc>
              <a:spcBef>
                <a:spcPts val="0"/>
              </a:spcBef>
              <a:spcAft>
                <a:spcPts val="0"/>
              </a:spcAft>
              <a:defRPr/>
            </a:pPr>
            <a:r>
              <a:rPr lang="en-US" altLang="en-US" sz="2400" b="1" dirty="0">
                <a:latin typeface="Optima"/>
                <a:ea typeface="ヒラギノ角ゴ Pro W3" charset="-128"/>
              </a:rPr>
              <a:t>An MLA Style paper should:</a:t>
            </a:r>
            <a:endParaRPr lang="en-US" sz="2400" dirty="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Have a header with page numbers located in the upper right-hand corner</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Use italics for titles</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520700" y="2022475"/>
            <a:ext cx="8102600" cy="47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dirty="0">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dirty="0">
                <a:latin typeface="Optima" panose="02000503060000020004" pitchFamily="2" charset="0"/>
              </a:rPr>
              <a:t>Have </a:t>
            </a:r>
            <a:r>
              <a:rPr lang="en-US" altLang="en-US" sz="2000" b="1" dirty="0">
                <a:latin typeface="Optima" panose="02000503060000020004" pitchFamily="2" charset="0"/>
              </a:rPr>
              <a:t>no title page</a:t>
            </a:r>
          </a:p>
          <a:p>
            <a:pPr eaLnBrk="1" hangingPunct="1">
              <a:lnSpc>
                <a:spcPct val="150000"/>
              </a:lnSpc>
              <a:spcBef>
                <a:spcPct val="0"/>
              </a:spcBef>
            </a:pPr>
            <a:r>
              <a:rPr lang="en-US" altLang="en-US" sz="2000" b="1" dirty="0">
                <a:latin typeface="Optima" panose="02000503060000020004" pitchFamily="2" charset="0"/>
              </a:rPr>
              <a:t>Double-space </a:t>
            </a:r>
            <a:r>
              <a:rPr lang="en-US" altLang="en-US" sz="2000" dirty="0">
                <a:latin typeface="Optima" panose="02000503060000020004" pitchFamily="2" charset="0"/>
              </a:rPr>
              <a:t>everything</a:t>
            </a:r>
          </a:p>
          <a:p>
            <a:pPr eaLnBrk="1" hangingPunct="1">
              <a:lnSpc>
                <a:spcPct val="150000"/>
              </a:lnSpc>
              <a:spcBef>
                <a:spcPct val="0"/>
              </a:spcBef>
            </a:pPr>
            <a:r>
              <a:rPr lang="en-US" altLang="en-US" sz="2000" b="1" dirty="0">
                <a:latin typeface="Optima" panose="02000503060000020004" pitchFamily="2" charset="0"/>
              </a:rPr>
              <a:t>List your name, your instructor's name, the course, and date </a:t>
            </a:r>
            <a:r>
              <a:rPr lang="en-US" altLang="en-US" sz="2000" dirty="0">
                <a:latin typeface="Optima" panose="02000503060000020004" pitchFamily="2" charset="0"/>
              </a:rPr>
              <a:t>in the </a:t>
            </a:r>
            <a:r>
              <a:rPr lang="en-US" altLang="en-US" sz="2000" b="1" dirty="0">
                <a:latin typeface="Optima" panose="02000503060000020004" pitchFamily="2" charset="0"/>
              </a:rPr>
              <a:t>upper left-hand corner</a:t>
            </a:r>
          </a:p>
          <a:p>
            <a:pPr eaLnBrk="1" hangingPunct="1">
              <a:lnSpc>
                <a:spcPct val="150000"/>
              </a:lnSpc>
              <a:spcBef>
                <a:spcPct val="0"/>
              </a:spcBef>
            </a:pPr>
            <a:r>
              <a:rPr lang="en-US" altLang="en-US" sz="2000" b="1" dirty="0">
                <a:latin typeface="Optima" panose="02000503060000020004" pitchFamily="2" charset="0"/>
              </a:rPr>
              <a:t>Center the paper title </a:t>
            </a:r>
            <a:r>
              <a:rPr lang="en-US" altLang="en-US" sz="2000" dirty="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dirty="0">
                <a:latin typeface="Optima" panose="02000503060000020004" pitchFamily="2" charset="0"/>
              </a:rPr>
              <a:t>Create a header </a:t>
            </a:r>
            <a:r>
              <a:rPr lang="en-US" altLang="en-US" sz="2000" dirty="0">
                <a:latin typeface="Optima" panose="02000503060000020004" pitchFamily="2" charset="0"/>
              </a:rPr>
              <a:t>in the upper right corner one half-inch from the top and one inch from the right of the page (list </a:t>
            </a:r>
            <a:r>
              <a:rPr lang="en-US" altLang="en-US" sz="2000" b="1" dirty="0">
                <a:latin typeface="Optima" panose="02000503060000020004" pitchFamily="2" charset="0"/>
              </a:rPr>
              <a:t>your last name and page number </a:t>
            </a:r>
            <a:r>
              <a:rPr lang="en-US" altLang="en-US" sz="2000" dirty="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2987</TotalTime>
  <Words>6292</Words>
  <Application>Microsoft Macintosh PowerPoint</Application>
  <PresentationFormat>On-screen Show (4:3)</PresentationFormat>
  <Paragraphs>534</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0"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Forte, Joseph F</cp:lastModifiedBy>
  <cp:revision>232</cp:revision>
  <dcterms:created xsi:type="dcterms:W3CDTF">2014-01-02T02:56:53Z</dcterms:created>
  <dcterms:modified xsi:type="dcterms:W3CDTF">2019-08-22T16:07:06Z</dcterms:modified>
</cp:coreProperties>
</file>