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3"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74" d="100"/>
          <a:sy n="74" d="100"/>
        </p:scale>
        <p:origin x="2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8/27/2019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8/27/2019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“The Colonel” </a:t>
            </a:r>
            <a:br>
              <a:rPr lang="en-US" sz="4400" dirty="0" smtClean="0"/>
            </a:br>
            <a:r>
              <a:rPr lang="en-US" sz="4400" dirty="0" smtClean="0"/>
              <a:t>by Carolyn Forché</a:t>
            </a:r>
            <a:endParaRPr lang="en-US" sz="4400" dirty="0"/>
          </a:p>
        </p:txBody>
      </p:sp>
      <p:sp>
        <p:nvSpPr>
          <p:cNvPr id="3" name="Subtitle 2"/>
          <p:cNvSpPr>
            <a:spLocks noGrp="1"/>
          </p:cNvSpPr>
          <p:nvPr>
            <p:ph type="subTitle" idx="1"/>
          </p:nvPr>
        </p:nvSpPr>
        <p:spPr/>
        <p:txBody>
          <a:bodyPr>
            <a:normAutofit fontScale="77500" lnSpcReduction="20000"/>
          </a:bodyPr>
          <a:lstStyle/>
          <a:p>
            <a:r>
              <a:rPr lang="en-US" dirty="0"/>
              <a:t>All lines from “The Colonel” from </a:t>
            </a:r>
            <a:r>
              <a:rPr lang="en-US" i="1" dirty="0"/>
              <a:t>The Country Between Us</a:t>
            </a:r>
            <a:r>
              <a:rPr lang="en-US" dirty="0"/>
              <a:t> by Carolyn Forché, Copyright (c) 1981 by Carolyn Forché.</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86377" cy="295570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016" y="0"/>
            <a:ext cx="5069983" cy="2851865"/>
          </a:xfrm>
          <a:prstGeom prst="rect">
            <a:avLst/>
          </a:prstGeom>
        </p:spPr>
      </p:pic>
    </p:spTree>
    <p:extLst>
      <p:ext uri="{BB962C8B-B14F-4D97-AF65-F5344CB8AC3E}">
        <p14:creationId xmlns:p14="http://schemas.microsoft.com/office/powerpoint/2010/main" val="2701584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78" r="20378"/>
          <a:stretch>
            <a:fillRect/>
          </a:stretch>
        </p:blipFill>
        <p:spPr/>
      </p:pic>
      <p:sp>
        <p:nvSpPr>
          <p:cNvPr id="4" name="Text Placeholder 3"/>
          <p:cNvSpPr>
            <a:spLocks noGrp="1"/>
          </p:cNvSpPr>
          <p:nvPr>
            <p:ph type="body" sz="half" idx="2"/>
          </p:nvPr>
        </p:nvSpPr>
        <p:spPr>
          <a:xfrm>
            <a:off x="814728" y="231820"/>
            <a:ext cx="4852988" cy="5629229"/>
          </a:xfrm>
        </p:spPr>
        <p:txBody>
          <a:bodyPr>
            <a:noAutofit/>
          </a:bodyPr>
          <a:lstStyle/>
          <a:p>
            <a:r>
              <a:rPr lang="en-US" sz="2500" b="1" dirty="0"/>
              <a:t>There is no other way to say this. He </a:t>
            </a:r>
            <a:r>
              <a:rPr lang="en-US" sz="2500" b="1" dirty="0">
                <a:solidFill>
                  <a:srgbClr val="FFFF00"/>
                </a:solidFill>
              </a:rPr>
              <a:t>took</a:t>
            </a:r>
            <a:r>
              <a:rPr lang="en-US" sz="2500" b="1" dirty="0"/>
              <a:t> </a:t>
            </a:r>
            <a:r>
              <a:rPr lang="en-US" sz="2500" b="1" dirty="0" smtClean="0"/>
              <a:t>one of </a:t>
            </a:r>
            <a:r>
              <a:rPr lang="en-US" sz="2500" b="1" dirty="0"/>
              <a:t>them in his hands, </a:t>
            </a:r>
            <a:r>
              <a:rPr lang="en-US" sz="2500" b="1" dirty="0">
                <a:solidFill>
                  <a:srgbClr val="FFFF00"/>
                </a:solidFill>
              </a:rPr>
              <a:t>shook</a:t>
            </a:r>
            <a:r>
              <a:rPr lang="en-US" sz="2500" b="1" dirty="0"/>
              <a:t> it in our faces, dropped it into a water</a:t>
            </a:r>
            <a:br>
              <a:rPr lang="en-US" sz="2500" b="1" dirty="0"/>
            </a:br>
            <a:r>
              <a:rPr lang="en-US" sz="2500" b="1" dirty="0"/>
              <a:t>glass. It came alive there. I am tired of fooling around he said. </a:t>
            </a:r>
            <a:r>
              <a:rPr lang="en-US" sz="2500" b="1" dirty="0" smtClean="0"/>
              <a:t>As for </a:t>
            </a:r>
            <a:r>
              <a:rPr lang="en-US" sz="2500" b="1" dirty="0"/>
              <a:t>the rights of anyone, tell your people they can go fuck </a:t>
            </a:r>
            <a:r>
              <a:rPr lang="en-US" sz="2500" b="1" dirty="0" smtClean="0"/>
              <a:t>them-selves</a:t>
            </a:r>
            <a:r>
              <a:rPr lang="en-US" sz="2500" b="1" dirty="0"/>
              <a:t>. He </a:t>
            </a:r>
            <a:r>
              <a:rPr lang="en-US" sz="2500" b="1" dirty="0">
                <a:solidFill>
                  <a:srgbClr val="FFFF00"/>
                </a:solidFill>
              </a:rPr>
              <a:t>swept</a:t>
            </a:r>
            <a:r>
              <a:rPr lang="en-US" sz="2500" b="1" dirty="0"/>
              <a:t> the ears to the floor with his arm and </a:t>
            </a:r>
            <a:r>
              <a:rPr lang="en-US" sz="2500" b="1" dirty="0">
                <a:solidFill>
                  <a:srgbClr val="FFFF00"/>
                </a:solidFill>
              </a:rPr>
              <a:t>held</a:t>
            </a:r>
            <a:r>
              <a:rPr lang="en-US" sz="2500" b="1" dirty="0"/>
              <a:t> the last</a:t>
            </a:r>
            <a:br>
              <a:rPr lang="en-US" sz="2500" b="1" dirty="0"/>
            </a:br>
            <a:r>
              <a:rPr lang="en-US" sz="2500" b="1" dirty="0"/>
              <a:t>of his wine in the air. Something for your poetry, no? he said.</a:t>
            </a:r>
          </a:p>
        </p:txBody>
      </p:sp>
      <p:sp>
        <p:nvSpPr>
          <p:cNvPr id="6" name="TextBox 5"/>
          <p:cNvSpPr txBox="1"/>
          <p:nvPr/>
        </p:nvSpPr>
        <p:spPr>
          <a:xfrm>
            <a:off x="814728" y="6426558"/>
            <a:ext cx="7029488" cy="430887"/>
          </a:xfrm>
          <a:prstGeom prst="rect">
            <a:avLst/>
          </a:prstGeom>
          <a:noFill/>
        </p:spPr>
        <p:txBody>
          <a:bodyPr wrap="none" rtlCol="0">
            <a:spAutoFit/>
          </a:bodyPr>
          <a:lstStyle/>
          <a:p>
            <a:r>
              <a:rPr lang="en-US" sz="2200" b="1" dirty="0" smtClean="0">
                <a:solidFill>
                  <a:srgbClr val="FFFF00"/>
                </a:solidFill>
              </a:rPr>
              <a:t>10. What part of speech are the 4 words in yellow?</a:t>
            </a:r>
            <a:endParaRPr lang="en-US" sz="2200" b="1" dirty="0">
              <a:solidFill>
                <a:srgbClr val="FFFF00"/>
              </a:solidFill>
            </a:endParaRPr>
          </a:p>
        </p:txBody>
      </p:sp>
    </p:spTree>
    <p:extLst>
      <p:ext uri="{BB962C8B-B14F-4D97-AF65-F5344CB8AC3E}">
        <p14:creationId xmlns:p14="http://schemas.microsoft.com/office/powerpoint/2010/main" val="278305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4728" y="321972"/>
            <a:ext cx="4852988" cy="5539077"/>
          </a:xfrm>
        </p:spPr>
        <p:txBody>
          <a:bodyPr>
            <a:normAutofit/>
          </a:bodyPr>
          <a:lstStyle/>
          <a:p>
            <a:r>
              <a:rPr lang="en-US" sz="2900" dirty="0" smtClean="0"/>
              <a:t>Some of </a:t>
            </a:r>
            <a:r>
              <a:rPr lang="en-US" sz="2900" dirty="0"/>
              <a:t>the ears on the floor caught this scrap of his voice. </a:t>
            </a:r>
            <a:endParaRPr lang="en-US" sz="2900" dirty="0" smtClean="0"/>
          </a:p>
          <a:p>
            <a:r>
              <a:rPr lang="en-US" sz="2900" dirty="0" smtClean="0"/>
              <a:t>Some </a:t>
            </a:r>
            <a:r>
              <a:rPr lang="en-US" sz="2900" dirty="0"/>
              <a:t>of the</a:t>
            </a:r>
            <a:br>
              <a:rPr lang="en-US" sz="2900" dirty="0"/>
            </a:br>
            <a:r>
              <a:rPr lang="en-US" sz="2900" dirty="0"/>
              <a:t>ears on the floor were pressed to the ground.</a:t>
            </a:r>
            <a:br>
              <a:rPr lang="en-US" sz="2900" dirty="0"/>
            </a:br>
            <a:r>
              <a:rPr lang="en-US" sz="2900" dirty="0"/>
              <a:t>                                                                      </a:t>
            </a:r>
            <a:endParaRPr lang="en-US" sz="2900" dirty="0" smtClean="0"/>
          </a:p>
          <a:p>
            <a:endParaRPr lang="en-US" sz="2900" dirty="0"/>
          </a:p>
          <a:p>
            <a:r>
              <a:rPr lang="en-US" sz="2900" dirty="0" smtClean="0"/>
              <a:t>                           </a:t>
            </a:r>
            <a:r>
              <a:rPr lang="en-US" sz="2900" dirty="0"/>
              <a:t>  </a:t>
            </a:r>
            <a:r>
              <a:rPr lang="en-US" sz="2900" i="1" dirty="0"/>
              <a:t>May 1978</a:t>
            </a:r>
            <a:endParaRPr lang="en-US" sz="2900"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675" r="16675"/>
          <a:stretch>
            <a:fillRect/>
          </a:stretch>
        </p:blipFill>
        <p:spPr/>
      </p:pic>
      <p:sp>
        <p:nvSpPr>
          <p:cNvPr id="8" name="TextBox 7"/>
          <p:cNvSpPr txBox="1"/>
          <p:nvPr/>
        </p:nvSpPr>
        <p:spPr>
          <a:xfrm>
            <a:off x="244698" y="5861049"/>
            <a:ext cx="6569427" cy="446276"/>
          </a:xfrm>
          <a:prstGeom prst="rect">
            <a:avLst/>
          </a:prstGeom>
          <a:noFill/>
        </p:spPr>
        <p:txBody>
          <a:bodyPr wrap="none" rtlCol="0">
            <a:spAutoFit/>
          </a:bodyPr>
          <a:lstStyle/>
          <a:p>
            <a:r>
              <a:rPr lang="en-US" sz="2300" b="1" dirty="0" smtClean="0">
                <a:solidFill>
                  <a:srgbClr val="FFFF00"/>
                </a:solidFill>
              </a:rPr>
              <a:t>11. Why did Forché put the date at the end?</a:t>
            </a:r>
            <a:endParaRPr lang="en-US" sz="2300" b="1" dirty="0">
              <a:solidFill>
                <a:srgbClr val="FFFF00"/>
              </a:solidFill>
            </a:endParaRPr>
          </a:p>
        </p:txBody>
      </p:sp>
    </p:spTree>
    <p:extLst>
      <p:ext uri="{BB962C8B-B14F-4D97-AF65-F5344CB8AC3E}">
        <p14:creationId xmlns:p14="http://schemas.microsoft.com/office/powerpoint/2010/main" val="302486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67" y="1383924"/>
            <a:ext cx="10058400" cy="5473419"/>
          </a:xfrm>
          <a:prstGeom prst="rect">
            <a:avLst/>
          </a:prstGeom>
        </p:spPr>
      </p:pic>
      <p:sp>
        <p:nvSpPr>
          <p:cNvPr id="3" name="TextBox 2"/>
          <p:cNvSpPr txBox="1"/>
          <p:nvPr/>
        </p:nvSpPr>
        <p:spPr>
          <a:xfrm>
            <a:off x="2322057" y="399246"/>
            <a:ext cx="7526419" cy="861774"/>
          </a:xfrm>
          <a:prstGeom prst="rect">
            <a:avLst/>
          </a:prstGeom>
          <a:noFill/>
        </p:spPr>
        <p:txBody>
          <a:bodyPr wrap="none" rtlCol="0">
            <a:spAutoFit/>
          </a:bodyPr>
          <a:lstStyle/>
          <a:p>
            <a:r>
              <a:rPr lang="en-US" sz="2500" b="1" dirty="0" smtClean="0">
                <a:solidFill>
                  <a:srgbClr val="FFFF00"/>
                </a:solidFill>
              </a:rPr>
              <a:t>12. What do we the viewer get from this photo? </a:t>
            </a:r>
          </a:p>
          <a:p>
            <a:r>
              <a:rPr lang="en-US" sz="2500" b="1" dirty="0" smtClean="0">
                <a:solidFill>
                  <a:srgbClr val="FFFF00"/>
                </a:solidFill>
              </a:rPr>
              <a:t>Describe it. How does it affect us?</a:t>
            </a:r>
            <a:endParaRPr lang="en-US" sz="2500" b="1" dirty="0">
              <a:solidFill>
                <a:srgbClr val="FFFF00"/>
              </a:solidFill>
            </a:endParaRPr>
          </a:p>
        </p:txBody>
      </p:sp>
    </p:spTree>
    <p:extLst>
      <p:ext uri="{BB962C8B-B14F-4D97-AF65-F5344CB8AC3E}">
        <p14:creationId xmlns:p14="http://schemas.microsoft.com/office/powerpoint/2010/main" val="347341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24500" cy="37623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0" y="8184"/>
            <a:ext cx="6662233"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77296"/>
            <a:ext cx="6115614" cy="3447111"/>
          </a:xfrm>
          <a:prstGeom prst="rect">
            <a:avLst/>
          </a:prstGeom>
        </p:spPr>
      </p:pic>
      <p:sp>
        <p:nvSpPr>
          <p:cNvPr id="5" name="TextBox 4"/>
          <p:cNvSpPr txBox="1"/>
          <p:nvPr/>
        </p:nvSpPr>
        <p:spPr>
          <a:xfrm>
            <a:off x="2936383" y="53654"/>
            <a:ext cx="4804520" cy="523220"/>
          </a:xfrm>
          <a:prstGeom prst="rect">
            <a:avLst/>
          </a:prstGeom>
          <a:noFill/>
        </p:spPr>
        <p:txBody>
          <a:bodyPr wrap="none" rtlCol="0">
            <a:spAutoFit/>
          </a:bodyPr>
          <a:lstStyle/>
          <a:p>
            <a:r>
              <a:rPr lang="en-US" sz="2800" b="1" dirty="0" smtClean="0">
                <a:solidFill>
                  <a:schemeClr val="bg1"/>
                </a:solidFill>
              </a:rPr>
              <a:t>The Civil War in El Salvador</a:t>
            </a:r>
            <a:endParaRPr lang="en-US" sz="2800" b="1" dirty="0">
              <a:solidFill>
                <a:schemeClr val="bg1"/>
              </a:solidFill>
            </a:endParaRPr>
          </a:p>
        </p:txBody>
      </p:sp>
    </p:spTree>
    <p:extLst>
      <p:ext uri="{BB962C8B-B14F-4D97-AF65-F5344CB8AC3E}">
        <p14:creationId xmlns:p14="http://schemas.microsoft.com/office/powerpoint/2010/main" val="44289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Bio</a:t>
            </a:r>
            <a:endParaRPr lang="en-US" dirty="0"/>
          </a:p>
        </p:txBody>
      </p:sp>
      <p:sp>
        <p:nvSpPr>
          <p:cNvPr id="3" name="Content Placeholder 2"/>
          <p:cNvSpPr>
            <a:spLocks noGrp="1"/>
          </p:cNvSpPr>
          <p:nvPr>
            <p:ph idx="1"/>
          </p:nvPr>
        </p:nvSpPr>
        <p:spPr/>
        <p:txBody>
          <a:bodyPr/>
          <a:lstStyle/>
          <a:p>
            <a:r>
              <a:rPr lang="en-US" dirty="0"/>
              <a:t>from Detroit, Michigan</a:t>
            </a:r>
          </a:p>
          <a:p>
            <a:r>
              <a:rPr lang="en-US" dirty="0"/>
              <a:t>nomadic journalist</a:t>
            </a:r>
          </a:p>
          <a:p>
            <a:r>
              <a:rPr lang="en-US" dirty="0"/>
              <a:t>coined two literary terms</a:t>
            </a:r>
          </a:p>
          <a:p>
            <a:r>
              <a:rPr lang="en-US" dirty="0"/>
              <a:t>"poetry of witness"</a:t>
            </a:r>
          </a:p>
          <a:p>
            <a:r>
              <a:rPr lang="en-US" dirty="0"/>
              <a:t>"documentary poem"</a:t>
            </a:r>
          </a:p>
          <a:p>
            <a:r>
              <a:rPr lang="en-US" dirty="0"/>
              <a:t>social justice and political advocate</a:t>
            </a:r>
          </a:p>
          <a:p>
            <a:r>
              <a:rPr lang="en-US" dirty="0"/>
              <a:t>assisted Amnesty International</a:t>
            </a:r>
          </a:p>
          <a:p>
            <a:endParaRPr lang="en-US" dirty="0"/>
          </a:p>
        </p:txBody>
      </p:sp>
    </p:spTree>
    <p:extLst>
      <p:ext uri="{BB962C8B-B14F-4D97-AF65-F5344CB8AC3E}">
        <p14:creationId xmlns:p14="http://schemas.microsoft.com/office/powerpoint/2010/main" val="2910737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141668"/>
            <a:ext cx="10571998" cy="1275970"/>
          </a:xfrm>
        </p:spPr>
        <p:txBody>
          <a:bodyPr/>
          <a:lstStyle/>
          <a:p>
            <a:r>
              <a:rPr lang="en-US" dirty="0">
                <a:solidFill>
                  <a:schemeClr val="bg1"/>
                </a:solidFill>
              </a:rPr>
              <a:t>WHAT YOU HAVE HEARD </a:t>
            </a:r>
            <a:r>
              <a:rPr lang="en-US" dirty="0"/>
              <a:t>is true. I was in his house.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4975" y="1889700"/>
            <a:ext cx="8397025" cy="4032194"/>
          </a:xfrm>
        </p:spPr>
      </p:pic>
      <p:sp>
        <p:nvSpPr>
          <p:cNvPr id="5" name="TextBox 4"/>
          <p:cNvSpPr txBox="1"/>
          <p:nvPr/>
        </p:nvSpPr>
        <p:spPr>
          <a:xfrm>
            <a:off x="2266682" y="5921894"/>
            <a:ext cx="4224270" cy="830997"/>
          </a:xfrm>
          <a:prstGeom prst="rect">
            <a:avLst/>
          </a:prstGeom>
          <a:noFill/>
        </p:spPr>
        <p:txBody>
          <a:bodyPr wrap="square" rtlCol="0">
            <a:spAutoFit/>
          </a:bodyPr>
          <a:lstStyle/>
          <a:p>
            <a:r>
              <a:rPr lang="en-US" sz="2400" b="1" dirty="0" smtClean="0">
                <a:solidFill>
                  <a:srgbClr val="FFFF00"/>
                </a:solidFill>
              </a:rPr>
              <a:t>1. Predict what you think will happen next.</a:t>
            </a:r>
            <a:endParaRPr lang="en-US" sz="2400" b="1" dirty="0">
              <a:solidFill>
                <a:srgbClr val="FFFF00"/>
              </a:solidFill>
            </a:endParaRPr>
          </a:p>
        </p:txBody>
      </p:sp>
    </p:spTree>
    <p:extLst>
      <p:ext uri="{BB962C8B-B14F-4D97-AF65-F5344CB8AC3E}">
        <p14:creationId xmlns:p14="http://schemas.microsoft.com/office/powerpoint/2010/main" val="417955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427" r="17427"/>
          <a:stretch>
            <a:fillRect/>
          </a:stretch>
        </p:blipFill>
        <p:spPr>
          <a:xfrm>
            <a:off x="6098118" y="1"/>
            <a:ext cx="6093882" cy="3543758"/>
          </a:xfrm>
        </p:spPr>
      </p:pic>
      <p:sp>
        <p:nvSpPr>
          <p:cNvPr id="4" name="Text Placeholder 3"/>
          <p:cNvSpPr>
            <a:spLocks noGrp="1"/>
          </p:cNvSpPr>
          <p:nvPr>
            <p:ph type="body" sz="half" idx="2"/>
          </p:nvPr>
        </p:nvSpPr>
        <p:spPr>
          <a:xfrm>
            <a:off x="814728" y="1390919"/>
            <a:ext cx="4852988" cy="3593206"/>
          </a:xfrm>
        </p:spPr>
        <p:txBody>
          <a:bodyPr>
            <a:normAutofit/>
          </a:bodyPr>
          <a:lstStyle/>
          <a:p>
            <a:r>
              <a:rPr lang="en-US" sz="2800" dirty="0"/>
              <a:t>His wife </a:t>
            </a:r>
            <a:r>
              <a:rPr lang="en-US" sz="2800" dirty="0" smtClean="0"/>
              <a:t>carried a </a:t>
            </a:r>
            <a:r>
              <a:rPr lang="en-US" sz="2800" dirty="0"/>
              <a:t>tray of coffee and sugar. His daughter filed her nails, his son went  </a:t>
            </a:r>
            <a:r>
              <a:rPr lang="en-US" sz="2800" dirty="0" smtClean="0"/>
              <a:t>out </a:t>
            </a:r>
            <a:r>
              <a:rPr lang="en-US" sz="2800" dirty="0"/>
              <a:t>for the night. There were daily papers, pet dogs, </a:t>
            </a:r>
            <a:r>
              <a:rPr lang="en-US" sz="2800" dirty="0">
                <a:solidFill>
                  <a:srgbClr val="FF0000"/>
                </a:solidFill>
              </a:rPr>
              <a:t>a pistol </a:t>
            </a:r>
            <a:r>
              <a:rPr lang="en-US" sz="2800" dirty="0"/>
              <a:t>on </a:t>
            </a:r>
            <a:r>
              <a:rPr lang="en-US" sz="2800" dirty="0" smtClean="0"/>
              <a:t>the cushion </a:t>
            </a:r>
            <a:r>
              <a:rPr lang="en-US" sz="2800" dirty="0"/>
              <a:t>beside him.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314" y="2369713"/>
            <a:ext cx="5739685" cy="4488287"/>
          </a:xfrm>
          <a:prstGeom prst="rect">
            <a:avLst/>
          </a:prstGeom>
        </p:spPr>
      </p:pic>
      <p:sp>
        <p:nvSpPr>
          <p:cNvPr id="7" name="TextBox 6"/>
          <p:cNvSpPr txBox="1"/>
          <p:nvPr/>
        </p:nvSpPr>
        <p:spPr>
          <a:xfrm>
            <a:off x="3593206" y="5313306"/>
            <a:ext cx="3000777" cy="1200329"/>
          </a:xfrm>
          <a:prstGeom prst="rect">
            <a:avLst/>
          </a:prstGeom>
          <a:noFill/>
        </p:spPr>
        <p:txBody>
          <a:bodyPr wrap="square" rtlCol="0">
            <a:spAutoFit/>
          </a:bodyPr>
          <a:lstStyle/>
          <a:p>
            <a:r>
              <a:rPr lang="en-US" sz="2400" b="1" dirty="0" smtClean="0">
                <a:solidFill>
                  <a:srgbClr val="FFFF00"/>
                </a:solidFill>
              </a:rPr>
              <a:t>2. What do you think will happen next?</a:t>
            </a:r>
            <a:endParaRPr lang="en-US" sz="2400" b="1" dirty="0">
              <a:solidFill>
                <a:srgbClr val="FFFF00"/>
              </a:solidFill>
            </a:endParaRPr>
          </a:p>
        </p:txBody>
      </p:sp>
    </p:spTree>
    <p:extLst>
      <p:ext uri="{BB962C8B-B14F-4D97-AF65-F5344CB8AC3E}">
        <p14:creationId xmlns:p14="http://schemas.microsoft.com/office/powerpoint/2010/main" val="390553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6980" y="1609859"/>
            <a:ext cx="8989454" cy="861774"/>
          </a:xfrm>
          <a:prstGeom prst="rect">
            <a:avLst/>
          </a:prstGeom>
          <a:noFill/>
        </p:spPr>
        <p:txBody>
          <a:bodyPr wrap="square" rtlCol="0">
            <a:spAutoFit/>
          </a:bodyPr>
          <a:lstStyle/>
          <a:p>
            <a:r>
              <a:rPr lang="en-US" sz="2500" b="1" dirty="0"/>
              <a:t>The moon swung bare on its black cord over</a:t>
            </a:r>
            <a:br>
              <a:rPr lang="en-US" sz="2500" b="1" dirty="0"/>
            </a:br>
            <a:r>
              <a:rPr lang="en-US" sz="2500" b="1" dirty="0"/>
              <a:t>the house.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700" y="2173310"/>
            <a:ext cx="8115300" cy="4572000"/>
          </a:xfrm>
          <a:prstGeom prst="rect">
            <a:avLst/>
          </a:prstGeom>
        </p:spPr>
      </p:pic>
      <p:sp>
        <p:nvSpPr>
          <p:cNvPr id="4" name="TextBox 3"/>
          <p:cNvSpPr txBox="1"/>
          <p:nvPr/>
        </p:nvSpPr>
        <p:spPr>
          <a:xfrm>
            <a:off x="1146220" y="5164428"/>
            <a:ext cx="2930480" cy="830997"/>
          </a:xfrm>
          <a:prstGeom prst="rect">
            <a:avLst/>
          </a:prstGeom>
          <a:noFill/>
        </p:spPr>
        <p:txBody>
          <a:bodyPr wrap="square" rtlCol="0">
            <a:spAutoFit/>
          </a:bodyPr>
          <a:lstStyle/>
          <a:p>
            <a:r>
              <a:rPr lang="en-US" sz="2400" b="1" dirty="0" smtClean="0">
                <a:solidFill>
                  <a:srgbClr val="FFFF00"/>
                </a:solidFill>
              </a:rPr>
              <a:t>3. What does this mean?</a:t>
            </a:r>
            <a:endParaRPr lang="en-US" sz="2400" b="1" dirty="0">
              <a:solidFill>
                <a:srgbClr val="FFFF00"/>
              </a:solidFill>
            </a:endParaRPr>
          </a:p>
        </p:txBody>
      </p:sp>
    </p:spTree>
    <p:extLst>
      <p:ext uri="{BB962C8B-B14F-4D97-AF65-F5344CB8AC3E}">
        <p14:creationId xmlns:p14="http://schemas.microsoft.com/office/powerpoint/2010/main" val="381505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85" y="1081456"/>
            <a:ext cx="5893840" cy="2802958"/>
          </a:xfrm>
        </p:spPr>
        <p:txBody>
          <a:bodyPr/>
          <a:lstStyle/>
          <a:p>
            <a:r>
              <a:rPr lang="en-US" sz="2500" dirty="0"/>
              <a:t>On the television was a cop show. It was in English.</a:t>
            </a:r>
            <a:br>
              <a:rPr lang="en-US" sz="2500" dirty="0"/>
            </a:br>
            <a:r>
              <a:rPr lang="en-US" sz="2500" dirty="0"/>
              <a:t>Broken bottles were embedded in the walls around the house to</a:t>
            </a:r>
            <a:br>
              <a:rPr lang="en-US" sz="2500" dirty="0"/>
            </a:br>
            <a:r>
              <a:rPr lang="en-US" sz="2500" dirty="0">
                <a:solidFill>
                  <a:schemeClr val="tx1"/>
                </a:solidFill>
              </a:rPr>
              <a:t>scoop</a:t>
            </a:r>
            <a:r>
              <a:rPr lang="en-US" sz="2500" dirty="0"/>
              <a:t> the kneecaps from a man's legs or cut his hands to lace. </a:t>
            </a:r>
          </a:p>
        </p:txBody>
      </p:sp>
      <p:sp>
        <p:nvSpPr>
          <p:cNvPr id="4" name="Text Placeholder 3"/>
          <p:cNvSpPr>
            <a:spLocks noGrp="1"/>
          </p:cNvSpPr>
          <p:nvPr>
            <p:ph type="body" sz="quarter" idx="16"/>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082" y="1019894"/>
            <a:ext cx="4389120" cy="4324837"/>
          </a:xfrm>
          <a:prstGeom prst="rect">
            <a:avLst/>
          </a:prstGeom>
        </p:spPr>
      </p:pic>
      <p:sp>
        <p:nvSpPr>
          <p:cNvPr id="7" name="TextBox 6"/>
          <p:cNvSpPr txBox="1"/>
          <p:nvPr/>
        </p:nvSpPr>
        <p:spPr>
          <a:xfrm>
            <a:off x="377422" y="5447764"/>
            <a:ext cx="6907660" cy="769441"/>
          </a:xfrm>
          <a:prstGeom prst="rect">
            <a:avLst/>
          </a:prstGeom>
          <a:noFill/>
        </p:spPr>
        <p:txBody>
          <a:bodyPr wrap="none" rtlCol="0">
            <a:spAutoFit/>
          </a:bodyPr>
          <a:lstStyle/>
          <a:p>
            <a:r>
              <a:rPr lang="en-US" sz="2200" b="1" dirty="0" smtClean="0">
                <a:solidFill>
                  <a:srgbClr val="FFFF00"/>
                </a:solidFill>
              </a:rPr>
              <a:t>4. Why do you think The Colonel had this feature?</a:t>
            </a:r>
          </a:p>
          <a:p>
            <a:r>
              <a:rPr lang="en-US" sz="2200" b="1" dirty="0" smtClean="0">
                <a:solidFill>
                  <a:srgbClr val="FFFF00"/>
                </a:solidFill>
              </a:rPr>
              <a:t>5. What is the action verb above?</a:t>
            </a:r>
            <a:endParaRPr lang="en-US" sz="2200" b="1" dirty="0">
              <a:solidFill>
                <a:srgbClr val="FFFF00"/>
              </a:solidFill>
            </a:endParaRPr>
          </a:p>
        </p:txBody>
      </p:sp>
    </p:spTree>
    <p:extLst>
      <p:ext uri="{BB962C8B-B14F-4D97-AF65-F5344CB8AC3E}">
        <p14:creationId xmlns:p14="http://schemas.microsoft.com/office/powerpoint/2010/main" val="418247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
            <a:ext cx="10572000" cy="4420198"/>
          </a:xfrm>
        </p:spPr>
        <p:txBody>
          <a:bodyPr/>
          <a:lstStyle/>
          <a:p>
            <a:r>
              <a:rPr lang="en-US" sz="3500" dirty="0"/>
              <a:t>We </a:t>
            </a:r>
            <a:r>
              <a:rPr lang="en-US" sz="3500" dirty="0" smtClean="0"/>
              <a:t>had dinner</a:t>
            </a:r>
            <a:r>
              <a:rPr lang="en-US" sz="3500" dirty="0"/>
              <a:t>, rack of lamb, good wine, a gold bell was on the table </a:t>
            </a:r>
            <a:r>
              <a:rPr lang="en-US" sz="3500" dirty="0" smtClean="0"/>
              <a:t>for calling </a:t>
            </a:r>
            <a:r>
              <a:rPr lang="en-US" sz="3500" dirty="0"/>
              <a:t>the maid. </a:t>
            </a:r>
            <a:r>
              <a:rPr lang="en-US" sz="3500" dirty="0" smtClean="0"/>
              <a:t/>
            </a:r>
            <a:br>
              <a:rPr lang="en-US" sz="3500" dirty="0" smtClean="0"/>
            </a:br>
            <a:r>
              <a:rPr lang="en-US" sz="3500" dirty="0" smtClean="0"/>
              <a:t>The </a:t>
            </a:r>
            <a:r>
              <a:rPr lang="en-US" sz="3500" dirty="0"/>
              <a:t>maid brought green mangoes, salt, a type </a:t>
            </a:r>
            <a:r>
              <a:rPr lang="en-US" sz="3500" dirty="0" smtClean="0"/>
              <a:t>of bread</a:t>
            </a:r>
            <a:r>
              <a:rPr lang="en-US" sz="3500" dirty="0"/>
              <a:t>. I was asked how I enjoyed the country. There was a </a:t>
            </a:r>
            <a:r>
              <a:rPr lang="en-US" sz="3500" dirty="0" smtClean="0"/>
              <a:t>brief commercial </a:t>
            </a:r>
            <a:r>
              <a:rPr lang="en-US" sz="3500" dirty="0"/>
              <a:t>in Spanish. His wife took everything away.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039" y="4310398"/>
            <a:ext cx="6241961" cy="2547602"/>
          </a:xfrm>
          <a:prstGeom prst="rect">
            <a:avLst/>
          </a:prstGeom>
        </p:spPr>
      </p:pic>
      <p:sp>
        <p:nvSpPr>
          <p:cNvPr id="5" name="TextBox 4"/>
          <p:cNvSpPr txBox="1"/>
          <p:nvPr/>
        </p:nvSpPr>
        <p:spPr>
          <a:xfrm>
            <a:off x="0" y="5937161"/>
            <a:ext cx="6224781" cy="430887"/>
          </a:xfrm>
          <a:prstGeom prst="rect">
            <a:avLst/>
          </a:prstGeom>
          <a:noFill/>
        </p:spPr>
        <p:txBody>
          <a:bodyPr wrap="none" rtlCol="0">
            <a:spAutoFit/>
          </a:bodyPr>
          <a:lstStyle/>
          <a:p>
            <a:r>
              <a:rPr lang="en-US" sz="2200" b="1" dirty="0" smtClean="0">
                <a:solidFill>
                  <a:srgbClr val="FFFF00"/>
                </a:solidFill>
              </a:rPr>
              <a:t>6. What is the setting? How do we know this?</a:t>
            </a:r>
            <a:endParaRPr lang="en-US" sz="2200" b="1" dirty="0">
              <a:solidFill>
                <a:srgbClr val="FFFF00"/>
              </a:solidFill>
            </a:endParaRPr>
          </a:p>
        </p:txBody>
      </p:sp>
    </p:spTree>
    <p:extLst>
      <p:ext uri="{BB962C8B-B14F-4D97-AF65-F5344CB8AC3E}">
        <p14:creationId xmlns:p14="http://schemas.microsoft.com/office/powerpoint/2010/main" val="74277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There </a:t>
            </a:r>
            <a:r>
              <a:rPr lang="en-US" sz="2700" dirty="0" smtClean="0"/>
              <a:t>was some </a:t>
            </a:r>
            <a:r>
              <a:rPr lang="en-US" sz="2700" dirty="0"/>
              <a:t>talk then of how difficult it had become to </a:t>
            </a:r>
            <a:r>
              <a:rPr lang="en-US" sz="2700" dirty="0" smtClean="0"/>
              <a:t>govern</a:t>
            </a:r>
            <a:r>
              <a:rPr lang="en-US" sz="2700" dirty="0"/>
              <a:t>. The </a:t>
            </a:r>
            <a:r>
              <a:rPr lang="en-US" sz="2700" dirty="0" smtClean="0"/>
              <a:t>parrot said </a:t>
            </a:r>
            <a:r>
              <a:rPr lang="en-US" sz="2700" dirty="0"/>
              <a:t>hello on the terrace. The colonel told it to shut up, and </a:t>
            </a:r>
            <a:r>
              <a:rPr lang="en-US" sz="2700" dirty="0" smtClean="0"/>
              <a:t>pushed himself </a:t>
            </a:r>
            <a:r>
              <a:rPr lang="en-US" sz="2700" dirty="0"/>
              <a:t>from the table. </a:t>
            </a:r>
          </a:p>
        </p:txBody>
      </p:sp>
      <p:sp>
        <p:nvSpPr>
          <p:cNvPr id="4" name="Text Placeholder 3"/>
          <p:cNvSpPr>
            <a:spLocks noGrp="1"/>
          </p:cNvSpPr>
          <p:nvPr>
            <p:ph type="body" sz="quarter" idx="16"/>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563" y="944987"/>
            <a:ext cx="4750874" cy="4361109"/>
          </a:xfrm>
          <a:prstGeom prst="rect">
            <a:avLst/>
          </a:prstGeom>
        </p:spPr>
      </p:pic>
      <p:sp>
        <p:nvSpPr>
          <p:cNvPr id="7" name="TextBox 6"/>
          <p:cNvSpPr txBox="1"/>
          <p:nvPr/>
        </p:nvSpPr>
        <p:spPr>
          <a:xfrm>
            <a:off x="206061" y="5293390"/>
            <a:ext cx="5852884" cy="769441"/>
          </a:xfrm>
          <a:prstGeom prst="rect">
            <a:avLst/>
          </a:prstGeom>
          <a:noFill/>
        </p:spPr>
        <p:txBody>
          <a:bodyPr wrap="none" rtlCol="0">
            <a:spAutoFit/>
          </a:bodyPr>
          <a:lstStyle/>
          <a:p>
            <a:r>
              <a:rPr lang="en-US" sz="2200" b="1" dirty="0" smtClean="0">
                <a:solidFill>
                  <a:srgbClr val="FFFF00"/>
                </a:solidFill>
              </a:rPr>
              <a:t>7. What is the point of these 3 sentences? </a:t>
            </a:r>
          </a:p>
          <a:p>
            <a:r>
              <a:rPr lang="en-US" sz="2200" b="1" dirty="0" smtClean="0">
                <a:solidFill>
                  <a:srgbClr val="FFFF00"/>
                </a:solidFill>
              </a:rPr>
              <a:t>What is the author trying to show us?</a:t>
            </a:r>
            <a:endParaRPr lang="en-US" sz="2200" b="1" dirty="0">
              <a:solidFill>
                <a:srgbClr val="FFFF00"/>
              </a:solidFill>
            </a:endParaRPr>
          </a:p>
        </p:txBody>
      </p:sp>
    </p:spTree>
    <p:extLst>
      <p:ext uri="{BB962C8B-B14F-4D97-AF65-F5344CB8AC3E}">
        <p14:creationId xmlns:p14="http://schemas.microsoft.com/office/powerpoint/2010/main" val="2517289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609" y="515155"/>
            <a:ext cx="10264462" cy="2323713"/>
          </a:xfrm>
          <a:prstGeom prst="rect">
            <a:avLst/>
          </a:prstGeom>
          <a:noFill/>
        </p:spPr>
        <p:txBody>
          <a:bodyPr wrap="square" rtlCol="0">
            <a:spAutoFit/>
          </a:bodyPr>
          <a:lstStyle/>
          <a:p>
            <a:r>
              <a:rPr lang="en-US" sz="2900" b="1" dirty="0"/>
              <a:t>My friend said to me with his eyes: </a:t>
            </a:r>
            <a:r>
              <a:rPr lang="en-US" sz="2900" b="1" dirty="0" smtClean="0"/>
              <a:t>say nothing</a:t>
            </a:r>
            <a:r>
              <a:rPr lang="en-US" sz="2900" b="1" dirty="0"/>
              <a:t>. The colonel returned with a sack </a:t>
            </a:r>
            <a:endParaRPr lang="en-US" sz="2900" b="1" dirty="0" smtClean="0"/>
          </a:p>
          <a:p>
            <a:r>
              <a:rPr lang="en-US" sz="2900" b="1" dirty="0" smtClean="0"/>
              <a:t>used </a:t>
            </a:r>
            <a:r>
              <a:rPr lang="en-US" sz="2900" b="1" dirty="0"/>
              <a:t>to bring </a:t>
            </a:r>
            <a:r>
              <a:rPr lang="en-US" sz="2900" b="1" dirty="0" smtClean="0"/>
              <a:t>groceries home</a:t>
            </a:r>
            <a:r>
              <a:rPr lang="en-US" sz="2900" b="1" dirty="0"/>
              <a:t>. </a:t>
            </a:r>
            <a:endParaRPr lang="en-US" sz="2900" b="1" dirty="0" smtClean="0"/>
          </a:p>
          <a:p>
            <a:r>
              <a:rPr lang="en-US" sz="2900" b="1" dirty="0" smtClean="0"/>
              <a:t>He </a:t>
            </a:r>
            <a:r>
              <a:rPr lang="en-US" sz="2900" b="1" dirty="0"/>
              <a:t>spilled many human </a:t>
            </a:r>
            <a:r>
              <a:rPr lang="en-US" sz="2900" b="1" dirty="0">
                <a:solidFill>
                  <a:srgbClr val="FF0000"/>
                </a:solidFill>
              </a:rPr>
              <a:t>ears</a:t>
            </a:r>
            <a:r>
              <a:rPr lang="en-US" sz="2900" b="1" dirty="0"/>
              <a:t> on the table. </a:t>
            </a:r>
            <a:endParaRPr lang="en-US" sz="2900" b="1" dirty="0" smtClean="0"/>
          </a:p>
          <a:p>
            <a:r>
              <a:rPr lang="en-US" sz="2900" b="1" dirty="0" smtClean="0"/>
              <a:t>They </a:t>
            </a:r>
            <a:r>
              <a:rPr lang="en-US" sz="2900" b="1" dirty="0"/>
              <a:t>were </a:t>
            </a:r>
            <a:r>
              <a:rPr lang="en-US" sz="2900" b="1" dirty="0" smtClean="0"/>
              <a:t>like dried </a:t>
            </a:r>
            <a:r>
              <a:rPr lang="en-US" sz="2900" b="1" dirty="0">
                <a:solidFill>
                  <a:schemeClr val="accent5">
                    <a:lumMod val="40000"/>
                    <a:lumOff val="60000"/>
                  </a:schemeClr>
                </a:solidFill>
              </a:rPr>
              <a:t>peach</a:t>
            </a:r>
            <a:r>
              <a:rPr lang="en-US" sz="2900" b="1" dirty="0"/>
              <a:t> halves.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5825" y="5022359"/>
            <a:ext cx="1966175" cy="183564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1211"/>
            <a:ext cx="2016789" cy="20167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358" y="4900529"/>
            <a:ext cx="2464963" cy="1957471"/>
          </a:xfrm>
          <a:prstGeom prst="rect">
            <a:avLst/>
          </a:prstGeom>
        </p:spPr>
      </p:pic>
      <p:sp>
        <p:nvSpPr>
          <p:cNvPr id="6" name="TextBox 5"/>
          <p:cNvSpPr txBox="1"/>
          <p:nvPr/>
        </p:nvSpPr>
        <p:spPr>
          <a:xfrm>
            <a:off x="4982082" y="3219718"/>
            <a:ext cx="5243743" cy="861774"/>
          </a:xfrm>
          <a:prstGeom prst="rect">
            <a:avLst/>
          </a:prstGeom>
          <a:noFill/>
        </p:spPr>
        <p:txBody>
          <a:bodyPr wrap="none" rtlCol="0">
            <a:spAutoFit/>
          </a:bodyPr>
          <a:lstStyle/>
          <a:p>
            <a:r>
              <a:rPr lang="en-US" sz="2500" b="1" dirty="0" smtClean="0">
                <a:solidFill>
                  <a:srgbClr val="FFFF00"/>
                </a:solidFill>
              </a:rPr>
              <a:t>8. What is the simile doing here? </a:t>
            </a:r>
            <a:endParaRPr lang="en-US" sz="2500" b="1" dirty="0">
              <a:solidFill>
                <a:srgbClr val="FFFF00"/>
              </a:solidFill>
            </a:endParaRPr>
          </a:p>
          <a:p>
            <a:r>
              <a:rPr lang="en-US" sz="2500" b="1" dirty="0" smtClean="0">
                <a:solidFill>
                  <a:srgbClr val="FFFF00"/>
                </a:solidFill>
              </a:rPr>
              <a:t>9. Is this TRUE or FICTION?</a:t>
            </a:r>
            <a:endParaRPr lang="en-US" sz="2500" b="1" dirty="0">
              <a:solidFill>
                <a:srgbClr val="FFFF00"/>
              </a:solidFill>
            </a:endParaRPr>
          </a:p>
        </p:txBody>
      </p:sp>
    </p:spTree>
    <p:extLst>
      <p:ext uri="{BB962C8B-B14F-4D97-AF65-F5344CB8AC3E}">
        <p14:creationId xmlns:p14="http://schemas.microsoft.com/office/powerpoint/2010/main" val="3961502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175</TotalTime>
  <Words>408</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Century Gothic</vt:lpstr>
      <vt:lpstr>Wingdings 2</vt:lpstr>
      <vt:lpstr>Quotable</vt:lpstr>
      <vt:lpstr>“The Colonel”  by Carolyn Forché</vt:lpstr>
      <vt:lpstr>Brief Bio</vt:lpstr>
      <vt:lpstr>WHAT YOU HAVE HEARD is true. I was in his house. </vt:lpstr>
      <vt:lpstr>PowerPoint Presentation</vt:lpstr>
      <vt:lpstr>PowerPoint Presentation</vt:lpstr>
      <vt:lpstr>On the television was a cop show. It was in English. Broken bottles were embedded in the walls around the house to scoop the kneecaps from a man's legs or cut his hands to lace. </vt:lpstr>
      <vt:lpstr>We had dinner, rack of lamb, good wine, a gold bell was on the table for calling the maid.  The maid brought green mangoes, salt, a type of bread. I was asked how I enjoyed the country. There was a brief commercial in Spanish. His wife took everything away. </vt:lpstr>
      <vt:lpstr>There was some talk then of how difficult it had become to govern. The parrot said hello on the terrace. The colonel told it to shut up, and pushed himself from the table. </vt:lpstr>
      <vt:lpstr>PowerPoint Presentation</vt:lpstr>
      <vt:lpstr>PowerPoint Presentation</vt:lpstr>
      <vt:lpstr>PowerPoint Presentation</vt:lpstr>
      <vt:lpstr>PowerPoint Presentation</vt:lpstr>
      <vt:lpstr>PowerPoint Presentation</vt:lpstr>
    </vt:vector>
  </TitlesOfParts>
  <Company>Gordon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Colonel”  by Carolyn Forche</dc:title>
  <dc:creator>Silverman, Matthew</dc:creator>
  <cp:lastModifiedBy>Silverman, Matthew</cp:lastModifiedBy>
  <cp:revision>10</cp:revision>
  <dcterms:created xsi:type="dcterms:W3CDTF">2019-08-27T16:19:15Z</dcterms:created>
  <dcterms:modified xsi:type="dcterms:W3CDTF">2019-08-27T19:15:14Z</dcterms:modified>
</cp:coreProperties>
</file>