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9" r:id="rId6"/>
    <p:sldId id="259" r:id="rId7"/>
    <p:sldId id="260" r:id="rId8"/>
    <p:sldId id="261" r:id="rId9"/>
    <p:sldId id="263" r:id="rId10"/>
    <p:sldId id="262" r:id="rId11"/>
    <p:sldId id="264" r:id="rId12"/>
    <p:sldId id="270" r:id="rId13"/>
    <p:sldId id="267" r:id="rId14"/>
    <p:sldId id="266" r:id="rId15"/>
    <p:sldId id="265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345A7-1B8C-49AF-A6A1-1920FFFD4CD5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532219C1-6C02-45A1-89C0-45CE4519893A}">
      <dgm:prSet custT="1"/>
      <dgm:spPr/>
      <dgm:t>
        <a:bodyPr/>
        <a:lstStyle/>
        <a:p>
          <a:r>
            <a:rPr lang="en-US" sz="3000" dirty="0"/>
            <a:t>(8)</a:t>
          </a:r>
        </a:p>
        <a:p>
          <a:r>
            <a:rPr lang="en-US" sz="3000" dirty="0"/>
            <a:t>How did her family get to their money?</a:t>
          </a:r>
        </a:p>
      </dgm:t>
    </dgm:pt>
    <dgm:pt modelId="{0EE70C58-1835-441C-8D8E-8BD260BA47BB}" type="parTrans" cxnId="{63BCF303-9C11-4317-9DD5-AC0F9E9C0460}">
      <dgm:prSet/>
      <dgm:spPr/>
      <dgm:t>
        <a:bodyPr/>
        <a:lstStyle/>
        <a:p>
          <a:endParaRPr lang="en-US"/>
        </a:p>
      </dgm:t>
    </dgm:pt>
    <dgm:pt modelId="{62B4F02F-5C6C-415D-BF70-42DFDAA0438E}" type="sibTrans" cxnId="{63BCF303-9C11-4317-9DD5-AC0F9E9C0460}">
      <dgm:prSet/>
      <dgm:spPr/>
      <dgm:t>
        <a:bodyPr/>
        <a:lstStyle/>
        <a:p>
          <a:endParaRPr lang="en-US"/>
        </a:p>
      </dgm:t>
    </dgm:pt>
    <dgm:pt modelId="{BFE22C3E-8FA9-4B76-88A5-335E1A5F29DB}">
      <dgm:prSet/>
      <dgm:spPr/>
      <dgm:t>
        <a:bodyPr/>
        <a:lstStyle/>
        <a:p>
          <a:r>
            <a:rPr lang="en-US" dirty="0" smtClean="0"/>
            <a:t>(a) They were Pirates </a:t>
          </a:r>
          <a:r>
            <a:rPr lang="en-US" dirty="0"/>
            <a:t>of the Seven </a:t>
          </a:r>
          <a:r>
            <a:rPr lang="en-US" dirty="0" smtClean="0"/>
            <a:t>Seas.</a:t>
          </a:r>
          <a:endParaRPr lang="en-US" dirty="0"/>
        </a:p>
      </dgm:t>
    </dgm:pt>
    <dgm:pt modelId="{16216C61-81A8-4530-8B52-8C648C1D1DC3}" type="parTrans" cxnId="{1E53A9AC-292D-4A20-8EA2-E32B554A6BA7}">
      <dgm:prSet/>
      <dgm:spPr/>
      <dgm:t>
        <a:bodyPr/>
        <a:lstStyle/>
        <a:p>
          <a:endParaRPr lang="en-US"/>
        </a:p>
      </dgm:t>
    </dgm:pt>
    <dgm:pt modelId="{F2B2B321-48DB-4FCD-A11D-EB8C3BFA4B94}" type="sibTrans" cxnId="{1E53A9AC-292D-4A20-8EA2-E32B554A6BA7}">
      <dgm:prSet/>
      <dgm:spPr/>
      <dgm:t>
        <a:bodyPr/>
        <a:lstStyle/>
        <a:p>
          <a:endParaRPr lang="en-US"/>
        </a:p>
      </dgm:t>
    </dgm:pt>
    <dgm:pt modelId="{A47F384E-F96B-483B-81CE-35FA8714CC38}">
      <dgm:prSet/>
      <dgm:spPr/>
      <dgm:t>
        <a:bodyPr/>
        <a:lstStyle/>
        <a:p>
          <a:r>
            <a:rPr lang="en-US" dirty="0" smtClean="0"/>
            <a:t>(b) They wrote poetry.</a:t>
          </a:r>
          <a:endParaRPr lang="en-US" dirty="0"/>
        </a:p>
      </dgm:t>
    </dgm:pt>
    <dgm:pt modelId="{55EB42B6-E875-4972-B34F-6761CF0C96B1}" type="parTrans" cxnId="{40E7BBB5-BC02-4C6F-B202-A7B88F5B8179}">
      <dgm:prSet/>
      <dgm:spPr/>
      <dgm:t>
        <a:bodyPr/>
        <a:lstStyle/>
        <a:p>
          <a:endParaRPr lang="en-US"/>
        </a:p>
      </dgm:t>
    </dgm:pt>
    <dgm:pt modelId="{36628014-DD9F-484D-8948-6059893F4102}" type="sibTrans" cxnId="{40E7BBB5-BC02-4C6F-B202-A7B88F5B8179}">
      <dgm:prSet/>
      <dgm:spPr/>
      <dgm:t>
        <a:bodyPr/>
        <a:lstStyle/>
        <a:p>
          <a:endParaRPr lang="en-US"/>
        </a:p>
      </dgm:t>
    </dgm:pt>
    <dgm:pt modelId="{EF739D1F-3832-4A92-AD4C-BD06FCD1E99E}">
      <dgm:prSet/>
      <dgm:spPr/>
      <dgm:t>
        <a:bodyPr/>
        <a:lstStyle/>
        <a:p>
          <a:r>
            <a:rPr lang="en-US" dirty="0" smtClean="0"/>
            <a:t>(c) They owned </a:t>
          </a:r>
          <a:r>
            <a:rPr lang="en-US" dirty="0"/>
            <a:t>slave plantation in </a:t>
          </a:r>
          <a:r>
            <a:rPr lang="en-US" dirty="0" smtClean="0"/>
            <a:t>Jamaica.</a:t>
          </a:r>
          <a:endParaRPr lang="en-US" dirty="0"/>
        </a:p>
      </dgm:t>
    </dgm:pt>
    <dgm:pt modelId="{0F4A4060-D854-4E88-A254-E1B52061A124}" type="parTrans" cxnId="{648DDBAA-86F5-4D81-9F97-92BA1AB5BBE2}">
      <dgm:prSet/>
      <dgm:spPr/>
      <dgm:t>
        <a:bodyPr/>
        <a:lstStyle/>
        <a:p>
          <a:endParaRPr lang="en-US"/>
        </a:p>
      </dgm:t>
    </dgm:pt>
    <dgm:pt modelId="{1F20F106-B183-493C-9C63-81EA15376C46}" type="sibTrans" cxnId="{648DDBAA-86F5-4D81-9F97-92BA1AB5BBE2}">
      <dgm:prSet/>
      <dgm:spPr/>
      <dgm:t>
        <a:bodyPr/>
        <a:lstStyle/>
        <a:p>
          <a:endParaRPr lang="en-US"/>
        </a:p>
      </dgm:t>
    </dgm:pt>
    <dgm:pt modelId="{AAA0B5B3-C639-4554-8A81-17EB51679835}">
      <dgm:prSet/>
      <dgm:spPr/>
      <dgm:t>
        <a:bodyPr/>
        <a:lstStyle/>
        <a:p>
          <a:r>
            <a:rPr lang="en-US" dirty="0" smtClean="0"/>
            <a:t>(d) They owned </a:t>
          </a:r>
          <a:r>
            <a:rPr lang="en-US" dirty="0"/>
            <a:t>shops to sell arsenic </a:t>
          </a:r>
          <a:r>
            <a:rPr lang="en-US" dirty="0" smtClean="0"/>
            <a:t>wallpaper.</a:t>
          </a:r>
          <a:endParaRPr lang="en-US" dirty="0"/>
        </a:p>
      </dgm:t>
    </dgm:pt>
    <dgm:pt modelId="{68C82975-B6C0-42BC-961C-DF0D7458E518}" type="parTrans" cxnId="{C37C92C3-7E6C-493A-A3D9-005C893C05F4}">
      <dgm:prSet/>
      <dgm:spPr/>
      <dgm:t>
        <a:bodyPr/>
        <a:lstStyle/>
        <a:p>
          <a:endParaRPr lang="en-US"/>
        </a:p>
      </dgm:t>
    </dgm:pt>
    <dgm:pt modelId="{582CDFE7-6430-404B-9BCD-55CB6BB72D08}" type="sibTrans" cxnId="{C37C92C3-7E6C-493A-A3D9-005C893C05F4}">
      <dgm:prSet/>
      <dgm:spPr/>
      <dgm:t>
        <a:bodyPr/>
        <a:lstStyle/>
        <a:p>
          <a:endParaRPr lang="en-US"/>
        </a:p>
      </dgm:t>
    </dgm:pt>
    <dgm:pt modelId="{0486C773-1D94-498E-8FDA-294D017B918D}" type="pres">
      <dgm:prSet presAssocID="{A05345A7-1B8C-49AF-A6A1-1920FFFD4CD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83C66E7-181F-4447-9BFC-5B729B31660B}" type="pres">
      <dgm:prSet presAssocID="{532219C1-6C02-45A1-89C0-45CE4519893A}" presName="thickLine" presStyleLbl="alignNode1" presStyleIdx="0" presStyleCnt="1"/>
      <dgm:spPr/>
    </dgm:pt>
    <dgm:pt modelId="{5BABD75B-8AB4-4B2F-A9C2-C3093F18CDFF}" type="pres">
      <dgm:prSet presAssocID="{532219C1-6C02-45A1-89C0-45CE4519893A}" presName="horz1" presStyleCnt="0"/>
      <dgm:spPr/>
    </dgm:pt>
    <dgm:pt modelId="{D7854290-16FC-4D3C-B917-0FCD62BF5303}" type="pres">
      <dgm:prSet presAssocID="{532219C1-6C02-45A1-89C0-45CE4519893A}" presName="tx1" presStyleLbl="revTx" presStyleIdx="0" presStyleCnt="5"/>
      <dgm:spPr/>
      <dgm:t>
        <a:bodyPr/>
        <a:lstStyle/>
        <a:p>
          <a:endParaRPr lang="en-US"/>
        </a:p>
      </dgm:t>
    </dgm:pt>
    <dgm:pt modelId="{F3655450-9F45-4F62-8206-CECD75A92B38}" type="pres">
      <dgm:prSet presAssocID="{532219C1-6C02-45A1-89C0-45CE4519893A}" presName="vert1" presStyleCnt="0"/>
      <dgm:spPr/>
    </dgm:pt>
    <dgm:pt modelId="{F99B10D3-3A57-4279-B2E2-94D32C5A606C}" type="pres">
      <dgm:prSet presAssocID="{BFE22C3E-8FA9-4B76-88A5-335E1A5F29DB}" presName="vertSpace2a" presStyleCnt="0"/>
      <dgm:spPr/>
    </dgm:pt>
    <dgm:pt modelId="{3E367FA4-3716-4943-A144-C6EF01776B0C}" type="pres">
      <dgm:prSet presAssocID="{BFE22C3E-8FA9-4B76-88A5-335E1A5F29DB}" presName="horz2" presStyleCnt="0"/>
      <dgm:spPr/>
    </dgm:pt>
    <dgm:pt modelId="{4794F4D5-68FC-4D1F-844D-83DBDAFEFF51}" type="pres">
      <dgm:prSet presAssocID="{BFE22C3E-8FA9-4B76-88A5-335E1A5F29DB}" presName="horzSpace2" presStyleCnt="0"/>
      <dgm:spPr/>
    </dgm:pt>
    <dgm:pt modelId="{D24BB42C-C60E-49EB-9C23-1BB638EA5692}" type="pres">
      <dgm:prSet presAssocID="{BFE22C3E-8FA9-4B76-88A5-335E1A5F29DB}" presName="tx2" presStyleLbl="revTx" presStyleIdx="1" presStyleCnt="5"/>
      <dgm:spPr/>
      <dgm:t>
        <a:bodyPr/>
        <a:lstStyle/>
        <a:p>
          <a:endParaRPr lang="en-US"/>
        </a:p>
      </dgm:t>
    </dgm:pt>
    <dgm:pt modelId="{3DB25240-B511-4BB1-BBF2-5EE7AC0F061D}" type="pres">
      <dgm:prSet presAssocID="{BFE22C3E-8FA9-4B76-88A5-335E1A5F29DB}" presName="vert2" presStyleCnt="0"/>
      <dgm:spPr/>
    </dgm:pt>
    <dgm:pt modelId="{682F76CF-4BE1-4ABE-8938-C86B5070E4E1}" type="pres">
      <dgm:prSet presAssocID="{BFE22C3E-8FA9-4B76-88A5-335E1A5F29DB}" presName="thinLine2b" presStyleLbl="callout" presStyleIdx="0" presStyleCnt="4"/>
      <dgm:spPr/>
    </dgm:pt>
    <dgm:pt modelId="{7BD14224-43D2-4AEF-AEEC-06D900790F36}" type="pres">
      <dgm:prSet presAssocID="{BFE22C3E-8FA9-4B76-88A5-335E1A5F29DB}" presName="vertSpace2b" presStyleCnt="0"/>
      <dgm:spPr/>
    </dgm:pt>
    <dgm:pt modelId="{557FF363-5ED7-4844-8EEC-23BFCBE3F75B}" type="pres">
      <dgm:prSet presAssocID="{A47F384E-F96B-483B-81CE-35FA8714CC38}" presName="horz2" presStyleCnt="0"/>
      <dgm:spPr/>
    </dgm:pt>
    <dgm:pt modelId="{03B5A43F-8F2A-4DBD-9116-671F79A2EA55}" type="pres">
      <dgm:prSet presAssocID="{A47F384E-F96B-483B-81CE-35FA8714CC38}" presName="horzSpace2" presStyleCnt="0"/>
      <dgm:spPr/>
    </dgm:pt>
    <dgm:pt modelId="{34EEF45D-B660-4ADA-9E8B-8363A0DB4317}" type="pres">
      <dgm:prSet presAssocID="{A47F384E-F96B-483B-81CE-35FA8714CC38}" presName="tx2" presStyleLbl="revTx" presStyleIdx="2" presStyleCnt="5"/>
      <dgm:spPr/>
      <dgm:t>
        <a:bodyPr/>
        <a:lstStyle/>
        <a:p>
          <a:endParaRPr lang="en-US"/>
        </a:p>
      </dgm:t>
    </dgm:pt>
    <dgm:pt modelId="{F992DC75-4735-4AF0-B95B-CD16C8783670}" type="pres">
      <dgm:prSet presAssocID="{A47F384E-F96B-483B-81CE-35FA8714CC38}" presName="vert2" presStyleCnt="0"/>
      <dgm:spPr/>
    </dgm:pt>
    <dgm:pt modelId="{37993C42-8C73-474F-AB93-B4BE6516FA2F}" type="pres">
      <dgm:prSet presAssocID="{A47F384E-F96B-483B-81CE-35FA8714CC38}" presName="thinLine2b" presStyleLbl="callout" presStyleIdx="1" presStyleCnt="4"/>
      <dgm:spPr/>
    </dgm:pt>
    <dgm:pt modelId="{294751B1-9845-4AD5-9D52-7485AC23D26B}" type="pres">
      <dgm:prSet presAssocID="{A47F384E-F96B-483B-81CE-35FA8714CC38}" presName="vertSpace2b" presStyleCnt="0"/>
      <dgm:spPr/>
    </dgm:pt>
    <dgm:pt modelId="{028001E0-AAAF-46F3-A1DE-5370F29B23D8}" type="pres">
      <dgm:prSet presAssocID="{EF739D1F-3832-4A92-AD4C-BD06FCD1E99E}" presName="horz2" presStyleCnt="0"/>
      <dgm:spPr/>
    </dgm:pt>
    <dgm:pt modelId="{B42ED3EB-1AD7-4096-9A68-A2090241C226}" type="pres">
      <dgm:prSet presAssocID="{EF739D1F-3832-4A92-AD4C-BD06FCD1E99E}" presName="horzSpace2" presStyleCnt="0"/>
      <dgm:spPr/>
    </dgm:pt>
    <dgm:pt modelId="{CEE791B7-5C78-4366-964B-55AD867011FB}" type="pres">
      <dgm:prSet presAssocID="{EF739D1F-3832-4A92-AD4C-BD06FCD1E99E}" presName="tx2" presStyleLbl="revTx" presStyleIdx="3" presStyleCnt="5"/>
      <dgm:spPr/>
      <dgm:t>
        <a:bodyPr/>
        <a:lstStyle/>
        <a:p>
          <a:endParaRPr lang="en-US"/>
        </a:p>
      </dgm:t>
    </dgm:pt>
    <dgm:pt modelId="{B8EB27C5-F0E4-47C2-BB2C-2E15CB6BA08A}" type="pres">
      <dgm:prSet presAssocID="{EF739D1F-3832-4A92-AD4C-BD06FCD1E99E}" presName="vert2" presStyleCnt="0"/>
      <dgm:spPr/>
    </dgm:pt>
    <dgm:pt modelId="{2ADFF395-E49B-45EF-A9B3-86BEA775D904}" type="pres">
      <dgm:prSet presAssocID="{EF739D1F-3832-4A92-AD4C-BD06FCD1E99E}" presName="thinLine2b" presStyleLbl="callout" presStyleIdx="2" presStyleCnt="4"/>
      <dgm:spPr/>
    </dgm:pt>
    <dgm:pt modelId="{031134A1-4EF7-4656-80FB-A544C9FEA0CB}" type="pres">
      <dgm:prSet presAssocID="{EF739D1F-3832-4A92-AD4C-BD06FCD1E99E}" presName="vertSpace2b" presStyleCnt="0"/>
      <dgm:spPr/>
    </dgm:pt>
    <dgm:pt modelId="{724ABDB5-5993-4843-9121-DA1711FF2581}" type="pres">
      <dgm:prSet presAssocID="{AAA0B5B3-C639-4554-8A81-17EB51679835}" presName="horz2" presStyleCnt="0"/>
      <dgm:spPr/>
    </dgm:pt>
    <dgm:pt modelId="{682DA664-8911-4E53-9A28-5DEE11876A6E}" type="pres">
      <dgm:prSet presAssocID="{AAA0B5B3-C639-4554-8A81-17EB51679835}" presName="horzSpace2" presStyleCnt="0"/>
      <dgm:spPr/>
    </dgm:pt>
    <dgm:pt modelId="{7CBFD55D-89B3-4254-B1FF-6ECC1C6F7360}" type="pres">
      <dgm:prSet presAssocID="{AAA0B5B3-C639-4554-8A81-17EB51679835}" presName="tx2" presStyleLbl="revTx" presStyleIdx="4" presStyleCnt="5"/>
      <dgm:spPr/>
      <dgm:t>
        <a:bodyPr/>
        <a:lstStyle/>
        <a:p>
          <a:endParaRPr lang="en-US"/>
        </a:p>
      </dgm:t>
    </dgm:pt>
    <dgm:pt modelId="{95CB52C3-6F01-4B15-803D-9D569402CD61}" type="pres">
      <dgm:prSet presAssocID="{AAA0B5B3-C639-4554-8A81-17EB51679835}" presName="vert2" presStyleCnt="0"/>
      <dgm:spPr/>
    </dgm:pt>
    <dgm:pt modelId="{366DF38A-C849-4D43-A851-7FE50EBF6B04}" type="pres">
      <dgm:prSet presAssocID="{AAA0B5B3-C639-4554-8A81-17EB51679835}" presName="thinLine2b" presStyleLbl="callout" presStyleIdx="3" presStyleCnt="4"/>
      <dgm:spPr/>
    </dgm:pt>
    <dgm:pt modelId="{9D7B3D60-7287-40EB-A591-7BABF8B2E9D9}" type="pres">
      <dgm:prSet presAssocID="{AAA0B5B3-C639-4554-8A81-17EB51679835}" presName="vertSpace2b" presStyleCnt="0"/>
      <dgm:spPr/>
    </dgm:pt>
  </dgm:ptLst>
  <dgm:cxnLst>
    <dgm:cxn modelId="{C37C92C3-7E6C-493A-A3D9-005C893C05F4}" srcId="{532219C1-6C02-45A1-89C0-45CE4519893A}" destId="{AAA0B5B3-C639-4554-8A81-17EB51679835}" srcOrd="3" destOrd="0" parTransId="{68C82975-B6C0-42BC-961C-DF0D7458E518}" sibTransId="{582CDFE7-6430-404B-9BCD-55CB6BB72D08}"/>
    <dgm:cxn modelId="{40E7BBB5-BC02-4C6F-B202-A7B88F5B8179}" srcId="{532219C1-6C02-45A1-89C0-45CE4519893A}" destId="{A47F384E-F96B-483B-81CE-35FA8714CC38}" srcOrd="1" destOrd="0" parTransId="{55EB42B6-E875-4972-B34F-6761CF0C96B1}" sibTransId="{36628014-DD9F-484D-8948-6059893F4102}"/>
    <dgm:cxn modelId="{1E53A9AC-292D-4A20-8EA2-E32B554A6BA7}" srcId="{532219C1-6C02-45A1-89C0-45CE4519893A}" destId="{BFE22C3E-8FA9-4B76-88A5-335E1A5F29DB}" srcOrd="0" destOrd="0" parTransId="{16216C61-81A8-4530-8B52-8C648C1D1DC3}" sibTransId="{F2B2B321-48DB-4FCD-A11D-EB8C3BFA4B94}"/>
    <dgm:cxn modelId="{648DDBAA-86F5-4D81-9F97-92BA1AB5BBE2}" srcId="{532219C1-6C02-45A1-89C0-45CE4519893A}" destId="{EF739D1F-3832-4A92-AD4C-BD06FCD1E99E}" srcOrd="2" destOrd="0" parTransId="{0F4A4060-D854-4E88-A254-E1B52061A124}" sibTransId="{1F20F106-B183-493C-9C63-81EA15376C46}"/>
    <dgm:cxn modelId="{A258413A-82A9-46E5-872B-3501E76F3E41}" type="presOf" srcId="{AAA0B5B3-C639-4554-8A81-17EB51679835}" destId="{7CBFD55D-89B3-4254-B1FF-6ECC1C6F7360}" srcOrd="0" destOrd="0" presId="urn:microsoft.com/office/officeart/2008/layout/LinedList"/>
    <dgm:cxn modelId="{908E8FA4-978B-4610-978A-BC013D725E74}" type="presOf" srcId="{A47F384E-F96B-483B-81CE-35FA8714CC38}" destId="{34EEF45D-B660-4ADA-9E8B-8363A0DB4317}" srcOrd="0" destOrd="0" presId="urn:microsoft.com/office/officeart/2008/layout/LinedList"/>
    <dgm:cxn modelId="{EA011458-B3E9-454D-BABB-F9C05D1EE3B8}" type="presOf" srcId="{532219C1-6C02-45A1-89C0-45CE4519893A}" destId="{D7854290-16FC-4D3C-B917-0FCD62BF5303}" srcOrd="0" destOrd="0" presId="urn:microsoft.com/office/officeart/2008/layout/LinedList"/>
    <dgm:cxn modelId="{68E790E3-ACE8-4646-A134-3535C4E21D3A}" type="presOf" srcId="{A05345A7-1B8C-49AF-A6A1-1920FFFD4CD5}" destId="{0486C773-1D94-498E-8FDA-294D017B918D}" srcOrd="0" destOrd="0" presId="urn:microsoft.com/office/officeart/2008/layout/LinedList"/>
    <dgm:cxn modelId="{7DE2A2ED-9DF9-4B4C-9D30-E12D470F01A1}" type="presOf" srcId="{BFE22C3E-8FA9-4B76-88A5-335E1A5F29DB}" destId="{D24BB42C-C60E-49EB-9C23-1BB638EA5692}" srcOrd="0" destOrd="0" presId="urn:microsoft.com/office/officeart/2008/layout/LinedList"/>
    <dgm:cxn modelId="{99784766-C62D-4537-AE67-E6FA40EA93EB}" type="presOf" srcId="{EF739D1F-3832-4A92-AD4C-BD06FCD1E99E}" destId="{CEE791B7-5C78-4366-964B-55AD867011FB}" srcOrd="0" destOrd="0" presId="urn:microsoft.com/office/officeart/2008/layout/LinedList"/>
    <dgm:cxn modelId="{63BCF303-9C11-4317-9DD5-AC0F9E9C0460}" srcId="{A05345A7-1B8C-49AF-A6A1-1920FFFD4CD5}" destId="{532219C1-6C02-45A1-89C0-45CE4519893A}" srcOrd="0" destOrd="0" parTransId="{0EE70C58-1835-441C-8D8E-8BD260BA47BB}" sibTransId="{62B4F02F-5C6C-415D-BF70-42DFDAA0438E}"/>
    <dgm:cxn modelId="{8053F4B9-338C-492F-9241-61748C1FD418}" type="presParOf" srcId="{0486C773-1D94-498E-8FDA-294D017B918D}" destId="{583C66E7-181F-4447-9BFC-5B729B31660B}" srcOrd="0" destOrd="0" presId="urn:microsoft.com/office/officeart/2008/layout/LinedList"/>
    <dgm:cxn modelId="{48823DF5-CDF5-404E-8784-EEC382BA96C1}" type="presParOf" srcId="{0486C773-1D94-498E-8FDA-294D017B918D}" destId="{5BABD75B-8AB4-4B2F-A9C2-C3093F18CDFF}" srcOrd="1" destOrd="0" presId="urn:microsoft.com/office/officeart/2008/layout/LinedList"/>
    <dgm:cxn modelId="{F070F3D4-95C4-4746-AB19-C6C698A2E694}" type="presParOf" srcId="{5BABD75B-8AB4-4B2F-A9C2-C3093F18CDFF}" destId="{D7854290-16FC-4D3C-B917-0FCD62BF5303}" srcOrd="0" destOrd="0" presId="urn:microsoft.com/office/officeart/2008/layout/LinedList"/>
    <dgm:cxn modelId="{12066783-92F9-4A1A-85B2-3974BEE329D1}" type="presParOf" srcId="{5BABD75B-8AB4-4B2F-A9C2-C3093F18CDFF}" destId="{F3655450-9F45-4F62-8206-CECD75A92B38}" srcOrd="1" destOrd="0" presId="urn:microsoft.com/office/officeart/2008/layout/LinedList"/>
    <dgm:cxn modelId="{6B12CF79-6B09-47E4-BE29-B0460332F9D5}" type="presParOf" srcId="{F3655450-9F45-4F62-8206-CECD75A92B38}" destId="{F99B10D3-3A57-4279-B2E2-94D32C5A606C}" srcOrd="0" destOrd="0" presId="urn:microsoft.com/office/officeart/2008/layout/LinedList"/>
    <dgm:cxn modelId="{837D3FB9-DC33-4208-9946-12C75D71ED76}" type="presParOf" srcId="{F3655450-9F45-4F62-8206-CECD75A92B38}" destId="{3E367FA4-3716-4943-A144-C6EF01776B0C}" srcOrd="1" destOrd="0" presId="urn:microsoft.com/office/officeart/2008/layout/LinedList"/>
    <dgm:cxn modelId="{4762F304-6FB7-4E75-B145-B27F72AF0CB7}" type="presParOf" srcId="{3E367FA4-3716-4943-A144-C6EF01776B0C}" destId="{4794F4D5-68FC-4D1F-844D-83DBDAFEFF51}" srcOrd="0" destOrd="0" presId="urn:microsoft.com/office/officeart/2008/layout/LinedList"/>
    <dgm:cxn modelId="{E62C5D66-CD58-46DA-BDB3-FEDEAE43D7B4}" type="presParOf" srcId="{3E367FA4-3716-4943-A144-C6EF01776B0C}" destId="{D24BB42C-C60E-49EB-9C23-1BB638EA5692}" srcOrd="1" destOrd="0" presId="urn:microsoft.com/office/officeart/2008/layout/LinedList"/>
    <dgm:cxn modelId="{80A16D84-FFB3-43BC-8D08-264DA99318AF}" type="presParOf" srcId="{3E367FA4-3716-4943-A144-C6EF01776B0C}" destId="{3DB25240-B511-4BB1-BBF2-5EE7AC0F061D}" srcOrd="2" destOrd="0" presId="urn:microsoft.com/office/officeart/2008/layout/LinedList"/>
    <dgm:cxn modelId="{02B427C3-2543-4614-A483-827332DF550F}" type="presParOf" srcId="{F3655450-9F45-4F62-8206-CECD75A92B38}" destId="{682F76CF-4BE1-4ABE-8938-C86B5070E4E1}" srcOrd="2" destOrd="0" presId="urn:microsoft.com/office/officeart/2008/layout/LinedList"/>
    <dgm:cxn modelId="{A46CED62-7F9A-4673-A59A-60A43C96796E}" type="presParOf" srcId="{F3655450-9F45-4F62-8206-CECD75A92B38}" destId="{7BD14224-43D2-4AEF-AEEC-06D900790F36}" srcOrd="3" destOrd="0" presId="urn:microsoft.com/office/officeart/2008/layout/LinedList"/>
    <dgm:cxn modelId="{7F62C0A5-1264-49C4-9539-9234869F3511}" type="presParOf" srcId="{F3655450-9F45-4F62-8206-CECD75A92B38}" destId="{557FF363-5ED7-4844-8EEC-23BFCBE3F75B}" srcOrd="4" destOrd="0" presId="urn:microsoft.com/office/officeart/2008/layout/LinedList"/>
    <dgm:cxn modelId="{EF80B36E-300F-4B02-9943-322C411AC725}" type="presParOf" srcId="{557FF363-5ED7-4844-8EEC-23BFCBE3F75B}" destId="{03B5A43F-8F2A-4DBD-9116-671F79A2EA55}" srcOrd="0" destOrd="0" presId="urn:microsoft.com/office/officeart/2008/layout/LinedList"/>
    <dgm:cxn modelId="{3EFE631B-3694-4A34-B0EE-FEBABBDA49E2}" type="presParOf" srcId="{557FF363-5ED7-4844-8EEC-23BFCBE3F75B}" destId="{34EEF45D-B660-4ADA-9E8B-8363A0DB4317}" srcOrd="1" destOrd="0" presId="urn:microsoft.com/office/officeart/2008/layout/LinedList"/>
    <dgm:cxn modelId="{B2C111B0-6BBA-49C7-9145-2487AD23DA4B}" type="presParOf" srcId="{557FF363-5ED7-4844-8EEC-23BFCBE3F75B}" destId="{F992DC75-4735-4AF0-B95B-CD16C8783670}" srcOrd="2" destOrd="0" presId="urn:microsoft.com/office/officeart/2008/layout/LinedList"/>
    <dgm:cxn modelId="{0FAD4958-18E2-4A6E-B0C0-E8B76824C748}" type="presParOf" srcId="{F3655450-9F45-4F62-8206-CECD75A92B38}" destId="{37993C42-8C73-474F-AB93-B4BE6516FA2F}" srcOrd="5" destOrd="0" presId="urn:microsoft.com/office/officeart/2008/layout/LinedList"/>
    <dgm:cxn modelId="{0DCCD4BD-DC4D-4F5F-8BAB-1A0654C2B700}" type="presParOf" srcId="{F3655450-9F45-4F62-8206-CECD75A92B38}" destId="{294751B1-9845-4AD5-9D52-7485AC23D26B}" srcOrd="6" destOrd="0" presId="urn:microsoft.com/office/officeart/2008/layout/LinedList"/>
    <dgm:cxn modelId="{4EBFA647-1D4E-4AC7-A4AF-21B324DC9566}" type="presParOf" srcId="{F3655450-9F45-4F62-8206-CECD75A92B38}" destId="{028001E0-AAAF-46F3-A1DE-5370F29B23D8}" srcOrd="7" destOrd="0" presId="urn:microsoft.com/office/officeart/2008/layout/LinedList"/>
    <dgm:cxn modelId="{33F6263F-08BB-4A24-A952-DA98355FFA75}" type="presParOf" srcId="{028001E0-AAAF-46F3-A1DE-5370F29B23D8}" destId="{B42ED3EB-1AD7-4096-9A68-A2090241C226}" srcOrd="0" destOrd="0" presId="urn:microsoft.com/office/officeart/2008/layout/LinedList"/>
    <dgm:cxn modelId="{7776EA36-E1EA-4C32-B36E-8F7F9438BB77}" type="presParOf" srcId="{028001E0-AAAF-46F3-A1DE-5370F29B23D8}" destId="{CEE791B7-5C78-4366-964B-55AD867011FB}" srcOrd="1" destOrd="0" presId="urn:microsoft.com/office/officeart/2008/layout/LinedList"/>
    <dgm:cxn modelId="{2155F592-0464-48EC-88D8-7598A9AB7C60}" type="presParOf" srcId="{028001E0-AAAF-46F3-A1DE-5370F29B23D8}" destId="{B8EB27C5-F0E4-47C2-BB2C-2E15CB6BA08A}" srcOrd="2" destOrd="0" presId="urn:microsoft.com/office/officeart/2008/layout/LinedList"/>
    <dgm:cxn modelId="{506BECC2-32A3-4F19-9D46-FBA457583648}" type="presParOf" srcId="{F3655450-9F45-4F62-8206-CECD75A92B38}" destId="{2ADFF395-E49B-45EF-A9B3-86BEA775D904}" srcOrd="8" destOrd="0" presId="urn:microsoft.com/office/officeart/2008/layout/LinedList"/>
    <dgm:cxn modelId="{34F78611-99D8-4254-BEC9-4BECC872446E}" type="presParOf" srcId="{F3655450-9F45-4F62-8206-CECD75A92B38}" destId="{031134A1-4EF7-4656-80FB-A544C9FEA0CB}" srcOrd="9" destOrd="0" presId="urn:microsoft.com/office/officeart/2008/layout/LinedList"/>
    <dgm:cxn modelId="{ED30556B-6E68-4FA9-AC21-1EF7DF5B900E}" type="presParOf" srcId="{F3655450-9F45-4F62-8206-CECD75A92B38}" destId="{724ABDB5-5993-4843-9121-DA1711FF2581}" srcOrd="10" destOrd="0" presId="urn:microsoft.com/office/officeart/2008/layout/LinedList"/>
    <dgm:cxn modelId="{2B5793AD-1DB5-4646-8E8C-7FE3973BE0C7}" type="presParOf" srcId="{724ABDB5-5993-4843-9121-DA1711FF2581}" destId="{682DA664-8911-4E53-9A28-5DEE11876A6E}" srcOrd="0" destOrd="0" presId="urn:microsoft.com/office/officeart/2008/layout/LinedList"/>
    <dgm:cxn modelId="{27E88FDA-F61C-43EA-A749-275C7A51E083}" type="presParOf" srcId="{724ABDB5-5993-4843-9121-DA1711FF2581}" destId="{7CBFD55D-89B3-4254-B1FF-6ECC1C6F7360}" srcOrd="1" destOrd="0" presId="urn:microsoft.com/office/officeart/2008/layout/LinedList"/>
    <dgm:cxn modelId="{2F3335E5-0424-4055-B2F2-2087EC3D766E}" type="presParOf" srcId="{724ABDB5-5993-4843-9121-DA1711FF2581}" destId="{95CB52C3-6F01-4B15-803D-9D569402CD61}" srcOrd="2" destOrd="0" presId="urn:microsoft.com/office/officeart/2008/layout/LinedList"/>
    <dgm:cxn modelId="{D702996D-598F-48E3-928C-6CF6642E1849}" type="presParOf" srcId="{F3655450-9F45-4F62-8206-CECD75A92B38}" destId="{366DF38A-C849-4D43-A851-7FE50EBF6B04}" srcOrd="11" destOrd="0" presId="urn:microsoft.com/office/officeart/2008/layout/LinedList"/>
    <dgm:cxn modelId="{E7B4BD1B-A380-46D5-A379-754FA5DF79BC}" type="presParOf" srcId="{F3655450-9F45-4F62-8206-CECD75A92B38}" destId="{9D7B3D60-7287-40EB-A591-7BABF8B2E9D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3C66E7-181F-4447-9BFC-5B729B31660B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54290-16FC-4D3C-B917-0FCD62BF5303}">
      <dsp:nvSpPr>
        <dsp:cNvPr id="0" name=""/>
        <dsp:cNvSpPr/>
      </dsp:nvSpPr>
      <dsp:spPr>
        <a:xfrm>
          <a:off x="0" y="2492"/>
          <a:ext cx="1298575" cy="5100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(8)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How did her family get to their money?</a:t>
          </a:r>
        </a:p>
      </dsp:txBody>
      <dsp:txXfrm>
        <a:off x="0" y="2492"/>
        <a:ext cx="1298575" cy="5100414"/>
      </dsp:txXfrm>
    </dsp:sp>
    <dsp:sp modelId="{D24BB42C-C60E-49EB-9C23-1BB638EA5692}">
      <dsp:nvSpPr>
        <dsp:cNvPr id="0" name=""/>
        <dsp:cNvSpPr/>
      </dsp:nvSpPr>
      <dsp:spPr>
        <a:xfrm>
          <a:off x="1395968" y="62450"/>
          <a:ext cx="5096906" cy="119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(a) They were Pirates </a:t>
          </a:r>
          <a:r>
            <a:rPr lang="en-US" sz="3300" kern="1200" dirty="0"/>
            <a:t>of the Seven </a:t>
          </a:r>
          <a:r>
            <a:rPr lang="en-US" sz="3300" kern="1200" dirty="0" smtClean="0"/>
            <a:t>Seas.</a:t>
          </a:r>
          <a:endParaRPr lang="en-US" sz="3300" kern="1200" dirty="0"/>
        </a:p>
      </dsp:txBody>
      <dsp:txXfrm>
        <a:off x="1395968" y="62450"/>
        <a:ext cx="5096906" cy="1199145"/>
      </dsp:txXfrm>
    </dsp:sp>
    <dsp:sp modelId="{682F76CF-4BE1-4ABE-8938-C86B5070E4E1}">
      <dsp:nvSpPr>
        <dsp:cNvPr id="0" name=""/>
        <dsp:cNvSpPr/>
      </dsp:nvSpPr>
      <dsp:spPr>
        <a:xfrm>
          <a:off x="1298574" y="1261595"/>
          <a:ext cx="51943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EF45D-B660-4ADA-9E8B-8363A0DB4317}">
      <dsp:nvSpPr>
        <dsp:cNvPr id="0" name=""/>
        <dsp:cNvSpPr/>
      </dsp:nvSpPr>
      <dsp:spPr>
        <a:xfrm>
          <a:off x="1395968" y="1321552"/>
          <a:ext cx="5096906" cy="119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(b) They wrote poetry.</a:t>
          </a:r>
          <a:endParaRPr lang="en-US" sz="3300" kern="1200" dirty="0"/>
        </a:p>
      </dsp:txBody>
      <dsp:txXfrm>
        <a:off x="1395968" y="1321552"/>
        <a:ext cx="5096906" cy="1199145"/>
      </dsp:txXfrm>
    </dsp:sp>
    <dsp:sp modelId="{37993C42-8C73-474F-AB93-B4BE6516FA2F}">
      <dsp:nvSpPr>
        <dsp:cNvPr id="0" name=""/>
        <dsp:cNvSpPr/>
      </dsp:nvSpPr>
      <dsp:spPr>
        <a:xfrm>
          <a:off x="1298574" y="2520697"/>
          <a:ext cx="51943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791B7-5C78-4366-964B-55AD867011FB}">
      <dsp:nvSpPr>
        <dsp:cNvPr id="0" name=""/>
        <dsp:cNvSpPr/>
      </dsp:nvSpPr>
      <dsp:spPr>
        <a:xfrm>
          <a:off x="1395968" y="2580655"/>
          <a:ext cx="5096906" cy="119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(c) They owned </a:t>
          </a:r>
          <a:r>
            <a:rPr lang="en-US" sz="3300" kern="1200" dirty="0"/>
            <a:t>slave plantation in </a:t>
          </a:r>
          <a:r>
            <a:rPr lang="en-US" sz="3300" kern="1200" dirty="0" smtClean="0"/>
            <a:t>Jamaica.</a:t>
          </a:r>
          <a:endParaRPr lang="en-US" sz="3300" kern="1200" dirty="0"/>
        </a:p>
      </dsp:txBody>
      <dsp:txXfrm>
        <a:off x="1395968" y="2580655"/>
        <a:ext cx="5096906" cy="1199145"/>
      </dsp:txXfrm>
    </dsp:sp>
    <dsp:sp modelId="{2ADFF395-E49B-45EF-A9B3-86BEA775D904}">
      <dsp:nvSpPr>
        <dsp:cNvPr id="0" name=""/>
        <dsp:cNvSpPr/>
      </dsp:nvSpPr>
      <dsp:spPr>
        <a:xfrm>
          <a:off x="1298574" y="3779800"/>
          <a:ext cx="51943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FD55D-89B3-4254-B1FF-6ECC1C6F7360}">
      <dsp:nvSpPr>
        <dsp:cNvPr id="0" name=""/>
        <dsp:cNvSpPr/>
      </dsp:nvSpPr>
      <dsp:spPr>
        <a:xfrm>
          <a:off x="1395968" y="3839757"/>
          <a:ext cx="5096906" cy="1199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(d) They owned </a:t>
          </a:r>
          <a:r>
            <a:rPr lang="en-US" sz="3300" kern="1200" dirty="0"/>
            <a:t>shops to sell arsenic </a:t>
          </a:r>
          <a:r>
            <a:rPr lang="en-US" sz="3300" kern="1200" dirty="0" smtClean="0"/>
            <a:t>wallpaper.</a:t>
          </a:r>
          <a:endParaRPr lang="en-US" sz="3300" kern="1200" dirty="0"/>
        </a:p>
      </dsp:txBody>
      <dsp:txXfrm>
        <a:off x="1395968" y="3839757"/>
        <a:ext cx="5096906" cy="1199145"/>
      </dsp:txXfrm>
    </dsp:sp>
    <dsp:sp modelId="{366DF38A-C849-4D43-A851-7FE50EBF6B04}">
      <dsp:nvSpPr>
        <dsp:cNvPr id="0" name=""/>
        <dsp:cNvSpPr/>
      </dsp:nvSpPr>
      <dsp:spPr>
        <a:xfrm>
          <a:off x="1298574" y="5038902"/>
          <a:ext cx="51943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D0E6A-29D0-4CFD-B5CE-57DA46724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550E89-E23F-4FBD-8689-DE5949788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C34EB-DAE2-448C-8AD4-AD2782FE8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AAADA-803A-41BF-BBDE-146858180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BDF7A-23E2-4C2E-9E68-ACFF39D6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5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4919D-9DE1-4532-8620-CAA5DFDF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66EF8-17F6-4D20-AE9C-F29071EEF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E9E55-2D2D-43F9-952A-6AF509A7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E9F46-5590-448D-AEE6-2BA1AA82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43847-A6B5-476B-A8A1-666F96D9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7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12C59-2363-4C9D-A2D5-F4FF35A7F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41921-AD05-4D9F-8205-4187C2AF6F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160D15-5962-4982-B523-67E8A83C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D1C78-BC27-4054-A0BD-4CE40AD3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B923C-FCD3-4E78-ABDC-6C8AAF279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F25A2-D896-47BD-B0A2-FAE7FA245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1AEE8-4723-48FD-BCB6-CCB95A98A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53895-BCB7-415E-AEB8-35473CC2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D1E15-3471-470F-B2E2-805C4CB9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C98A7-D08F-4975-A93F-546206908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2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9C86-2319-44C8-92EC-263F628AB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3D3A-1A14-4058-9D3C-42EC89BD2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69BBF-A499-4436-A0E0-C3D8E3EC1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96322-4318-43EE-BD9C-E0C1F010A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BCC70-8DAA-404A-92F6-C435459F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6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E976-3793-46BF-B778-A749372A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ED641-1724-4FD5-91AA-2027411157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3BFF-3F2C-41D1-BA3C-7DE249E6F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9C5C5-1682-48BF-B4B6-5A1BBE63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8C715-0A5A-4A5B-9F8C-9A441025C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E15EB2-363D-4312-AC3A-90489E5D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9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3599-2A6D-4A08-8B07-0E81073C1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C01F7-EE20-4F35-BE18-A30482F19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319228-4DDD-4169-9420-BCF264390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40BF8-258D-49E8-B2B8-8CC93A9443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9F438-F1A2-4927-92FA-A2D5E92453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41F0BE-AD26-4093-8162-0869DCC57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D5B16-8D2B-4A98-8B8F-7577876E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75BFC-FF41-46C6-B0F9-E23270500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544B-6142-4A9E-B462-F31FF894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FFEF11-935F-41B8-B36B-6F366873D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D6973-2D57-4D61-B40F-B94F5772C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CC776D-FC7D-4D29-B381-920AEFB5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56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FA145E-1273-4FC0-AF61-B64DEEFA7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AF877-E4AB-4056-ADFD-16D86774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CBD88-B9CA-41B8-B918-10291482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5ECB9-11F2-4EA6-B81E-F0A0828A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03283-4643-4160-BCE5-B3B77B7DE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DBFB5-2959-44A9-9FD8-4EBB9E819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32E11-8E3B-4C03-9FEF-95BC02A1F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1AF68-ED46-4CA1-9B0C-0B5B3741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CB48F-28E8-4A23-82F0-E0770832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82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FCC93-DEDA-4B70-B89C-65BF13C6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CEA46-177B-487F-86F9-B72DE7AE34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5EC21-59B9-4F46-9CC0-75D2CBD4C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34407-A792-4D5F-BA05-D4AE4D1C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B396D-074D-4004-9FB0-E82BD258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2950BB-C86B-48F1-983A-160CC6DA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F4F549-AAAB-49B6-8C4C-B2B12070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8AB6E-2DC3-4D6D-B3BC-FB17313E5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CFEF-7EAE-485A-962A-8A2299CEB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A2205-5530-4FA1-839C-298DDBF65675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A6041-F2F7-46AE-939C-845A433EC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E60CE-3A2B-4615-B040-19ED3705A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2E192-1A62-4416-8130-83F35B728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8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asongoroncy.com/2008/10/28/alfred-lord-tennyson-vastnes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jasongoroncy.com/2008/10/28/alfred-lord-tennyson-vastnes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imon__syon/1954037619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umborois/13983596549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nesdoly.blogspot.com/2010_04_01_archive.html" TargetMode="External"/><Relationship Id="rId3" Type="http://schemas.openxmlformats.org/officeDocument/2006/relationships/control" Target="../activeX/activeX2.xml"/><Relationship Id="rId7" Type="http://schemas.openxmlformats.org/officeDocument/2006/relationships/image" Target="../media/image9.jpg"/><Relationship Id="rId12" Type="http://schemas.openxmlformats.org/officeDocument/2006/relationships/image" Target="../media/image8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11" Type="http://schemas.openxmlformats.org/officeDocument/2006/relationships/hyperlink" Target="http://flickr.com/photos/nswmaritime/3747326515" TargetMode="External"/><Relationship Id="rId5" Type="http://schemas.openxmlformats.org/officeDocument/2006/relationships/control" Target="../activeX/activeX4.xml"/><Relationship Id="rId10" Type="http://schemas.openxmlformats.org/officeDocument/2006/relationships/image" Target="../media/image10.jpg"/><Relationship Id="rId4" Type="http://schemas.openxmlformats.org/officeDocument/2006/relationships/control" Target="../activeX/activeX3.xml"/><Relationship Id="rId9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A3AD-3A89-4260-9367-14DF009D0E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Tennyson &amp; Browning</a:t>
            </a:r>
            <a:br>
              <a:rPr lang="en-US" dirty="0"/>
            </a:br>
            <a:r>
              <a:rPr lang="en-US" dirty="0"/>
              <a:t>Quiz</a:t>
            </a:r>
          </a:p>
        </p:txBody>
      </p:sp>
      <p:pic>
        <p:nvPicPr>
          <p:cNvPr id="4" name="Picture 3" descr="Quote/Counterquote: Ring out the old, ring in the new…PLEASE!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" y="3344275"/>
            <a:ext cx="2403520" cy="3297629"/>
          </a:xfrm>
          <a:prstGeom prst="rect">
            <a:avLst/>
          </a:prstGeom>
        </p:spPr>
      </p:pic>
      <p:pic>
        <p:nvPicPr>
          <p:cNvPr id="5" name="Picture 4" descr="Elizabeth Barrett Browning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869" y="3490819"/>
            <a:ext cx="2822262" cy="335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E315EC-BDB4-4C0E-BFF7-1C2BC3411713}"/>
              </a:ext>
            </a:extLst>
          </p:cNvPr>
          <p:cNvSpPr/>
          <p:nvPr/>
        </p:nvSpPr>
        <p:spPr>
          <a:xfrm>
            <a:off x="259829" y="12701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Georgia Pro Black" panose="02040A02050405020203" pitchFamily="18" charset="0"/>
              </a:rPr>
              <a:t>(7) Elizabeth Barrett Browning (1806-1861) wrote a series of 44 poems, in secret, about the intense love she felt for her husband-to-be, poet Robert Browning. She called this series ________________________________, a title based on the pet name Robert gave 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2BED6C-C6E0-4BFA-A2C6-F185DEA9F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819400"/>
            <a:ext cx="4800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48E6AA61-CABF-46A8-B8FC-CBE3488107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49628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98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6142" y="1107584"/>
            <a:ext cx="525458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How did the bus driver see a dog in the road when there was a blackout?</a:t>
            </a:r>
            <a:endParaRPr lang="en-US" sz="2700" b="1" dirty="0"/>
          </a:p>
        </p:txBody>
      </p:sp>
      <p:pic>
        <p:nvPicPr>
          <p:cNvPr id="3" name="Picture 2" descr="dog_bu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6" y="2688666"/>
            <a:ext cx="5000223" cy="39376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7905" y="5191677"/>
            <a:ext cx="4185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It was daylight.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3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340790-5965-4056-889F-E294573DC3AA}"/>
              </a:ext>
            </a:extLst>
          </p:cNvPr>
          <p:cNvSpPr txBox="1"/>
          <p:nvPr/>
        </p:nvSpPr>
        <p:spPr>
          <a:xfrm>
            <a:off x="0" y="119269"/>
            <a:ext cx="87331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9. In the following poem by </a:t>
            </a:r>
          </a:p>
          <a:p>
            <a:r>
              <a:rPr lang="en-US" sz="3500" b="1" dirty="0"/>
              <a:t>Elizabeth Barrett Browning, explain how </a:t>
            </a:r>
          </a:p>
          <a:p>
            <a:r>
              <a:rPr lang="en-US" sz="3500" b="1" dirty="0"/>
              <a:t>the image of the rose for the Victorians </a:t>
            </a:r>
          </a:p>
          <a:p>
            <a:r>
              <a:rPr lang="en-US" sz="3500" b="1" dirty="0"/>
              <a:t>takes on a different meaning than for the Romantics (Burns’ “Red </a:t>
            </a:r>
            <a:r>
              <a:rPr lang="en-US" sz="3500" b="1" dirty="0" err="1"/>
              <a:t>Red</a:t>
            </a:r>
            <a:r>
              <a:rPr lang="en-US" sz="3500" b="1" dirty="0"/>
              <a:t> Rose” </a:t>
            </a:r>
          </a:p>
          <a:p>
            <a:r>
              <a:rPr lang="en-US" sz="3500" b="1" dirty="0"/>
              <a:t>&amp; Blake’s “The Sick Rose”).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D67CBF-F22B-44CB-904F-7FA2DC5EF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13" y="0"/>
            <a:ext cx="4492487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7FD78-6C4F-47C3-A421-95BBCD654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14090"/>
            <a:ext cx="7699513" cy="329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19A142-7B3E-4E86-8EE0-06C7529DF915}"/>
              </a:ext>
            </a:extLst>
          </p:cNvPr>
          <p:cNvSpPr txBox="1"/>
          <p:nvPr/>
        </p:nvSpPr>
        <p:spPr>
          <a:xfrm>
            <a:off x="1558977" y="1753849"/>
            <a:ext cx="4916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D3F897-EAD7-45C6-A7D4-F215661F404A}"/>
              </a:ext>
            </a:extLst>
          </p:cNvPr>
          <p:cNvSpPr txBox="1"/>
          <p:nvPr/>
        </p:nvSpPr>
        <p:spPr>
          <a:xfrm>
            <a:off x="808382" y="335845"/>
            <a:ext cx="68248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 Rose! who dares to name thee?</a:t>
            </a:r>
            <a:br>
              <a:rPr lang="en-US" sz="2400" dirty="0"/>
            </a:br>
            <a:r>
              <a:rPr lang="en-US" sz="2400" dirty="0"/>
              <a:t>No longer roseate now, nor soft, nor sweet;</a:t>
            </a:r>
            <a:br>
              <a:rPr lang="en-US" sz="2400" dirty="0"/>
            </a:br>
            <a:r>
              <a:rPr lang="en-US" sz="2400" dirty="0"/>
              <a:t>But pale, and hard, and dry, as stubble-wheat,---</a:t>
            </a:r>
            <a:br>
              <a:rPr lang="en-US" sz="2400" dirty="0"/>
            </a:br>
            <a:r>
              <a:rPr lang="en-US" sz="2400" dirty="0"/>
              <a:t>Kept seven years in a drawer---thy titles shame thee.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breeze that used to blow thee</a:t>
            </a:r>
            <a:br>
              <a:rPr lang="en-US" sz="2400" dirty="0"/>
            </a:br>
            <a:r>
              <a:rPr lang="en-US" sz="2400" dirty="0"/>
              <a:t>Between the hedgerow thorns, and take away</a:t>
            </a:r>
            <a:br>
              <a:rPr lang="en-US" sz="2400" dirty="0"/>
            </a:br>
            <a:r>
              <a:rPr lang="en-US" sz="2400" dirty="0"/>
              <a:t>An </a:t>
            </a:r>
            <a:r>
              <a:rPr lang="en-US" sz="2400" dirty="0" err="1"/>
              <a:t>odour</a:t>
            </a:r>
            <a:r>
              <a:rPr lang="en-US" sz="2400" dirty="0"/>
              <a:t> up the lane to last all day,---</a:t>
            </a:r>
            <a:br>
              <a:rPr lang="en-US" sz="2400" dirty="0"/>
            </a:br>
            <a:r>
              <a:rPr lang="en-US" sz="2400" dirty="0"/>
              <a:t>If breathing now,---unsweetened would forego thee.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The sun that used to smite thee,</a:t>
            </a:r>
            <a:br>
              <a:rPr lang="en-US" sz="2400" dirty="0"/>
            </a:br>
            <a:r>
              <a:rPr lang="en-US" sz="2400" dirty="0"/>
              <a:t>And mix his glory in thy gorgeous urn,</a:t>
            </a:r>
            <a:br>
              <a:rPr lang="en-US" sz="2400" dirty="0"/>
            </a:br>
            <a:r>
              <a:rPr lang="en-US" sz="2400" dirty="0"/>
              <a:t>Till beam appeared to bloom, and flower to burn,</a:t>
            </a:r>
          </a:p>
        </p:txBody>
      </p:sp>
    </p:spTree>
    <p:extLst>
      <p:ext uri="{BB962C8B-B14F-4D97-AF65-F5344CB8AC3E}">
        <p14:creationId xmlns:p14="http://schemas.microsoft.com/office/powerpoint/2010/main" val="4129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3E03-5BE2-47A8-B672-DDF52D2EDD7E}"/>
              </a:ext>
            </a:extLst>
          </p:cNvPr>
          <p:cNvSpPr txBox="1"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10. So why is Victorian England so obsessed with DEATH?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7140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Georgia" panose="02040502050405020303" pitchFamily="18" charset="0"/>
              </a:rPr>
              <a:t>Victorian</a:t>
            </a:r>
            <a:br>
              <a:rPr lang="en-US" b="1" dirty="0" smtClean="0">
                <a:latin typeface="Georgia" panose="02040502050405020303" pitchFamily="18" charset="0"/>
              </a:rPr>
            </a:br>
            <a:r>
              <a:rPr lang="en-US" b="1" dirty="0" smtClean="0">
                <a:latin typeface="Georgia" panose="02040502050405020303" pitchFamily="18" charset="0"/>
              </a:rPr>
              <a:t>Novel vs Poetry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Georgia" panose="02040502050405020303" pitchFamily="18" charset="0"/>
              </a:rPr>
              <a:t>N</a:t>
            </a:r>
            <a:r>
              <a:rPr lang="en-US" sz="20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ovel = portraits of difficult lives, love &amp; luck usually won in the end, central moral lesson, John Stuart Mills thought novels come from incidents &amp; events</a:t>
            </a:r>
          </a:p>
          <a:p>
            <a:endParaRPr lang="en-US" dirty="0"/>
          </a:p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Poetry = John Stuart Mills thought poems paint human soul &amp; reveal inner feelings, nature matches the mood, more narrative poems but still dramatic monologues, ponder their fate, feeling of smallness &amp; helplessness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Picture Placeholder 6" descr="Victorian London audio atmosphere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" r="4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040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y Animals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5" y="1375825"/>
            <a:ext cx="5857875" cy="5857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4" y="452495"/>
            <a:ext cx="4430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B0F0"/>
                </a:solidFill>
              </a:rPr>
              <a:t>What animal can jump higher than a building?</a:t>
            </a:r>
            <a:endParaRPr lang="en-US" sz="27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0766" y="4288665"/>
            <a:ext cx="5589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No animal can jump higher than a building!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8CE7E0-6E1C-4104-A501-56DC7A20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1. Name </a:t>
            </a:r>
            <a:r>
              <a:rPr lang="en-US" sz="4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some inventions </a:t>
            </a:r>
            <a:r>
              <a:rPr lang="en-US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from the Victorian </a:t>
            </a:r>
            <a:r>
              <a:rPr lang="en-US" sz="47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period (12 total).</a:t>
            </a:r>
            <a:endParaRPr lang="en-US" sz="4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469" y="2794716"/>
            <a:ext cx="59757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Steam Power</a:t>
            </a:r>
          </a:p>
          <a:p>
            <a:r>
              <a:rPr lang="en-US" sz="2200" b="1" dirty="0" smtClean="0"/>
              <a:t>Railways</a:t>
            </a:r>
          </a:p>
          <a:p>
            <a:r>
              <a:rPr lang="en-US" sz="2200" b="1" dirty="0" smtClean="0"/>
              <a:t>Telegraph</a:t>
            </a:r>
          </a:p>
          <a:p>
            <a:r>
              <a:rPr lang="en-US" sz="2200" b="1" dirty="0" smtClean="0"/>
              <a:t>Iron Ships</a:t>
            </a:r>
          </a:p>
          <a:p>
            <a:r>
              <a:rPr lang="en-US" sz="2200" b="1" dirty="0" smtClean="0"/>
              <a:t>Loom</a:t>
            </a:r>
          </a:p>
          <a:p>
            <a:r>
              <a:rPr lang="en-US" sz="2200" b="1" dirty="0" smtClean="0"/>
              <a:t>Printing Press</a:t>
            </a:r>
          </a:p>
          <a:p>
            <a:r>
              <a:rPr lang="en-US" sz="2200" b="1" dirty="0" smtClean="0"/>
              <a:t>Gas Lighting</a:t>
            </a:r>
          </a:p>
          <a:p>
            <a:r>
              <a:rPr lang="en-US" sz="2200" b="1" dirty="0" smtClean="0"/>
              <a:t>Photography</a:t>
            </a:r>
          </a:p>
          <a:p>
            <a:r>
              <a:rPr lang="en-US" sz="2200" b="1" dirty="0" smtClean="0"/>
              <a:t>Anesthetics</a:t>
            </a:r>
          </a:p>
          <a:p>
            <a:r>
              <a:rPr lang="en-US" sz="2200" b="1" dirty="0" smtClean="0"/>
              <a:t>Universal compulsory education</a:t>
            </a:r>
          </a:p>
          <a:p>
            <a:r>
              <a:rPr lang="en-US" sz="2200" b="1" dirty="0" smtClean="0"/>
              <a:t>Sewers</a:t>
            </a:r>
          </a:p>
          <a:p>
            <a:r>
              <a:rPr lang="en-US" sz="2200" b="1" dirty="0" smtClean="0"/>
              <a:t>Indoor plumbing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0089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D6DC40-B5CE-44D7-92F9-1BF4BFEBAA16}"/>
              </a:ext>
            </a:extLst>
          </p:cNvPr>
          <p:cNvSpPr/>
          <p:nvPr/>
        </p:nvSpPr>
        <p:spPr>
          <a:xfrm>
            <a:off x="2553325" y="88792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latin typeface="Georgia Pro Black" panose="020B0604020202020204" pitchFamily="18" charset="0"/>
              </a:rPr>
              <a:t>2. Which of the following famous phrases did Tennyson pen?</a:t>
            </a:r>
          </a:p>
          <a:p>
            <a:endParaRPr lang="en-US" sz="2800" dirty="0">
              <a:latin typeface="Georgia Pro Black" panose="020B0604020202020204" pitchFamily="18" charset="0"/>
            </a:endParaRPr>
          </a:p>
          <a:p>
            <a:r>
              <a:rPr lang="en-US" sz="2800" dirty="0">
                <a:latin typeface="Georgia Pro Black" panose="020B0604020202020204" pitchFamily="18" charset="0"/>
              </a:rPr>
              <a:t>(a) Miles to go before I sleep</a:t>
            </a:r>
          </a:p>
          <a:p>
            <a:r>
              <a:rPr lang="en-US" sz="2800" dirty="0">
                <a:latin typeface="Georgia Pro Black" panose="020B0604020202020204" pitchFamily="18" charset="0"/>
              </a:rPr>
              <a:t>(b) The best-laid schemes of mice and men</a:t>
            </a:r>
          </a:p>
          <a:p>
            <a:r>
              <a:rPr lang="en-US" sz="2800" dirty="0">
                <a:latin typeface="Georgia Pro Black" panose="020B0604020202020204" pitchFamily="18" charset="0"/>
              </a:rPr>
              <a:t>(c) How do I love thee?</a:t>
            </a:r>
          </a:p>
          <a:p>
            <a:r>
              <a:rPr lang="en-US" sz="2800" dirty="0">
                <a:latin typeface="Georgia Pro Black" panose="020B0604020202020204" pitchFamily="18" charset="0"/>
              </a:rPr>
              <a:t>(d) </a:t>
            </a:r>
            <a:r>
              <a:rPr lang="en-US" sz="2800" dirty="0" err="1">
                <a:latin typeface="Georgia Pro Black" panose="020B0604020202020204" pitchFamily="18" charset="0"/>
              </a:rPr>
              <a:t>’Tis</a:t>
            </a:r>
            <a:r>
              <a:rPr lang="en-US" sz="2800" dirty="0">
                <a:latin typeface="Georgia Pro Black" panose="020B0604020202020204" pitchFamily="18" charset="0"/>
              </a:rPr>
              <a:t> better to have loved and lost</a:t>
            </a:r>
          </a:p>
        </p:txBody>
      </p:sp>
      <p:pic>
        <p:nvPicPr>
          <p:cNvPr id="10" name="Picture 9" descr="A person wearing a black hat&#10;&#10;Description automatically generated">
            <a:extLst>
              <a:ext uri="{FF2B5EF4-FFF2-40B4-BE49-F238E27FC236}">
                <a16:creationId xmlns:a16="http://schemas.microsoft.com/office/drawing/2014/main" id="{0C3981D2-E6F9-4D00-8E11-64736D049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62657" y="2707419"/>
            <a:ext cx="3329343" cy="4150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D717F-9B63-48F4-9B79-72F4136DAB18}"/>
              </a:ext>
            </a:extLst>
          </p:cNvPr>
          <p:cNvSpPr txBox="1"/>
          <p:nvPr/>
        </p:nvSpPr>
        <p:spPr>
          <a:xfrm>
            <a:off x="9373850" y="6554961"/>
            <a:ext cx="2818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jasongoroncy.com/2008/10/28/alfred-lord-tennyson-vastnes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0621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D6DC40-B5CE-44D7-92F9-1BF4BFEBAA16}"/>
              </a:ext>
            </a:extLst>
          </p:cNvPr>
          <p:cNvSpPr/>
          <p:nvPr/>
        </p:nvSpPr>
        <p:spPr>
          <a:xfrm>
            <a:off x="2553325" y="887929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Georgia Pro Black" panose="020B0604020202020204" pitchFamily="18" charset="0"/>
              </a:rPr>
              <a:t>Other phrases from </a:t>
            </a:r>
            <a:r>
              <a:rPr lang="en-US" sz="2800" dirty="0">
                <a:latin typeface="Georgia Pro Black" panose="020B0604020202020204" pitchFamily="18" charset="0"/>
              </a:rPr>
              <a:t>Tennyson </a:t>
            </a:r>
            <a:r>
              <a:rPr lang="en-US" sz="2800" dirty="0" smtClean="0">
                <a:latin typeface="Georgia Pro Black" panose="020B0604020202020204" pitchFamily="18" charset="0"/>
              </a:rPr>
              <a:t>include:</a:t>
            </a:r>
            <a:endParaRPr lang="en-US" sz="2800" dirty="0">
              <a:latin typeface="Georgia Pro Black" panose="020B0604020202020204" pitchFamily="18" charset="0"/>
            </a:endParaRPr>
          </a:p>
          <a:p>
            <a:endParaRPr lang="en-US" sz="2800" dirty="0">
              <a:latin typeface="Georgia Pro Black" panose="020B0604020202020204" pitchFamily="18" charset="0"/>
            </a:endParaRPr>
          </a:p>
          <a:p>
            <a:r>
              <a:rPr lang="en-US" sz="2800" dirty="0">
                <a:latin typeface="Georgia Pro Black" panose="020B0604020202020204" pitchFamily="18" charset="0"/>
              </a:rPr>
              <a:t>(a) </a:t>
            </a:r>
            <a:r>
              <a:rPr lang="en-US" sz="2800" dirty="0" smtClean="0">
                <a:latin typeface="Georgia Pro Black" panose="020B0604020202020204" pitchFamily="18" charset="0"/>
              </a:rPr>
              <a:t>To strive, to seek, to find, and not to yield.</a:t>
            </a:r>
            <a:endParaRPr lang="en-US" sz="2800" dirty="0">
              <a:latin typeface="Georgia Pro Black" panose="020B0604020202020204" pitchFamily="18" charset="0"/>
            </a:endParaRPr>
          </a:p>
          <a:p>
            <a:r>
              <a:rPr lang="en-US" sz="2800" dirty="0">
                <a:latin typeface="Georgia Pro Black" panose="020B0604020202020204" pitchFamily="18" charset="0"/>
              </a:rPr>
              <a:t>(b) </a:t>
            </a:r>
            <a:r>
              <a:rPr lang="en-US" sz="2800" dirty="0" smtClean="0">
                <a:latin typeface="Georgia Pro Black" panose="020B0604020202020204" pitchFamily="18" charset="0"/>
              </a:rPr>
              <a:t>Knowledge comes but wisdom lingers.</a:t>
            </a:r>
            <a:endParaRPr lang="en-US" sz="2800" dirty="0">
              <a:latin typeface="Georgia Pro Black" panose="020B0604020202020204" pitchFamily="18" charset="0"/>
            </a:endParaRPr>
          </a:p>
          <a:p>
            <a:r>
              <a:rPr lang="en-US" sz="2800" dirty="0">
                <a:latin typeface="Georgia Pro Black" panose="020B0604020202020204" pitchFamily="18" charset="0"/>
              </a:rPr>
              <a:t>(c) </a:t>
            </a:r>
            <a:r>
              <a:rPr lang="en-US" sz="2800" dirty="0" smtClean="0">
                <a:latin typeface="Georgia Pro Black" panose="020B0604020202020204" pitchFamily="18" charset="0"/>
              </a:rPr>
              <a:t>I am a part of all that I have met.</a:t>
            </a:r>
            <a:endParaRPr lang="en-US" sz="2800" dirty="0">
              <a:latin typeface="Georgia Pro Black" panose="020B0604020202020204" pitchFamily="18" charset="0"/>
            </a:endParaRPr>
          </a:p>
          <a:p>
            <a:r>
              <a:rPr lang="en-US" sz="2800" dirty="0">
                <a:latin typeface="Georgia Pro Black" panose="020B0604020202020204" pitchFamily="18" charset="0"/>
              </a:rPr>
              <a:t>(d) </a:t>
            </a:r>
            <a:r>
              <a:rPr lang="en-US" sz="2800" dirty="0" smtClean="0">
                <a:latin typeface="Georgia Pro Black" panose="020B0604020202020204" pitchFamily="18" charset="0"/>
              </a:rPr>
              <a:t>Dreams are true while they last, and do we not live in dreams?</a:t>
            </a:r>
            <a:endParaRPr lang="en-US" sz="2800" dirty="0">
              <a:latin typeface="Georgia Pro Black" panose="020B0604020202020204" pitchFamily="18" charset="0"/>
            </a:endParaRPr>
          </a:p>
        </p:txBody>
      </p:sp>
      <p:pic>
        <p:nvPicPr>
          <p:cNvPr id="10" name="Picture 9" descr="A person wearing a black hat&#10;&#10;Description automatically generated">
            <a:extLst>
              <a:ext uri="{FF2B5EF4-FFF2-40B4-BE49-F238E27FC236}">
                <a16:creationId xmlns:a16="http://schemas.microsoft.com/office/drawing/2014/main" id="{0C3981D2-E6F9-4D00-8E11-64736D0492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862657" y="2707419"/>
            <a:ext cx="3329343" cy="41505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FD717F-9B63-48F4-9B79-72F4136DAB18}"/>
              </a:ext>
            </a:extLst>
          </p:cNvPr>
          <p:cNvSpPr txBox="1"/>
          <p:nvPr/>
        </p:nvSpPr>
        <p:spPr>
          <a:xfrm>
            <a:off x="9373850" y="6554961"/>
            <a:ext cx="2818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jasongoroncy.com/2008/10/28/alfred-lord-tennyson-vastnes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4488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48349F-A8FF-4C48-9F86-3E45E784B30E}"/>
              </a:ext>
            </a:extLst>
          </p:cNvPr>
          <p:cNvSpPr/>
          <p:nvPr/>
        </p:nvSpPr>
        <p:spPr>
          <a:xfrm>
            <a:off x="3048000" y="2413338"/>
            <a:ext cx="6096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700" dirty="0"/>
              <a:t>3. For which of the following poems is classical mythology not the primary inspiration?</a:t>
            </a:r>
          </a:p>
          <a:p>
            <a:endParaRPr lang="en-US" sz="2700" dirty="0"/>
          </a:p>
          <a:p>
            <a:r>
              <a:rPr lang="en-US" sz="2700" dirty="0"/>
              <a:t>(a) “Crossing the Bar”</a:t>
            </a:r>
          </a:p>
          <a:p>
            <a:r>
              <a:rPr lang="en-US" sz="2700" dirty="0"/>
              <a:t>(b) “Ulysses”</a:t>
            </a:r>
          </a:p>
          <a:p>
            <a:r>
              <a:rPr lang="en-US" sz="2700" dirty="0"/>
              <a:t>(c) “Tiresias”</a:t>
            </a:r>
          </a:p>
          <a:p>
            <a:r>
              <a:rPr lang="en-US" sz="2700" dirty="0"/>
              <a:t>(d) “Tithonus”</a:t>
            </a:r>
          </a:p>
          <a:p>
            <a:r>
              <a:rPr lang="en-US" sz="2700" dirty="0"/>
              <a:t>(e)  “Lady of Shallot”</a:t>
            </a:r>
          </a:p>
        </p:txBody>
      </p:sp>
      <p:pic>
        <p:nvPicPr>
          <p:cNvPr id="4" name="Picture 3" descr="A picture containing outdoor, building, water, clock&#10;&#10;Description automatically generated">
            <a:extLst>
              <a:ext uri="{FF2B5EF4-FFF2-40B4-BE49-F238E27FC236}">
                <a16:creationId xmlns:a16="http://schemas.microsoft.com/office/drawing/2014/main" id="{C1256149-3FE0-4111-B965-FBD59BC4E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173754" y="3672590"/>
            <a:ext cx="5018246" cy="31854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6011EB-C6E6-4475-8267-D8BA2688B8AE}"/>
              </a:ext>
            </a:extLst>
          </p:cNvPr>
          <p:cNvSpPr txBox="1"/>
          <p:nvPr/>
        </p:nvSpPr>
        <p:spPr>
          <a:xfrm>
            <a:off x="9418280" y="6981614"/>
            <a:ext cx="277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simon__syon/19540376194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91004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FAC48-AC4A-4D3E-BF0F-143E40BB8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2400" dirty="0"/>
              <a:t>4. Which of the following historical events does “The Charge of the Light Brigade” describe?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D-Day</a:t>
            </a:r>
            <a:br>
              <a:rPr lang="en-US" sz="2400" dirty="0"/>
            </a:br>
            <a:r>
              <a:rPr lang="en-US" sz="2400" dirty="0"/>
              <a:t>    The Battle of Waterloo</a:t>
            </a:r>
            <a:br>
              <a:rPr lang="en-US" sz="2400" dirty="0"/>
            </a:br>
            <a:r>
              <a:rPr lang="en-US" sz="2400" dirty="0"/>
              <a:t>    The Battle of Bull Run</a:t>
            </a:r>
            <a:br>
              <a:rPr lang="en-US" sz="2400" dirty="0"/>
            </a:br>
            <a:r>
              <a:rPr lang="en-US" sz="2400" dirty="0"/>
              <a:t>    The Crimean War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99C7C-315D-4CA6-8968-8D8544F3B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photo, standing, group, man&#10;&#10;Description automatically generated">
            <a:extLst>
              <a:ext uri="{FF2B5EF4-FFF2-40B4-BE49-F238E27FC236}">
                <a16:creationId xmlns:a16="http://schemas.microsoft.com/office/drawing/2014/main" id="{D116C9F5-F26B-49A6-BC78-2A1AA740A3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5837" r="25528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798297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C464-1A3C-4C0B-9880-B90569D364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500" dirty="0">
                <a:latin typeface="Georgia Pro Black" panose="02040A02050405020203" pitchFamily="18" charset="0"/>
              </a:rPr>
              <a:t>5. The notion of “crossing the bar” is a metaphor for</a:t>
            </a:r>
            <a:br>
              <a:rPr lang="en-US" sz="2500" dirty="0">
                <a:latin typeface="Georgia Pro Black" panose="02040A02050405020203" pitchFamily="18" charset="0"/>
              </a:rPr>
            </a:br>
            <a:r>
              <a:rPr lang="en-US" sz="2500" dirty="0">
                <a:latin typeface="Georgia Pro Black" panose="02040A02050405020203" pitchFamily="18" charset="0"/>
              </a:rPr>
              <a:t/>
            </a:r>
            <a:br>
              <a:rPr lang="en-US" sz="2500" dirty="0">
                <a:latin typeface="Georgia Pro Black" panose="02040A02050405020203" pitchFamily="18" charset="0"/>
              </a:rPr>
            </a:br>
            <a:r>
              <a:rPr lang="en-US" sz="2500" dirty="0">
                <a:latin typeface="Georgia Pro Black" panose="02040A02050405020203" pitchFamily="18" charset="0"/>
              </a:rPr>
              <a:t>   (a) Praying to God</a:t>
            </a:r>
            <a:br>
              <a:rPr lang="en-US" sz="2500" dirty="0">
                <a:latin typeface="Georgia Pro Black" panose="02040A02050405020203" pitchFamily="18" charset="0"/>
              </a:rPr>
            </a:br>
            <a:r>
              <a:rPr lang="en-US" sz="2500" dirty="0">
                <a:latin typeface="Georgia Pro Black" panose="02040A02050405020203" pitchFamily="18" charset="0"/>
              </a:rPr>
              <a:t>(b)    Dying</a:t>
            </a:r>
            <a:br>
              <a:rPr lang="en-US" sz="2500" dirty="0">
                <a:latin typeface="Georgia Pro Black" panose="02040A02050405020203" pitchFamily="18" charset="0"/>
              </a:rPr>
            </a:br>
            <a:r>
              <a:rPr lang="en-US" sz="2500" dirty="0">
                <a:latin typeface="Georgia Pro Black" panose="02040A02050405020203" pitchFamily="18" charset="0"/>
              </a:rPr>
              <a:t>    (c) Becoming an attorney</a:t>
            </a:r>
            <a:br>
              <a:rPr lang="en-US" sz="2500" dirty="0">
                <a:latin typeface="Georgia Pro Black" panose="02040A02050405020203" pitchFamily="18" charset="0"/>
              </a:rPr>
            </a:br>
            <a:r>
              <a:rPr lang="en-US" sz="2500" dirty="0">
                <a:latin typeface="Georgia Pro Black" panose="02040A02050405020203" pitchFamily="18" charset="0"/>
              </a:rPr>
              <a:t>(d) Growing old</a:t>
            </a:r>
          </a:p>
        </p:txBody>
      </p:sp>
      <p:pic>
        <p:nvPicPr>
          <p:cNvPr id="10" name="Picture 9" descr="A sunset over a body of water&#10;&#10;Description automatically generated">
            <a:extLst>
              <a:ext uri="{FF2B5EF4-FFF2-40B4-BE49-F238E27FC236}">
                <a16:creationId xmlns:a16="http://schemas.microsoft.com/office/drawing/2014/main" id="{CE1D2BAA-84A9-46A2-9B8D-5DED387686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644328" y="3556834"/>
            <a:ext cx="3547672" cy="33011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0FABEF-9BE8-43F5-BCE1-1A599A13CB09}"/>
              </a:ext>
            </a:extLst>
          </p:cNvPr>
          <p:cNvSpPr txBox="1"/>
          <p:nvPr/>
        </p:nvSpPr>
        <p:spPr>
          <a:xfrm>
            <a:off x="8644328" y="7002806"/>
            <a:ext cx="3547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8" tooltip="http://vnesdoly.blogspot.com/2010_04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nd/3.0/"/>
              </a:rPr>
              <a:t>CC BY-NC-ND</a:t>
            </a:r>
            <a:endParaRPr lang="en-US" sz="900"/>
          </a:p>
        </p:txBody>
      </p:sp>
      <p:pic>
        <p:nvPicPr>
          <p:cNvPr id="13" name="Picture 12" descr="A picture containing water, outdoor, wave, surfing&#10;&#10;Description automatically generated">
            <a:extLst>
              <a:ext uri="{FF2B5EF4-FFF2-40B4-BE49-F238E27FC236}">
                <a16:creationId xmlns:a16="http://schemas.microsoft.com/office/drawing/2014/main" id="{4B1D0D93-8DD2-4C05-A06D-4A2F7CECFB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152400" y="3556834"/>
            <a:ext cx="4653613" cy="31048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507AAE-1A71-4EEB-ABD4-DA007CD6892F}"/>
              </a:ext>
            </a:extLst>
          </p:cNvPr>
          <p:cNvSpPr txBox="1"/>
          <p:nvPr/>
        </p:nvSpPr>
        <p:spPr>
          <a:xfrm>
            <a:off x="152400" y="6801488"/>
            <a:ext cx="46536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://flickr.com/photos/nswmaritime/3747326515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9" tooltip="https://creativecommons.org/licenses/by-nc-nd/3.0/"/>
              </a:rPr>
              <a:t>CC BY-NC-ND</a:t>
            </a:r>
            <a:endParaRPr lang="en-US" sz="90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02" name="HTMLOption1" r:id="rId2" imgW="257040" imgH="304920"/>
        </mc:Choice>
        <mc:Fallback>
          <p:control name="HTMLOption1" r:id="rId2" imgW="257040" imgH="304920">
            <p:pic>
              <p:nvPicPr>
                <p:cNvPr id="5" name="HTMLOption1">
                  <a:extLst>
                    <a:ext uri="{FF2B5EF4-FFF2-40B4-BE49-F238E27FC236}">
                      <a16:creationId xmlns:a16="http://schemas.microsoft.com/office/drawing/2014/main" id="{33917CEF-203F-44E5-B8B5-25B3D92F2D1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03" name="HTMLOption2" r:id="rId3" imgW="257040" imgH="304920"/>
        </mc:Choice>
        <mc:Fallback>
          <p:control name="HTMLOption2" r:id="rId3" imgW="257040" imgH="304920">
            <p:pic>
              <p:nvPicPr>
                <p:cNvPr id="6" name="HTMLOption2">
                  <a:extLst>
                    <a:ext uri="{FF2B5EF4-FFF2-40B4-BE49-F238E27FC236}">
                      <a16:creationId xmlns:a16="http://schemas.microsoft.com/office/drawing/2014/main" id="{373B5974-5B4B-4EF5-9BCA-8AE98D15AA6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04" name="HTMLOption3" r:id="rId4" imgW="257040" imgH="304920"/>
        </mc:Choice>
        <mc:Fallback>
          <p:control name="HTMLOption3" r:id="rId4" imgW="257040" imgH="304920">
            <p:pic>
              <p:nvPicPr>
                <p:cNvPr id="7" name="HTMLOption3">
                  <a:extLst>
                    <a:ext uri="{FF2B5EF4-FFF2-40B4-BE49-F238E27FC236}">
                      <a16:creationId xmlns:a16="http://schemas.microsoft.com/office/drawing/2014/main" id="{3064A698-72C8-4C1A-8C87-4B92E620A19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05" name="HTMLOption4" r:id="rId5" imgW="257040" imgH="304920"/>
        </mc:Choice>
        <mc:Fallback>
          <p:control name="HTMLOption4" r:id="rId5" imgW="257040" imgH="304920">
            <p:pic>
              <p:nvPicPr>
                <p:cNvPr id="8" name="HTMLOption4">
                  <a:extLst>
                    <a:ext uri="{FF2B5EF4-FFF2-40B4-BE49-F238E27FC236}">
                      <a16:creationId xmlns:a16="http://schemas.microsoft.com/office/drawing/2014/main" id="{32179848-F63A-4E70-A8B5-D800511B1F3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4869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4C729-045F-48B2-8359-C406DAB3D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Elizabeth Barrett Browning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3CD00-9CF6-4D8A-9A01-ADE2E7483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6. “The Cry of the Children” was written because?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marL="114300" indent="-228600">
              <a:buFont typeface="Arial" panose="020B0604020202020204" pitchFamily="34" charset="0"/>
              <a:buChar char="•"/>
            </a:pPr>
            <a:r>
              <a:rPr lang="en-US" sz="1800"/>
              <a:t>(a) The Poverty Laws</a:t>
            </a:r>
          </a:p>
          <a:p>
            <a:pPr marL="114300" indent="-228600">
              <a:buFont typeface="Arial" panose="020B0604020202020204" pitchFamily="34" charset="0"/>
              <a:buChar char="•"/>
            </a:pPr>
            <a:r>
              <a:rPr lang="en-US" sz="1800"/>
              <a:t>(b) Children working in chimneys</a:t>
            </a:r>
          </a:p>
          <a:p>
            <a:pPr marL="114300" indent="-228600">
              <a:buFont typeface="Arial" panose="020B0604020202020204" pitchFamily="34" charset="0"/>
              <a:buChar char="•"/>
            </a:pPr>
            <a:r>
              <a:rPr lang="en-US" sz="1800"/>
              <a:t>(c) Children working in coal mines</a:t>
            </a:r>
          </a:p>
          <a:p>
            <a:pPr marL="114300" indent="-228600">
              <a:buFont typeface="Arial" panose="020B0604020202020204" pitchFamily="34" charset="0"/>
              <a:buChar char="•"/>
            </a:pPr>
            <a:r>
              <a:rPr lang="en-US" sz="1800"/>
              <a:t>(d) Her love for Robert Browning</a:t>
            </a:r>
          </a:p>
        </p:txBody>
      </p:sp>
      <p:sp>
        <p:nvSpPr>
          <p:cNvPr id="18" name="Freeform: Shape 15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82D99947-BA7D-486B-BC1E-6D04C854BAE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" r="2" b="10512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185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600</Words>
  <Application>Microsoft Office PowerPoint</Application>
  <PresentationFormat>Widescreen</PresentationFormat>
  <Paragraphs>69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Georgia Pro Black</vt:lpstr>
      <vt:lpstr>Office Theme</vt:lpstr>
      <vt:lpstr>Tennyson &amp; Browning Quiz</vt:lpstr>
      <vt:lpstr>PowerPoint Presentation</vt:lpstr>
      <vt:lpstr>1. Name some inventions from the Victorian period (12 total).</vt:lpstr>
      <vt:lpstr>PowerPoint Presentation</vt:lpstr>
      <vt:lpstr>PowerPoint Presentation</vt:lpstr>
      <vt:lpstr>PowerPoint Presentation</vt:lpstr>
      <vt:lpstr>4. Which of the following historical events does “The Charge of the Light Brigade” describe?      D-Day     The Battle of Waterloo     The Battle of Bull Run     The Crimean War</vt:lpstr>
      <vt:lpstr>5. The notion of “crossing the bar” is a metaphor for     (a) Praying to God (b)    Dying     (c) Becoming an attorney (d) Growing old</vt:lpstr>
      <vt:lpstr>Elizabeth Barrett Browning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Victorian Novel vs Poetry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Tennyson &amp; Browning Quiz</dc:title>
  <dc:creator>M E Silverman</dc:creator>
  <cp:lastModifiedBy>Silverman, Matthew</cp:lastModifiedBy>
  <cp:revision>7</cp:revision>
  <dcterms:created xsi:type="dcterms:W3CDTF">2019-09-16T23:13:20Z</dcterms:created>
  <dcterms:modified xsi:type="dcterms:W3CDTF">2019-09-17T12:41:40Z</dcterms:modified>
</cp:coreProperties>
</file>