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73" r:id="rId4"/>
    <p:sldId id="267" r:id="rId5"/>
    <p:sldId id="279" r:id="rId6"/>
    <p:sldId id="268" r:id="rId7"/>
    <p:sldId id="270" r:id="rId8"/>
    <p:sldId id="280" r:id="rId9"/>
    <p:sldId id="271" r:id="rId10"/>
    <p:sldId id="281" r:id="rId11"/>
    <p:sldId id="277" r:id="rId12"/>
    <p:sldId id="275" r:id="rId13"/>
    <p:sldId id="276"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2" d="100"/>
          <a:sy n="102" d="100"/>
        </p:scale>
        <p:origin x="264"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n-US" smtClean="0"/>
              <a:t>Click to edit Master title style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C4E3796-204F-49D6-9FF8-2DBD30887B17}" type="datetimeFigureOut">
              <a:rPr lang="en-US" smtClean="0"/>
              <a:t>10/25/2018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7B443E-A11D-4AD4-89A4-2559DB6D89FE}"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C4E3796-204F-49D6-9FF8-2DBD30887B17}" type="datetimeFigureOut">
              <a:rPr lang="en-US" smtClean="0"/>
              <a:t>10/25/2018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7B443E-A11D-4AD4-89A4-2559DB6D89FE}"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C4E3796-204F-49D6-9FF8-2DBD30887B17}" type="datetimeFigureOut">
              <a:rPr lang="en-US" smtClean="0"/>
              <a:t>10/25/2018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7B443E-A11D-4AD4-89A4-2559DB6D89FE}"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C4E3796-204F-49D6-9FF8-2DBD30887B17}" type="datetimeFigureOut">
              <a:rPr lang="en-US" smtClean="0"/>
              <a:t>10/25/2018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7B443E-A11D-4AD4-89A4-2559DB6D89FE}"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text styles</a:t>
            </a:r>
          </a:p>
        </p:txBody>
      </p:sp>
      <p:sp>
        <p:nvSpPr>
          <p:cNvPr id="4" name="Date Placeholder 3"/>
          <p:cNvSpPr>
            <a:spLocks noGrp="1"/>
          </p:cNvSpPr>
          <p:nvPr>
            <p:ph type="dt" sz="half" idx="10"/>
          </p:nvPr>
        </p:nvSpPr>
        <p:spPr/>
        <p:txBody>
          <a:bodyPr/>
          <a:lstStyle/>
          <a:p>
            <a:fld id="{9C4E3796-204F-49D6-9FF8-2DBD30887B17}" type="datetimeFigureOut">
              <a:rPr lang="en-US" smtClean="0"/>
              <a:t>10/25/2018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7B443E-A11D-4AD4-89A4-2559DB6D89FE}"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C4E3796-204F-49D6-9FF8-2DBD30887B17}" type="datetimeFigureOut">
              <a:rPr lang="en-US" smtClean="0"/>
              <a:t>10/25/2018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A7B443E-A11D-4AD4-89A4-2559DB6D89FE}"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C4E3796-204F-49D6-9FF8-2DBD30887B17}" type="datetimeFigureOut">
              <a:rPr lang="en-US" smtClean="0"/>
              <a:t>10/25/2018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A7B443E-A11D-4AD4-89A4-2559DB6D89FE}"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C4E3796-204F-49D6-9FF8-2DBD30887B17}" type="datetimeFigureOut">
              <a:rPr lang="en-US" smtClean="0"/>
              <a:t>10/25/2018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A7B443E-A11D-4AD4-89A4-2559DB6D89FE}"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C4E3796-204F-49D6-9FF8-2DBD30887B17}" type="datetimeFigureOut">
              <a:rPr lang="en-US" smtClean="0"/>
              <a:t>10/25/2018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A7B443E-A11D-4AD4-89A4-2559DB6D89FE}"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US" smtClean="0"/>
              <a:t>Click to edit Master text styles</a:t>
            </a:r>
          </a:p>
        </p:txBody>
      </p:sp>
      <p:sp>
        <p:nvSpPr>
          <p:cNvPr id="5" name="Date Placeholder 4"/>
          <p:cNvSpPr>
            <a:spLocks noGrp="1"/>
          </p:cNvSpPr>
          <p:nvPr>
            <p:ph type="dt" sz="half" idx="10"/>
          </p:nvPr>
        </p:nvSpPr>
        <p:spPr/>
        <p:txBody>
          <a:bodyPr/>
          <a:lstStyle/>
          <a:p>
            <a:fld id="{9C4E3796-204F-49D6-9FF8-2DBD30887B17}" type="datetimeFigureOut">
              <a:rPr lang="en-US" smtClean="0"/>
              <a:t>10/25/2018</a:t>
            </a:fld>
            <a:endParaRPr lang="en-US"/>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8A7B443E-A11D-4AD4-89A4-2559DB6D89FE}"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n-US" smtClean="0"/>
              <a:t>Click icon to add picture</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C4E3796-204F-49D6-9FF8-2DBD30887B17}" type="datetimeFigureOut">
              <a:rPr lang="en-US" smtClean="0"/>
              <a:t>10/25/2018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A7B443E-A11D-4AD4-89A4-2559DB6D89FE}"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9C4E3796-204F-49D6-9FF8-2DBD30887B17}" type="datetimeFigureOut">
              <a:rPr lang="en-US" smtClean="0"/>
              <a:t>10/25/2018</a:t>
            </a:fld>
            <a:endParaRPr lang="en-US"/>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en-US"/>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8A7B443E-A11D-4AD4-89A4-2559DB6D89FE}"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owl.english.purdue.edu/owl/resource/747/01/"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owl.english.purdue.edu/owl/section/1/5/"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www.syracusecityschools.com/tfiles/folder716/unit%2003-Thesisstatementc.pdf"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Writing About Literature! </a:t>
            </a:r>
            <a:endParaRPr lang="en-US" dirty="0"/>
          </a:p>
        </p:txBody>
      </p:sp>
      <p:sp>
        <p:nvSpPr>
          <p:cNvPr id="3" name="Subtitle 2"/>
          <p:cNvSpPr>
            <a:spLocks noGrp="1"/>
          </p:cNvSpPr>
          <p:nvPr>
            <p:ph type="subTitle" idx="1"/>
          </p:nvPr>
        </p:nvSpPr>
        <p:spPr/>
        <p:txBody>
          <a:bodyPr/>
          <a:lstStyle/>
          <a:p>
            <a:r>
              <a:rPr lang="en-US" dirty="0" smtClean="0"/>
              <a:t>For English Majors </a:t>
            </a:r>
            <a:endParaRPr lang="en-US" dirty="0"/>
          </a:p>
        </p:txBody>
      </p:sp>
    </p:spTree>
    <p:extLst>
      <p:ext uri="{BB962C8B-B14F-4D97-AF65-F5344CB8AC3E}">
        <p14:creationId xmlns:p14="http://schemas.microsoft.com/office/powerpoint/2010/main" val="41263897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Writing About Literature Dos and Don’ts </a:t>
            </a:r>
            <a:endParaRPr lang="en-US" dirty="0"/>
          </a:p>
        </p:txBody>
      </p:sp>
      <p:sp>
        <p:nvSpPr>
          <p:cNvPr id="3" name="Content Placeholder 2"/>
          <p:cNvSpPr>
            <a:spLocks noGrp="1"/>
          </p:cNvSpPr>
          <p:nvPr>
            <p:ph idx="1"/>
          </p:nvPr>
        </p:nvSpPr>
        <p:spPr/>
        <p:txBody>
          <a:bodyPr>
            <a:normAutofit/>
          </a:bodyPr>
          <a:lstStyle/>
          <a:p>
            <a:pPr>
              <a:buFont typeface="Arial" panose="020B0604020202020204" pitchFamily="34" charset="0"/>
              <a:buChar char="•"/>
            </a:pPr>
            <a:r>
              <a:rPr lang="en-US" dirty="0" smtClean="0">
                <a:latin typeface="Baskerville Old Face" panose="02020602080505020303" pitchFamily="18" charset="0"/>
              </a:rPr>
              <a:t>Use Present Tense </a:t>
            </a:r>
          </a:p>
          <a:p>
            <a:pPr>
              <a:buFont typeface="Arial" panose="020B0604020202020204" pitchFamily="34" charset="0"/>
              <a:buChar char="•"/>
            </a:pPr>
            <a:r>
              <a:rPr lang="en-US" dirty="0" smtClean="0">
                <a:latin typeface="Baskerville Old Face" panose="02020602080505020303" pitchFamily="18" charset="0"/>
              </a:rPr>
              <a:t>Do not speak directly to your audience: Ex.  “The reader will see” </a:t>
            </a:r>
          </a:p>
          <a:p>
            <a:pPr>
              <a:buFont typeface="Arial" panose="020B0604020202020204" pitchFamily="34" charset="0"/>
              <a:buChar char="•"/>
            </a:pPr>
            <a:r>
              <a:rPr lang="en-US" dirty="0" smtClean="0">
                <a:latin typeface="Baskerville Old Face" panose="02020602080505020303" pitchFamily="18" charset="0"/>
              </a:rPr>
              <a:t>Limit your use of I</a:t>
            </a:r>
          </a:p>
          <a:p>
            <a:pPr>
              <a:buFont typeface="Arial" panose="020B0604020202020204" pitchFamily="34" charset="0"/>
              <a:buChar char="•"/>
            </a:pPr>
            <a:r>
              <a:rPr lang="en-US" dirty="0" smtClean="0">
                <a:latin typeface="Baskerville Old Face" panose="02020602080505020303" pitchFamily="18" charset="0"/>
              </a:rPr>
              <a:t>Do not use you, us, we, me, my, our, etc.  </a:t>
            </a:r>
          </a:p>
          <a:p>
            <a:pPr>
              <a:buFont typeface="Arial" panose="020B0604020202020204" pitchFamily="34" charset="0"/>
              <a:buChar char="•"/>
            </a:pPr>
            <a:r>
              <a:rPr lang="en-US" dirty="0" smtClean="0">
                <a:latin typeface="Baskerville Old Face" panose="02020602080505020303" pitchFamily="18" charset="0"/>
              </a:rPr>
              <a:t>Do not use colloquialism.   Maintain a formal tone</a:t>
            </a:r>
          </a:p>
          <a:p>
            <a:pPr>
              <a:buFont typeface="Arial" panose="020B0604020202020204" pitchFamily="34" charset="0"/>
              <a:buChar char="•"/>
            </a:pPr>
            <a:r>
              <a:rPr lang="en-US" dirty="0" smtClean="0">
                <a:latin typeface="Baskerville Old Face" panose="02020602080505020303" pitchFamily="18" charset="0"/>
              </a:rPr>
              <a:t>Do not share your opinion. Opinions are not relevant.  Focus on what you can prove using evidence. </a:t>
            </a:r>
          </a:p>
          <a:p>
            <a:pPr>
              <a:buFont typeface="Arial" panose="020B0604020202020204" pitchFamily="34" charset="0"/>
              <a:buChar char="•"/>
            </a:pPr>
            <a:r>
              <a:rPr lang="en-US" dirty="0" smtClean="0">
                <a:latin typeface="Baskerville Old Face" panose="02020602080505020303" pitchFamily="18" charset="0"/>
              </a:rPr>
              <a:t>The text is everything!  </a:t>
            </a:r>
            <a:r>
              <a:rPr lang="en-US" dirty="0">
                <a:latin typeface="Baskerville Old Face" panose="02020602080505020303" pitchFamily="18" charset="0"/>
              </a:rPr>
              <a:t> </a:t>
            </a:r>
            <a:endParaRPr lang="en-US" dirty="0" smtClean="0">
              <a:latin typeface="Baskerville Old Face" panose="02020602080505020303" pitchFamily="18" charset="0"/>
            </a:endParaRPr>
          </a:p>
          <a:p>
            <a:pPr>
              <a:buFont typeface="Arial" panose="020B0604020202020204" pitchFamily="34" charset="0"/>
              <a:buChar char="•"/>
            </a:pPr>
            <a:endParaRPr lang="en-US" dirty="0"/>
          </a:p>
        </p:txBody>
      </p:sp>
    </p:spTree>
    <p:extLst>
      <p:ext uri="{BB962C8B-B14F-4D97-AF65-F5344CB8AC3E}">
        <p14:creationId xmlns:p14="http://schemas.microsoft.com/office/powerpoint/2010/main" val="405618912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Things to Remember</a:t>
            </a:r>
            <a:endParaRPr lang="en-US" dirty="0"/>
          </a:p>
        </p:txBody>
      </p:sp>
      <p:sp>
        <p:nvSpPr>
          <p:cNvPr id="3" name="Content Placeholder 2"/>
          <p:cNvSpPr>
            <a:spLocks noGrp="1"/>
          </p:cNvSpPr>
          <p:nvPr>
            <p:ph idx="1"/>
          </p:nvPr>
        </p:nvSpPr>
        <p:spPr/>
        <p:txBody>
          <a:bodyPr>
            <a:normAutofit/>
          </a:bodyPr>
          <a:lstStyle/>
          <a:p>
            <a:pPr>
              <a:buFont typeface="Arial" panose="020B0604020202020204" pitchFamily="34" charset="0"/>
              <a:buChar char="•"/>
            </a:pPr>
            <a:r>
              <a:rPr lang="en-US" dirty="0" smtClean="0">
                <a:latin typeface="Baskerville Old Face" panose="02020602080505020303" pitchFamily="18" charset="0"/>
              </a:rPr>
              <a:t>You will need ample textual evidence from the text that you have chosen.</a:t>
            </a:r>
          </a:p>
          <a:p>
            <a:pPr>
              <a:buFont typeface="Arial" panose="020B0604020202020204" pitchFamily="34" charset="0"/>
              <a:buChar char="•"/>
            </a:pPr>
            <a:r>
              <a:rPr lang="en-US" dirty="0" smtClean="0">
                <a:latin typeface="Baskerville Old Face" panose="02020602080505020303" pitchFamily="18" charset="0"/>
              </a:rPr>
              <a:t>You need to make sure that all textual evidence is followed by analysis.  Evidence means nothing unless it is analyzed. </a:t>
            </a:r>
          </a:p>
          <a:p>
            <a:pPr>
              <a:buFont typeface="Arial" panose="020B0604020202020204" pitchFamily="34" charset="0"/>
              <a:buChar char="•"/>
            </a:pPr>
            <a:r>
              <a:rPr lang="en-US" dirty="0" smtClean="0">
                <a:latin typeface="Baskerville Old Face" panose="02020602080505020303" pitchFamily="18" charset="0"/>
              </a:rPr>
              <a:t>When you write about literature, you are attempting to discern how the author uses element in the text—including, characters, character relationships, word choice, structure, setting, narrative style, and symbols—as tools to advance some idea or meaning. </a:t>
            </a:r>
          </a:p>
          <a:p>
            <a:pPr>
              <a:buFont typeface="Arial" panose="020B0604020202020204" pitchFamily="34" charset="0"/>
              <a:buChar char="•"/>
            </a:pPr>
            <a:r>
              <a:rPr lang="en-US" dirty="0" smtClean="0">
                <a:latin typeface="Baskerville Old Face" panose="02020602080505020303" pitchFamily="18" charset="0"/>
              </a:rPr>
              <a:t>There is no bad argument as long as you can support it with credible and ample textual evidence. </a:t>
            </a:r>
          </a:p>
          <a:p>
            <a:pPr>
              <a:buFont typeface="Arial" panose="020B0604020202020204" pitchFamily="34" charset="0"/>
              <a:buChar char="•"/>
            </a:pPr>
            <a:r>
              <a:rPr lang="en-US" dirty="0" smtClean="0">
                <a:latin typeface="Baskerville Old Face" panose="02020602080505020303" pitchFamily="18" charset="0"/>
              </a:rPr>
              <a:t>All of the things that you learned in English 1101 and English 1102 are pertinent to this assignment. This includes grammar, structure, style, and citation information.  </a:t>
            </a:r>
          </a:p>
          <a:p>
            <a:pPr>
              <a:buFont typeface="Arial" panose="020B0604020202020204" pitchFamily="34" charset="0"/>
              <a:buChar char="•"/>
            </a:pPr>
            <a:endParaRPr lang="en-US" dirty="0"/>
          </a:p>
        </p:txBody>
      </p:sp>
    </p:spTree>
    <p:extLst>
      <p:ext uri="{BB962C8B-B14F-4D97-AF65-F5344CB8AC3E}">
        <p14:creationId xmlns:p14="http://schemas.microsoft.com/office/powerpoint/2010/main" val="206181945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MLA Format </a:t>
            </a:r>
            <a:endParaRPr lang="en-US" dirty="0"/>
          </a:p>
        </p:txBody>
      </p:sp>
      <p:sp>
        <p:nvSpPr>
          <p:cNvPr id="3" name="Content Placeholder 2"/>
          <p:cNvSpPr>
            <a:spLocks noGrp="1"/>
          </p:cNvSpPr>
          <p:nvPr>
            <p:ph idx="1"/>
          </p:nvPr>
        </p:nvSpPr>
        <p:spPr/>
        <p:txBody>
          <a:bodyPr>
            <a:noAutofit/>
          </a:bodyPr>
          <a:lstStyle/>
          <a:p>
            <a:pPr>
              <a:buFont typeface="Arial" panose="020B0604020202020204" pitchFamily="34" charset="0"/>
              <a:buChar char="•"/>
            </a:pPr>
            <a:r>
              <a:rPr lang="en-US" sz="2400" dirty="0" smtClean="0">
                <a:solidFill>
                  <a:schemeClr val="accent3"/>
                </a:solidFill>
                <a:latin typeface="Baskerville Old Face" panose="02020602080505020303" pitchFamily="18" charset="0"/>
              </a:rPr>
              <a:t>The paper should be properly formatted in MLA format.</a:t>
            </a:r>
          </a:p>
          <a:p>
            <a:pPr>
              <a:buFont typeface="Arial" panose="020B0604020202020204" pitchFamily="34" charset="0"/>
              <a:buChar char="•"/>
            </a:pPr>
            <a:endParaRPr lang="en-US" sz="2400" dirty="0" smtClean="0">
              <a:latin typeface="Baskerville Old Face" panose="02020602080505020303" pitchFamily="18" charset="0"/>
            </a:endParaRPr>
          </a:p>
          <a:p>
            <a:pPr>
              <a:buFont typeface="Arial" panose="020B0604020202020204" pitchFamily="34" charset="0"/>
              <a:buChar char="•"/>
            </a:pPr>
            <a:r>
              <a:rPr lang="en-US" sz="2400" dirty="0" smtClean="0">
                <a:solidFill>
                  <a:schemeClr val="accent2"/>
                </a:solidFill>
                <a:latin typeface="Baskerville Old Face" panose="02020602080505020303" pitchFamily="18" charset="0"/>
              </a:rPr>
              <a:t>You should have both parenthetical and works cited citations.</a:t>
            </a:r>
          </a:p>
          <a:p>
            <a:pPr>
              <a:buFont typeface="Arial" panose="020B0604020202020204" pitchFamily="34" charset="0"/>
              <a:buChar char="•"/>
            </a:pPr>
            <a:r>
              <a:rPr lang="en-US" sz="2400" dirty="0">
                <a:solidFill>
                  <a:schemeClr val="accent3"/>
                </a:solidFill>
                <a:latin typeface="Baskerville Old Face" panose="02020602080505020303" pitchFamily="18" charset="0"/>
              </a:rPr>
              <a:t>If you need help with any of these things, I am available. Also, Purdue OWL is an excellent guide: </a:t>
            </a:r>
            <a:r>
              <a:rPr lang="en-US" sz="2400" dirty="0">
                <a:solidFill>
                  <a:schemeClr val="accent3"/>
                </a:solidFill>
                <a:latin typeface="Baskerville Old Face" panose="02020602080505020303" pitchFamily="18" charset="0"/>
                <a:hlinkClick r:id="rId2"/>
              </a:rPr>
              <a:t>https://owl.english.purdue.edu/owl/resource/747/01/</a:t>
            </a:r>
            <a:r>
              <a:rPr lang="en-US" sz="2400" dirty="0">
                <a:solidFill>
                  <a:schemeClr val="accent3"/>
                </a:solidFill>
                <a:latin typeface="Baskerville Old Face" panose="02020602080505020303" pitchFamily="18" charset="0"/>
              </a:rPr>
              <a:t> </a:t>
            </a:r>
          </a:p>
          <a:p>
            <a:pPr marL="0" indent="0"/>
            <a:endParaRPr lang="en-US" sz="2400" dirty="0" smtClean="0">
              <a:latin typeface="Baskerville Old Face" panose="02020602080505020303" pitchFamily="18" charset="0"/>
            </a:endParaRPr>
          </a:p>
        </p:txBody>
      </p:sp>
    </p:spTree>
    <p:extLst>
      <p:ext uri="{BB962C8B-B14F-4D97-AF65-F5344CB8AC3E}">
        <p14:creationId xmlns:p14="http://schemas.microsoft.com/office/powerpoint/2010/main" val="389381688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Grammar </a:t>
            </a:r>
            <a:endParaRPr lang="en-US" dirty="0"/>
          </a:p>
        </p:txBody>
      </p:sp>
      <p:sp>
        <p:nvSpPr>
          <p:cNvPr id="3" name="Content Placeholder 2"/>
          <p:cNvSpPr>
            <a:spLocks noGrp="1"/>
          </p:cNvSpPr>
          <p:nvPr>
            <p:ph idx="1"/>
          </p:nvPr>
        </p:nvSpPr>
        <p:spPr/>
        <p:txBody>
          <a:bodyPr>
            <a:noAutofit/>
          </a:bodyPr>
          <a:lstStyle/>
          <a:p>
            <a:pPr marL="0" indent="0" algn="ctr"/>
            <a:endParaRPr lang="en-US" sz="2800" dirty="0" smtClean="0">
              <a:latin typeface="Baskerville Old Face" panose="02020602080505020303" pitchFamily="18" charset="0"/>
            </a:endParaRPr>
          </a:p>
          <a:p>
            <a:pPr marL="0" indent="0" algn="ctr"/>
            <a:r>
              <a:rPr lang="en-US" sz="2800" dirty="0" smtClean="0">
                <a:solidFill>
                  <a:schemeClr val="accent2"/>
                </a:solidFill>
                <a:latin typeface="Baskerville Old Face" panose="02020602080505020303" pitchFamily="18" charset="0"/>
              </a:rPr>
              <a:t>Purdue OWL is also an excellent source for </a:t>
            </a:r>
            <a:r>
              <a:rPr lang="en-US" sz="2800" dirty="0">
                <a:solidFill>
                  <a:schemeClr val="accent2"/>
                </a:solidFill>
                <a:latin typeface="Baskerville Old Face" panose="02020602080505020303" pitchFamily="18" charset="0"/>
              </a:rPr>
              <a:t>grammar reminders: </a:t>
            </a:r>
            <a:r>
              <a:rPr lang="en-US" sz="2800" dirty="0">
                <a:solidFill>
                  <a:schemeClr val="accent2"/>
                </a:solidFill>
                <a:latin typeface="Baskerville Old Face" panose="02020602080505020303" pitchFamily="18" charset="0"/>
                <a:hlinkClick r:id="rId2"/>
              </a:rPr>
              <a:t>https://owl.english.purdue.edu/owl/section/1/5</a:t>
            </a:r>
            <a:r>
              <a:rPr lang="en-US" sz="2400" dirty="0" smtClean="0">
                <a:latin typeface="Baskerville Old Face" panose="02020602080505020303" pitchFamily="18" charset="0"/>
                <a:hlinkClick r:id="rId2"/>
              </a:rPr>
              <a:t>/</a:t>
            </a:r>
            <a:r>
              <a:rPr lang="en-US" sz="2400" dirty="0" smtClean="0">
                <a:latin typeface="Baskerville Old Face" panose="02020602080505020303" pitchFamily="18" charset="0"/>
              </a:rPr>
              <a:t> </a:t>
            </a:r>
            <a:endParaRPr lang="en-US" sz="2400" dirty="0">
              <a:latin typeface="Baskerville Old Face" panose="02020602080505020303" pitchFamily="18" charset="0"/>
            </a:endParaRPr>
          </a:p>
        </p:txBody>
      </p:sp>
    </p:spTree>
    <p:extLst>
      <p:ext uri="{BB962C8B-B14F-4D97-AF65-F5344CB8AC3E}">
        <p14:creationId xmlns:p14="http://schemas.microsoft.com/office/powerpoint/2010/main" val="8608562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Goals Critical Analysis </a:t>
            </a:r>
            <a:endParaRPr lang="en-US" dirty="0"/>
          </a:p>
        </p:txBody>
      </p:sp>
      <p:sp>
        <p:nvSpPr>
          <p:cNvPr id="3" name="Content Placeholder 2"/>
          <p:cNvSpPr>
            <a:spLocks noGrp="1"/>
          </p:cNvSpPr>
          <p:nvPr>
            <p:ph idx="1"/>
          </p:nvPr>
        </p:nvSpPr>
        <p:spPr/>
        <p:txBody>
          <a:bodyPr>
            <a:normAutofit/>
          </a:bodyPr>
          <a:lstStyle/>
          <a:p>
            <a:pPr marL="0" indent="0" algn="ctr"/>
            <a:r>
              <a:rPr lang="en-US" sz="2800" dirty="0" smtClean="0">
                <a:solidFill>
                  <a:schemeClr val="accent2"/>
                </a:solidFill>
              </a:rPr>
              <a:t>Students need to be able to show their critical thinking about texts in written form.  This means that you need to be able to look at the smaller pieces of the text to determine how they contribute to a specific argument.  Critical analysis is not plot summary.  Critical analysis is not subjective. It is objective and formal.  </a:t>
            </a:r>
            <a:endParaRPr lang="en-US" sz="2800" dirty="0">
              <a:solidFill>
                <a:schemeClr val="accent2"/>
              </a:solidFill>
            </a:endParaRPr>
          </a:p>
        </p:txBody>
      </p:sp>
    </p:spTree>
    <p:extLst>
      <p:ext uri="{BB962C8B-B14F-4D97-AF65-F5344CB8AC3E}">
        <p14:creationId xmlns:p14="http://schemas.microsoft.com/office/powerpoint/2010/main" val="33749788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An introduction should lay a foundation that eases the reader into your text.  Think of an introduction as a handshake</a:t>
            </a:r>
            <a:endParaRPr lang="en-US" dirty="0"/>
          </a:p>
        </p:txBody>
      </p:sp>
      <p:sp>
        <p:nvSpPr>
          <p:cNvPr id="3" name="Title 2"/>
          <p:cNvSpPr>
            <a:spLocks noGrp="1"/>
          </p:cNvSpPr>
          <p:nvPr>
            <p:ph type="title"/>
          </p:nvPr>
        </p:nvSpPr>
        <p:spPr/>
        <p:txBody>
          <a:bodyPr/>
          <a:lstStyle/>
          <a:p>
            <a:r>
              <a:rPr lang="en-US" dirty="0" smtClean="0"/>
              <a:t>Introductions </a:t>
            </a:r>
            <a:endParaRPr lang="en-US" dirty="0"/>
          </a:p>
        </p:txBody>
      </p:sp>
      <p:sp>
        <p:nvSpPr>
          <p:cNvPr id="5" name="Flowchart: Merge 4"/>
          <p:cNvSpPr/>
          <p:nvPr/>
        </p:nvSpPr>
        <p:spPr>
          <a:xfrm>
            <a:off x="176463" y="2050181"/>
            <a:ext cx="3581400" cy="3352800"/>
          </a:xfrm>
          <a:prstGeom prst="flowChartMerg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3733800" y="3429000"/>
            <a:ext cx="5181600" cy="2554545"/>
          </a:xfrm>
          <a:prstGeom prst="rect">
            <a:avLst/>
          </a:prstGeom>
          <a:noFill/>
        </p:spPr>
        <p:txBody>
          <a:bodyPr wrap="square" rtlCol="0">
            <a:spAutoFit/>
          </a:bodyPr>
          <a:lstStyle/>
          <a:p>
            <a:r>
              <a:rPr lang="en-US" sz="3200" dirty="0" smtClean="0"/>
              <a:t>Think of the introduction as an upside-down triangle.  It should begin broadly and gradually become more specific.</a:t>
            </a:r>
            <a:endParaRPr lang="en-US" sz="3200" dirty="0"/>
          </a:p>
        </p:txBody>
      </p:sp>
    </p:spTree>
    <p:extLst>
      <p:ext uri="{BB962C8B-B14F-4D97-AF65-F5344CB8AC3E}">
        <p14:creationId xmlns:p14="http://schemas.microsoft.com/office/powerpoint/2010/main" val="188959127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a:buFont typeface="Arial" panose="020B0604020202020204" pitchFamily="34" charset="0"/>
              <a:buChar char="•"/>
            </a:pPr>
            <a:r>
              <a:rPr lang="en-US" dirty="0" smtClean="0"/>
              <a:t>States the essay’s subject</a:t>
            </a:r>
          </a:p>
          <a:p>
            <a:pPr>
              <a:buFont typeface="Arial" panose="020B0604020202020204" pitchFamily="34" charset="0"/>
              <a:buChar char="•"/>
            </a:pPr>
            <a:endParaRPr lang="en-US" dirty="0" smtClean="0"/>
          </a:p>
          <a:p>
            <a:pPr>
              <a:buFont typeface="Arial" panose="020B0604020202020204" pitchFamily="34" charset="0"/>
              <a:buChar char="•"/>
            </a:pPr>
            <a:r>
              <a:rPr lang="en-US" dirty="0" smtClean="0"/>
              <a:t> Conveys the essay’s purpose</a:t>
            </a:r>
          </a:p>
          <a:p>
            <a:pPr>
              <a:buFont typeface="Arial" panose="020B0604020202020204" pitchFamily="34" charset="0"/>
              <a:buChar char="•"/>
            </a:pPr>
            <a:endParaRPr lang="en-US" dirty="0" smtClean="0"/>
          </a:p>
          <a:p>
            <a:pPr>
              <a:buFont typeface="Arial" panose="020B0604020202020204" pitchFamily="34" charset="0"/>
              <a:buChar char="•"/>
            </a:pPr>
            <a:r>
              <a:rPr lang="en-US" dirty="0" smtClean="0"/>
              <a:t>Uses specific language, not vague words</a:t>
            </a:r>
          </a:p>
          <a:p>
            <a:pPr>
              <a:buFont typeface="Arial" panose="020B0604020202020204" pitchFamily="34" charset="0"/>
              <a:buChar char="•"/>
            </a:pPr>
            <a:endParaRPr lang="en-US" dirty="0" smtClean="0"/>
          </a:p>
          <a:p>
            <a:pPr>
              <a:buFont typeface="Arial" panose="020B0604020202020204" pitchFamily="34" charset="0"/>
              <a:buChar char="•"/>
            </a:pPr>
            <a:r>
              <a:rPr lang="en-US" dirty="0" smtClean="0"/>
              <a:t>May briefly state the major subdivisions of the essay’s topic</a:t>
            </a:r>
          </a:p>
          <a:p>
            <a:pPr>
              <a:buFont typeface="Arial" panose="020B0604020202020204" pitchFamily="34" charset="0"/>
              <a:buChar char="•"/>
            </a:pPr>
            <a:endParaRPr lang="en-US" dirty="0" smtClean="0"/>
          </a:p>
          <a:p>
            <a:pPr>
              <a:buFont typeface="Arial" panose="020B0604020202020204" pitchFamily="34" charset="0"/>
              <a:buChar char="•"/>
            </a:pPr>
            <a:r>
              <a:rPr lang="en-US" dirty="0" smtClean="0"/>
              <a:t>It is as concise as it can be while being as clear as possible</a:t>
            </a:r>
          </a:p>
          <a:p>
            <a:pPr>
              <a:buFont typeface="Arial" panose="020B0604020202020204" pitchFamily="34" charset="0"/>
              <a:buChar char="•"/>
            </a:pPr>
            <a:endParaRPr lang="en-US" dirty="0" smtClean="0"/>
          </a:p>
          <a:p>
            <a:pPr>
              <a:buFont typeface="Arial" panose="020B0604020202020204" pitchFamily="34" charset="0"/>
              <a:buChar char="•"/>
            </a:pPr>
            <a:r>
              <a:rPr lang="en-US" dirty="0" smtClean="0"/>
              <a:t>It should come at the very end of the introduction</a:t>
            </a:r>
          </a:p>
          <a:p>
            <a:endParaRPr lang="en-US" dirty="0" smtClean="0"/>
          </a:p>
          <a:p>
            <a:endParaRPr lang="en-US" dirty="0"/>
          </a:p>
        </p:txBody>
      </p:sp>
      <p:sp>
        <p:nvSpPr>
          <p:cNvPr id="3" name="Title 2"/>
          <p:cNvSpPr>
            <a:spLocks noGrp="1"/>
          </p:cNvSpPr>
          <p:nvPr>
            <p:ph type="title"/>
          </p:nvPr>
        </p:nvSpPr>
        <p:spPr/>
        <p:txBody>
          <a:bodyPr/>
          <a:lstStyle/>
          <a:p>
            <a:r>
              <a:rPr lang="en-US" dirty="0" smtClean="0"/>
              <a:t>The Thesis Statement</a:t>
            </a:r>
            <a:endParaRPr lang="en-US" dirty="0"/>
          </a:p>
        </p:txBody>
      </p:sp>
    </p:spTree>
    <p:extLst>
      <p:ext uri="{BB962C8B-B14F-4D97-AF65-F5344CB8AC3E}">
        <p14:creationId xmlns:p14="http://schemas.microsoft.com/office/powerpoint/2010/main" val="107148075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buFont typeface="Arial" panose="020B0604020202020204" pitchFamily="34" charset="0"/>
              <a:buChar char="•"/>
            </a:pPr>
            <a:r>
              <a:rPr lang="en-US" dirty="0" smtClean="0"/>
              <a:t>See:  </a:t>
            </a:r>
            <a:r>
              <a:rPr lang="en-US" dirty="0">
                <a:hlinkClick r:id="rId2"/>
              </a:rPr>
              <a:t>http://</a:t>
            </a:r>
            <a:r>
              <a:rPr lang="en-US" dirty="0" smtClean="0">
                <a:hlinkClick r:id="rId2"/>
              </a:rPr>
              <a:t>www.syracusecityschools.com/tfiles/folder716/unit%2003-Thesisstatementc.pdf</a:t>
            </a:r>
            <a:endParaRPr lang="en-US" dirty="0" smtClean="0"/>
          </a:p>
          <a:p>
            <a:pPr>
              <a:buFont typeface="Arial" panose="020B0604020202020204" pitchFamily="34" charset="0"/>
              <a:buChar char="•"/>
            </a:pPr>
            <a:r>
              <a:rPr lang="en-US" dirty="0" smtClean="0"/>
              <a:t>See: </a:t>
            </a:r>
            <a:r>
              <a:rPr lang="en-US" dirty="0"/>
              <a:t>https://writingcenter.unc.edu/tips-and-tools/thesis-statements/</a:t>
            </a:r>
          </a:p>
          <a:p>
            <a:endParaRPr lang="en-US" dirty="0" smtClean="0"/>
          </a:p>
          <a:p>
            <a:pPr algn="ctr"/>
            <a:r>
              <a:rPr lang="en-US" sz="2800" dirty="0">
                <a:solidFill>
                  <a:schemeClr val="accent2"/>
                </a:solidFill>
              </a:rPr>
              <a:t>Pinero uses an ethnically and racially diverse cast of characters to </a:t>
            </a:r>
            <a:r>
              <a:rPr lang="en-US" sz="2800" dirty="0" smtClean="0">
                <a:solidFill>
                  <a:schemeClr val="accent2"/>
                </a:solidFill>
              </a:rPr>
              <a:t>demonstrate that </a:t>
            </a:r>
            <a:r>
              <a:rPr lang="en-US" sz="2800" dirty="0">
                <a:solidFill>
                  <a:schemeClr val="accent2"/>
                </a:solidFill>
              </a:rPr>
              <a:t>the pursuit of the American dream can lead to isolation for the poor and work class. </a:t>
            </a:r>
          </a:p>
          <a:p>
            <a:endParaRPr lang="en-US" dirty="0"/>
          </a:p>
        </p:txBody>
      </p:sp>
      <p:sp>
        <p:nvSpPr>
          <p:cNvPr id="3" name="Title 2"/>
          <p:cNvSpPr>
            <a:spLocks noGrp="1"/>
          </p:cNvSpPr>
          <p:nvPr>
            <p:ph type="title"/>
          </p:nvPr>
        </p:nvSpPr>
        <p:spPr/>
        <p:txBody>
          <a:bodyPr/>
          <a:lstStyle/>
          <a:p>
            <a:r>
              <a:rPr lang="en-US" dirty="0" smtClean="0"/>
              <a:t>The Thesis Statement</a:t>
            </a:r>
            <a:endParaRPr lang="en-US" dirty="0"/>
          </a:p>
        </p:txBody>
      </p:sp>
    </p:spTree>
    <p:extLst>
      <p:ext uri="{BB962C8B-B14F-4D97-AF65-F5344CB8AC3E}">
        <p14:creationId xmlns:p14="http://schemas.microsoft.com/office/powerpoint/2010/main" val="32718020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The divisions in the body are called body sections</a:t>
            </a:r>
          </a:p>
          <a:p>
            <a:endParaRPr lang="en-US" dirty="0" smtClean="0"/>
          </a:p>
          <a:p>
            <a:r>
              <a:rPr lang="en-US" dirty="0" smtClean="0"/>
              <a:t>In each body section, you may have as many fully developed paragraphs as you need. (However, for the relatively short papers for this class, you will have no more than four body sections.)</a:t>
            </a:r>
          </a:p>
          <a:p>
            <a:endParaRPr lang="en-US" dirty="0" smtClean="0"/>
          </a:p>
          <a:p>
            <a:r>
              <a:rPr lang="en-US" dirty="0" smtClean="0"/>
              <a:t>A Fully developed paragraph should be 7+ sentences. (This includes introductions and Conclusions)</a:t>
            </a:r>
          </a:p>
          <a:p>
            <a:endParaRPr lang="en-US" dirty="0"/>
          </a:p>
        </p:txBody>
      </p:sp>
      <p:sp>
        <p:nvSpPr>
          <p:cNvPr id="3" name="Title 2"/>
          <p:cNvSpPr>
            <a:spLocks noGrp="1"/>
          </p:cNvSpPr>
          <p:nvPr>
            <p:ph type="title"/>
          </p:nvPr>
        </p:nvSpPr>
        <p:spPr/>
        <p:txBody>
          <a:bodyPr/>
          <a:lstStyle/>
          <a:p>
            <a:r>
              <a:rPr lang="en-US" dirty="0" smtClean="0"/>
              <a:t>The Body</a:t>
            </a:r>
            <a:endParaRPr lang="en-US" dirty="0"/>
          </a:p>
        </p:txBody>
      </p:sp>
    </p:spTree>
    <p:extLst>
      <p:ext uri="{BB962C8B-B14F-4D97-AF65-F5344CB8AC3E}">
        <p14:creationId xmlns:p14="http://schemas.microsoft.com/office/powerpoint/2010/main" val="149608144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47500" lnSpcReduction="20000"/>
          </a:bodyPr>
          <a:lstStyle/>
          <a:p>
            <a:pPr>
              <a:buNone/>
            </a:pPr>
            <a:r>
              <a:rPr lang="en-US" sz="3800" dirty="0" smtClean="0"/>
              <a:t>More Things to Remember</a:t>
            </a:r>
          </a:p>
          <a:p>
            <a:pPr>
              <a:buNone/>
            </a:pPr>
            <a:endParaRPr lang="en-US" sz="2900" dirty="0" smtClean="0"/>
          </a:p>
          <a:p>
            <a:pPr marL="457200" indent="-457200">
              <a:buFont typeface="Arial" panose="020B0604020202020204" pitchFamily="34" charset="0"/>
              <a:buChar char="•"/>
            </a:pPr>
            <a:r>
              <a:rPr lang="en-US" sz="2900" dirty="0" smtClean="0"/>
              <a:t>Topic sentences are sub claims that correspond to the main claim expressed in the thesis statement.  They are like the thesis of paragraph</a:t>
            </a:r>
          </a:p>
          <a:p>
            <a:pPr marL="457200" indent="-457200">
              <a:buFont typeface="Arial" panose="020B0604020202020204" pitchFamily="34" charset="0"/>
              <a:buChar char="•"/>
            </a:pPr>
            <a:endParaRPr lang="en-US" sz="2900" dirty="0" smtClean="0"/>
          </a:p>
          <a:p>
            <a:pPr marL="457200" indent="-457200">
              <a:buFont typeface="Arial" panose="020B0604020202020204" pitchFamily="34" charset="0"/>
              <a:buChar char="•"/>
            </a:pPr>
            <a:r>
              <a:rPr lang="en-US" sz="2900" dirty="0" smtClean="0"/>
              <a:t>In body paragraphs, you should present evidence and also analyze the evidence.  Tell why the evidence is significant  </a:t>
            </a:r>
          </a:p>
          <a:p>
            <a:pPr marL="457200" indent="-457200">
              <a:buFont typeface="Arial" panose="020B0604020202020204" pitchFamily="34" charset="0"/>
              <a:buChar char="•"/>
            </a:pPr>
            <a:endParaRPr lang="en-US" sz="2900" dirty="0" smtClean="0"/>
          </a:p>
          <a:p>
            <a:pPr marL="457200" indent="-457200">
              <a:buFont typeface="Arial" panose="020B0604020202020204" pitchFamily="34" charset="0"/>
              <a:buChar char="•"/>
            </a:pPr>
            <a:r>
              <a:rPr lang="en-US" sz="2900" dirty="0" smtClean="0"/>
              <a:t>Make sure that there is no extraneous information in  paragraphs.  All information should support topic sentence</a:t>
            </a:r>
          </a:p>
          <a:p>
            <a:pPr marL="457200" indent="-457200">
              <a:buFont typeface="Arial" panose="020B0604020202020204" pitchFamily="34" charset="0"/>
              <a:buChar char="•"/>
            </a:pPr>
            <a:endParaRPr lang="en-US" sz="2900" dirty="0" smtClean="0"/>
          </a:p>
          <a:p>
            <a:pPr marL="457200" indent="-457200">
              <a:buFont typeface="Arial" panose="020B0604020202020204" pitchFamily="34" charset="0"/>
              <a:buChar char="•"/>
            </a:pPr>
            <a:r>
              <a:rPr lang="en-US" sz="2900" dirty="0" smtClean="0"/>
              <a:t>Have a concluding sentence that sums up the ideas of the paragraph</a:t>
            </a:r>
          </a:p>
          <a:p>
            <a:pPr marL="457200" indent="-457200">
              <a:buFont typeface="Arial" panose="020B0604020202020204" pitchFamily="34" charset="0"/>
              <a:buChar char="•"/>
            </a:pPr>
            <a:endParaRPr lang="en-US" sz="2900" dirty="0" smtClean="0"/>
          </a:p>
          <a:p>
            <a:pPr marL="457200" indent="-457200">
              <a:buFont typeface="Arial" panose="020B0604020202020204" pitchFamily="34" charset="0"/>
              <a:buChar char="•"/>
            </a:pPr>
            <a:r>
              <a:rPr lang="en-US" sz="2900" dirty="0" smtClean="0"/>
              <a:t>Make sure that you have transitions that connect, link the paragraphs in the body</a:t>
            </a:r>
          </a:p>
          <a:p>
            <a:pPr>
              <a:buNone/>
            </a:pPr>
            <a:endParaRPr lang="en-US" dirty="0" smtClean="0"/>
          </a:p>
        </p:txBody>
      </p:sp>
      <p:sp>
        <p:nvSpPr>
          <p:cNvPr id="3" name="Title 2"/>
          <p:cNvSpPr>
            <a:spLocks noGrp="1"/>
          </p:cNvSpPr>
          <p:nvPr>
            <p:ph type="title"/>
          </p:nvPr>
        </p:nvSpPr>
        <p:spPr/>
        <p:txBody>
          <a:bodyPr/>
          <a:lstStyle/>
          <a:p>
            <a:r>
              <a:rPr lang="en-US" dirty="0" smtClean="0"/>
              <a:t>The Body</a:t>
            </a:r>
            <a:endParaRPr lang="en-US" dirty="0"/>
          </a:p>
        </p:txBody>
      </p:sp>
    </p:spTree>
    <p:extLst>
      <p:ext uri="{BB962C8B-B14F-4D97-AF65-F5344CB8AC3E}">
        <p14:creationId xmlns:p14="http://schemas.microsoft.com/office/powerpoint/2010/main" val="196056489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solidFill>
                  <a:schemeClr val="accent3">
                    <a:lumMod val="60000"/>
                    <a:lumOff val="40000"/>
                  </a:schemeClr>
                </a:solidFill>
              </a:rPr>
              <a:t>Thesis: </a:t>
            </a:r>
            <a:r>
              <a:rPr lang="en-US" dirty="0" smtClean="0">
                <a:solidFill>
                  <a:schemeClr val="accent2"/>
                </a:solidFill>
              </a:rPr>
              <a:t>Pinero </a:t>
            </a:r>
            <a:r>
              <a:rPr lang="en-US" dirty="0">
                <a:solidFill>
                  <a:schemeClr val="accent2"/>
                </a:solidFill>
              </a:rPr>
              <a:t>uses </a:t>
            </a:r>
            <a:r>
              <a:rPr lang="en-US" dirty="0" smtClean="0">
                <a:solidFill>
                  <a:schemeClr val="accent2"/>
                </a:solidFill>
              </a:rPr>
              <a:t>an </a:t>
            </a:r>
            <a:r>
              <a:rPr lang="en-US" dirty="0">
                <a:solidFill>
                  <a:schemeClr val="accent2"/>
                </a:solidFill>
              </a:rPr>
              <a:t>ethnically and racially diverse cast of characters to </a:t>
            </a:r>
            <a:r>
              <a:rPr lang="en-US" dirty="0" smtClean="0">
                <a:solidFill>
                  <a:schemeClr val="accent2"/>
                </a:solidFill>
              </a:rPr>
              <a:t>demonstrate that the pursuit of the American dream can lead to isolation for the poor and work class. </a:t>
            </a:r>
          </a:p>
          <a:p>
            <a:endParaRPr lang="en-US" dirty="0">
              <a:solidFill>
                <a:schemeClr val="accent2"/>
              </a:solidFill>
            </a:endParaRPr>
          </a:p>
          <a:p>
            <a:r>
              <a:rPr lang="en-US" dirty="0" smtClean="0">
                <a:solidFill>
                  <a:schemeClr val="accent3">
                    <a:lumMod val="60000"/>
                    <a:lumOff val="40000"/>
                  </a:schemeClr>
                </a:solidFill>
              </a:rPr>
              <a:t>Topic Sentence 1: </a:t>
            </a:r>
            <a:r>
              <a:rPr lang="en-US" dirty="0" smtClean="0">
                <a:solidFill>
                  <a:schemeClr val="accent2"/>
                </a:solidFill>
              </a:rPr>
              <a:t>Gerry’s familial relationships demonstrates  that even personal relationships are doomed in an individualistic society. </a:t>
            </a:r>
          </a:p>
          <a:p>
            <a:endParaRPr lang="en-US" dirty="0">
              <a:solidFill>
                <a:schemeClr val="accent3">
                  <a:lumMod val="60000"/>
                  <a:lumOff val="40000"/>
                </a:schemeClr>
              </a:solidFill>
            </a:endParaRPr>
          </a:p>
          <a:p>
            <a:r>
              <a:rPr lang="en-US" dirty="0" smtClean="0">
                <a:solidFill>
                  <a:schemeClr val="accent3">
                    <a:lumMod val="60000"/>
                    <a:lumOff val="40000"/>
                  </a:schemeClr>
                </a:solidFill>
              </a:rPr>
              <a:t>Topic Sentence 2: </a:t>
            </a:r>
            <a:r>
              <a:rPr lang="en-US" dirty="0" smtClean="0">
                <a:solidFill>
                  <a:schemeClr val="accent2"/>
                </a:solidFill>
              </a:rPr>
              <a:t>Dominick’s overly positive view of America symbolically reflects the emptiness of the ideal of the American dream. </a:t>
            </a:r>
          </a:p>
          <a:p>
            <a:endParaRPr lang="en-US" dirty="0" smtClean="0">
              <a:solidFill>
                <a:schemeClr val="accent3">
                  <a:lumMod val="60000"/>
                  <a:lumOff val="40000"/>
                </a:schemeClr>
              </a:solidFill>
            </a:endParaRPr>
          </a:p>
          <a:p>
            <a:r>
              <a:rPr lang="en-US" dirty="0" smtClean="0">
                <a:solidFill>
                  <a:schemeClr val="accent3">
                    <a:lumMod val="60000"/>
                    <a:lumOff val="40000"/>
                  </a:schemeClr>
                </a:solidFill>
              </a:rPr>
              <a:t>Topic Sentence 3:  </a:t>
            </a:r>
            <a:r>
              <a:rPr lang="en-US" dirty="0" smtClean="0">
                <a:solidFill>
                  <a:schemeClr val="accent2"/>
                </a:solidFill>
              </a:rPr>
              <a:t>Jake’s profession and disillusionment with American values reflects a dangerous individualistic ethos. </a:t>
            </a:r>
            <a:endParaRPr lang="en-US" dirty="0">
              <a:solidFill>
                <a:schemeClr val="accent3">
                  <a:lumMod val="60000"/>
                  <a:lumOff val="40000"/>
                </a:schemeClr>
              </a:solidFill>
            </a:endParaRPr>
          </a:p>
          <a:p>
            <a:endParaRPr lang="en-US" dirty="0" smtClean="0"/>
          </a:p>
        </p:txBody>
      </p:sp>
      <p:sp>
        <p:nvSpPr>
          <p:cNvPr id="3" name="Title 2"/>
          <p:cNvSpPr>
            <a:spLocks noGrp="1"/>
          </p:cNvSpPr>
          <p:nvPr>
            <p:ph type="title"/>
          </p:nvPr>
        </p:nvSpPr>
        <p:spPr/>
        <p:txBody>
          <a:bodyPr/>
          <a:lstStyle/>
          <a:p>
            <a:r>
              <a:rPr lang="en-US" dirty="0" smtClean="0"/>
              <a:t>Sample topic sentences </a:t>
            </a:r>
            <a:endParaRPr lang="en-US" dirty="0"/>
          </a:p>
        </p:txBody>
      </p:sp>
    </p:spTree>
    <p:extLst>
      <p:ext uri="{BB962C8B-B14F-4D97-AF65-F5344CB8AC3E}">
        <p14:creationId xmlns:p14="http://schemas.microsoft.com/office/powerpoint/2010/main" val="286321104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25000" lnSpcReduction="20000"/>
          </a:bodyPr>
          <a:lstStyle/>
          <a:p>
            <a:pPr>
              <a:buNone/>
            </a:pPr>
            <a:r>
              <a:rPr lang="en-US" sz="5600" dirty="0" smtClean="0"/>
              <a:t>Things to Remember</a:t>
            </a:r>
          </a:p>
          <a:p>
            <a:pPr>
              <a:buNone/>
            </a:pPr>
            <a:endParaRPr lang="en-US" sz="2600" dirty="0" smtClean="0"/>
          </a:p>
          <a:p>
            <a:pPr marL="457200" indent="-457200">
              <a:buFont typeface="Arial" panose="020B0604020202020204" pitchFamily="34" charset="0"/>
              <a:buChar char="•"/>
            </a:pPr>
            <a:r>
              <a:rPr lang="en-US" sz="5600" dirty="0" smtClean="0"/>
              <a:t>Though you should briefly summarize your argument, you should do more than just repeat the main idea and sub claims of the paper</a:t>
            </a:r>
          </a:p>
          <a:p>
            <a:pPr marL="457200" indent="-457200">
              <a:buFont typeface="Arial" panose="020B0604020202020204" pitchFamily="34" charset="0"/>
              <a:buChar char="•"/>
            </a:pPr>
            <a:endParaRPr lang="en-US" sz="5600" dirty="0" smtClean="0"/>
          </a:p>
          <a:p>
            <a:pPr marL="457200" indent="-457200">
              <a:buFont typeface="Arial" panose="020B0604020202020204" pitchFamily="34" charset="0"/>
              <a:buChar char="•"/>
            </a:pPr>
            <a:r>
              <a:rPr lang="en-US" sz="5600" dirty="0" smtClean="0"/>
              <a:t>You should not end abruptly; the conclusion, like the introduction, should be fully developed.</a:t>
            </a:r>
          </a:p>
          <a:p>
            <a:pPr marL="457200" indent="-457200">
              <a:buFont typeface="Arial" panose="020B0604020202020204" pitchFamily="34" charset="0"/>
              <a:buChar char="•"/>
            </a:pPr>
            <a:endParaRPr lang="en-US" sz="5600" dirty="0" smtClean="0"/>
          </a:p>
          <a:p>
            <a:pPr marL="457200" indent="-457200">
              <a:buFont typeface="Arial" panose="020B0604020202020204" pitchFamily="34" charset="0"/>
              <a:buChar char="•"/>
            </a:pPr>
            <a:r>
              <a:rPr lang="en-US" sz="5600" dirty="0" smtClean="0"/>
              <a:t>You may ask readers to look ahead.</a:t>
            </a:r>
          </a:p>
          <a:p>
            <a:pPr marL="457200" indent="-457200">
              <a:buFont typeface="Arial" panose="020B0604020202020204" pitchFamily="34" charset="0"/>
              <a:buChar char="•"/>
            </a:pPr>
            <a:endParaRPr lang="en-US" sz="5600" dirty="0" smtClean="0"/>
          </a:p>
          <a:p>
            <a:pPr marL="457200" indent="-457200">
              <a:buFont typeface="Arial" panose="020B0604020202020204" pitchFamily="34" charset="0"/>
              <a:buChar char="•"/>
            </a:pPr>
            <a:r>
              <a:rPr lang="en-US" sz="5600" dirty="0" smtClean="0"/>
              <a:t>You may urge awareness for readers</a:t>
            </a:r>
          </a:p>
          <a:p>
            <a:pPr marL="457200" indent="-457200">
              <a:buFont typeface="Arial" panose="020B0604020202020204" pitchFamily="34" charset="0"/>
              <a:buChar char="•"/>
            </a:pPr>
            <a:endParaRPr lang="en-US" sz="5600" dirty="0" smtClean="0"/>
          </a:p>
          <a:p>
            <a:pPr marL="457200" indent="-457200">
              <a:buFont typeface="Arial" panose="020B0604020202020204" pitchFamily="34" charset="0"/>
              <a:buChar char="•"/>
            </a:pPr>
            <a:r>
              <a:rPr lang="en-US" sz="5600" dirty="0" smtClean="0"/>
              <a:t>You should ask the reader to consider the broader implications of your argument.</a:t>
            </a:r>
          </a:p>
          <a:p>
            <a:pPr marL="457200" indent="-457200">
              <a:buFont typeface="Arial" panose="020B0604020202020204" pitchFamily="34" charset="0"/>
              <a:buChar char="•"/>
            </a:pPr>
            <a:endParaRPr lang="en-US" sz="5600" dirty="0" smtClean="0"/>
          </a:p>
          <a:p>
            <a:pPr marL="457200" indent="-457200">
              <a:buFont typeface="Arial" panose="020B0604020202020204" pitchFamily="34" charset="0"/>
              <a:buChar char="•"/>
            </a:pPr>
            <a:r>
              <a:rPr lang="en-US" sz="5600" dirty="0" smtClean="0"/>
              <a:t>The conclusion is your last impression. Make it count! </a:t>
            </a:r>
          </a:p>
          <a:p>
            <a:pPr>
              <a:buNone/>
            </a:pPr>
            <a:endParaRPr lang="en-US" sz="2600" dirty="0" smtClean="0"/>
          </a:p>
          <a:p>
            <a:endParaRPr lang="en-US" dirty="0" smtClean="0"/>
          </a:p>
          <a:p>
            <a:endParaRPr lang="en-US" dirty="0"/>
          </a:p>
        </p:txBody>
      </p:sp>
      <p:sp>
        <p:nvSpPr>
          <p:cNvPr id="3" name="Title 2"/>
          <p:cNvSpPr>
            <a:spLocks noGrp="1"/>
          </p:cNvSpPr>
          <p:nvPr>
            <p:ph type="title"/>
          </p:nvPr>
        </p:nvSpPr>
        <p:spPr/>
        <p:txBody>
          <a:bodyPr/>
          <a:lstStyle/>
          <a:p>
            <a:r>
              <a:rPr lang="en-US" dirty="0" smtClean="0"/>
              <a:t>The Conclusion </a:t>
            </a:r>
            <a:endParaRPr lang="en-US" dirty="0"/>
          </a:p>
        </p:txBody>
      </p:sp>
    </p:spTree>
    <p:extLst>
      <p:ext uri="{BB962C8B-B14F-4D97-AF65-F5344CB8AC3E}">
        <p14:creationId xmlns:p14="http://schemas.microsoft.com/office/powerpoint/2010/main" val="154081832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ngles">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353</TotalTime>
  <Words>830</Words>
  <Application>Microsoft Office PowerPoint</Application>
  <PresentationFormat>On-screen Show (4:3)</PresentationFormat>
  <Paragraphs>87</Paragraphs>
  <Slides>13</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13</vt:i4>
      </vt:variant>
    </vt:vector>
  </HeadingPairs>
  <TitlesOfParts>
    <vt:vector size="20" baseType="lpstr">
      <vt:lpstr>Arial</vt:lpstr>
      <vt:lpstr>Baskerville Old Face</vt:lpstr>
      <vt:lpstr>Franklin Gothic Book</vt:lpstr>
      <vt:lpstr>Franklin Gothic Medium</vt:lpstr>
      <vt:lpstr>Tunga</vt:lpstr>
      <vt:lpstr>Wingdings</vt:lpstr>
      <vt:lpstr>Angles</vt:lpstr>
      <vt:lpstr>Writing About Literature! </vt:lpstr>
      <vt:lpstr>Goals Critical Analysis </vt:lpstr>
      <vt:lpstr>Introductions </vt:lpstr>
      <vt:lpstr>The Thesis Statement</vt:lpstr>
      <vt:lpstr>The Thesis Statement</vt:lpstr>
      <vt:lpstr>The Body</vt:lpstr>
      <vt:lpstr>The Body</vt:lpstr>
      <vt:lpstr>Sample topic sentences </vt:lpstr>
      <vt:lpstr>The Conclusion </vt:lpstr>
      <vt:lpstr>Writing About Literature Dos and Don’ts </vt:lpstr>
      <vt:lpstr>Things to Remember</vt:lpstr>
      <vt:lpstr>MLA Format </vt:lpstr>
      <vt:lpstr>Grammar </vt:lpstr>
    </vt:vector>
  </TitlesOfParts>
  <Company>Gordon State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Writing About Literature!</dc:title>
  <dc:creator>Sanders-Senu, LaRonda</dc:creator>
  <cp:lastModifiedBy>Sanders-Senu, LaRonda</cp:lastModifiedBy>
  <cp:revision>19</cp:revision>
  <dcterms:created xsi:type="dcterms:W3CDTF">2017-04-18T16:45:40Z</dcterms:created>
  <dcterms:modified xsi:type="dcterms:W3CDTF">2018-10-25T14:30:40Z</dcterms:modified>
</cp:coreProperties>
</file>