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4" r:id="rId4"/>
    <p:sldId id="278" r:id="rId5"/>
    <p:sldId id="258" r:id="rId6"/>
    <p:sldId id="259" r:id="rId7"/>
    <p:sldId id="261" r:id="rId8"/>
    <p:sldId id="262" r:id="rId9"/>
    <p:sldId id="271" r:id="rId10"/>
    <p:sldId id="272" r:id="rId11"/>
    <p:sldId id="263" r:id="rId12"/>
    <p:sldId id="279" r:id="rId13"/>
    <p:sldId id="265" r:id="rId14"/>
    <p:sldId id="266" r:id="rId15"/>
    <p:sldId id="269" r:id="rId16"/>
    <p:sldId id="268" r:id="rId17"/>
    <p:sldId id="273" r:id="rId18"/>
    <p:sldId id="260"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3" d="100"/>
          <a:sy n="73" d="100"/>
        </p:scale>
        <p:origin x="4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1A79FB-1AF6-4183-A5D3-4D1620331863}"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2700454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1A79FB-1AF6-4183-A5D3-4D1620331863}"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743032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1A79FB-1AF6-4183-A5D3-4D1620331863}"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353419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1A79FB-1AF6-4183-A5D3-4D1620331863}"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205859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1A79FB-1AF6-4183-A5D3-4D1620331863}"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2993069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1A79FB-1AF6-4183-A5D3-4D1620331863}" type="datetimeFigureOut">
              <a:rPr lang="en-US" smtClean="0"/>
              <a:t>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2943225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1A79FB-1AF6-4183-A5D3-4D1620331863}" type="datetimeFigureOut">
              <a:rPr lang="en-US" smtClean="0"/>
              <a:t>2/16/2019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5646934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1A79FB-1AF6-4183-A5D3-4D1620331863}" type="datetimeFigureOut">
              <a:rPr lang="en-US" smtClean="0"/>
              <a:t>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1355662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A79FB-1AF6-4183-A5D3-4D1620331863}" type="datetimeFigureOut">
              <a:rPr lang="en-US" smtClean="0"/>
              <a:t>2/16/2019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1007843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1A79FB-1AF6-4183-A5D3-4D1620331863}" type="datetimeFigureOut">
              <a:rPr lang="en-US" smtClean="0"/>
              <a:t>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1149060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1A79FB-1AF6-4183-A5D3-4D1620331863}" type="datetimeFigureOut">
              <a:rPr lang="en-US" smtClean="0"/>
              <a:t>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89558-34FD-4E3A-A067-D918F8441D3F}" type="slidenum">
              <a:rPr lang="en-US" smtClean="0"/>
              <a:t>‹#›</a:t>
            </a:fld>
            <a:endParaRPr lang="en-US"/>
          </a:p>
        </p:txBody>
      </p:sp>
    </p:spTree>
    <p:extLst>
      <p:ext uri="{BB962C8B-B14F-4D97-AF65-F5344CB8AC3E}">
        <p14:creationId xmlns:p14="http://schemas.microsoft.com/office/powerpoint/2010/main" val="3741289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1A79FB-1AF6-4183-A5D3-4D1620331863}" type="datetimeFigureOut">
              <a:rPr lang="en-US" smtClean="0"/>
              <a:t>2/16/2019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89558-34FD-4E3A-A067-D918F8441D3F}" type="slidenum">
              <a:rPr lang="en-US" smtClean="0"/>
              <a:t>‹#›</a:t>
            </a:fld>
            <a:endParaRPr lang="en-US"/>
          </a:p>
        </p:txBody>
      </p:sp>
    </p:spTree>
    <p:extLst>
      <p:ext uri="{BB962C8B-B14F-4D97-AF65-F5344CB8AC3E}">
        <p14:creationId xmlns:p14="http://schemas.microsoft.com/office/powerpoint/2010/main" val="2992665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hyperlink" Target="http://www.unc.edu/celtic/catalogue/Gundestrup/kauldron.html"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hyperlink" Target="https://ebookcentral-proquest-com.proxygsu-gor1.galileo.usg.edu/lib/gordonstate/reader.action?docID=1733985&amp;ppg=40" TargetMode="External"/><Relationship Id="rId4" Type="http://schemas.openxmlformats.org/officeDocument/2006/relationships/image" Target="../media/image4.pn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ebookcentral-proquest-com.proxygsu-gor1.galileo.usg.edu/lib/gordonstate/reader.action?docID=1733985&amp;ppg=1"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hyperlink" Target="https://ebookcentral-proquest-com.proxygsu-gor1.galileo.usg.edu/lib/gordonstate/reader.action?docID=1733985&amp;ppg=40"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4.mp4"/><Relationship Id="rId7" Type="http://schemas.openxmlformats.org/officeDocument/2006/relationships/image" Target="../media/image5.png"/><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5.m4a"/><Relationship Id="rId10" Type="http://schemas.openxmlformats.org/officeDocument/2006/relationships/image" Target="../media/image2.png"/><Relationship Id="rId4" Type="http://schemas.microsoft.com/office/2007/relationships/media" Target="../media/media5.m4a"/><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en.wikipedia.org/wiki/Battle_of_the_Allia"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hyperlink" Target="https://ebookcentral-proquest-com.proxygsu-gor1.galileo.usg.edu/lib/gordonstate/reader.action?docID=1733985&amp;ppg=40"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Migration</a:t>
            </a:r>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8009153"/>
      </p:ext>
    </p:extLst>
  </p:cSld>
  <p:clrMapOvr>
    <a:masterClrMapping/>
  </p:clrMapOvr>
  <mc:AlternateContent xmlns:mc="http://schemas.openxmlformats.org/markup-compatibility/2006" xmlns:p14="http://schemas.microsoft.com/office/powerpoint/2010/main">
    <mc:Choice Requires="p14">
      <p:transition spd="slow" p14:dur="1200" advTm="2863">
        <p14:prism/>
      </p:transition>
    </mc:Choice>
    <mc:Fallback xmlns="">
      <p:transition spd="slow" advTm="28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5"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9206" y="735177"/>
            <a:ext cx="4698607" cy="6218555"/>
          </a:xfrm>
        </p:spPr>
        <p:txBody>
          <a:bodyPr>
            <a:normAutofit fontScale="70000" lnSpcReduction="20000"/>
          </a:bodyPr>
          <a:lstStyle/>
          <a:p>
            <a:pPr marL="0" indent="0">
              <a:lnSpc>
                <a:spcPct val="110000"/>
              </a:lnSpc>
              <a:spcBef>
                <a:spcPts val="0"/>
              </a:spcBef>
              <a:buNone/>
            </a:pPr>
            <a:r>
              <a:rPr lang="en-US" dirty="0"/>
              <a:t>Perhaps high on success, the Celts </a:t>
            </a:r>
            <a:r>
              <a:rPr lang="en-US" dirty="0" smtClean="0"/>
              <a:t>marched on </a:t>
            </a:r>
            <a:r>
              <a:rPr lang="en-US" dirty="0"/>
              <a:t>Delphi in Central Greece.  Delphi, of oracle fame, was a site that was sacred to </a:t>
            </a:r>
            <a:r>
              <a:rPr lang="en-US" dirty="0" smtClean="0"/>
              <a:t>Greeks</a:t>
            </a:r>
            <a:r>
              <a:rPr lang="en-US" dirty="0"/>
              <a:t>, and it wasn’t well protected because no Greek army would dare touch it.</a:t>
            </a:r>
          </a:p>
          <a:p>
            <a:pPr marL="0" indent="0">
              <a:buNone/>
            </a:pPr>
            <a:endParaRPr lang="en-US" dirty="0"/>
          </a:p>
          <a:p>
            <a:pPr marL="0" indent="0">
              <a:lnSpc>
                <a:spcPct val="110000"/>
              </a:lnSpc>
              <a:spcBef>
                <a:spcPts val="0"/>
              </a:spcBef>
              <a:buNone/>
            </a:pPr>
            <a:r>
              <a:rPr lang="en-US" dirty="0"/>
              <a:t>The Celts faced some disasters on the way to Delphi, not the least of which was a </a:t>
            </a:r>
            <a:r>
              <a:rPr lang="en-US" dirty="0" smtClean="0"/>
              <a:t>rock </a:t>
            </a:r>
            <a:r>
              <a:rPr lang="en-US" dirty="0"/>
              <a:t>slide that killed a number of them.  We don’t have a great deal of </a:t>
            </a:r>
            <a:r>
              <a:rPr lang="en-US" dirty="0" smtClean="0"/>
              <a:t>details about </a:t>
            </a:r>
            <a:r>
              <a:rPr lang="en-US" dirty="0"/>
              <a:t>this march, but their bad luck apparently made the Celts somewhat </a:t>
            </a:r>
            <a:r>
              <a:rPr lang="en-US" dirty="0" smtClean="0"/>
              <a:t>nervous about </a:t>
            </a:r>
            <a:r>
              <a:rPr lang="en-US" dirty="0"/>
              <a:t>attacking the Greek site, &amp; they turned back.  During the night, their nerves </a:t>
            </a:r>
            <a:r>
              <a:rPr lang="en-US" dirty="0" smtClean="0"/>
              <a:t>somehow </a:t>
            </a:r>
            <a:r>
              <a:rPr lang="en-US" dirty="0"/>
              <a:t>made them think that Greeks had invaded their camp site, &amp; they </a:t>
            </a:r>
            <a:r>
              <a:rPr lang="en-US" dirty="0" smtClean="0"/>
              <a:t>began fighting </a:t>
            </a:r>
            <a:r>
              <a:rPr lang="en-US" dirty="0"/>
              <a:t>each other.  </a:t>
            </a:r>
            <a:r>
              <a:rPr lang="en-US" dirty="0" err="1" smtClean="0"/>
              <a:t>Brennus</a:t>
            </a:r>
            <a:r>
              <a:rPr lang="en-US" dirty="0" smtClean="0"/>
              <a:t> committed suicide, </a:t>
            </a:r>
            <a:r>
              <a:rPr lang="en-US" dirty="0"/>
              <a:t>an act that was </a:t>
            </a:r>
            <a:r>
              <a:rPr lang="en-US" dirty="0" smtClean="0"/>
              <a:t>considered </a:t>
            </a:r>
            <a:r>
              <a:rPr lang="en-US" dirty="0"/>
              <a:t>honorable because of the disastrous attempt to attack Delphi.</a:t>
            </a:r>
          </a:p>
          <a:p>
            <a:pPr marL="0" indent="0">
              <a:buNone/>
            </a:pPr>
            <a:endParaRPr lang="en-US" dirty="0"/>
          </a:p>
        </p:txBody>
      </p:sp>
      <p:pic>
        <p:nvPicPr>
          <p:cNvPr id="4" name="Picture 3"/>
          <p:cNvPicPr>
            <a:picLocks noChangeAspect="1"/>
          </p:cNvPicPr>
          <p:nvPr/>
        </p:nvPicPr>
        <p:blipFill rotWithShape="1">
          <a:blip r:embed="rId5"/>
          <a:srcRect r="1671"/>
          <a:stretch/>
        </p:blipFill>
        <p:spPr>
          <a:xfrm>
            <a:off x="5087813" y="1027906"/>
            <a:ext cx="7175624" cy="5925826"/>
          </a:xfrm>
          <a:prstGeom prst="rect">
            <a:avLst/>
          </a:prstGeom>
        </p:spPr>
      </p:pic>
      <p:sp>
        <p:nvSpPr>
          <p:cNvPr id="5" name="Rectangle 4"/>
          <p:cNvSpPr/>
          <p:nvPr/>
        </p:nvSpPr>
        <p:spPr>
          <a:xfrm>
            <a:off x="389206" y="0"/>
            <a:ext cx="11802794" cy="646331"/>
          </a:xfrm>
          <a:prstGeom prst="rect">
            <a:avLst/>
          </a:prstGeom>
        </p:spPr>
        <p:txBody>
          <a:bodyPr wrap="square">
            <a:spAutoFit/>
          </a:bodyPr>
          <a:lstStyle/>
          <a:p>
            <a:r>
              <a:rPr lang="en-US" dirty="0"/>
              <a:t>The pillaging of </a:t>
            </a:r>
            <a:r>
              <a:rPr lang="en-US" dirty="0" err="1"/>
              <a:t>Callium</a:t>
            </a:r>
            <a:r>
              <a:rPr lang="en-US" dirty="0"/>
              <a:t> sent the Greek troops on the west side running for the hills.  The Celts overran the remaining Greeks, many of whom were saved by the Athenian navy, which didn’t send men ashore but evacuated the remaining Greek army.</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2479508"/>
      </p:ext>
    </p:extLst>
  </p:cSld>
  <p:clrMapOvr>
    <a:masterClrMapping/>
  </p:clrMapOvr>
  <mc:AlternateContent xmlns:mc="http://schemas.openxmlformats.org/markup-compatibility/2006" xmlns:p14="http://schemas.microsoft.com/office/powerpoint/2010/main">
    <mc:Choice Requires="p14">
      <p:transition spd="slow" p14:dur="1200" advTm="60608">
        <p14:prism/>
      </p:transition>
    </mc:Choice>
    <mc:Fallback xmlns="">
      <p:transition spd="slow" advTm="606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The previous account is the more conservative of two.  Some claim that the Celts actually sacked Delphi.  Perhaps the history majors among us can tell us how true is the claim that “history is written by the victors.”  Of course, since we have two versions, how do we know which were the victors?</a:t>
            </a:r>
          </a:p>
          <a:p>
            <a:pPr marL="0" indent="0">
              <a:buNone/>
            </a:pPr>
            <a:endParaRPr lang="en-US" dirty="0"/>
          </a:p>
          <a:p>
            <a:pPr marL="0" indent="0">
              <a:buNone/>
            </a:pPr>
            <a:r>
              <a:rPr lang="en-US" dirty="0" smtClean="0"/>
              <a:t>Both sides agree that </a:t>
            </a:r>
            <a:r>
              <a:rPr lang="en-US" dirty="0" err="1" smtClean="0"/>
              <a:t>Brennus</a:t>
            </a:r>
            <a:r>
              <a:rPr lang="en-US" dirty="0" smtClean="0"/>
              <a:t> committed suicide, so there had to be a reason for that, at least.</a:t>
            </a:r>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1599398"/>
      </p:ext>
    </p:extLst>
  </p:cSld>
  <p:clrMapOvr>
    <a:masterClrMapping/>
  </p:clrMapOvr>
  <mc:AlternateContent xmlns:mc="http://schemas.openxmlformats.org/markup-compatibility/2006" xmlns:p14="http://schemas.microsoft.com/office/powerpoint/2010/main">
    <mc:Choice Requires="p14">
      <p:transition spd="slow" p14:dur="1200" advTm="25204">
        <p14:prism/>
      </p:transition>
    </mc:Choice>
    <mc:Fallback xmlns="">
      <p:transition spd="slow" advTm="252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6937" y="1064600"/>
            <a:ext cx="5481613" cy="6745129"/>
          </a:xfrm>
        </p:spPr>
        <p:txBody>
          <a:bodyPr>
            <a:normAutofit/>
          </a:bodyPr>
          <a:lstStyle/>
          <a:p>
            <a:pPr marL="0" indent="0">
              <a:buNone/>
            </a:pPr>
            <a:r>
              <a:rPr lang="en-US" dirty="0"/>
              <a:t>The survivors (victors?) left Delphi &amp; headed north, where they founded a kingdom called </a:t>
            </a:r>
            <a:r>
              <a:rPr lang="en-US" dirty="0" err="1"/>
              <a:t>Tylis</a:t>
            </a:r>
            <a:r>
              <a:rPr lang="en-US" dirty="0"/>
              <a:t>.  It rapidly became a robber kingdom, with its inhabitants blackmailing the other kingdoms around it.  Not surprisingly, another kingdom, Thrace, destroyed it, and that was in 212 B.C.  The march on Delphi was around 279 B.C., so you can see that the kingdom of </a:t>
            </a:r>
            <a:r>
              <a:rPr lang="en-US" dirty="0" err="1"/>
              <a:t>Tylis</a:t>
            </a:r>
            <a:r>
              <a:rPr lang="en-US" dirty="0"/>
              <a:t> didn’t last very long. </a:t>
            </a:r>
          </a:p>
        </p:txBody>
      </p:sp>
      <p:sp>
        <p:nvSpPr>
          <p:cNvPr id="5" name="Oval 4"/>
          <p:cNvSpPr/>
          <p:nvPr/>
        </p:nvSpPr>
        <p:spPr>
          <a:xfrm>
            <a:off x="9017392" y="5570805"/>
            <a:ext cx="56270"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stretch>
            <a:fillRect/>
          </a:stretch>
        </p:blipFill>
        <p:spPr>
          <a:xfrm>
            <a:off x="5650425" y="1327621"/>
            <a:ext cx="6541575" cy="4243184"/>
          </a:xfrm>
          <a:prstGeom prst="rect">
            <a:avLst/>
          </a:prstGeom>
        </p:spPr>
      </p:pic>
      <p:cxnSp>
        <p:nvCxnSpPr>
          <p:cNvPr id="8" name="Straight Arrow Connector 7"/>
          <p:cNvCxnSpPr/>
          <p:nvPr/>
        </p:nvCxnSpPr>
        <p:spPr>
          <a:xfrm flipV="1">
            <a:off x="9073662" y="4382086"/>
            <a:ext cx="745587" cy="7074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9905133">
            <a:off x="9484789" y="4430176"/>
            <a:ext cx="824008" cy="369332"/>
          </a:xfrm>
          <a:prstGeom prst="rect">
            <a:avLst/>
          </a:prstGeom>
          <a:noFill/>
        </p:spPr>
        <p:txBody>
          <a:bodyPr wrap="none" rtlCol="0">
            <a:spAutoFit/>
          </a:bodyPr>
          <a:lstStyle/>
          <a:p>
            <a:r>
              <a:rPr lang="en-US" b="1" dirty="0" smtClean="0"/>
              <a:t>Thrace</a:t>
            </a:r>
            <a:endParaRPr lang="en-US" b="1"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4366804"/>
      </p:ext>
    </p:extLst>
  </p:cSld>
  <p:clrMapOvr>
    <a:masterClrMapping/>
  </p:clrMapOvr>
  <mc:AlternateContent xmlns:mc="http://schemas.openxmlformats.org/markup-compatibility/2006" xmlns:p14="http://schemas.microsoft.com/office/powerpoint/2010/main">
    <mc:Choice Requires="p14">
      <p:transition spd="slow" p14:dur="1200" advTm="31887">
        <p14:prism/>
      </p:transition>
    </mc:Choice>
    <mc:Fallback xmlns="">
      <p:transition spd="slow" advTm="31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34815" y="195539"/>
            <a:ext cx="11916508" cy="6321167"/>
          </a:xfrm>
        </p:spPr>
        <p:txBody>
          <a:bodyPr>
            <a:normAutofit/>
          </a:bodyPr>
          <a:lstStyle/>
          <a:p>
            <a:pPr marL="0" indent="0">
              <a:buNone/>
            </a:pPr>
            <a:endParaRPr lang="en-US" sz="400" dirty="0"/>
          </a:p>
          <a:p>
            <a:pPr marL="0" indent="0">
              <a:buNone/>
            </a:pPr>
            <a:endParaRPr lang="en-US" sz="2400" dirty="0"/>
          </a:p>
        </p:txBody>
      </p:sp>
      <p:sp>
        <p:nvSpPr>
          <p:cNvPr id="13" name="TextBox 12"/>
          <p:cNvSpPr txBox="1"/>
          <p:nvPr/>
        </p:nvSpPr>
        <p:spPr>
          <a:xfrm>
            <a:off x="134815" y="176588"/>
            <a:ext cx="12057185" cy="5355312"/>
          </a:xfrm>
          <a:prstGeom prst="rect">
            <a:avLst/>
          </a:prstGeom>
          <a:noFill/>
        </p:spPr>
        <p:txBody>
          <a:bodyPr wrap="square" rtlCol="0">
            <a:spAutoFit/>
          </a:bodyPr>
          <a:lstStyle/>
          <a:p>
            <a:r>
              <a:rPr lang="en-US" dirty="0"/>
              <a:t>You can imagine that archeologists haven’t found much </a:t>
            </a:r>
            <a:r>
              <a:rPr lang="en-US" dirty="0" smtClean="0"/>
              <a:t>evidence </a:t>
            </a:r>
            <a:r>
              <a:rPr lang="en-US" dirty="0"/>
              <a:t>of the Celtic presence in the area, since </a:t>
            </a:r>
            <a:r>
              <a:rPr lang="en-US" dirty="0" err="1"/>
              <a:t>Tylis</a:t>
            </a:r>
            <a:r>
              <a:rPr lang="en-US" dirty="0"/>
              <a:t> lasted such a </a:t>
            </a:r>
            <a:endParaRPr lang="en-US" dirty="0" smtClean="0"/>
          </a:p>
          <a:p>
            <a:r>
              <a:rPr lang="en-US" dirty="0" smtClean="0"/>
              <a:t>short </a:t>
            </a:r>
            <a:r>
              <a:rPr lang="en-US" dirty="0"/>
              <a:t>time</a:t>
            </a:r>
            <a:r>
              <a:rPr lang="en-US" dirty="0" smtClean="0"/>
              <a:t>. One artifact of that brief period of time is famous among </a:t>
            </a:r>
            <a:r>
              <a:rPr lang="en-US" dirty="0" err="1" smtClean="0"/>
              <a:t>Celticists</a:t>
            </a:r>
            <a:r>
              <a:rPr lang="en-US" dirty="0" smtClean="0"/>
              <a:t>, however.  A cauldron was found in Denmark, </a:t>
            </a:r>
          </a:p>
          <a:p>
            <a:r>
              <a:rPr lang="en-US" dirty="0" smtClean="0"/>
              <a:t>which is, of course, quite far from ancient Thrace &amp; </a:t>
            </a:r>
            <a:r>
              <a:rPr lang="en-US" dirty="0" err="1" smtClean="0"/>
              <a:t>Tylis</a:t>
            </a:r>
            <a:r>
              <a:rPr lang="en-US" dirty="0" smtClean="0"/>
              <a:t>.  The </a:t>
            </a:r>
            <a:r>
              <a:rPr lang="en-US" dirty="0" err="1" smtClean="0"/>
              <a:t>Gundestrup</a:t>
            </a:r>
            <a:r>
              <a:rPr lang="en-US" dirty="0" smtClean="0"/>
              <a:t> (the town where it was found) Cauldron, as it is </a:t>
            </a:r>
          </a:p>
          <a:p>
            <a:r>
              <a:rPr lang="en-US" dirty="0" smtClean="0"/>
              <a:t>known, is believed to be of Thracian construction, but its decoration is clearly Celtic.  One theory is that a Celt put in an order </a:t>
            </a:r>
          </a:p>
          <a:p>
            <a:r>
              <a:rPr lang="en-US" dirty="0" smtClean="0"/>
              <a:t>with a Thracian for the cauldron. It’s 97% pure silver.  It’s dated between the 2</a:t>
            </a:r>
            <a:r>
              <a:rPr lang="en-US" baseline="30000" dirty="0" smtClean="0"/>
              <a:t>nd</a:t>
            </a:r>
            <a:r>
              <a:rPr lang="en-US" dirty="0" smtClean="0"/>
              <a:t> &amp; 1</a:t>
            </a:r>
            <a:r>
              <a:rPr lang="en-US" baseline="30000" dirty="0" smtClean="0"/>
              <a:t>st</a:t>
            </a:r>
            <a:r>
              <a:rPr lang="en-US" dirty="0" smtClean="0"/>
              <a:t> century B.C., but if it truly is, as the </a:t>
            </a:r>
          </a:p>
          <a:p>
            <a:r>
              <a:rPr lang="en-US" dirty="0" smtClean="0"/>
              <a:t>scholars believe, Celtic in design (and there’s actually no debate about that), it’s hard to imagine that it was made later than </a:t>
            </a:r>
          </a:p>
          <a:p>
            <a:r>
              <a:rPr lang="en-US" dirty="0" smtClean="0"/>
              <a:t>212 B.C.  But there are two schools of thought: that its workmanship is Thracian so that it therefore originated in Thrace, and</a:t>
            </a:r>
          </a:p>
          <a:p>
            <a:r>
              <a:rPr lang="en-US" dirty="0" smtClean="0"/>
              <a:t>that it originated in Gaul.  (That requires a longer explanation; please </a:t>
            </a:r>
            <a:r>
              <a:rPr lang="en-US" dirty="0"/>
              <a:t>see </a:t>
            </a:r>
            <a:r>
              <a:rPr lang="en-US" sz="1600" dirty="0" smtClean="0">
                <a:hlinkClick r:id="rId5"/>
              </a:rPr>
              <a:t>http</a:t>
            </a:r>
            <a:r>
              <a:rPr lang="en-US" sz="1600" dirty="0">
                <a:hlinkClick r:id="rId5"/>
              </a:rPr>
              <a:t>://</a:t>
            </a:r>
            <a:r>
              <a:rPr lang="en-US" sz="1600" dirty="0" smtClean="0">
                <a:hlinkClick r:id="rId5"/>
              </a:rPr>
              <a:t>www.unc.edu/celtic/catalogue/Gundestrup/kauldron.html</a:t>
            </a:r>
            <a:r>
              <a:rPr lang="en-US" sz="1600" dirty="0" smtClean="0"/>
              <a:t> </a:t>
            </a:r>
            <a:r>
              <a:rPr lang="en-US" dirty="0" smtClean="0"/>
              <a:t>if you’re interested.)</a:t>
            </a:r>
          </a:p>
          <a:p>
            <a:endParaRPr lang="en-US" dirty="0"/>
          </a:p>
          <a:p>
            <a:r>
              <a:rPr lang="en-US" dirty="0" smtClean="0"/>
              <a:t>                                                                                          As you might imagine, </a:t>
            </a:r>
          </a:p>
          <a:p>
            <a:r>
              <a:rPr lang="en-US" dirty="0"/>
              <a:t> </a:t>
            </a:r>
            <a:r>
              <a:rPr lang="en-US" dirty="0" smtClean="0"/>
              <a:t>                                                                                         the question of how </a:t>
            </a:r>
          </a:p>
          <a:p>
            <a:r>
              <a:rPr lang="en-US" dirty="0"/>
              <a:t> </a:t>
            </a:r>
            <a:r>
              <a:rPr lang="en-US" dirty="0" smtClean="0"/>
              <a:t>                                                                                         the cauldron got to </a:t>
            </a:r>
          </a:p>
          <a:p>
            <a:r>
              <a:rPr lang="en-US" dirty="0" smtClean="0"/>
              <a:t>                                                                                          Denmark is another </a:t>
            </a:r>
          </a:p>
          <a:p>
            <a:r>
              <a:rPr lang="en-US" dirty="0"/>
              <a:t> </a:t>
            </a:r>
            <a:r>
              <a:rPr lang="en-US" dirty="0" smtClean="0"/>
              <a:t>                                                                                         topic for debate.  </a:t>
            </a:r>
          </a:p>
          <a:p>
            <a:r>
              <a:rPr lang="en-US" dirty="0"/>
              <a:t> </a:t>
            </a:r>
            <a:r>
              <a:rPr lang="en-US" dirty="0" smtClean="0"/>
              <a:t>                                                                                         There are several </a:t>
            </a:r>
          </a:p>
          <a:p>
            <a:r>
              <a:rPr lang="en-US" dirty="0"/>
              <a:t> </a:t>
            </a:r>
            <a:r>
              <a:rPr lang="en-US" dirty="0" smtClean="0"/>
              <a:t>                                                                                         theories discussed </a:t>
            </a:r>
          </a:p>
          <a:p>
            <a:r>
              <a:rPr lang="en-US" dirty="0"/>
              <a:t> </a:t>
            </a:r>
            <a:r>
              <a:rPr lang="en-US" dirty="0" smtClean="0"/>
              <a:t>                                                                                         in the article linked </a:t>
            </a:r>
            <a:endParaRPr lang="en-US" dirty="0"/>
          </a:p>
          <a:p>
            <a:r>
              <a:rPr lang="en-US" dirty="0" smtClean="0"/>
              <a:t>                                                                                          above.</a:t>
            </a:r>
            <a:endParaRPr lang="en-US" dirty="0"/>
          </a:p>
        </p:txBody>
      </p:sp>
      <p:pic>
        <p:nvPicPr>
          <p:cNvPr id="14" name="Picture 13"/>
          <p:cNvPicPr>
            <a:picLocks noChangeAspect="1"/>
          </p:cNvPicPr>
          <p:nvPr/>
        </p:nvPicPr>
        <p:blipFill>
          <a:blip r:embed="rId6"/>
          <a:stretch>
            <a:fillRect/>
          </a:stretch>
        </p:blipFill>
        <p:spPr>
          <a:xfrm>
            <a:off x="6860887" y="3414077"/>
            <a:ext cx="5325251" cy="3474720"/>
          </a:xfrm>
          <a:prstGeom prst="rect">
            <a:avLst/>
          </a:prstGeom>
        </p:spPr>
      </p:pic>
      <p:pic>
        <p:nvPicPr>
          <p:cNvPr id="9" name="Picture 8"/>
          <p:cNvPicPr>
            <a:picLocks noChangeAspect="1"/>
          </p:cNvPicPr>
          <p:nvPr/>
        </p:nvPicPr>
        <p:blipFill>
          <a:blip r:embed="rId7"/>
          <a:stretch>
            <a:fillRect/>
          </a:stretch>
        </p:blipFill>
        <p:spPr>
          <a:xfrm>
            <a:off x="-11723" y="2711779"/>
            <a:ext cx="4793713" cy="4114800"/>
          </a:xfrm>
          <a:prstGeom prst="rect">
            <a:avLst/>
          </a:prstGeom>
        </p:spPr>
      </p:pic>
      <p:sp>
        <p:nvSpPr>
          <p:cNvPr id="11" name="Oval 10"/>
          <p:cNvSpPr/>
          <p:nvPr/>
        </p:nvSpPr>
        <p:spPr>
          <a:xfrm>
            <a:off x="3149726" y="5633435"/>
            <a:ext cx="634184" cy="62588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81395" y="5708488"/>
            <a:ext cx="746295" cy="338554"/>
          </a:xfrm>
          <a:prstGeom prst="rect">
            <a:avLst/>
          </a:prstGeom>
          <a:noFill/>
        </p:spPr>
        <p:txBody>
          <a:bodyPr wrap="none" rtlCol="0">
            <a:spAutoFit/>
          </a:bodyPr>
          <a:lstStyle/>
          <a:p>
            <a:r>
              <a:rPr lang="en-US" sz="1600" dirty="0" smtClean="0"/>
              <a:t>Thrace</a:t>
            </a:r>
            <a:endParaRPr lang="en-US" sz="1600" dirty="0"/>
          </a:p>
        </p:txBody>
      </p:sp>
      <p:sp>
        <p:nvSpPr>
          <p:cNvPr id="10" name="Oval 9"/>
          <p:cNvSpPr/>
          <p:nvPr/>
        </p:nvSpPr>
        <p:spPr>
          <a:xfrm>
            <a:off x="470586" y="2728023"/>
            <a:ext cx="851778" cy="57788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74537" y="2823633"/>
            <a:ext cx="1043876" cy="369332"/>
          </a:xfrm>
          <a:prstGeom prst="rect">
            <a:avLst/>
          </a:prstGeom>
          <a:noFill/>
        </p:spPr>
        <p:txBody>
          <a:bodyPr wrap="none" rtlCol="0">
            <a:spAutoFit/>
          </a:bodyPr>
          <a:lstStyle/>
          <a:p>
            <a:r>
              <a:rPr lang="en-US" dirty="0" smtClean="0"/>
              <a:t>Denmark</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0680342"/>
      </p:ext>
    </p:extLst>
  </p:cSld>
  <p:clrMapOvr>
    <a:masterClrMapping/>
  </p:clrMapOvr>
  <mc:AlternateContent xmlns:mc="http://schemas.openxmlformats.org/markup-compatibility/2006" xmlns:p14="http://schemas.microsoft.com/office/powerpoint/2010/main">
    <mc:Choice Requires="p14">
      <p:transition spd="slow" p14:dur="1200" advTm="82625">
        <p14:prism/>
      </p:transition>
    </mc:Choice>
    <mc:Fallback xmlns="">
      <p:transition spd="slow" advTm="82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225084"/>
            <a:ext cx="10515600" cy="6632916"/>
          </a:xfrm>
        </p:spPr>
        <p:txBody>
          <a:bodyPr>
            <a:normAutofit fontScale="92500" lnSpcReduction="10000"/>
          </a:bodyPr>
          <a:lstStyle/>
          <a:p>
            <a:pPr marL="0" indent="0">
              <a:buNone/>
            </a:pPr>
            <a:r>
              <a:rPr lang="en-US" dirty="0" smtClean="0"/>
              <a:t>Let’s take a look at our map again:</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dirty="0" smtClean="0"/>
              <a:t>There are very few modern-day countries on this map, which includes virtually the entire continent of Europe, that were not occupied by Celts at some point between 400 &amp; 1 B.C.  When we first become aware of them, they occupied Switzerland, Austria, Hungary, bit of Germany, and a large section of France, as well as edges of the countries east of Austria.</a:t>
            </a:r>
          </a:p>
          <a:p>
            <a:pPr marL="0" indent="0">
              <a:buNone/>
            </a:pPr>
            <a:endParaRPr lang="en-US" dirty="0"/>
          </a:p>
        </p:txBody>
      </p:sp>
      <p:pic>
        <p:nvPicPr>
          <p:cNvPr id="4" name="Picture 3"/>
          <p:cNvPicPr>
            <a:picLocks noChangeAspect="1"/>
          </p:cNvPicPr>
          <p:nvPr/>
        </p:nvPicPr>
        <p:blipFill>
          <a:blip r:embed="rId5"/>
          <a:stretch>
            <a:fillRect/>
          </a:stretch>
        </p:blipFill>
        <p:spPr>
          <a:xfrm>
            <a:off x="3233177" y="744701"/>
            <a:ext cx="6541575" cy="4243184"/>
          </a:xfrm>
          <a:prstGeom prst="rect">
            <a:avLst/>
          </a:prstGeom>
        </p:spPr>
      </p:pic>
      <p:sp>
        <p:nvSpPr>
          <p:cNvPr id="8" name="Freeform 7"/>
          <p:cNvSpPr/>
          <p:nvPr/>
        </p:nvSpPr>
        <p:spPr>
          <a:xfrm>
            <a:off x="3766910" y="2546228"/>
            <a:ext cx="2155588" cy="1012898"/>
          </a:xfrm>
          <a:custGeom>
            <a:avLst/>
            <a:gdLst>
              <a:gd name="connsiteX0" fmla="*/ 819158 w 2155588"/>
              <a:gd name="connsiteY0" fmla="*/ 42227 h 1012898"/>
              <a:gd name="connsiteX1" fmla="*/ 748819 w 2155588"/>
              <a:gd name="connsiteY1" fmla="*/ 56295 h 1012898"/>
              <a:gd name="connsiteX2" fmla="*/ 439330 w 2155588"/>
              <a:gd name="connsiteY2" fmla="*/ 84430 h 1012898"/>
              <a:gd name="connsiteX3" fmla="*/ 312721 w 2155588"/>
              <a:gd name="connsiteY3" fmla="*/ 140701 h 1012898"/>
              <a:gd name="connsiteX4" fmla="*/ 270518 w 2155588"/>
              <a:gd name="connsiteY4" fmla="*/ 154769 h 1012898"/>
              <a:gd name="connsiteX5" fmla="*/ 214247 w 2155588"/>
              <a:gd name="connsiteY5" fmla="*/ 211040 h 1012898"/>
              <a:gd name="connsiteX6" fmla="*/ 157976 w 2155588"/>
              <a:gd name="connsiteY6" fmla="*/ 281378 h 1012898"/>
              <a:gd name="connsiteX7" fmla="*/ 101705 w 2155588"/>
              <a:gd name="connsiteY7" fmla="*/ 407987 h 1012898"/>
              <a:gd name="connsiteX8" fmla="*/ 87638 w 2155588"/>
              <a:gd name="connsiteY8" fmla="*/ 450190 h 1012898"/>
              <a:gd name="connsiteX9" fmla="*/ 73570 w 2155588"/>
              <a:gd name="connsiteY9" fmla="*/ 506461 h 1012898"/>
              <a:gd name="connsiteX10" fmla="*/ 45435 w 2155588"/>
              <a:gd name="connsiteY10" fmla="*/ 590867 h 1012898"/>
              <a:gd name="connsiteX11" fmla="*/ 17299 w 2155588"/>
              <a:gd name="connsiteY11" fmla="*/ 619003 h 1012898"/>
              <a:gd name="connsiteX12" fmla="*/ 17299 w 2155588"/>
              <a:gd name="connsiteY12" fmla="*/ 773747 h 1012898"/>
              <a:gd name="connsiteX13" fmla="*/ 45435 w 2155588"/>
              <a:gd name="connsiteY13" fmla="*/ 858154 h 1012898"/>
              <a:gd name="connsiteX14" fmla="*/ 87638 w 2155588"/>
              <a:gd name="connsiteY14" fmla="*/ 886289 h 1012898"/>
              <a:gd name="connsiteX15" fmla="*/ 115773 w 2155588"/>
              <a:gd name="connsiteY15" fmla="*/ 928492 h 1012898"/>
              <a:gd name="connsiteX16" fmla="*/ 157976 w 2155588"/>
              <a:gd name="connsiteY16" fmla="*/ 942560 h 1012898"/>
              <a:gd name="connsiteX17" fmla="*/ 186112 w 2155588"/>
              <a:gd name="connsiteY17" fmla="*/ 970695 h 1012898"/>
              <a:gd name="connsiteX18" fmla="*/ 228315 w 2155588"/>
              <a:gd name="connsiteY18" fmla="*/ 984763 h 1012898"/>
              <a:gd name="connsiteX19" fmla="*/ 270518 w 2155588"/>
              <a:gd name="connsiteY19" fmla="*/ 1012898 h 1012898"/>
              <a:gd name="connsiteX20" fmla="*/ 354924 w 2155588"/>
              <a:gd name="connsiteY20" fmla="*/ 970695 h 1012898"/>
              <a:gd name="connsiteX21" fmla="*/ 383059 w 2155588"/>
              <a:gd name="connsiteY21" fmla="*/ 872221 h 1012898"/>
              <a:gd name="connsiteX22" fmla="*/ 425262 w 2155588"/>
              <a:gd name="connsiteY22" fmla="*/ 844086 h 1012898"/>
              <a:gd name="connsiteX23" fmla="*/ 453398 w 2155588"/>
              <a:gd name="connsiteY23" fmla="*/ 815950 h 1012898"/>
              <a:gd name="connsiteX24" fmla="*/ 537804 w 2155588"/>
              <a:gd name="connsiteY24" fmla="*/ 787815 h 1012898"/>
              <a:gd name="connsiteX25" fmla="*/ 664413 w 2155588"/>
              <a:gd name="connsiteY25" fmla="*/ 731544 h 1012898"/>
              <a:gd name="connsiteX26" fmla="*/ 762887 w 2155588"/>
              <a:gd name="connsiteY26" fmla="*/ 703409 h 1012898"/>
              <a:gd name="connsiteX27" fmla="*/ 805090 w 2155588"/>
              <a:gd name="connsiteY27" fmla="*/ 675274 h 1012898"/>
              <a:gd name="connsiteX28" fmla="*/ 1058308 w 2155588"/>
              <a:gd name="connsiteY28" fmla="*/ 604935 h 1012898"/>
              <a:gd name="connsiteX29" fmla="*/ 1142715 w 2155588"/>
              <a:gd name="connsiteY29" fmla="*/ 576800 h 1012898"/>
              <a:gd name="connsiteX30" fmla="*/ 1184918 w 2155588"/>
              <a:gd name="connsiteY30" fmla="*/ 562732 h 1012898"/>
              <a:gd name="connsiteX31" fmla="*/ 1494407 w 2155588"/>
              <a:gd name="connsiteY31" fmla="*/ 534597 h 1012898"/>
              <a:gd name="connsiteX32" fmla="*/ 1775761 w 2155588"/>
              <a:gd name="connsiteY32" fmla="*/ 534597 h 1012898"/>
              <a:gd name="connsiteX33" fmla="*/ 1860167 w 2155588"/>
              <a:gd name="connsiteY33" fmla="*/ 562732 h 1012898"/>
              <a:gd name="connsiteX34" fmla="*/ 2014912 w 2155588"/>
              <a:gd name="connsiteY34" fmla="*/ 548664 h 1012898"/>
              <a:gd name="connsiteX35" fmla="*/ 2071182 w 2155588"/>
              <a:gd name="connsiteY35" fmla="*/ 534597 h 1012898"/>
              <a:gd name="connsiteX36" fmla="*/ 2127453 w 2155588"/>
              <a:gd name="connsiteY36" fmla="*/ 464258 h 1012898"/>
              <a:gd name="connsiteX37" fmla="*/ 2155588 w 2155588"/>
              <a:gd name="connsiteY37" fmla="*/ 379852 h 1012898"/>
              <a:gd name="connsiteX38" fmla="*/ 2141521 w 2155588"/>
              <a:gd name="connsiteY38" fmla="*/ 239175 h 1012898"/>
              <a:gd name="connsiteX39" fmla="*/ 2113385 w 2155588"/>
              <a:gd name="connsiteY39" fmla="*/ 211040 h 1012898"/>
              <a:gd name="connsiteX40" fmla="*/ 2028979 w 2155588"/>
              <a:gd name="connsiteY40" fmla="*/ 154769 h 1012898"/>
              <a:gd name="connsiteX41" fmla="*/ 1986776 w 2155588"/>
              <a:gd name="connsiteY41" fmla="*/ 126634 h 1012898"/>
              <a:gd name="connsiteX42" fmla="*/ 1184918 w 2155588"/>
              <a:gd name="connsiteY42" fmla="*/ 84430 h 1012898"/>
              <a:gd name="connsiteX43" fmla="*/ 1128647 w 2155588"/>
              <a:gd name="connsiteY43" fmla="*/ 70363 h 1012898"/>
              <a:gd name="connsiteX44" fmla="*/ 1044241 w 2155588"/>
              <a:gd name="connsiteY44" fmla="*/ 42227 h 1012898"/>
              <a:gd name="connsiteX45" fmla="*/ 833225 w 2155588"/>
              <a:gd name="connsiteY45" fmla="*/ 28160 h 1012898"/>
              <a:gd name="connsiteX46" fmla="*/ 819158 w 2155588"/>
              <a:gd name="connsiteY46" fmla="*/ 42227 h 101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55588" h="1012898">
                <a:moveTo>
                  <a:pt x="819158" y="42227"/>
                </a:moveTo>
                <a:cubicBezTo>
                  <a:pt x="805090" y="46916"/>
                  <a:pt x="772452" y="52659"/>
                  <a:pt x="748819" y="56295"/>
                </a:cubicBezTo>
                <a:cubicBezTo>
                  <a:pt x="633212" y="74081"/>
                  <a:pt x="565629" y="75409"/>
                  <a:pt x="439330" y="84430"/>
                </a:cubicBezTo>
                <a:cubicBezTo>
                  <a:pt x="372450" y="129018"/>
                  <a:pt x="413168" y="107219"/>
                  <a:pt x="312721" y="140701"/>
                </a:cubicBezTo>
                <a:lnTo>
                  <a:pt x="270518" y="154769"/>
                </a:lnTo>
                <a:cubicBezTo>
                  <a:pt x="251761" y="173526"/>
                  <a:pt x="228961" y="188969"/>
                  <a:pt x="214247" y="211040"/>
                </a:cubicBezTo>
                <a:cubicBezTo>
                  <a:pt x="178755" y="264279"/>
                  <a:pt x="198067" y="241288"/>
                  <a:pt x="157976" y="281378"/>
                </a:cubicBezTo>
                <a:cubicBezTo>
                  <a:pt x="124494" y="381824"/>
                  <a:pt x="146292" y="341108"/>
                  <a:pt x="101705" y="407987"/>
                </a:cubicBezTo>
                <a:cubicBezTo>
                  <a:pt x="97016" y="422055"/>
                  <a:pt x="91712" y="435932"/>
                  <a:pt x="87638" y="450190"/>
                </a:cubicBezTo>
                <a:cubicBezTo>
                  <a:pt x="82327" y="468780"/>
                  <a:pt x="79126" y="487942"/>
                  <a:pt x="73570" y="506461"/>
                </a:cubicBezTo>
                <a:cubicBezTo>
                  <a:pt x="65048" y="534867"/>
                  <a:pt x="66406" y="569896"/>
                  <a:pt x="45435" y="590867"/>
                </a:cubicBezTo>
                <a:lnTo>
                  <a:pt x="17299" y="619003"/>
                </a:lnTo>
                <a:cubicBezTo>
                  <a:pt x="-6010" y="688933"/>
                  <a:pt x="-5523" y="667242"/>
                  <a:pt x="17299" y="773747"/>
                </a:cubicBezTo>
                <a:cubicBezTo>
                  <a:pt x="23513" y="802746"/>
                  <a:pt x="20758" y="841703"/>
                  <a:pt x="45435" y="858154"/>
                </a:cubicBezTo>
                <a:lnTo>
                  <a:pt x="87638" y="886289"/>
                </a:lnTo>
                <a:cubicBezTo>
                  <a:pt x="97016" y="900357"/>
                  <a:pt x="102571" y="917930"/>
                  <a:pt x="115773" y="928492"/>
                </a:cubicBezTo>
                <a:cubicBezTo>
                  <a:pt x="127352" y="937755"/>
                  <a:pt x="145260" y="934931"/>
                  <a:pt x="157976" y="942560"/>
                </a:cubicBezTo>
                <a:cubicBezTo>
                  <a:pt x="169349" y="949384"/>
                  <a:pt x="174739" y="963871"/>
                  <a:pt x="186112" y="970695"/>
                </a:cubicBezTo>
                <a:cubicBezTo>
                  <a:pt x="198828" y="978324"/>
                  <a:pt x="215052" y="978131"/>
                  <a:pt x="228315" y="984763"/>
                </a:cubicBezTo>
                <a:cubicBezTo>
                  <a:pt x="243437" y="992324"/>
                  <a:pt x="256450" y="1003520"/>
                  <a:pt x="270518" y="1012898"/>
                </a:cubicBezTo>
                <a:cubicBezTo>
                  <a:pt x="304830" y="1004320"/>
                  <a:pt x="337007" y="1006528"/>
                  <a:pt x="354924" y="970695"/>
                </a:cubicBezTo>
                <a:cubicBezTo>
                  <a:pt x="358291" y="963961"/>
                  <a:pt x="373844" y="883740"/>
                  <a:pt x="383059" y="872221"/>
                </a:cubicBezTo>
                <a:cubicBezTo>
                  <a:pt x="393621" y="859019"/>
                  <a:pt x="412060" y="854648"/>
                  <a:pt x="425262" y="844086"/>
                </a:cubicBezTo>
                <a:cubicBezTo>
                  <a:pt x="435619" y="835800"/>
                  <a:pt x="441535" y="821882"/>
                  <a:pt x="453398" y="815950"/>
                </a:cubicBezTo>
                <a:cubicBezTo>
                  <a:pt x="479924" y="802687"/>
                  <a:pt x="513128" y="804266"/>
                  <a:pt x="537804" y="787815"/>
                </a:cubicBezTo>
                <a:cubicBezTo>
                  <a:pt x="593228" y="750866"/>
                  <a:pt x="584061" y="751631"/>
                  <a:pt x="664413" y="731544"/>
                </a:cubicBezTo>
                <a:cubicBezTo>
                  <a:pt x="682448" y="727036"/>
                  <a:pt x="742701" y="713502"/>
                  <a:pt x="762887" y="703409"/>
                </a:cubicBezTo>
                <a:cubicBezTo>
                  <a:pt x="778009" y="695848"/>
                  <a:pt x="792253" y="686277"/>
                  <a:pt x="805090" y="675274"/>
                </a:cubicBezTo>
                <a:cubicBezTo>
                  <a:pt x="926593" y="571129"/>
                  <a:pt x="788521" y="624206"/>
                  <a:pt x="1058308" y="604935"/>
                </a:cubicBezTo>
                <a:lnTo>
                  <a:pt x="1142715" y="576800"/>
                </a:lnTo>
                <a:cubicBezTo>
                  <a:pt x="1156783" y="572111"/>
                  <a:pt x="1170238" y="564829"/>
                  <a:pt x="1184918" y="562732"/>
                </a:cubicBezTo>
                <a:cubicBezTo>
                  <a:pt x="1353178" y="538694"/>
                  <a:pt x="1250307" y="550870"/>
                  <a:pt x="1494407" y="534597"/>
                </a:cubicBezTo>
                <a:cubicBezTo>
                  <a:pt x="1611592" y="505300"/>
                  <a:pt x="1578100" y="507643"/>
                  <a:pt x="1775761" y="534597"/>
                </a:cubicBezTo>
                <a:cubicBezTo>
                  <a:pt x="1805146" y="538604"/>
                  <a:pt x="1860167" y="562732"/>
                  <a:pt x="1860167" y="562732"/>
                </a:cubicBezTo>
                <a:cubicBezTo>
                  <a:pt x="1911749" y="558043"/>
                  <a:pt x="1963572" y="555509"/>
                  <a:pt x="2014912" y="548664"/>
                </a:cubicBezTo>
                <a:cubicBezTo>
                  <a:pt x="2034076" y="546109"/>
                  <a:pt x="2053889" y="543243"/>
                  <a:pt x="2071182" y="534597"/>
                </a:cubicBezTo>
                <a:cubicBezTo>
                  <a:pt x="2087886" y="526245"/>
                  <a:pt x="2121773" y="477038"/>
                  <a:pt x="2127453" y="464258"/>
                </a:cubicBezTo>
                <a:cubicBezTo>
                  <a:pt x="2139498" y="437157"/>
                  <a:pt x="2155588" y="379852"/>
                  <a:pt x="2155588" y="379852"/>
                </a:cubicBezTo>
                <a:cubicBezTo>
                  <a:pt x="2150899" y="332960"/>
                  <a:pt x="2152951" y="284894"/>
                  <a:pt x="2141521" y="239175"/>
                </a:cubicBezTo>
                <a:cubicBezTo>
                  <a:pt x="2138304" y="226308"/>
                  <a:pt x="2123996" y="218998"/>
                  <a:pt x="2113385" y="211040"/>
                </a:cubicBezTo>
                <a:cubicBezTo>
                  <a:pt x="2086333" y="190751"/>
                  <a:pt x="2057114" y="173526"/>
                  <a:pt x="2028979" y="154769"/>
                </a:cubicBezTo>
                <a:cubicBezTo>
                  <a:pt x="2014911" y="145391"/>
                  <a:pt x="1998731" y="138589"/>
                  <a:pt x="1986776" y="126634"/>
                </a:cubicBezTo>
                <a:cubicBezTo>
                  <a:pt x="1776246" y="-83904"/>
                  <a:pt x="1971902" y="98739"/>
                  <a:pt x="1184918" y="84430"/>
                </a:cubicBezTo>
                <a:cubicBezTo>
                  <a:pt x="1166161" y="79741"/>
                  <a:pt x="1147166" y="75919"/>
                  <a:pt x="1128647" y="70363"/>
                </a:cubicBezTo>
                <a:cubicBezTo>
                  <a:pt x="1100240" y="61841"/>
                  <a:pt x="1044241" y="42227"/>
                  <a:pt x="1044241" y="42227"/>
                </a:cubicBezTo>
                <a:cubicBezTo>
                  <a:pt x="974690" y="-27322"/>
                  <a:pt x="1020949" y="4695"/>
                  <a:pt x="833225" y="28160"/>
                </a:cubicBezTo>
                <a:cubicBezTo>
                  <a:pt x="796275" y="32779"/>
                  <a:pt x="833226" y="37538"/>
                  <a:pt x="819158" y="42227"/>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3008110"/>
      </p:ext>
    </p:extLst>
  </p:cSld>
  <p:clrMapOvr>
    <a:masterClrMapping/>
  </p:clrMapOvr>
  <mc:AlternateContent xmlns:mc="http://schemas.openxmlformats.org/markup-compatibility/2006" xmlns:p14="http://schemas.microsoft.com/office/powerpoint/2010/main">
    <mc:Choice Requires="p14">
      <p:transition spd="slow" p14:dur="1200" advTm="27768">
        <p14:prism/>
      </p:transition>
    </mc:Choice>
    <mc:Fallback xmlns="">
      <p:transition spd="slow" advTm="277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365125"/>
            <a:ext cx="10515600" cy="6632916"/>
          </a:xfrm>
        </p:spPr>
        <p:txBody>
          <a:bodyPr>
            <a:normAutofit lnSpcReduction="10000"/>
          </a:bodyPr>
          <a:lstStyle/>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dirty="0"/>
              <a:t>We’ve seen them march south &amp; sack Rome; southeast to Greece; east to the Black Sea.  Fortunately for Scandinavia, the Celts seemed to prefer warmer weather, because they aren’t done migrating &amp; raiding yet.</a:t>
            </a:r>
          </a:p>
          <a:p>
            <a:pPr marL="0" indent="0">
              <a:buNone/>
            </a:pPr>
            <a:r>
              <a:rPr lang="en-US" dirty="0" smtClean="0"/>
              <a:t>.</a:t>
            </a:r>
          </a:p>
          <a:p>
            <a:pPr marL="0" indent="0">
              <a:buNone/>
            </a:pPr>
            <a:endParaRPr lang="en-US" dirty="0"/>
          </a:p>
        </p:txBody>
      </p:sp>
      <p:pic>
        <p:nvPicPr>
          <p:cNvPr id="4" name="Picture 3"/>
          <p:cNvPicPr>
            <a:picLocks noChangeAspect="1"/>
          </p:cNvPicPr>
          <p:nvPr/>
        </p:nvPicPr>
        <p:blipFill>
          <a:blip r:embed="rId4"/>
          <a:stretch>
            <a:fillRect/>
          </a:stretch>
        </p:blipFill>
        <p:spPr>
          <a:xfrm>
            <a:off x="3233177" y="744701"/>
            <a:ext cx="6541575" cy="4243184"/>
          </a:xfrm>
          <a:prstGeom prst="rect">
            <a:avLst/>
          </a:prstGeom>
        </p:spPr>
      </p:pic>
      <p:sp>
        <p:nvSpPr>
          <p:cNvPr id="8" name="Freeform 7"/>
          <p:cNvSpPr/>
          <p:nvPr/>
        </p:nvSpPr>
        <p:spPr>
          <a:xfrm>
            <a:off x="3766910" y="2546228"/>
            <a:ext cx="2155588" cy="1012898"/>
          </a:xfrm>
          <a:custGeom>
            <a:avLst/>
            <a:gdLst>
              <a:gd name="connsiteX0" fmla="*/ 819158 w 2155588"/>
              <a:gd name="connsiteY0" fmla="*/ 42227 h 1012898"/>
              <a:gd name="connsiteX1" fmla="*/ 748819 w 2155588"/>
              <a:gd name="connsiteY1" fmla="*/ 56295 h 1012898"/>
              <a:gd name="connsiteX2" fmla="*/ 439330 w 2155588"/>
              <a:gd name="connsiteY2" fmla="*/ 84430 h 1012898"/>
              <a:gd name="connsiteX3" fmla="*/ 312721 w 2155588"/>
              <a:gd name="connsiteY3" fmla="*/ 140701 h 1012898"/>
              <a:gd name="connsiteX4" fmla="*/ 270518 w 2155588"/>
              <a:gd name="connsiteY4" fmla="*/ 154769 h 1012898"/>
              <a:gd name="connsiteX5" fmla="*/ 214247 w 2155588"/>
              <a:gd name="connsiteY5" fmla="*/ 211040 h 1012898"/>
              <a:gd name="connsiteX6" fmla="*/ 157976 w 2155588"/>
              <a:gd name="connsiteY6" fmla="*/ 281378 h 1012898"/>
              <a:gd name="connsiteX7" fmla="*/ 101705 w 2155588"/>
              <a:gd name="connsiteY7" fmla="*/ 407987 h 1012898"/>
              <a:gd name="connsiteX8" fmla="*/ 87638 w 2155588"/>
              <a:gd name="connsiteY8" fmla="*/ 450190 h 1012898"/>
              <a:gd name="connsiteX9" fmla="*/ 73570 w 2155588"/>
              <a:gd name="connsiteY9" fmla="*/ 506461 h 1012898"/>
              <a:gd name="connsiteX10" fmla="*/ 45435 w 2155588"/>
              <a:gd name="connsiteY10" fmla="*/ 590867 h 1012898"/>
              <a:gd name="connsiteX11" fmla="*/ 17299 w 2155588"/>
              <a:gd name="connsiteY11" fmla="*/ 619003 h 1012898"/>
              <a:gd name="connsiteX12" fmla="*/ 17299 w 2155588"/>
              <a:gd name="connsiteY12" fmla="*/ 773747 h 1012898"/>
              <a:gd name="connsiteX13" fmla="*/ 45435 w 2155588"/>
              <a:gd name="connsiteY13" fmla="*/ 858154 h 1012898"/>
              <a:gd name="connsiteX14" fmla="*/ 87638 w 2155588"/>
              <a:gd name="connsiteY14" fmla="*/ 886289 h 1012898"/>
              <a:gd name="connsiteX15" fmla="*/ 115773 w 2155588"/>
              <a:gd name="connsiteY15" fmla="*/ 928492 h 1012898"/>
              <a:gd name="connsiteX16" fmla="*/ 157976 w 2155588"/>
              <a:gd name="connsiteY16" fmla="*/ 942560 h 1012898"/>
              <a:gd name="connsiteX17" fmla="*/ 186112 w 2155588"/>
              <a:gd name="connsiteY17" fmla="*/ 970695 h 1012898"/>
              <a:gd name="connsiteX18" fmla="*/ 228315 w 2155588"/>
              <a:gd name="connsiteY18" fmla="*/ 984763 h 1012898"/>
              <a:gd name="connsiteX19" fmla="*/ 270518 w 2155588"/>
              <a:gd name="connsiteY19" fmla="*/ 1012898 h 1012898"/>
              <a:gd name="connsiteX20" fmla="*/ 354924 w 2155588"/>
              <a:gd name="connsiteY20" fmla="*/ 970695 h 1012898"/>
              <a:gd name="connsiteX21" fmla="*/ 383059 w 2155588"/>
              <a:gd name="connsiteY21" fmla="*/ 872221 h 1012898"/>
              <a:gd name="connsiteX22" fmla="*/ 425262 w 2155588"/>
              <a:gd name="connsiteY22" fmla="*/ 844086 h 1012898"/>
              <a:gd name="connsiteX23" fmla="*/ 453398 w 2155588"/>
              <a:gd name="connsiteY23" fmla="*/ 815950 h 1012898"/>
              <a:gd name="connsiteX24" fmla="*/ 537804 w 2155588"/>
              <a:gd name="connsiteY24" fmla="*/ 787815 h 1012898"/>
              <a:gd name="connsiteX25" fmla="*/ 664413 w 2155588"/>
              <a:gd name="connsiteY25" fmla="*/ 731544 h 1012898"/>
              <a:gd name="connsiteX26" fmla="*/ 762887 w 2155588"/>
              <a:gd name="connsiteY26" fmla="*/ 703409 h 1012898"/>
              <a:gd name="connsiteX27" fmla="*/ 805090 w 2155588"/>
              <a:gd name="connsiteY27" fmla="*/ 675274 h 1012898"/>
              <a:gd name="connsiteX28" fmla="*/ 1058308 w 2155588"/>
              <a:gd name="connsiteY28" fmla="*/ 604935 h 1012898"/>
              <a:gd name="connsiteX29" fmla="*/ 1142715 w 2155588"/>
              <a:gd name="connsiteY29" fmla="*/ 576800 h 1012898"/>
              <a:gd name="connsiteX30" fmla="*/ 1184918 w 2155588"/>
              <a:gd name="connsiteY30" fmla="*/ 562732 h 1012898"/>
              <a:gd name="connsiteX31" fmla="*/ 1494407 w 2155588"/>
              <a:gd name="connsiteY31" fmla="*/ 534597 h 1012898"/>
              <a:gd name="connsiteX32" fmla="*/ 1775761 w 2155588"/>
              <a:gd name="connsiteY32" fmla="*/ 534597 h 1012898"/>
              <a:gd name="connsiteX33" fmla="*/ 1860167 w 2155588"/>
              <a:gd name="connsiteY33" fmla="*/ 562732 h 1012898"/>
              <a:gd name="connsiteX34" fmla="*/ 2014912 w 2155588"/>
              <a:gd name="connsiteY34" fmla="*/ 548664 h 1012898"/>
              <a:gd name="connsiteX35" fmla="*/ 2071182 w 2155588"/>
              <a:gd name="connsiteY35" fmla="*/ 534597 h 1012898"/>
              <a:gd name="connsiteX36" fmla="*/ 2127453 w 2155588"/>
              <a:gd name="connsiteY36" fmla="*/ 464258 h 1012898"/>
              <a:gd name="connsiteX37" fmla="*/ 2155588 w 2155588"/>
              <a:gd name="connsiteY37" fmla="*/ 379852 h 1012898"/>
              <a:gd name="connsiteX38" fmla="*/ 2141521 w 2155588"/>
              <a:gd name="connsiteY38" fmla="*/ 239175 h 1012898"/>
              <a:gd name="connsiteX39" fmla="*/ 2113385 w 2155588"/>
              <a:gd name="connsiteY39" fmla="*/ 211040 h 1012898"/>
              <a:gd name="connsiteX40" fmla="*/ 2028979 w 2155588"/>
              <a:gd name="connsiteY40" fmla="*/ 154769 h 1012898"/>
              <a:gd name="connsiteX41" fmla="*/ 1986776 w 2155588"/>
              <a:gd name="connsiteY41" fmla="*/ 126634 h 1012898"/>
              <a:gd name="connsiteX42" fmla="*/ 1184918 w 2155588"/>
              <a:gd name="connsiteY42" fmla="*/ 84430 h 1012898"/>
              <a:gd name="connsiteX43" fmla="*/ 1128647 w 2155588"/>
              <a:gd name="connsiteY43" fmla="*/ 70363 h 1012898"/>
              <a:gd name="connsiteX44" fmla="*/ 1044241 w 2155588"/>
              <a:gd name="connsiteY44" fmla="*/ 42227 h 1012898"/>
              <a:gd name="connsiteX45" fmla="*/ 833225 w 2155588"/>
              <a:gd name="connsiteY45" fmla="*/ 28160 h 1012898"/>
              <a:gd name="connsiteX46" fmla="*/ 819158 w 2155588"/>
              <a:gd name="connsiteY46" fmla="*/ 42227 h 101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55588" h="1012898">
                <a:moveTo>
                  <a:pt x="819158" y="42227"/>
                </a:moveTo>
                <a:cubicBezTo>
                  <a:pt x="805090" y="46916"/>
                  <a:pt x="772452" y="52659"/>
                  <a:pt x="748819" y="56295"/>
                </a:cubicBezTo>
                <a:cubicBezTo>
                  <a:pt x="633212" y="74081"/>
                  <a:pt x="565629" y="75409"/>
                  <a:pt x="439330" y="84430"/>
                </a:cubicBezTo>
                <a:cubicBezTo>
                  <a:pt x="372450" y="129018"/>
                  <a:pt x="413168" y="107219"/>
                  <a:pt x="312721" y="140701"/>
                </a:cubicBezTo>
                <a:lnTo>
                  <a:pt x="270518" y="154769"/>
                </a:lnTo>
                <a:cubicBezTo>
                  <a:pt x="251761" y="173526"/>
                  <a:pt x="228961" y="188969"/>
                  <a:pt x="214247" y="211040"/>
                </a:cubicBezTo>
                <a:cubicBezTo>
                  <a:pt x="178755" y="264279"/>
                  <a:pt x="198067" y="241288"/>
                  <a:pt x="157976" y="281378"/>
                </a:cubicBezTo>
                <a:cubicBezTo>
                  <a:pt x="124494" y="381824"/>
                  <a:pt x="146292" y="341108"/>
                  <a:pt x="101705" y="407987"/>
                </a:cubicBezTo>
                <a:cubicBezTo>
                  <a:pt x="97016" y="422055"/>
                  <a:pt x="91712" y="435932"/>
                  <a:pt x="87638" y="450190"/>
                </a:cubicBezTo>
                <a:cubicBezTo>
                  <a:pt x="82327" y="468780"/>
                  <a:pt x="79126" y="487942"/>
                  <a:pt x="73570" y="506461"/>
                </a:cubicBezTo>
                <a:cubicBezTo>
                  <a:pt x="65048" y="534867"/>
                  <a:pt x="66406" y="569896"/>
                  <a:pt x="45435" y="590867"/>
                </a:cubicBezTo>
                <a:lnTo>
                  <a:pt x="17299" y="619003"/>
                </a:lnTo>
                <a:cubicBezTo>
                  <a:pt x="-6010" y="688933"/>
                  <a:pt x="-5523" y="667242"/>
                  <a:pt x="17299" y="773747"/>
                </a:cubicBezTo>
                <a:cubicBezTo>
                  <a:pt x="23513" y="802746"/>
                  <a:pt x="20758" y="841703"/>
                  <a:pt x="45435" y="858154"/>
                </a:cubicBezTo>
                <a:lnTo>
                  <a:pt x="87638" y="886289"/>
                </a:lnTo>
                <a:cubicBezTo>
                  <a:pt x="97016" y="900357"/>
                  <a:pt x="102571" y="917930"/>
                  <a:pt x="115773" y="928492"/>
                </a:cubicBezTo>
                <a:cubicBezTo>
                  <a:pt x="127352" y="937755"/>
                  <a:pt x="145260" y="934931"/>
                  <a:pt x="157976" y="942560"/>
                </a:cubicBezTo>
                <a:cubicBezTo>
                  <a:pt x="169349" y="949384"/>
                  <a:pt x="174739" y="963871"/>
                  <a:pt x="186112" y="970695"/>
                </a:cubicBezTo>
                <a:cubicBezTo>
                  <a:pt x="198828" y="978324"/>
                  <a:pt x="215052" y="978131"/>
                  <a:pt x="228315" y="984763"/>
                </a:cubicBezTo>
                <a:cubicBezTo>
                  <a:pt x="243437" y="992324"/>
                  <a:pt x="256450" y="1003520"/>
                  <a:pt x="270518" y="1012898"/>
                </a:cubicBezTo>
                <a:cubicBezTo>
                  <a:pt x="304830" y="1004320"/>
                  <a:pt x="337007" y="1006528"/>
                  <a:pt x="354924" y="970695"/>
                </a:cubicBezTo>
                <a:cubicBezTo>
                  <a:pt x="358291" y="963961"/>
                  <a:pt x="373844" y="883740"/>
                  <a:pt x="383059" y="872221"/>
                </a:cubicBezTo>
                <a:cubicBezTo>
                  <a:pt x="393621" y="859019"/>
                  <a:pt x="412060" y="854648"/>
                  <a:pt x="425262" y="844086"/>
                </a:cubicBezTo>
                <a:cubicBezTo>
                  <a:pt x="435619" y="835800"/>
                  <a:pt x="441535" y="821882"/>
                  <a:pt x="453398" y="815950"/>
                </a:cubicBezTo>
                <a:cubicBezTo>
                  <a:pt x="479924" y="802687"/>
                  <a:pt x="513128" y="804266"/>
                  <a:pt x="537804" y="787815"/>
                </a:cubicBezTo>
                <a:cubicBezTo>
                  <a:pt x="593228" y="750866"/>
                  <a:pt x="584061" y="751631"/>
                  <a:pt x="664413" y="731544"/>
                </a:cubicBezTo>
                <a:cubicBezTo>
                  <a:pt x="682448" y="727036"/>
                  <a:pt x="742701" y="713502"/>
                  <a:pt x="762887" y="703409"/>
                </a:cubicBezTo>
                <a:cubicBezTo>
                  <a:pt x="778009" y="695848"/>
                  <a:pt x="792253" y="686277"/>
                  <a:pt x="805090" y="675274"/>
                </a:cubicBezTo>
                <a:cubicBezTo>
                  <a:pt x="926593" y="571129"/>
                  <a:pt x="788521" y="624206"/>
                  <a:pt x="1058308" y="604935"/>
                </a:cubicBezTo>
                <a:lnTo>
                  <a:pt x="1142715" y="576800"/>
                </a:lnTo>
                <a:cubicBezTo>
                  <a:pt x="1156783" y="572111"/>
                  <a:pt x="1170238" y="564829"/>
                  <a:pt x="1184918" y="562732"/>
                </a:cubicBezTo>
                <a:cubicBezTo>
                  <a:pt x="1353178" y="538694"/>
                  <a:pt x="1250307" y="550870"/>
                  <a:pt x="1494407" y="534597"/>
                </a:cubicBezTo>
                <a:cubicBezTo>
                  <a:pt x="1611592" y="505300"/>
                  <a:pt x="1578100" y="507643"/>
                  <a:pt x="1775761" y="534597"/>
                </a:cubicBezTo>
                <a:cubicBezTo>
                  <a:pt x="1805146" y="538604"/>
                  <a:pt x="1860167" y="562732"/>
                  <a:pt x="1860167" y="562732"/>
                </a:cubicBezTo>
                <a:cubicBezTo>
                  <a:pt x="1911749" y="558043"/>
                  <a:pt x="1963572" y="555509"/>
                  <a:pt x="2014912" y="548664"/>
                </a:cubicBezTo>
                <a:cubicBezTo>
                  <a:pt x="2034076" y="546109"/>
                  <a:pt x="2053889" y="543243"/>
                  <a:pt x="2071182" y="534597"/>
                </a:cubicBezTo>
                <a:cubicBezTo>
                  <a:pt x="2087886" y="526245"/>
                  <a:pt x="2121773" y="477038"/>
                  <a:pt x="2127453" y="464258"/>
                </a:cubicBezTo>
                <a:cubicBezTo>
                  <a:pt x="2139498" y="437157"/>
                  <a:pt x="2155588" y="379852"/>
                  <a:pt x="2155588" y="379852"/>
                </a:cubicBezTo>
                <a:cubicBezTo>
                  <a:pt x="2150899" y="332960"/>
                  <a:pt x="2152951" y="284894"/>
                  <a:pt x="2141521" y="239175"/>
                </a:cubicBezTo>
                <a:cubicBezTo>
                  <a:pt x="2138304" y="226308"/>
                  <a:pt x="2123996" y="218998"/>
                  <a:pt x="2113385" y="211040"/>
                </a:cubicBezTo>
                <a:cubicBezTo>
                  <a:pt x="2086333" y="190751"/>
                  <a:pt x="2057114" y="173526"/>
                  <a:pt x="2028979" y="154769"/>
                </a:cubicBezTo>
                <a:cubicBezTo>
                  <a:pt x="2014911" y="145391"/>
                  <a:pt x="1998731" y="138589"/>
                  <a:pt x="1986776" y="126634"/>
                </a:cubicBezTo>
                <a:cubicBezTo>
                  <a:pt x="1776246" y="-83904"/>
                  <a:pt x="1971902" y="98739"/>
                  <a:pt x="1184918" y="84430"/>
                </a:cubicBezTo>
                <a:cubicBezTo>
                  <a:pt x="1166161" y="79741"/>
                  <a:pt x="1147166" y="75919"/>
                  <a:pt x="1128647" y="70363"/>
                </a:cubicBezTo>
                <a:cubicBezTo>
                  <a:pt x="1100240" y="61841"/>
                  <a:pt x="1044241" y="42227"/>
                  <a:pt x="1044241" y="42227"/>
                </a:cubicBezTo>
                <a:cubicBezTo>
                  <a:pt x="974690" y="-27322"/>
                  <a:pt x="1020949" y="4695"/>
                  <a:pt x="833225" y="28160"/>
                </a:cubicBezTo>
                <a:cubicBezTo>
                  <a:pt x="796275" y="32779"/>
                  <a:pt x="833226" y="37538"/>
                  <a:pt x="819158" y="42227"/>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58"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6568950"/>
      </p:ext>
    </p:extLst>
  </p:cSld>
  <p:clrMapOvr>
    <a:masterClrMapping/>
  </p:clrMapOvr>
  <mc:AlternateContent xmlns:mc="http://schemas.openxmlformats.org/markup-compatibility/2006" xmlns:p14="http://schemas.microsoft.com/office/powerpoint/2010/main">
    <mc:Choice Requires="p14">
      <p:transition spd="slow" p14:dur="1200" advTm="14590">
        <p14:prism/>
      </p:transition>
    </mc:Choice>
    <mc:Fallback xmlns="">
      <p:transition spd="slow" advTm="14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86508" y="224448"/>
            <a:ext cx="10515600" cy="2823551"/>
          </a:xfrm>
        </p:spPr>
        <p:txBody>
          <a:bodyPr>
            <a:normAutofit fontScale="70000" lnSpcReduction="20000"/>
          </a:bodyPr>
          <a:lstStyle/>
          <a:p>
            <a:pPr marL="0" indent="0">
              <a:buNone/>
            </a:pPr>
            <a:r>
              <a:rPr lang="en-US" dirty="0" smtClean="0"/>
              <a:t>Remember the Celtic group that left </a:t>
            </a:r>
            <a:r>
              <a:rPr lang="en-US" dirty="0" err="1" smtClean="0"/>
              <a:t>Brennus</a:t>
            </a:r>
            <a:r>
              <a:rPr lang="en-US" dirty="0" smtClean="0"/>
              <a:t> in Macedonia to follow </a:t>
            </a:r>
            <a:r>
              <a:rPr lang="en-US" dirty="0" err="1" smtClean="0"/>
              <a:t>Leonorios</a:t>
            </a:r>
            <a:r>
              <a:rPr lang="en-US" dirty="0" smtClean="0"/>
              <a:t> and </a:t>
            </a:r>
            <a:r>
              <a:rPr lang="en-US" dirty="0" err="1" smtClean="0"/>
              <a:t>Lutorios</a:t>
            </a:r>
            <a:r>
              <a:rPr lang="en-US" dirty="0" smtClean="0"/>
              <a:t>?  About half “were women, children and old folk, suggesting that they were migrants in search of land to settle and that the reason they had broken with </a:t>
            </a:r>
            <a:r>
              <a:rPr lang="en-US" dirty="0" err="1" smtClean="0"/>
              <a:t>Brennus</a:t>
            </a:r>
            <a:r>
              <a:rPr lang="en-US" dirty="0" smtClean="0"/>
              <a:t> was because he was more interested in plunder” </a:t>
            </a:r>
            <a:r>
              <a:rPr lang="en-US" sz="1800" dirty="0" smtClean="0"/>
              <a:t>(</a:t>
            </a:r>
            <a:r>
              <a:rPr lang="en-US" sz="1800" dirty="0" smtClean="0">
                <a:hlinkClick r:id="rId5"/>
              </a:rPr>
              <a:t>https://ebookcentral-proquest-com.proxygsu-gor1.galileo.usg.edu/lib/gordonstate/reader.action?docID=1733985&amp;ppg=40</a:t>
            </a:r>
            <a:r>
              <a:rPr lang="en-US" sz="1800" dirty="0" smtClean="0"/>
              <a:t>).</a:t>
            </a:r>
            <a:r>
              <a:rPr lang="en-US" dirty="0"/>
              <a:t> </a:t>
            </a:r>
            <a:r>
              <a:rPr lang="en-US" dirty="0" smtClean="0"/>
              <a:t>Around the time </a:t>
            </a:r>
            <a:r>
              <a:rPr lang="en-US" dirty="0" err="1" smtClean="0"/>
              <a:t>Brennus</a:t>
            </a:r>
            <a:r>
              <a:rPr lang="en-US" dirty="0" smtClean="0"/>
              <a:t> was fighting at Thermopylae, the L &amp; L group was crossing from Thrace to Anatolia (the peninsula which is modern-day Asian Turkey), having received an invitation from King </a:t>
            </a:r>
            <a:r>
              <a:rPr lang="en-US" dirty="0" err="1" smtClean="0"/>
              <a:t>Nicomedes</a:t>
            </a:r>
            <a:r>
              <a:rPr lang="en-US" dirty="0" smtClean="0"/>
              <a:t> of Bithynia, who was willing to let them settle in his kingdom if the warriors would join his war against a King Antiochus.</a:t>
            </a:r>
          </a:p>
          <a:p>
            <a:pPr marL="0" indent="0">
              <a:buNone/>
            </a:pPr>
            <a:endParaRPr lang="en-US" sz="700" dirty="0"/>
          </a:p>
          <a:p>
            <a:pPr marL="0" indent="0">
              <a:buNone/>
            </a:pPr>
            <a:r>
              <a:rPr lang="en-US" dirty="0" smtClean="0"/>
              <a:t>Unfortunately, they never reached Bithynia, because Antiochus, who controlled most of the peninsula, fought &amp; defeated the Celts before they could do so.</a:t>
            </a:r>
          </a:p>
          <a:p>
            <a:pPr marL="0" indent="0">
              <a:buNone/>
            </a:pPr>
            <a:endParaRPr lang="en-US" dirty="0"/>
          </a:p>
        </p:txBody>
      </p:sp>
      <p:pic>
        <p:nvPicPr>
          <p:cNvPr id="4" name="Picture 3"/>
          <p:cNvPicPr>
            <a:picLocks noChangeAspect="1"/>
          </p:cNvPicPr>
          <p:nvPr/>
        </p:nvPicPr>
        <p:blipFill rotWithShape="1">
          <a:blip r:embed="rId6"/>
          <a:srcRect t="29802" r="10566"/>
          <a:stretch/>
        </p:blipFill>
        <p:spPr>
          <a:xfrm>
            <a:off x="5921587" y="2743200"/>
            <a:ext cx="6270413" cy="4114800"/>
          </a:xfrm>
          <a:prstGeom prst="rect">
            <a:avLst/>
          </a:prstGeom>
        </p:spPr>
      </p:pic>
      <p:sp>
        <p:nvSpPr>
          <p:cNvPr id="5" name="TextBox 4"/>
          <p:cNvSpPr txBox="1"/>
          <p:nvPr/>
        </p:nvSpPr>
        <p:spPr>
          <a:xfrm>
            <a:off x="486508" y="2895600"/>
            <a:ext cx="4953000" cy="3170099"/>
          </a:xfrm>
          <a:prstGeom prst="rect">
            <a:avLst/>
          </a:prstGeom>
          <a:noFill/>
        </p:spPr>
        <p:txBody>
          <a:bodyPr wrap="square" rtlCol="0">
            <a:spAutoFit/>
          </a:bodyPr>
          <a:lstStyle/>
          <a:p>
            <a:r>
              <a:rPr lang="en-US" sz="2000" dirty="0"/>
              <a:t>Picking themselves up, the Celts accepted an offer from King </a:t>
            </a:r>
            <a:r>
              <a:rPr lang="en-US" sz="2000" dirty="0" err="1"/>
              <a:t>Mithridates</a:t>
            </a:r>
            <a:r>
              <a:rPr lang="en-US" sz="2000" dirty="0"/>
              <a:t> I of Pontus (a region on the Black Sea coast) to settle in Phrygia in the west central part of Anatolia (i.e., Turkey).  However, that region happened to belong not to him but to Antiochus, who’d already defeated these Celts once.  But once the Celts had dug in their heels, Antiochus found it impossible to get rid of them.  He was killed while fighting them, around 261 B.C.</a:t>
            </a:r>
          </a:p>
        </p:txBody>
      </p:sp>
      <p:sp>
        <p:nvSpPr>
          <p:cNvPr id="6" name="Oval 5"/>
          <p:cNvSpPr/>
          <p:nvPr/>
        </p:nvSpPr>
        <p:spPr>
          <a:xfrm>
            <a:off x="7514492" y="4636476"/>
            <a:ext cx="574430" cy="31652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stretch>
            <a:fillRect/>
          </a:stretch>
        </p:blipFill>
        <p:spPr>
          <a:xfrm>
            <a:off x="7611299" y="5334774"/>
            <a:ext cx="603556" cy="341406"/>
          </a:xfrm>
          <a:prstGeom prst="rect">
            <a:avLst/>
          </a:prstGeom>
        </p:spPr>
      </p:pic>
      <p:sp>
        <p:nvSpPr>
          <p:cNvPr id="9" name="Freeform 8"/>
          <p:cNvSpPr/>
          <p:nvPr/>
        </p:nvSpPr>
        <p:spPr>
          <a:xfrm>
            <a:off x="7300457" y="3755340"/>
            <a:ext cx="3512672" cy="998722"/>
          </a:xfrm>
          <a:custGeom>
            <a:avLst/>
            <a:gdLst>
              <a:gd name="connsiteX0" fmla="*/ 129489 w 3512672"/>
              <a:gd name="connsiteY0" fmla="*/ 635307 h 998722"/>
              <a:gd name="connsiteX1" fmla="*/ 176381 w 3512672"/>
              <a:gd name="connsiteY1" fmla="*/ 693922 h 998722"/>
              <a:gd name="connsiteX2" fmla="*/ 211550 w 3512672"/>
              <a:gd name="connsiteY2" fmla="*/ 717368 h 998722"/>
              <a:gd name="connsiteX3" fmla="*/ 563242 w 3512672"/>
              <a:gd name="connsiteY3" fmla="*/ 752537 h 998722"/>
              <a:gd name="connsiteX4" fmla="*/ 633581 w 3512672"/>
              <a:gd name="connsiteY4" fmla="*/ 775983 h 998722"/>
              <a:gd name="connsiteX5" fmla="*/ 692196 w 3512672"/>
              <a:gd name="connsiteY5" fmla="*/ 822876 h 998722"/>
              <a:gd name="connsiteX6" fmla="*/ 762535 w 3512672"/>
              <a:gd name="connsiteY6" fmla="*/ 846322 h 998722"/>
              <a:gd name="connsiteX7" fmla="*/ 797704 w 3512672"/>
              <a:gd name="connsiteY7" fmla="*/ 858045 h 998722"/>
              <a:gd name="connsiteX8" fmla="*/ 1243181 w 3512672"/>
              <a:gd name="connsiteY8" fmla="*/ 869768 h 998722"/>
              <a:gd name="connsiteX9" fmla="*/ 1712104 w 3512672"/>
              <a:gd name="connsiteY9" fmla="*/ 893214 h 998722"/>
              <a:gd name="connsiteX10" fmla="*/ 1841058 w 3512672"/>
              <a:gd name="connsiteY10" fmla="*/ 916660 h 998722"/>
              <a:gd name="connsiteX11" fmla="*/ 1911396 w 3512672"/>
              <a:gd name="connsiteY11" fmla="*/ 928383 h 998722"/>
              <a:gd name="connsiteX12" fmla="*/ 2075519 w 3512672"/>
              <a:gd name="connsiteY12" fmla="*/ 975276 h 998722"/>
              <a:gd name="connsiteX13" fmla="*/ 2122412 w 3512672"/>
              <a:gd name="connsiteY13" fmla="*/ 998722 h 998722"/>
              <a:gd name="connsiteX14" fmla="*/ 2661673 w 3512672"/>
              <a:gd name="connsiteY14" fmla="*/ 986999 h 998722"/>
              <a:gd name="connsiteX15" fmla="*/ 2696842 w 3512672"/>
              <a:gd name="connsiteY15" fmla="*/ 963553 h 998722"/>
              <a:gd name="connsiteX16" fmla="*/ 2732012 w 3512672"/>
              <a:gd name="connsiteY16" fmla="*/ 951830 h 998722"/>
              <a:gd name="connsiteX17" fmla="*/ 2825796 w 3512672"/>
              <a:gd name="connsiteY17" fmla="*/ 904937 h 998722"/>
              <a:gd name="connsiteX18" fmla="*/ 2896135 w 3512672"/>
              <a:gd name="connsiteY18" fmla="*/ 881491 h 998722"/>
              <a:gd name="connsiteX19" fmla="*/ 3025089 w 3512672"/>
              <a:gd name="connsiteY19" fmla="*/ 893214 h 998722"/>
              <a:gd name="connsiteX20" fmla="*/ 3118873 w 3512672"/>
              <a:gd name="connsiteY20" fmla="*/ 904937 h 998722"/>
              <a:gd name="connsiteX21" fmla="*/ 3282996 w 3512672"/>
              <a:gd name="connsiteY21" fmla="*/ 916660 h 998722"/>
              <a:gd name="connsiteX22" fmla="*/ 3423673 w 3512672"/>
              <a:gd name="connsiteY22" fmla="*/ 916660 h 998722"/>
              <a:gd name="connsiteX23" fmla="*/ 3435396 w 3512672"/>
              <a:gd name="connsiteY23" fmla="*/ 881491 h 998722"/>
              <a:gd name="connsiteX24" fmla="*/ 3482289 w 3512672"/>
              <a:gd name="connsiteY24" fmla="*/ 811153 h 998722"/>
              <a:gd name="connsiteX25" fmla="*/ 3494012 w 3512672"/>
              <a:gd name="connsiteY25" fmla="*/ 775983 h 998722"/>
              <a:gd name="connsiteX26" fmla="*/ 3494012 w 3512672"/>
              <a:gd name="connsiteY26" fmla="*/ 553245 h 998722"/>
              <a:gd name="connsiteX27" fmla="*/ 3435396 w 3512672"/>
              <a:gd name="connsiteY27" fmla="*/ 494630 h 998722"/>
              <a:gd name="connsiteX28" fmla="*/ 3400227 w 3512672"/>
              <a:gd name="connsiteY28" fmla="*/ 459460 h 998722"/>
              <a:gd name="connsiteX29" fmla="*/ 3294719 w 3512672"/>
              <a:gd name="connsiteY29" fmla="*/ 424291 h 998722"/>
              <a:gd name="connsiteX30" fmla="*/ 3259550 w 3512672"/>
              <a:gd name="connsiteY30" fmla="*/ 400845 h 998722"/>
              <a:gd name="connsiteX31" fmla="*/ 3224381 w 3512672"/>
              <a:gd name="connsiteY31" fmla="*/ 389122 h 998722"/>
              <a:gd name="connsiteX32" fmla="*/ 3107150 w 3512672"/>
              <a:gd name="connsiteY32" fmla="*/ 353953 h 998722"/>
              <a:gd name="connsiteX33" fmla="*/ 3025089 w 3512672"/>
              <a:gd name="connsiteY33" fmla="*/ 318783 h 998722"/>
              <a:gd name="connsiteX34" fmla="*/ 2954750 w 3512672"/>
              <a:gd name="connsiteY34" fmla="*/ 307060 h 998722"/>
              <a:gd name="connsiteX35" fmla="*/ 2649950 w 3512672"/>
              <a:gd name="connsiteY35" fmla="*/ 271891 h 998722"/>
              <a:gd name="connsiteX36" fmla="*/ 2579612 w 3512672"/>
              <a:gd name="connsiteY36" fmla="*/ 236722 h 998722"/>
              <a:gd name="connsiteX37" fmla="*/ 2556165 w 3512672"/>
              <a:gd name="connsiteY37" fmla="*/ 213276 h 998722"/>
              <a:gd name="connsiteX38" fmla="*/ 2509273 w 3512672"/>
              <a:gd name="connsiteY38" fmla="*/ 201553 h 998722"/>
              <a:gd name="connsiteX39" fmla="*/ 2462381 w 3512672"/>
              <a:gd name="connsiteY39" fmla="*/ 178107 h 998722"/>
              <a:gd name="connsiteX40" fmla="*/ 2380319 w 3512672"/>
              <a:gd name="connsiteY40" fmla="*/ 154660 h 998722"/>
              <a:gd name="connsiteX41" fmla="*/ 2309981 w 3512672"/>
              <a:gd name="connsiteY41" fmla="*/ 119491 h 998722"/>
              <a:gd name="connsiteX42" fmla="*/ 2274812 w 3512672"/>
              <a:gd name="connsiteY42" fmla="*/ 96045 h 998722"/>
              <a:gd name="connsiteX43" fmla="*/ 1735550 w 3512672"/>
              <a:gd name="connsiteY43" fmla="*/ 84322 h 998722"/>
              <a:gd name="connsiteX44" fmla="*/ 1630042 w 3512672"/>
              <a:gd name="connsiteY44" fmla="*/ 72599 h 998722"/>
              <a:gd name="connsiteX45" fmla="*/ 1571427 w 3512672"/>
              <a:gd name="connsiteY45" fmla="*/ 60876 h 998722"/>
              <a:gd name="connsiteX46" fmla="*/ 1501089 w 3512672"/>
              <a:gd name="connsiteY46" fmla="*/ 49153 h 998722"/>
              <a:gd name="connsiteX47" fmla="*/ 1442473 w 3512672"/>
              <a:gd name="connsiteY47" fmla="*/ 37430 h 998722"/>
              <a:gd name="connsiteX48" fmla="*/ 1137673 w 3512672"/>
              <a:gd name="connsiteY48" fmla="*/ 13983 h 998722"/>
              <a:gd name="connsiteX49" fmla="*/ 1043889 w 3512672"/>
              <a:gd name="connsiteY49" fmla="*/ 2260 h 998722"/>
              <a:gd name="connsiteX50" fmla="*/ 668750 w 3512672"/>
              <a:gd name="connsiteY50" fmla="*/ 25707 h 998722"/>
              <a:gd name="connsiteX51" fmla="*/ 610135 w 3512672"/>
              <a:gd name="connsiteY51" fmla="*/ 60876 h 998722"/>
              <a:gd name="connsiteX52" fmla="*/ 539796 w 3512672"/>
              <a:gd name="connsiteY52" fmla="*/ 84322 h 998722"/>
              <a:gd name="connsiteX53" fmla="*/ 469458 w 3512672"/>
              <a:gd name="connsiteY53" fmla="*/ 119491 h 998722"/>
              <a:gd name="connsiteX54" fmla="*/ 434289 w 3512672"/>
              <a:gd name="connsiteY54" fmla="*/ 142937 h 998722"/>
              <a:gd name="connsiteX55" fmla="*/ 399119 w 3512672"/>
              <a:gd name="connsiteY55" fmla="*/ 154660 h 998722"/>
              <a:gd name="connsiteX56" fmla="*/ 317058 w 3512672"/>
              <a:gd name="connsiteY56" fmla="*/ 178107 h 998722"/>
              <a:gd name="connsiteX57" fmla="*/ 234996 w 3512672"/>
              <a:gd name="connsiteY57" fmla="*/ 224999 h 998722"/>
              <a:gd name="connsiteX58" fmla="*/ 199827 w 3512672"/>
              <a:gd name="connsiteY58" fmla="*/ 236722 h 998722"/>
              <a:gd name="connsiteX59" fmla="*/ 117765 w 3512672"/>
              <a:gd name="connsiteY59" fmla="*/ 283614 h 998722"/>
              <a:gd name="connsiteX60" fmla="*/ 94319 w 3512672"/>
              <a:gd name="connsiteY60" fmla="*/ 318783 h 998722"/>
              <a:gd name="connsiteX61" fmla="*/ 23981 w 3512672"/>
              <a:gd name="connsiteY61" fmla="*/ 365676 h 998722"/>
              <a:gd name="connsiteX62" fmla="*/ 535 w 3512672"/>
              <a:gd name="connsiteY62" fmla="*/ 494630 h 9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12672" h="998722">
                <a:moveTo>
                  <a:pt x="129489" y="635307"/>
                </a:moveTo>
                <a:cubicBezTo>
                  <a:pt x="145120" y="654845"/>
                  <a:pt x="158688" y="676229"/>
                  <a:pt x="176381" y="693922"/>
                </a:cubicBezTo>
                <a:cubicBezTo>
                  <a:pt x="186344" y="703885"/>
                  <a:pt x="198675" y="711646"/>
                  <a:pt x="211550" y="717368"/>
                </a:cubicBezTo>
                <a:cubicBezTo>
                  <a:pt x="326968" y="768664"/>
                  <a:pt x="424193" y="746743"/>
                  <a:pt x="563242" y="752537"/>
                </a:cubicBezTo>
                <a:cubicBezTo>
                  <a:pt x="586688" y="760352"/>
                  <a:pt x="616106" y="758507"/>
                  <a:pt x="633581" y="775983"/>
                </a:cubicBezTo>
                <a:cubicBezTo>
                  <a:pt x="653069" y="795472"/>
                  <a:pt x="665576" y="811045"/>
                  <a:pt x="692196" y="822876"/>
                </a:cubicBezTo>
                <a:cubicBezTo>
                  <a:pt x="714780" y="832913"/>
                  <a:pt x="739089" y="838507"/>
                  <a:pt x="762535" y="846322"/>
                </a:cubicBezTo>
                <a:cubicBezTo>
                  <a:pt x="774258" y="850230"/>
                  <a:pt x="785351" y="857720"/>
                  <a:pt x="797704" y="858045"/>
                </a:cubicBezTo>
                <a:lnTo>
                  <a:pt x="1243181" y="869768"/>
                </a:lnTo>
                <a:cubicBezTo>
                  <a:pt x="1431220" y="916778"/>
                  <a:pt x="1233631" y="870960"/>
                  <a:pt x="1712104" y="893214"/>
                </a:cubicBezTo>
                <a:cubicBezTo>
                  <a:pt x="1789762" y="896826"/>
                  <a:pt x="1779226" y="904294"/>
                  <a:pt x="1841058" y="916660"/>
                </a:cubicBezTo>
                <a:cubicBezTo>
                  <a:pt x="1864366" y="921322"/>
                  <a:pt x="1888154" y="923403"/>
                  <a:pt x="1911396" y="928383"/>
                </a:cubicBezTo>
                <a:cubicBezTo>
                  <a:pt x="1937687" y="934017"/>
                  <a:pt x="2044765" y="959899"/>
                  <a:pt x="2075519" y="975276"/>
                </a:cubicBezTo>
                <a:lnTo>
                  <a:pt x="2122412" y="998722"/>
                </a:lnTo>
                <a:cubicBezTo>
                  <a:pt x="2302166" y="994814"/>
                  <a:pt x="2482213" y="997986"/>
                  <a:pt x="2661673" y="986999"/>
                </a:cubicBezTo>
                <a:cubicBezTo>
                  <a:pt x="2675736" y="986138"/>
                  <a:pt x="2684240" y="969854"/>
                  <a:pt x="2696842" y="963553"/>
                </a:cubicBezTo>
                <a:cubicBezTo>
                  <a:pt x="2707895" y="958027"/>
                  <a:pt x="2720289" y="955738"/>
                  <a:pt x="2732012" y="951830"/>
                </a:cubicBezTo>
                <a:cubicBezTo>
                  <a:pt x="2787499" y="896341"/>
                  <a:pt x="2743437" y="927398"/>
                  <a:pt x="2825796" y="904937"/>
                </a:cubicBezTo>
                <a:cubicBezTo>
                  <a:pt x="2849640" y="898434"/>
                  <a:pt x="2896135" y="881491"/>
                  <a:pt x="2896135" y="881491"/>
                </a:cubicBezTo>
                <a:lnTo>
                  <a:pt x="3025089" y="893214"/>
                </a:lnTo>
                <a:cubicBezTo>
                  <a:pt x="3056421" y="896512"/>
                  <a:pt x="3087498" y="902085"/>
                  <a:pt x="3118873" y="904937"/>
                </a:cubicBezTo>
                <a:cubicBezTo>
                  <a:pt x="3173495" y="909903"/>
                  <a:pt x="3228288" y="912752"/>
                  <a:pt x="3282996" y="916660"/>
                </a:cubicBezTo>
                <a:cubicBezTo>
                  <a:pt x="3335531" y="934172"/>
                  <a:pt x="3352285" y="945215"/>
                  <a:pt x="3423673" y="916660"/>
                </a:cubicBezTo>
                <a:cubicBezTo>
                  <a:pt x="3435146" y="912071"/>
                  <a:pt x="3429395" y="892293"/>
                  <a:pt x="3435396" y="881491"/>
                </a:cubicBezTo>
                <a:cubicBezTo>
                  <a:pt x="3449081" y="856858"/>
                  <a:pt x="3482289" y="811153"/>
                  <a:pt x="3482289" y="811153"/>
                </a:cubicBezTo>
                <a:cubicBezTo>
                  <a:pt x="3486197" y="799430"/>
                  <a:pt x="3490617" y="787865"/>
                  <a:pt x="3494012" y="775983"/>
                </a:cubicBezTo>
                <a:cubicBezTo>
                  <a:pt x="3515892" y="699403"/>
                  <a:pt x="3521723" y="645615"/>
                  <a:pt x="3494012" y="553245"/>
                </a:cubicBezTo>
                <a:cubicBezTo>
                  <a:pt x="3486072" y="526779"/>
                  <a:pt x="3454935" y="514169"/>
                  <a:pt x="3435396" y="494630"/>
                </a:cubicBezTo>
                <a:cubicBezTo>
                  <a:pt x="3423673" y="482907"/>
                  <a:pt x="3415955" y="464703"/>
                  <a:pt x="3400227" y="459460"/>
                </a:cubicBezTo>
                <a:lnTo>
                  <a:pt x="3294719" y="424291"/>
                </a:lnTo>
                <a:cubicBezTo>
                  <a:pt x="3282996" y="416476"/>
                  <a:pt x="3272152" y="407146"/>
                  <a:pt x="3259550" y="400845"/>
                </a:cubicBezTo>
                <a:cubicBezTo>
                  <a:pt x="3248497" y="395319"/>
                  <a:pt x="3236263" y="392517"/>
                  <a:pt x="3224381" y="389122"/>
                </a:cubicBezTo>
                <a:cubicBezTo>
                  <a:pt x="3185117" y="377904"/>
                  <a:pt x="3144294" y="372525"/>
                  <a:pt x="3107150" y="353953"/>
                </a:cubicBezTo>
                <a:cubicBezTo>
                  <a:pt x="3078484" y="339620"/>
                  <a:pt x="3056133" y="325682"/>
                  <a:pt x="3025089" y="318783"/>
                </a:cubicBezTo>
                <a:cubicBezTo>
                  <a:pt x="3001885" y="313626"/>
                  <a:pt x="2978196" y="310968"/>
                  <a:pt x="2954750" y="307060"/>
                </a:cubicBezTo>
                <a:cubicBezTo>
                  <a:pt x="2842208" y="232032"/>
                  <a:pt x="2949746" y="294952"/>
                  <a:pt x="2649950" y="271891"/>
                </a:cubicBezTo>
                <a:cubicBezTo>
                  <a:pt x="2625976" y="270047"/>
                  <a:pt x="2597058" y="250679"/>
                  <a:pt x="2579612" y="236722"/>
                </a:cubicBezTo>
                <a:cubicBezTo>
                  <a:pt x="2570981" y="229817"/>
                  <a:pt x="2566051" y="218219"/>
                  <a:pt x="2556165" y="213276"/>
                </a:cubicBezTo>
                <a:cubicBezTo>
                  <a:pt x="2541754" y="206071"/>
                  <a:pt x="2524359" y="207210"/>
                  <a:pt x="2509273" y="201553"/>
                </a:cubicBezTo>
                <a:cubicBezTo>
                  <a:pt x="2492910" y="195417"/>
                  <a:pt x="2478444" y="184991"/>
                  <a:pt x="2462381" y="178107"/>
                </a:cubicBezTo>
                <a:cubicBezTo>
                  <a:pt x="2438829" y="168013"/>
                  <a:pt x="2404124" y="160611"/>
                  <a:pt x="2380319" y="154660"/>
                </a:cubicBezTo>
                <a:cubicBezTo>
                  <a:pt x="2279530" y="87467"/>
                  <a:pt x="2407052" y="168026"/>
                  <a:pt x="2309981" y="119491"/>
                </a:cubicBezTo>
                <a:cubicBezTo>
                  <a:pt x="2297379" y="113190"/>
                  <a:pt x="2288875" y="96906"/>
                  <a:pt x="2274812" y="96045"/>
                </a:cubicBezTo>
                <a:cubicBezTo>
                  <a:pt x="2095352" y="85058"/>
                  <a:pt x="1915304" y="88230"/>
                  <a:pt x="1735550" y="84322"/>
                </a:cubicBezTo>
                <a:cubicBezTo>
                  <a:pt x="1700381" y="80414"/>
                  <a:pt x="1665072" y="77603"/>
                  <a:pt x="1630042" y="72599"/>
                </a:cubicBezTo>
                <a:cubicBezTo>
                  <a:pt x="1610317" y="69781"/>
                  <a:pt x="1591031" y="64440"/>
                  <a:pt x="1571427" y="60876"/>
                </a:cubicBezTo>
                <a:cubicBezTo>
                  <a:pt x="1548041" y="56624"/>
                  <a:pt x="1524475" y="53405"/>
                  <a:pt x="1501089" y="49153"/>
                </a:cubicBezTo>
                <a:cubicBezTo>
                  <a:pt x="1481485" y="45589"/>
                  <a:pt x="1462198" y="40248"/>
                  <a:pt x="1442473" y="37430"/>
                </a:cubicBezTo>
                <a:cubicBezTo>
                  <a:pt x="1335674" y="22173"/>
                  <a:pt x="1250339" y="20611"/>
                  <a:pt x="1137673" y="13983"/>
                </a:cubicBezTo>
                <a:cubicBezTo>
                  <a:pt x="1106412" y="10075"/>
                  <a:pt x="1075394" y="2260"/>
                  <a:pt x="1043889" y="2260"/>
                </a:cubicBezTo>
                <a:cubicBezTo>
                  <a:pt x="748728" y="2260"/>
                  <a:pt x="814619" y="-10763"/>
                  <a:pt x="668750" y="25707"/>
                </a:cubicBezTo>
                <a:cubicBezTo>
                  <a:pt x="649212" y="37430"/>
                  <a:pt x="630878" y="51447"/>
                  <a:pt x="610135" y="60876"/>
                </a:cubicBezTo>
                <a:cubicBezTo>
                  <a:pt x="587636" y="71103"/>
                  <a:pt x="560360" y="70613"/>
                  <a:pt x="539796" y="84322"/>
                </a:cubicBezTo>
                <a:cubicBezTo>
                  <a:pt x="439007" y="151515"/>
                  <a:pt x="566529" y="70956"/>
                  <a:pt x="469458" y="119491"/>
                </a:cubicBezTo>
                <a:cubicBezTo>
                  <a:pt x="456856" y="125792"/>
                  <a:pt x="446891" y="136636"/>
                  <a:pt x="434289" y="142937"/>
                </a:cubicBezTo>
                <a:cubicBezTo>
                  <a:pt x="423236" y="148463"/>
                  <a:pt x="411001" y="151265"/>
                  <a:pt x="399119" y="154660"/>
                </a:cubicBezTo>
                <a:cubicBezTo>
                  <a:pt x="369363" y="163161"/>
                  <a:pt x="345174" y="166057"/>
                  <a:pt x="317058" y="178107"/>
                </a:cubicBezTo>
                <a:cubicBezTo>
                  <a:pt x="173165" y="239776"/>
                  <a:pt x="352748" y="166123"/>
                  <a:pt x="234996" y="224999"/>
                </a:cubicBezTo>
                <a:cubicBezTo>
                  <a:pt x="223943" y="230525"/>
                  <a:pt x="211185" y="231854"/>
                  <a:pt x="199827" y="236722"/>
                </a:cubicBezTo>
                <a:cubicBezTo>
                  <a:pt x="158183" y="254570"/>
                  <a:pt x="153085" y="260068"/>
                  <a:pt x="117765" y="283614"/>
                </a:cubicBezTo>
                <a:cubicBezTo>
                  <a:pt x="109950" y="295337"/>
                  <a:pt x="104922" y="309505"/>
                  <a:pt x="94319" y="318783"/>
                </a:cubicBezTo>
                <a:cubicBezTo>
                  <a:pt x="73112" y="337339"/>
                  <a:pt x="23981" y="365676"/>
                  <a:pt x="23981" y="365676"/>
                </a:cubicBezTo>
                <a:cubicBezTo>
                  <a:pt x="-5644" y="454550"/>
                  <a:pt x="535" y="411300"/>
                  <a:pt x="535" y="49463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642416" y="4187517"/>
            <a:ext cx="844077" cy="369332"/>
          </a:xfrm>
          <a:prstGeom prst="rect">
            <a:avLst/>
          </a:prstGeom>
          <a:noFill/>
        </p:spPr>
        <p:txBody>
          <a:bodyPr wrap="none" rtlCol="0">
            <a:spAutoFit/>
          </a:bodyPr>
          <a:lstStyle/>
          <a:p>
            <a:r>
              <a:rPr lang="en-US" b="1" dirty="0" smtClean="0">
                <a:solidFill>
                  <a:srgbClr val="FFFF00"/>
                </a:solidFill>
              </a:rPr>
              <a:t>Pontus</a:t>
            </a:r>
            <a:endParaRPr lang="en-US" b="1" dirty="0">
              <a:solidFill>
                <a:srgbClr val="FFFF00"/>
              </a:solidFill>
            </a:endParaRPr>
          </a:p>
        </p:txBody>
      </p:sp>
      <p:pic>
        <p:nvPicPr>
          <p:cNvPr id="13" name="Picture 12"/>
          <p:cNvPicPr>
            <a:picLocks noChangeAspect="1"/>
          </p:cNvPicPr>
          <p:nvPr/>
        </p:nvPicPr>
        <p:blipFill rotWithShape="1">
          <a:blip r:embed="rId8"/>
          <a:srcRect l="17795"/>
          <a:stretch/>
        </p:blipFill>
        <p:spPr>
          <a:xfrm>
            <a:off x="5896708" y="3229930"/>
            <a:ext cx="1162709" cy="1524132"/>
          </a:xfrm>
          <a:prstGeom prst="rect">
            <a:avLst/>
          </a:prstGeom>
        </p:spPr>
      </p:pic>
      <p:sp>
        <p:nvSpPr>
          <p:cNvPr id="14" name="Rectangle 13"/>
          <p:cNvSpPr/>
          <p:nvPr/>
        </p:nvSpPr>
        <p:spPr>
          <a:xfrm>
            <a:off x="5941340" y="3755340"/>
            <a:ext cx="817916" cy="369332"/>
          </a:xfrm>
          <a:prstGeom prst="rect">
            <a:avLst/>
          </a:prstGeom>
        </p:spPr>
        <p:txBody>
          <a:bodyPr wrap="none">
            <a:spAutoFit/>
          </a:bodyPr>
          <a:lstStyle/>
          <a:p>
            <a:r>
              <a:rPr lang="en-US" b="1" dirty="0" smtClean="0">
                <a:solidFill>
                  <a:srgbClr val="FF33CC"/>
                </a:solidFill>
              </a:rPr>
              <a:t>Thrace</a:t>
            </a:r>
            <a:endParaRPr lang="en-US" b="1" dirty="0">
              <a:solidFill>
                <a:srgbClr val="FF33CC"/>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91744759"/>
      </p:ext>
    </p:extLst>
  </p:cSld>
  <p:clrMapOvr>
    <a:masterClrMapping/>
  </p:clrMapOvr>
  <mc:AlternateContent xmlns:mc="http://schemas.openxmlformats.org/markup-compatibility/2006" xmlns:p14="http://schemas.microsoft.com/office/powerpoint/2010/main">
    <mc:Choice Requires="p14">
      <p:transition spd="slow" p14:dur="1200" advTm="86195">
        <p14:prism/>
      </p:transition>
    </mc:Choice>
    <mc:Fallback xmlns="">
      <p:transition spd="slow" advTm="86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67425" y="25758"/>
            <a:ext cx="11912958" cy="6832242"/>
          </a:xfrm>
        </p:spPr>
        <p:txBody>
          <a:bodyPr>
            <a:normAutofit/>
          </a:bodyPr>
          <a:lstStyle/>
          <a:p>
            <a:pPr marL="0" indent="0">
              <a:buNone/>
            </a:pPr>
            <a:r>
              <a:rPr lang="en-US" sz="2400" dirty="0" smtClean="0"/>
              <a:t>This Celtic settlement in modern-day Turkey is about to become more interesting to some of you.  They named the city where the Celts settled after the Greek word for “Celts,” which was based on “Gaul,” which is, remember, part of the region where the Celts live when they show up in (pre-) history.  That word is “Galatia.”  Yes, the Galatians were Celts.</a:t>
            </a:r>
          </a:p>
          <a:p>
            <a:pPr marL="0" indent="0">
              <a:buNone/>
            </a:pPr>
            <a:endParaRPr lang="en-US" sz="800" dirty="0"/>
          </a:p>
          <a:p>
            <a:pPr marL="0" indent="0">
              <a:spcBef>
                <a:spcPts val="0"/>
              </a:spcBef>
              <a:buNone/>
            </a:pPr>
            <a:r>
              <a:rPr lang="en-US" sz="2400" dirty="0" smtClean="0"/>
              <a:t>Some of you are thinking, “Wow!”  A few of you are probably thinking, “So?”  There’s a book in the Bible called “Galatians,” which is a collection of letters from Paul, a missionary, to the Galatians.  Paul converted Celts to Christianity long before St. Patrick was even born (385 A.D.).</a:t>
            </a:r>
          </a:p>
          <a:p>
            <a:pPr marL="0" indent="0">
              <a:buNone/>
            </a:pPr>
            <a:endParaRPr lang="en-US" sz="500" dirty="0" smtClean="0"/>
          </a:p>
          <a:p>
            <a:pPr marL="0" indent="0">
              <a:spcBef>
                <a:spcPts val="0"/>
              </a:spcBef>
              <a:buNone/>
            </a:pPr>
            <a:r>
              <a:rPr lang="en-US" sz="2400" dirty="0" smtClean="0"/>
              <a:t>As far as we know, Galatia was the only Celtic </a:t>
            </a:r>
          </a:p>
          <a:p>
            <a:pPr marL="0" indent="0">
              <a:spcBef>
                <a:spcPts val="0"/>
              </a:spcBef>
              <a:buNone/>
            </a:pPr>
            <a:r>
              <a:rPr lang="en-US" sz="2400" dirty="0" smtClean="0"/>
              <a:t>region in Asia.  But apparently, they were </a:t>
            </a:r>
          </a:p>
          <a:p>
            <a:pPr marL="0" indent="0">
              <a:spcBef>
                <a:spcPts val="0"/>
              </a:spcBef>
              <a:buNone/>
            </a:pPr>
            <a:r>
              <a:rPr lang="en-US" sz="2400" dirty="0" smtClean="0"/>
              <a:t>there for the long haul.  They settled there, </a:t>
            </a:r>
          </a:p>
          <a:p>
            <a:pPr marL="0" indent="0">
              <a:spcBef>
                <a:spcPts val="0"/>
              </a:spcBef>
              <a:buNone/>
            </a:pPr>
            <a:r>
              <a:rPr lang="en-US" sz="2400" dirty="0" smtClean="0"/>
              <a:t>remember, around 261 B.C.  St. Jerome, in </a:t>
            </a:r>
          </a:p>
          <a:p>
            <a:pPr marL="0" indent="0">
              <a:spcBef>
                <a:spcPts val="0"/>
              </a:spcBef>
              <a:buNone/>
            </a:pPr>
            <a:r>
              <a:rPr lang="en-US" sz="2400" dirty="0" smtClean="0"/>
              <a:t>the 4</a:t>
            </a:r>
            <a:r>
              <a:rPr lang="en-US" sz="2400" baseline="30000" dirty="0" smtClean="0"/>
              <a:t>th</a:t>
            </a:r>
            <a:r>
              <a:rPr lang="en-US" sz="2400" dirty="0" smtClean="0"/>
              <a:t> century A.D., observed that the </a:t>
            </a:r>
          </a:p>
          <a:p>
            <a:pPr marL="0" indent="0">
              <a:spcBef>
                <a:spcPts val="0"/>
              </a:spcBef>
              <a:buNone/>
            </a:pPr>
            <a:r>
              <a:rPr lang="en-US" sz="2400" dirty="0" smtClean="0"/>
              <a:t>Galatians &amp; the </a:t>
            </a:r>
            <a:r>
              <a:rPr lang="en-US" sz="2400" dirty="0" err="1" smtClean="0"/>
              <a:t>Gauls</a:t>
            </a:r>
            <a:r>
              <a:rPr lang="en-US" sz="2400" dirty="0" smtClean="0"/>
              <a:t> spoke the same </a:t>
            </a:r>
          </a:p>
          <a:p>
            <a:pPr marL="0" indent="0">
              <a:spcBef>
                <a:spcPts val="0"/>
              </a:spcBef>
              <a:buNone/>
            </a:pPr>
            <a:r>
              <a:rPr lang="en-US" sz="2400" dirty="0" smtClean="0"/>
              <a:t>language, so the Celts most likely still </a:t>
            </a:r>
          </a:p>
          <a:p>
            <a:pPr marL="0" indent="0">
              <a:spcBef>
                <a:spcPts val="0"/>
              </a:spcBef>
              <a:buNone/>
            </a:pPr>
            <a:r>
              <a:rPr lang="en-US" sz="2400" dirty="0" smtClean="0"/>
              <a:t>occupied &amp; ruled that region.  </a:t>
            </a:r>
            <a:r>
              <a:rPr lang="en-US" sz="2400" dirty="0" err="1" smtClean="0"/>
              <a:t>Gordion</a:t>
            </a:r>
            <a:r>
              <a:rPr lang="en-US" sz="2400" dirty="0" smtClean="0"/>
              <a:t> is the </a:t>
            </a:r>
          </a:p>
          <a:p>
            <a:pPr marL="0" indent="0">
              <a:spcBef>
                <a:spcPts val="0"/>
              </a:spcBef>
              <a:buNone/>
            </a:pPr>
            <a:r>
              <a:rPr lang="en-US" sz="2400" dirty="0" smtClean="0"/>
              <a:t>name of one site in Galatia that has been well</a:t>
            </a:r>
          </a:p>
          <a:p>
            <a:pPr marL="0" indent="0">
              <a:spcBef>
                <a:spcPts val="0"/>
              </a:spcBef>
              <a:buNone/>
            </a:pPr>
            <a:r>
              <a:rPr lang="en-US" sz="2400" dirty="0" smtClean="0"/>
              <a:t>excavated, and evidence suggests that it </a:t>
            </a:r>
          </a:p>
          <a:p>
            <a:pPr marL="0" indent="0">
              <a:spcBef>
                <a:spcPts val="0"/>
              </a:spcBef>
              <a:buNone/>
            </a:pPr>
            <a:r>
              <a:rPr lang="en-US" sz="2400" dirty="0" smtClean="0"/>
              <a:t>(</a:t>
            </a:r>
            <a:r>
              <a:rPr lang="en-US" sz="2400" dirty="0" err="1" smtClean="0"/>
              <a:t>Gordion</a:t>
            </a:r>
            <a:r>
              <a:rPr lang="en-US" sz="2400" dirty="0" smtClean="0"/>
              <a:t>, not necessarily all of Galatia) was </a:t>
            </a:r>
          </a:p>
          <a:p>
            <a:pPr marL="0" indent="0">
              <a:spcBef>
                <a:spcPts val="0"/>
              </a:spcBef>
              <a:buNone/>
            </a:pPr>
            <a:r>
              <a:rPr lang="en-US" sz="2400" dirty="0" smtClean="0"/>
              <a:t>abandoned in the 2</a:t>
            </a:r>
            <a:r>
              <a:rPr lang="en-US" sz="2400" baseline="30000" dirty="0" smtClean="0"/>
              <a:t>nd</a:t>
            </a:r>
            <a:r>
              <a:rPr lang="en-US" sz="2400" dirty="0" smtClean="0"/>
              <a:t> century A.D.</a:t>
            </a:r>
            <a:endParaRPr lang="en-US" sz="24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200" y="2743200"/>
            <a:ext cx="627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8435662" y="4840564"/>
            <a:ext cx="785611" cy="35083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748792"/>
      </p:ext>
    </p:extLst>
  </p:cSld>
  <p:clrMapOvr>
    <a:masterClrMapping/>
  </p:clrMapOvr>
  <mc:AlternateContent xmlns:mc="http://schemas.openxmlformats.org/markup-compatibility/2006" xmlns:p14="http://schemas.microsoft.com/office/powerpoint/2010/main">
    <mc:Choice Requires="p14">
      <p:transition spd="slow" p14:dur="1200" advTm="87991">
        <p14:prism/>
      </p:transition>
    </mc:Choice>
    <mc:Fallback xmlns="">
      <p:transition spd="slow" advTm="87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39262" y="177555"/>
            <a:ext cx="11207261" cy="6211521"/>
          </a:xfrm>
        </p:spPr>
        <p:txBody>
          <a:bodyPr>
            <a:normAutofit fontScale="85000" lnSpcReduction="10000"/>
          </a:bodyPr>
          <a:lstStyle/>
          <a:p>
            <a:pPr marL="0" indent="0">
              <a:buNone/>
            </a:pPr>
            <a:r>
              <a:rPr lang="en-US" dirty="0" smtClean="0"/>
              <a:t>Back to the Celtic base in central Europe.  Julius Caesar stated that the </a:t>
            </a:r>
            <a:r>
              <a:rPr lang="en-US" dirty="0" err="1" smtClean="0"/>
              <a:t>Helvetii</a:t>
            </a:r>
            <a:r>
              <a:rPr lang="en-US" dirty="0" smtClean="0"/>
              <a:t>, a tribe of </a:t>
            </a:r>
            <a:r>
              <a:rPr lang="en-US" dirty="0" err="1" smtClean="0"/>
              <a:t>Gauls</a:t>
            </a:r>
            <a:r>
              <a:rPr lang="en-US" dirty="0" smtClean="0"/>
              <a:t>, migrated in the first century B.C. because they occupied land between the Rhine River and the Alps (which means they were in modern-day Switzerland) and therefore had limited opportunities to make war with their neighbors.  As we’ve seen, warriors were an elite class, so they weren’t the type that liked to stay home.  War meant spoils but also prestige and honor.  Haywood states that “if the opportunities for raiding were restricted for some reason, the competitive nature of warrior society might </a:t>
            </a:r>
            <a:r>
              <a:rPr lang="en-US" dirty="0"/>
              <a:t>turn inwards” </a:t>
            </a:r>
            <a:r>
              <a:rPr lang="en-US" sz="1800" dirty="0"/>
              <a:t>(</a:t>
            </a:r>
            <a:r>
              <a:rPr lang="en-US" sz="1800" dirty="0">
                <a:hlinkClick r:id="rId5"/>
              </a:rPr>
              <a:t>https://</a:t>
            </a:r>
            <a:r>
              <a:rPr lang="en-US" sz="1800" dirty="0" smtClean="0">
                <a:hlinkClick r:id="rId5"/>
              </a:rPr>
              <a:t>ebookcentral-proquest-com.proxygsu-gor1.galileo.usg.edu/lib/gordonstate/reader.action?docID=1733985&amp;ppg=1</a:t>
            </a:r>
            <a:r>
              <a:rPr lang="en-US" sz="1800" dirty="0"/>
              <a:t>). </a:t>
            </a:r>
            <a:r>
              <a:rPr lang="en-US" dirty="0" smtClean="0">
                <a:solidFill>
                  <a:prstClr val="black"/>
                </a:solidFill>
              </a:rPr>
              <a:t>In other words, if they didn’t have a common enemy, they might fight each other.</a:t>
            </a:r>
            <a:endParaRPr lang="en-US" sz="1800" dirty="0" smtClean="0"/>
          </a:p>
          <a:p>
            <a:pPr marL="0" indent="0">
              <a:buNone/>
            </a:pPr>
            <a:endParaRPr lang="en-US" sz="1800" dirty="0"/>
          </a:p>
          <a:p>
            <a:pPr marL="0" indent="0">
              <a:buNone/>
            </a:pPr>
            <a:r>
              <a:rPr lang="en-US" dirty="0" smtClean="0">
                <a:solidFill>
                  <a:prstClr val="black"/>
                </a:solidFill>
              </a:rPr>
              <a:t>The </a:t>
            </a:r>
            <a:r>
              <a:rPr lang="en-US" dirty="0" err="1" smtClean="0">
                <a:solidFill>
                  <a:prstClr val="black"/>
                </a:solidFill>
              </a:rPr>
              <a:t>Helvetii</a:t>
            </a:r>
            <a:r>
              <a:rPr lang="en-US" dirty="0" smtClean="0">
                <a:solidFill>
                  <a:prstClr val="black"/>
                </a:solidFill>
              </a:rPr>
              <a:t> actually planned well for their migration.  They spent two years storing up food, purchasing transportation needs, and negotiating with people through whose lands they would have to pass.  The group purportedly included over 300,000 people, quite a high number for that time.  As they packed up &amp; headed for western Gaul, they burned their villages behind them, obviously having no intention of returning.</a:t>
            </a:r>
          </a:p>
          <a:p>
            <a:pPr marL="0" indent="0">
              <a:buNone/>
            </a:pPr>
            <a:endParaRPr lang="en-US" sz="1800" dirty="0">
              <a:solidFill>
                <a:prstClr val="black"/>
              </a:solidFill>
            </a:endParaRPr>
          </a:p>
          <a:p>
            <a:pPr marL="0" indent="0">
              <a:buNone/>
            </a:pPr>
            <a:r>
              <a:rPr lang="en-US" dirty="0" smtClean="0">
                <a:solidFill>
                  <a:prstClr val="black"/>
                </a:solidFill>
              </a:rPr>
              <a:t>Unfortunately for them, Caesar, whose ambition was to conquer all of Gaul, met them with a large group of his forces to deny them entry into the area.  The majority of </a:t>
            </a:r>
            <a:r>
              <a:rPr lang="en-US" dirty="0" err="1" smtClean="0">
                <a:solidFill>
                  <a:prstClr val="black"/>
                </a:solidFill>
              </a:rPr>
              <a:t>Helvetii</a:t>
            </a:r>
            <a:r>
              <a:rPr lang="en-US" dirty="0" smtClean="0">
                <a:solidFill>
                  <a:prstClr val="black"/>
                </a:solidFill>
              </a:rPr>
              <a:t> were killed.  Those who survived limped back toward their homeland.</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1943269"/>
      </p:ext>
    </p:extLst>
  </p:cSld>
  <p:clrMapOvr>
    <a:masterClrMapping/>
  </p:clrMapOvr>
  <mc:AlternateContent xmlns:mc="http://schemas.openxmlformats.org/markup-compatibility/2006" xmlns:p14="http://schemas.microsoft.com/office/powerpoint/2010/main">
    <mc:Choice Requires="p14">
      <p:transition spd="slow" p14:dur="1200" advTm="84441">
        <p14:prism/>
      </p:transition>
    </mc:Choice>
    <mc:Fallback xmlns="">
      <p:transition spd="slow" advTm="84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5"/>
            <a:ext cx="10515600" cy="6176352"/>
          </a:xfrm>
        </p:spPr>
        <p:txBody>
          <a:bodyPr>
            <a:normAutofit fontScale="77500" lnSpcReduction="20000"/>
          </a:bodyPr>
          <a:lstStyle/>
          <a:p>
            <a:pPr marL="0" indent="0">
              <a:buNone/>
            </a:pPr>
            <a:r>
              <a:rPr lang="en-US" smtClean="0"/>
              <a:t>As </a:t>
            </a:r>
            <a:r>
              <a:rPr lang="en-US" dirty="0" smtClean="0"/>
              <a:t>was discussed in the first slide presentation, the Celtic societal structure was based on clans.  There was never a central city, government, people…anything.  As you might imagine, different Celtic clans &amp; tribes would sometimes fight each other.  And sometimes they would seek aid from non-Celtic neighbors.  As Rome grew into an empire, a Celtic tribe would sometimes seek and/or accept help from Romans in their war with another Celtic tribe.  </a:t>
            </a:r>
          </a:p>
          <a:p>
            <a:pPr marL="0" indent="0">
              <a:buNone/>
            </a:pPr>
            <a:endParaRPr lang="en-US" dirty="0"/>
          </a:p>
          <a:p>
            <a:pPr marL="0" indent="0">
              <a:buNone/>
            </a:pPr>
            <a:r>
              <a:rPr lang="en-US" dirty="0" smtClean="0"/>
              <a:t>The jury is still out on whether this acceptance of Roman aid allowed for the eventual Roman defeat of the Celts.  Rome was able to divide &amp; conquer, since the Celts were not unified or centralized, but on the other hand, it was harder to conquer a people that was spread out &amp; didn’t feel any allegiance to the tribes that were conquered.  Rome actually spent two hundred years trying to subdue the </a:t>
            </a:r>
            <a:r>
              <a:rPr lang="en-US" dirty="0" err="1" smtClean="0"/>
              <a:t>Celtiberians</a:t>
            </a:r>
            <a:r>
              <a:rPr lang="en-US" dirty="0" smtClean="0"/>
              <a:t>, a fact that isn’t surprising if you remember the fierce resistance of </a:t>
            </a:r>
            <a:r>
              <a:rPr lang="en-US" dirty="0" err="1" smtClean="0"/>
              <a:t>Numancia</a:t>
            </a:r>
            <a:r>
              <a:rPr lang="en-US" dirty="0" smtClean="0"/>
              <a:t>, described in the first slide show.</a:t>
            </a:r>
          </a:p>
          <a:p>
            <a:pPr marL="0" indent="0">
              <a:buNone/>
            </a:pPr>
            <a:endParaRPr lang="en-US" dirty="0"/>
          </a:p>
          <a:p>
            <a:pPr marL="0" indent="0">
              <a:buNone/>
            </a:pPr>
            <a:r>
              <a:rPr lang="en-US" dirty="0" smtClean="0"/>
              <a:t>Most of you had probably heard of Gaul before studying the Celts, even if you weren’t sure what it was &amp; didn’t know the </a:t>
            </a:r>
            <a:r>
              <a:rPr lang="en-US" dirty="0" err="1" smtClean="0"/>
              <a:t>Gauls</a:t>
            </a:r>
            <a:r>
              <a:rPr lang="en-US" dirty="0" smtClean="0"/>
              <a:t> were Celts.  That’s because Caesar’s conquer of Gaul shows up in literary as well as historical sources.  Not to get bogged down in details, we’re simply going to acknowledge that Rome conquered Gaul.  What we want to look at is what that conquest meant for the </a:t>
            </a:r>
            <a:r>
              <a:rPr lang="en-US" dirty="0" err="1" smtClean="0"/>
              <a:t>Gaulish</a:t>
            </a:r>
            <a:r>
              <a:rPr lang="en-US" dirty="0" smtClean="0"/>
              <a:t> Celts, as well as what the spread of the Roman empire meant for the Celts as a whole (although, admittedly, we’re no longer talking about migration, so consider the next slide parenthetical).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3512657"/>
      </p:ext>
    </p:extLst>
  </p:cSld>
  <p:clrMapOvr>
    <a:masterClrMapping/>
  </p:clrMapOvr>
  <mc:AlternateContent xmlns:mc="http://schemas.openxmlformats.org/markup-compatibility/2006" xmlns:p14="http://schemas.microsoft.com/office/powerpoint/2010/main">
    <mc:Choice Requires="p14">
      <p:transition spd="slow" p14:dur="1200" advTm="97140">
        <p14:prism/>
      </p:transition>
    </mc:Choice>
    <mc:Fallback xmlns="">
      <p:transition spd="slow" advTm="97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923"/>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01521" y="566670"/>
            <a:ext cx="10515600" cy="3797179"/>
          </a:xfrm>
        </p:spPr>
        <p:txBody>
          <a:bodyPr>
            <a:normAutofit/>
          </a:bodyPr>
          <a:lstStyle/>
          <a:p>
            <a:pPr marL="0" indent="0">
              <a:buNone/>
            </a:pPr>
            <a:r>
              <a:rPr lang="en-US" dirty="0" smtClean="0"/>
              <a:t>Before starting this class, you thought that the Celts lived in Ireland &amp; Scotland, not in central Europe, right?  And now you think that they must have migrated to the islands. </a:t>
            </a:r>
          </a:p>
          <a:p>
            <a:pPr marL="0" indent="0">
              <a:buNone/>
            </a:pPr>
            <a:endParaRPr lang="en-US" dirty="0"/>
          </a:p>
          <a:p>
            <a:pPr marL="0" indent="0">
              <a:buNone/>
            </a:pPr>
            <a:r>
              <a:rPr lang="en-US" dirty="0" smtClean="0"/>
              <a:t>Unfortunately, it’s not that simple.  And it’s not that fast.  The </a:t>
            </a:r>
            <a:r>
              <a:rPr lang="en-US" dirty="0" err="1" smtClean="0"/>
              <a:t>Keltoi</a:t>
            </a:r>
            <a:r>
              <a:rPr lang="en-US" dirty="0" smtClean="0"/>
              <a:t> had a few adventures on the continent first.</a:t>
            </a:r>
          </a:p>
          <a:p>
            <a:pPr marL="0" indent="0">
              <a:buNone/>
            </a:pPr>
            <a:endParaRPr lang="en-US" dirty="0"/>
          </a:p>
        </p:txBody>
      </p:sp>
      <p:pic>
        <p:nvPicPr>
          <p:cNvPr id="4" name="Picture 3"/>
          <p:cNvPicPr>
            <a:picLocks noChangeAspect="1"/>
          </p:cNvPicPr>
          <p:nvPr/>
        </p:nvPicPr>
        <p:blipFill>
          <a:blip r:embed="rId5"/>
          <a:stretch>
            <a:fillRect/>
          </a:stretch>
        </p:blipFill>
        <p:spPr>
          <a:xfrm>
            <a:off x="8253407" y="3474720"/>
            <a:ext cx="3938593" cy="3383280"/>
          </a:xfrm>
          <a:prstGeom prst="rect">
            <a:avLst/>
          </a:prstGeom>
        </p:spPr>
      </p:pic>
      <p:sp>
        <p:nvSpPr>
          <p:cNvPr id="5" name="TextBox 4"/>
          <p:cNvSpPr txBox="1"/>
          <p:nvPr/>
        </p:nvSpPr>
        <p:spPr>
          <a:xfrm>
            <a:off x="901521" y="3845820"/>
            <a:ext cx="7351886" cy="1815882"/>
          </a:xfrm>
          <a:prstGeom prst="rect">
            <a:avLst/>
          </a:prstGeom>
          <a:noFill/>
        </p:spPr>
        <p:txBody>
          <a:bodyPr wrap="square" rtlCol="0">
            <a:spAutoFit/>
          </a:bodyPr>
          <a:lstStyle/>
          <a:p>
            <a:r>
              <a:rPr lang="en-US" sz="2800" dirty="0"/>
              <a:t>We don’t know much about the migration of pre-historic Celts.  (Pre-historic = before written records.)  That’s unfortunate, because, if you recall, they occupied a great deal of Europe.</a:t>
            </a:r>
            <a:endParaRPr lang="en-US" sz="28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73537431"/>
      </p:ext>
    </p:extLst>
  </p:cSld>
  <p:clrMapOvr>
    <a:masterClrMapping/>
  </p:clrMapOvr>
  <mc:AlternateContent xmlns:mc="http://schemas.openxmlformats.org/markup-compatibility/2006" xmlns:p14="http://schemas.microsoft.com/office/powerpoint/2010/main">
    <mc:Choice Requires="p14">
      <p:transition spd="slow" p14:dur="1200" advTm="33092">
        <p14:prism/>
      </p:transition>
    </mc:Choice>
    <mc:Fallback xmlns="">
      <p:transition spd="slow" advTm="33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4"/>
            <a:ext cx="10515600" cy="6492876"/>
          </a:xfrm>
        </p:spPr>
        <p:txBody>
          <a:bodyPr>
            <a:normAutofit fontScale="77500" lnSpcReduction="20000"/>
          </a:bodyPr>
          <a:lstStyle/>
          <a:p>
            <a:pPr marL="0" indent="0">
              <a:buNone/>
            </a:pPr>
            <a:r>
              <a:rPr lang="en-US" dirty="0" smtClean="0"/>
              <a:t>With constant contact &amp; interaction with the growing Roman empire, parts of the Celtic world were becoming Romanized before any “official” conquest ever took place.  In central Europe (which includes </a:t>
            </a:r>
            <a:r>
              <a:rPr lang="en-US" dirty="0" err="1" smtClean="0"/>
              <a:t>Gauls</a:t>
            </a:r>
            <a:r>
              <a:rPr lang="en-US" dirty="0" smtClean="0"/>
              <a:t> &amp; other tribes), they “gradually adopted a </a:t>
            </a:r>
            <a:r>
              <a:rPr lang="en-US" dirty="0" err="1" smtClean="0"/>
              <a:t>Romanised</a:t>
            </a:r>
            <a:r>
              <a:rPr lang="en-US" dirty="0" smtClean="0"/>
              <a:t> material culture, while their role in local government encouraged them to learn Latin and worship the state gods.  This last was made easier by the Roman custom of twinning their gods with local gods, for example, in the Celtic world, the thunder god Taranis </a:t>
            </a:r>
            <a:r>
              <a:rPr lang="en-US" dirty="0"/>
              <a:t>with Jupiter” </a:t>
            </a:r>
            <a:r>
              <a:rPr lang="en-US" sz="1800" dirty="0"/>
              <a:t>(</a:t>
            </a:r>
            <a:r>
              <a:rPr lang="en-US" sz="1800" dirty="0">
                <a:hlinkClick r:id="rId5"/>
              </a:rPr>
              <a:t>https://</a:t>
            </a:r>
            <a:r>
              <a:rPr lang="en-US" sz="1800" dirty="0" smtClean="0">
                <a:hlinkClick r:id="rId5"/>
              </a:rPr>
              <a:t>ebookcentral-proquest-com.proxygsu-gor1.galileo.usg.edu/lib/gordonstate/reader.action?docID=1733985&amp;ppg=40</a:t>
            </a:r>
            <a:r>
              <a:rPr lang="en-US" sz="1800" dirty="0" smtClean="0"/>
              <a:t>). </a:t>
            </a:r>
            <a:r>
              <a:rPr lang="en-US" dirty="0" smtClean="0">
                <a:solidFill>
                  <a:prstClr val="black"/>
                </a:solidFill>
              </a:rPr>
              <a:t>Joining the Roman army was attractive to a people who had always considered the role of warrior to be an honorable one, and the military life of the army was Roman, its language Latin, so the army advanced the Romanization of the Celts. </a:t>
            </a:r>
          </a:p>
          <a:p>
            <a:pPr marL="0" indent="0">
              <a:buNone/>
            </a:pPr>
            <a:endParaRPr lang="en-US" dirty="0">
              <a:solidFill>
                <a:prstClr val="black"/>
              </a:solidFill>
            </a:endParaRPr>
          </a:p>
          <a:p>
            <a:pPr marL="0" indent="0">
              <a:buNone/>
            </a:pPr>
            <a:r>
              <a:rPr lang="en-US" dirty="0" smtClean="0">
                <a:solidFill>
                  <a:prstClr val="black"/>
                </a:solidFill>
              </a:rPr>
              <a:t>There was a blending of DNA throughout the Roman Empire as Rome conquered &amp; absorbed.  (If you watch the “Star Trek” franchise, think about the Borg.  They assimilated a great number of races, and all became Borg.)  Romans who settled in any given location might never have actually been to Rome, &amp; Latin might not have been their native language.  But Latin was obviously the language of the empire, a prestige language, because today France (Gaul), Spain, &amp; Italy speak what began as dialects of Latin &amp; then became the languages spoken there today.  The Celtic languages seem to have disappeared from the continent by the end of the first century A.D.</a:t>
            </a:r>
          </a:p>
          <a:p>
            <a:pPr marL="0" indent="0">
              <a:buNone/>
            </a:pPr>
            <a:endParaRPr lang="en-US" dirty="0">
              <a:solidFill>
                <a:prstClr val="black"/>
              </a:solidFill>
            </a:endParaRPr>
          </a:p>
          <a:p>
            <a:pPr marL="0" indent="0">
              <a:buNone/>
            </a:pPr>
            <a:r>
              <a:rPr lang="en-US" sz="2300" dirty="0" smtClean="0">
                <a:solidFill>
                  <a:srgbClr val="00B050"/>
                </a:solidFill>
              </a:rPr>
              <a:t>*Note: Prestige, when speaking of language, is of great significance.  There were many more Celtic speakers than Latin speakers when Rome began its conquest, but, as its power &amp; influence grew, Latin became important to the point that it replaced the local languages.  </a:t>
            </a:r>
            <a:endParaRPr lang="en-US" sz="1800" dirty="0">
              <a:solidFill>
                <a:prstClr val="black"/>
              </a:solidFill>
            </a:endParaRPr>
          </a:p>
          <a:p>
            <a:pPr marL="0" indent="0">
              <a:buNone/>
            </a:pPr>
            <a:endParaRPr lang="en-US"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5879497"/>
      </p:ext>
    </p:extLst>
  </p:cSld>
  <p:clrMapOvr>
    <a:masterClrMapping/>
  </p:clrMapOvr>
  <mc:AlternateContent xmlns:mc="http://schemas.openxmlformats.org/markup-compatibility/2006" xmlns:p14="http://schemas.microsoft.com/office/powerpoint/2010/main">
    <mc:Choice Requires="p14">
      <p:transition spd="slow" p14:dur="1200" advTm="95613">
        <p14:prism/>
      </p:transition>
    </mc:Choice>
    <mc:Fallback xmlns="">
      <p:transition spd="slow" advTm="956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43707" y="1715844"/>
            <a:ext cx="10515600" cy="5811838"/>
          </a:xfrm>
        </p:spPr>
        <p:txBody>
          <a:bodyPr/>
          <a:lstStyle/>
          <a:p>
            <a:pPr marL="0" indent="0">
              <a:buNone/>
            </a:pPr>
            <a:r>
              <a:rPr lang="en-US" dirty="0" smtClean="0"/>
              <a:t>If now you are expecting to hear about the Celtic migration to Ireland, you’re going to be disappointed.  Modern evidence suggests that they never migrated there.  </a:t>
            </a:r>
          </a:p>
          <a:p>
            <a:pPr marL="0" indent="0">
              <a:buNone/>
            </a:pPr>
            <a:endParaRPr lang="en-US" dirty="0"/>
          </a:p>
          <a:p>
            <a:pPr marL="0" indent="0">
              <a:buNone/>
            </a:pPr>
            <a:r>
              <a:rPr lang="en-US" dirty="0" smtClean="0"/>
              <a:t>What????  How did the Celts get to Ireland, Scotland, &amp; Wales??</a:t>
            </a:r>
          </a:p>
          <a:p>
            <a:pPr marL="0" indent="0">
              <a:buNone/>
            </a:pPr>
            <a:endParaRPr lang="en-US" dirty="0"/>
          </a:p>
          <a:p>
            <a:pPr marL="0" indent="0">
              <a:buNone/>
            </a:pPr>
            <a:r>
              <a:rPr lang="en-US" dirty="0" smtClean="0"/>
              <a:t>You’re going to have to wait a bit, because next on the agenda is the indigenous peoples of the islands.</a:t>
            </a:r>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2641484"/>
      </p:ext>
    </p:extLst>
  </p:cSld>
  <p:clrMapOvr>
    <a:masterClrMapping/>
  </p:clrMapOvr>
  <mc:AlternateContent xmlns:mc="http://schemas.openxmlformats.org/markup-compatibility/2006" xmlns:p14="http://schemas.microsoft.com/office/powerpoint/2010/main">
    <mc:Choice Requires="p14">
      <p:transition spd="slow" p14:dur="1200" advTm="23101">
        <p14:prism/>
      </p:transition>
    </mc:Choice>
    <mc:Fallback xmlns="">
      <p:transition spd="slow" advTm="23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6281860"/>
          </a:xfrm>
        </p:spPr>
        <p:txBody>
          <a:bodyPr>
            <a:normAutofit fontScale="85000" lnSpcReduction="20000"/>
          </a:bodyPr>
          <a:lstStyle/>
          <a:p>
            <a:pPr marL="0" indent="0">
              <a:buNone/>
            </a:pPr>
            <a:r>
              <a:rPr lang="en-US" dirty="0" smtClean="0"/>
              <a:t>Something we do know about pre-historic Celts is that they somehow got to Spain.  Originally it was believed that they had invaded the peninsula, but more &amp; more it seems that they migrated there.  As we’ll soon see, there are explanations for later migrations, but we don’t have enough information about the migration to Iberia to be able to determine reasons.  </a:t>
            </a:r>
          </a:p>
          <a:p>
            <a:pPr marL="0" indent="0">
              <a:buNone/>
            </a:pPr>
            <a:endParaRPr lang="en-US" dirty="0"/>
          </a:p>
          <a:p>
            <a:pPr marL="0" indent="0">
              <a:buNone/>
            </a:pPr>
            <a:r>
              <a:rPr lang="en-US" dirty="0" smtClean="0"/>
              <a:t>The people who occupied the peninsula when the Celts migrated there (presumably in waves between 1000 &amp; 600 B.C.) are known as Iberians.  By the time we get to the historic (as opposed to pre-historic) period, the people are known as </a:t>
            </a:r>
            <a:r>
              <a:rPr lang="en-US" dirty="0" err="1" smtClean="0"/>
              <a:t>Celtiberians</a:t>
            </a:r>
            <a:r>
              <a:rPr lang="en-US" dirty="0" smtClean="0"/>
              <a:t>, because of mingling &amp; intermarriage.</a:t>
            </a:r>
          </a:p>
          <a:p>
            <a:pPr marL="0" indent="0">
              <a:buNone/>
            </a:pPr>
            <a:endParaRPr lang="en-US" dirty="0"/>
          </a:p>
          <a:p>
            <a:pPr marL="0" indent="0">
              <a:buNone/>
            </a:pPr>
            <a:r>
              <a:rPr lang="en-US" dirty="0" smtClean="0"/>
              <a:t>The best known Celtiberian town was </a:t>
            </a:r>
            <a:r>
              <a:rPr lang="en-US" dirty="0" err="1" smtClean="0"/>
              <a:t>Numantia</a:t>
            </a:r>
            <a:r>
              <a:rPr lang="en-US" dirty="0" smtClean="0"/>
              <a:t> (Spanish </a:t>
            </a:r>
            <a:r>
              <a:rPr lang="en-US" dirty="0" err="1" smtClean="0"/>
              <a:t>Numancia</a:t>
            </a:r>
            <a:r>
              <a:rPr lang="en-US" dirty="0" smtClean="0"/>
              <a:t>). After 20 years of conflict, the Romans attacked it in earnest in 133 B.C.  </a:t>
            </a:r>
            <a:r>
              <a:rPr lang="en-US" dirty="0" err="1" smtClean="0"/>
              <a:t>Numantia</a:t>
            </a:r>
            <a:r>
              <a:rPr lang="en-US" dirty="0" smtClean="0"/>
              <a:t> resisted valiantly, and the siege lasted 13 months, with the Roman leader erecting a wall around the town, along with watch towers.  In the end, the people of </a:t>
            </a:r>
            <a:r>
              <a:rPr lang="en-US" dirty="0" err="1" smtClean="0"/>
              <a:t>Numantia</a:t>
            </a:r>
            <a:r>
              <a:rPr lang="en-US" dirty="0" smtClean="0"/>
              <a:t> burned the town down before surrendering.  Cervantes (of </a:t>
            </a:r>
            <a:r>
              <a:rPr lang="en-US" i="1" dirty="0" smtClean="0"/>
              <a:t>Don Quixote </a:t>
            </a:r>
            <a:r>
              <a:rPr lang="en-US" dirty="0" smtClean="0"/>
              <a:t>fame) wrote a play about the tragedy.</a:t>
            </a:r>
          </a:p>
          <a:p>
            <a:pPr marL="0" indent="0">
              <a:buNone/>
            </a:pPr>
            <a:endParaRPr lang="en-US" dirty="0"/>
          </a:p>
          <a:p>
            <a:pPr marL="0" indent="0">
              <a:buNone/>
            </a:pPr>
            <a:r>
              <a:rPr lang="en-US" dirty="0" smtClean="0"/>
              <a:t>An item to look for later in the course: the Irish, at different times, have thought that their predecessors came from Spain.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0706461"/>
      </p:ext>
    </p:extLst>
  </p:cSld>
  <p:clrMapOvr>
    <a:masterClrMapping/>
  </p:clrMapOvr>
  <mc:AlternateContent xmlns:mc="http://schemas.openxmlformats.org/markup-compatibility/2006" xmlns:p14="http://schemas.microsoft.com/office/powerpoint/2010/main">
    <mc:Choice Requires="p14">
      <p:transition spd="slow" p14:dur="1200" advTm="78176">
        <p14:prism/>
      </p:transition>
    </mc:Choice>
    <mc:Fallback xmlns="">
      <p:transition spd="slow" advTm="78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459165" y="4682331"/>
            <a:ext cx="7463204" cy="4351338"/>
          </a:xfrm>
        </p:spPr>
        <p:txBody>
          <a:bodyPr/>
          <a:lstStyle/>
          <a:p>
            <a:pPr marL="0" indent="0">
              <a:buNone/>
            </a:pPr>
            <a:r>
              <a:rPr lang="en-US" dirty="0" smtClean="0"/>
              <a:t>Interestingly, this instrument is native to Galicia and is called a </a:t>
            </a:r>
            <a:r>
              <a:rPr lang="en-US" dirty="0" err="1" smtClean="0"/>
              <a:t>gaita</a:t>
            </a:r>
            <a:r>
              <a:rPr lang="en-US" dirty="0" smtClean="0"/>
              <a:t>.  Obviously, it’s related to the bagpipe.</a:t>
            </a:r>
            <a:endParaRPr lang="en-US" dirty="0"/>
          </a:p>
        </p:txBody>
      </p:sp>
      <p:pic>
        <p:nvPicPr>
          <p:cNvPr id="4" name="Picture 3"/>
          <p:cNvPicPr>
            <a:picLocks noChangeAspect="1"/>
          </p:cNvPicPr>
          <p:nvPr/>
        </p:nvPicPr>
        <p:blipFill>
          <a:blip r:embed="rId7"/>
          <a:stretch>
            <a:fillRect/>
          </a:stretch>
        </p:blipFill>
        <p:spPr>
          <a:xfrm>
            <a:off x="315790" y="4001294"/>
            <a:ext cx="3584448" cy="2560320"/>
          </a:xfrm>
          <a:prstGeom prst="rect">
            <a:avLst/>
          </a:prstGeom>
        </p:spPr>
      </p:pic>
      <p:pic>
        <p:nvPicPr>
          <p:cNvPr id="5" name="Picture 4"/>
          <p:cNvPicPr>
            <a:picLocks noChangeAspect="1"/>
          </p:cNvPicPr>
          <p:nvPr/>
        </p:nvPicPr>
        <p:blipFill>
          <a:blip r:embed="rId8"/>
          <a:stretch>
            <a:fillRect/>
          </a:stretch>
        </p:blipFill>
        <p:spPr>
          <a:xfrm>
            <a:off x="6000750" y="0"/>
            <a:ext cx="6191250" cy="4371975"/>
          </a:xfrm>
          <a:prstGeom prst="rect">
            <a:avLst/>
          </a:prstGeom>
        </p:spPr>
      </p:pic>
      <p:sp>
        <p:nvSpPr>
          <p:cNvPr id="6" name="Oval 5"/>
          <p:cNvSpPr/>
          <p:nvPr/>
        </p:nvSpPr>
        <p:spPr>
          <a:xfrm>
            <a:off x="6576645" y="156186"/>
            <a:ext cx="1125416" cy="101783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5790" y="1463432"/>
            <a:ext cx="6096000" cy="954107"/>
          </a:xfrm>
          <a:prstGeom prst="rect">
            <a:avLst/>
          </a:prstGeom>
        </p:spPr>
        <p:txBody>
          <a:bodyPr>
            <a:spAutoFit/>
          </a:bodyPr>
          <a:lstStyle/>
          <a:p>
            <a:r>
              <a:rPr lang="en-US" sz="2800" dirty="0"/>
              <a:t>Galicia in the northwestern corner of Spain still has a Celtic </a:t>
            </a:r>
            <a:r>
              <a:rPr lang="en-US" sz="2800" dirty="0" smtClean="0"/>
              <a:t>flavor.</a:t>
            </a:r>
            <a:endParaRPr lang="en-US" sz="2800" dirty="0"/>
          </a:p>
        </p:txBody>
      </p:sp>
      <p:pic>
        <p:nvPicPr>
          <p:cNvPr id="8" name="Spanish Bagpipes - Galician Gaita">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0" y="0"/>
            <a:ext cx="12192000" cy="6858000"/>
          </a:xfrm>
          <a:prstGeom prst="rect">
            <a:avLst/>
          </a:prstGeom>
        </p:spPr>
      </p:pic>
      <p:pic>
        <p:nvPicPr>
          <p:cNvPr id="11" name="Audio 10">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12994122"/>
      </p:ext>
    </p:extLst>
  </p:cSld>
  <p:clrMapOvr>
    <a:masterClrMapping/>
  </p:clrMapOvr>
  <mc:AlternateContent xmlns:mc="http://schemas.openxmlformats.org/markup-compatibility/2006" xmlns:p14="http://schemas.microsoft.com/office/powerpoint/2010/main">
    <mc:Choice Requires="p14">
      <p:transition spd="slow" p14:dur="1200" advTm="36967">
        <p14:prism/>
      </p:transition>
    </mc:Choice>
    <mc:Fallback xmlns="">
      <p:transition spd="slow" advTm="369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1" presetClass="entr" presetSubtype="1" fill="hold" grpId="0" nodeType="afterEffect">
                                  <p:stCondLst>
                                    <p:cond delay="300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1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8"/>
                </p:tgtEl>
              </p:cMediaNode>
            </p:video>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6" grpId="0" animBg="1"/>
    </p:bldLst>
  </p:timing>
  <p:extLst>
    <p:ext uri="{E180D4A7-C9FB-4DFB-919C-405C955672EB}">
      <p14:showEvtLst xmlns:p14="http://schemas.microsoft.com/office/powerpoint/2010/main">
        <p14:playEvt time="16374" objId="8"/>
        <p14:stopEvt time="36967"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6152906"/>
          </a:xfrm>
        </p:spPr>
        <p:txBody>
          <a:bodyPr>
            <a:normAutofit/>
          </a:bodyPr>
          <a:lstStyle/>
          <a:p>
            <a:pPr marL="0" indent="0">
              <a:buNone/>
            </a:pPr>
            <a:r>
              <a:rPr lang="en-US" dirty="0" smtClean="0"/>
              <a:t>First, you need to know that the Celts were not a nomadic people.  They didn’t migrate just for the heck of it or because they wanted a warmer climate or better jobs.</a:t>
            </a:r>
          </a:p>
          <a:p>
            <a:pPr marL="0" indent="0">
              <a:buNone/>
            </a:pPr>
            <a:endParaRPr lang="en-US" dirty="0"/>
          </a:p>
          <a:p>
            <a:pPr marL="0" indent="0">
              <a:buNone/>
            </a:pPr>
            <a:r>
              <a:rPr lang="en-US" dirty="0" smtClean="0"/>
              <a:t>Indications are that the mass migrations that began between the 5</a:t>
            </a:r>
            <a:r>
              <a:rPr lang="en-US" baseline="30000" dirty="0" smtClean="0"/>
              <a:t>th</a:t>
            </a:r>
            <a:r>
              <a:rPr lang="en-US" dirty="0" smtClean="0"/>
              <a:t> &amp; 3</a:t>
            </a:r>
            <a:r>
              <a:rPr lang="en-US" baseline="30000" dirty="0" smtClean="0"/>
              <a:t>rd</a:t>
            </a:r>
            <a:r>
              <a:rPr lang="en-US" dirty="0" smtClean="0"/>
              <a:t> centuries B.C. were due to overpopulation.  In fact, Livy, writing around 27 B.C., tells us that the Celtic king (there really wasn’t a single Celtic king, because, as we’ve seen, each clan lord was king of his own keep) </a:t>
            </a:r>
            <a:r>
              <a:rPr lang="en-US" dirty="0" err="1" smtClean="0"/>
              <a:t>Ambicatus</a:t>
            </a:r>
            <a:r>
              <a:rPr lang="en-US" dirty="0" smtClean="0"/>
              <a:t> ruled well &amp; that “under his rule Gaul grew so wealthy &amp; populous that it became a matter of great difficulty to control such a multitude.  The king, who was an old man, wishing to rid his kingdom of the burden of its excess population” sent his two sons abroad to establish “kingdoms” of their own.  While Livy was writing about something that had occurred 4 centuries earlier, it is at about that time that the migrations for which we have other records began.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9106640"/>
      </p:ext>
    </p:extLst>
  </p:cSld>
  <p:clrMapOvr>
    <a:masterClrMapping/>
  </p:clrMapOvr>
  <mc:AlternateContent xmlns:mc="http://schemas.openxmlformats.org/markup-compatibility/2006" xmlns:p14="http://schemas.microsoft.com/office/powerpoint/2010/main">
    <mc:Choice Requires="p14">
      <p:transition spd="slow" p14:dur="1200" advTm="55944">
        <p14:prism/>
      </p:transition>
    </mc:Choice>
    <mc:Fallback xmlns="">
      <p:transition spd="slow" advTm="55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5"/>
            <a:ext cx="10515600" cy="5811838"/>
          </a:xfrm>
        </p:spPr>
        <p:txBody>
          <a:bodyPr/>
          <a:lstStyle/>
          <a:p>
            <a:pPr marL="0" indent="0">
              <a:buNone/>
            </a:pPr>
            <a:r>
              <a:rPr lang="en-US" dirty="0" smtClean="0"/>
              <a:t>The story of </a:t>
            </a:r>
            <a:r>
              <a:rPr lang="en-US" dirty="0" err="1" smtClean="0"/>
              <a:t>Ambicatus’s</a:t>
            </a:r>
            <a:r>
              <a:rPr lang="en-US" dirty="0" smtClean="0"/>
              <a:t> sons is a good illustration of one fact of Celtic migration: it wasn’t an organized affair where all Celts of the area got together and decided to move.  When they migrated, they spread out over the continent--&amp; beyond—but it wasn’t an empire, as was the Roman empire, for example.  There was no central rule, no central plan.</a:t>
            </a:r>
          </a:p>
          <a:p>
            <a:pPr marL="0" indent="0">
              <a:buNone/>
            </a:pPr>
            <a:endParaRPr lang="en-US" dirty="0"/>
          </a:p>
          <a:p>
            <a:pPr marL="0" indent="0">
              <a:buNone/>
            </a:pPr>
            <a:r>
              <a:rPr lang="en-US" dirty="0" smtClean="0"/>
              <a:t>Remember, by the time we get to the 5</a:t>
            </a:r>
            <a:r>
              <a:rPr lang="en-US" baseline="30000" dirty="0" smtClean="0"/>
              <a:t>th</a:t>
            </a:r>
            <a:r>
              <a:rPr lang="en-US" dirty="0" smtClean="0"/>
              <a:t>-3</a:t>
            </a:r>
            <a:r>
              <a:rPr lang="en-US" baseline="30000" dirty="0" smtClean="0"/>
              <a:t>rd</a:t>
            </a:r>
            <a:r>
              <a:rPr lang="en-US" dirty="0" smtClean="0"/>
              <a:t> century B.C. migrations, the Celts are already quite spread out.  Everyone has heard of “</a:t>
            </a:r>
            <a:r>
              <a:rPr lang="en-US" dirty="0" err="1" smtClean="0"/>
              <a:t>Gauls</a:t>
            </a:r>
            <a:r>
              <a:rPr lang="en-US" dirty="0" smtClean="0"/>
              <a:t>,” but very few people realize, even if they know that Gaul was basically what is modern-day France, along with pieces of other modern-day countries surrounding France, that the </a:t>
            </a:r>
            <a:r>
              <a:rPr lang="en-US" dirty="0" err="1" smtClean="0"/>
              <a:t>Gauls</a:t>
            </a:r>
            <a:r>
              <a:rPr lang="en-US" dirty="0" smtClean="0"/>
              <a:t> were a tribe of Celts.  There is an extinct language called </a:t>
            </a:r>
            <a:r>
              <a:rPr lang="en-US" dirty="0" err="1" smtClean="0"/>
              <a:t>Gaulish</a:t>
            </a:r>
            <a:r>
              <a:rPr lang="en-US" dirty="0" smtClean="0"/>
              <a:t> that’s related to modern-day Gaelic.  In fact, there are a number of extinct Celtic languages, but we’ll get into that later.</a:t>
            </a:r>
            <a:endParaRPr lang="en-US"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7042257"/>
      </p:ext>
    </p:extLst>
  </p:cSld>
  <p:clrMapOvr>
    <a:masterClrMapping/>
  </p:clrMapOvr>
  <mc:AlternateContent xmlns:mc="http://schemas.openxmlformats.org/markup-compatibility/2006" xmlns:p14="http://schemas.microsoft.com/office/powerpoint/2010/main">
    <mc:Choice Requires="p14">
      <p:transition spd="slow" p14:dur="1200" advTm="54341">
        <p14:prism/>
      </p:transition>
    </mc:Choice>
    <mc:Fallback xmlns="">
      <p:transition spd="slow" advTm="54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05154" y="187569"/>
            <a:ext cx="11781692" cy="6858000"/>
          </a:xfrm>
        </p:spPr>
        <p:txBody>
          <a:bodyPr>
            <a:normAutofit fontScale="85000" lnSpcReduction="20000"/>
          </a:bodyPr>
          <a:lstStyle/>
          <a:p>
            <a:pPr marL="0" indent="0">
              <a:buNone/>
            </a:pPr>
            <a:r>
              <a:rPr lang="en-US" dirty="0" smtClean="0"/>
              <a:t>The earliest migration of which we can be sure occurred around 390 B.C.  A tribe of </a:t>
            </a:r>
            <a:r>
              <a:rPr lang="en-US" dirty="0" err="1" smtClean="0"/>
              <a:t>Gauls</a:t>
            </a:r>
            <a:r>
              <a:rPr lang="en-US" dirty="0" smtClean="0"/>
              <a:t>, the </a:t>
            </a:r>
            <a:r>
              <a:rPr lang="en-US" dirty="0" err="1" smtClean="0"/>
              <a:t>Senones</a:t>
            </a:r>
            <a:r>
              <a:rPr lang="en-US" dirty="0" smtClean="0"/>
              <a:t>, marched across the Alps and into Italy.  (The parts of Italy that the Celts occupied came to be called Cisalpine Gaul.)  The </a:t>
            </a:r>
            <a:r>
              <a:rPr lang="en-US" dirty="0" err="1" smtClean="0"/>
              <a:t>Senones</a:t>
            </a:r>
            <a:r>
              <a:rPr lang="en-US" dirty="0" smtClean="0"/>
              <a:t> </a:t>
            </a:r>
            <a:r>
              <a:rPr lang="en-US" i="1" dirty="0" smtClean="0"/>
              <a:t>sacked</a:t>
            </a:r>
            <a:r>
              <a:rPr lang="en-US" dirty="0" smtClean="0"/>
              <a:t> Rome, which isn’t the same thing as destroying it, so it might be helpful here to use Merriam-Webster’s definition of </a:t>
            </a:r>
            <a:r>
              <a:rPr lang="en-US" i="1" dirty="0" smtClean="0"/>
              <a:t>sack</a:t>
            </a:r>
            <a:r>
              <a:rPr lang="en-US" dirty="0"/>
              <a:t>: “to plunder (a place, such as a town) especially after </a:t>
            </a:r>
            <a:r>
              <a:rPr lang="en-US" dirty="0" smtClean="0"/>
              <a:t>capture.”  Plundering, of course, means grabbing by force possessions that aren’t yours.  So the </a:t>
            </a:r>
            <a:r>
              <a:rPr lang="en-US" dirty="0" err="1" smtClean="0"/>
              <a:t>Senones</a:t>
            </a:r>
            <a:r>
              <a:rPr lang="en-US" dirty="0" smtClean="0"/>
              <a:t> fought their way into Rome, killing and stealing &amp; destroying the city &amp; its people.  One place they tried to take was</a:t>
            </a:r>
            <a:r>
              <a:rPr lang="en-US" dirty="0"/>
              <a:t> Capitoline </a:t>
            </a:r>
            <a:r>
              <a:rPr lang="en-US" dirty="0" smtClean="0"/>
              <a:t>Hill, one of the famous Seven Hills of Rome.  (On it have been built several temples, so it wasn’t a small hill.)  However, it had been fortified, &amp; the </a:t>
            </a:r>
            <a:r>
              <a:rPr lang="en-US" dirty="0" err="1" smtClean="0"/>
              <a:t>Senones</a:t>
            </a:r>
            <a:r>
              <a:rPr lang="en-US" dirty="0" smtClean="0"/>
              <a:t> were unable to break through.</a:t>
            </a:r>
          </a:p>
          <a:p>
            <a:pPr marL="0" indent="0">
              <a:buNone/>
            </a:pPr>
            <a:endParaRPr lang="en-US" sz="1200" dirty="0"/>
          </a:p>
          <a:p>
            <a:pPr marL="0" indent="0">
              <a:buNone/>
            </a:pPr>
            <a:r>
              <a:rPr lang="en-US" dirty="0" smtClean="0"/>
              <a:t>The </a:t>
            </a:r>
            <a:r>
              <a:rPr lang="en-US" dirty="0" err="1" smtClean="0"/>
              <a:t>Senones</a:t>
            </a:r>
            <a:r>
              <a:rPr lang="en-US" dirty="0" smtClean="0"/>
              <a:t> were able to wait out the people on Capitoline Hill, who finally, starving, sent out a negotiator to meet with </a:t>
            </a:r>
            <a:r>
              <a:rPr lang="en-US" dirty="0" err="1" smtClean="0"/>
              <a:t>Brennus</a:t>
            </a:r>
            <a:r>
              <a:rPr lang="en-US" dirty="0" smtClean="0"/>
              <a:t>, leader of the </a:t>
            </a:r>
            <a:r>
              <a:rPr lang="en-US" dirty="0" err="1" smtClean="0"/>
              <a:t>Senones</a:t>
            </a:r>
            <a:r>
              <a:rPr lang="en-US" dirty="0" smtClean="0"/>
              <a:t>. He agreed they would leave if they received a payment of 1000 pounds of gold.  The Romans agreed, but the </a:t>
            </a:r>
            <a:r>
              <a:rPr lang="en-US" dirty="0" err="1" smtClean="0"/>
              <a:t>Senones</a:t>
            </a:r>
            <a:r>
              <a:rPr lang="en-US" dirty="0" smtClean="0"/>
              <a:t> cheated, using weights heavier than the agreed amount.  When the Romans protested, </a:t>
            </a:r>
            <a:r>
              <a:rPr lang="en-US" dirty="0" err="1" smtClean="0"/>
              <a:t>Brennus’s</a:t>
            </a:r>
            <a:r>
              <a:rPr lang="en-US" dirty="0" smtClean="0"/>
              <a:t> response was “Woe to the vanquished!” as he tossed his sword onto the scale, adding to the unfair weight.</a:t>
            </a:r>
          </a:p>
          <a:p>
            <a:pPr marL="0" indent="0">
              <a:buNone/>
            </a:pPr>
            <a:endParaRPr lang="en-US" sz="1200" dirty="0" smtClean="0"/>
          </a:p>
          <a:p>
            <a:pPr marL="0" indent="0">
              <a:buNone/>
            </a:pPr>
            <a:r>
              <a:rPr lang="en-US" dirty="0" smtClean="0"/>
              <a:t>But at least the </a:t>
            </a:r>
            <a:r>
              <a:rPr lang="en-US" dirty="0" err="1" smtClean="0"/>
              <a:t>Senones</a:t>
            </a:r>
            <a:r>
              <a:rPr lang="en-US" dirty="0" smtClean="0"/>
              <a:t> did leave then.</a:t>
            </a:r>
          </a:p>
          <a:p>
            <a:pPr marL="0" indent="0">
              <a:buNone/>
            </a:pPr>
            <a:endParaRPr lang="en-US" sz="1200" dirty="0" smtClean="0"/>
          </a:p>
          <a:p>
            <a:pPr marL="0" indent="0">
              <a:buNone/>
            </a:pPr>
            <a:r>
              <a:rPr lang="en-US" dirty="0" smtClean="0"/>
              <a:t>For details of the battle &amp; then sack of Rome, </a:t>
            </a:r>
            <a:r>
              <a:rPr lang="en-US" dirty="0"/>
              <a:t>see </a:t>
            </a:r>
            <a:r>
              <a:rPr lang="en-US" dirty="0">
                <a:hlinkClick r:id="rId5"/>
              </a:rPr>
              <a:t>https://</a:t>
            </a:r>
            <a:r>
              <a:rPr lang="en-US" dirty="0" smtClean="0">
                <a:hlinkClick r:id="rId5"/>
              </a:rPr>
              <a:t>en.wikipedia.org/wiki/Battle_of_the_Allia</a:t>
            </a:r>
            <a:r>
              <a:rPr lang="en-US" dirty="0" smtClean="0"/>
              <a:t>. Yes, it’s a Wikipedia article, but it has good references.</a:t>
            </a:r>
            <a:r>
              <a:rPr lang="en-US" dirty="0"/>
              <a:t>	</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103146"/>
      </p:ext>
    </p:extLst>
  </p:cSld>
  <p:clrMapOvr>
    <a:masterClrMapping/>
  </p:clrMapOvr>
  <mc:AlternateContent xmlns:mc="http://schemas.openxmlformats.org/markup-compatibility/2006" xmlns:p14="http://schemas.microsoft.com/office/powerpoint/2010/main">
    <mc:Choice Requires="p14">
      <p:transition spd="slow" p14:dur="1200" advTm="105469">
        <p14:prism/>
      </p:transition>
    </mc:Choice>
    <mc:Fallback xmlns="">
      <p:transition spd="slow" advTm="1054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353"/>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21211" y="99597"/>
            <a:ext cx="11683220" cy="3397983"/>
          </a:xfrm>
        </p:spPr>
        <p:txBody>
          <a:bodyPr>
            <a:noAutofit/>
          </a:bodyPr>
          <a:lstStyle/>
          <a:p>
            <a:pPr marL="0" indent="0">
              <a:lnSpc>
                <a:spcPct val="100000"/>
              </a:lnSpc>
              <a:spcAft>
                <a:spcPts val="600"/>
              </a:spcAft>
              <a:buNone/>
            </a:pPr>
            <a:r>
              <a:rPr lang="en-US" sz="2300" dirty="0" smtClean="0"/>
              <a:t>Celtic tribes began migrating east close to the same time period that the </a:t>
            </a:r>
            <a:r>
              <a:rPr lang="en-US" sz="2300" dirty="0" err="1" smtClean="0"/>
              <a:t>Senones</a:t>
            </a:r>
            <a:r>
              <a:rPr lang="en-US" sz="2300" dirty="0" smtClean="0"/>
              <a:t> were in Italy, but we have no records of their sacking any cities there.  There is archeological evidence of their presence in modern-day Hungary, Slovakia, Serbia, &amp; southern Poland.  Coins from the reign of </a:t>
            </a:r>
            <a:r>
              <a:rPr lang="en-US" sz="2300" dirty="0" err="1" smtClean="0"/>
              <a:t>Leucon</a:t>
            </a:r>
            <a:r>
              <a:rPr lang="en-US" sz="2300" dirty="0" smtClean="0"/>
              <a:t> II, ruler of Bosporus (a Hellenistic—Greek—kingdom in modern-day Ukraine), depict Celtic weapons &amp; shields.</a:t>
            </a:r>
          </a:p>
          <a:p>
            <a:pPr marL="0" indent="0">
              <a:lnSpc>
                <a:spcPct val="100000"/>
              </a:lnSpc>
              <a:buNone/>
            </a:pPr>
            <a:r>
              <a:rPr lang="en-US" sz="2300" dirty="0" smtClean="0"/>
              <a:t>In 323, Alexander the Great died.  His empire included many lands to which the Celts had recently migrated east of their homeland, and they took advantage of the chaos that followed his death.  Alexander had made great conquests and was undefeated (except by death), but he didn’t leave an heir, &amp; his generals began fighting among themselves for land &amp; power, &amp;</a:t>
            </a:r>
            <a:endParaRPr lang="en-US" sz="2300" dirty="0"/>
          </a:p>
        </p:txBody>
      </p:sp>
      <p:pic>
        <p:nvPicPr>
          <p:cNvPr id="5" name="Picture 4"/>
          <p:cNvPicPr>
            <a:picLocks noChangeAspect="1"/>
          </p:cNvPicPr>
          <p:nvPr/>
        </p:nvPicPr>
        <p:blipFill>
          <a:blip r:embed="rId6"/>
          <a:stretch>
            <a:fillRect/>
          </a:stretch>
        </p:blipFill>
        <p:spPr>
          <a:xfrm>
            <a:off x="7711440" y="3497580"/>
            <a:ext cx="4480560" cy="3360420"/>
          </a:xfrm>
          <a:prstGeom prst="rect">
            <a:avLst/>
          </a:prstGeom>
        </p:spPr>
      </p:pic>
      <p:sp>
        <p:nvSpPr>
          <p:cNvPr id="6" name="TextBox 5"/>
          <p:cNvSpPr txBox="1"/>
          <p:nvPr/>
        </p:nvSpPr>
        <p:spPr>
          <a:xfrm>
            <a:off x="321211" y="3415518"/>
            <a:ext cx="7616893" cy="2923877"/>
          </a:xfrm>
          <a:prstGeom prst="rect">
            <a:avLst/>
          </a:prstGeom>
          <a:noFill/>
        </p:spPr>
        <p:txBody>
          <a:bodyPr wrap="none" rtlCol="0">
            <a:spAutoFit/>
          </a:bodyPr>
          <a:lstStyle/>
          <a:p>
            <a:r>
              <a:rPr lang="en-US" sz="2300" dirty="0"/>
              <a:t>not surprisingly, everything Alexander had built quickly began </a:t>
            </a:r>
            <a:endParaRPr lang="en-US" sz="2300" dirty="0" smtClean="0"/>
          </a:p>
          <a:p>
            <a:r>
              <a:rPr lang="en-US" sz="2300" dirty="0" smtClean="0"/>
              <a:t>to </a:t>
            </a:r>
            <a:r>
              <a:rPr lang="en-US" sz="2300" dirty="0"/>
              <a:t>fall apart.  The Celts took this as an opportunity to </a:t>
            </a:r>
            <a:endParaRPr lang="en-US" sz="2300" dirty="0" smtClean="0"/>
          </a:p>
          <a:p>
            <a:r>
              <a:rPr lang="en-US" sz="2300" dirty="0" smtClean="0"/>
              <a:t>continue moving </a:t>
            </a:r>
            <a:r>
              <a:rPr lang="en-US" sz="2300" dirty="0"/>
              <a:t>southeast into the Balkans</a:t>
            </a:r>
            <a:r>
              <a:rPr lang="en-US" sz="2300" dirty="0" smtClean="0"/>
              <a:t>.  In 281, the </a:t>
            </a:r>
          </a:p>
          <a:p>
            <a:r>
              <a:rPr lang="en-US" sz="2300" dirty="0" smtClean="0"/>
              <a:t>Celts, led by a warrior named </a:t>
            </a:r>
            <a:r>
              <a:rPr lang="en-US" sz="2300" dirty="0" err="1" smtClean="0"/>
              <a:t>Bolgios</a:t>
            </a:r>
            <a:r>
              <a:rPr lang="en-US" sz="2300" dirty="0" smtClean="0"/>
              <a:t>, attacked the king of </a:t>
            </a:r>
          </a:p>
          <a:p>
            <a:r>
              <a:rPr lang="en-US" sz="2300" dirty="0" smtClean="0"/>
              <a:t>Macedonia.  (Macedonia was Alexander’s original kingdom.)  </a:t>
            </a:r>
          </a:p>
          <a:p>
            <a:r>
              <a:rPr lang="en-US" sz="2300" dirty="0" smtClean="0"/>
              <a:t>The Celts won &amp; paraded around with the Macedonian king’s </a:t>
            </a:r>
          </a:p>
          <a:p>
            <a:r>
              <a:rPr lang="en-US" sz="2300" dirty="0" smtClean="0"/>
              <a:t>head on the end of a spear.  They then set their sights on </a:t>
            </a:r>
          </a:p>
          <a:p>
            <a:r>
              <a:rPr lang="en-US" sz="2300" dirty="0" smtClean="0"/>
              <a:t>Greece.</a:t>
            </a:r>
          </a:p>
        </p:txBody>
      </p:sp>
      <p:cxnSp>
        <p:nvCxnSpPr>
          <p:cNvPr id="9" name="Straight Arrow Connector 8"/>
          <p:cNvCxnSpPr/>
          <p:nvPr/>
        </p:nvCxnSpPr>
        <p:spPr>
          <a:xfrm>
            <a:off x="8335108" y="4290646"/>
            <a:ext cx="1512277" cy="1395046"/>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60206628"/>
      </p:ext>
    </p:extLst>
  </p:cSld>
  <p:clrMapOvr>
    <a:masterClrMapping/>
  </p:clrMapOvr>
  <mc:AlternateContent xmlns:mc="http://schemas.openxmlformats.org/markup-compatibility/2006" xmlns:p14="http://schemas.microsoft.com/office/powerpoint/2010/main">
    <mc:Choice Requires="p14">
      <p:transition spd="slow" p14:dur="1200" advTm="80930">
        <p14:prism/>
      </p:transition>
    </mc:Choice>
    <mc:Fallback xmlns="">
      <p:transition spd="slow" advTm="80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91551" y="274320"/>
            <a:ext cx="11408898" cy="6583680"/>
          </a:xfrm>
        </p:spPr>
        <p:txBody>
          <a:bodyPr>
            <a:normAutofit/>
          </a:bodyPr>
          <a:lstStyle/>
          <a:p>
            <a:pPr marL="0" indent="0">
              <a:buNone/>
            </a:pPr>
            <a:r>
              <a:rPr lang="en-US" sz="2400" dirty="0" smtClean="0"/>
              <a:t>According </a:t>
            </a:r>
            <a:r>
              <a:rPr lang="en-US" sz="2400" dirty="0"/>
              <a:t>to Greek sources, there were hundreds of thousands of </a:t>
            </a:r>
            <a:r>
              <a:rPr lang="en-US" sz="2400" dirty="0" smtClean="0"/>
              <a:t>Celts in this force, </a:t>
            </a:r>
            <a:r>
              <a:rPr lang="en-US" sz="2400" dirty="0"/>
              <a:t>and although that estimate, as generic as it is, wouldn’t hold up in court, it was evidently an enormous force.  With a group of alpha males that size, it’s no surprise that there was internal fighting before they even reached Greece.  About a third of the force followed leaders </a:t>
            </a:r>
            <a:r>
              <a:rPr lang="en-US" sz="2400" dirty="0" err="1"/>
              <a:t>Leonorios</a:t>
            </a:r>
            <a:r>
              <a:rPr lang="en-US" sz="2400" dirty="0"/>
              <a:t> and </a:t>
            </a:r>
            <a:r>
              <a:rPr lang="en-US" sz="2400" dirty="0" err="1"/>
              <a:t>Lutorios</a:t>
            </a:r>
            <a:r>
              <a:rPr lang="en-US" sz="2400" dirty="0"/>
              <a:t> to </a:t>
            </a:r>
            <a:r>
              <a:rPr lang="en-US" sz="2400" dirty="0" smtClean="0"/>
              <a:t>Thrace (modern-day European Turkey), </a:t>
            </a:r>
            <a:r>
              <a:rPr lang="en-US" sz="2400" dirty="0"/>
              <a:t>&amp; the others followed </a:t>
            </a:r>
            <a:r>
              <a:rPr lang="en-US" sz="2400" dirty="0" err="1" smtClean="0"/>
              <a:t>Brennus</a:t>
            </a:r>
            <a:r>
              <a:rPr lang="en-US" sz="2400" dirty="0" smtClean="0"/>
              <a:t> (not the same one as in Rome, obviously) </a:t>
            </a:r>
            <a:r>
              <a:rPr lang="en-US" sz="2400" dirty="0"/>
              <a:t>into Greece</a:t>
            </a:r>
            <a:r>
              <a:rPr lang="en-US" sz="2400" dirty="0" smtClean="0"/>
              <a:t>.</a:t>
            </a:r>
          </a:p>
          <a:p>
            <a:pPr marL="0" indent="0">
              <a:buNone/>
            </a:pPr>
            <a:endParaRPr lang="en-US" sz="1200" dirty="0"/>
          </a:p>
          <a:p>
            <a:pPr marL="0" indent="0">
              <a:buNone/>
            </a:pPr>
            <a:r>
              <a:rPr lang="en-US" sz="2400" dirty="0"/>
              <a:t>The Celts marched down the Aegean coast, tossing aside Greeks right &amp; left.  </a:t>
            </a:r>
            <a:r>
              <a:rPr lang="en-US" sz="2400" dirty="0" smtClean="0"/>
              <a:t>Around the year 287 B.C., the </a:t>
            </a:r>
            <a:r>
              <a:rPr lang="en-US" sz="2400" dirty="0"/>
              <a:t>Greeks finally organized a defense at Thermopylae, a narrow passage about 150 miles from the southeastern tip of Greece. </a:t>
            </a:r>
            <a:endParaRPr lang="en-US" sz="2400" dirty="0" smtClean="0"/>
          </a:p>
          <a:p>
            <a:pPr marL="0" indent="0">
              <a:buNone/>
            </a:pPr>
            <a:r>
              <a:rPr lang="en-US" sz="2400" dirty="0" smtClean="0"/>
              <a:t>According </a:t>
            </a:r>
            <a:r>
              <a:rPr lang="en-US" sz="2400" dirty="0"/>
              <a:t>to </a:t>
            </a:r>
            <a:r>
              <a:rPr lang="en-US" sz="2400" dirty="0" smtClean="0"/>
              <a:t>Hay,</a:t>
            </a:r>
            <a:endParaRPr lang="en-US" sz="2400" dirty="0"/>
          </a:p>
          <a:p>
            <a:pPr marL="0" indent="0">
              <a:buNone/>
            </a:pPr>
            <a:endParaRPr lang="en-US" sz="2400" dirty="0" smtClean="0"/>
          </a:p>
          <a:p>
            <a:pPr marL="0" indent="0">
              <a:buNone/>
            </a:pPr>
            <a:r>
              <a:rPr lang="en-US" sz="2400" dirty="0" smtClean="0"/>
              <a:t>	</a:t>
            </a:r>
            <a:r>
              <a:rPr lang="en-US" sz="1900" dirty="0"/>
              <a:t>	</a:t>
            </a:r>
            <a:endParaRPr lang="en-US" sz="1900" dirty="0" smtClean="0"/>
          </a:p>
          <a:p>
            <a:pPr marL="0" indent="0">
              <a:buNone/>
            </a:pPr>
            <a:endParaRPr lang="en-US" sz="1900" dirty="0">
              <a:hlinkClick r:id="rId5"/>
            </a:endParaRPr>
          </a:p>
          <a:p>
            <a:pPr marL="0" indent="0">
              <a:buNone/>
            </a:pPr>
            <a:endParaRPr lang="en-US" sz="1900" dirty="0" smtClean="0">
              <a:hlinkClick r:id="rId5"/>
            </a:endParaRPr>
          </a:p>
          <a:p>
            <a:pPr marL="0" indent="0">
              <a:buNone/>
            </a:pPr>
            <a:endParaRPr lang="en-US" sz="1900" dirty="0">
              <a:hlinkClick r:id="rId5"/>
            </a:endParaRPr>
          </a:p>
          <a:p>
            <a:pPr marL="0" indent="0">
              <a:buNone/>
            </a:pPr>
            <a:r>
              <a:rPr lang="en-US" sz="1400" dirty="0" smtClean="0">
                <a:hlinkClick r:id="rId5"/>
              </a:rPr>
              <a:t>https</a:t>
            </a:r>
            <a:r>
              <a:rPr lang="en-US" sz="1400" dirty="0">
                <a:hlinkClick r:id="rId5"/>
              </a:rPr>
              <a:t>://</a:t>
            </a:r>
            <a:r>
              <a:rPr lang="en-US" sz="1400" dirty="0" smtClean="0">
                <a:hlinkClick r:id="rId5"/>
              </a:rPr>
              <a:t>ebookcentral-proquest-com.proxygsu-gor1.galileo.usg.edu/lib/gordonstate/reader.action?docID=1733985&amp;ppg=40</a:t>
            </a:r>
            <a:r>
              <a:rPr lang="en-US" sz="1400" dirty="0" smtClean="0"/>
              <a:t> </a:t>
            </a:r>
            <a:endParaRPr lang="en-US" sz="1900" dirty="0"/>
          </a:p>
          <a:p>
            <a:pPr marL="0" indent="0">
              <a:buNone/>
            </a:pPr>
            <a:endParaRPr lang="en-US" sz="1300" dirty="0" smtClean="0"/>
          </a:p>
          <a:p>
            <a:pPr marL="0" indent="0">
              <a:buNone/>
            </a:pPr>
            <a:endParaRPr lang="en-US" dirty="0"/>
          </a:p>
        </p:txBody>
      </p:sp>
      <p:pic>
        <p:nvPicPr>
          <p:cNvPr id="5" name="Picture 4"/>
          <p:cNvPicPr>
            <a:picLocks noChangeAspect="1"/>
          </p:cNvPicPr>
          <p:nvPr/>
        </p:nvPicPr>
        <p:blipFill rotWithShape="1">
          <a:blip r:embed="rId6"/>
          <a:srcRect t="4130"/>
          <a:stretch/>
        </p:blipFill>
        <p:spPr>
          <a:xfrm>
            <a:off x="9391650" y="3513984"/>
            <a:ext cx="2800350" cy="2374216"/>
          </a:xfrm>
          <a:prstGeom prst="rect">
            <a:avLst/>
          </a:prstGeom>
        </p:spPr>
      </p:pic>
      <p:sp>
        <p:nvSpPr>
          <p:cNvPr id="6" name="TextBox 5"/>
          <p:cNvSpPr txBox="1"/>
          <p:nvPr/>
        </p:nvSpPr>
        <p:spPr>
          <a:xfrm rot="2993453">
            <a:off x="9573879" y="3815507"/>
            <a:ext cx="1513876" cy="646331"/>
          </a:xfrm>
          <a:prstGeom prst="rect">
            <a:avLst/>
          </a:prstGeom>
          <a:noFill/>
        </p:spPr>
        <p:txBody>
          <a:bodyPr wrap="none" rtlCol="0">
            <a:spAutoFit/>
          </a:bodyPr>
          <a:lstStyle/>
          <a:p>
            <a:r>
              <a:rPr lang="en-US" sz="3600" dirty="0" smtClean="0"/>
              <a:t>Greece</a:t>
            </a:r>
            <a:endParaRPr lang="en-US" sz="3600" dirty="0"/>
          </a:p>
        </p:txBody>
      </p:sp>
      <p:sp>
        <p:nvSpPr>
          <p:cNvPr id="7" name="TextBox 6"/>
          <p:cNvSpPr txBox="1"/>
          <p:nvPr/>
        </p:nvSpPr>
        <p:spPr>
          <a:xfrm>
            <a:off x="1125415" y="4365079"/>
            <a:ext cx="8266234" cy="1754326"/>
          </a:xfrm>
          <a:prstGeom prst="rect">
            <a:avLst/>
          </a:prstGeom>
          <a:noFill/>
        </p:spPr>
        <p:txBody>
          <a:bodyPr wrap="square" rtlCol="0">
            <a:spAutoFit/>
          </a:bodyPr>
          <a:lstStyle/>
          <a:p>
            <a:r>
              <a:rPr lang="en-US" dirty="0"/>
              <a:t>The Celts tried to force a way through the pass but were beaten back with heavy losses….</a:t>
            </a:r>
            <a:r>
              <a:rPr lang="en-US" dirty="0" err="1"/>
              <a:t>Brennus</a:t>
            </a:r>
            <a:r>
              <a:rPr lang="en-US" dirty="0"/>
              <a:t>, </a:t>
            </a:r>
            <a:r>
              <a:rPr lang="en-US" dirty="0" smtClean="0"/>
              <a:t>who </a:t>
            </a:r>
            <a:r>
              <a:rPr lang="en-US" dirty="0"/>
              <a:t>seems to have been a resourceful commander, now discovered the same “secret” mountain 	path that the Persians had used to outflank the Spartans in 480.  Now </a:t>
            </a:r>
            <a:r>
              <a:rPr lang="en-US" dirty="0" err="1"/>
              <a:t>Brennus</a:t>
            </a:r>
            <a:r>
              <a:rPr lang="en-US" dirty="0"/>
              <a:t> </a:t>
            </a:r>
            <a:r>
              <a:rPr lang="en-US" dirty="0" smtClean="0"/>
              <a:t>divided </a:t>
            </a:r>
            <a:r>
              <a:rPr lang="en-US" dirty="0"/>
              <a:t>the Greek </a:t>
            </a:r>
            <a:r>
              <a:rPr lang="en-US" dirty="0" smtClean="0"/>
              <a:t>defense </a:t>
            </a:r>
            <a:r>
              <a:rPr lang="en-US" dirty="0"/>
              <a:t>by sending </a:t>
            </a:r>
            <a:r>
              <a:rPr lang="en-US" dirty="0" err="1"/>
              <a:t>Achicorios</a:t>
            </a:r>
            <a:r>
              <a:rPr lang="en-US" dirty="0"/>
              <a:t> with a force west…[where he] fell unexpectedly upon the city of </a:t>
            </a:r>
            <a:r>
              <a:rPr lang="en-US" dirty="0" err="1" smtClean="0"/>
              <a:t>Callium</a:t>
            </a:r>
            <a:r>
              <a:rPr lang="en-US" dirty="0"/>
              <a:t>, which was sacked with great savagery, including the mass rape of its women. </a:t>
            </a:r>
          </a:p>
        </p:txBody>
      </p:sp>
      <p:sp>
        <p:nvSpPr>
          <p:cNvPr id="8" name="TextBox 7"/>
          <p:cNvSpPr txBox="1"/>
          <p:nvPr/>
        </p:nvSpPr>
        <p:spPr>
          <a:xfrm rot="2652452">
            <a:off x="10717408" y="4280624"/>
            <a:ext cx="1272784" cy="369332"/>
          </a:xfrm>
          <a:prstGeom prst="rect">
            <a:avLst/>
          </a:prstGeom>
          <a:noFill/>
        </p:spPr>
        <p:txBody>
          <a:bodyPr wrap="none" rtlCol="0">
            <a:spAutoFit/>
          </a:bodyPr>
          <a:lstStyle/>
          <a:p>
            <a:r>
              <a:rPr lang="en-US" dirty="0" smtClean="0"/>
              <a:t>Aegean Sea</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6266781"/>
      </p:ext>
    </p:extLst>
  </p:cSld>
  <p:clrMapOvr>
    <a:masterClrMapping/>
  </p:clrMapOvr>
  <mc:AlternateContent xmlns:mc="http://schemas.openxmlformats.org/markup-compatibility/2006" xmlns:p14="http://schemas.microsoft.com/office/powerpoint/2010/main">
    <mc:Choice Requires="p14">
      <p:transition spd="slow" p14:dur="1200" advTm="84212">
        <p14:prism/>
      </p:transition>
    </mc:Choice>
    <mc:Fallback xmlns="">
      <p:transition spd="slow" advTm="84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9"/>
</p:tagLst>
</file>

<file path=ppt/tags/tag2.xml><?xml version="1.0" encoding="utf-8"?>
<p:tagLst xmlns:a="http://schemas.openxmlformats.org/drawingml/2006/main" xmlns:r="http://schemas.openxmlformats.org/officeDocument/2006/relationships" xmlns:p="http://schemas.openxmlformats.org/presentationml/2006/main">
  <p:tag name="TIMING" val="|59.2"/>
</p:tagLst>
</file>

<file path=ppt/tags/tag3.xml><?xml version="1.0" encoding="utf-8"?>
<p:tagLst xmlns:a="http://schemas.openxmlformats.org/drawingml/2006/main" xmlns:r="http://schemas.openxmlformats.org/officeDocument/2006/relationships" xmlns:p="http://schemas.openxmlformats.org/presentationml/2006/main">
  <p:tag name="TIMING" val="|2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9688</TotalTime>
  <Words>3429</Words>
  <Application>Microsoft Office PowerPoint</Application>
  <PresentationFormat>Widescreen</PresentationFormat>
  <Paragraphs>145</Paragraphs>
  <Slides>21</Slides>
  <Notes>0</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Migration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Migration</dc:title>
  <dc:creator>Karen Guffey</dc:creator>
  <cp:lastModifiedBy>Karen Guffey</cp:lastModifiedBy>
  <cp:revision>116</cp:revision>
  <dcterms:created xsi:type="dcterms:W3CDTF">2018-03-30T22:58:41Z</dcterms:created>
  <dcterms:modified xsi:type="dcterms:W3CDTF">2019-02-16T08:30:11Z</dcterms:modified>
</cp:coreProperties>
</file>