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42" autoAdjust="0"/>
    <p:restoredTop sz="94660"/>
  </p:normalViewPr>
  <p:slideViewPr>
    <p:cSldViewPr>
      <p:cViewPr varScale="1">
        <p:scale>
          <a:sx n="74" d="100"/>
          <a:sy n="74" d="100"/>
        </p:scale>
        <p:origin x="-4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A695381-BF0C-4638-B1E8-FB7185750B6C}" type="datetimeFigureOut">
              <a:rPr lang="en-US" smtClean="0"/>
              <a:pPr/>
              <a:t>10/9/2012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9DF4CA-D423-43C4-A762-BACE80172AA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695381-BF0C-4638-B1E8-FB7185750B6C}" type="datetimeFigureOut">
              <a:rPr lang="en-US" smtClean="0"/>
              <a:pPr/>
              <a:t>10/9/2012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9DF4CA-D423-43C4-A762-BACE80172AA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695381-BF0C-4638-B1E8-FB7185750B6C}" type="datetimeFigureOut">
              <a:rPr lang="en-US" smtClean="0"/>
              <a:pPr/>
              <a:t>10/9/2012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9DF4CA-D423-43C4-A762-BACE80172AA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695381-BF0C-4638-B1E8-FB7185750B6C}" type="datetimeFigureOut">
              <a:rPr lang="en-US" smtClean="0"/>
              <a:pPr/>
              <a:t>10/9/2012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9DF4CA-D423-43C4-A762-BACE80172AA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695381-BF0C-4638-B1E8-FB7185750B6C}" type="datetimeFigureOut">
              <a:rPr lang="en-US" smtClean="0"/>
              <a:pPr/>
              <a:t>10/9/2012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9DF4CA-D423-43C4-A762-BACE80172AA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A695381-BF0C-4638-B1E8-FB7185750B6C}" type="datetimeFigureOut">
              <a:rPr lang="en-US" smtClean="0"/>
              <a:pPr/>
              <a:t>10/9/2012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9DF4CA-D423-43C4-A762-BACE80172AA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695381-BF0C-4638-B1E8-FB7185750B6C}" type="datetimeFigureOut">
              <a:rPr lang="en-US" smtClean="0"/>
              <a:pPr/>
              <a:t>10/9/2012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9DF4CA-D423-43C4-A762-BACE80172AA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A695381-BF0C-4638-B1E8-FB7185750B6C}" type="datetimeFigureOut">
              <a:rPr lang="en-US" smtClean="0"/>
              <a:pPr/>
              <a:t>10/9/2012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9DF4CA-D423-43C4-A762-BACE80172AA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695381-BF0C-4638-B1E8-FB7185750B6C}" type="datetimeFigureOut">
              <a:rPr lang="en-US" smtClean="0"/>
              <a:pPr/>
              <a:t>10/9/2012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9DF4CA-D423-43C4-A762-BACE80172AA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695381-BF0C-4638-B1E8-FB7185750B6C}" type="datetimeFigureOut">
              <a:rPr lang="en-US" smtClean="0"/>
              <a:pPr/>
              <a:t>10/9/2012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9DF4CA-D423-43C4-A762-BACE80172AA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695381-BF0C-4638-B1E8-FB7185750B6C}" type="datetimeFigureOut">
              <a:rPr lang="en-US" smtClean="0"/>
              <a:pPr/>
              <a:t>10/9/2012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9DF4CA-D423-43C4-A762-BACE80172AA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4000">
              <a:schemeClr val="accent2">
                <a:lumMod val="60000"/>
                <a:lumOff val="40000"/>
                <a:alpha val="67000"/>
              </a:schemeClr>
            </a:gs>
            <a:gs pos="82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695381-BF0C-4638-B1E8-FB7185750B6C}" type="datetimeFigureOut">
              <a:rPr lang="en-US" smtClean="0"/>
              <a:pPr/>
              <a:t>10/9/2012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9DF4CA-D423-43C4-A762-BACE80172AA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Verb Form, Voice, Person, &amp; Number</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4800" y="304800"/>
            <a:ext cx="8610600" cy="6324600"/>
          </a:xfrm>
        </p:spPr>
        <p:txBody>
          <a:bodyPr>
            <a:normAutofit fontScale="77500" lnSpcReduction="20000"/>
          </a:bodyPr>
          <a:lstStyle/>
          <a:p>
            <a:pPr>
              <a:buNone/>
            </a:pPr>
            <a:r>
              <a:rPr lang="en-US" dirty="0" smtClean="0"/>
              <a:t>Now let’s see if you can identify the attributes of the following verbs.</a:t>
            </a:r>
          </a:p>
          <a:p>
            <a:pPr>
              <a:buNone/>
            </a:pPr>
            <a:endParaRPr lang="en-US" dirty="0" smtClean="0"/>
          </a:p>
          <a:p>
            <a:pPr>
              <a:buNone/>
            </a:pPr>
            <a:r>
              <a:rPr lang="en-US" dirty="0" smtClean="0"/>
              <a:t>You </a:t>
            </a:r>
            <a:r>
              <a:rPr lang="en-US" u="sng" dirty="0" smtClean="0"/>
              <a:t>do read</a:t>
            </a:r>
            <a:r>
              <a:rPr lang="en-US" dirty="0" smtClean="0"/>
              <a:t> a lot.</a:t>
            </a:r>
          </a:p>
          <a:p>
            <a:pPr>
              <a:buNone/>
            </a:pPr>
            <a:r>
              <a:rPr lang="en-US" dirty="0" smtClean="0"/>
              <a:t>Mood?</a:t>
            </a:r>
          </a:p>
          <a:p>
            <a:pPr>
              <a:buNone/>
            </a:pPr>
            <a:r>
              <a:rPr lang="en-US" dirty="0" smtClean="0"/>
              <a:t>Indicative</a:t>
            </a:r>
          </a:p>
          <a:p>
            <a:pPr>
              <a:buNone/>
            </a:pPr>
            <a:r>
              <a:rPr lang="en-US" dirty="0" smtClean="0"/>
              <a:t>Tense?</a:t>
            </a:r>
          </a:p>
          <a:p>
            <a:pPr>
              <a:buNone/>
            </a:pPr>
            <a:r>
              <a:rPr lang="en-US" dirty="0" smtClean="0"/>
              <a:t>Present</a:t>
            </a:r>
          </a:p>
          <a:p>
            <a:pPr>
              <a:buNone/>
            </a:pPr>
            <a:r>
              <a:rPr lang="en-US" dirty="0" smtClean="0"/>
              <a:t>Form?</a:t>
            </a:r>
          </a:p>
          <a:p>
            <a:pPr>
              <a:buNone/>
            </a:pPr>
            <a:r>
              <a:rPr lang="en-US" dirty="0" smtClean="0"/>
              <a:t>Emphatic</a:t>
            </a:r>
          </a:p>
          <a:p>
            <a:pPr>
              <a:buNone/>
            </a:pPr>
            <a:r>
              <a:rPr lang="en-US" dirty="0" smtClean="0"/>
              <a:t>Voice?</a:t>
            </a:r>
          </a:p>
          <a:p>
            <a:pPr>
              <a:buNone/>
            </a:pPr>
            <a:r>
              <a:rPr lang="en-US" dirty="0" smtClean="0"/>
              <a:t>Active</a:t>
            </a:r>
          </a:p>
          <a:p>
            <a:pPr>
              <a:buNone/>
            </a:pPr>
            <a:r>
              <a:rPr lang="en-US" dirty="0" smtClean="0"/>
              <a:t>Person?</a:t>
            </a:r>
          </a:p>
          <a:p>
            <a:pPr>
              <a:buNone/>
            </a:pPr>
            <a:r>
              <a:rPr lang="en-US" dirty="0" smtClean="0"/>
              <a:t>3</a:t>
            </a:r>
            <a:r>
              <a:rPr lang="en-US" baseline="30000" dirty="0" smtClean="0"/>
              <a:t>rd</a:t>
            </a:r>
            <a:endParaRPr lang="en-US" dirty="0" smtClean="0"/>
          </a:p>
          <a:p>
            <a:pPr>
              <a:buNone/>
            </a:pPr>
            <a:r>
              <a:rPr lang="en-US" dirty="0" smtClean="0"/>
              <a:t>Number?</a:t>
            </a:r>
          </a:p>
          <a:p>
            <a:pPr>
              <a:buNone/>
            </a:pPr>
            <a:r>
              <a:rPr lang="en-US" dirty="0" smtClean="0"/>
              <a:t>Plural</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anim calcmode="lin" valueType="num">
                                      <p:cBhvr>
                                        <p:cTn id="1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0" presetClass="entr" presetSubtype="0" fill="hold" nodeType="clickEffect">
                                  <p:stCondLst>
                                    <p:cond delay="0"/>
                                  </p:stCondLst>
                                  <p:iterate type="lt">
                                    <p:tmPct val="10000"/>
                                  </p:iterate>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1000"/>
                                        <p:tgtEl>
                                          <p:spTgt spid="3">
                                            <p:txEl>
                                              <p:pRg st="3" end="3"/>
                                            </p:txEl>
                                          </p:spTgt>
                                        </p:tgtEl>
                                      </p:cBhvr>
                                    </p:animEffect>
                                    <p:anim calcmode="lin" valueType="num">
                                      <p:cBhvr>
                                        <p:cTn id="21" dur="1000" fill="hold"/>
                                        <p:tgtEl>
                                          <p:spTgt spid="3">
                                            <p:txEl>
                                              <p:pRg st="3" end="3"/>
                                            </p:txEl>
                                          </p:spTgt>
                                        </p:tgtEl>
                                        <p:attrNameLst>
                                          <p:attrName>ppt_x</p:attrName>
                                        </p:attrNameLst>
                                      </p:cBhvr>
                                      <p:tavLst>
                                        <p:tav tm="0">
                                          <p:val>
                                            <p:strVal val="#ppt_x-.1"/>
                                          </p:val>
                                        </p:tav>
                                        <p:tav tm="100000">
                                          <p:val>
                                            <p:strVal val="#ppt_x"/>
                                          </p:val>
                                        </p:tav>
                                      </p:tavLst>
                                    </p:anim>
                                    <p:anim calcmode="lin" valueType="num">
                                      <p:cBhvr>
                                        <p:cTn id="22" dur="1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0" presetClass="entr" presetSubtype="0" fill="hold" nodeType="clickEffect">
                                  <p:stCondLst>
                                    <p:cond delay="0"/>
                                  </p:stCondLst>
                                  <p:iterate type="lt">
                                    <p:tmPct val="10000"/>
                                  </p:iterate>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1"/>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dissolve">
                                      <p:cBhvr>
                                        <p:cTn id="39" dur="500"/>
                                        <p:tgtEl>
                                          <p:spTgt spid="3">
                                            <p:txEl>
                                              <p:pRg st="6" end="6"/>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40" presetClass="entr" presetSubtype="0" fill="hold" nodeType="clickEffect">
                                  <p:stCondLst>
                                    <p:cond delay="0"/>
                                  </p:stCondLst>
                                  <p:iterate type="lt">
                                    <p:tmPct val="10000"/>
                                  </p:iterate>
                                  <p:childTnLst>
                                    <p:set>
                                      <p:cBhvr>
                                        <p:cTn id="43" dur="1" fill="hold">
                                          <p:stCondLst>
                                            <p:cond delay="0"/>
                                          </p:stCondLst>
                                        </p:cTn>
                                        <p:tgtEl>
                                          <p:spTgt spid="3">
                                            <p:txEl>
                                              <p:pRg st="7" end="7"/>
                                            </p:txEl>
                                          </p:spTgt>
                                        </p:tgtEl>
                                        <p:attrNameLst>
                                          <p:attrName>style.visibility</p:attrName>
                                        </p:attrNameLst>
                                      </p:cBhvr>
                                      <p:to>
                                        <p:strVal val="visible"/>
                                      </p:to>
                                    </p:set>
                                    <p:animEffect transition="in" filter="fade">
                                      <p:cBhvr>
                                        <p:cTn id="44" dur="1000"/>
                                        <p:tgtEl>
                                          <p:spTgt spid="3">
                                            <p:txEl>
                                              <p:pRg st="7" end="7"/>
                                            </p:txEl>
                                          </p:spTgt>
                                        </p:tgtEl>
                                      </p:cBhvr>
                                    </p:animEffect>
                                    <p:anim calcmode="lin" valueType="num">
                                      <p:cBhvr>
                                        <p:cTn id="45" dur="1000" fill="hold"/>
                                        <p:tgtEl>
                                          <p:spTgt spid="3">
                                            <p:txEl>
                                              <p:pRg st="7" end="7"/>
                                            </p:txEl>
                                          </p:spTgt>
                                        </p:tgtEl>
                                        <p:attrNameLst>
                                          <p:attrName>ppt_x</p:attrName>
                                        </p:attrNameLst>
                                      </p:cBhvr>
                                      <p:tavLst>
                                        <p:tav tm="0">
                                          <p:val>
                                            <p:strVal val="#ppt_x-.1"/>
                                          </p:val>
                                        </p:tav>
                                        <p:tav tm="100000">
                                          <p:val>
                                            <p:strVal val="#ppt_x"/>
                                          </p:val>
                                        </p:tav>
                                      </p:tavLst>
                                    </p:anim>
                                    <p:anim calcmode="lin" valueType="num">
                                      <p:cBhvr>
                                        <p:cTn id="46" dur="10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9" presetClass="entr" presetSubtype="0" fill="hold"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dissolve">
                                      <p:cBhvr>
                                        <p:cTn id="51" dur="500"/>
                                        <p:tgtEl>
                                          <p:spTgt spid="3">
                                            <p:txEl>
                                              <p:pRg st="8" end="8"/>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40" presetClass="entr" presetSubtype="0" fill="hold" nodeType="clickEffect">
                                  <p:stCondLst>
                                    <p:cond delay="0"/>
                                  </p:stCondLst>
                                  <p:iterate type="lt">
                                    <p:tmPct val="10000"/>
                                  </p:iterate>
                                  <p:childTnLst>
                                    <p:set>
                                      <p:cBhvr>
                                        <p:cTn id="55" dur="1" fill="hold">
                                          <p:stCondLst>
                                            <p:cond delay="0"/>
                                          </p:stCondLst>
                                        </p:cTn>
                                        <p:tgtEl>
                                          <p:spTgt spid="3">
                                            <p:txEl>
                                              <p:pRg st="9" end="9"/>
                                            </p:txEl>
                                          </p:spTgt>
                                        </p:tgtEl>
                                        <p:attrNameLst>
                                          <p:attrName>style.visibility</p:attrName>
                                        </p:attrNameLst>
                                      </p:cBhvr>
                                      <p:to>
                                        <p:strVal val="visible"/>
                                      </p:to>
                                    </p:set>
                                    <p:animEffect transition="in" filter="fade">
                                      <p:cBhvr>
                                        <p:cTn id="56" dur="1000"/>
                                        <p:tgtEl>
                                          <p:spTgt spid="3">
                                            <p:txEl>
                                              <p:pRg st="9" end="9"/>
                                            </p:txEl>
                                          </p:spTgt>
                                        </p:tgtEl>
                                      </p:cBhvr>
                                    </p:animEffect>
                                    <p:anim calcmode="lin" valueType="num">
                                      <p:cBhvr>
                                        <p:cTn id="57" dur="1000" fill="hold"/>
                                        <p:tgtEl>
                                          <p:spTgt spid="3">
                                            <p:txEl>
                                              <p:pRg st="9" end="9"/>
                                            </p:txEl>
                                          </p:spTgt>
                                        </p:tgtEl>
                                        <p:attrNameLst>
                                          <p:attrName>ppt_x</p:attrName>
                                        </p:attrNameLst>
                                      </p:cBhvr>
                                      <p:tavLst>
                                        <p:tav tm="0">
                                          <p:val>
                                            <p:strVal val="#ppt_x-.1"/>
                                          </p:val>
                                        </p:tav>
                                        <p:tav tm="100000">
                                          <p:val>
                                            <p:strVal val="#ppt_x"/>
                                          </p:val>
                                        </p:tav>
                                      </p:tavLst>
                                    </p:anim>
                                    <p:anim calcmode="lin" valueType="num">
                                      <p:cBhvr>
                                        <p:cTn id="58" dur="1000" fill="hold"/>
                                        <p:tgtEl>
                                          <p:spTgt spid="3">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9" presetClass="entr" presetSubtype="0" fill="hold" nodeType="clickEffect">
                                  <p:stCondLst>
                                    <p:cond delay="0"/>
                                  </p:stCondLst>
                                  <p:childTnLst>
                                    <p:set>
                                      <p:cBhvr>
                                        <p:cTn id="62" dur="1" fill="hold">
                                          <p:stCondLst>
                                            <p:cond delay="0"/>
                                          </p:stCondLst>
                                        </p:cTn>
                                        <p:tgtEl>
                                          <p:spTgt spid="3">
                                            <p:txEl>
                                              <p:pRg st="10" end="10"/>
                                            </p:txEl>
                                          </p:spTgt>
                                        </p:tgtEl>
                                        <p:attrNameLst>
                                          <p:attrName>style.visibility</p:attrName>
                                        </p:attrNameLst>
                                      </p:cBhvr>
                                      <p:to>
                                        <p:strVal val="visible"/>
                                      </p:to>
                                    </p:set>
                                    <p:animEffect transition="in" filter="dissolve">
                                      <p:cBhvr>
                                        <p:cTn id="63" dur="500"/>
                                        <p:tgtEl>
                                          <p:spTgt spid="3">
                                            <p:txEl>
                                              <p:pRg st="10" end="10"/>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40" presetClass="entr" presetSubtype="0" fill="hold" nodeType="clickEffect">
                                  <p:stCondLst>
                                    <p:cond delay="0"/>
                                  </p:stCondLst>
                                  <p:iterate type="lt">
                                    <p:tmPct val="10000"/>
                                  </p:iterate>
                                  <p:childTnLst>
                                    <p:set>
                                      <p:cBhvr>
                                        <p:cTn id="67" dur="1" fill="hold">
                                          <p:stCondLst>
                                            <p:cond delay="0"/>
                                          </p:stCondLst>
                                        </p:cTn>
                                        <p:tgtEl>
                                          <p:spTgt spid="3">
                                            <p:txEl>
                                              <p:pRg st="11" end="11"/>
                                            </p:txEl>
                                          </p:spTgt>
                                        </p:tgtEl>
                                        <p:attrNameLst>
                                          <p:attrName>style.visibility</p:attrName>
                                        </p:attrNameLst>
                                      </p:cBhvr>
                                      <p:to>
                                        <p:strVal val="visible"/>
                                      </p:to>
                                    </p:set>
                                    <p:animEffect transition="in" filter="fade">
                                      <p:cBhvr>
                                        <p:cTn id="68" dur="1000"/>
                                        <p:tgtEl>
                                          <p:spTgt spid="3">
                                            <p:txEl>
                                              <p:pRg st="11" end="11"/>
                                            </p:txEl>
                                          </p:spTgt>
                                        </p:tgtEl>
                                      </p:cBhvr>
                                    </p:animEffect>
                                    <p:anim calcmode="lin" valueType="num">
                                      <p:cBhvr>
                                        <p:cTn id="69" dur="1000" fill="hold"/>
                                        <p:tgtEl>
                                          <p:spTgt spid="3">
                                            <p:txEl>
                                              <p:pRg st="11" end="11"/>
                                            </p:txEl>
                                          </p:spTgt>
                                        </p:tgtEl>
                                        <p:attrNameLst>
                                          <p:attrName>ppt_x</p:attrName>
                                        </p:attrNameLst>
                                      </p:cBhvr>
                                      <p:tavLst>
                                        <p:tav tm="0">
                                          <p:val>
                                            <p:strVal val="#ppt_x-.1"/>
                                          </p:val>
                                        </p:tav>
                                        <p:tav tm="100000">
                                          <p:val>
                                            <p:strVal val="#ppt_x"/>
                                          </p:val>
                                        </p:tav>
                                      </p:tavLst>
                                    </p:anim>
                                    <p:anim calcmode="lin" valueType="num">
                                      <p:cBhvr>
                                        <p:cTn id="70" dur="1000" fill="hold"/>
                                        <p:tgtEl>
                                          <p:spTgt spid="3">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9" presetClass="entr" presetSubtype="0" fill="hold" nodeType="clickEffect">
                                  <p:stCondLst>
                                    <p:cond delay="0"/>
                                  </p:stCondLst>
                                  <p:childTnLst>
                                    <p:set>
                                      <p:cBhvr>
                                        <p:cTn id="74" dur="1" fill="hold">
                                          <p:stCondLst>
                                            <p:cond delay="0"/>
                                          </p:stCondLst>
                                        </p:cTn>
                                        <p:tgtEl>
                                          <p:spTgt spid="3">
                                            <p:txEl>
                                              <p:pRg st="12" end="12"/>
                                            </p:txEl>
                                          </p:spTgt>
                                        </p:tgtEl>
                                        <p:attrNameLst>
                                          <p:attrName>style.visibility</p:attrName>
                                        </p:attrNameLst>
                                      </p:cBhvr>
                                      <p:to>
                                        <p:strVal val="visible"/>
                                      </p:to>
                                    </p:set>
                                    <p:animEffect transition="in" filter="dissolve">
                                      <p:cBhvr>
                                        <p:cTn id="75" dur="500"/>
                                        <p:tgtEl>
                                          <p:spTgt spid="3">
                                            <p:txEl>
                                              <p:pRg st="12" end="12"/>
                                            </p:txEl>
                                          </p:spTgt>
                                        </p:tgtEl>
                                      </p:cBhvr>
                                    </p:animEffect>
                                  </p:childTnLst>
                                </p:cTn>
                              </p:par>
                            </p:childTnLst>
                          </p:cTn>
                        </p:par>
                      </p:childTnLst>
                    </p:cTn>
                  </p:par>
                  <p:par>
                    <p:cTn id="76" fill="hold">
                      <p:stCondLst>
                        <p:cond delay="indefinite"/>
                      </p:stCondLst>
                      <p:childTnLst>
                        <p:par>
                          <p:cTn id="77" fill="hold">
                            <p:stCondLst>
                              <p:cond delay="0"/>
                            </p:stCondLst>
                            <p:childTnLst>
                              <p:par>
                                <p:cTn id="78" presetID="40" presetClass="entr" presetSubtype="0" fill="hold" nodeType="clickEffect">
                                  <p:stCondLst>
                                    <p:cond delay="0"/>
                                  </p:stCondLst>
                                  <p:iterate type="lt">
                                    <p:tmPct val="10000"/>
                                  </p:iterate>
                                  <p:childTnLst>
                                    <p:set>
                                      <p:cBhvr>
                                        <p:cTn id="79" dur="1" fill="hold">
                                          <p:stCondLst>
                                            <p:cond delay="0"/>
                                          </p:stCondLst>
                                        </p:cTn>
                                        <p:tgtEl>
                                          <p:spTgt spid="3">
                                            <p:txEl>
                                              <p:pRg st="13" end="13"/>
                                            </p:txEl>
                                          </p:spTgt>
                                        </p:tgtEl>
                                        <p:attrNameLst>
                                          <p:attrName>style.visibility</p:attrName>
                                        </p:attrNameLst>
                                      </p:cBhvr>
                                      <p:to>
                                        <p:strVal val="visible"/>
                                      </p:to>
                                    </p:set>
                                    <p:animEffect transition="in" filter="fade">
                                      <p:cBhvr>
                                        <p:cTn id="80" dur="1000"/>
                                        <p:tgtEl>
                                          <p:spTgt spid="3">
                                            <p:txEl>
                                              <p:pRg st="13" end="13"/>
                                            </p:txEl>
                                          </p:spTgt>
                                        </p:tgtEl>
                                      </p:cBhvr>
                                    </p:animEffect>
                                    <p:anim calcmode="lin" valueType="num">
                                      <p:cBhvr>
                                        <p:cTn id="81" dur="1000" fill="hold"/>
                                        <p:tgtEl>
                                          <p:spTgt spid="3">
                                            <p:txEl>
                                              <p:pRg st="13" end="13"/>
                                            </p:txEl>
                                          </p:spTgt>
                                        </p:tgtEl>
                                        <p:attrNameLst>
                                          <p:attrName>ppt_x</p:attrName>
                                        </p:attrNameLst>
                                      </p:cBhvr>
                                      <p:tavLst>
                                        <p:tav tm="0">
                                          <p:val>
                                            <p:strVal val="#ppt_x-.1"/>
                                          </p:val>
                                        </p:tav>
                                        <p:tav tm="100000">
                                          <p:val>
                                            <p:strVal val="#ppt_x"/>
                                          </p:val>
                                        </p:tav>
                                      </p:tavLst>
                                    </p:anim>
                                    <p:anim calcmode="lin" valueType="num">
                                      <p:cBhvr>
                                        <p:cTn id="82" dur="1000" fill="hold"/>
                                        <p:tgtEl>
                                          <p:spTgt spid="3">
                                            <p:txEl>
                                              <p:pRg st="13" end="13"/>
                                            </p:txEl>
                                          </p:spTgt>
                                        </p:tgtEl>
                                        <p:attrNameLst>
                                          <p:attrName>ppt_y</p:attrName>
                                        </p:attrNameLst>
                                      </p:cBhvr>
                                      <p:tavLst>
                                        <p:tav tm="0">
                                          <p:val>
                                            <p:strVal val="#ppt_y"/>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9" presetClass="entr" presetSubtype="0" fill="hold" nodeType="clickEffect">
                                  <p:stCondLst>
                                    <p:cond delay="0"/>
                                  </p:stCondLst>
                                  <p:childTnLst>
                                    <p:set>
                                      <p:cBhvr>
                                        <p:cTn id="86" dur="1" fill="hold">
                                          <p:stCondLst>
                                            <p:cond delay="0"/>
                                          </p:stCondLst>
                                        </p:cTn>
                                        <p:tgtEl>
                                          <p:spTgt spid="3">
                                            <p:txEl>
                                              <p:pRg st="14" end="14"/>
                                            </p:txEl>
                                          </p:spTgt>
                                        </p:tgtEl>
                                        <p:attrNameLst>
                                          <p:attrName>style.visibility</p:attrName>
                                        </p:attrNameLst>
                                      </p:cBhvr>
                                      <p:to>
                                        <p:strVal val="visible"/>
                                      </p:to>
                                    </p:set>
                                    <p:animEffect transition="in" filter="dissolve">
                                      <p:cBhvr>
                                        <p:cTn id="87"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04800"/>
            <a:ext cx="8229600" cy="6324600"/>
          </a:xfrm>
        </p:spPr>
        <p:txBody>
          <a:bodyPr>
            <a:normAutofit fontScale="85000" lnSpcReduction="20000"/>
          </a:bodyPr>
          <a:lstStyle/>
          <a:p>
            <a:pPr>
              <a:buNone/>
            </a:pPr>
            <a:r>
              <a:rPr lang="en-US" dirty="0" smtClean="0"/>
              <a:t>We </a:t>
            </a:r>
            <a:r>
              <a:rPr lang="en-US" u="sng" dirty="0" smtClean="0"/>
              <a:t>had been sitting</a:t>
            </a:r>
            <a:r>
              <a:rPr lang="en-US" dirty="0" smtClean="0"/>
              <a:t> in the living room.</a:t>
            </a:r>
          </a:p>
          <a:p>
            <a:pPr>
              <a:buNone/>
            </a:pPr>
            <a:endParaRPr lang="en-US" dirty="0" smtClean="0"/>
          </a:p>
          <a:p>
            <a:pPr>
              <a:buNone/>
            </a:pPr>
            <a:r>
              <a:rPr lang="en-US" dirty="0" smtClean="0"/>
              <a:t>Mood?</a:t>
            </a:r>
          </a:p>
          <a:p>
            <a:pPr>
              <a:buNone/>
            </a:pPr>
            <a:r>
              <a:rPr lang="en-US" dirty="0" smtClean="0"/>
              <a:t>Indicative</a:t>
            </a:r>
          </a:p>
          <a:p>
            <a:pPr>
              <a:buNone/>
            </a:pPr>
            <a:r>
              <a:rPr lang="en-US" dirty="0" smtClean="0"/>
              <a:t>Tense? </a:t>
            </a:r>
          </a:p>
          <a:p>
            <a:pPr>
              <a:buNone/>
            </a:pPr>
            <a:r>
              <a:rPr lang="en-US" dirty="0" smtClean="0"/>
              <a:t>Past perfect</a:t>
            </a:r>
          </a:p>
          <a:p>
            <a:pPr>
              <a:buNone/>
            </a:pPr>
            <a:r>
              <a:rPr lang="en-US" dirty="0" smtClean="0"/>
              <a:t>Form?</a:t>
            </a:r>
          </a:p>
          <a:p>
            <a:pPr>
              <a:buNone/>
            </a:pPr>
            <a:r>
              <a:rPr lang="en-US" dirty="0" smtClean="0"/>
              <a:t>Progressive</a:t>
            </a:r>
          </a:p>
          <a:p>
            <a:pPr>
              <a:buNone/>
            </a:pPr>
            <a:r>
              <a:rPr lang="en-US" dirty="0" smtClean="0"/>
              <a:t>Voice?</a:t>
            </a:r>
          </a:p>
          <a:p>
            <a:pPr>
              <a:buNone/>
            </a:pPr>
            <a:r>
              <a:rPr lang="en-US" dirty="0" smtClean="0"/>
              <a:t>Active</a:t>
            </a:r>
          </a:p>
          <a:p>
            <a:pPr>
              <a:buNone/>
            </a:pPr>
            <a:r>
              <a:rPr lang="en-US" dirty="0" smtClean="0"/>
              <a:t>Person?</a:t>
            </a:r>
          </a:p>
          <a:p>
            <a:pPr>
              <a:buNone/>
            </a:pPr>
            <a:r>
              <a:rPr lang="en-US" dirty="0" smtClean="0"/>
              <a:t>1</a:t>
            </a:r>
            <a:r>
              <a:rPr lang="en-US" baseline="30000" dirty="0" smtClean="0"/>
              <a:t>st</a:t>
            </a:r>
            <a:endParaRPr lang="en-US" dirty="0" smtClean="0"/>
          </a:p>
          <a:p>
            <a:pPr>
              <a:buNone/>
            </a:pPr>
            <a:r>
              <a:rPr lang="en-US" dirty="0" smtClean="0"/>
              <a:t>Number? </a:t>
            </a:r>
          </a:p>
          <a:p>
            <a:pPr>
              <a:buNone/>
            </a:pPr>
            <a:r>
              <a:rPr lang="en-US" dirty="0" smtClean="0"/>
              <a:t>Plural</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Effect transition="in" filter="fade">
                                      <p:cBhvr>
                                        <p:cTn id="56" dur="1000"/>
                                        <p:tgtEl>
                                          <p:spTgt spid="3">
                                            <p:txEl>
                                              <p:pRg st="8" end="8"/>
                                            </p:txEl>
                                          </p:spTgt>
                                        </p:tgtEl>
                                      </p:cBhvr>
                                    </p:animEffect>
                                    <p:anim calcmode="lin" valueType="num">
                                      <p:cBhvr>
                                        <p:cTn id="5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Effect transition="in" filter="fade">
                                      <p:cBhvr>
                                        <p:cTn id="63" dur="1000"/>
                                        <p:tgtEl>
                                          <p:spTgt spid="3">
                                            <p:txEl>
                                              <p:pRg st="9" end="9"/>
                                            </p:txEl>
                                          </p:spTgt>
                                        </p:tgtEl>
                                      </p:cBhvr>
                                    </p:animEffect>
                                    <p:anim calcmode="lin" valueType="num">
                                      <p:cBhvr>
                                        <p:cTn id="6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3">
                                            <p:txEl>
                                              <p:pRg st="10" end="10"/>
                                            </p:txEl>
                                          </p:spTgt>
                                        </p:tgtEl>
                                        <p:attrNameLst>
                                          <p:attrName>style.visibility</p:attrName>
                                        </p:attrNameLst>
                                      </p:cBhvr>
                                      <p:to>
                                        <p:strVal val="visible"/>
                                      </p:to>
                                    </p:set>
                                    <p:animEffect transition="in" filter="fade">
                                      <p:cBhvr>
                                        <p:cTn id="70" dur="1000"/>
                                        <p:tgtEl>
                                          <p:spTgt spid="3">
                                            <p:txEl>
                                              <p:pRg st="10" end="10"/>
                                            </p:txEl>
                                          </p:spTgt>
                                        </p:tgtEl>
                                      </p:cBhvr>
                                    </p:animEffect>
                                    <p:anim calcmode="lin" valueType="num">
                                      <p:cBhvr>
                                        <p:cTn id="71"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3">
                                            <p:txEl>
                                              <p:pRg st="11" end="11"/>
                                            </p:txEl>
                                          </p:spTgt>
                                        </p:tgtEl>
                                        <p:attrNameLst>
                                          <p:attrName>style.visibility</p:attrName>
                                        </p:attrNameLst>
                                      </p:cBhvr>
                                      <p:to>
                                        <p:strVal val="visible"/>
                                      </p:to>
                                    </p:set>
                                    <p:animEffect transition="in" filter="fade">
                                      <p:cBhvr>
                                        <p:cTn id="77" dur="1000"/>
                                        <p:tgtEl>
                                          <p:spTgt spid="3">
                                            <p:txEl>
                                              <p:pRg st="11" end="11"/>
                                            </p:txEl>
                                          </p:spTgt>
                                        </p:tgtEl>
                                      </p:cBhvr>
                                    </p:animEffect>
                                    <p:anim calcmode="lin" valueType="num">
                                      <p:cBhvr>
                                        <p:cTn id="78"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nodeType="clickEffect">
                                  <p:stCondLst>
                                    <p:cond delay="0"/>
                                  </p:stCondLst>
                                  <p:childTnLst>
                                    <p:set>
                                      <p:cBhvr>
                                        <p:cTn id="83" dur="1" fill="hold">
                                          <p:stCondLst>
                                            <p:cond delay="0"/>
                                          </p:stCondLst>
                                        </p:cTn>
                                        <p:tgtEl>
                                          <p:spTgt spid="3">
                                            <p:txEl>
                                              <p:pRg st="12" end="12"/>
                                            </p:txEl>
                                          </p:spTgt>
                                        </p:tgtEl>
                                        <p:attrNameLst>
                                          <p:attrName>style.visibility</p:attrName>
                                        </p:attrNameLst>
                                      </p:cBhvr>
                                      <p:to>
                                        <p:strVal val="visible"/>
                                      </p:to>
                                    </p:set>
                                    <p:animEffect transition="in" filter="fade">
                                      <p:cBhvr>
                                        <p:cTn id="84" dur="1000"/>
                                        <p:tgtEl>
                                          <p:spTgt spid="3">
                                            <p:txEl>
                                              <p:pRg st="12" end="12"/>
                                            </p:txEl>
                                          </p:spTgt>
                                        </p:tgtEl>
                                      </p:cBhvr>
                                    </p:animEffect>
                                    <p:anim calcmode="lin" valueType="num">
                                      <p:cBhvr>
                                        <p:cTn id="85"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nodeType="clickEffect">
                                  <p:stCondLst>
                                    <p:cond delay="0"/>
                                  </p:stCondLst>
                                  <p:childTnLst>
                                    <p:set>
                                      <p:cBhvr>
                                        <p:cTn id="90" dur="1" fill="hold">
                                          <p:stCondLst>
                                            <p:cond delay="0"/>
                                          </p:stCondLst>
                                        </p:cTn>
                                        <p:tgtEl>
                                          <p:spTgt spid="3">
                                            <p:txEl>
                                              <p:pRg st="13" end="13"/>
                                            </p:txEl>
                                          </p:spTgt>
                                        </p:tgtEl>
                                        <p:attrNameLst>
                                          <p:attrName>style.visibility</p:attrName>
                                        </p:attrNameLst>
                                      </p:cBhvr>
                                      <p:to>
                                        <p:strVal val="visible"/>
                                      </p:to>
                                    </p:set>
                                    <p:animEffect transition="in" filter="fade">
                                      <p:cBhvr>
                                        <p:cTn id="91" dur="1000"/>
                                        <p:tgtEl>
                                          <p:spTgt spid="3">
                                            <p:txEl>
                                              <p:pRg st="13" end="13"/>
                                            </p:txEl>
                                          </p:spTgt>
                                        </p:tgtEl>
                                      </p:cBhvr>
                                    </p:animEffect>
                                    <p:anim calcmode="lin" valueType="num">
                                      <p:cBhvr>
                                        <p:cTn id="92"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93"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228600"/>
            <a:ext cx="8686800" cy="6400800"/>
          </a:xfrm>
        </p:spPr>
        <p:txBody>
          <a:bodyPr>
            <a:normAutofit fontScale="92500" lnSpcReduction="20000"/>
          </a:bodyPr>
          <a:lstStyle/>
          <a:p>
            <a:pPr>
              <a:buNone/>
            </a:pPr>
            <a:r>
              <a:rPr lang="en-US" dirty="0" smtClean="0"/>
              <a:t>I recommend that </a:t>
            </a:r>
            <a:r>
              <a:rPr lang="en-US" u="sng" dirty="0" smtClean="0"/>
              <a:t>he visit</a:t>
            </a:r>
            <a:r>
              <a:rPr lang="en-US" dirty="0" smtClean="0"/>
              <a:t> Glasgow.</a:t>
            </a:r>
          </a:p>
          <a:p>
            <a:pPr>
              <a:buNone/>
            </a:pPr>
            <a:endParaRPr lang="en-US" dirty="0" smtClean="0"/>
          </a:p>
          <a:p>
            <a:pPr>
              <a:buNone/>
            </a:pPr>
            <a:r>
              <a:rPr lang="en-US" dirty="0" smtClean="0"/>
              <a:t>Mood?</a:t>
            </a:r>
          </a:p>
          <a:p>
            <a:pPr>
              <a:buNone/>
            </a:pPr>
            <a:r>
              <a:rPr lang="en-US" dirty="0" smtClean="0"/>
              <a:t>Subjunctive</a:t>
            </a:r>
          </a:p>
          <a:p>
            <a:pPr>
              <a:buNone/>
            </a:pPr>
            <a:r>
              <a:rPr lang="en-US" dirty="0" smtClean="0"/>
              <a:t>Tense?</a:t>
            </a:r>
          </a:p>
          <a:p>
            <a:pPr>
              <a:buNone/>
            </a:pPr>
            <a:r>
              <a:rPr lang="en-US" dirty="0" smtClean="0"/>
              <a:t>Present</a:t>
            </a:r>
          </a:p>
          <a:p>
            <a:pPr>
              <a:buNone/>
            </a:pPr>
            <a:r>
              <a:rPr lang="en-US" dirty="0" smtClean="0"/>
              <a:t>Form?</a:t>
            </a:r>
          </a:p>
          <a:p>
            <a:pPr>
              <a:buNone/>
            </a:pPr>
            <a:r>
              <a:rPr lang="en-US" dirty="0" smtClean="0"/>
              <a:t>Simple</a:t>
            </a:r>
          </a:p>
          <a:p>
            <a:pPr>
              <a:buNone/>
            </a:pPr>
            <a:r>
              <a:rPr lang="en-US" dirty="0" smtClean="0"/>
              <a:t>Voice?</a:t>
            </a:r>
          </a:p>
          <a:p>
            <a:pPr>
              <a:buNone/>
            </a:pPr>
            <a:r>
              <a:rPr lang="en-US" dirty="0" smtClean="0"/>
              <a:t>Active</a:t>
            </a:r>
          </a:p>
          <a:p>
            <a:pPr>
              <a:buNone/>
            </a:pPr>
            <a:r>
              <a:rPr lang="en-US" dirty="0" smtClean="0"/>
              <a:t>Person?</a:t>
            </a:r>
          </a:p>
          <a:p>
            <a:pPr>
              <a:buNone/>
            </a:pPr>
            <a:r>
              <a:rPr lang="en-US" dirty="0" smtClean="0"/>
              <a:t>3</a:t>
            </a:r>
            <a:r>
              <a:rPr lang="en-US" baseline="30000" dirty="0" smtClean="0"/>
              <a:t>rd</a:t>
            </a:r>
            <a:endParaRPr lang="en-US" dirty="0" smtClean="0"/>
          </a:p>
          <a:p>
            <a:pPr>
              <a:buNone/>
            </a:pPr>
            <a:r>
              <a:rPr lang="en-US" dirty="0" smtClean="0"/>
              <a:t>Number?</a:t>
            </a:r>
          </a:p>
          <a:p>
            <a:pPr>
              <a:buNone/>
            </a:pPr>
            <a:r>
              <a:rPr lang="en-US" dirty="0" smtClean="0"/>
              <a:t>singular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Effect transition="in" filter="fade">
                                      <p:cBhvr>
                                        <p:cTn id="56" dur="1000"/>
                                        <p:tgtEl>
                                          <p:spTgt spid="3">
                                            <p:txEl>
                                              <p:pRg st="8" end="8"/>
                                            </p:txEl>
                                          </p:spTgt>
                                        </p:tgtEl>
                                      </p:cBhvr>
                                    </p:animEffect>
                                    <p:anim calcmode="lin" valueType="num">
                                      <p:cBhvr>
                                        <p:cTn id="5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Effect transition="in" filter="fade">
                                      <p:cBhvr>
                                        <p:cTn id="63" dur="1000"/>
                                        <p:tgtEl>
                                          <p:spTgt spid="3">
                                            <p:txEl>
                                              <p:pRg st="9" end="9"/>
                                            </p:txEl>
                                          </p:spTgt>
                                        </p:tgtEl>
                                      </p:cBhvr>
                                    </p:animEffect>
                                    <p:anim calcmode="lin" valueType="num">
                                      <p:cBhvr>
                                        <p:cTn id="6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3">
                                            <p:txEl>
                                              <p:pRg st="10" end="10"/>
                                            </p:txEl>
                                          </p:spTgt>
                                        </p:tgtEl>
                                        <p:attrNameLst>
                                          <p:attrName>style.visibility</p:attrName>
                                        </p:attrNameLst>
                                      </p:cBhvr>
                                      <p:to>
                                        <p:strVal val="visible"/>
                                      </p:to>
                                    </p:set>
                                    <p:animEffect transition="in" filter="fade">
                                      <p:cBhvr>
                                        <p:cTn id="70" dur="1000"/>
                                        <p:tgtEl>
                                          <p:spTgt spid="3">
                                            <p:txEl>
                                              <p:pRg st="10" end="10"/>
                                            </p:txEl>
                                          </p:spTgt>
                                        </p:tgtEl>
                                      </p:cBhvr>
                                    </p:animEffect>
                                    <p:anim calcmode="lin" valueType="num">
                                      <p:cBhvr>
                                        <p:cTn id="71"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3">
                                            <p:txEl>
                                              <p:pRg st="11" end="11"/>
                                            </p:txEl>
                                          </p:spTgt>
                                        </p:tgtEl>
                                        <p:attrNameLst>
                                          <p:attrName>style.visibility</p:attrName>
                                        </p:attrNameLst>
                                      </p:cBhvr>
                                      <p:to>
                                        <p:strVal val="visible"/>
                                      </p:to>
                                    </p:set>
                                    <p:animEffect transition="in" filter="fade">
                                      <p:cBhvr>
                                        <p:cTn id="77" dur="1000"/>
                                        <p:tgtEl>
                                          <p:spTgt spid="3">
                                            <p:txEl>
                                              <p:pRg st="11" end="11"/>
                                            </p:txEl>
                                          </p:spTgt>
                                        </p:tgtEl>
                                      </p:cBhvr>
                                    </p:animEffect>
                                    <p:anim calcmode="lin" valueType="num">
                                      <p:cBhvr>
                                        <p:cTn id="78"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nodeType="clickEffect">
                                  <p:stCondLst>
                                    <p:cond delay="0"/>
                                  </p:stCondLst>
                                  <p:childTnLst>
                                    <p:set>
                                      <p:cBhvr>
                                        <p:cTn id="83" dur="1" fill="hold">
                                          <p:stCondLst>
                                            <p:cond delay="0"/>
                                          </p:stCondLst>
                                        </p:cTn>
                                        <p:tgtEl>
                                          <p:spTgt spid="3">
                                            <p:txEl>
                                              <p:pRg st="12" end="12"/>
                                            </p:txEl>
                                          </p:spTgt>
                                        </p:tgtEl>
                                        <p:attrNameLst>
                                          <p:attrName>style.visibility</p:attrName>
                                        </p:attrNameLst>
                                      </p:cBhvr>
                                      <p:to>
                                        <p:strVal val="visible"/>
                                      </p:to>
                                    </p:set>
                                    <p:animEffect transition="in" filter="fade">
                                      <p:cBhvr>
                                        <p:cTn id="84" dur="1000"/>
                                        <p:tgtEl>
                                          <p:spTgt spid="3">
                                            <p:txEl>
                                              <p:pRg st="12" end="12"/>
                                            </p:txEl>
                                          </p:spTgt>
                                        </p:tgtEl>
                                      </p:cBhvr>
                                    </p:animEffect>
                                    <p:anim calcmode="lin" valueType="num">
                                      <p:cBhvr>
                                        <p:cTn id="85"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nodeType="clickEffect">
                                  <p:stCondLst>
                                    <p:cond delay="0"/>
                                  </p:stCondLst>
                                  <p:childTnLst>
                                    <p:set>
                                      <p:cBhvr>
                                        <p:cTn id="90" dur="1" fill="hold">
                                          <p:stCondLst>
                                            <p:cond delay="0"/>
                                          </p:stCondLst>
                                        </p:cTn>
                                        <p:tgtEl>
                                          <p:spTgt spid="3">
                                            <p:txEl>
                                              <p:pRg st="13" end="13"/>
                                            </p:txEl>
                                          </p:spTgt>
                                        </p:tgtEl>
                                        <p:attrNameLst>
                                          <p:attrName>style.visibility</p:attrName>
                                        </p:attrNameLst>
                                      </p:cBhvr>
                                      <p:to>
                                        <p:strVal val="visible"/>
                                      </p:to>
                                    </p:set>
                                    <p:animEffect transition="in" filter="fade">
                                      <p:cBhvr>
                                        <p:cTn id="91" dur="1000"/>
                                        <p:tgtEl>
                                          <p:spTgt spid="3">
                                            <p:txEl>
                                              <p:pRg st="13" end="13"/>
                                            </p:txEl>
                                          </p:spTgt>
                                        </p:tgtEl>
                                      </p:cBhvr>
                                    </p:animEffect>
                                    <p:anim calcmode="lin" valueType="num">
                                      <p:cBhvr>
                                        <p:cTn id="92"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93"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4800" y="228600"/>
            <a:ext cx="8382000" cy="6400800"/>
          </a:xfrm>
        </p:spPr>
        <p:txBody>
          <a:bodyPr>
            <a:normAutofit fontScale="85000" lnSpcReduction="20000"/>
          </a:bodyPr>
          <a:lstStyle/>
          <a:p>
            <a:pPr>
              <a:buNone/>
            </a:pPr>
            <a:r>
              <a:rPr lang="en-US" dirty="0" smtClean="0"/>
              <a:t>We will visit next year, because the church </a:t>
            </a:r>
            <a:r>
              <a:rPr lang="en-US" u="sng" dirty="0" smtClean="0"/>
              <a:t>will have been finished</a:t>
            </a:r>
            <a:r>
              <a:rPr lang="en-US" dirty="0" smtClean="0"/>
              <a:t> by then.</a:t>
            </a:r>
          </a:p>
          <a:p>
            <a:pPr>
              <a:buNone/>
            </a:pPr>
            <a:endParaRPr lang="en-US" dirty="0" smtClean="0"/>
          </a:p>
          <a:p>
            <a:pPr>
              <a:buNone/>
            </a:pPr>
            <a:r>
              <a:rPr lang="en-US" dirty="0" smtClean="0"/>
              <a:t>Mood?</a:t>
            </a:r>
          </a:p>
          <a:p>
            <a:pPr>
              <a:buNone/>
            </a:pPr>
            <a:r>
              <a:rPr lang="en-US" dirty="0" smtClean="0"/>
              <a:t>Indicative</a:t>
            </a:r>
          </a:p>
          <a:p>
            <a:pPr>
              <a:buNone/>
            </a:pPr>
            <a:r>
              <a:rPr lang="en-US" dirty="0" smtClean="0"/>
              <a:t>Tense?</a:t>
            </a:r>
          </a:p>
          <a:p>
            <a:pPr>
              <a:buNone/>
            </a:pPr>
            <a:r>
              <a:rPr lang="en-US" dirty="0" smtClean="0"/>
              <a:t>Future perfect</a:t>
            </a:r>
          </a:p>
          <a:p>
            <a:pPr>
              <a:buNone/>
            </a:pPr>
            <a:r>
              <a:rPr lang="en-US" dirty="0" smtClean="0"/>
              <a:t>Form?</a:t>
            </a:r>
          </a:p>
          <a:p>
            <a:pPr>
              <a:buNone/>
            </a:pPr>
            <a:r>
              <a:rPr lang="en-US" dirty="0" smtClean="0"/>
              <a:t>Simple</a:t>
            </a:r>
          </a:p>
          <a:p>
            <a:pPr>
              <a:buNone/>
            </a:pPr>
            <a:r>
              <a:rPr lang="en-US" dirty="0" smtClean="0"/>
              <a:t>Voice?</a:t>
            </a:r>
          </a:p>
          <a:p>
            <a:pPr>
              <a:buNone/>
            </a:pPr>
            <a:r>
              <a:rPr lang="en-US" dirty="0" smtClean="0"/>
              <a:t>Passive</a:t>
            </a:r>
          </a:p>
          <a:p>
            <a:pPr>
              <a:buNone/>
            </a:pPr>
            <a:r>
              <a:rPr lang="en-US" dirty="0" smtClean="0"/>
              <a:t>Person?</a:t>
            </a:r>
          </a:p>
          <a:p>
            <a:pPr>
              <a:buNone/>
            </a:pPr>
            <a:r>
              <a:rPr lang="en-US" dirty="0" smtClean="0"/>
              <a:t>3</a:t>
            </a:r>
            <a:r>
              <a:rPr lang="en-US" baseline="30000" dirty="0" smtClean="0"/>
              <a:t>rd</a:t>
            </a:r>
            <a:endParaRPr lang="en-US" dirty="0" smtClean="0"/>
          </a:p>
          <a:p>
            <a:pPr>
              <a:buNone/>
            </a:pPr>
            <a:r>
              <a:rPr lang="en-US" dirty="0" smtClean="0"/>
              <a:t>Number?</a:t>
            </a:r>
          </a:p>
          <a:p>
            <a:pPr>
              <a:buNone/>
            </a:pPr>
            <a:r>
              <a:rPr lang="en-US" dirty="0" smtClean="0"/>
              <a:t>singular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Effect transition="in" filter="fade">
                                      <p:cBhvr>
                                        <p:cTn id="56" dur="1000"/>
                                        <p:tgtEl>
                                          <p:spTgt spid="3">
                                            <p:txEl>
                                              <p:pRg st="8" end="8"/>
                                            </p:txEl>
                                          </p:spTgt>
                                        </p:tgtEl>
                                      </p:cBhvr>
                                    </p:animEffect>
                                    <p:anim calcmode="lin" valueType="num">
                                      <p:cBhvr>
                                        <p:cTn id="5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Effect transition="in" filter="fade">
                                      <p:cBhvr>
                                        <p:cTn id="63" dur="1000"/>
                                        <p:tgtEl>
                                          <p:spTgt spid="3">
                                            <p:txEl>
                                              <p:pRg st="9" end="9"/>
                                            </p:txEl>
                                          </p:spTgt>
                                        </p:tgtEl>
                                      </p:cBhvr>
                                    </p:animEffect>
                                    <p:anim calcmode="lin" valueType="num">
                                      <p:cBhvr>
                                        <p:cTn id="6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3">
                                            <p:txEl>
                                              <p:pRg st="10" end="10"/>
                                            </p:txEl>
                                          </p:spTgt>
                                        </p:tgtEl>
                                        <p:attrNameLst>
                                          <p:attrName>style.visibility</p:attrName>
                                        </p:attrNameLst>
                                      </p:cBhvr>
                                      <p:to>
                                        <p:strVal val="visible"/>
                                      </p:to>
                                    </p:set>
                                    <p:animEffect transition="in" filter="fade">
                                      <p:cBhvr>
                                        <p:cTn id="70" dur="1000"/>
                                        <p:tgtEl>
                                          <p:spTgt spid="3">
                                            <p:txEl>
                                              <p:pRg st="10" end="10"/>
                                            </p:txEl>
                                          </p:spTgt>
                                        </p:tgtEl>
                                      </p:cBhvr>
                                    </p:animEffect>
                                    <p:anim calcmode="lin" valueType="num">
                                      <p:cBhvr>
                                        <p:cTn id="71"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3">
                                            <p:txEl>
                                              <p:pRg st="11" end="11"/>
                                            </p:txEl>
                                          </p:spTgt>
                                        </p:tgtEl>
                                        <p:attrNameLst>
                                          <p:attrName>style.visibility</p:attrName>
                                        </p:attrNameLst>
                                      </p:cBhvr>
                                      <p:to>
                                        <p:strVal val="visible"/>
                                      </p:to>
                                    </p:set>
                                    <p:animEffect transition="in" filter="fade">
                                      <p:cBhvr>
                                        <p:cTn id="77" dur="1000"/>
                                        <p:tgtEl>
                                          <p:spTgt spid="3">
                                            <p:txEl>
                                              <p:pRg st="11" end="11"/>
                                            </p:txEl>
                                          </p:spTgt>
                                        </p:tgtEl>
                                      </p:cBhvr>
                                    </p:animEffect>
                                    <p:anim calcmode="lin" valueType="num">
                                      <p:cBhvr>
                                        <p:cTn id="78"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nodeType="clickEffect">
                                  <p:stCondLst>
                                    <p:cond delay="0"/>
                                  </p:stCondLst>
                                  <p:childTnLst>
                                    <p:set>
                                      <p:cBhvr>
                                        <p:cTn id="83" dur="1" fill="hold">
                                          <p:stCondLst>
                                            <p:cond delay="0"/>
                                          </p:stCondLst>
                                        </p:cTn>
                                        <p:tgtEl>
                                          <p:spTgt spid="3">
                                            <p:txEl>
                                              <p:pRg st="12" end="12"/>
                                            </p:txEl>
                                          </p:spTgt>
                                        </p:tgtEl>
                                        <p:attrNameLst>
                                          <p:attrName>style.visibility</p:attrName>
                                        </p:attrNameLst>
                                      </p:cBhvr>
                                      <p:to>
                                        <p:strVal val="visible"/>
                                      </p:to>
                                    </p:set>
                                    <p:animEffect transition="in" filter="fade">
                                      <p:cBhvr>
                                        <p:cTn id="84" dur="1000"/>
                                        <p:tgtEl>
                                          <p:spTgt spid="3">
                                            <p:txEl>
                                              <p:pRg st="12" end="12"/>
                                            </p:txEl>
                                          </p:spTgt>
                                        </p:tgtEl>
                                      </p:cBhvr>
                                    </p:animEffect>
                                    <p:anim calcmode="lin" valueType="num">
                                      <p:cBhvr>
                                        <p:cTn id="85"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nodeType="clickEffect">
                                  <p:stCondLst>
                                    <p:cond delay="0"/>
                                  </p:stCondLst>
                                  <p:childTnLst>
                                    <p:set>
                                      <p:cBhvr>
                                        <p:cTn id="90" dur="1" fill="hold">
                                          <p:stCondLst>
                                            <p:cond delay="0"/>
                                          </p:stCondLst>
                                        </p:cTn>
                                        <p:tgtEl>
                                          <p:spTgt spid="3">
                                            <p:txEl>
                                              <p:pRg st="13" end="13"/>
                                            </p:txEl>
                                          </p:spTgt>
                                        </p:tgtEl>
                                        <p:attrNameLst>
                                          <p:attrName>style.visibility</p:attrName>
                                        </p:attrNameLst>
                                      </p:cBhvr>
                                      <p:to>
                                        <p:strVal val="visible"/>
                                      </p:to>
                                    </p:set>
                                    <p:animEffect transition="in" filter="fade">
                                      <p:cBhvr>
                                        <p:cTn id="91" dur="1000"/>
                                        <p:tgtEl>
                                          <p:spTgt spid="3">
                                            <p:txEl>
                                              <p:pRg st="13" end="13"/>
                                            </p:txEl>
                                          </p:spTgt>
                                        </p:tgtEl>
                                      </p:cBhvr>
                                    </p:animEffect>
                                    <p:anim calcmode="lin" valueType="num">
                                      <p:cBhvr>
                                        <p:cTn id="92"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93"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228600"/>
            <a:ext cx="8229600" cy="6324600"/>
          </a:xfrm>
        </p:spPr>
        <p:txBody>
          <a:bodyPr>
            <a:normAutofit fontScale="85000" lnSpcReduction="20000"/>
          </a:bodyPr>
          <a:lstStyle/>
          <a:p>
            <a:pPr>
              <a:buNone/>
            </a:pPr>
            <a:r>
              <a:rPr lang="en-US" u="sng" dirty="0" smtClean="0"/>
              <a:t>Smile</a:t>
            </a:r>
            <a:r>
              <a:rPr lang="en-US" dirty="0" smtClean="0"/>
              <a:t> if you want to get out of a ticket.</a:t>
            </a:r>
          </a:p>
          <a:p>
            <a:pPr>
              <a:buNone/>
            </a:pPr>
            <a:endParaRPr lang="en-US" dirty="0" smtClean="0"/>
          </a:p>
          <a:p>
            <a:pPr>
              <a:buNone/>
            </a:pPr>
            <a:r>
              <a:rPr lang="en-US" dirty="0" smtClean="0"/>
              <a:t>Mood?</a:t>
            </a:r>
          </a:p>
          <a:p>
            <a:pPr>
              <a:buNone/>
            </a:pPr>
            <a:r>
              <a:rPr lang="en-US" dirty="0" smtClean="0"/>
              <a:t>Imperative</a:t>
            </a:r>
          </a:p>
          <a:p>
            <a:pPr>
              <a:buNone/>
            </a:pPr>
            <a:r>
              <a:rPr lang="en-US" dirty="0" smtClean="0"/>
              <a:t>Tense?</a:t>
            </a:r>
          </a:p>
          <a:p>
            <a:pPr>
              <a:buNone/>
            </a:pPr>
            <a:r>
              <a:rPr lang="en-US" dirty="0" smtClean="0"/>
              <a:t>Present</a:t>
            </a:r>
          </a:p>
          <a:p>
            <a:pPr>
              <a:buNone/>
            </a:pPr>
            <a:r>
              <a:rPr lang="en-US" dirty="0" smtClean="0"/>
              <a:t>Form?</a:t>
            </a:r>
          </a:p>
          <a:p>
            <a:pPr>
              <a:buNone/>
            </a:pPr>
            <a:r>
              <a:rPr lang="en-US" dirty="0" smtClean="0"/>
              <a:t>Simple</a:t>
            </a:r>
          </a:p>
          <a:p>
            <a:pPr>
              <a:buNone/>
            </a:pPr>
            <a:r>
              <a:rPr lang="en-US" dirty="0" smtClean="0"/>
              <a:t>Voice?</a:t>
            </a:r>
          </a:p>
          <a:p>
            <a:pPr>
              <a:buNone/>
            </a:pPr>
            <a:r>
              <a:rPr lang="en-US" dirty="0" smtClean="0"/>
              <a:t>Active</a:t>
            </a:r>
          </a:p>
          <a:p>
            <a:pPr>
              <a:buNone/>
            </a:pPr>
            <a:r>
              <a:rPr lang="en-US" dirty="0" smtClean="0"/>
              <a:t>Person?</a:t>
            </a:r>
          </a:p>
          <a:p>
            <a:pPr>
              <a:buNone/>
            </a:pPr>
            <a:r>
              <a:rPr lang="en-US" dirty="0" smtClean="0"/>
              <a:t>2</a:t>
            </a:r>
            <a:r>
              <a:rPr lang="en-US" baseline="30000" dirty="0" smtClean="0"/>
              <a:t>nd</a:t>
            </a:r>
            <a:endParaRPr lang="en-US" dirty="0" smtClean="0"/>
          </a:p>
          <a:p>
            <a:pPr>
              <a:buNone/>
            </a:pPr>
            <a:r>
              <a:rPr lang="en-US" dirty="0" smtClean="0"/>
              <a:t>Number?</a:t>
            </a:r>
          </a:p>
          <a:p>
            <a:pPr>
              <a:buNone/>
            </a:pPr>
            <a:r>
              <a:rPr lang="en-US" dirty="0" smtClean="0"/>
              <a:t>singular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Effect transition="in" filter="fade">
                                      <p:cBhvr>
                                        <p:cTn id="56" dur="1000"/>
                                        <p:tgtEl>
                                          <p:spTgt spid="3">
                                            <p:txEl>
                                              <p:pRg st="8" end="8"/>
                                            </p:txEl>
                                          </p:spTgt>
                                        </p:tgtEl>
                                      </p:cBhvr>
                                    </p:animEffect>
                                    <p:anim calcmode="lin" valueType="num">
                                      <p:cBhvr>
                                        <p:cTn id="5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Effect transition="in" filter="fade">
                                      <p:cBhvr>
                                        <p:cTn id="63" dur="1000"/>
                                        <p:tgtEl>
                                          <p:spTgt spid="3">
                                            <p:txEl>
                                              <p:pRg st="9" end="9"/>
                                            </p:txEl>
                                          </p:spTgt>
                                        </p:tgtEl>
                                      </p:cBhvr>
                                    </p:animEffect>
                                    <p:anim calcmode="lin" valueType="num">
                                      <p:cBhvr>
                                        <p:cTn id="64"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3">
                                            <p:txEl>
                                              <p:pRg st="10" end="10"/>
                                            </p:txEl>
                                          </p:spTgt>
                                        </p:tgtEl>
                                        <p:attrNameLst>
                                          <p:attrName>style.visibility</p:attrName>
                                        </p:attrNameLst>
                                      </p:cBhvr>
                                      <p:to>
                                        <p:strVal val="visible"/>
                                      </p:to>
                                    </p:set>
                                    <p:animEffect transition="in" filter="fade">
                                      <p:cBhvr>
                                        <p:cTn id="70" dur="1000"/>
                                        <p:tgtEl>
                                          <p:spTgt spid="3">
                                            <p:txEl>
                                              <p:pRg st="10" end="10"/>
                                            </p:txEl>
                                          </p:spTgt>
                                        </p:tgtEl>
                                      </p:cBhvr>
                                    </p:animEffect>
                                    <p:anim calcmode="lin" valueType="num">
                                      <p:cBhvr>
                                        <p:cTn id="71"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3">
                                            <p:txEl>
                                              <p:pRg st="11" end="11"/>
                                            </p:txEl>
                                          </p:spTgt>
                                        </p:tgtEl>
                                        <p:attrNameLst>
                                          <p:attrName>style.visibility</p:attrName>
                                        </p:attrNameLst>
                                      </p:cBhvr>
                                      <p:to>
                                        <p:strVal val="visible"/>
                                      </p:to>
                                    </p:set>
                                    <p:animEffect transition="in" filter="fade">
                                      <p:cBhvr>
                                        <p:cTn id="77" dur="1000"/>
                                        <p:tgtEl>
                                          <p:spTgt spid="3">
                                            <p:txEl>
                                              <p:pRg st="11" end="11"/>
                                            </p:txEl>
                                          </p:spTgt>
                                        </p:tgtEl>
                                      </p:cBhvr>
                                    </p:animEffect>
                                    <p:anim calcmode="lin" valueType="num">
                                      <p:cBhvr>
                                        <p:cTn id="78"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nodeType="clickEffect">
                                  <p:stCondLst>
                                    <p:cond delay="0"/>
                                  </p:stCondLst>
                                  <p:childTnLst>
                                    <p:set>
                                      <p:cBhvr>
                                        <p:cTn id="83" dur="1" fill="hold">
                                          <p:stCondLst>
                                            <p:cond delay="0"/>
                                          </p:stCondLst>
                                        </p:cTn>
                                        <p:tgtEl>
                                          <p:spTgt spid="3">
                                            <p:txEl>
                                              <p:pRg st="12" end="12"/>
                                            </p:txEl>
                                          </p:spTgt>
                                        </p:tgtEl>
                                        <p:attrNameLst>
                                          <p:attrName>style.visibility</p:attrName>
                                        </p:attrNameLst>
                                      </p:cBhvr>
                                      <p:to>
                                        <p:strVal val="visible"/>
                                      </p:to>
                                    </p:set>
                                    <p:animEffect transition="in" filter="fade">
                                      <p:cBhvr>
                                        <p:cTn id="84" dur="1000"/>
                                        <p:tgtEl>
                                          <p:spTgt spid="3">
                                            <p:txEl>
                                              <p:pRg st="12" end="12"/>
                                            </p:txEl>
                                          </p:spTgt>
                                        </p:tgtEl>
                                      </p:cBhvr>
                                    </p:animEffect>
                                    <p:anim calcmode="lin" valueType="num">
                                      <p:cBhvr>
                                        <p:cTn id="85"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nodeType="clickEffect">
                                  <p:stCondLst>
                                    <p:cond delay="0"/>
                                  </p:stCondLst>
                                  <p:childTnLst>
                                    <p:set>
                                      <p:cBhvr>
                                        <p:cTn id="90" dur="1" fill="hold">
                                          <p:stCondLst>
                                            <p:cond delay="0"/>
                                          </p:stCondLst>
                                        </p:cTn>
                                        <p:tgtEl>
                                          <p:spTgt spid="3">
                                            <p:txEl>
                                              <p:pRg st="13" end="13"/>
                                            </p:txEl>
                                          </p:spTgt>
                                        </p:tgtEl>
                                        <p:attrNameLst>
                                          <p:attrName>style.visibility</p:attrName>
                                        </p:attrNameLst>
                                      </p:cBhvr>
                                      <p:to>
                                        <p:strVal val="visible"/>
                                      </p:to>
                                    </p:set>
                                    <p:animEffect transition="in" filter="fade">
                                      <p:cBhvr>
                                        <p:cTn id="91" dur="1000"/>
                                        <p:tgtEl>
                                          <p:spTgt spid="3">
                                            <p:txEl>
                                              <p:pRg st="13" end="13"/>
                                            </p:txEl>
                                          </p:spTgt>
                                        </p:tgtEl>
                                      </p:cBhvr>
                                    </p:animEffect>
                                    <p:anim calcmode="lin" valueType="num">
                                      <p:cBhvr>
                                        <p:cTn id="92"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93"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609600"/>
            <a:ext cx="8229600" cy="5516563"/>
          </a:xfrm>
        </p:spPr>
        <p:txBody>
          <a:bodyPr>
            <a:normAutofit/>
          </a:bodyPr>
          <a:lstStyle/>
          <a:p>
            <a:pPr>
              <a:buNone/>
            </a:pPr>
            <a:r>
              <a:rPr lang="en-US" dirty="0" smtClean="0"/>
              <a:t>In the last slide presentation, you learned about </a:t>
            </a:r>
            <a:r>
              <a:rPr lang="en-US" dirty="0" smtClean="0">
                <a:solidFill>
                  <a:srgbClr val="FF0000"/>
                </a:solidFill>
              </a:rPr>
              <a:t>TENSE</a:t>
            </a:r>
            <a:r>
              <a:rPr lang="en-US" dirty="0" smtClean="0"/>
              <a:t> &amp; </a:t>
            </a:r>
            <a:r>
              <a:rPr lang="en-US" dirty="0" smtClean="0">
                <a:solidFill>
                  <a:srgbClr val="0000CC"/>
                </a:solidFill>
              </a:rPr>
              <a:t>MOOD</a:t>
            </a:r>
            <a:r>
              <a:rPr lang="en-US" dirty="0" smtClean="0"/>
              <a:t>.  In English, there are 6 tenses &amp; 3 moods.</a:t>
            </a:r>
          </a:p>
          <a:p>
            <a:pPr>
              <a:buNone/>
            </a:pPr>
            <a:endParaRPr lang="en-US" dirty="0" smtClean="0"/>
          </a:p>
          <a:p>
            <a:pPr>
              <a:buNone/>
            </a:pPr>
            <a:r>
              <a:rPr lang="en-US" dirty="0" smtClean="0"/>
              <a:t>There are also 3 </a:t>
            </a:r>
            <a:r>
              <a:rPr lang="en-US" dirty="0" smtClean="0">
                <a:solidFill>
                  <a:srgbClr val="00B050"/>
                </a:solidFill>
              </a:rPr>
              <a:t>FORMS</a:t>
            </a:r>
            <a:r>
              <a:rPr lang="en-US" dirty="0" smtClean="0"/>
              <a:t>, 2 </a:t>
            </a:r>
            <a:r>
              <a:rPr lang="en-US" dirty="0" smtClean="0">
                <a:solidFill>
                  <a:schemeClr val="accent6">
                    <a:lumMod val="75000"/>
                  </a:schemeClr>
                </a:solidFill>
              </a:rPr>
              <a:t>VOICES</a:t>
            </a:r>
            <a:r>
              <a:rPr lang="en-US" dirty="0" smtClean="0"/>
              <a:t>, 3 </a:t>
            </a:r>
            <a:r>
              <a:rPr lang="en-US" dirty="0" smtClean="0">
                <a:solidFill>
                  <a:srgbClr val="7030A0"/>
                </a:solidFill>
              </a:rPr>
              <a:t>PERSONS</a:t>
            </a:r>
            <a:r>
              <a:rPr lang="en-US" dirty="0" smtClean="0"/>
              <a:t>, &amp; 2 </a:t>
            </a:r>
            <a:r>
              <a:rPr lang="en-US" dirty="0" smtClean="0">
                <a:solidFill>
                  <a:srgbClr val="FF0066"/>
                </a:solidFill>
              </a:rPr>
              <a:t>NUMBERS</a:t>
            </a:r>
            <a:r>
              <a:rPr lang="en-US" dirty="0" smtClean="0"/>
              <a:t>.</a:t>
            </a:r>
          </a:p>
          <a:p>
            <a:pPr>
              <a:buNone/>
            </a:pPr>
            <a:endParaRPr lang="en-US" dirty="0"/>
          </a:p>
          <a:p>
            <a:pPr>
              <a:buNone/>
            </a:pPr>
            <a:r>
              <a:rPr lang="en-US" dirty="0" smtClean="0"/>
              <a:t>Don’t get scared.  You already know about person &amp; number, &amp; you may already know about voice.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563562"/>
          </a:xfrm>
        </p:spPr>
        <p:txBody>
          <a:bodyPr>
            <a:normAutofit fontScale="90000"/>
          </a:bodyPr>
          <a:lstStyle/>
          <a:p>
            <a:r>
              <a:rPr lang="en-US" dirty="0" smtClean="0">
                <a:solidFill>
                  <a:srgbClr val="00B050"/>
                </a:solidFill>
              </a:rPr>
              <a:t>Form</a:t>
            </a:r>
            <a:endParaRPr lang="en-US" dirty="0">
              <a:solidFill>
                <a:srgbClr val="00B050"/>
              </a:solidFill>
            </a:endParaRPr>
          </a:p>
        </p:txBody>
      </p:sp>
      <p:sp>
        <p:nvSpPr>
          <p:cNvPr id="3" name="Content Placeholder 2"/>
          <p:cNvSpPr>
            <a:spLocks noGrp="1"/>
          </p:cNvSpPr>
          <p:nvPr>
            <p:ph idx="1"/>
          </p:nvPr>
        </p:nvSpPr>
        <p:spPr>
          <a:xfrm>
            <a:off x="457200" y="381000"/>
            <a:ext cx="8229600" cy="6477000"/>
          </a:xfrm>
        </p:spPr>
        <p:txBody>
          <a:bodyPr>
            <a:normAutofit fontScale="62500" lnSpcReduction="20000"/>
          </a:bodyPr>
          <a:lstStyle/>
          <a:p>
            <a:pPr>
              <a:buNone/>
            </a:pPr>
            <a:r>
              <a:rPr lang="en-US" dirty="0" smtClean="0"/>
              <a:t>English has 3 </a:t>
            </a:r>
            <a:r>
              <a:rPr lang="en-US" dirty="0" smtClean="0">
                <a:solidFill>
                  <a:srgbClr val="00B050"/>
                </a:solidFill>
              </a:rPr>
              <a:t>forms</a:t>
            </a:r>
            <a:r>
              <a:rPr lang="en-US" dirty="0" smtClean="0"/>
              <a:t>:</a:t>
            </a:r>
          </a:p>
          <a:p>
            <a:pPr>
              <a:buNone/>
            </a:pPr>
            <a:endParaRPr lang="en-US" dirty="0"/>
          </a:p>
          <a:p>
            <a:pPr>
              <a:buNone/>
            </a:pPr>
            <a:r>
              <a:rPr lang="en-US" dirty="0" smtClean="0"/>
              <a:t>Simple			I speak</a:t>
            </a:r>
          </a:p>
          <a:p>
            <a:pPr>
              <a:buNone/>
            </a:pPr>
            <a:r>
              <a:rPr lang="en-US" dirty="0" smtClean="0"/>
              <a:t>Progressive		I am speaking</a:t>
            </a:r>
          </a:p>
          <a:p>
            <a:pPr>
              <a:buNone/>
            </a:pPr>
            <a:r>
              <a:rPr lang="en-US" dirty="0" smtClean="0"/>
              <a:t>Emphatic		I do speak</a:t>
            </a:r>
          </a:p>
          <a:p>
            <a:pPr>
              <a:buNone/>
            </a:pPr>
            <a:endParaRPr lang="en-US" dirty="0"/>
          </a:p>
          <a:p>
            <a:pPr>
              <a:buNone/>
            </a:pPr>
            <a:r>
              <a:rPr lang="en-US" dirty="0" smtClean="0"/>
              <a:t>All of the above are in present </a:t>
            </a:r>
            <a:r>
              <a:rPr lang="en-US" dirty="0" smtClean="0">
                <a:solidFill>
                  <a:srgbClr val="FF0000"/>
                </a:solidFill>
              </a:rPr>
              <a:t>tense</a:t>
            </a:r>
            <a:r>
              <a:rPr lang="en-US" dirty="0" smtClean="0"/>
              <a:t>.  We can put all of them in the past </a:t>
            </a:r>
            <a:r>
              <a:rPr lang="en-US" dirty="0" smtClean="0">
                <a:solidFill>
                  <a:srgbClr val="FF0000"/>
                </a:solidFill>
              </a:rPr>
              <a:t>tense</a:t>
            </a:r>
            <a:r>
              <a:rPr lang="en-US" dirty="0" smtClean="0"/>
              <a:t>:</a:t>
            </a:r>
          </a:p>
          <a:p>
            <a:pPr>
              <a:buNone/>
            </a:pPr>
            <a:endParaRPr lang="en-US" dirty="0"/>
          </a:p>
          <a:p>
            <a:pPr>
              <a:buNone/>
            </a:pPr>
            <a:r>
              <a:rPr lang="en-US" dirty="0" smtClean="0"/>
              <a:t>Simple			I spoke</a:t>
            </a:r>
          </a:p>
          <a:p>
            <a:pPr>
              <a:buNone/>
            </a:pPr>
            <a:r>
              <a:rPr lang="en-US" dirty="0" smtClean="0"/>
              <a:t>Progressive		I was speaking</a:t>
            </a:r>
          </a:p>
          <a:p>
            <a:pPr>
              <a:buNone/>
            </a:pPr>
            <a:r>
              <a:rPr lang="en-US" dirty="0" smtClean="0"/>
              <a:t>Emphatic		I did speak</a:t>
            </a:r>
          </a:p>
          <a:p>
            <a:pPr>
              <a:buNone/>
            </a:pPr>
            <a:endParaRPr lang="en-US" dirty="0"/>
          </a:p>
          <a:p>
            <a:pPr>
              <a:buNone/>
            </a:pPr>
            <a:r>
              <a:rPr lang="en-US" dirty="0" smtClean="0"/>
              <a:t>We can use the simple  &amp; progressive </a:t>
            </a:r>
            <a:r>
              <a:rPr lang="en-US" dirty="0" smtClean="0">
                <a:solidFill>
                  <a:srgbClr val="00B050"/>
                </a:solidFill>
              </a:rPr>
              <a:t>forms</a:t>
            </a:r>
            <a:r>
              <a:rPr lang="en-US" dirty="0" smtClean="0"/>
              <a:t> in the future </a:t>
            </a:r>
            <a:r>
              <a:rPr lang="en-US" dirty="0" smtClean="0">
                <a:solidFill>
                  <a:srgbClr val="FF0000"/>
                </a:solidFill>
              </a:rPr>
              <a:t>tense</a:t>
            </a:r>
            <a:r>
              <a:rPr lang="en-US" dirty="0" smtClean="0"/>
              <a:t>:</a:t>
            </a:r>
          </a:p>
          <a:p>
            <a:pPr>
              <a:buNone/>
            </a:pPr>
            <a:endParaRPr lang="en-US" dirty="0"/>
          </a:p>
          <a:p>
            <a:pPr>
              <a:buNone/>
            </a:pPr>
            <a:r>
              <a:rPr lang="en-US" dirty="0" smtClean="0"/>
              <a:t>Simple			I will speak</a:t>
            </a:r>
          </a:p>
          <a:p>
            <a:pPr>
              <a:buNone/>
            </a:pPr>
            <a:r>
              <a:rPr lang="en-US" dirty="0" smtClean="0"/>
              <a:t>Progressive		I will be speaking</a:t>
            </a:r>
          </a:p>
          <a:p>
            <a:pPr>
              <a:buNone/>
            </a:pPr>
            <a:endParaRPr lang="en-US" dirty="0"/>
          </a:p>
          <a:p>
            <a:pPr>
              <a:buNone/>
            </a:pPr>
            <a:r>
              <a:rPr lang="en-US" dirty="0" smtClean="0"/>
              <a:t>You can’t put the emphatic </a:t>
            </a:r>
            <a:r>
              <a:rPr lang="en-US" dirty="0" smtClean="0">
                <a:solidFill>
                  <a:srgbClr val="00B050"/>
                </a:solidFill>
              </a:rPr>
              <a:t>form</a:t>
            </a:r>
            <a:r>
              <a:rPr lang="en-US" dirty="0" smtClean="0"/>
              <a:t> in the future.  You can’t say </a:t>
            </a:r>
          </a:p>
          <a:p>
            <a:pPr>
              <a:buNone/>
            </a:pPr>
            <a:endParaRPr lang="en-US" dirty="0"/>
          </a:p>
          <a:p>
            <a:pPr algn="ctr">
              <a:buNone/>
            </a:pPr>
            <a:r>
              <a:rPr lang="en-US" dirty="0" smtClean="0"/>
              <a:t>*I will do speak.</a:t>
            </a:r>
          </a:p>
          <a:p>
            <a:pPr>
              <a:buNone/>
            </a:pPr>
            <a:endParaRPr lang="en-US" dirty="0"/>
          </a:p>
          <a:p>
            <a:pPr>
              <a:buNone/>
            </a:pPr>
            <a:endParaRPr lang="en-US" dirty="0"/>
          </a:p>
        </p:txBody>
      </p:sp>
    </p:spTree>
  </p:cSld>
  <p:clrMapOvr>
    <a:masterClrMapping/>
  </p:clrMapOvr>
  <p:transition>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304800"/>
            <a:ext cx="8229600" cy="6400800"/>
          </a:xfrm>
        </p:spPr>
        <p:txBody>
          <a:bodyPr>
            <a:normAutofit lnSpcReduction="10000"/>
          </a:bodyPr>
          <a:lstStyle/>
          <a:p>
            <a:pPr>
              <a:buNone/>
            </a:pPr>
            <a:r>
              <a:rPr lang="en-US" dirty="0" smtClean="0"/>
              <a:t>Hopefully, you’ve figured out what’s meant by </a:t>
            </a:r>
            <a:r>
              <a:rPr lang="en-US" dirty="0" smtClean="0">
                <a:solidFill>
                  <a:srgbClr val="00B050"/>
                </a:solidFill>
              </a:rPr>
              <a:t>form </a:t>
            </a:r>
            <a:r>
              <a:rPr lang="en-US" dirty="0" smtClean="0"/>
              <a:t>and how to identify each of the 3.</a:t>
            </a:r>
          </a:p>
          <a:p>
            <a:pPr>
              <a:buNone/>
            </a:pPr>
            <a:endParaRPr lang="en-US" dirty="0"/>
          </a:p>
          <a:p>
            <a:pPr>
              <a:buNone/>
            </a:pPr>
            <a:r>
              <a:rPr lang="en-US" dirty="0" smtClean="0"/>
              <a:t>Emphatic: has DO or DID as a helping verb.</a:t>
            </a:r>
          </a:p>
          <a:p>
            <a:pPr>
              <a:buNone/>
            </a:pPr>
            <a:r>
              <a:rPr lang="en-US" dirty="0" smtClean="0"/>
              <a:t>Progressive: has a tense of TO BE + -</a:t>
            </a:r>
            <a:r>
              <a:rPr lang="en-US" dirty="0" err="1" smtClean="0"/>
              <a:t>ing</a:t>
            </a:r>
            <a:r>
              <a:rPr lang="en-US" dirty="0" smtClean="0"/>
              <a:t> added to the verb (the –</a:t>
            </a:r>
            <a:r>
              <a:rPr lang="en-US" dirty="0" err="1" smtClean="0"/>
              <a:t>ing</a:t>
            </a:r>
            <a:r>
              <a:rPr lang="en-US" dirty="0" smtClean="0"/>
              <a:t> verb is called a present participle, incidentally)</a:t>
            </a:r>
          </a:p>
          <a:p>
            <a:pPr>
              <a:buNone/>
            </a:pPr>
            <a:r>
              <a:rPr lang="en-US" dirty="0" smtClean="0"/>
              <a:t>Simple: the default </a:t>
            </a:r>
            <a:r>
              <a:rPr lang="en-US" dirty="0" smtClean="0">
                <a:solidFill>
                  <a:srgbClr val="00B050"/>
                </a:solidFill>
              </a:rPr>
              <a:t>form</a:t>
            </a:r>
            <a:r>
              <a:rPr lang="en-US" dirty="0" smtClean="0"/>
              <a:t> (just as indicative is </a:t>
            </a:r>
            <a:r>
              <a:rPr lang="en-US" dirty="0" smtClean="0"/>
              <a:t>the </a:t>
            </a:r>
            <a:r>
              <a:rPr lang="en-US" dirty="0" smtClean="0"/>
              <a:t>default </a:t>
            </a:r>
            <a:r>
              <a:rPr lang="en-US" dirty="0" smtClean="0">
                <a:solidFill>
                  <a:srgbClr val="0000CC"/>
                </a:solidFill>
              </a:rPr>
              <a:t>mood</a:t>
            </a:r>
            <a:r>
              <a:rPr lang="en-US" dirty="0" smtClean="0"/>
              <a:t>)</a:t>
            </a:r>
          </a:p>
          <a:p>
            <a:pPr>
              <a:buNone/>
            </a:pPr>
            <a:endParaRPr lang="en-US" dirty="0"/>
          </a:p>
          <a:p>
            <a:pPr>
              <a:buNone/>
            </a:pPr>
            <a:r>
              <a:rPr lang="en-US" dirty="0" smtClean="0"/>
              <a:t>Spanish has only progressive (</a:t>
            </a:r>
            <a:r>
              <a:rPr lang="en-US" dirty="0" err="1" smtClean="0"/>
              <a:t>estoy</a:t>
            </a:r>
            <a:r>
              <a:rPr lang="en-US" dirty="0" smtClean="0"/>
              <a:t> </a:t>
            </a:r>
            <a:r>
              <a:rPr lang="en-US" dirty="0" err="1" smtClean="0"/>
              <a:t>hablando</a:t>
            </a:r>
            <a:r>
              <a:rPr lang="en-US" dirty="0" smtClean="0"/>
              <a:t>) &amp; simple (</a:t>
            </a:r>
            <a:r>
              <a:rPr lang="en-US" dirty="0" err="1" smtClean="0"/>
              <a:t>hablo</a:t>
            </a:r>
            <a:r>
              <a:rPr lang="en-US" dirty="0" smtClean="0"/>
              <a:t>).  There’s no emphatic.</a:t>
            </a:r>
            <a:endParaRPr lang="en-US"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4800" y="152400"/>
            <a:ext cx="8534400" cy="6477000"/>
          </a:xfrm>
        </p:spPr>
        <p:txBody>
          <a:bodyPr>
            <a:normAutofit fontScale="85000" lnSpcReduction="10000"/>
          </a:bodyPr>
          <a:lstStyle/>
          <a:p>
            <a:pPr algn="ctr">
              <a:buNone/>
            </a:pPr>
            <a:r>
              <a:rPr lang="en-US" dirty="0" smtClean="0"/>
              <a:t>Voice</a:t>
            </a:r>
          </a:p>
          <a:p>
            <a:pPr>
              <a:buNone/>
            </a:pPr>
            <a:endParaRPr lang="en-US" dirty="0"/>
          </a:p>
          <a:p>
            <a:pPr>
              <a:buNone/>
            </a:pPr>
            <a:r>
              <a:rPr lang="en-US" dirty="0" smtClean="0"/>
              <a:t>There are 2 voices in both English &amp; Spanish: active &amp; passive.</a:t>
            </a:r>
          </a:p>
          <a:p>
            <a:pPr>
              <a:buNone/>
            </a:pPr>
            <a:endParaRPr lang="en-US" dirty="0"/>
          </a:p>
          <a:p>
            <a:pPr>
              <a:buNone/>
            </a:pPr>
            <a:r>
              <a:rPr lang="en-US" dirty="0" smtClean="0"/>
              <a:t>Active: I threw the glass.</a:t>
            </a:r>
          </a:p>
          <a:p>
            <a:pPr>
              <a:buNone/>
            </a:pPr>
            <a:r>
              <a:rPr lang="en-US" dirty="0" smtClean="0"/>
              <a:t>Passive: The glass was thrown.</a:t>
            </a:r>
          </a:p>
          <a:p>
            <a:pPr>
              <a:buNone/>
            </a:pPr>
            <a:endParaRPr lang="en-US" dirty="0"/>
          </a:p>
          <a:p>
            <a:pPr>
              <a:buNone/>
            </a:pPr>
            <a:r>
              <a:rPr lang="en-US" dirty="0" smtClean="0"/>
              <a:t>In the active voice, the subject is doing something.  In the passive voice, something is happening to the subject.</a:t>
            </a:r>
          </a:p>
          <a:p>
            <a:pPr>
              <a:buNone/>
            </a:pPr>
            <a:endParaRPr lang="en-US" dirty="0"/>
          </a:p>
          <a:p>
            <a:pPr>
              <a:buNone/>
            </a:pPr>
            <a:r>
              <a:rPr lang="en-US" dirty="0" smtClean="0"/>
              <a:t>The passive voice always consists of TO BE + the past participle (the verb you use with “have”: have EATEN—The banana was eaten; have SUNG—The song was sung)</a:t>
            </a:r>
            <a:endParaRPr lang="en-US" dirty="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28600" y="0"/>
            <a:ext cx="8763000" cy="6705600"/>
          </a:xfrm>
        </p:spPr>
        <p:txBody>
          <a:bodyPr>
            <a:normAutofit fontScale="92500" lnSpcReduction="20000"/>
          </a:bodyPr>
          <a:lstStyle/>
          <a:p>
            <a:pPr>
              <a:buNone/>
            </a:pPr>
            <a:r>
              <a:rPr lang="en-US" dirty="0" smtClean="0"/>
              <a:t>Both voices can be in ANY tense:</a:t>
            </a:r>
          </a:p>
          <a:p>
            <a:pPr>
              <a:buNone/>
            </a:pPr>
            <a:endParaRPr lang="en-US" dirty="0" smtClean="0"/>
          </a:p>
          <a:p>
            <a:pPr>
              <a:buNone/>
            </a:pPr>
            <a:r>
              <a:rPr lang="en-US" dirty="0" smtClean="0"/>
              <a:t>I </a:t>
            </a:r>
            <a:r>
              <a:rPr lang="en-US" sz="2800" dirty="0" smtClean="0"/>
              <a:t>throw the glass.		      The glass is thrown.</a:t>
            </a:r>
          </a:p>
          <a:p>
            <a:pPr>
              <a:buNone/>
            </a:pPr>
            <a:r>
              <a:rPr lang="en-US" sz="2800" dirty="0" smtClean="0"/>
              <a:t>I threw the glass.		      The glass was thrown.</a:t>
            </a:r>
          </a:p>
          <a:p>
            <a:pPr>
              <a:buNone/>
            </a:pPr>
            <a:r>
              <a:rPr lang="en-US" sz="2800" dirty="0" smtClean="0"/>
              <a:t>I will throw the glass.	      The glass will be thrown.</a:t>
            </a:r>
          </a:p>
          <a:p>
            <a:pPr>
              <a:buNone/>
            </a:pPr>
            <a:r>
              <a:rPr lang="en-US" sz="2800" dirty="0" smtClean="0"/>
              <a:t>I have thrown the glass.	      The glass has been thrown.</a:t>
            </a:r>
          </a:p>
          <a:p>
            <a:pPr>
              <a:buNone/>
            </a:pPr>
            <a:r>
              <a:rPr lang="en-US" sz="2800" dirty="0" smtClean="0"/>
              <a:t>I had thrown the glass.	      The glass had been thrown.</a:t>
            </a:r>
          </a:p>
          <a:p>
            <a:pPr>
              <a:buNone/>
            </a:pPr>
            <a:r>
              <a:rPr lang="en-US" sz="2800" dirty="0" smtClean="0"/>
              <a:t>I will have thrown the glass.  </a:t>
            </a:r>
            <a:r>
              <a:rPr lang="en-US" sz="2400" dirty="0" smtClean="0"/>
              <a:t>The glass will have been thrown.</a:t>
            </a:r>
          </a:p>
          <a:p>
            <a:pPr>
              <a:buNone/>
            </a:pPr>
            <a:endParaRPr lang="en-US" sz="2400" dirty="0"/>
          </a:p>
          <a:p>
            <a:pPr>
              <a:buNone/>
            </a:pPr>
            <a:r>
              <a:rPr lang="en-US" sz="2600" dirty="0" smtClean="0"/>
              <a:t>The active voice can also be in any form:</a:t>
            </a:r>
          </a:p>
          <a:p>
            <a:pPr>
              <a:buNone/>
            </a:pPr>
            <a:endParaRPr lang="en-US" sz="2600" dirty="0"/>
          </a:p>
          <a:p>
            <a:pPr>
              <a:buNone/>
            </a:pPr>
            <a:r>
              <a:rPr lang="en-US" sz="2600" dirty="0" smtClean="0"/>
              <a:t>I throw the glass.  I do throw the glass.  I am throwing the glass.</a:t>
            </a:r>
          </a:p>
          <a:p>
            <a:pPr>
              <a:buNone/>
            </a:pPr>
            <a:endParaRPr lang="en-US" sz="2600" dirty="0" smtClean="0"/>
          </a:p>
          <a:p>
            <a:pPr>
              <a:buNone/>
            </a:pPr>
            <a:r>
              <a:rPr lang="en-US" sz="2600" dirty="0" smtClean="0"/>
              <a:t>The passive voice cannot be used in the emphatic form, &amp; the progressive form can be used but is frequently awkward:</a:t>
            </a:r>
          </a:p>
          <a:p>
            <a:pPr>
              <a:buNone/>
            </a:pPr>
            <a:endParaRPr lang="en-US" sz="2600" dirty="0"/>
          </a:p>
          <a:p>
            <a:pPr>
              <a:buNone/>
            </a:pPr>
            <a:r>
              <a:rPr lang="en-US" sz="2600" dirty="0" smtClean="0"/>
              <a:t>The glass is thrown.  The glass is being thrown.</a:t>
            </a:r>
          </a:p>
          <a:p>
            <a:pPr>
              <a:buNone/>
            </a:pPr>
            <a:endParaRPr lang="en-US"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81000" y="304800"/>
            <a:ext cx="8382000" cy="6096000"/>
          </a:xfrm>
        </p:spPr>
        <p:txBody>
          <a:bodyPr>
            <a:normAutofit fontScale="85000" lnSpcReduction="20000"/>
          </a:bodyPr>
          <a:lstStyle/>
          <a:p>
            <a:pPr>
              <a:buNone/>
            </a:pPr>
            <a:r>
              <a:rPr lang="en-US" dirty="0" smtClean="0"/>
              <a:t>Now that you know how to form the passive voice, you need to know that it should be avoided in formal writing.  In general, the active voice is considered a stronger way to write.</a:t>
            </a:r>
          </a:p>
          <a:p>
            <a:pPr>
              <a:buNone/>
            </a:pPr>
            <a:endParaRPr lang="en-US" dirty="0" smtClean="0"/>
          </a:p>
          <a:p>
            <a:pPr>
              <a:buNone/>
            </a:pPr>
            <a:r>
              <a:rPr lang="en-US" dirty="0" smtClean="0"/>
              <a:t>But if you’re very clever &amp; very observant, you’ll notice that I used the passive voice twice in the previous paragraph.  In sentences like “the glass was thrown,” it’s better to say “I threw the glass.”  But in the above sentences, where the subject isn’t important, passive voice is OK.  I remember writing in high school, “Writers consider the active voice a stronger way to write,” because I wasn’t supposed to use the passive voice.  But that’s not quite right, because it’s not just writers—it’s also English teachers &amp; maybe a few other people.  So there’s no way to write that sentence in the active voice &amp; make it correct &amp; also make it sound natural.</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84238"/>
          </a:xfrm>
        </p:spPr>
        <p:txBody>
          <a:bodyPr/>
          <a:lstStyle/>
          <a:p>
            <a:r>
              <a:rPr lang="en-US" dirty="0" smtClean="0"/>
              <a:t>Person &amp; Number</a:t>
            </a:r>
            <a:endParaRPr lang="en-US" dirty="0"/>
          </a:p>
        </p:txBody>
      </p:sp>
      <p:sp>
        <p:nvSpPr>
          <p:cNvPr id="3" name="Content Placeholder 2"/>
          <p:cNvSpPr>
            <a:spLocks noGrp="1"/>
          </p:cNvSpPr>
          <p:nvPr>
            <p:ph idx="1"/>
          </p:nvPr>
        </p:nvSpPr>
        <p:spPr>
          <a:xfrm>
            <a:off x="457200" y="762000"/>
            <a:ext cx="8229600" cy="5943600"/>
          </a:xfrm>
        </p:spPr>
        <p:txBody>
          <a:bodyPr>
            <a:normAutofit/>
          </a:bodyPr>
          <a:lstStyle/>
          <a:p>
            <a:pPr>
              <a:buNone/>
            </a:pPr>
            <a:r>
              <a:rPr lang="en-US" sz="2800" dirty="0" smtClean="0"/>
              <a:t>This is easy.  Person is first, second, or third.</a:t>
            </a:r>
          </a:p>
          <a:p>
            <a:pPr algn="ctr">
              <a:buNone/>
            </a:pPr>
            <a:r>
              <a:rPr lang="en-US" sz="2800" dirty="0" smtClean="0"/>
              <a:t>I</a:t>
            </a:r>
          </a:p>
          <a:p>
            <a:pPr algn="ctr">
              <a:buNone/>
            </a:pPr>
            <a:r>
              <a:rPr lang="en-US" sz="2800" dirty="0" smtClean="0"/>
              <a:t>you</a:t>
            </a:r>
          </a:p>
          <a:p>
            <a:pPr algn="ctr">
              <a:buNone/>
            </a:pPr>
            <a:r>
              <a:rPr lang="en-US" sz="2800" dirty="0" smtClean="0"/>
              <a:t>he/she/it</a:t>
            </a:r>
          </a:p>
          <a:p>
            <a:pPr>
              <a:buNone/>
            </a:pPr>
            <a:endParaRPr lang="en-US" sz="2800" dirty="0"/>
          </a:p>
          <a:p>
            <a:pPr>
              <a:buNone/>
            </a:pPr>
            <a:r>
              <a:rPr lang="en-US" sz="2800" dirty="0" smtClean="0"/>
              <a:t>Number is singular or plural:</a:t>
            </a:r>
          </a:p>
          <a:p>
            <a:pPr>
              <a:buNone/>
            </a:pPr>
            <a:endParaRPr lang="en-US" sz="2800" dirty="0"/>
          </a:p>
          <a:p>
            <a:pPr>
              <a:buNone/>
            </a:pPr>
            <a:r>
              <a:rPr lang="en-US" sz="2800" dirty="0"/>
              <a:t> </a:t>
            </a:r>
            <a:r>
              <a:rPr lang="en-US" sz="2800" dirty="0" smtClean="0"/>
              <a:t>                singular		plural</a:t>
            </a:r>
          </a:p>
          <a:p>
            <a:pPr>
              <a:buNone/>
            </a:pPr>
            <a:r>
              <a:rPr lang="en-US" sz="2800" dirty="0" smtClean="0"/>
              <a:t>1st		I		we</a:t>
            </a:r>
          </a:p>
          <a:p>
            <a:pPr>
              <a:buNone/>
            </a:pPr>
            <a:r>
              <a:rPr lang="en-US" sz="2800" dirty="0" smtClean="0"/>
              <a:t>2nd	         you		y’all</a:t>
            </a:r>
          </a:p>
          <a:p>
            <a:pPr>
              <a:buNone/>
            </a:pPr>
            <a:r>
              <a:rPr lang="en-US" sz="2800" dirty="0" smtClean="0"/>
              <a:t>3rd	        he/she/it	they</a:t>
            </a: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228600"/>
            <a:ext cx="8991600" cy="6400800"/>
          </a:xfrm>
        </p:spPr>
        <p:txBody>
          <a:bodyPr>
            <a:normAutofit/>
          </a:bodyPr>
          <a:lstStyle/>
          <a:p>
            <a:pPr>
              <a:buNone/>
            </a:pPr>
            <a:r>
              <a:rPr lang="en-US" dirty="0" smtClean="0"/>
              <a:t>You can identify every very IN CONTEXT by all six attributes:</a:t>
            </a:r>
          </a:p>
          <a:p>
            <a:pPr>
              <a:buNone/>
            </a:pPr>
            <a:endParaRPr lang="en-US" dirty="0" smtClean="0"/>
          </a:p>
          <a:p>
            <a:pPr>
              <a:buNone/>
            </a:pPr>
            <a:r>
              <a:rPr lang="en-US" dirty="0" smtClean="0"/>
              <a:t>He </a:t>
            </a:r>
            <a:r>
              <a:rPr lang="en-US" u="sng" dirty="0" smtClean="0"/>
              <a:t>was washing </a:t>
            </a:r>
            <a:r>
              <a:rPr lang="en-US" dirty="0" smtClean="0"/>
              <a:t>his car.</a:t>
            </a:r>
            <a:r>
              <a:rPr lang="en-US" sz="2000" dirty="0" smtClean="0"/>
              <a:t>**</a:t>
            </a:r>
            <a:r>
              <a:rPr lang="en-US" dirty="0" smtClean="0"/>
              <a:t>The books </a:t>
            </a:r>
            <a:r>
              <a:rPr lang="en-US" u="sng" dirty="0" smtClean="0"/>
              <a:t>will be published</a:t>
            </a:r>
            <a:r>
              <a:rPr lang="en-US" dirty="0" smtClean="0"/>
              <a:t>.</a:t>
            </a:r>
          </a:p>
          <a:p>
            <a:pPr>
              <a:buNone/>
            </a:pPr>
            <a:endParaRPr lang="en-US" dirty="0" smtClean="0"/>
          </a:p>
          <a:p>
            <a:pPr>
              <a:buNone/>
            </a:pPr>
            <a:r>
              <a:rPr lang="en-US" dirty="0" smtClean="0"/>
              <a:t>Indicative mood			indicative mood</a:t>
            </a:r>
          </a:p>
          <a:p>
            <a:pPr>
              <a:buNone/>
            </a:pPr>
            <a:r>
              <a:rPr lang="en-US" dirty="0" smtClean="0"/>
              <a:t>Past tense				future tense</a:t>
            </a:r>
          </a:p>
          <a:p>
            <a:pPr>
              <a:buNone/>
            </a:pPr>
            <a:r>
              <a:rPr lang="en-US" dirty="0" smtClean="0"/>
              <a:t>Progressive form		simple form</a:t>
            </a:r>
          </a:p>
          <a:p>
            <a:pPr>
              <a:buNone/>
            </a:pPr>
            <a:r>
              <a:rPr lang="en-US" dirty="0" smtClean="0"/>
              <a:t>Active voice			passive voice</a:t>
            </a:r>
          </a:p>
          <a:p>
            <a:pPr>
              <a:buNone/>
            </a:pPr>
            <a:r>
              <a:rPr lang="en-US" dirty="0" smtClean="0"/>
              <a:t>3</a:t>
            </a:r>
            <a:r>
              <a:rPr lang="en-US" baseline="30000" dirty="0" smtClean="0"/>
              <a:t>rd</a:t>
            </a:r>
            <a:r>
              <a:rPr lang="en-US" dirty="0" smtClean="0"/>
              <a:t> person				3</a:t>
            </a:r>
            <a:r>
              <a:rPr lang="en-US" baseline="30000" dirty="0" smtClean="0"/>
              <a:t>rd</a:t>
            </a:r>
            <a:r>
              <a:rPr lang="en-US" dirty="0" smtClean="0"/>
              <a:t> person</a:t>
            </a:r>
          </a:p>
          <a:p>
            <a:pPr>
              <a:buNone/>
            </a:pPr>
            <a:r>
              <a:rPr lang="en-US" dirty="0" smtClean="0"/>
              <a:t>Singular				plural</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nodeType="after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1000"/>
                                        <p:tgtEl>
                                          <p:spTgt spid="3">
                                            <p:txEl>
                                              <p:pRg st="2" end="2"/>
                                            </p:txEl>
                                          </p:spTgt>
                                        </p:tgtEl>
                                      </p:cBhvr>
                                    </p:animEffect>
                                    <p:anim calcmode="lin" valueType="num">
                                      <p:cBhvr>
                                        <p:cTn id="1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1000"/>
                                        <p:tgtEl>
                                          <p:spTgt spid="3">
                                            <p:txEl>
                                              <p:pRg st="4" end="4"/>
                                            </p:txEl>
                                          </p:spTgt>
                                        </p:tgtEl>
                                      </p:cBhvr>
                                    </p:animEffect>
                                    <p:anim calcmode="lin" valueType="num">
                                      <p:cBhvr>
                                        <p:cTn id="2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1000"/>
                                        <p:tgtEl>
                                          <p:spTgt spid="3">
                                            <p:txEl>
                                              <p:pRg st="5" end="5"/>
                                            </p:txEl>
                                          </p:spTgt>
                                        </p:tgtEl>
                                      </p:cBhvr>
                                    </p:animEffect>
                                    <p:anim calcmode="lin" valueType="num">
                                      <p:cBhvr>
                                        <p:cTn id="2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1000"/>
                                        <p:tgtEl>
                                          <p:spTgt spid="3">
                                            <p:txEl>
                                              <p:pRg st="6" end="6"/>
                                            </p:txEl>
                                          </p:spTgt>
                                        </p:tgtEl>
                                      </p:cBhvr>
                                    </p:animEffect>
                                    <p:anim calcmode="lin" valueType="num">
                                      <p:cBhvr>
                                        <p:cTn id="3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Effect transition="in" filter="fade">
                                      <p:cBhvr>
                                        <p:cTn id="41" dur="1000"/>
                                        <p:tgtEl>
                                          <p:spTgt spid="3">
                                            <p:txEl>
                                              <p:pRg st="7" end="7"/>
                                            </p:txEl>
                                          </p:spTgt>
                                        </p:tgtEl>
                                      </p:cBhvr>
                                    </p:animEffect>
                                    <p:anim calcmode="lin" valueType="num">
                                      <p:cBhvr>
                                        <p:cTn id="4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nodeType="clickEffect">
                                  <p:stCondLst>
                                    <p:cond delay="0"/>
                                  </p:stCondLst>
                                  <p:childTnLst>
                                    <p:set>
                                      <p:cBhvr>
                                        <p:cTn id="47" dur="1" fill="hold">
                                          <p:stCondLst>
                                            <p:cond delay="0"/>
                                          </p:stCondLst>
                                        </p:cTn>
                                        <p:tgtEl>
                                          <p:spTgt spid="3">
                                            <p:txEl>
                                              <p:pRg st="8" end="8"/>
                                            </p:txEl>
                                          </p:spTgt>
                                        </p:tgtEl>
                                        <p:attrNameLst>
                                          <p:attrName>style.visibility</p:attrName>
                                        </p:attrNameLst>
                                      </p:cBhvr>
                                      <p:to>
                                        <p:strVal val="visible"/>
                                      </p:to>
                                    </p:set>
                                    <p:animEffect transition="in" filter="fade">
                                      <p:cBhvr>
                                        <p:cTn id="48" dur="1000"/>
                                        <p:tgtEl>
                                          <p:spTgt spid="3">
                                            <p:txEl>
                                              <p:pRg st="8" end="8"/>
                                            </p:txEl>
                                          </p:spTgt>
                                        </p:tgtEl>
                                      </p:cBhvr>
                                    </p:animEffect>
                                    <p:anim calcmode="lin" valueType="num">
                                      <p:cBhvr>
                                        <p:cTn id="49"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nodeType="clickEffect">
                                  <p:stCondLst>
                                    <p:cond delay="0"/>
                                  </p:stCondLst>
                                  <p:childTnLst>
                                    <p:set>
                                      <p:cBhvr>
                                        <p:cTn id="54" dur="1" fill="hold">
                                          <p:stCondLst>
                                            <p:cond delay="0"/>
                                          </p:stCondLst>
                                        </p:cTn>
                                        <p:tgtEl>
                                          <p:spTgt spid="3">
                                            <p:txEl>
                                              <p:pRg st="9" end="9"/>
                                            </p:txEl>
                                          </p:spTgt>
                                        </p:tgtEl>
                                        <p:attrNameLst>
                                          <p:attrName>style.visibility</p:attrName>
                                        </p:attrNameLst>
                                      </p:cBhvr>
                                      <p:to>
                                        <p:strVal val="visible"/>
                                      </p:to>
                                    </p:set>
                                    <p:animEffect transition="in" filter="fade">
                                      <p:cBhvr>
                                        <p:cTn id="55" dur="1000"/>
                                        <p:tgtEl>
                                          <p:spTgt spid="3">
                                            <p:txEl>
                                              <p:pRg st="9" end="9"/>
                                            </p:txEl>
                                          </p:spTgt>
                                        </p:tgtEl>
                                      </p:cBhvr>
                                    </p:animEffect>
                                    <p:anim calcmode="lin" valueType="num">
                                      <p:cBhvr>
                                        <p:cTn id="56"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TotalTime>
  <Words>640</Words>
  <Application>Microsoft Office PowerPoint</Application>
  <PresentationFormat>On-screen Show (4:3)</PresentationFormat>
  <Paragraphs>156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Verb Form, Voice, Person, &amp; Number</vt:lpstr>
      <vt:lpstr>Slide 2</vt:lpstr>
      <vt:lpstr>Form</vt:lpstr>
      <vt:lpstr>Slide 4</vt:lpstr>
      <vt:lpstr>Slide 5</vt:lpstr>
      <vt:lpstr>Slide 6</vt:lpstr>
      <vt:lpstr>Slide 7</vt:lpstr>
      <vt:lpstr>Person &amp; Number</vt:lpstr>
      <vt:lpstr>Slide 9</vt:lpstr>
      <vt:lpstr>Slide 10</vt:lpstr>
      <vt:lpstr>Slide 11</vt:lpstr>
      <vt:lpstr>Slide 12</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Verb Form, Voice, Person, &amp; Number</dc:title>
  <dc:creator>Karen</dc:creator>
  <cp:lastModifiedBy>Karen</cp:lastModifiedBy>
  <cp:revision>17</cp:revision>
  <dcterms:created xsi:type="dcterms:W3CDTF">2012-10-09T07:29:42Z</dcterms:created>
  <dcterms:modified xsi:type="dcterms:W3CDTF">2012-10-10T04:51:00Z</dcterms:modified>
</cp:coreProperties>
</file>