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5BB290-8E58-461C-8670-717B399676E3}" type="datetimeFigureOut">
              <a:rPr lang="en-US" smtClean="0"/>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5CD99-D411-466A-B585-F45A6BEEA7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BB290-8E58-461C-8670-717B399676E3}" type="datetimeFigureOut">
              <a:rPr lang="en-US" smtClean="0"/>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5CD99-D411-466A-B585-F45A6BEEA7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BB290-8E58-461C-8670-717B399676E3}" type="datetimeFigureOut">
              <a:rPr lang="en-US" smtClean="0"/>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5CD99-D411-466A-B585-F45A6BEEA7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BB290-8E58-461C-8670-717B399676E3}" type="datetimeFigureOut">
              <a:rPr lang="en-US" smtClean="0"/>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5CD99-D411-466A-B585-F45A6BEEA7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5BB290-8E58-461C-8670-717B399676E3}" type="datetimeFigureOut">
              <a:rPr lang="en-US" smtClean="0"/>
              <a:t>4/2/2012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5CD99-D411-466A-B585-F45A6BEEA7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5BB290-8E58-461C-8670-717B399676E3}" type="datetimeFigureOut">
              <a:rPr lang="en-US" smtClean="0"/>
              <a:t>4/2/2012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5CD99-D411-466A-B585-F45A6BEEA7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5BB290-8E58-461C-8670-717B399676E3}" type="datetimeFigureOut">
              <a:rPr lang="en-US" smtClean="0"/>
              <a:t>4/2/2012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D5CD99-D411-466A-B585-F45A6BEEA7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5BB290-8E58-461C-8670-717B399676E3}" type="datetimeFigureOut">
              <a:rPr lang="en-US" smtClean="0"/>
              <a:t>4/2/2012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D5CD99-D411-466A-B585-F45A6BEEA7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BB290-8E58-461C-8670-717B399676E3}" type="datetimeFigureOut">
              <a:rPr lang="en-US" smtClean="0"/>
              <a:t>4/2/2012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D5CD99-D411-466A-B585-F45A6BEEA7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BB290-8E58-461C-8670-717B399676E3}" type="datetimeFigureOut">
              <a:rPr lang="en-US" smtClean="0"/>
              <a:t>4/2/2012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5CD99-D411-466A-B585-F45A6BEEA7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BB290-8E58-461C-8670-717B399676E3}" type="datetimeFigureOut">
              <a:rPr lang="en-US" smtClean="0"/>
              <a:t>4/2/2012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5CD99-D411-466A-B585-F45A6BEEA7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accent3">
                <a:lumMod val="40000"/>
                <a:lumOff val="60000"/>
              </a:schemeClr>
            </a:gs>
            <a:gs pos="72000">
              <a:schemeClr val="accent3">
                <a:lumMod val="40000"/>
                <a:lumOff val="60000"/>
              </a:schemeClr>
            </a:gs>
            <a:gs pos="72000">
              <a:schemeClr val="accent3">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BB290-8E58-461C-8670-717B399676E3}" type="datetimeFigureOut">
              <a:rPr lang="en-US" smtClean="0"/>
              <a:t>4/2/2012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5CD99-D411-466A-B585-F45A6BEEA7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Summary of Subjunctive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600200"/>
            <a:ext cx="8534400" cy="6172200"/>
          </a:xfrm>
        </p:spPr>
        <p:txBody>
          <a:bodyPr/>
          <a:lstStyle/>
          <a:p>
            <a:pPr>
              <a:buNone/>
            </a:pPr>
            <a:r>
              <a:rPr lang="en-US" dirty="0" smtClean="0"/>
              <a:t>    Unless you’re an English major planning to teach, knowing the difference between types of clauses is more important in Spanish than it is in English.  Let’s look at a summary of when to use the subjunctive in Spanish, &amp; you’ll see why.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8839200" cy="7010400"/>
          </a:xfrm>
        </p:spPr>
        <p:txBody>
          <a:bodyPr>
            <a:normAutofit/>
          </a:bodyPr>
          <a:lstStyle/>
          <a:p>
            <a:pPr>
              <a:buNone/>
            </a:pPr>
            <a:r>
              <a:rPr lang="en-US" sz="2400" dirty="0" smtClean="0">
                <a:solidFill>
                  <a:srgbClr val="FF0000"/>
                </a:solidFill>
              </a:rPr>
              <a:t>Noun clauses</a:t>
            </a:r>
          </a:p>
          <a:p>
            <a:pPr>
              <a:buNone/>
            </a:pPr>
            <a:r>
              <a:rPr lang="en-US" dirty="0"/>
              <a:t>	</a:t>
            </a:r>
            <a:r>
              <a:rPr lang="en-US" sz="2400" dirty="0" smtClean="0"/>
              <a:t>--indirect command </a:t>
            </a:r>
            <a:r>
              <a:rPr lang="en-US" sz="2400" dirty="0" smtClean="0">
                <a:sym typeface="Wingdings" pitchFamily="2" charset="2"/>
              </a:rPr>
              <a:t> </a:t>
            </a:r>
            <a:r>
              <a:rPr lang="en-US" sz="2400" dirty="0" err="1" smtClean="0">
                <a:sym typeface="Wingdings" pitchFamily="2" charset="2"/>
              </a:rPr>
              <a:t>Recomiendo</a:t>
            </a:r>
            <a:r>
              <a:rPr lang="en-US" sz="2400" dirty="0" smtClean="0">
                <a:sym typeface="Wingdings" pitchFamily="2" charset="2"/>
              </a:rPr>
              <a:t> </a:t>
            </a:r>
            <a:r>
              <a:rPr lang="en-US" sz="2400" dirty="0" err="1" smtClean="0">
                <a:sym typeface="Wingdings" pitchFamily="2" charset="2"/>
              </a:rPr>
              <a:t>que</a:t>
            </a:r>
            <a:r>
              <a:rPr lang="en-US" sz="2400" dirty="0" smtClean="0">
                <a:sym typeface="Wingdings" pitchFamily="2" charset="2"/>
              </a:rPr>
              <a:t> </a:t>
            </a:r>
            <a:r>
              <a:rPr lang="en-US" sz="2400" dirty="0" err="1" smtClean="0">
                <a:sym typeface="Wingdings" pitchFamily="2" charset="2"/>
              </a:rPr>
              <a:t>vengas</a:t>
            </a:r>
            <a:r>
              <a:rPr lang="en-US" sz="2400" dirty="0" smtClean="0">
                <a:sym typeface="Wingdings" pitchFamily="2" charset="2"/>
              </a:rPr>
              <a:t>.</a:t>
            </a:r>
          </a:p>
          <a:p>
            <a:pPr>
              <a:buNone/>
            </a:pPr>
            <a:r>
              <a:rPr lang="en-US" sz="2400" dirty="0">
                <a:sym typeface="Wingdings" pitchFamily="2" charset="2"/>
              </a:rPr>
              <a:t>	</a:t>
            </a:r>
            <a:r>
              <a:rPr lang="en-US" sz="2400" dirty="0" smtClean="0">
                <a:sym typeface="Wingdings" pitchFamily="2" charset="2"/>
              </a:rPr>
              <a:t>--emotion  </a:t>
            </a:r>
            <a:r>
              <a:rPr lang="en-US" sz="2400" dirty="0" err="1" smtClean="0">
                <a:sym typeface="Wingdings" pitchFamily="2" charset="2"/>
              </a:rPr>
              <a:t>Tengo</a:t>
            </a:r>
            <a:r>
              <a:rPr lang="en-US" sz="2400" dirty="0" smtClean="0">
                <a:sym typeface="Wingdings" pitchFamily="2" charset="2"/>
              </a:rPr>
              <a:t> </a:t>
            </a:r>
            <a:r>
              <a:rPr lang="en-US" sz="2400" dirty="0" err="1" smtClean="0">
                <a:sym typeface="Wingdings" pitchFamily="2" charset="2"/>
              </a:rPr>
              <a:t>miedo</a:t>
            </a:r>
            <a:r>
              <a:rPr lang="en-US" sz="2400" dirty="0" smtClean="0">
                <a:sym typeface="Wingdings" pitchFamily="2" charset="2"/>
              </a:rPr>
              <a:t> de </a:t>
            </a:r>
            <a:r>
              <a:rPr lang="en-US" sz="2400" dirty="0" err="1" smtClean="0">
                <a:sym typeface="Wingdings" pitchFamily="2" charset="2"/>
              </a:rPr>
              <a:t>que</a:t>
            </a:r>
            <a:r>
              <a:rPr lang="en-US" sz="2400" dirty="0" smtClean="0">
                <a:sym typeface="Wingdings" pitchFamily="2" charset="2"/>
              </a:rPr>
              <a:t> </a:t>
            </a:r>
            <a:r>
              <a:rPr lang="en-US" sz="2400" dirty="0" err="1" smtClean="0">
                <a:sym typeface="Wingdings" pitchFamily="2" charset="2"/>
              </a:rPr>
              <a:t>vengas</a:t>
            </a:r>
            <a:r>
              <a:rPr lang="en-US" sz="2400" dirty="0" smtClean="0">
                <a:sym typeface="Wingdings" pitchFamily="2" charset="2"/>
              </a:rPr>
              <a:t>.</a:t>
            </a:r>
          </a:p>
          <a:p>
            <a:pPr>
              <a:buNone/>
            </a:pPr>
            <a:r>
              <a:rPr lang="en-US" sz="2400" dirty="0">
                <a:sym typeface="Wingdings" pitchFamily="2" charset="2"/>
              </a:rPr>
              <a:t>	</a:t>
            </a:r>
            <a:r>
              <a:rPr lang="en-US" sz="2400" dirty="0" smtClean="0">
                <a:sym typeface="Wingdings" pitchFamily="2" charset="2"/>
              </a:rPr>
              <a:t>--doubt/denial  </a:t>
            </a:r>
            <a:r>
              <a:rPr lang="en-US" sz="2400" dirty="0" err="1" smtClean="0">
                <a:sym typeface="Wingdings" pitchFamily="2" charset="2"/>
              </a:rPr>
              <a:t>Dudo</a:t>
            </a:r>
            <a:r>
              <a:rPr lang="en-US" sz="2400" dirty="0" smtClean="0">
                <a:sym typeface="Wingdings" pitchFamily="2" charset="2"/>
              </a:rPr>
              <a:t> </a:t>
            </a:r>
            <a:r>
              <a:rPr lang="en-US" sz="2400" dirty="0" err="1" smtClean="0">
                <a:sym typeface="Wingdings" pitchFamily="2" charset="2"/>
              </a:rPr>
              <a:t>que</a:t>
            </a:r>
            <a:r>
              <a:rPr lang="en-US" sz="2400" dirty="0" smtClean="0">
                <a:sym typeface="Wingdings" pitchFamily="2" charset="2"/>
              </a:rPr>
              <a:t> </a:t>
            </a:r>
            <a:r>
              <a:rPr lang="en-US" sz="2400" dirty="0" err="1" smtClean="0">
                <a:sym typeface="Wingdings" pitchFamily="2" charset="2"/>
              </a:rPr>
              <a:t>vengas</a:t>
            </a:r>
            <a:r>
              <a:rPr lang="en-US" sz="2400" dirty="0" smtClean="0">
                <a:sym typeface="Wingdings" pitchFamily="2" charset="2"/>
              </a:rPr>
              <a:t>.</a:t>
            </a:r>
          </a:p>
          <a:p>
            <a:pPr>
              <a:buNone/>
            </a:pPr>
            <a:r>
              <a:rPr lang="en-US" sz="2400" dirty="0">
                <a:sym typeface="Wingdings" pitchFamily="2" charset="2"/>
              </a:rPr>
              <a:t>	</a:t>
            </a:r>
            <a:r>
              <a:rPr lang="en-US" sz="2400" dirty="0" smtClean="0">
                <a:sym typeface="Wingdings" pitchFamily="2" charset="2"/>
              </a:rPr>
              <a:t>--</a:t>
            </a:r>
            <a:r>
              <a:rPr lang="en-US" sz="2400" dirty="0" err="1" smtClean="0">
                <a:sym typeface="Wingdings" pitchFamily="2" charset="2"/>
              </a:rPr>
              <a:t>es</a:t>
            </a:r>
            <a:r>
              <a:rPr lang="en-US" sz="2400" dirty="0" smtClean="0">
                <a:sym typeface="Wingdings" pitchFamily="2" charset="2"/>
              </a:rPr>
              <a:t> + adj.  Es </a:t>
            </a:r>
            <a:r>
              <a:rPr lang="en-US" sz="2400" dirty="0" err="1" smtClean="0">
                <a:sym typeface="Wingdings" pitchFamily="2" charset="2"/>
              </a:rPr>
              <a:t>bueno</a:t>
            </a:r>
            <a:r>
              <a:rPr lang="en-US" sz="2400" dirty="0" smtClean="0">
                <a:sym typeface="Wingdings" pitchFamily="2" charset="2"/>
              </a:rPr>
              <a:t> </a:t>
            </a:r>
            <a:r>
              <a:rPr lang="en-US" sz="2400" dirty="0" err="1" smtClean="0">
                <a:sym typeface="Wingdings" pitchFamily="2" charset="2"/>
              </a:rPr>
              <a:t>que</a:t>
            </a:r>
            <a:r>
              <a:rPr lang="en-US" sz="2400" dirty="0" smtClean="0">
                <a:sym typeface="Wingdings" pitchFamily="2" charset="2"/>
              </a:rPr>
              <a:t> </a:t>
            </a:r>
            <a:r>
              <a:rPr lang="en-US" sz="2400" dirty="0" err="1" smtClean="0">
                <a:sym typeface="Wingdings" pitchFamily="2" charset="2"/>
              </a:rPr>
              <a:t>vengas</a:t>
            </a:r>
            <a:r>
              <a:rPr lang="en-US" sz="2400" dirty="0" smtClean="0">
                <a:sym typeface="Wingdings" pitchFamily="2" charset="2"/>
              </a:rPr>
              <a:t>.</a:t>
            </a:r>
          </a:p>
          <a:p>
            <a:pPr>
              <a:buNone/>
            </a:pPr>
            <a:r>
              <a:rPr lang="en-US" sz="2400" dirty="0" smtClean="0">
                <a:solidFill>
                  <a:srgbClr val="FF0000"/>
                </a:solidFill>
                <a:sym typeface="Wingdings" pitchFamily="2" charset="2"/>
              </a:rPr>
              <a:t>Adjective clauses</a:t>
            </a:r>
          </a:p>
          <a:p>
            <a:pPr>
              <a:buNone/>
            </a:pPr>
            <a:r>
              <a:rPr lang="en-US" sz="2800" dirty="0">
                <a:sym typeface="Wingdings" pitchFamily="2" charset="2"/>
              </a:rPr>
              <a:t>	</a:t>
            </a:r>
            <a:r>
              <a:rPr lang="en-US" sz="2400" dirty="0" smtClean="0">
                <a:sym typeface="Wingdings" pitchFamily="2" charset="2"/>
              </a:rPr>
              <a:t>--if the object described may not exist  </a:t>
            </a:r>
            <a:r>
              <a:rPr lang="en-US" sz="2000" dirty="0" err="1" smtClean="0">
                <a:sym typeface="Wingdings" pitchFamily="2" charset="2"/>
              </a:rPr>
              <a:t>Busco</a:t>
            </a:r>
            <a:r>
              <a:rPr lang="en-US" sz="2000" dirty="0" smtClean="0">
                <a:sym typeface="Wingdings" pitchFamily="2" charset="2"/>
              </a:rPr>
              <a:t> un hombre </a:t>
            </a:r>
            <a:r>
              <a:rPr lang="en-US" sz="2000" dirty="0" err="1" smtClean="0">
                <a:sym typeface="Wingdings" pitchFamily="2" charset="2"/>
              </a:rPr>
              <a:t>que</a:t>
            </a:r>
            <a:r>
              <a:rPr lang="en-US" sz="2000" dirty="0" smtClean="0">
                <a:sym typeface="Wingdings" pitchFamily="2" charset="2"/>
              </a:rPr>
              <a:t> sea </a:t>
            </a:r>
            <a:r>
              <a:rPr lang="en-US" sz="2000" dirty="0" err="1" smtClean="0">
                <a:sym typeface="Wingdings" pitchFamily="2" charset="2"/>
              </a:rPr>
              <a:t>rico</a:t>
            </a:r>
            <a:r>
              <a:rPr lang="en-US" sz="2000" dirty="0" smtClean="0">
                <a:sym typeface="Wingdings" pitchFamily="2" charset="2"/>
              </a:rPr>
              <a:t>.</a:t>
            </a:r>
            <a:endParaRPr lang="en-US" sz="2400" dirty="0" smtClean="0">
              <a:sym typeface="Wingdings" pitchFamily="2" charset="2"/>
            </a:endParaRPr>
          </a:p>
          <a:p>
            <a:pPr>
              <a:buNone/>
            </a:pPr>
            <a:r>
              <a:rPr lang="en-US" sz="2400" dirty="0">
                <a:sym typeface="Wingdings" pitchFamily="2" charset="2"/>
              </a:rPr>
              <a:t>	</a:t>
            </a:r>
            <a:r>
              <a:rPr lang="en-US" sz="2400" dirty="0" smtClean="0">
                <a:sym typeface="Wingdings" pitchFamily="2" charset="2"/>
              </a:rPr>
              <a:t>--if the object described doesn’t exist  No hay </a:t>
            </a:r>
            <a:r>
              <a:rPr lang="en-US" sz="2400" dirty="0" err="1" smtClean="0">
                <a:sym typeface="Wingdings" pitchFamily="2" charset="2"/>
              </a:rPr>
              <a:t>nadie</a:t>
            </a:r>
            <a:r>
              <a:rPr lang="en-US" sz="2400" dirty="0" smtClean="0">
                <a:sym typeface="Wingdings" pitchFamily="2" charset="2"/>
              </a:rPr>
              <a:t> </a:t>
            </a:r>
            <a:r>
              <a:rPr lang="en-US" sz="2400" dirty="0" err="1" smtClean="0">
                <a:sym typeface="Wingdings" pitchFamily="2" charset="2"/>
              </a:rPr>
              <a:t>que</a:t>
            </a:r>
            <a:r>
              <a:rPr lang="en-US" sz="2400" dirty="0" smtClean="0">
                <a:sym typeface="Wingdings" pitchFamily="2" charset="2"/>
              </a:rPr>
              <a:t> sea tan 	</a:t>
            </a:r>
            <a:r>
              <a:rPr lang="en-US" sz="2400" dirty="0" err="1" smtClean="0">
                <a:sym typeface="Wingdings" pitchFamily="2" charset="2"/>
              </a:rPr>
              <a:t>rico</a:t>
            </a:r>
            <a:r>
              <a:rPr lang="en-US" sz="2400" dirty="0" smtClean="0">
                <a:sym typeface="Wingdings" pitchFamily="2" charset="2"/>
              </a:rPr>
              <a:t> </a:t>
            </a:r>
            <a:r>
              <a:rPr lang="en-US" sz="2400" dirty="0" err="1" smtClean="0">
                <a:sym typeface="Wingdings" pitchFamily="2" charset="2"/>
              </a:rPr>
              <a:t>como</a:t>
            </a:r>
            <a:r>
              <a:rPr lang="en-US" sz="2400" dirty="0" smtClean="0">
                <a:sym typeface="Wingdings" pitchFamily="2" charset="2"/>
              </a:rPr>
              <a:t> </a:t>
            </a:r>
            <a:r>
              <a:rPr lang="en-US" sz="2400" dirty="0" err="1" smtClean="0">
                <a:sym typeface="Wingdings" pitchFamily="2" charset="2"/>
              </a:rPr>
              <a:t>B.Gates</a:t>
            </a:r>
            <a:r>
              <a:rPr lang="en-US" sz="2400" dirty="0" smtClean="0">
                <a:sym typeface="Wingdings" pitchFamily="2" charset="2"/>
              </a:rPr>
              <a:t>.</a:t>
            </a:r>
          </a:p>
          <a:p>
            <a:pPr>
              <a:buNone/>
            </a:pPr>
            <a:r>
              <a:rPr lang="en-US" sz="2400" dirty="0" smtClean="0">
                <a:solidFill>
                  <a:srgbClr val="FF0000"/>
                </a:solidFill>
                <a:sym typeface="Wingdings" pitchFamily="2" charset="2"/>
              </a:rPr>
              <a:t>Adverb clauses</a:t>
            </a:r>
          </a:p>
          <a:p>
            <a:pPr>
              <a:buNone/>
            </a:pPr>
            <a:r>
              <a:rPr lang="en-US" sz="2800" dirty="0">
                <a:sym typeface="Wingdings" pitchFamily="2" charset="2"/>
              </a:rPr>
              <a:t>	</a:t>
            </a:r>
            <a:r>
              <a:rPr lang="en-US" sz="2400" dirty="0" smtClean="0">
                <a:sym typeface="Wingdings" pitchFamily="2" charset="2"/>
              </a:rPr>
              <a:t>--some conjunctions require </a:t>
            </a:r>
            <a:r>
              <a:rPr lang="en-US" sz="2400" dirty="0" err="1" smtClean="0">
                <a:sym typeface="Wingdings" pitchFamily="2" charset="2"/>
              </a:rPr>
              <a:t>subj</a:t>
            </a:r>
            <a:r>
              <a:rPr lang="en-US" sz="2400" dirty="0" smtClean="0">
                <a:sym typeface="Wingdings" pitchFamily="2" charset="2"/>
              </a:rPr>
              <a:t>  </a:t>
            </a:r>
            <a:r>
              <a:rPr lang="en-US" sz="2000" dirty="0" smtClean="0">
                <a:sym typeface="Wingdings" pitchFamily="2" charset="2"/>
              </a:rPr>
              <a:t>a </a:t>
            </a:r>
            <a:r>
              <a:rPr lang="en-US" sz="2000" dirty="0" err="1" smtClean="0">
                <a:sym typeface="Wingdings" pitchFamily="2" charset="2"/>
              </a:rPr>
              <a:t>menos</a:t>
            </a:r>
            <a:r>
              <a:rPr lang="en-US" sz="2000" dirty="0" smtClean="0">
                <a:sym typeface="Wingdings" pitchFamily="2" charset="2"/>
              </a:rPr>
              <a:t> </a:t>
            </a:r>
            <a:r>
              <a:rPr lang="en-US" sz="2000" dirty="0" err="1" smtClean="0">
                <a:sym typeface="Wingdings" pitchFamily="2" charset="2"/>
              </a:rPr>
              <a:t>que</a:t>
            </a:r>
            <a:r>
              <a:rPr lang="en-US" sz="2000" dirty="0" smtClean="0">
                <a:sym typeface="Wingdings" pitchFamily="2" charset="2"/>
              </a:rPr>
              <a:t>, </a:t>
            </a:r>
            <a:r>
              <a:rPr lang="en-US" sz="2000" dirty="0" err="1" smtClean="0">
                <a:sym typeface="Wingdings" pitchFamily="2" charset="2"/>
              </a:rPr>
              <a:t>para</a:t>
            </a:r>
            <a:r>
              <a:rPr lang="en-US" sz="2000" dirty="0" smtClean="0">
                <a:sym typeface="Wingdings" pitchFamily="2" charset="2"/>
              </a:rPr>
              <a:t> </a:t>
            </a:r>
            <a:r>
              <a:rPr lang="en-US" sz="2000" dirty="0" err="1" smtClean="0">
                <a:sym typeface="Wingdings" pitchFamily="2" charset="2"/>
              </a:rPr>
              <a:t>que</a:t>
            </a:r>
            <a:r>
              <a:rPr lang="en-US" sz="2000" dirty="0" smtClean="0">
                <a:sym typeface="Wingdings" pitchFamily="2" charset="2"/>
              </a:rPr>
              <a:t>, sin </a:t>
            </a:r>
            <a:r>
              <a:rPr lang="en-US" sz="2000" dirty="0" err="1" smtClean="0">
                <a:sym typeface="Wingdings" pitchFamily="2" charset="2"/>
              </a:rPr>
              <a:t>que</a:t>
            </a:r>
            <a:r>
              <a:rPr lang="en-US" sz="2000" dirty="0" smtClean="0">
                <a:sym typeface="Wingdings" pitchFamily="2" charset="2"/>
              </a:rPr>
              <a:t>, etc.</a:t>
            </a:r>
            <a:endParaRPr lang="en-US" sz="2400" dirty="0" smtClean="0">
              <a:sym typeface="Wingdings" pitchFamily="2" charset="2"/>
            </a:endParaRPr>
          </a:p>
          <a:p>
            <a:pPr>
              <a:buNone/>
            </a:pPr>
            <a:r>
              <a:rPr lang="en-US" sz="2400" dirty="0">
                <a:sym typeface="Wingdings" pitchFamily="2" charset="2"/>
              </a:rPr>
              <a:t>	</a:t>
            </a:r>
            <a:r>
              <a:rPr lang="en-US" sz="2400" dirty="0" smtClean="0">
                <a:sym typeface="Wingdings" pitchFamily="2" charset="2"/>
              </a:rPr>
              <a:t>--if the action hasn’t happened yet  </a:t>
            </a:r>
            <a:r>
              <a:rPr lang="en-US" sz="2400" dirty="0" err="1" smtClean="0">
                <a:sym typeface="Wingdings" pitchFamily="2" charset="2"/>
              </a:rPr>
              <a:t>Vamos</a:t>
            </a:r>
            <a:r>
              <a:rPr lang="en-US" sz="2400" dirty="0" smtClean="0">
                <a:sym typeface="Wingdings" pitchFamily="2" charset="2"/>
              </a:rPr>
              <a:t> a leer </a:t>
            </a:r>
            <a:r>
              <a:rPr lang="en-US" sz="2400" dirty="0" err="1" smtClean="0">
                <a:sym typeface="Wingdings" pitchFamily="2" charset="2"/>
              </a:rPr>
              <a:t>hasta</a:t>
            </a:r>
            <a:r>
              <a:rPr lang="en-US" sz="2400" dirty="0" smtClean="0">
                <a:sym typeface="Wingdings" pitchFamily="2" charset="2"/>
              </a:rPr>
              <a:t> </a:t>
            </a:r>
            <a:r>
              <a:rPr lang="en-US" sz="2400" dirty="0" err="1" smtClean="0">
                <a:sym typeface="Wingdings" pitchFamily="2" charset="2"/>
              </a:rPr>
              <a:t>que</a:t>
            </a:r>
            <a:r>
              <a:rPr lang="en-US" sz="2400" dirty="0" smtClean="0">
                <a:sym typeface="Wingdings" pitchFamily="2" charset="2"/>
              </a:rPr>
              <a:t> la 	</a:t>
            </a:r>
            <a:r>
              <a:rPr lang="en-US" sz="2400" dirty="0" err="1" smtClean="0">
                <a:sym typeface="Wingdings" pitchFamily="2" charset="2"/>
              </a:rPr>
              <a:t>clase</a:t>
            </a:r>
            <a:r>
              <a:rPr lang="en-US" sz="2400" dirty="0" smtClean="0">
                <a:sym typeface="Wingdings" pitchFamily="2" charset="2"/>
              </a:rPr>
              <a:t> </a:t>
            </a:r>
            <a:r>
              <a:rPr lang="en-US" sz="2400" dirty="0" err="1" smtClean="0">
                <a:sym typeface="Wingdings" pitchFamily="2" charset="2"/>
              </a:rPr>
              <a:t>comience</a:t>
            </a:r>
            <a:r>
              <a:rPr lang="en-US" sz="2400" dirty="0" smtClean="0">
                <a:sym typeface="Wingdings" pitchFamily="2" charset="2"/>
              </a:rPr>
              <a:t>.</a:t>
            </a:r>
          </a:p>
          <a:p>
            <a:pPr>
              <a:buNone/>
            </a:pPr>
            <a:r>
              <a:rPr lang="en-US" sz="2400" dirty="0">
                <a:sym typeface="Wingdings" pitchFamily="2" charset="2"/>
              </a:rPr>
              <a:t>	</a:t>
            </a:r>
            <a:r>
              <a:rPr lang="en-US" sz="2400" dirty="0" smtClean="0">
                <a:sym typeface="Wingdings" pitchFamily="2" charset="2"/>
              </a:rPr>
              <a:t>--if the main verb in an “if” clause is conditional  Juan </a:t>
            </a:r>
            <a:r>
              <a:rPr lang="en-US" sz="2400" dirty="0" err="1" smtClean="0">
                <a:sym typeface="Wingdings" pitchFamily="2" charset="2"/>
              </a:rPr>
              <a:t>leería</a:t>
            </a:r>
            <a:r>
              <a:rPr lang="en-US" sz="2400" dirty="0" smtClean="0">
                <a:sym typeface="Wingdings" pitchFamily="2" charset="2"/>
              </a:rPr>
              <a:t> </a:t>
            </a:r>
            <a:r>
              <a:rPr lang="en-US" sz="2400" dirty="0" err="1" smtClean="0">
                <a:sym typeface="Wingdings" pitchFamily="2" charset="2"/>
              </a:rPr>
              <a:t>si</a:t>
            </a:r>
            <a:r>
              <a:rPr lang="en-US" sz="2400" dirty="0" smtClean="0">
                <a:sym typeface="Wingdings" pitchFamily="2" charset="2"/>
              </a:rPr>
              <a:t> 	</a:t>
            </a:r>
            <a:r>
              <a:rPr lang="en-US" sz="2400" dirty="0" err="1" smtClean="0">
                <a:sym typeface="Wingdings" pitchFamily="2" charset="2"/>
              </a:rPr>
              <a:t>tuviera</a:t>
            </a:r>
            <a:r>
              <a:rPr lang="en-US" sz="2400" dirty="0" smtClean="0">
                <a:sym typeface="Wingdings" pitchFamily="2" charset="2"/>
              </a:rPr>
              <a:t> </a:t>
            </a:r>
            <a:r>
              <a:rPr lang="en-US" sz="2400" dirty="0" err="1" smtClean="0">
                <a:sym typeface="Wingdings" pitchFamily="2" charset="2"/>
              </a:rPr>
              <a:t>más</a:t>
            </a:r>
            <a:r>
              <a:rPr lang="en-US" sz="2400" dirty="0" smtClean="0">
                <a:sym typeface="Wingdings" pitchFamily="2" charset="2"/>
              </a:rPr>
              <a:t> </a:t>
            </a:r>
            <a:r>
              <a:rPr lang="en-US" sz="2400" dirty="0" err="1" smtClean="0">
                <a:sym typeface="Wingdings" pitchFamily="2" charset="2"/>
              </a:rPr>
              <a:t>tiempo</a:t>
            </a:r>
            <a:r>
              <a:rPr lang="en-US" sz="2400" dirty="0" smtClean="0">
                <a:sym typeface="Wingdings" pitchFamily="2" charset="2"/>
              </a:rPr>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Here’s why it’s important to know what type of clause you have:</a:t>
            </a:r>
          </a:p>
          <a:p>
            <a:pPr>
              <a:buNone/>
            </a:pPr>
            <a:endParaRPr lang="en-US" sz="1200" dirty="0"/>
          </a:p>
          <a:p>
            <a:pPr algn="ctr">
              <a:buNone/>
            </a:pPr>
            <a:r>
              <a:rPr lang="en-US" sz="2400" dirty="0" smtClean="0"/>
              <a:t>Es </a:t>
            </a:r>
            <a:r>
              <a:rPr lang="en-US" sz="2400" dirty="0" err="1" smtClean="0"/>
              <a:t>triste</a:t>
            </a:r>
            <a:r>
              <a:rPr lang="en-US" sz="2400" dirty="0" smtClean="0"/>
              <a:t> </a:t>
            </a:r>
            <a:r>
              <a:rPr lang="en-US" sz="2400" dirty="0" err="1" smtClean="0"/>
              <a:t>que</a:t>
            </a:r>
            <a:r>
              <a:rPr lang="en-US" sz="2400" dirty="0" smtClean="0"/>
              <a:t> seas </a:t>
            </a:r>
            <a:r>
              <a:rPr lang="en-US" sz="2400" dirty="0" err="1" smtClean="0"/>
              <a:t>pobre</a:t>
            </a:r>
            <a:r>
              <a:rPr lang="en-US" sz="2400" dirty="0" smtClean="0"/>
              <a:t>.</a:t>
            </a:r>
          </a:p>
          <a:p>
            <a:pPr algn="ctr">
              <a:buNone/>
            </a:pPr>
            <a:r>
              <a:rPr lang="en-US" sz="2400" dirty="0" smtClean="0"/>
              <a:t>Es </a:t>
            </a:r>
            <a:r>
              <a:rPr lang="en-US" sz="2400" dirty="0" err="1" smtClean="0"/>
              <a:t>triste</a:t>
            </a:r>
            <a:r>
              <a:rPr lang="en-US" sz="2400" dirty="0" smtClean="0"/>
              <a:t> </a:t>
            </a:r>
            <a:r>
              <a:rPr lang="en-US" sz="2400" dirty="0" err="1" smtClean="0"/>
              <a:t>cuando</a:t>
            </a:r>
            <a:r>
              <a:rPr lang="en-US" sz="2400" dirty="0" smtClean="0"/>
              <a:t> </a:t>
            </a:r>
            <a:r>
              <a:rPr lang="en-US" sz="2400" dirty="0" err="1" smtClean="0"/>
              <a:t>eres</a:t>
            </a:r>
            <a:r>
              <a:rPr lang="en-US" sz="2400" dirty="0" smtClean="0"/>
              <a:t> </a:t>
            </a:r>
            <a:r>
              <a:rPr lang="en-US" sz="2400" dirty="0" err="1" smtClean="0"/>
              <a:t>pobre</a:t>
            </a:r>
            <a:r>
              <a:rPr lang="en-US" sz="2400" dirty="0" smtClean="0"/>
              <a:t>.</a:t>
            </a:r>
          </a:p>
          <a:p>
            <a:pPr>
              <a:buNone/>
            </a:pPr>
            <a:endParaRPr lang="en-US" sz="1200" dirty="0"/>
          </a:p>
          <a:p>
            <a:pPr>
              <a:buNone/>
            </a:pPr>
            <a:r>
              <a:rPr lang="en-US" sz="2400" dirty="0" smtClean="0"/>
              <a:t>They mean pretty much the same thing. The first translates</a:t>
            </a:r>
          </a:p>
          <a:p>
            <a:pPr algn="ctr">
              <a:buNone/>
            </a:pPr>
            <a:r>
              <a:rPr lang="en-US" sz="2400" dirty="0" smtClean="0"/>
              <a:t>It’s sad that you’re poor.</a:t>
            </a:r>
          </a:p>
          <a:p>
            <a:pPr>
              <a:buNone/>
            </a:pPr>
            <a:r>
              <a:rPr lang="en-US" sz="2400" dirty="0" smtClean="0"/>
              <a:t>And the second translates</a:t>
            </a:r>
          </a:p>
          <a:p>
            <a:pPr algn="ctr">
              <a:buNone/>
            </a:pPr>
            <a:r>
              <a:rPr lang="en-US" sz="2400" dirty="0" smtClean="0"/>
              <a:t>It’s sad when you’re poor.</a:t>
            </a:r>
            <a:endParaRPr lang="en-US" sz="2400" dirty="0"/>
          </a:p>
          <a:p>
            <a:pPr>
              <a:buNone/>
            </a:pPr>
            <a:endParaRPr lang="en-US" sz="1200" dirty="0" smtClean="0"/>
          </a:p>
          <a:p>
            <a:pPr>
              <a:buNone/>
            </a:pPr>
            <a:r>
              <a:rPr lang="en-US" sz="2400" dirty="0" smtClean="0"/>
              <a:t>Because the first sentence has a noun clause, the emotion in the main clause makes the subordinate verb subjunctive.</a:t>
            </a:r>
          </a:p>
          <a:p>
            <a:pPr>
              <a:buNone/>
            </a:pPr>
            <a:r>
              <a:rPr lang="en-US" sz="2400" dirty="0" smtClean="0"/>
              <a:t>But because the second sentence has an adverb clause, it doesn’t get the subjunctive. We’re talking about something habitual, so it’s indicative. </a:t>
            </a:r>
          </a:p>
          <a:p>
            <a:pPr>
              <a:buNone/>
            </a:pPr>
            <a:r>
              <a:rPr lang="en-US" sz="2400" dirty="0" smtClean="0"/>
              <a:t>In short, what makes the subjunctive necessary in an adverb clause is different from what makes the subj. necessary in a noun clause.</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304800"/>
            <a:ext cx="8534400" cy="6172200"/>
          </a:xfrm>
        </p:spPr>
        <p:txBody>
          <a:bodyPr>
            <a:normAutofit lnSpcReduction="10000"/>
          </a:bodyPr>
          <a:lstStyle/>
          <a:p>
            <a:pPr>
              <a:buNone/>
            </a:pPr>
            <a:r>
              <a:rPr lang="en-US" dirty="0" smtClean="0"/>
              <a:t>Other examples:</a:t>
            </a:r>
          </a:p>
          <a:p>
            <a:pPr>
              <a:buNone/>
            </a:pPr>
            <a:endParaRPr lang="en-US" dirty="0"/>
          </a:p>
          <a:p>
            <a:pPr>
              <a:buNone/>
            </a:pPr>
            <a:r>
              <a:rPr lang="en-US" dirty="0" smtClean="0"/>
              <a:t>Es </a:t>
            </a:r>
            <a:r>
              <a:rPr lang="en-US" dirty="0" err="1" smtClean="0"/>
              <a:t>bueno</a:t>
            </a:r>
            <a:r>
              <a:rPr lang="en-US" dirty="0" smtClean="0"/>
              <a:t> </a:t>
            </a:r>
            <a:r>
              <a:rPr lang="en-US" dirty="0" err="1" smtClean="0"/>
              <a:t>que</a:t>
            </a:r>
            <a:r>
              <a:rPr lang="en-US" dirty="0" smtClean="0"/>
              <a:t> </a:t>
            </a:r>
            <a:r>
              <a:rPr lang="en-US" dirty="0" err="1" smtClean="0"/>
              <a:t>salgas</a:t>
            </a:r>
            <a:r>
              <a:rPr lang="en-US" dirty="0" smtClean="0"/>
              <a:t>.</a:t>
            </a:r>
          </a:p>
          <a:p>
            <a:pPr>
              <a:buNone/>
            </a:pPr>
            <a:r>
              <a:rPr lang="en-US" dirty="0" smtClean="0"/>
              <a:t>Es </a:t>
            </a:r>
            <a:r>
              <a:rPr lang="en-US" dirty="0" err="1" smtClean="0"/>
              <a:t>bueno</a:t>
            </a:r>
            <a:r>
              <a:rPr lang="en-US" dirty="0" smtClean="0"/>
              <a:t> </a:t>
            </a:r>
            <a:r>
              <a:rPr lang="en-US" dirty="0" err="1" smtClean="0"/>
              <a:t>si</a:t>
            </a:r>
            <a:r>
              <a:rPr lang="en-US" dirty="0" smtClean="0"/>
              <a:t> sales.</a:t>
            </a:r>
          </a:p>
          <a:p>
            <a:pPr>
              <a:buNone/>
            </a:pPr>
            <a:endParaRPr lang="en-US" dirty="0"/>
          </a:p>
          <a:p>
            <a:pPr>
              <a:buNone/>
            </a:pPr>
            <a:r>
              <a:rPr lang="en-US" dirty="0" smtClean="0"/>
              <a:t>Es + </a:t>
            </a:r>
            <a:r>
              <a:rPr lang="en-US" dirty="0" err="1" smtClean="0"/>
              <a:t>adj</a:t>
            </a:r>
            <a:r>
              <a:rPr lang="en-US" dirty="0" smtClean="0"/>
              <a:t> requires the subjunctive.</a:t>
            </a:r>
          </a:p>
          <a:p>
            <a:pPr>
              <a:buNone/>
            </a:pPr>
            <a:r>
              <a:rPr lang="en-US" dirty="0" smtClean="0"/>
              <a:t>Es + </a:t>
            </a:r>
            <a:r>
              <a:rPr lang="en-US" dirty="0" err="1" smtClean="0"/>
              <a:t>si</a:t>
            </a:r>
            <a:r>
              <a:rPr lang="en-US" dirty="0" smtClean="0"/>
              <a:t> can’t have the subjunctive. </a:t>
            </a:r>
          </a:p>
          <a:p>
            <a:pPr>
              <a:buNone/>
            </a:pPr>
            <a:endParaRPr lang="en-US" dirty="0"/>
          </a:p>
          <a:p>
            <a:pPr>
              <a:buNone/>
            </a:pPr>
            <a:r>
              <a:rPr lang="en-US" dirty="0" smtClean="0"/>
              <a:t>Remember that the present subjunctive NEVER follows “</a:t>
            </a:r>
            <a:r>
              <a:rPr lang="en-US" dirty="0" err="1" smtClean="0"/>
              <a:t>si</a:t>
            </a:r>
            <a:r>
              <a:rPr lang="en-US" dirty="0" smtClean="0"/>
              <a:t>”; only the past subjunctive can, &amp; only if you have conditional in the main clause.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371600"/>
            <a:ext cx="8229600" cy="5745163"/>
          </a:xfrm>
        </p:spPr>
        <p:txBody>
          <a:bodyPr/>
          <a:lstStyle/>
          <a:p>
            <a:pPr>
              <a:buNone/>
            </a:pPr>
            <a:r>
              <a:rPr lang="en-US" dirty="0" smtClean="0"/>
              <a:t>    You need to be careful what your rationale is on the test when you decide if you need the subjunctive or not, but more importantly, you need to be able to USE the subjunctive correctly.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271</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Summary of Subjunctive</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Subjunctive</dc:title>
  <dc:creator>Karen</dc:creator>
  <cp:lastModifiedBy>Karen</cp:lastModifiedBy>
  <cp:revision>7</cp:revision>
  <dcterms:created xsi:type="dcterms:W3CDTF">2012-04-02T05:10:23Z</dcterms:created>
  <dcterms:modified xsi:type="dcterms:W3CDTF">2012-04-02T05:48:02Z</dcterms:modified>
</cp:coreProperties>
</file>