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FFB6"/>
    <a:srgbClr val="00C85A"/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79FFB6">
                <a:alpha val="71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944C6-6DF4-4A6B-B84D-1E9D1D4741D4}" type="datetimeFigureOut">
              <a:rPr lang="en-US" smtClean="0"/>
              <a:pPr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C91BD-E868-4A82-B6D9-1CEBBCC31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gordonstate.edu/k_guffey/arriba_2001/homework/perfect_tenses--translation.htm" TargetMode="External"/><Relationship Id="rId2" Type="http://schemas.openxmlformats.org/officeDocument/2006/relationships/hyperlink" Target="http://faculty.gordonstate.edu/k_guffey/arriba_2001/grammar%20presentations/perfect%20tenses--English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Perfect Tenses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/>
              <a:t>English has 6 tenses: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present		</a:t>
            </a:r>
            <a:r>
              <a:rPr lang="en-US" dirty="0" err="1"/>
              <a:t>present</a:t>
            </a:r>
            <a:r>
              <a:rPr lang="en-US" dirty="0"/>
              <a:t> perfect</a:t>
            </a:r>
          </a:p>
          <a:p>
            <a:pPr>
              <a:buNone/>
            </a:pPr>
            <a:r>
              <a:rPr lang="en-US" sz="2400" dirty="0">
                <a:solidFill>
                  <a:srgbClr val="9933FF"/>
                </a:solidFill>
              </a:rPr>
              <a:t>     		   I eat. 		      	     I have eaten.</a:t>
            </a:r>
          </a:p>
          <a:p>
            <a:pPr>
              <a:buNone/>
            </a:pPr>
            <a:r>
              <a:rPr lang="en-US" dirty="0"/>
              <a:t>		past			</a:t>
            </a:r>
            <a:r>
              <a:rPr lang="en-US" dirty="0" err="1"/>
              <a:t>past</a:t>
            </a:r>
            <a:r>
              <a:rPr lang="en-US" dirty="0"/>
              <a:t> perfect	</a:t>
            </a:r>
          </a:p>
          <a:p>
            <a:pPr>
              <a:buNone/>
            </a:pPr>
            <a:r>
              <a:rPr lang="en-US" sz="2400" dirty="0">
                <a:solidFill>
                  <a:srgbClr val="9933FF"/>
                </a:solidFill>
              </a:rPr>
              <a:t>     		 I ate.   			    I had eaten.</a:t>
            </a:r>
          </a:p>
          <a:p>
            <a:pPr>
              <a:buNone/>
            </a:pPr>
            <a:r>
              <a:rPr lang="en-US" dirty="0"/>
              <a:t>		future		</a:t>
            </a:r>
            <a:r>
              <a:rPr lang="en-US" dirty="0" err="1"/>
              <a:t>future</a:t>
            </a:r>
            <a:r>
              <a:rPr lang="en-US" dirty="0"/>
              <a:t> perfect</a:t>
            </a:r>
          </a:p>
          <a:p>
            <a:pPr>
              <a:buNone/>
            </a:pPr>
            <a:r>
              <a:rPr lang="en-US" sz="2400" dirty="0">
                <a:solidFill>
                  <a:srgbClr val="9933FF"/>
                </a:solidFill>
              </a:rPr>
              <a:t>    		I will eat. 		  I will have eaten.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buNone/>
            </a:pPr>
            <a:r>
              <a:rPr lang="en-US" dirty="0"/>
              <a:t>Note that all the perfect tenses include </a:t>
            </a:r>
            <a:r>
              <a:rPr lang="en-US" dirty="0">
                <a:solidFill>
                  <a:srgbClr val="FF0066"/>
                </a:solidFill>
              </a:rPr>
              <a:t>have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has</a:t>
            </a:r>
            <a:r>
              <a:rPr lang="en-US" dirty="0"/>
              <a:t>, or </a:t>
            </a:r>
            <a:r>
              <a:rPr lang="en-US" dirty="0">
                <a:solidFill>
                  <a:srgbClr val="FF0066"/>
                </a:solidFill>
              </a:rPr>
              <a:t>had</a:t>
            </a:r>
            <a:r>
              <a:rPr lang="en-US" dirty="0"/>
              <a:t>.</a:t>
            </a:r>
          </a:p>
          <a:p>
            <a:pPr>
              <a:buNone/>
            </a:pPr>
            <a:endParaRPr lang="en-US" sz="1050" dirty="0"/>
          </a:p>
          <a:p>
            <a:pPr>
              <a:buNone/>
            </a:pPr>
            <a:r>
              <a:rPr lang="en-US" dirty="0"/>
              <a:t>		present		</a:t>
            </a:r>
            <a:r>
              <a:rPr lang="en-US" dirty="0" err="1"/>
              <a:t>present</a:t>
            </a:r>
            <a:r>
              <a:rPr lang="en-US" dirty="0"/>
              <a:t> perfect</a:t>
            </a:r>
          </a:p>
          <a:p>
            <a:pPr>
              <a:buNone/>
            </a:pPr>
            <a:r>
              <a:rPr lang="en-US" sz="2400" dirty="0"/>
              <a:t>      	     I eat.  		      I </a:t>
            </a:r>
            <a:r>
              <a:rPr lang="en-US" sz="2400" dirty="0">
                <a:solidFill>
                  <a:srgbClr val="FF0066"/>
                </a:solidFill>
              </a:rPr>
              <a:t>have</a:t>
            </a:r>
            <a:r>
              <a:rPr lang="en-US" sz="2400" dirty="0"/>
              <a:t> eaten.</a:t>
            </a:r>
          </a:p>
          <a:p>
            <a:pPr>
              <a:buNone/>
            </a:pPr>
            <a:r>
              <a:rPr lang="en-US" dirty="0"/>
              <a:t>		past			</a:t>
            </a:r>
            <a:r>
              <a:rPr lang="en-US" dirty="0" err="1"/>
              <a:t>past</a:t>
            </a:r>
            <a:r>
              <a:rPr lang="en-US" dirty="0"/>
              <a:t> perfect	</a:t>
            </a:r>
          </a:p>
          <a:p>
            <a:pPr>
              <a:buNone/>
            </a:pPr>
            <a:r>
              <a:rPr lang="en-US" sz="2400" dirty="0"/>
              <a:t>     	             I ate.  		      I </a:t>
            </a:r>
            <a:r>
              <a:rPr lang="en-US" sz="2400" dirty="0">
                <a:solidFill>
                  <a:srgbClr val="FF0066"/>
                </a:solidFill>
              </a:rPr>
              <a:t>had</a:t>
            </a:r>
            <a:r>
              <a:rPr lang="en-US" sz="2400" dirty="0"/>
              <a:t> eaten.</a:t>
            </a:r>
          </a:p>
          <a:p>
            <a:pPr>
              <a:buNone/>
            </a:pPr>
            <a:r>
              <a:rPr lang="en-US" dirty="0"/>
              <a:t>		future		</a:t>
            </a:r>
            <a:r>
              <a:rPr lang="en-US" dirty="0" err="1"/>
              <a:t>future</a:t>
            </a:r>
            <a:r>
              <a:rPr lang="en-US" dirty="0"/>
              <a:t> perfect</a:t>
            </a:r>
          </a:p>
          <a:p>
            <a:pPr>
              <a:buNone/>
            </a:pPr>
            <a:r>
              <a:rPr lang="en-US" sz="2400" dirty="0"/>
              <a:t>     		 I will eat. 		    I will </a:t>
            </a:r>
            <a:r>
              <a:rPr lang="en-US" sz="2400" dirty="0">
                <a:solidFill>
                  <a:srgbClr val="FF0066"/>
                </a:solidFill>
              </a:rPr>
              <a:t>have</a:t>
            </a:r>
            <a:r>
              <a:rPr lang="en-US" sz="2400" dirty="0"/>
              <a:t> eaten.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If it doesn’t include </a:t>
            </a:r>
            <a:r>
              <a:rPr lang="en-US" dirty="0">
                <a:solidFill>
                  <a:srgbClr val="FF0066"/>
                </a:solidFill>
              </a:rPr>
              <a:t>have</a:t>
            </a:r>
            <a:r>
              <a:rPr lang="en-US" dirty="0"/>
              <a:t>, </a:t>
            </a:r>
            <a:r>
              <a:rPr lang="en-US" dirty="0">
                <a:solidFill>
                  <a:srgbClr val="FF0066"/>
                </a:solidFill>
              </a:rPr>
              <a:t>has</a:t>
            </a:r>
            <a:r>
              <a:rPr lang="en-US" dirty="0"/>
              <a:t>, or </a:t>
            </a:r>
            <a:r>
              <a:rPr lang="en-US" dirty="0">
                <a:solidFill>
                  <a:srgbClr val="FF0066"/>
                </a:solidFill>
              </a:rPr>
              <a:t>had</a:t>
            </a:r>
            <a:r>
              <a:rPr lang="en-US" dirty="0"/>
              <a:t>, </a:t>
            </a:r>
            <a:r>
              <a:rPr lang="en-US" i="1" dirty="0"/>
              <a:t>it isn’t a perfect tense.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9144000" cy="5592763"/>
          </a:xfrm>
        </p:spPr>
        <p:txBody>
          <a:bodyPr/>
          <a:lstStyle/>
          <a:p>
            <a:r>
              <a:rPr lang="en-US" dirty="0"/>
              <a:t>Note: You need to be sure to distinguish between “have (has, had)” as a </a:t>
            </a:r>
            <a:r>
              <a:rPr lang="en-US" dirty="0">
                <a:solidFill>
                  <a:srgbClr val="FF0066"/>
                </a:solidFill>
              </a:rPr>
              <a:t>main verb </a:t>
            </a:r>
            <a:r>
              <a:rPr lang="en-US" dirty="0"/>
              <a:t>&amp; as a </a:t>
            </a:r>
            <a:r>
              <a:rPr lang="en-US" dirty="0">
                <a:solidFill>
                  <a:srgbClr val="00C85A"/>
                </a:solidFill>
              </a:rPr>
              <a:t>helping verb </a:t>
            </a:r>
            <a:r>
              <a:rPr lang="en-US" dirty="0"/>
              <a:t>that is part of the perfect tense: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 </a:t>
            </a:r>
            <a:r>
              <a:rPr lang="en-US" dirty="0">
                <a:solidFill>
                  <a:srgbClr val="FF0066"/>
                </a:solidFill>
              </a:rPr>
              <a:t>have</a:t>
            </a:r>
            <a:r>
              <a:rPr lang="en-US" dirty="0"/>
              <a:t> $5.00.        	I </a:t>
            </a:r>
            <a:r>
              <a:rPr lang="en-US" dirty="0">
                <a:solidFill>
                  <a:srgbClr val="00B050"/>
                </a:solidFill>
              </a:rPr>
              <a:t>have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done</a:t>
            </a:r>
            <a:r>
              <a:rPr lang="en-US" dirty="0"/>
              <a:t> my homework.</a:t>
            </a:r>
          </a:p>
          <a:p>
            <a:pPr>
              <a:buNone/>
            </a:pPr>
            <a:r>
              <a:rPr lang="en-US" dirty="0"/>
              <a:t>They </a:t>
            </a:r>
            <a:r>
              <a:rPr lang="en-US" dirty="0">
                <a:solidFill>
                  <a:srgbClr val="FF0066"/>
                </a:solidFill>
              </a:rPr>
              <a:t>had</a:t>
            </a:r>
            <a:r>
              <a:rPr lang="en-US" dirty="0"/>
              <a:t> 2 children.   	I </a:t>
            </a:r>
            <a:r>
              <a:rPr lang="en-US" dirty="0">
                <a:solidFill>
                  <a:srgbClr val="00B050"/>
                </a:solidFill>
              </a:rPr>
              <a:t>had</a:t>
            </a:r>
            <a:r>
              <a:rPr lang="en-US" dirty="0"/>
              <a:t> already </a:t>
            </a:r>
            <a:r>
              <a:rPr lang="en-US" dirty="0">
                <a:solidFill>
                  <a:srgbClr val="FF0066"/>
                </a:solidFill>
              </a:rPr>
              <a:t>eaten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He </a:t>
            </a:r>
            <a:r>
              <a:rPr lang="en-US" dirty="0">
                <a:solidFill>
                  <a:srgbClr val="FF0066"/>
                </a:solidFill>
              </a:rPr>
              <a:t>has</a:t>
            </a:r>
            <a:r>
              <a:rPr lang="en-US" dirty="0"/>
              <a:t> a dog.               	He </a:t>
            </a:r>
            <a:r>
              <a:rPr lang="en-US" dirty="0">
                <a:solidFill>
                  <a:srgbClr val="00B050"/>
                </a:solidFill>
              </a:rPr>
              <a:t>has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bought</a:t>
            </a:r>
            <a:r>
              <a:rPr lang="en-US" dirty="0"/>
              <a:t> a dog.</a:t>
            </a:r>
          </a:p>
          <a:p>
            <a:pPr>
              <a:buNone/>
            </a:pPr>
            <a:r>
              <a:rPr lang="en-US" dirty="0"/>
              <a:t>You will </a:t>
            </a:r>
            <a:r>
              <a:rPr lang="en-US" dirty="0">
                <a:solidFill>
                  <a:srgbClr val="FF0066"/>
                </a:solidFill>
              </a:rPr>
              <a:t>have</a:t>
            </a:r>
            <a:r>
              <a:rPr lang="en-US" dirty="0"/>
              <a:t> 2 days.   You will </a:t>
            </a:r>
            <a:r>
              <a:rPr lang="en-US" dirty="0">
                <a:solidFill>
                  <a:srgbClr val="00B050"/>
                </a:solidFill>
              </a:rPr>
              <a:t>have</a:t>
            </a:r>
            <a:r>
              <a:rPr lang="en-US" dirty="0"/>
              <a:t> </a:t>
            </a:r>
            <a:r>
              <a:rPr lang="en-US" dirty="0">
                <a:solidFill>
                  <a:srgbClr val="FF0066"/>
                </a:solidFill>
              </a:rPr>
              <a:t>finished</a:t>
            </a:r>
            <a:r>
              <a:rPr lang="en-US" dirty="0"/>
              <a:t> the book.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“Perfect” means complete.  All perfect tenses are past tenses.</a:t>
            </a:r>
          </a:p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2400" dirty="0"/>
              <a:t>Present perfect is complete up to the present moment:</a:t>
            </a:r>
          </a:p>
          <a:p>
            <a:pPr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I have lived here for 10 years.</a:t>
            </a:r>
          </a:p>
          <a:p>
            <a:pPr>
              <a:buNone/>
            </a:pPr>
            <a:r>
              <a:rPr lang="en-US" sz="2400" dirty="0"/>
              <a:t>This means my living here began in the past, &amp; 10 years are complete at this point, but the living here isn’t.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Past perfect is the past of the past:</a:t>
            </a:r>
          </a:p>
          <a:p>
            <a:pPr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He did well on the test because he had studied.</a:t>
            </a:r>
          </a:p>
          <a:p>
            <a:pPr>
              <a:buNone/>
            </a:pPr>
            <a:r>
              <a:rPr lang="en-US" sz="2400" dirty="0"/>
              <a:t>“Did” is in the past; before that, the studying occurred. So “had studied” is the past of the past verb “did.”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Future perfect is the past of the future.</a:t>
            </a:r>
          </a:p>
          <a:p>
            <a:pPr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I will have read the entire book by tomorrow.</a:t>
            </a:r>
          </a:p>
          <a:p>
            <a:pPr>
              <a:buNone/>
            </a:pPr>
            <a:r>
              <a:rPr lang="en-US" sz="2400" dirty="0"/>
              <a:t>“Tomorrow” is the future point; the reading isn’t complete now, but it will be complete before the future point.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Tense timeline: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800" dirty="0"/>
              <a:t>past perfect         	 past                      present                  future perfect         future</a:t>
            </a:r>
          </a:p>
          <a:p>
            <a:pPr>
              <a:buNone/>
            </a:pPr>
            <a:r>
              <a:rPr lang="en-US" sz="1800" dirty="0"/>
              <a:t>                               pres. </a:t>
            </a:r>
            <a:r>
              <a:rPr lang="en-US" sz="1800" dirty="0" err="1"/>
              <a:t>perf</a:t>
            </a:r>
            <a:r>
              <a:rPr lang="en-US" sz="1800" dirty="0"/>
              <a:t>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400" dirty="0"/>
              <a:t>This shows what was presented on the previous slide. The past perfect is the past of the past.  The future perfect is the past of the future.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400" dirty="0"/>
              <a:t>The past &amp; present perfect work in the same time frame; the way you view the action determines which of the two you need: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2400" dirty="0"/>
              <a:t>I haven’t eaten breakfast. – This suggests that you may eat breakfast, that the not eating is complete to this point but may change.</a:t>
            </a:r>
          </a:p>
          <a:p>
            <a:pPr>
              <a:buNone/>
            </a:pPr>
            <a:r>
              <a:rPr lang="en-US" sz="2400" dirty="0"/>
              <a:t>I didn’t eat breakfast. – There’s no chance now that you’re going to eat breakfast.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4478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38600" y="11430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362200" y="121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121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91200" y="121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391400" y="12192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Click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to go to your English homework.</a:t>
            </a:r>
          </a:p>
          <a:p>
            <a:pPr algn="ctr">
              <a:buNone/>
            </a:pPr>
            <a:r>
              <a:rPr lang="en-US" dirty="0"/>
              <a:t>Click 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 to go to your Spanish homework.</a:t>
            </a:r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538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Perfect Tenses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Gordon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gordon</dc:creator>
  <cp:lastModifiedBy>Karen Guffey</cp:lastModifiedBy>
  <cp:revision>24</cp:revision>
  <dcterms:created xsi:type="dcterms:W3CDTF">2012-04-01T04:59:27Z</dcterms:created>
  <dcterms:modified xsi:type="dcterms:W3CDTF">2020-08-21T00:27:58Z</dcterms:modified>
</cp:coreProperties>
</file>