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27D"/>
    <a:srgbClr val="FF3399"/>
    <a:srgbClr val="FFB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928C-5BB3-4F9E-857A-2060709F88B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9C883-0E52-4473-AF8A-09CA78818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gordonstate.edu/k_guffey/arriba_2001/grammar%20presentations/clauses%202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gordonstate.edu/k_guffey/arriba_2001/grammar%20presentations/English_clauses_2.htm" TargetMode="External"/><Relationship Id="rId2" Type="http://schemas.openxmlformats.org/officeDocument/2006/relationships/hyperlink" Target="http://faculty.gordonstate.edu/k_guffey/arriba_2001/grammar%20presentations/clauses%20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gordonstate.edu/k_guffey/arriba_2001/grammar%20presentations/English_clauses_3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gordonstate.edu/k_guffey/arriba_2001/grammar%20presentations/clauses%20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Now </a:t>
            </a:r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go to </a:t>
            </a:r>
            <a:r>
              <a:rPr lang="en-US"/>
              <a:t>a </a:t>
            </a:r>
            <a:r>
              <a:rPr lang="en-US" smtClean="0"/>
              <a:t>practice.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5496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Subordinating conjunctions </a:t>
            </a:r>
            <a:r>
              <a:rPr lang="en-US" dirty="0" smtClean="0"/>
              <a:t>(that, when, after, although, if, etc., as mentioned on previous slides) are one type of conjunction.  The other type is </a:t>
            </a:r>
            <a:r>
              <a:rPr lang="en-US" dirty="0" smtClean="0">
                <a:solidFill>
                  <a:srgbClr val="00D27D"/>
                </a:solidFill>
              </a:rPr>
              <a:t>coordinating conjunctions</a:t>
            </a:r>
            <a:r>
              <a:rPr lang="en-US" dirty="0" smtClean="0"/>
              <a:t>.  They link 2 </a:t>
            </a:r>
            <a:r>
              <a:rPr lang="en-US" b="1" dirty="0" err="1" smtClean="0"/>
              <a:t>IN</a:t>
            </a:r>
            <a:r>
              <a:rPr lang="en-US" dirty="0" err="1" smtClean="0"/>
              <a:t>dependent</a:t>
            </a:r>
            <a:r>
              <a:rPr lang="en-US" dirty="0" smtClean="0"/>
              <a:t> clauses. It’s like 2 sentences joined together, not a sentence that has another clause dependent on it: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Juan left early, and the teacher lowered his grade.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are only 7 of these, so they’re easy to memorize:</a:t>
            </a:r>
          </a:p>
          <a:p>
            <a:pPr algn="ctr">
              <a:buNone/>
            </a:pPr>
            <a:r>
              <a:rPr lang="en-US" dirty="0" smtClean="0"/>
              <a:t>and 	but	or	nor	for	so	yet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Knowing what type of clause you have is essential in understanding how to use the subjunctive in Spanish.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It’s also pretty important if you’re going to be teaching English.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077A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077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Click here to go to your </a:t>
            </a:r>
            <a:r>
              <a:rPr lang="en-US" dirty="0" smtClean="0">
                <a:hlinkClick r:id="rId2"/>
              </a:rPr>
              <a:t>homework 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				   </a:t>
            </a:r>
            <a:r>
              <a:rPr lang="en-US" dirty="0" smtClean="0">
                <a:hlinkClick r:id="rId3"/>
              </a:rPr>
              <a:t>homework 2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			   </a:t>
            </a:r>
            <a:r>
              <a:rPr lang="en-US" dirty="0" smtClean="0">
                <a:hlinkClick r:id="rId4"/>
              </a:rPr>
              <a:t>homework 3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A CLAUSE, in any language, has a </a:t>
            </a:r>
            <a:r>
              <a:rPr lang="en-US" dirty="0" smtClean="0">
                <a:solidFill>
                  <a:srgbClr val="FF3399"/>
                </a:solidFill>
              </a:rPr>
              <a:t>subject</a:t>
            </a:r>
            <a:r>
              <a:rPr lang="en-US" dirty="0" smtClean="0"/>
              <a:t> (sometimes indicated just by the verb ending in Spanish) and a </a:t>
            </a:r>
            <a:r>
              <a:rPr lang="en-US" dirty="0" smtClean="0">
                <a:solidFill>
                  <a:srgbClr val="00D27D"/>
                </a:solidFill>
              </a:rPr>
              <a:t>verb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1. </a:t>
            </a:r>
            <a:r>
              <a:rPr lang="en-US" dirty="0" smtClean="0">
                <a:solidFill>
                  <a:srgbClr val="FF3399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D27D"/>
                </a:solidFill>
              </a:rPr>
              <a:t>am</a:t>
            </a:r>
            <a:r>
              <a:rPr lang="en-US" dirty="0" smtClean="0"/>
              <a:t> here.			(</a:t>
            </a:r>
            <a:r>
              <a:rPr lang="en-US" dirty="0" err="1" smtClean="0">
                <a:solidFill>
                  <a:srgbClr val="FF3399"/>
                </a:solidFill>
              </a:rPr>
              <a:t>Yo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00D27D"/>
                </a:solidFill>
              </a:rPr>
              <a:t>estoy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2. When </a:t>
            </a:r>
            <a:r>
              <a:rPr lang="en-US" dirty="0" smtClean="0">
                <a:solidFill>
                  <a:srgbClr val="FF3399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D27D"/>
                </a:solidFill>
              </a:rPr>
              <a:t>finish</a:t>
            </a:r>
            <a:r>
              <a:rPr lang="en-US" dirty="0" smtClean="0"/>
              <a:t>…		</a:t>
            </a:r>
            <a:r>
              <a:rPr lang="en-US" dirty="0" err="1" smtClean="0"/>
              <a:t>Cuando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3399"/>
                </a:solidFill>
              </a:rPr>
              <a:t>tú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00D27D"/>
                </a:solidFill>
              </a:rPr>
              <a:t>termines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3. </a:t>
            </a:r>
            <a:r>
              <a:rPr lang="en-US" dirty="0" smtClean="0">
                <a:solidFill>
                  <a:srgbClr val="FF3399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D27D"/>
                </a:solidFill>
              </a:rPr>
              <a:t>loves</a:t>
            </a:r>
            <a:r>
              <a:rPr lang="en-US" dirty="0" smtClean="0"/>
              <a:t> his wife.		(</a:t>
            </a:r>
            <a:r>
              <a:rPr lang="en-US" dirty="0" smtClean="0">
                <a:solidFill>
                  <a:srgbClr val="FF3399"/>
                </a:solidFill>
              </a:rPr>
              <a:t>El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00D27D"/>
                </a:solidFill>
              </a:rPr>
              <a:t>quiere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esposa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4. …that </a:t>
            </a:r>
            <a:r>
              <a:rPr lang="en-US" dirty="0" smtClean="0">
                <a:solidFill>
                  <a:srgbClr val="FF3399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D27D"/>
                </a:solidFill>
              </a:rPr>
              <a:t>read</a:t>
            </a:r>
            <a:r>
              <a:rPr lang="en-US" dirty="0" smtClean="0"/>
              <a:t>.		…</a:t>
            </a:r>
            <a:r>
              <a:rPr lang="en-US" dirty="0" err="1" smtClean="0"/>
              <a:t>que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3399"/>
                </a:solidFill>
              </a:rPr>
              <a:t>tú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D27D"/>
                </a:solidFill>
              </a:rPr>
              <a:t>lees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Numbers 1 &amp; 3 are independent clauses. They can stand alone. They are sentences all by themselves.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Numbers 2 &amp; 4 are dependent (subordinate) clauses. They can’t stand alone. The subordinators (</a:t>
            </a:r>
            <a:r>
              <a:rPr lang="en-US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) link them to another clause, &amp; they are subordinate to that clause.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PHRASES are written below. They don’t have a subject/verb combination: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in the room</a:t>
            </a:r>
          </a:p>
          <a:p>
            <a:pPr algn="ctr">
              <a:buNone/>
            </a:pPr>
            <a:r>
              <a:rPr lang="en-US" dirty="0" smtClean="0"/>
              <a:t>walking to the store</a:t>
            </a:r>
          </a:p>
          <a:p>
            <a:pPr algn="ctr">
              <a:buNone/>
            </a:pPr>
            <a:r>
              <a:rPr lang="en-US" dirty="0" smtClean="0"/>
              <a:t>written in English</a:t>
            </a:r>
          </a:p>
          <a:p>
            <a:pPr algn="ctr">
              <a:buNone/>
            </a:pPr>
            <a:r>
              <a:rPr lang="en-US" dirty="0" smtClean="0"/>
              <a:t>to be honest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These are PHRASES. The difference between clauses &amp; phrases is that clauses have a subject &amp; verb and phrases don’t.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to go to go to a practice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Clauses &amp; phrases HAVE to function as some part of speech.  They can function as nouns, adjectives, or adverbs.</a:t>
            </a:r>
          </a:p>
          <a:p>
            <a:pPr>
              <a:buNone/>
            </a:pPr>
            <a:endParaRPr lang="en-US" sz="1050" dirty="0"/>
          </a:p>
          <a:p>
            <a:pPr algn="ctr">
              <a:buNone/>
            </a:pPr>
            <a:r>
              <a:rPr lang="en-US" dirty="0" smtClean="0"/>
              <a:t>Noun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2800" dirty="0" smtClean="0"/>
              <a:t>I know </a:t>
            </a:r>
            <a:r>
              <a:rPr lang="en-US" sz="2800" dirty="0" smtClean="0">
                <a:solidFill>
                  <a:srgbClr val="00D27D"/>
                </a:solidFill>
              </a:rPr>
              <a:t>the truth</a:t>
            </a:r>
            <a:r>
              <a:rPr lang="en-US" sz="2800" dirty="0" smtClean="0"/>
              <a:t>. – I know </a:t>
            </a:r>
            <a:r>
              <a:rPr lang="en-US" sz="2800" dirty="0" smtClean="0">
                <a:solidFill>
                  <a:srgbClr val="00D27D"/>
                </a:solidFill>
              </a:rPr>
              <a:t>that he is here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00D27D"/>
                </a:solidFill>
              </a:rPr>
              <a:t>Truth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that he is here </a:t>
            </a:r>
            <a:r>
              <a:rPr lang="en-US" sz="2800" dirty="0" smtClean="0"/>
              <a:t>are </a:t>
            </a:r>
            <a:r>
              <a:rPr lang="en-US" sz="2800" dirty="0" smtClean="0">
                <a:solidFill>
                  <a:srgbClr val="FF3399"/>
                </a:solidFill>
              </a:rPr>
              <a:t>direct objects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D27D"/>
                </a:solidFill>
              </a:rPr>
              <a:t>Your brain</a:t>
            </a:r>
            <a:r>
              <a:rPr lang="en-US" sz="2800" dirty="0" smtClean="0"/>
              <a:t> could fit in a thimble. -- </a:t>
            </a:r>
            <a:r>
              <a:rPr lang="en-US" sz="2800" dirty="0" smtClean="0">
                <a:solidFill>
                  <a:srgbClr val="00D27D"/>
                </a:solidFill>
              </a:rPr>
              <a:t>What you understand</a:t>
            </a:r>
            <a:r>
              <a:rPr lang="en-US" sz="2800" dirty="0" smtClean="0"/>
              <a:t> could fit in a thimble. </a:t>
            </a:r>
          </a:p>
          <a:p>
            <a:pPr>
              <a:buNone/>
            </a:pPr>
            <a:r>
              <a:rPr lang="en-US" sz="2800" dirty="0" smtClean="0">
                <a:solidFill>
                  <a:srgbClr val="00D27D"/>
                </a:solidFill>
              </a:rPr>
              <a:t>Your brain </a:t>
            </a:r>
            <a:r>
              <a:rPr lang="en-US" sz="2800" dirty="0" smtClean="0"/>
              <a:t>&amp;</a:t>
            </a:r>
            <a:r>
              <a:rPr lang="en-US" sz="2800" dirty="0" smtClean="0">
                <a:solidFill>
                  <a:srgbClr val="00D27D"/>
                </a:solidFill>
              </a:rPr>
              <a:t> What you understand</a:t>
            </a:r>
            <a:r>
              <a:rPr lang="en-US" sz="2800" dirty="0" smtClean="0"/>
              <a:t> are </a:t>
            </a:r>
            <a:r>
              <a:rPr lang="en-US" sz="2800" dirty="0" smtClean="0">
                <a:solidFill>
                  <a:srgbClr val="FF3399"/>
                </a:solidFill>
              </a:rPr>
              <a:t>subjects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I’ll give it to </a:t>
            </a:r>
            <a:r>
              <a:rPr lang="en-US" sz="2800" dirty="0" smtClean="0">
                <a:solidFill>
                  <a:srgbClr val="00D27D"/>
                </a:solidFill>
              </a:rPr>
              <a:t>you</a:t>
            </a:r>
            <a:r>
              <a:rPr lang="en-US" sz="2800" dirty="0" smtClean="0"/>
              <a:t>.  – I’ll give it to </a:t>
            </a:r>
            <a:r>
              <a:rPr lang="en-US" sz="2800" dirty="0" smtClean="0">
                <a:solidFill>
                  <a:srgbClr val="00D27D"/>
                </a:solidFill>
              </a:rPr>
              <a:t>whoever wants it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D27D"/>
                </a:solidFill>
              </a:rPr>
              <a:t>You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whoever wants it </a:t>
            </a:r>
            <a:r>
              <a:rPr lang="en-US" sz="2800" dirty="0" smtClean="0"/>
              <a:t>are </a:t>
            </a:r>
            <a:r>
              <a:rPr lang="en-US" sz="2800" dirty="0" smtClean="0">
                <a:solidFill>
                  <a:srgbClr val="FF3399"/>
                </a:solidFill>
              </a:rPr>
              <a:t>objects of the preposition </a:t>
            </a:r>
            <a:r>
              <a:rPr lang="en-US" sz="2800" dirty="0" smtClean="0"/>
              <a:t>(to).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Adjective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D27D"/>
                </a:solidFill>
              </a:rPr>
              <a:t>tall</a:t>
            </a:r>
            <a:r>
              <a:rPr lang="en-US" sz="2800" dirty="0" smtClean="0"/>
              <a:t> boy is my son. – The boy </a:t>
            </a:r>
            <a:r>
              <a:rPr lang="en-US" sz="2800" dirty="0" smtClean="0">
                <a:solidFill>
                  <a:srgbClr val="00D27D"/>
                </a:solidFill>
              </a:rPr>
              <a:t>who lives here </a:t>
            </a:r>
            <a:r>
              <a:rPr lang="en-US" sz="2800" dirty="0" smtClean="0"/>
              <a:t>is my son.</a:t>
            </a:r>
          </a:p>
          <a:p>
            <a:pPr>
              <a:buNone/>
            </a:pPr>
            <a:r>
              <a:rPr lang="en-US" sz="2800" dirty="0" smtClean="0"/>
              <a:t>Both </a:t>
            </a:r>
            <a:r>
              <a:rPr lang="en-US" sz="2800" dirty="0" smtClean="0">
                <a:solidFill>
                  <a:srgbClr val="00D27D"/>
                </a:solidFill>
              </a:rPr>
              <a:t>tall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who lives here </a:t>
            </a:r>
            <a:r>
              <a:rPr lang="en-US" sz="2800" dirty="0" smtClean="0"/>
              <a:t>tell you which boy.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I know the </a:t>
            </a:r>
            <a:r>
              <a:rPr lang="en-US" sz="2800" dirty="0" smtClean="0">
                <a:solidFill>
                  <a:srgbClr val="00D27D"/>
                </a:solidFill>
              </a:rPr>
              <a:t>pretty</a:t>
            </a:r>
            <a:r>
              <a:rPr lang="en-US" sz="2800" dirty="0" smtClean="0"/>
              <a:t> girl. – I know the girl </a:t>
            </a:r>
            <a:r>
              <a:rPr lang="en-US" sz="2800" dirty="0" smtClean="0">
                <a:solidFill>
                  <a:srgbClr val="00D27D"/>
                </a:solidFill>
              </a:rPr>
              <a:t>who is eating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Both </a:t>
            </a:r>
            <a:r>
              <a:rPr lang="en-US" sz="2800" dirty="0" smtClean="0">
                <a:solidFill>
                  <a:srgbClr val="00D27D"/>
                </a:solidFill>
              </a:rPr>
              <a:t>pretty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who is eating </a:t>
            </a:r>
            <a:r>
              <a:rPr lang="en-US" sz="2800" dirty="0" smtClean="0"/>
              <a:t>tell you which girl.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I visited my </a:t>
            </a:r>
            <a:r>
              <a:rPr lang="en-US" sz="2800" dirty="0" smtClean="0">
                <a:solidFill>
                  <a:srgbClr val="00D27D"/>
                </a:solidFill>
              </a:rPr>
              <a:t>sick </a:t>
            </a:r>
            <a:r>
              <a:rPr lang="en-US" sz="2800" dirty="0" smtClean="0"/>
              <a:t>mother. – I visited my mother, </a:t>
            </a:r>
            <a:r>
              <a:rPr lang="en-US" sz="2800" dirty="0" smtClean="0">
                <a:solidFill>
                  <a:srgbClr val="00D27D"/>
                </a:solidFill>
              </a:rPr>
              <a:t>who is sick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Both </a:t>
            </a:r>
            <a:r>
              <a:rPr lang="en-US" sz="2800" dirty="0" smtClean="0">
                <a:solidFill>
                  <a:srgbClr val="00D27D"/>
                </a:solidFill>
              </a:rPr>
              <a:t>sick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who is sick </a:t>
            </a:r>
            <a:r>
              <a:rPr lang="en-US" sz="2800" dirty="0" smtClean="0"/>
              <a:t>describe “mother.”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Adverb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2800" dirty="0" smtClean="0"/>
              <a:t>	Adverbs modify verbs, adjectives, &amp; other adverbs &amp; USUALLY answer one of the following questions: when, why, where, how, how much, under what circumstances.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He left </a:t>
            </a:r>
            <a:r>
              <a:rPr lang="en-US" sz="2800" dirty="0" smtClean="0">
                <a:solidFill>
                  <a:srgbClr val="00D27D"/>
                </a:solidFill>
              </a:rPr>
              <a:t>yesterday</a:t>
            </a:r>
            <a:r>
              <a:rPr lang="en-US" sz="2800" dirty="0" smtClean="0"/>
              <a:t>. – He left </a:t>
            </a:r>
            <a:r>
              <a:rPr lang="en-US" sz="2800" dirty="0" smtClean="0">
                <a:solidFill>
                  <a:srgbClr val="00D27D"/>
                </a:solidFill>
              </a:rPr>
              <a:t>when she called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 Both </a:t>
            </a:r>
            <a:r>
              <a:rPr lang="en-US" sz="2800" dirty="0" smtClean="0">
                <a:solidFill>
                  <a:srgbClr val="00D27D"/>
                </a:solidFill>
              </a:rPr>
              <a:t>yesterday</a:t>
            </a:r>
            <a:r>
              <a:rPr lang="en-US" sz="2800" dirty="0" smtClean="0"/>
              <a:t> &amp; </a:t>
            </a:r>
            <a:r>
              <a:rPr lang="en-US" sz="2800" dirty="0" smtClean="0">
                <a:solidFill>
                  <a:srgbClr val="00D27D"/>
                </a:solidFill>
              </a:rPr>
              <a:t>when she called </a:t>
            </a:r>
            <a:r>
              <a:rPr lang="en-US" sz="2800" dirty="0" smtClean="0"/>
              <a:t>answer the question </a:t>
            </a:r>
            <a:r>
              <a:rPr lang="en-US" sz="2800" dirty="0" smtClean="0">
                <a:solidFill>
                  <a:srgbClr val="FF3399"/>
                </a:solidFill>
              </a:rPr>
              <a:t>when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He left </a:t>
            </a:r>
            <a:r>
              <a:rPr lang="en-US" sz="2800" dirty="0" smtClean="0">
                <a:solidFill>
                  <a:srgbClr val="00D27D"/>
                </a:solidFill>
              </a:rPr>
              <a:t>because he was tired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00D27D"/>
                </a:solidFill>
              </a:rPr>
              <a:t>Because he was tired </a:t>
            </a:r>
            <a:r>
              <a:rPr lang="en-US" sz="2800" dirty="0" smtClean="0"/>
              <a:t>answers the question </a:t>
            </a:r>
            <a:r>
              <a:rPr lang="en-US" sz="2800" dirty="0" smtClean="0">
                <a:solidFill>
                  <a:srgbClr val="FF3399"/>
                </a:solidFill>
              </a:rPr>
              <a:t>why.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Most noun &amp; adjective clauses start with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whom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.  Virtually every other subordinating conjunction (the word that connects the dependent clause to the independent clause) introduces an adverb clause</a:t>
            </a:r>
            <a:r>
              <a:rPr lang="en-US" dirty="0" smtClean="0">
                <a:solidFill>
                  <a:srgbClr val="FF0000"/>
                </a:solidFill>
              </a:rPr>
              <a:t>: if, because, before, after, although, when, where, until, unless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694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Clauses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</dc:title>
  <dc:creator>gordon</dc:creator>
  <cp:lastModifiedBy>Guffey, Karen</cp:lastModifiedBy>
  <cp:revision>57</cp:revision>
  <dcterms:created xsi:type="dcterms:W3CDTF">2012-03-31T22:31:24Z</dcterms:created>
  <dcterms:modified xsi:type="dcterms:W3CDTF">2020-09-09T18:54:06Z</dcterms:modified>
</cp:coreProperties>
</file>