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1" r:id="rId9"/>
    <p:sldId id="266" r:id="rId10"/>
    <p:sldId id="262"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E0A3"/>
    <a:srgbClr val="23E5A9"/>
    <a:srgbClr val="81EFCD"/>
    <a:srgbClr val="EAFCF6"/>
    <a:srgbClr val="5EECC0"/>
    <a:srgbClr val="92F2D4"/>
    <a:srgbClr val="A6F4DC"/>
    <a:srgbClr val="BFF7E6"/>
    <a:srgbClr val="008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02EE-11A5-4F67-9323-18201028E7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3D6881-F9DA-49B4-AAB6-055118565D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66011B-5BC7-4508-A952-7332F7841B9D}"/>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992DA2FF-3B87-4299-9E31-774E27BD4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91896-706F-4C11-926B-9523E74D4F22}"/>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04304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1CC9-7661-40E9-A74D-8E1F8E3873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619454-A9D3-4C6C-866F-83B66F393E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B214A-E3FA-4CAF-85E0-601663E3DF68}"/>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83F5CB5D-3FBF-47F8-8A3A-6FF737CBF7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5B7C4-4747-40FA-8A3F-8B1BEDE3DE80}"/>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692844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447CDB-39E1-4D31-A32A-F1650C8806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EE2BA0-01DB-41CD-9F8A-E328B29417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19D051-888D-4581-9710-6E4B457122CB}"/>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B78E1037-3AA0-40A7-87FF-3A0355D87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BFE7A-2C07-4BDE-AA2D-587BC11AB25F}"/>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664896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537C3-1F5E-4AE0-A1FD-CA559CACE6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32F8AE-BBF7-40D3-AFDA-2CC51C2BDF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9D91E6-82FE-4D64-B465-950B6A7827A6}"/>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2450AD00-44A5-4E78-BA06-668D30C4F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777CF7-2250-4ABC-860E-B0711DB6099D}"/>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23105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62831-7B19-4D20-8782-3E5C34021F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A953E7-49E1-4CEE-8703-301D8EBF4A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155141-1EA7-45E2-B514-39D6DA5C647A}"/>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7AA7526D-B473-4D6B-8014-186A6B23A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3553-3890-4428-9FFD-9869096E59B7}"/>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169340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ABEFB-AD49-4414-8B23-9A823F92C4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E87BB6-E1B7-4F76-AEF4-843F727F97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411417-A9C9-4028-A010-97CAD28AC7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D61E87-EC27-4C11-BC49-7C9F22DEF1FF}"/>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6" name="Footer Placeholder 5">
            <a:extLst>
              <a:ext uri="{FF2B5EF4-FFF2-40B4-BE49-F238E27FC236}">
                <a16:creationId xmlns:a16="http://schemas.microsoft.com/office/drawing/2014/main" id="{C28AE05C-AAB2-42A7-A421-0A0F8237FC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D1894-F387-4795-9DCF-4E8C5B3474BE}"/>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3939566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1DA02-D433-4F04-954B-A83DCF2959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15B5A4-208E-4BBF-8D3F-D5ED39E569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E92D4-B49E-416B-91FB-4205223F4C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2A321B-A531-4749-A461-9DF3014259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5E126A-49CF-41B3-A63F-14F5E12096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D0ECD6-A6FB-4C14-94DD-99BD18223081}"/>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8" name="Footer Placeholder 7">
            <a:extLst>
              <a:ext uri="{FF2B5EF4-FFF2-40B4-BE49-F238E27FC236}">
                <a16:creationId xmlns:a16="http://schemas.microsoft.com/office/drawing/2014/main" id="{D70257D7-A050-43DF-A0ED-9B8C3E4798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E6A7E2-A205-4F55-B2FF-F36618712D1E}"/>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59118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F358-DC7A-4DE8-88B9-C41839AB1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6D001D-4042-4B92-85C3-A1C009C14159}"/>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4" name="Footer Placeholder 3">
            <a:extLst>
              <a:ext uri="{FF2B5EF4-FFF2-40B4-BE49-F238E27FC236}">
                <a16:creationId xmlns:a16="http://schemas.microsoft.com/office/drawing/2014/main" id="{05811418-DD08-4253-B228-B16AD4D586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62A49-C48A-4599-87F8-AB1001DC359D}"/>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86290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A6A743-1A65-48AE-BAEC-C2B6BDFC22B0}"/>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3" name="Footer Placeholder 2">
            <a:extLst>
              <a:ext uri="{FF2B5EF4-FFF2-40B4-BE49-F238E27FC236}">
                <a16:creationId xmlns:a16="http://schemas.microsoft.com/office/drawing/2014/main" id="{0AE99D06-1A22-48BA-825C-C8499CE8B4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9C0811-2C09-4775-98B8-0F31E45EA86F}"/>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1943357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8B994-0699-4EF2-BC7A-6C395A284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DF200D-575F-43B3-BE68-BC0AF9FB2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15FE18-4FCD-4210-A638-938129E2F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8735B-EA43-4698-9236-488E4E10076A}"/>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6" name="Footer Placeholder 5">
            <a:extLst>
              <a:ext uri="{FF2B5EF4-FFF2-40B4-BE49-F238E27FC236}">
                <a16:creationId xmlns:a16="http://schemas.microsoft.com/office/drawing/2014/main" id="{B17FE8D2-233A-4C9E-9EA7-61CB673AFD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CE8BB-B155-41D8-8A3D-209005549397}"/>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61346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4CC3E-1AC1-473F-9485-06F1B294A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73A41A-B01C-4DA8-8E66-F4DD0B5FD7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B33FF-28A7-4AFA-BBE3-2B62ECDC7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57EC91-E3F7-4A58-BFB2-CBC75AFCA07A}"/>
              </a:ext>
            </a:extLst>
          </p:cNvPr>
          <p:cNvSpPr>
            <a:spLocks noGrp="1"/>
          </p:cNvSpPr>
          <p:nvPr>
            <p:ph type="dt" sz="half" idx="10"/>
          </p:nvPr>
        </p:nvSpPr>
        <p:spPr/>
        <p:txBody>
          <a:bodyPr/>
          <a:lstStyle/>
          <a:p>
            <a:fld id="{69633727-A86E-40EC-836B-D1D82B65671A}" type="datetimeFigureOut">
              <a:rPr lang="en-US" smtClean="0"/>
              <a:t>7/5/2021</a:t>
            </a:fld>
            <a:endParaRPr lang="en-US"/>
          </a:p>
        </p:txBody>
      </p:sp>
      <p:sp>
        <p:nvSpPr>
          <p:cNvPr id="6" name="Footer Placeholder 5">
            <a:extLst>
              <a:ext uri="{FF2B5EF4-FFF2-40B4-BE49-F238E27FC236}">
                <a16:creationId xmlns:a16="http://schemas.microsoft.com/office/drawing/2014/main" id="{EFAFAB26-8C29-408C-846B-24D523A2F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2AFEFB-5FC5-4C3B-B84F-74AD0640438C}"/>
              </a:ext>
            </a:extLst>
          </p:cNvPr>
          <p:cNvSpPr>
            <a:spLocks noGrp="1"/>
          </p:cNvSpPr>
          <p:nvPr>
            <p:ph type="sldNum" sz="quarter" idx="12"/>
          </p:nvPr>
        </p:nvSpPr>
        <p:spPr/>
        <p:txBody>
          <a:bodyPr/>
          <a:lstStyle/>
          <a:p>
            <a:fld id="{2F45BB3C-C968-4B52-A053-DF6E2D77B0D5}" type="slidenum">
              <a:rPr lang="en-US" smtClean="0"/>
              <a:t>‹#›</a:t>
            </a:fld>
            <a:endParaRPr lang="en-US"/>
          </a:p>
        </p:txBody>
      </p:sp>
    </p:spTree>
    <p:extLst>
      <p:ext uri="{BB962C8B-B14F-4D97-AF65-F5344CB8AC3E}">
        <p14:creationId xmlns:p14="http://schemas.microsoft.com/office/powerpoint/2010/main" val="343010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AFCF6"/>
            </a:gs>
            <a:gs pos="48000">
              <a:srgbClr val="81EFCD"/>
            </a:gs>
            <a:gs pos="84000">
              <a:srgbClr val="23E5A9"/>
            </a:gs>
            <a:gs pos="100000">
              <a:srgbClr val="1AE0A3"/>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F80EF3-9356-4259-A753-D770E65A7E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CFFCEB-F49C-4CE2-ADAD-3E53F038CE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8B8D2-026D-4364-B35B-382D6CCC2F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33727-A86E-40EC-836B-D1D82B65671A}" type="datetimeFigureOut">
              <a:rPr lang="en-US" smtClean="0"/>
              <a:t>7/5/2021</a:t>
            </a:fld>
            <a:endParaRPr lang="en-US"/>
          </a:p>
        </p:txBody>
      </p:sp>
      <p:sp>
        <p:nvSpPr>
          <p:cNvPr id="5" name="Footer Placeholder 4">
            <a:extLst>
              <a:ext uri="{FF2B5EF4-FFF2-40B4-BE49-F238E27FC236}">
                <a16:creationId xmlns:a16="http://schemas.microsoft.com/office/drawing/2014/main" id="{9B6F4790-3FB7-459E-A036-9FA8B4D767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BE0C206-95CA-4075-B6AF-45653287BF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5BB3C-C968-4B52-A053-DF6E2D77B0D5}" type="slidenum">
              <a:rPr lang="en-US" smtClean="0"/>
              <a:t>‹#›</a:t>
            </a:fld>
            <a:endParaRPr lang="en-US"/>
          </a:p>
        </p:txBody>
      </p:sp>
    </p:spTree>
    <p:extLst>
      <p:ext uri="{BB962C8B-B14F-4D97-AF65-F5344CB8AC3E}">
        <p14:creationId xmlns:p14="http://schemas.microsoft.com/office/powerpoint/2010/main" val="405661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aculty.gordonstate.edu/k_guffey/arriba_1002/homework/acabar_d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aculty.gordonstate.edu/k_guffey/arriba_1002/homework/hace_que_acabar_d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faculty.gordonstate.edu/k_guffey/arriba_1002/homework/hace_time_help.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gordonstate.edu/k_guffey/arriba_1002/homework/hace_time_help--past_tens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aculty.gordonstate.edu/k_guffey/arriba_1002/homework/hace_time_help--ago.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F332B-D34C-45FA-823E-49D2588A6844}"/>
              </a:ext>
            </a:extLst>
          </p:cNvPr>
          <p:cNvSpPr>
            <a:spLocks noGrp="1"/>
          </p:cNvSpPr>
          <p:nvPr>
            <p:ph type="ctrTitle"/>
          </p:nvPr>
        </p:nvSpPr>
        <p:spPr>
          <a:xfrm>
            <a:off x="1524000" y="1600200"/>
            <a:ext cx="9144000" cy="2387600"/>
          </a:xfrm>
        </p:spPr>
        <p:txBody>
          <a:bodyPr>
            <a:normAutofit fontScale="90000"/>
          </a:bodyPr>
          <a:lstStyle/>
          <a:p>
            <a:r>
              <a:rPr lang="en-US" dirty="0" err="1">
                <a:solidFill>
                  <a:srgbClr val="002060"/>
                </a:solidFill>
                <a:latin typeface="Monotype Corsiva" panose="03010101010201010101" pitchFamily="66" charset="0"/>
              </a:rPr>
              <a:t>Hace</a:t>
            </a:r>
            <a:r>
              <a:rPr lang="en-US" dirty="0">
                <a:solidFill>
                  <a:srgbClr val="002060"/>
                </a:solidFill>
                <a:latin typeface="Monotype Corsiva" panose="03010101010201010101" pitchFamily="66" charset="0"/>
              </a:rPr>
              <a:t> que</a:t>
            </a:r>
            <a:br>
              <a:rPr lang="en-US" dirty="0"/>
            </a:br>
            <a:r>
              <a:rPr lang="en-US" sz="4900" dirty="0">
                <a:latin typeface="Agency FB" panose="020B0503020202020204" pitchFamily="34" charset="0"/>
              </a:rPr>
              <a:t>and</a:t>
            </a:r>
            <a:br>
              <a:rPr lang="en-US" dirty="0"/>
            </a:br>
            <a:r>
              <a:rPr lang="en-US" dirty="0" err="1">
                <a:solidFill>
                  <a:srgbClr val="002060"/>
                </a:solidFill>
                <a:latin typeface="Monotype Corsiva" panose="03010101010201010101" pitchFamily="66" charset="0"/>
              </a:rPr>
              <a:t>Acabar</a:t>
            </a:r>
            <a:r>
              <a:rPr lang="en-US" dirty="0">
                <a:solidFill>
                  <a:srgbClr val="002060"/>
                </a:solidFill>
                <a:latin typeface="Monotype Corsiva" panose="03010101010201010101" pitchFamily="66" charset="0"/>
              </a:rPr>
              <a:t> de</a:t>
            </a:r>
          </a:p>
        </p:txBody>
      </p:sp>
      <p:sp>
        <p:nvSpPr>
          <p:cNvPr id="3" name="Subtitle 2">
            <a:extLst>
              <a:ext uri="{FF2B5EF4-FFF2-40B4-BE49-F238E27FC236}">
                <a16:creationId xmlns:a16="http://schemas.microsoft.com/office/drawing/2014/main" id="{04CF7058-75FD-4A33-BF4B-998D17B8178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414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C2B3-EB60-4775-9352-B07BA83F0C0F}"/>
              </a:ext>
            </a:extLst>
          </p:cNvPr>
          <p:cNvSpPr>
            <a:spLocks noGrp="1"/>
          </p:cNvSpPr>
          <p:nvPr>
            <p:ph type="title"/>
          </p:nvPr>
        </p:nvSpPr>
        <p:spPr>
          <a:xfrm>
            <a:off x="838200" y="-185980"/>
            <a:ext cx="10515600" cy="1325563"/>
          </a:xfrm>
        </p:spPr>
        <p:txBody>
          <a:bodyPr/>
          <a:lstStyle/>
          <a:p>
            <a:pPr algn="ctr"/>
            <a:r>
              <a:rPr lang="en-US" dirty="0" err="1"/>
              <a:t>Acabar</a:t>
            </a:r>
            <a:r>
              <a:rPr lang="en-US" dirty="0"/>
              <a:t> de</a:t>
            </a:r>
          </a:p>
        </p:txBody>
      </p:sp>
      <p:sp>
        <p:nvSpPr>
          <p:cNvPr id="3" name="Content Placeholder 2">
            <a:extLst>
              <a:ext uri="{FF2B5EF4-FFF2-40B4-BE49-F238E27FC236}">
                <a16:creationId xmlns:a16="http://schemas.microsoft.com/office/drawing/2014/main" id="{CE7D9730-B23E-4745-85F9-3651318E50CA}"/>
              </a:ext>
            </a:extLst>
          </p:cNvPr>
          <p:cNvSpPr>
            <a:spLocks noGrp="1"/>
          </p:cNvSpPr>
          <p:nvPr>
            <p:ph idx="1"/>
          </p:nvPr>
        </p:nvSpPr>
        <p:spPr>
          <a:xfrm>
            <a:off x="838200" y="852408"/>
            <a:ext cx="10515600" cy="6005592"/>
          </a:xfrm>
        </p:spPr>
        <p:txBody>
          <a:bodyPr>
            <a:normAutofit fontScale="92500" lnSpcReduction="10000"/>
          </a:bodyPr>
          <a:lstStyle/>
          <a:p>
            <a:pPr marL="0" indent="0">
              <a:spcBef>
                <a:spcPts val="0"/>
              </a:spcBef>
              <a:buNone/>
            </a:pPr>
            <a:r>
              <a:rPr lang="en-US" sz="2400" dirty="0"/>
              <a:t>“</a:t>
            </a:r>
            <a:r>
              <a:rPr lang="en-US" sz="2400" dirty="0" err="1"/>
              <a:t>Acabar</a:t>
            </a:r>
            <a:r>
              <a:rPr lang="en-US" sz="2400" dirty="0"/>
              <a:t> de” is much easier than “</a:t>
            </a:r>
            <a:r>
              <a:rPr lang="en-US" sz="2400" dirty="0" err="1"/>
              <a:t>hace</a:t>
            </a:r>
            <a:r>
              <a:rPr lang="en-US" sz="2400" dirty="0"/>
              <a:t> + time + que.”</a:t>
            </a:r>
          </a:p>
          <a:p>
            <a:pPr marL="0" indent="0">
              <a:spcBef>
                <a:spcPts val="0"/>
              </a:spcBef>
              <a:buNone/>
            </a:pPr>
            <a:endParaRPr lang="en-US" sz="2400" dirty="0"/>
          </a:p>
          <a:p>
            <a:pPr marL="0" indent="0">
              <a:spcBef>
                <a:spcPts val="0"/>
              </a:spcBef>
              <a:buNone/>
            </a:pPr>
            <a:r>
              <a:rPr lang="en-US" sz="2400" dirty="0" err="1"/>
              <a:t>Acabo</a:t>
            </a:r>
            <a:r>
              <a:rPr lang="en-US" sz="2400" dirty="0"/>
              <a:t> de leer ese </a:t>
            </a:r>
            <a:r>
              <a:rPr lang="en-US" sz="2400" dirty="0" err="1"/>
              <a:t>libro</a:t>
            </a:r>
            <a:r>
              <a:rPr lang="en-US" sz="2400" dirty="0"/>
              <a:t>. – I just read that book.</a:t>
            </a:r>
          </a:p>
          <a:p>
            <a:pPr marL="0" indent="0">
              <a:spcBef>
                <a:spcPts val="0"/>
              </a:spcBef>
              <a:buNone/>
            </a:pPr>
            <a:r>
              <a:rPr lang="en-US" sz="2400" dirty="0" err="1"/>
              <a:t>Acabamos</a:t>
            </a:r>
            <a:r>
              <a:rPr lang="en-US" sz="2400" dirty="0"/>
              <a:t> de </a:t>
            </a:r>
            <a:r>
              <a:rPr lang="en-US" sz="2400" dirty="0" err="1"/>
              <a:t>ver</a:t>
            </a:r>
            <a:r>
              <a:rPr lang="en-US" sz="2400" dirty="0"/>
              <a:t> a </a:t>
            </a:r>
            <a:r>
              <a:rPr lang="en-US" sz="2400" dirty="0" err="1"/>
              <a:t>tus</a:t>
            </a:r>
            <a:r>
              <a:rPr lang="en-US" sz="2400" dirty="0"/>
              <a:t> padres. – We just saw your parents.</a:t>
            </a:r>
          </a:p>
          <a:p>
            <a:pPr marL="0" indent="0">
              <a:spcBef>
                <a:spcPts val="0"/>
              </a:spcBef>
              <a:buNone/>
            </a:pPr>
            <a:r>
              <a:rPr lang="en-US" sz="2400" dirty="0" err="1"/>
              <a:t>Acaba</a:t>
            </a:r>
            <a:r>
              <a:rPr lang="en-US" sz="2400" dirty="0"/>
              <a:t> de comer </a:t>
            </a:r>
            <a:r>
              <a:rPr lang="en-US" sz="2400" dirty="0" err="1"/>
              <a:t>tu</a:t>
            </a:r>
            <a:r>
              <a:rPr lang="en-US" sz="2400" dirty="0"/>
              <a:t> </a:t>
            </a:r>
            <a:r>
              <a:rPr lang="en-US" sz="2400" dirty="0" err="1"/>
              <a:t>helado</a:t>
            </a:r>
            <a:r>
              <a:rPr lang="en-US" sz="2400" dirty="0"/>
              <a:t>. – He just ate your ice cream.</a:t>
            </a:r>
          </a:p>
          <a:p>
            <a:pPr marL="0" indent="0">
              <a:spcBef>
                <a:spcPts val="0"/>
              </a:spcBef>
              <a:buNone/>
            </a:pPr>
            <a:endParaRPr lang="en-US" sz="2400" dirty="0"/>
          </a:p>
          <a:p>
            <a:pPr marL="0" indent="0">
              <a:spcBef>
                <a:spcPts val="0"/>
              </a:spcBef>
              <a:buNone/>
            </a:pPr>
            <a:r>
              <a:rPr lang="en-US" sz="2400" dirty="0"/>
              <a:t>So you conjugate “</a:t>
            </a:r>
            <a:r>
              <a:rPr lang="en-US" sz="2400" dirty="0" err="1"/>
              <a:t>acabar</a:t>
            </a:r>
            <a:r>
              <a:rPr lang="en-US" sz="2400" dirty="0"/>
              <a:t>” and then put “de” and an infinitive to say someone has just done something.</a:t>
            </a:r>
          </a:p>
          <a:p>
            <a:pPr marL="0" indent="0">
              <a:spcBef>
                <a:spcPts val="0"/>
              </a:spcBef>
              <a:buNone/>
            </a:pPr>
            <a:endParaRPr lang="en-US" sz="2400" dirty="0"/>
          </a:p>
          <a:p>
            <a:pPr marL="0" indent="0">
              <a:spcBef>
                <a:spcPts val="0"/>
              </a:spcBef>
              <a:buNone/>
            </a:pPr>
            <a:r>
              <a:rPr lang="en-US" sz="2400" dirty="0"/>
              <a:t>OK, tenses again.  If you can say,</a:t>
            </a:r>
          </a:p>
          <a:p>
            <a:pPr marL="0" indent="0">
              <a:spcBef>
                <a:spcPts val="0"/>
              </a:spcBef>
              <a:buNone/>
            </a:pPr>
            <a:endParaRPr lang="en-US" sz="2400" dirty="0"/>
          </a:p>
          <a:p>
            <a:pPr marL="0" indent="0" algn="ctr">
              <a:spcBef>
                <a:spcPts val="0"/>
              </a:spcBef>
              <a:buNone/>
            </a:pPr>
            <a:r>
              <a:rPr lang="en-US" sz="2400" dirty="0"/>
              <a:t>I </a:t>
            </a:r>
            <a:r>
              <a:rPr lang="en-US" sz="2400" dirty="0">
                <a:solidFill>
                  <a:srgbClr val="FF0000"/>
                </a:solidFill>
              </a:rPr>
              <a:t>have</a:t>
            </a:r>
            <a:r>
              <a:rPr lang="en-US" sz="2400" dirty="0"/>
              <a:t> just eaten – </a:t>
            </a:r>
            <a:r>
              <a:rPr lang="en-US" sz="2400" dirty="0" err="1">
                <a:solidFill>
                  <a:srgbClr val="008000"/>
                </a:solidFill>
              </a:rPr>
              <a:t>Acabo</a:t>
            </a:r>
            <a:r>
              <a:rPr lang="en-US" sz="2400" dirty="0"/>
              <a:t> de comer.</a:t>
            </a:r>
          </a:p>
          <a:p>
            <a:pPr marL="0" indent="0">
              <a:spcBef>
                <a:spcPts val="0"/>
              </a:spcBef>
              <a:buNone/>
            </a:pPr>
            <a:endParaRPr lang="en-US" sz="2400" dirty="0"/>
          </a:p>
          <a:p>
            <a:pPr marL="0" indent="0">
              <a:spcBef>
                <a:spcPts val="0"/>
              </a:spcBef>
              <a:buNone/>
            </a:pPr>
            <a:r>
              <a:rPr lang="en-US" sz="2400" dirty="0"/>
              <a:t>You can also say </a:t>
            </a:r>
          </a:p>
          <a:p>
            <a:pPr marL="0" indent="0">
              <a:spcBef>
                <a:spcPts val="0"/>
              </a:spcBef>
              <a:buNone/>
            </a:pPr>
            <a:endParaRPr lang="en-US" sz="2400" dirty="0"/>
          </a:p>
          <a:p>
            <a:pPr marL="0" indent="0" algn="ctr">
              <a:spcBef>
                <a:spcPts val="0"/>
              </a:spcBef>
              <a:buNone/>
            </a:pPr>
            <a:r>
              <a:rPr lang="en-US" sz="2400" dirty="0"/>
              <a:t>I </a:t>
            </a:r>
            <a:r>
              <a:rPr lang="en-US" sz="2400" dirty="0">
                <a:solidFill>
                  <a:srgbClr val="FF0000"/>
                </a:solidFill>
              </a:rPr>
              <a:t>had</a:t>
            </a:r>
            <a:r>
              <a:rPr lang="en-US" sz="2400" dirty="0"/>
              <a:t> just eaten (when my friend arrived).</a:t>
            </a:r>
          </a:p>
          <a:p>
            <a:pPr marL="0" indent="0">
              <a:spcBef>
                <a:spcPts val="0"/>
              </a:spcBef>
              <a:buNone/>
            </a:pPr>
            <a:endParaRPr lang="en-US" sz="2400" dirty="0"/>
          </a:p>
          <a:p>
            <a:pPr marL="0" indent="0">
              <a:spcBef>
                <a:spcPts val="0"/>
              </a:spcBef>
              <a:buNone/>
            </a:pPr>
            <a:r>
              <a:rPr lang="en-US" sz="2400" dirty="0"/>
              <a:t>Again, we just use a past tense (imperfect; preterit isn’t an option this time):</a:t>
            </a:r>
          </a:p>
          <a:p>
            <a:pPr marL="0" indent="0">
              <a:spcBef>
                <a:spcPts val="0"/>
              </a:spcBef>
              <a:buNone/>
            </a:pPr>
            <a:endParaRPr lang="en-US" sz="2400" dirty="0"/>
          </a:p>
          <a:p>
            <a:pPr marL="0" indent="0" algn="ctr">
              <a:spcBef>
                <a:spcPts val="0"/>
              </a:spcBef>
              <a:buNone/>
            </a:pPr>
            <a:r>
              <a:rPr lang="en-US" sz="2400" dirty="0" err="1">
                <a:solidFill>
                  <a:srgbClr val="008000"/>
                </a:solidFill>
              </a:rPr>
              <a:t>Acababa</a:t>
            </a:r>
            <a:r>
              <a:rPr lang="en-US" sz="2400" dirty="0"/>
              <a:t> de comer (</a:t>
            </a:r>
            <a:r>
              <a:rPr lang="en-US" sz="2400" dirty="0" err="1"/>
              <a:t>cuando</a:t>
            </a:r>
            <a:r>
              <a:rPr lang="en-US" sz="2400" dirty="0"/>
              <a:t> mi amigo </a:t>
            </a:r>
            <a:r>
              <a:rPr lang="en-US" sz="2400" dirty="0" err="1"/>
              <a:t>llegó</a:t>
            </a:r>
            <a:r>
              <a:rPr lang="en-US" sz="2400" dirty="0"/>
              <a:t>).</a:t>
            </a:r>
          </a:p>
        </p:txBody>
      </p:sp>
    </p:spTree>
    <p:extLst>
      <p:ext uri="{BB962C8B-B14F-4D97-AF65-F5344CB8AC3E}">
        <p14:creationId xmlns:p14="http://schemas.microsoft.com/office/powerpoint/2010/main" val="97262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1000"/>
                                        <p:tgtEl>
                                          <p:spTgt spid="3">
                                            <p:txEl>
                                              <p:pRg st="4" end="4"/>
                                            </p:txEl>
                                          </p:spTgt>
                                        </p:tgtEl>
                                      </p:cBhvr>
                                    </p:animEffect>
                                    <p:anim calcmode="lin" valueType="num">
                                      <p:cBhvr>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nodeType="after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1000"/>
                                        <p:tgtEl>
                                          <p:spTgt spid="3">
                                            <p:txEl>
                                              <p:pRg st="10" end="10"/>
                                            </p:txEl>
                                          </p:spTgt>
                                        </p:tgtEl>
                                      </p:cBhvr>
                                    </p:animEffect>
                                    <p:anim calcmode="lin" valueType="num">
                                      <p:cBhvr>
                                        <p:cTn id="5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1000"/>
                                        <p:tgtEl>
                                          <p:spTgt spid="3">
                                            <p:txEl>
                                              <p:pRg st="12" end="12"/>
                                            </p:txEl>
                                          </p:spTgt>
                                        </p:tgtEl>
                                      </p:cBhvr>
                                    </p:animEffect>
                                    <p:anim calcmode="lin" valueType="num">
                                      <p:cBhvr>
                                        <p:cTn id="5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60" fill="hold">
                            <p:stCondLst>
                              <p:cond delay="1000"/>
                            </p:stCondLst>
                            <p:childTnLst>
                              <p:par>
                                <p:cTn id="61" presetID="42" presetClass="entr" presetSubtype="0" fill="hold" nodeType="after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fade">
                                      <p:cBhvr>
                                        <p:cTn id="63" dur="1000"/>
                                        <p:tgtEl>
                                          <p:spTgt spid="3">
                                            <p:txEl>
                                              <p:pRg st="14" end="14"/>
                                            </p:txEl>
                                          </p:spTgt>
                                        </p:tgtEl>
                                      </p:cBhvr>
                                    </p:animEffect>
                                    <p:anim calcmode="lin" valueType="num">
                                      <p:cBhvr>
                                        <p:cTn id="6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animEffect transition="in" filter="fade">
                                      <p:cBhvr>
                                        <p:cTn id="70" dur="1000"/>
                                        <p:tgtEl>
                                          <p:spTgt spid="3">
                                            <p:txEl>
                                              <p:pRg st="16" end="16"/>
                                            </p:txEl>
                                          </p:spTgt>
                                        </p:tgtEl>
                                      </p:cBhvr>
                                    </p:animEffect>
                                    <p:anim calcmode="lin" valueType="num">
                                      <p:cBhvr>
                                        <p:cTn id="71"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00"/>
                            </p:stCondLst>
                            <p:childTnLst>
                              <p:par>
                                <p:cTn id="74" presetID="42" presetClass="entr" presetSubtype="0" fill="hold" nodeType="afterEffect">
                                  <p:stCondLst>
                                    <p:cond delay="0"/>
                                  </p:stCondLst>
                                  <p:childTnLst>
                                    <p:set>
                                      <p:cBhvr>
                                        <p:cTn id="75" dur="1" fill="hold">
                                          <p:stCondLst>
                                            <p:cond delay="0"/>
                                          </p:stCondLst>
                                        </p:cTn>
                                        <p:tgtEl>
                                          <p:spTgt spid="3">
                                            <p:txEl>
                                              <p:pRg st="18" end="18"/>
                                            </p:txEl>
                                          </p:spTgt>
                                        </p:tgtEl>
                                        <p:attrNameLst>
                                          <p:attrName>style.visibility</p:attrName>
                                        </p:attrNameLst>
                                      </p:cBhvr>
                                      <p:to>
                                        <p:strVal val="visible"/>
                                      </p:to>
                                    </p:set>
                                    <p:animEffect transition="in" filter="fade">
                                      <p:cBhvr>
                                        <p:cTn id="76" dur="1000"/>
                                        <p:tgtEl>
                                          <p:spTgt spid="3">
                                            <p:txEl>
                                              <p:pRg st="18" end="18"/>
                                            </p:txEl>
                                          </p:spTgt>
                                        </p:tgtEl>
                                      </p:cBhvr>
                                    </p:animEffect>
                                    <p:anim calcmode="lin" valueType="num">
                                      <p:cBhvr>
                                        <p:cTn id="77"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B8EB-F70D-4347-A936-A0E373DE31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AB90E7-B7A6-4BD5-9326-757C16633B34}"/>
              </a:ext>
            </a:extLst>
          </p:cNvPr>
          <p:cNvSpPr>
            <a:spLocks noGrp="1"/>
          </p:cNvSpPr>
          <p:nvPr>
            <p:ph idx="1"/>
          </p:nvPr>
        </p:nvSpPr>
        <p:spPr/>
        <p:txBody>
          <a:bodyPr/>
          <a:lstStyle/>
          <a:p>
            <a:pPr marL="0" indent="0">
              <a:buNone/>
            </a:pPr>
            <a:endParaRPr lang="en-US" dirty="0"/>
          </a:p>
          <a:p>
            <a:pPr marL="0" indent="0" algn="ctr">
              <a:buNone/>
            </a:pPr>
            <a:r>
              <a:rPr lang="en-US" sz="4000" dirty="0"/>
              <a:t>Click </a:t>
            </a:r>
            <a:r>
              <a:rPr lang="en-US" sz="4000" dirty="0">
                <a:hlinkClick r:id="rId2"/>
              </a:rPr>
              <a:t>here</a:t>
            </a:r>
            <a:r>
              <a:rPr lang="en-US" sz="4000" dirty="0"/>
              <a:t> to practice before going on.</a:t>
            </a:r>
          </a:p>
        </p:txBody>
      </p:sp>
    </p:spTree>
    <p:extLst>
      <p:ext uri="{BB962C8B-B14F-4D97-AF65-F5344CB8AC3E}">
        <p14:creationId xmlns:p14="http://schemas.microsoft.com/office/powerpoint/2010/main" val="118276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83C8C-1893-435E-9C95-B87D8A7113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14F8E1-AE17-40F2-9FB9-9B2AD0E4C28E}"/>
              </a:ext>
            </a:extLst>
          </p:cNvPr>
          <p:cNvSpPr>
            <a:spLocks noGrp="1"/>
          </p:cNvSpPr>
          <p:nvPr>
            <p:ph idx="1"/>
          </p:nvPr>
        </p:nvSpPr>
        <p:spPr>
          <a:xfrm>
            <a:off x="838200" y="1868461"/>
            <a:ext cx="10515600" cy="5811838"/>
          </a:xfrm>
        </p:spPr>
        <p:txBody>
          <a:bodyPr/>
          <a:lstStyle/>
          <a:p>
            <a:pPr marL="0" indent="0">
              <a:buNone/>
            </a:pPr>
            <a:r>
              <a:rPr lang="en-US" dirty="0"/>
              <a:t>So “</a:t>
            </a:r>
            <a:r>
              <a:rPr lang="en-US" dirty="0" err="1"/>
              <a:t>hace</a:t>
            </a:r>
            <a:r>
              <a:rPr lang="en-US" dirty="0"/>
              <a:t> que” and “</a:t>
            </a:r>
            <a:r>
              <a:rPr lang="en-US" dirty="0" err="1"/>
              <a:t>acabar</a:t>
            </a:r>
            <a:r>
              <a:rPr lang="en-US" dirty="0"/>
              <a:t> de” aren’t hard, just small things to remember.  If you’re serious about learning Spanish, it’s a good idea to try to work things like this into your compositions.</a:t>
            </a:r>
          </a:p>
          <a:p>
            <a:pPr marL="0" indent="0">
              <a:buNone/>
            </a:pPr>
            <a:endParaRPr lang="en-US" dirty="0"/>
          </a:p>
          <a:p>
            <a:pPr marL="0" indent="0" algn="ctr">
              <a:buNone/>
            </a:pPr>
            <a:r>
              <a:rPr lang="en-US" dirty="0"/>
              <a:t>Click </a:t>
            </a:r>
            <a:r>
              <a:rPr lang="en-US" dirty="0">
                <a:hlinkClick r:id="rId2"/>
              </a:rPr>
              <a:t>here</a:t>
            </a:r>
            <a:r>
              <a:rPr lang="en-US" dirty="0"/>
              <a:t> to go to your homework.</a:t>
            </a:r>
          </a:p>
        </p:txBody>
      </p:sp>
    </p:spTree>
    <p:extLst>
      <p:ext uri="{BB962C8B-B14F-4D97-AF65-F5344CB8AC3E}">
        <p14:creationId xmlns:p14="http://schemas.microsoft.com/office/powerpoint/2010/main" val="241122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8D539-6334-40AF-AEC4-FF6520C7E4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FA8285-E343-4A7F-AA9B-7A2BC7258749}"/>
              </a:ext>
            </a:extLst>
          </p:cNvPr>
          <p:cNvSpPr>
            <a:spLocks noGrp="1"/>
          </p:cNvSpPr>
          <p:nvPr>
            <p:ph idx="1"/>
          </p:nvPr>
        </p:nvSpPr>
        <p:spPr>
          <a:xfrm>
            <a:off x="962186" y="730250"/>
            <a:ext cx="10515600" cy="6127750"/>
          </a:xfrm>
        </p:spPr>
        <p:txBody>
          <a:bodyPr/>
          <a:lstStyle/>
          <a:p>
            <a:pPr marL="0" indent="0">
              <a:buNone/>
            </a:pPr>
            <a:r>
              <a:rPr lang="en-US" dirty="0"/>
              <a:t>The first thing you should know is that </a:t>
            </a:r>
          </a:p>
          <a:p>
            <a:pPr marL="0" indent="0">
              <a:buNone/>
            </a:pPr>
            <a:endParaRPr lang="en-US" dirty="0"/>
          </a:p>
          <a:p>
            <a:pPr marL="0" indent="0" algn="ctr">
              <a:buNone/>
            </a:pPr>
            <a:r>
              <a:rPr lang="en-US" dirty="0" err="1"/>
              <a:t>hace</a:t>
            </a:r>
            <a:r>
              <a:rPr lang="en-US" dirty="0"/>
              <a:t> que</a:t>
            </a:r>
          </a:p>
          <a:p>
            <a:pPr marL="0" indent="0">
              <a:buNone/>
            </a:pPr>
            <a:endParaRPr lang="en-US" dirty="0"/>
          </a:p>
          <a:p>
            <a:pPr marL="0" indent="0" algn="ctr">
              <a:buNone/>
            </a:pPr>
            <a:r>
              <a:rPr lang="en-US" sz="2000" dirty="0"/>
              <a:t>and</a:t>
            </a:r>
          </a:p>
          <a:p>
            <a:pPr marL="0" indent="0" algn="ctr">
              <a:buNone/>
            </a:pPr>
            <a:endParaRPr lang="en-US" dirty="0"/>
          </a:p>
          <a:p>
            <a:pPr marL="0" indent="0" algn="ctr">
              <a:buNone/>
            </a:pPr>
            <a:r>
              <a:rPr lang="en-US" dirty="0" err="1"/>
              <a:t>acabar</a:t>
            </a:r>
            <a:r>
              <a:rPr lang="en-US" dirty="0"/>
              <a:t> de</a:t>
            </a:r>
          </a:p>
          <a:p>
            <a:pPr marL="0" indent="0">
              <a:buNone/>
            </a:pPr>
            <a:endParaRPr lang="en-US" dirty="0"/>
          </a:p>
          <a:p>
            <a:pPr marL="0" indent="0">
              <a:buNone/>
            </a:pPr>
            <a:r>
              <a:rPr lang="en-US" dirty="0"/>
              <a:t>have nothing to do with each other.  They’re just grammar bits that don’t deserve to have a separate presentation each.</a:t>
            </a:r>
          </a:p>
        </p:txBody>
      </p:sp>
    </p:spTree>
    <p:extLst>
      <p:ext uri="{BB962C8B-B14F-4D97-AF65-F5344CB8AC3E}">
        <p14:creationId xmlns:p14="http://schemas.microsoft.com/office/powerpoint/2010/main" val="316496782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51EB-F44E-4471-974A-B90A5CA5199B}"/>
              </a:ext>
            </a:extLst>
          </p:cNvPr>
          <p:cNvSpPr>
            <a:spLocks noGrp="1"/>
          </p:cNvSpPr>
          <p:nvPr>
            <p:ph type="title"/>
          </p:nvPr>
        </p:nvSpPr>
        <p:spPr>
          <a:xfrm>
            <a:off x="636722" y="194644"/>
            <a:ext cx="10515600" cy="1325563"/>
          </a:xfrm>
        </p:spPr>
        <p:txBody>
          <a:bodyPr/>
          <a:lstStyle/>
          <a:p>
            <a:endParaRPr lang="en-US"/>
          </a:p>
        </p:txBody>
      </p:sp>
      <p:sp>
        <p:nvSpPr>
          <p:cNvPr id="3" name="Content Placeholder 2">
            <a:extLst>
              <a:ext uri="{FF2B5EF4-FFF2-40B4-BE49-F238E27FC236}">
                <a16:creationId xmlns:a16="http://schemas.microsoft.com/office/drawing/2014/main" id="{26E63542-A58A-458C-A4B3-CC8EAE8CC0BD}"/>
              </a:ext>
            </a:extLst>
          </p:cNvPr>
          <p:cNvSpPr>
            <a:spLocks noGrp="1"/>
          </p:cNvSpPr>
          <p:nvPr>
            <p:ph idx="1"/>
          </p:nvPr>
        </p:nvSpPr>
        <p:spPr>
          <a:xfrm>
            <a:off x="325463" y="194644"/>
            <a:ext cx="11499743" cy="6468712"/>
          </a:xfrm>
        </p:spPr>
        <p:txBody>
          <a:bodyPr>
            <a:normAutofit fontScale="92500" lnSpcReduction="20000"/>
          </a:bodyPr>
          <a:lstStyle/>
          <a:p>
            <a:pPr marL="0" indent="0">
              <a:buNone/>
            </a:pPr>
            <a:r>
              <a:rPr lang="en-US" dirty="0"/>
              <a:t>You understand that “</a:t>
            </a:r>
            <a:r>
              <a:rPr lang="en-US" dirty="0" err="1"/>
              <a:t>hace</a:t>
            </a:r>
            <a:r>
              <a:rPr lang="en-US" dirty="0"/>
              <a:t> que” means literally “it makes that…”  But it’s used idiomatically.</a:t>
            </a:r>
          </a:p>
          <a:p>
            <a:pPr marL="0" indent="0">
              <a:buNone/>
            </a:pPr>
            <a:endParaRPr lang="en-US" dirty="0"/>
          </a:p>
          <a:p>
            <a:pPr marL="0" indent="0">
              <a:buNone/>
            </a:pPr>
            <a:r>
              <a:rPr lang="en-US" sz="2400" dirty="0" err="1"/>
              <a:t>Hace</a:t>
            </a:r>
            <a:r>
              <a:rPr lang="en-US" sz="2400" dirty="0"/>
              <a:t> dos </a:t>
            </a:r>
            <a:r>
              <a:rPr lang="en-US" sz="2400" dirty="0" err="1"/>
              <a:t>meses</a:t>
            </a:r>
            <a:r>
              <a:rPr lang="en-US" sz="2400" dirty="0"/>
              <a:t> que vivo </a:t>
            </a:r>
            <a:r>
              <a:rPr lang="en-US" sz="2400" dirty="0" err="1"/>
              <a:t>en</a:t>
            </a:r>
            <a:r>
              <a:rPr lang="en-US" sz="2400" dirty="0"/>
              <a:t> Barnesville. = I have been living in Barnesville for two months.</a:t>
            </a:r>
          </a:p>
          <a:p>
            <a:pPr marL="0" indent="0">
              <a:buNone/>
            </a:pPr>
            <a:r>
              <a:rPr lang="en-US" sz="2400" dirty="0" err="1"/>
              <a:t>Hace</a:t>
            </a:r>
            <a:r>
              <a:rPr lang="en-US" sz="2400" dirty="0"/>
              <a:t> </a:t>
            </a:r>
            <a:r>
              <a:rPr lang="en-US" sz="2400" dirty="0" err="1"/>
              <a:t>mucho</a:t>
            </a:r>
            <a:r>
              <a:rPr lang="en-US" sz="2400" dirty="0"/>
              <a:t> </a:t>
            </a:r>
            <a:r>
              <a:rPr lang="en-US" sz="2400" dirty="0" err="1"/>
              <a:t>tiempo</a:t>
            </a:r>
            <a:r>
              <a:rPr lang="en-US" sz="2400" dirty="0"/>
              <a:t> que </a:t>
            </a:r>
            <a:r>
              <a:rPr lang="en-US" sz="2400" dirty="0" err="1"/>
              <a:t>tocas</a:t>
            </a:r>
            <a:r>
              <a:rPr lang="en-US" sz="2400" dirty="0"/>
              <a:t> el piano. = You have been playing the piano for a long time.</a:t>
            </a:r>
          </a:p>
          <a:p>
            <a:pPr marL="0" indent="0">
              <a:buNone/>
            </a:pPr>
            <a:r>
              <a:rPr lang="en-US" sz="2400" dirty="0" err="1"/>
              <a:t>Hace</a:t>
            </a:r>
            <a:r>
              <a:rPr lang="en-US" sz="2400" dirty="0"/>
              <a:t> una hora que la </a:t>
            </a:r>
            <a:r>
              <a:rPr lang="en-US" sz="2400" dirty="0" err="1"/>
              <a:t>chica</a:t>
            </a:r>
            <a:r>
              <a:rPr lang="en-US" sz="2400" dirty="0"/>
              <a:t> </a:t>
            </a:r>
            <a:r>
              <a:rPr lang="en-US" sz="2400" dirty="0" err="1"/>
              <a:t>llora</a:t>
            </a:r>
            <a:r>
              <a:rPr lang="en-US" sz="2400" dirty="0"/>
              <a:t>. = The girl has been crying for an hour.</a:t>
            </a:r>
          </a:p>
          <a:p>
            <a:pPr marL="0" indent="0">
              <a:buNone/>
            </a:pPr>
            <a:endParaRPr lang="en-US" sz="2400" dirty="0"/>
          </a:p>
          <a:p>
            <a:pPr marL="0" indent="0">
              <a:buNone/>
            </a:pPr>
            <a:r>
              <a:rPr lang="en-US" sz="2400" dirty="0"/>
              <a:t>You can deduce from the above that “</a:t>
            </a:r>
            <a:r>
              <a:rPr lang="en-US" sz="2400" dirty="0" err="1"/>
              <a:t>hace</a:t>
            </a:r>
            <a:r>
              <a:rPr lang="en-US" sz="2400" dirty="0"/>
              <a:t> + time + que + verb” means “SUBJECT has been DOING SOMETHING for X AMOUNT OF TIME.”</a:t>
            </a:r>
          </a:p>
          <a:p>
            <a:pPr marL="0" indent="0">
              <a:buNone/>
            </a:pPr>
            <a:endParaRPr lang="en-US" sz="2400" dirty="0"/>
          </a:p>
          <a:p>
            <a:pPr marL="0" indent="0">
              <a:buNone/>
            </a:pPr>
            <a:r>
              <a:rPr lang="en-US" sz="2400" dirty="0"/>
              <a:t>			</a:t>
            </a:r>
            <a:r>
              <a:rPr lang="en-US" sz="2400" dirty="0" err="1">
                <a:solidFill>
                  <a:srgbClr val="FF0000"/>
                </a:solidFill>
              </a:rPr>
              <a:t>Hace</a:t>
            </a:r>
            <a:r>
              <a:rPr lang="en-US" sz="2400" dirty="0"/>
              <a:t> +    </a:t>
            </a:r>
            <a:r>
              <a:rPr lang="en-US" sz="2400" dirty="0">
                <a:solidFill>
                  <a:srgbClr val="3333CC"/>
                </a:solidFill>
              </a:rPr>
              <a:t>time</a:t>
            </a:r>
            <a:r>
              <a:rPr lang="en-US" sz="2400" dirty="0"/>
              <a:t> +     </a:t>
            </a:r>
            <a:r>
              <a:rPr lang="en-US" sz="2400" dirty="0">
                <a:solidFill>
                  <a:srgbClr val="008000"/>
                </a:solidFill>
              </a:rPr>
              <a:t>que</a:t>
            </a:r>
            <a:r>
              <a:rPr lang="en-US" sz="2400" dirty="0"/>
              <a:t> +            </a:t>
            </a:r>
            <a:r>
              <a:rPr lang="en-US" sz="2400" dirty="0">
                <a:solidFill>
                  <a:schemeClr val="accent2"/>
                </a:solidFill>
              </a:rPr>
              <a:t>verb</a:t>
            </a:r>
          </a:p>
          <a:p>
            <a:pPr marL="0" indent="0">
              <a:buNone/>
            </a:pPr>
            <a:r>
              <a:rPr lang="es-ES" sz="2400" dirty="0"/>
              <a:t>			</a:t>
            </a:r>
            <a:r>
              <a:rPr lang="es-ES" sz="2400" dirty="0">
                <a:solidFill>
                  <a:srgbClr val="FF0000"/>
                </a:solidFill>
              </a:rPr>
              <a:t>Hace</a:t>
            </a:r>
            <a:r>
              <a:rPr lang="es-ES" sz="2400" dirty="0"/>
              <a:t>    </a:t>
            </a:r>
            <a:r>
              <a:rPr lang="es-ES" sz="2400" dirty="0">
                <a:solidFill>
                  <a:srgbClr val="3333CC"/>
                </a:solidFill>
              </a:rPr>
              <a:t>una hora    </a:t>
            </a:r>
            <a:r>
              <a:rPr lang="es-ES" sz="2400" dirty="0">
                <a:solidFill>
                  <a:srgbClr val="008000"/>
                </a:solidFill>
              </a:rPr>
              <a:t>que</a:t>
            </a:r>
            <a:r>
              <a:rPr lang="es-ES" sz="2400" dirty="0"/>
              <a:t> la chica </a:t>
            </a:r>
            <a:r>
              <a:rPr lang="es-ES" sz="2400" dirty="0">
                <a:solidFill>
                  <a:schemeClr val="accent2"/>
                </a:solidFill>
              </a:rPr>
              <a:t>llora</a:t>
            </a:r>
            <a:r>
              <a:rPr lang="es-ES" sz="2400" dirty="0"/>
              <a:t>.</a:t>
            </a:r>
          </a:p>
          <a:p>
            <a:pPr marL="0" indent="0">
              <a:buNone/>
            </a:pPr>
            <a:endParaRPr lang="es-ES" sz="2400" dirty="0"/>
          </a:p>
          <a:p>
            <a:pPr marL="0" indent="0">
              <a:buNone/>
            </a:pPr>
            <a:r>
              <a:rPr lang="es-ES" sz="2400" dirty="0" err="1"/>
              <a:t>Literally</a:t>
            </a:r>
            <a:r>
              <a:rPr lang="es-ES" sz="2400" dirty="0"/>
              <a:t>, “</a:t>
            </a:r>
            <a:r>
              <a:rPr lang="es-ES" sz="2400" dirty="0" err="1"/>
              <a:t>it</a:t>
            </a:r>
            <a:r>
              <a:rPr lang="es-ES" sz="2400" dirty="0"/>
              <a:t> </a:t>
            </a:r>
            <a:r>
              <a:rPr lang="es-ES" sz="2400" dirty="0" err="1"/>
              <a:t>makes</a:t>
            </a:r>
            <a:r>
              <a:rPr lang="es-ES" sz="2400" dirty="0"/>
              <a:t> </a:t>
            </a:r>
            <a:r>
              <a:rPr lang="es-ES" sz="2400" dirty="0" err="1"/>
              <a:t>an</a:t>
            </a:r>
            <a:r>
              <a:rPr lang="es-ES" sz="2400" dirty="0"/>
              <a:t> </a:t>
            </a:r>
            <a:r>
              <a:rPr lang="es-ES" sz="2400" dirty="0" err="1"/>
              <a:t>hour</a:t>
            </a:r>
            <a:r>
              <a:rPr lang="es-ES" sz="2400" dirty="0"/>
              <a:t> </a:t>
            </a:r>
            <a:r>
              <a:rPr lang="es-ES" sz="2400" dirty="0" err="1"/>
              <a:t>that</a:t>
            </a:r>
            <a:r>
              <a:rPr lang="es-ES" sz="2400" dirty="0"/>
              <a:t> </a:t>
            </a:r>
            <a:r>
              <a:rPr lang="es-ES" sz="2400" dirty="0" err="1"/>
              <a:t>the</a:t>
            </a:r>
            <a:r>
              <a:rPr lang="es-ES" sz="2400" dirty="0"/>
              <a:t> </a:t>
            </a:r>
            <a:r>
              <a:rPr lang="es-ES" sz="2400" dirty="0" err="1"/>
              <a:t>girl</a:t>
            </a:r>
            <a:r>
              <a:rPr lang="es-ES" sz="2400" dirty="0"/>
              <a:t> </a:t>
            </a:r>
            <a:r>
              <a:rPr lang="es-ES" sz="2400" dirty="0" err="1"/>
              <a:t>is</a:t>
            </a:r>
            <a:r>
              <a:rPr lang="es-ES" sz="2400" dirty="0"/>
              <a:t> </a:t>
            </a:r>
            <a:r>
              <a:rPr lang="es-ES" sz="2400" dirty="0" err="1"/>
              <a:t>crying</a:t>
            </a:r>
            <a:r>
              <a:rPr lang="es-ES" sz="2400" dirty="0"/>
              <a:t>.”  </a:t>
            </a:r>
          </a:p>
          <a:p>
            <a:pPr marL="0" indent="0">
              <a:buNone/>
            </a:pPr>
            <a:endParaRPr lang="es-ES" sz="2400" dirty="0"/>
          </a:p>
          <a:p>
            <a:pPr marL="0" indent="0">
              <a:buNone/>
            </a:pPr>
            <a:r>
              <a:rPr lang="es-ES" sz="2400" dirty="0" err="1"/>
              <a:t>But</a:t>
            </a:r>
            <a:r>
              <a:rPr lang="es-ES" sz="2400" dirty="0"/>
              <a:t>, in </a:t>
            </a:r>
            <a:r>
              <a:rPr lang="es-ES" sz="2400" dirty="0" err="1"/>
              <a:t>good</a:t>
            </a:r>
            <a:r>
              <a:rPr lang="es-ES" sz="2400" dirty="0"/>
              <a:t> English,</a:t>
            </a:r>
          </a:p>
          <a:p>
            <a:pPr marL="0" indent="0">
              <a:buNone/>
            </a:pPr>
            <a:endParaRPr lang="es-ES" sz="2400" dirty="0"/>
          </a:p>
          <a:p>
            <a:pPr marL="0" indent="0">
              <a:buNone/>
            </a:pPr>
            <a:r>
              <a:rPr lang="es-ES" sz="2400" dirty="0"/>
              <a:t> 			</a:t>
            </a:r>
            <a:r>
              <a:rPr lang="en-US" sz="2400" dirty="0"/>
              <a:t>The girl has been crying for an hour.</a:t>
            </a:r>
          </a:p>
          <a:p>
            <a:pPr marL="0" indent="0">
              <a:buNone/>
            </a:pPr>
            <a:endParaRPr lang="en-US" sz="2400" dirty="0"/>
          </a:p>
        </p:txBody>
      </p:sp>
    </p:spTree>
    <p:extLst>
      <p:ext uri="{BB962C8B-B14F-4D97-AF65-F5344CB8AC3E}">
        <p14:creationId xmlns:p14="http://schemas.microsoft.com/office/powerpoint/2010/main" val="296247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anim calcmode="lin" valueType="num">
                                      <p:cBhvr>
                                        <p:cTn id="5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1000"/>
                                        <p:tgtEl>
                                          <p:spTgt spid="3">
                                            <p:txEl>
                                              <p:pRg st="13" end="13"/>
                                            </p:txEl>
                                          </p:spTgt>
                                        </p:tgtEl>
                                      </p:cBhvr>
                                    </p:animEffect>
                                    <p:anim calcmode="lin" valueType="num">
                                      <p:cBhvr>
                                        <p:cTn id="58"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15" end="15"/>
                                            </p:txEl>
                                          </p:spTgt>
                                        </p:tgtEl>
                                        <p:attrNameLst>
                                          <p:attrName>style.visibility</p:attrName>
                                        </p:attrNameLst>
                                      </p:cBhvr>
                                      <p:to>
                                        <p:strVal val="visible"/>
                                      </p:to>
                                    </p:set>
                                    <p:animEffect transition="in" filter="fade">
                                      <p:cBhvr>
                                        <p:cTn id="64" dur="1000"/>
                                        <p:tgtEl>
                                          <p:spTgt spid="3">
                                            <p:txEl>
                                              <p:pRg st="15" end="15"/>
                                            </p:txEl>
                                          </p:spTgt>
                                        </p:tgtEl>
                                      </p:cBhvr>
                                    </p:animEffect>
                                    <p:anim calcmode="lin" valueType="num">
                                      <p:cBhvr>
                                        <p:cTn id="65"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307F-D8A7-4050-9085-2846061DF4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B02471-6367-4D78-8834-CC6D3704FCDB}"/>
              </a:ext>
            </a:extLst>
          </p:cNvPr>
          <p:cNvSpPr>
            <a:spLocks noGrp="1"/>
          </p:cNvSpPr>
          <p:nvPr>
            <p:ph idx="1"/>
          </p:nvPr>
        </p:nvSpPr>
        <p:spPr/>
        <p:txBody>
          <a:bodyPr>
            <a:normAutofit/>
          </a:bodyPr>
          <a:lstStyle/>
          <a:p>
            <a:pPr marL="0" indent="0" algn="ctr">
              <a:buNone/>
            </a:pPr>
            <a:endParaRPr lang="en-US" sz="3600" dirty="0"/>
          </a:p>
          <a:p>
            <a:pPr marL="0" indent="0" algn="ctr">
              <a:buNone/>
            </a:pPr>
            <a:r>
              <a:rPr lang="en-US" sz="3600" dirty="0"/>
              <a:t>Go </a:t>
            </a:r>
            <a:r>
              <a:rPr lang="en-US" sz="3600" dirty="0">
                <a:hlinkClick r:id="rId2"/>
              </a:rPr>
              <a:t>here</a:t>
            </a:r>
            <a:r>
              <a:rPr lang="en-US" sz="3600" dirty="0"/>
              <a:t> to practice before going on.</a:t>
            </a:r>
          </a:p>
        </p:txBody>
      </p:sp>
    </p:spTree>
    <p:extLst>
      <p:ext uri="{BB962C8B-B14F-4D97-AF65-F5344CB8AC3E}">
        <p14:creationId xmlns:p14="http://schemas.microsoft.com/office/powerpoint/2010/main" val="150305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DBED8-AA83-453D-BF76-0516D9FC7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7E6D01-9F4C-471C-ADDD-C88F533B02CE}"/>
              </a:ext>
            </a:extLst>
          </p:cNvPr>
          <p:cNvSpPr>
            <a:spLocks noGrp="1"/>
          </p:cNvSpPr>
          <p:nvPr>
            <p:ph idx="1"/>
          </p:nvPr>
        </p:nvSpPr>
        <p:spPr>
          <a:xfrm>
            <a:off x="433952" y="451281"/>
            <a:ext cx="11577234" cy="6127750"/>
          </a:xfrm>
        </p:spPr>
        <p:txBody>
          <a:bodyPr>
            <a:normAutofit lnSpcReduction="10000"/>
          </a:bodyPr>
          <a:lstStyle/>
          <a:p>
            <a:pPr marL="0" indent="0">
              <a:spcBef>
                <a:spcPts val="0"/>
              </a:spcBef>
              <a:buNone/>
            </a:pPr>
            <a:r>
              <a:rPr lang="en-US" sz="2400" dirty="0"/>
              <a:t>Besides saying something like</a:t>
            </a:r>
          </a:p>
          <a:p>
            <a:pPr marL="0" indent="0">
              <a:spcBef>
                <a:spcPts val="0"/>
              </a:spcBef>
              <a:buNone/>
            </a:pPr>
            <a:endParaRPr lang="en-US" sz="2400" dirty="0"/>
          </a:p>
          <a:p>
            <a:pPr marL="0" indent="0" algn="ctr">
              <a:spcBef>
                <a:spcPts val="0"/>
              </a:spcBef>
              <a:buNone/>
            </a:pPr>
            <a:r>
              <a:rPr lang="en-US" sz="2400" dirty="0"/>
              <a:t>I have been living here for three years,</a:t>
            </a:r>
          </a:p>
          <a:p>
            <a:pPr marL="0" indent="0">
              <a:spcBef>
                <a:spcPts val="0"/>
              </a:spcBef>
              <a:buNone/>
            </a:pPr>
            <a:endParaRPr lang="en-US" sz="2400" dirty="0"/>
          </a:p>
          <a:p>
            <a:pPr marL="0" indent="0">
              <a:spcBef>
                <a:spcPts val="0"/>
              </a:spcBef>
              <a:buNone/>
            </a:pPr>
            <a:r>
              <a:rPr lang="en-US" sz="2400" dirty="0"/>
              <a:t>We can say,</a:t>
            </a:r>
          </a:p>
          <a:p>
            <a:pPr marL="0" indent="0">
              <a:spcBef>
                <a:spcPts val="0"/>
              </a:spcBef>
              <a:buNone/>
            </a:pPr>
            <a:endParaRPr lang="en-US" sz="2400" dirty="0"/>
          </a:p>
          <a:p>
            <a:pPr marL="0" indent="0" algn="ctr">
              <a:spcBef>
                <a:spcPts val="0"/>
              </a:spcBef>
              <a:buNone/>
            </a:pPr>
            <a:r>
              <a:rPr lang="en-US" sz="2400" dirty="0"/>
              <a:t>I HAD been living there for three years (when I finally bought a new house).</a:t>
            </a:r>
          </a:p>
          <a:p>
            <a:pPr marL="0" indent="0">
              <a:spcBef>
                <a:spcPts val="0"/>
              </a:spcBef>
              <a:buNone/>
            </a:pPr>
            <a:endParaRPr lang="en-US" sz="2400" dirty="0"/>
          </a:p>
          <a:p>
            <a:pPr marL="0" indent="0">
              <a:spcBef>
                <a:spcPts val="0"/>
              </a:spcBef>
              <a:buNone/>
            </a:pPr>
            <a:r>
              <a:rPr lang="en-US" sz="2400" dirty="0"/>
              <a:t>If you think about it, you can figure out how to say it.  If</a:t>
            </a:r>
          </a:p>
          <a:p>
            <a:pPr marL="0" indent="0">
              <a:spcBef>
                <a:spcPts val="0"/>
              </a:spcBef>
              <a:buNone/>
            </a:pPr>
            <a:endParaRPr lang="en-US" sz="2400" dirty="0"/>
          </a:p>
          <a:p>
            <a:pPr marL="0" indent="0" algn="ctr">
              <a:spcBef>
                <a:spcPts val="0"/>
              </a:spcBef>
              <a:buNone/>
            </a:pPr>
            <a:r>
              <a:rPr lang="en-US" sz="2400" b="1" dirty="0" err="1">
                <a:solidFill>
                  <a:srgbClr val="7030A0"/>
                </a:solidFill>
              </a:rPr>
              <a:t>Hace</a:t>
            </a:r>
            <a:r>
              <a:rPr lang="en-US" sz="2400" dirty="0"/>
              <a:t> </a:t>
            </a:r>
            <a:r>
              <a:rPr lang="en-US" sz="2400" dirty="0" err="1"/>
              <a:t>tres</a:t>
            </a:r>
            <a:r>
              <a:rPr lang="en-US" sz="2400" dirty="0"/>
              <a:t> </a:t>
            </a:r>
            <a:r>
              <a:rPr lang="en-US" sz="2400" dirty="0" err="1"/>
              <a:t>años</a:t>
            </a:r>
            <a:r>
              <a:rPr lang="en-US" sz="2400" dirty="0"/>
              <a:t> que </a:t>
            </a:r>
            <a:r>
              <a:rPr lang="en-US" sz="2400" b="1" dirty="0">
                <a:solidFill>
                  <a:srgbClr val="7030A0"/>
                </a:solidFill>
              </a:rPr>
              <a:t>vivo</a:t>
            </a:r>
            <a:r>
              <a:rPr lang="en-US" sz="2400" dirty="0"/>
              <a:t> </a:t>
            </a:r>
            <a:r>
              <a:rPr lang="en-US" sz="2400" dirty="0" err="1"/>
              <a:t>aquí</a:t>
            </a:r>
            <a:r>
              <a:rPr lang="en-US" sz="2400" dirty="0"/>
              <a:t>    </a:t>
            </a:r>
          </a:p>
          <a:p>
            <a:pPr marL="0" indent="0">
              <a:spcBef>
                <a:spcPts val="0"/>
              </a:spcBef>
              <a:buNone/>
            </a:pPr>
            <a:endParaRPr lang="en-US" sz="2400" dirty="0"/>
          </a:p>
          <a:p>
            <a:pPr marL="0" indent="0">
              <a:spcBef>
                <a:spcPts val="0"/>
              </a:spcBef>
              <a:buNone/>
            </a:pPr>
            <a:r>
              <a:rPr lang="en-US" sz="2400" dirty="0"/>
              <a:t>means    </a:t>
            </a:r>
          </a:p>
          <a:p>
            <a:pPr marL="0" indent="0">
              <a:spcBef>
                <a:spcPts val="0"/>
              </a:spcBef>
              <a:buNone/>
            </a:pPr>
            <a:endParaRPr lang="en-US" sz="2400" dirty="0"/>
          </a:p>
          <a:p>
            <a:pPr marL="0" indent="0" algn="ctr">
              <a:spcBef>
                <a:spcPts val="0"/>
              </a:spcBef>
              <a:buNone/>
            </a:pPr>
            <a:r>
              <a:rPr lang="en-US" sz="2400" dirty="0"/>
              <a:t>I HAVE been living here for 3 years &amp; HAD is the past of HAVE</a:t>
            </a:r>
          </a:p>
          <a:p>
            <a:pPr marL="0" indent="0">
              <a:spcBef>
                <a:spcPts val="0"/>
              </a:spcBef>
              <a:buNone/>
            </a:pPr>
            <a:endParaRPr lang="en-US" sz="2400" dirty="0"/>
          </a:p>
          <a:p>
            <a:pPr marL="0" indent="0">
              <a:spcBef>
                <a:spcPts val="0"/>
              </a:spcBef>
              <a:buNone/>
            </a:pPr>
            <a:r>
              <a:rPr lang="en-US" sz="2200" dirty="0"/>
              <a:t>then it makes sense to change the verbs in the Spanish sentence to the past (specifically, imperfect):</a:t>
            </a:r>
          </a:p>
          <a:p>
            <a:pPr marL="0" indent="0">
              <a:spcBef>
                <a:spcPts val="0"/>
              </a:spcBef>
              <a:buNone/>
            </a:pPr>
            <a:endParaRPr lang="en-US" sz="2400" dirty="0"/>
          </a:p>
          <a:p>
            <a:pPr marL="0" indent="0" algn="ctr">
              <a:spcBef>
                <a:spcPts val="0"/>
              </a:spcBef>
              <a:buNone/>
            </a:pPr>
            <a:r>
              <a:rPr lang="en-US" sz="2400" b="1" dirty="0" err="1">
                <a:solidFill>
                  <a:srgbClr val="7030A0"/>
                </a:solidFill>
              </a:rPr>
              <a:t>Hacía</a:t>
            </a:r>
            <a:r>
              <a:rPr lang="en-US" sz="2400" dirty="0"/>
              <a:t> </a:t>
            </a:r>
            <a:r>
              <a:rPr lang="en-US" sz="2400" dirty="0" err="1"/>
              <a:t>tres</a:t>
            </a:r>
            <a:r>
              <a:rPr lang="en-US" sz="2400" dirty="0"/>
              <a:t> </a:t>
            </a:r>
            <a:r>
              <a:rPr lang="en-US" sz="2400" dirty="0" err="1"/>
              <a:t>años</a:t>
            </a:r>
            <a:r>
              <a:rPr lang="en-US" sz="2400" dirty="0"/>
              <a:t> que </a:t>
            </a:r>
            <a:r>
              <a:rPr lang="en-US" sz="2400" b="1" dirty="0" err="1">
                <a:solidFill>
                  <a:srgbClr val="7030A0"/>
                </a:solidFill>
              </a:rPr>
              <a:t>vivía</a:t>
            </a:r>
            <a:r>
              <a:rPr lang="en-US" sz="2400" dirty="0"/>
              <a:t> </a:t>
            </a:r>
            <a:r>
              <a:rPr lang="en-US" sz="2400" dirty="0" err="1"/>
              <a:t>aquí</a:t>
            </a:r>
            <a:r>
              <a:rPr lang="en-US" sz="2400" dirty="0"/>
              <a:t>. = I HAD been living here for 3 years.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0652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fade">
                                      <p:cBhvr>
                                        <p:cTn id="38" dur="1000"/>
                                        <p:tgtEl>
                                          <p:spTgt spid="3">
                                            <p:txEl>
                                              <p:pRg st="10" end="10"/>
                                            </p:txEl>
                                          </p:spTgt>
                                        </p:tgtEl>
                                      </p:cBhvr>
                                    </p:animEffect>
                                    <p:anim calcmode="lin" valueType="num">
                                      <p:cBhvr>
                                        <p:cTn id="3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1000"/>
                                        <p:tgtEl>
                                          <p:spTgt spid="3">
                                            <p:txEl>
                                              <p:pRg st="12" end="12"/>
                                            </p:txEl>
                                          </p:spTgt>
                                        </p:tgtEl>
                                      </p:cBhvr>
                                    </p:animEffect>
                                    <p:anim calcmode="lin" valueType="num">
                                      <p:cBhvr>
                                        <p:cTn id="4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48" fill="hold">
                            <p:stCondLst>
                              <p:cond delay="1000"/>
                            </p:stCondLst>
                            <p:childTnLst>
                              <p:par>
                                <p:cTn id="49" presetID="42" presetClass="entr" presetSubtype="0" fill="hold" nodeType="afterEffect">
                                  <p:stCondLst>
                                    <p:cond delay="0"/>
                                  </p:stCondLst>
                                  <p:childTnLst>
                                    <p:set>
                                      <p:cBhvr>
                                        <p:cTn id="50" dur="1" fill="hold">
                                          <p:stCondLst>
                                            <p:cond delay="0"/>
                                          </p:stCondLst>
                                        </p:cTn>
                                        <p:tgtEl>
                                          <p:spTgt spid="3">
                                            <p:txEl>
                                              <p:pRg st="14" end="14"/>
                                            </p:txEl>
                                          </p:spTgt>
                                        </p:tgtEl>
                                        <p:attrNameLst>
                                          <p:attrName>style.visibility</p:attrName>
                                        </p:attrNameLst>
                                      </p:cBhvr>
                                      <p:to>
                                        <p:strVal val="visible"/>
                                      </p:to>
                                    </p:set>
                                    <p:animEffect transition="in" filter="fade">
                                      <p:cBhvr>
                                        <p:cTn id="51" dur="1000"/>
                                        <p:tgtEl>
                                          <p:spTgt spid="3">
                                            <p:txEl>
                                              <p:pRg st="14" end="14"/>
                                            </p:txEl>
                                          </p:spTgt>
                                        </p:tgtEl>
                                      </p:cBhvr>
                                    </p:animEffect>
                                    <p:anim calcmode="lin" valueType="num">
                                      <p:cBhvr>
                                        <p:cTn id="5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Effect transition="in" filter="fade">
                                      <p:cBhvr>
                                        <p:cTn id="58" dur="1000"/>
                                        <p:tgtEl>
                                          <p:spTgt spid="3">
                                            <p:txEl>
                                              <p:pRg st="16" end="16"/>
                                            </p:txEl>
                                          </p:spTgt>
                                        </p:tgtEl>
                                      </p:cBhvr>
                                    </p:animEffect>
                                    <p:anim calcmode="lin" valueType="num">
                                      <p:cBhvr>
                                        <p:cTn id="59"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42" presetClass="entr" presetSubtype="0" fill="hold" nodeType="afterEffect">
                                  <p:stCondLst>
                                    <p:cond delay="0"/>
                                  </p:stCondLst>
                                  <p:childTnLst>
                                    <p:set>
                                      <p:cBhvr>
                                        <p:cTn id="63" dur="1" fill="hold">
                                          <p:stCondLst>
                                            <p:cond delay="0"/>
                                          </p:stCondLst>
                                        </p:cTn>
                                        <p:tgtEl>
                                          <p:spTgt spid="3">
                                            <p:txEl>
                                              <p:pRg st="18" end="18"/>
                                            </p:txEl>
                                          </p:spTgt>
                                        </p:tgtEl>
                                        <p:attrNameLst>
                                          <p:attrName>style.visibility</p:attrName>
                                        </p:attrNameLst>
                                      </p:cBhvr>
                                      <p:to>
                                        <p:strVal val="visible"/>
                                      </p:to>
                                    </p:set>
                                    <p:animEffect transition="in" filter="fade">
                                      <p:cBhvr>
                                        <p:cTn id="64" dur="1000"/>
                                        <p:tgtEl>
                                          <p:spTgt spid="3">
                                            <p:txEl>
                                              <p:pRg st="18" end="18"/>
                                            </p:txEl>
                                          </p:spTgt>
                                        </p:tgtEl>
                                      </p:cBhvr>
                                    </p:animEffect>
                                    <p:anim calcmode="lin" valueType="num">
                                      <p:cBhvr>
                                        <p:cTn id="65"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5CB4-DD66-4A58-9EBD-769C8D7F20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90F0A8-FC74-475F-AEF5-4017A5C5DF10}"/>
              </a:ext>
            </a:extLst>
          </p:cNvPr>
          <p:cNvSpPr>
            <a:spLocks noGrp="1"/>
          </p:cNvSpPr>
          <p:nvPr>
            <p:ph idx="1"/>
          </p:nvPr>
        </p:nvSpPr>
        <p:spPr/>
        <p:txBody>
          <a:bodyPr>
            <a:normAutofit/>
          </a:bodyPr>
          <a:lstStyle/>
          <a:p>
            <a:pPr marL="0" indent="0" algn="ctr">
              <a:buNone/>
            </a:pPr>
            <a:endParaRPr lang="en-US" sz="3600" dirty="0"/>
          </a:p>
          <a:p>
            <a:pPr marL="0" indent="0" algn="ctr">
              <a:buNone/>
            </a:pPr>
            <a:r>
              <a:rPr lang="en-US" sz="3600" dirty="0"/>
              <a:t>Go </a:t>
            </a:r>
            <a:r>
              <a:rPr lang="en-US" sz="3600" dirty="0">
                <a:hlinkClick r:id="rId2"/>
              </a:rPr>
              <a:t>here</a:t>
            </a:r>
            <a:r>
              <a:rPr lang="en-US" sz="3600" dirty="0"/>
              <a:t> to practice before going on.</a:t>
            </a:r>
          </a:p>
        </p:txBody>
      </p:sp>
    </p:spTree>
    <p:extLst>
      <p:ext uri="{BB962C8B-B14F-4D97-AF65-F5344CB8AC3E}">
        <p14:creationId xmlns:p14="http://schemas.microsoft.com/office/powerpoint/2010/main" val="1160209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2B7D2-6A72-476C-87D2-A291576422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AE45DA-A444-4F9A-AD04-C942168ABC58}"/>
              </a:ext>
            </a:extLst>
          </p:cNvPr>
          <p:cNvSpPr>
            <a:spLocks noGrp="1"/>
          </p:cNvSpPr>
          <p:nvPr>
            <p:ph idx="1"/>
          </p:nvPr>
        </p:nvSpPr>
        <p:spPr>
          <a:xfrm>
            <a:off x="353878" y="225640"/>
            <a:ext cx="11484243" cy="6392136"/>
          </a:xfrm>
        </p:spPr>
        <p:txBody>
          <a:bodyPr>
            <a:normAutofit/>
          </a:bodyPr>
          <a:lstStyle/>
          <a:p>
            <a:pPr marL="0" indent="0">
              <a:spcBef>
                <a:spcPts val="0"/>
              </a:spcBef>
              <a:buNone/>
            </a:pPr>
            <a:r>
              <a:rPr lang="en-US" sz="2400" dirty="0" err="1"/>
              <a:t>Hace</a:t>
            </a:r>
            <a:r>
              <a:rPr lang="en-US" sz="2400" dirty="0"/>
              <a:t> una hora que </a:t>
            </a:r>
            <a:r>
              <a:rPr lang="en-US" sz="2400" dirty="0" err="1"/>
              <a:t>leo</a:t>
            </a:r>
            <a:r>
              <a:rPr lang="en-US" sz="2400" dirty="0"/>
              <a:t>.   –   I have been reading for an hour.</a:t>
            </a:r>
          </a:p>
          <a:p>
            <a:pPr marL="0" indent="0">
              <a:spcBef>
                <a:spcPts val="0"/>
              </a:spcBef>
              <a:buNone/>
            </a:pPr>
            <a:r>
              <a:rPr lang="en-US" sz="2400" dirty="0" err="1"/>
              <a:t>Hacía</a:t>
            </a:r>
            <a:r>
              <a:rPr lang="en-US" sz="2400" dirty="0"/>
              <a:t> una hora que </a:t>
            </a:r>
            <a:r>
              <a:rPr lang="en-US" sz="2400" dirty="0" err="1"/>
              <a:t>leía</a:t>
            </a:r>
            <a:r>
              <a:rPr lang="en-US" sz="2400" dirty="0"/>
              <a:t>  --  I had been reading for an hour (when my brother called).</a:t>
            </a:r>
          </a:p>
          <a:p>
            <a:pPr marL="0" indent="0">
              <a:spcBef>
                <a:spcPts val="0"/>
              </a:spcBef>
              <a:buNone/>
            </a:pPr>
            <a:r>
              <a:rPr lang="en-US" sz="2400" dirty="0"/>
              <a:t>    (</a:t>
            </a:r>
            <a:r>
              <a:rPr lang="en-US" sz="2400" dirty="0" err="1"/>
              <a:t>cuando</a:t>
            </a:r>
            <a:r>
              <a:rPr lang="en-US" sz="2400" dirty="0"/>
              <a:t> mi </a:t>
            </a:r>
            <a:r>
              <a:rPr lang="en-US" sz="2400" dirty="0" err="1"/>
              <a:t>hermano</a:t>
            </a:r>
            <a:r>
              <a:rPr lang="en-US" sz="2400" dirty="0"/>
              <a:t> me </a:t>
            </a:r>
            <a:r>
              <a:rPr lang="en-US" sz="2400" dirty="0" err="1"/>
              <a:t>llamó</a:t>
            </a:r>
            <a:r>
              <a:rPr lang="en-US" sz="2400" dirty="0"/>
              <a:t>).</a:t>
            </a:r>
          </a:p>
          <a:p>
            <a:pPr marL="0" indent="0">
              <a:spcBef>
                <a:spcPts val="0"/>
              </a:spcBef>
              <a:buNone/>
            </a:pPr>
            <a:endParaRPr lang="en-US" sz="2400" dirty="0"/>
          </a:p>
          <a:p>
            <a:pPr marL="0" indent="0">
              <a:spcBef>
                <a:spcPts val="0"/>
              </a:spcBef>
              <a:buNone/>
            </a:pPr>
            <a:r>
              <a:rPr lang="en-US" sz="2400" dirty="0" err="1"/>
              <a:t>Hace</a:t>
            </a:r>
            <a:r>
              <a:rPr lang="en-US" sz="2400" dirty="0"/>
              <a:t> un </a:t>
            </a:r>
            <a:r>
              <a:rPr lang="en-US" sz="2400" dirty="0" err="1"/>
              <a:t>año</a:t>
            </a:r>
            <a:r>
              <a:rPr lang="en-US" sz="2400" dirty="0"/>
              <a:t> que </a:t>
            </a:r>
            <a:r>
              <a:rPr lang="en-US" sz="2400" dirty="0" err="1"/>
              <a:t>estudias</a:t>
            </a:r>
            <a:r>
              <a:rPr lang="en-US" sz="2400" dirty="0"/>
              <a:t> </a:t>
            </a:r>
            <a:r>
              <a:rPr lang="en-US" sz="2400" dirty="0" err="1"/>
              <a:t>español</a:t>
            </a:r>
            <a:r>
              <a:rPr lang="en-US" sz="2400" dirty="0"/>
              <a:t>.      – You have been studying Spanish for a year.</a:t>
            </a:r>
          </a:p>
          <a:p>
            <a:pPr marL="0" indent="0">
              <a:spcBef>
                <a:spcPts val="0"/>
              </a:spcBef>
              <a:buNone/>
            </a:pPr>
            <a:r>
              <a:rPr lang="en-US" sz="2400" dirty="0" err="1"/>
              <a:t>Hacia</a:t>
            </a:r>
            <a:r>
              <a:rPr lang="en-US" sz="2400" dirty="0"/>
              <a:t> un </a:t>
            </a:r>
            <a:r>
              <a:rPr lang="en-US" sz="2400" dirty="0" err="1"/>
              <a:t>año</a:t>
            </a:r>
            <a:r>
              <a:rPr lang="en-US" sz="2400" dirty="0"/>
              <a:t> que </a:t>
            </a:r>
            <a:r>
              <a:rPr lang="en-US" sz="2400" dirty="0" err="1"/>
              <a:t>estudiabas</a:t>
            </a:r>
            <a:r>
              <a:rPr lang="en-US" sz="2400" dirty="0"/>
              <a:t> </a:t>
            </a:r>
            <a:r>
              <a:rPr lang="en-US" sz="2400" dirty="0" err="1"/>
              <a:t>español</a:t>
            </a:r>
            <a:r>
              <a:rPr lang="en-US" sz="2400" dirty="0"/>
              <a:t> – You had been studying Spanish for a year</a:t>
            </a:r>
          </a:p>
          <a:p>
            <a:pPr marL="0" indent="0">
              <a:spcBef>
                <a:spcPts val="0"/>
              </a:spcBef>
              <a:buNone/>
            </a:pPr>
            <a:r>
              <a:rPr lang="en-US" sz="2400" dirty="0"/>
              <a:t>   (</a:t>
            </a:r>
            <a:r>
              <a:rPr lang="en-US" sz="2400" dirty="0" err="1"/>
              <a:t>cuando</a:t>
            </a:r>
            <a:r>
              <a:rPr lang="en-US" sz="2400" dirty="0"/>
              <a:t> </a:t>
            </a:r>
            <a:r>
              <a:rPr lang="en-US" sz="2400" dirty="0" err="1"/>
              <a:t>conociste</a:t>
            </a:r>
            <a:r>
              <a:rPr lang="en-US" sz="2400" dirty="0"/>
              <a:t> a un </a:t>
            </a:r>
            <a:r>
              <a:rPr lang="en-US" sz="2400" dirty="0" err="1"/>
              <a:t>guapo</a:t>
            </a:r>
            <a:r>
              <a:rPr lang="en-US" sz="2400" dirty="0"/>
              <a:t> </a:t>
            </a:r>
            <a:r>
              <a:rPr lang="en-US" sz="2400" dirty="0" err="1"/>
              <a:t>mexicano</a:t>
            </a:r>
            <a:r>
              <a:rPr lang="en-US" sz="2400" dirty="0"/>
              <a:t>). (when you met a good-looking Mexican).</a:t>
            </a:r>
          </a:p>
          <a:p>
            <a:pPr marL="0" indent="0">
              <a:spcBef>
                <a:spcPts val="0"/>
              </a:spcBef>
              <a:buNone/>
            </a:pPr>
            <a:endParaRPr lang="en-US" sz="2400" dirty="0"/>
          </a:p>
          <a:p>
            <a:pPr marL="0" indent="0">
              <a:spcBef>
                <a:spcPts val="0"/>
              </a:spcBef>
              <a:buNone/>
            </a:pPr>
            <a:r>
              <a:rPr lang="en-US" sz="2400" dirty="0"/>
              <a:t>But what about the preterit?  Can you use it with “</a:t>
            </a:r>
            <a:r>
              <a:rPr lang="en-US" sz="2400" dirty="0" err="1"/>
              <a:t>hace</a:t>
            </a:r>
            <a:r>
              <a:rPr lang="en-US" sz="2400" dirty="0"/>
              <a:t> + time + que”?</a:t>
            </a:r>
          </a:p>
          <a:p>
            <a:pPr marL="0" indent="0">
              <a:spcBef>
                <a:spcPts val="0"/>
              </a:spcBef>
              <a:buNone/>
            </a:pPr>
            <a:endParaRPr lang="en-US" sz="2400" dirty="0"/>
          </a:p>
          <a:p>
            <a:pPr marL="0" indent="0">
              <a:spcBef>
                <a:spcPts val="0"/>
              </a:spcBef>
              <a:buNone/>
            </a:pPr>
            <a:r>
              <a:rPr lang="en-US" sz="2400" dirty="0"/>
              <a:t>Yes.  But the translation is different, because you are no longer talking about something that is or was going on but something that’s finished.  And you don’t put “</a:t>
            </a:r>
            <a:r>
              <a:rPr lang="en-US" sz="2400" dirty="0" err="1"/>
              <a:t>hace</a:t>
            </a:r>
            <a:r>
              <a:rPr lang="en-US" sz="2400" dirty="0"/>
              <a:t>” in the preterit, just the main verb of the sentence.  So</a:t>
            </a:r>
          </a:p>
          <a:p>
            <a:pPr marL="0" indent="0">
              <a:spcBef>
                <a:spcPts val="0"/>
              </a:spcBef>
              <a:buNone/>
            </a:pPr>
            <a:endParaRPr lang="en-US" sz="2400" dirty="0"/>
          </a:p>
          <a:p>
            <a:pPr marL="0" indent="0" algn="ctr">
              <a:spcBef>
                <a:spcPts val="0"/>
              </a:spcBef>
              <a:buNone/>
            </a:pPr>
            <a:r>
              <a:rPr lang="en-US" sz="2400" dirty="0" err="1"/>
              <a:t>Hace</a:t>
            </a:r>
            <a:r>
              <a:rPr lang="en-US" sz="2400" dirty="0"/>
              <a:t> una hora que </a:t>
            </a:r>
            <a:r>
              <a:rPr lang="en-US" sz="2400" dirty="0" err="1"/>
              <a:t>comí</a:t>
            </a:r>
            <a:endParaRPr lang="en-US" sz="2400" dirty="0"/>
          </a:p>
          <a:p>
            <a:pPr marL="0" indent="0">
              <a:spcBef>
                <a:spcPts val="0"/>
              </a:spcBef>
              <a:buNone/>
            </a:pPr>
            <a:endParaRPr lang="en-US" sz="2400" dirty="0"/>
          </a:p>
          <a:p>
            <a:pPr marL="0" indent="0">
              <a:spcBef>
                <a:spcPts val="0"/>
              </a:spcBef>
              <a:buNone/>
            </a:pPr>
            <a:r>
              <a:rPr lang="en-US" sz="2400" dirty="0"/>
              <a:t>means</a:t>
            </a:r>
          </a:p>
          <a:p>
            <a:pPr marL="0" indent="0">
              <a:spcBef>
                <a:spcPts val="0"/>
              </a:spcBef>
              <a:buNone/>
            </a:pPr>
            <a:endParaRPr lang="en-US" sz="2400" dirty="0"/>
          </a:p>
          <a:p>
            <a:pPr marL="0" indent="0" algn="ctr">
              <a:spcBef>
                <a:spcPts val="0"/>
              </a:spcBef>
              <a:buNone/>
            </a:pPr>
            <a:r>
              <a:rPr lang="en-US" sz="2400" dirty="0"/>
              <a:t>I ate an hour ago.  </a:t>
            </a:r>
          </a:p>
        </p:txBody>
      </p:sp>
    </p:spTree>
    <p:extLst>
      <p:ext uri="{BB962C8B-B14F-4D97-AF65-F5344CB8AC3E}">
        <p14:creationId xmlns:p14="http://schemas.microsoft.com/office/powerpoint/2010/main" val="275841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1000"/>
                                        <p:tgtEl>
                                          <p:spTgt spid="3">
                                            <p:txEl>
                                              <p:pRg st="10" end="10"/>
                                            </p:txEl>
                                          </p:spTgt>
                                        </p:tgtEl>
                                      </p:cBhvr>
                                    </p:animEffect>
                                    <p:anim calcmode="lin" valueType="num">
                                      <p:cBhvr>
                                        <p:cTn id="4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1000"/>
                                        <p:tgtEl>
                                          <p:spTgt spid="3">
                                            <p:txEl>
                                              <p:pRg st="12" end="12"/>
                                            </p:txEl>
                                          </p:spTgt>
                                        </p:tgtEl>
                                      </p:cBhvr>
                                    </p:animEffect>
                                    <p:anim calcmode="lin" valueType="num">
                                      <p:cBhvr>
                                        <p:cTn id="5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14" end="14"/>
                                            </p:txEl>
                                          </p:spTgt>
                                        </p:tgtEl>
                                        <p:attrNameLst>
                                          <p:attrName>style.visibility</p:attrName>
                                        </p:attrNameLst>
                                      </p:cBhvr>
                                      <p:to>
                                        <p:strVal val="visible"/>
                                      </p:to>
                                    </p:set>
                                    <p:animEffect transition="in" filter="fade">
                                      <p:cBhvr>
                                        <p:cTn id="60" dur="1000"/>
                                        <p:tgtEl>
                                          <p:spTgt spid="3">
                                            <p:txEl>
                                              <p:pRg st="14" end="14"/>
                                            </p:txEl>
                                          </p:spTgt>
                                        </p:tgtEl>
                                      </p:cBhvr>
                                    </p:animEffect>
                                    <p:anim calcmode="lin" valueType="num">
                                      <p:cBhvr>
                                        <p:cTn id="6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2" presetClass="entr" presetSubtype="0" fill="hold" nodeType="afterEffect">
                                  <p:stCondLst>
                                    <p:cond delay="0"/>
                                  </p:stCondLst>
                                  <p:childTnLst>
                                    <p:set>
                                      <p:cBhvr>
                                        <p:cTn id="65" dur="1" fill="hold">
                                          <p:stCondLst>
                                            <p:cond delay="0"/>
                                          </p:stCondLst>
                                        </p:cTn>
                                        <p:tgtEl>
                                          <p:spTgt spid="3">
                                            <p:txEl>
                                              <p:pRg st="16" end="16"/>
                                            </p:txEl>
                                          </p:spTgt>
                                        </p:tgtEl>
                                        <p:attrNameLst>
                                          <p:attrName>style.visibility</p:attrName>
                                        </p:attrNameLst>
                                      </p:cBhvr>
                                      <p:to>
                                        <p:strVal val="visible"/>
                                      </p:to>
                                    </p:set>
                                    <p:animEffect transition="in" filter="fade">
                                      <p:cBhvr>
                                        <p:cTn id="66" dur="1000"/>
                                        <p:tgtEl>
                                          <p:spTgt spid="3">
                                            <p:txEl>
                                              <p:pRg st="16" end="16"/>
                                            </p:txEl>
                                          </p:spTgt>
                                        </p:tgtEl>
                                      </p:cBhvr>
                                    </p:animEffect>
                                    <p:anim calcmode="lin" valueType="num">
                                      <p:cBhvr>
                                        <p:cTn id="67"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324C-9638-4919-8258-5EAB6699EC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887581-BE97-49F9-B5FD-96AE58471275}"/>
              </a:ext>
            </a:extLst>
          </p:cNvPr>
          <p:cNvSpPr>
            <a:spLocks noGrp="1"/>
          </p:cNvSpPr>
          <p:nvPr>
            <p:ph idx="1"/>
          </p:nvPr>
        </p:nvSpPr>
        <p:spPr>
          <a:xfrm>
            <a:off x="838200" y="365125"/>
            <a:ext cx="10515600" cy="6127750"/>
          </a:xfrm>
        </p:spPr>
        <p:txBody>
          <a:bodyPr>
            <a:normAutofit fontScale="92500" lnSpcReduction="20000"/>
          </a:bodyPr>
          <a:lstStyle/>
          <a:p>
            <a:pPr marL="0" indent="0" algn="ctr">
              <a:buNone/>
            </a:pPr>
            <a:r>
              <a:rPr lang="en-US" dirty="0" err="1">
                <a:solidFill>
                  <a:srgbClr val="7030A0"/>
                </a:solidFill>
              </a:rPr>
              <a:t>Hace</a:t>
            </a:r>
            <a:r>
              <a:rPr lang="en-US" dirty="0"/>
              <a:t> una hora que </a:t>
            </a:r>
            <a:r>
              <a:rPr lang="en-US" dirty="0" err="1">
                <a:solidFill>
                  <a:srgbClr val="7030A0"/>
                </a:solidFill>
              </a:rPr>
              <a:t>como</a:t>
            </a:r>
            <a:r>
              <a:rPr lang="en-US" dirty="0"/>
              <a:t>. – I have been eating for an hour</a:t>
            </a:r>
          </a:p>
          <a:p>
            <a:pPr marL="0" indent="0" algn="ctr">
              <a:buNone/>
            </a:pPr>
            <a:r>
              <a:rPr lang="en-US" dirty="0" err="1">
                <a:solidFill>
                  <a:schemeClr val="accent1">
                    <a:lumMod val="60000"/>
                    <a:lumOff val="40000"/>
                  </a:schemeClr>
                </a:solidFill>
              </a:rPr>
              <a:t>Hacía</a:t>
            </a:r>
            <a:r>
              <a:rPr lang="en-US" dirty="0"/>
              <a:t> una hora que </a:t>
            </a:r>
            <a:r>
              <a:rPr lang="en-US" dirty="0" err="1">
                <a:solidFill>
                  <a:schemeClr val="accent1">
                    <a:lumMod val="60000"/>
                    <a:lumOff val="40000"/>
                  </a:schemeClr>
                </a:solidFill>
              </a:rPr>
              <a:t>comía</a:t>
            </a:r>
            <a:r>
              <a:rPr lang="en-US" dirty="0"/>
              <a:t>. – I had been eating for an hour.</a:t>
            </a:r>
          </a:p>
          <a:p>
            <a:pPr marL="0" indent="0" algn="ctr">
              <a:buNone/>
            </a:pPr>
            <a:r>
              <a:rPr lang="en-US" dirty="0" err="1"/>
              <a:t>Hace</a:t>
            </a:r>
            <a:r>
              <a:rPr lang="en-US" dirty="0"/>
              <a:t> una hora que </a:t>
            </a:r>
            <a:r>
              <a:rPr lang="en-US" dirty="0" err="1">
                <a:solidFill>
                  <a:srgbClr val="FF0000"/>
                </a:solidFill>
              </a:rPr>
              <a:t>comí</a:t>
            </a:r>
            <a:r>
              <a:rPr lang="en-US" dirty="0"/>
              <a:t>. – I ate an hour ago.</a:t>
            </a:r>
          </a:p>
          <a:p>
            <a:pPr marL="0" indent="0">
              <a:buNone/>
            </a:pPr>
            <a:endParaRPr lang="en-US" dirty="0"/>
          </a:p>
          <a:p>
            <a:pPr marL="0" indent="0">
              <a:buNone/>
            </a:pPr>
            <a:r>
              <a:rPr lang="en-US" dirty="0"/>
              <a:t>When students write compositions and want to say something happened a year ago, a decade ago, etc., they struggle with how to say “ago,” because there really isn’t a word for it in Spanish.  You say it like in the third sentence above, but as native speakers of English, it’s probably easier for us to say it this way:</a:t>
            </a:r>
          </a:p>
          <a:p>
            <a:pPr marL="0" indent="0">
              <a:buNone/>
            </a:pPr>
            <a:endParaRPr lang="en-US" dirty="0"/>
          </a:p>
          <a:p>
            <a:pPr marL="0" indent="0" algn="ctr">
              <a:buNone/>
            </a:pPr>
            <a:r>
              <a:rPr lang="en-US" dirty="0" err="1"/>
              <a:t>Comí</a:t>
            </a:r>
            <a:r>
              <a:rPr lang="en-US" dirty="0"/>
              <a:t> </a:t>
            </a:r>
            <a:r>
              <a:rPr lang="en-US" dirty="0" err="1"/>
              <a:t>hace</a:t>
            </a:r>
            <a:r>
              <a:rPr lang="en-US" dirty="0"/>
              <a:t> una hora.</a:t>
            </a:r>
          </a:p>
          <a:p>
            <a:pPr marL="0" indent="0">
              <a:buNone/>
            </a:pPr>
            <a:endParaRPr lang="en-US" dirty="0"/>
          </a:p>
          <a:p>
            <a:pPr marL="0" indent="0">
              <a:buNone/>
            </a:pPr>
            <a:r>
              <a:rPr lang="en-US" dirty="0"/>
              <a:t>That means the same thing as above: </a:t>
            </a:r>
            <a:r>
              <a:rPr lang="en-US" dirty="0">
                <a:solidFill>
                  <a:srgbClr val="008000"/>
                </a:solidFill>
              </a:rPr>
              <a:t>I ate an hour ago.  </a:t>
            </a:r>
            <a:r>
              <a:rPr lang="en-US" dirty="0"/>
              <a:t>It has the added benefit (for native speakers of English) of putting the phrase meaning “ago” after the verb, as we usually do in English, and eliminating the “que,” which doesn’t occur in English.</a:t>
            </a:r>
          </a:p>
        </p:txBody>
      </p:sp>
    </p:spTree>
    <p:extLst>
      <p:ext uri="{BB962C8B-B14F-4D97-AF65-F5344CB8AC3E}">
        <p14:creationId xmlns:p14="http://schemas.microsoft.com/office/powerpoint/2010/main" val="384595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BA66-932E-40AE-B317-3ADC059A90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BABEB7-FC9A-44EB-89D2-DA9E7A7B194E}"/>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000" dirty="0"/>
              <a:t>Go </a:t>
            </a:r>
            <a:r>
              <a:rPr lang="en-US" sz="4000" dirty="0">
                <a:hlinkClick r:id="rId2"/>
              </a:rPr>
              <a:t>here</a:t>
            </a:r>
            <a:r>
              <a:rPr lang="en-US" sz="4000" dirty="0"/>
              <a:t> to practice before going on.</a:t>
            </a:r>
          </a:p>
        </p:txBody>
      </p:sp>
    </p:spTree>
    <p:extLst>
      <p:ext uri="{BB962C8B-B14F-4D97-AF65-F5344CB8AC3E}">
        <p14:creationId xmlns:p14="http://schemas.microsoft.com/office/powerpoint/2010/main" val="54208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871</Words>
  <Application>Microsoft Office PowerPoint</Application>
  <PresentationFormat>Widescreen</PresentationFormat>
  <Paragraphs>102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Agency FB</vt:lpstr>
      <vt:lpstr>Arial</vt:lpstr>
      <vt:lpstr>Calibri</vt:lpstr>
      <vt:lpstr>Calibri Light</vt:lpstr>
      <vt:lpstr>Monotype Corsiva</vt:lpstr>
      <vt:lpstr>Office Theme</vt:lpstr>
      <vt:lpstr>Hace que and Acabar 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Acabar de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Hace que and Acabar de</dc:title>
  <dc:creator>Karen Guffey</dc:creator>
  <cp:lastModifiedBy>Karen Guffey</cp:lastModifiedBy>
  <cp:revision>7</cp:revision>
  <dcterms:created xsi:type="dcterms:W3CDTF">2020-06-02T02:35:17Z</dcterms:created>
  <dcterms:modified xsi:type="dcterms:W3CDTF">2021-07-06T01:10:48Z</dcterms:modified>
</cp:coreProperties>
</file>