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A58404-AD9F-4BE4-9175-8C1E58B1B409}" v="45" dt="2020-06-19T05:32:21.9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33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Guffey" userId="e43fb1d6869b1d90" providerId="LiveId" clId="{A2A58404-AD9F-4BE4-9175-8C1E58B1B409}"/>
    <pc:docChg chg="custSel modSld modMainMaster">
      <pc:chgData name="Karen Guffey" userId="e43fb1d6869b1d90" providerId="LiveId" clId="{A2A58404-AD9F-4BE4-9175-8C1E58B1B409}" dt="2020-06-19T05:32:21.906" v="45"/>
      <pc:docMkLst>
        <pc:docMk/>
      </pc:docMkLst>
      <pc:sldChg chg="modAnim">
        <pc:chgData name="Karen Guffey" userId="e43fb1d6869b1d90" providerId="LiveId" clId="{A2A58404-AD9F-4BE4-9175-8C1E58B1B409}" dt="2020-06-19T05:23:07.027" v="1"/>
        <pc:sldMkLst>
          <pc:docMk/>
          <pc:sldMk cId="47844382" sldId="256"/>
        </pc:sldMkLst>
      </pc:sldChg>
      <pc:sldChg chg="modAnim">
        <pc:chgData name="Karen Guffey" userId="e43fb1d6869b1d90" providerId="LiveId" clId="{A2A58404-AD9F-4BE4-9175-8C1E58B1B409}" dt="2020-06-19T05:23:51.616" v="8"/>
        <pc:sldMkLst>
          <pc:docMk/>
          <pc:sldMk cId="793976977" sldId="257"/>
        </pc:sldMkLst>
      </pc:sldChg>
      <pc:sldChg chg="modSp modAnim">
        <pc:chgData name="Karen Guffey" userId="e43fb1d6869b1d90" providerId="LiveId" clId="{A2A58404-AD9F-4BE4-9175-8C1E58B1B409}" dt="2020-06-19T05:24:50.532" v="17"/>
        <pc:sldMkLst>
          <pc:docMk/>
          <pc:sldMk cId="1037371447" sldId="258"/>
        </pc:sldMkLst>
        <pc:spChg chg="mod">
          <ac:chgData name="Karen Guffey" userId="e43fb1d6869b1d90" providerId="LiveId" clId="{A2A58404-AD9F-4BE4-9175-8C1E58B1B409}" dt="2020-06-19T05:24:43.966" v="15" actId="20578"/>
          <ac:spMkLst>
            <pc:docMk/>
            <pc:sldMk cId="1037371447" sldId="258"/>
            <ac:spMk id="3" creationId="{5D560432-A010-4095-B2A4-F1B5C226B128}"/>
          </ac:spMkLst>
        </pc:spChg>
      </pc:sldChg>
      <pc:sldChg chg="modSp modAnim">
        <pc:chgData name="Karen Guffey" userId="e43fb1d6869b1d90" providerId="LiveId" clId="{A2A58404-AD9F-4BE4-9175-8C1E58B1B409}" dt="2020-06-19T05:25:32.419" v="24"/>
        <pc:sldMkLst>
          <pc:docMk/>
          <pc:sldMk cId="265719375" sldId="259"/>
        </pc:sldMkLst>
        <pc:spChg chg="mod">
          <ac:chgData name="Karen Guffey" userId="e43fb1d6869b1d90" providerId="LiveId" clId="{A2A58404-AD9F-4BE4-9175-8C1E58B1B409}" dt="2020-06-19T05:25:31.371" v="23" actId="20578"/>
          <ac:spMkLst>
            <pc:docMk/>
            <pc:sldMk cId="265719375" sldId="259"/>
            <ac:spMk id="3" creationId="{2E2B7B9F-68FA-4068-8AC1-0ED6C8D9E992}"/>
          </ac:spMkLst>
        </pc:spChg>
      </pc:sldChg>
      <pc:sldChg chg="modAnim">
        <pc:chgData name="Karen Guffey" userId="e43fb1d6869b1d90" providerId="LiveId" clId="{A2A58404-AD9F-4BE4-9175-8C1E58B1B409}" dt="2020-06-19T05:26:00.594" v="28"/>
        <pc:sldMkLst>
          <pc:docMk/>
          <pc:sldMk cId="622792165" sldId="260"/>
        </pc:sldMkLst>
      </pc:sldChg>
      <pc:sldChg chg="modAnim">
        <pc:chgData name="Karen Guffey" userId="e43fb1d6869b1d90" providerId="LiveId" clId="{A2A58404-AD9F-4BE4-9175-8C1E58B1B409}" dt="2020-06-19T05:26:29.412" v="33"/>
        <pc:sldMkLst>
          <pc:docMk/>
          <pc:sldMk cId="1561111937" sldId="261"/>
        </pc:sldMkLst>
      </pc:sldChg>
      <pc:sldChg chg="addSp delSp modSp modTransition setBg">
        <pc:chgData name="Karen Guffey" userId="e43fb1d6869b1d90" providerId="LiveId" clId="{A2A58404-AD9F-4BE4-9175-8C1E58B1B409}" dt="2020-06-19T05:32:21.906" v="45"/>
        <pc:sldMkLst>
          <pc:docMk/>
          <pc:sldMk cId="3512194583" sldId="262"/>
        </pc:sldMkLst>
        <pc:picChg chg="add del mod">
          <ac:chgData name="Karen Guffey" userId="e43fb1d6869b1d90" providerId="LiveId" clId="{A2A58404-AD9F-4BE4-9175-8C1E58B1B409}" dt="2020-06-19T05:31:22.428" v="37" actId="478"/>
          <ac:picMkLst>
            <pc:docMk/>
            <pc:sldMk cId="3512194583" sldId="262"/>
            <ac:picMk id="4" creationId="{DD87194E-2C20-4ACE-BF6E-BE58969AF267}"/>
          </ac:picMkLst>
        </pc:picChg>
      </pc:sldChg>
      <pc:sldMasterChg chg="setBg modSldLayout">
        <pc:chgData name="Karen Guffey" userId="e43fb1d6869b1d90" providerId="LiveId" clId="{A2A58404-AD9F-4BE4-9175-8C1E58B1B409}" dt="2020-06-19T05:32:21.906" v="45"/>
        <pc:sldMasterMkLst>
          <pc:docMk/>
          <pc:sldMasterMk cId="3968308884" sldId="2147483648"/>
        </pc:sldMasterMkLst>
        <pc:sldLayoutChg chg="setBg">
          <pc:chgData name="Karen Guffey" userId="e43fb1d6869b1d90" providerId="LiveId" clId="{A2A58404-AD9F-4BE4-9175-8C1E58B1B409}" dt="2020-06-19T05:32:21.906" v="45"/>
          <pc:sldLayoutMkLst>
            <pc:docMk/>
            <pc:sldMasterMk cId="3968308884" sldId="2147483648"/>
            <pc:sldLayoutMk cId="963369206" sldId="2147483649"/>
          </pc:sldLayoutMkLst>
        </pc:sldLayoutChg>
        <pc:sldLayoutChg chg="setBg">
          <pc:chgData name="Karen Guffey" userId="e43fb1d6869b1d90" providerId="LiveId" clId="{A2A58404-AD9F-4BE4-9175-8C1E58B1B409}" dt="2020-06-19T05:32:21.906" v="45"/>
          <pc:sldLayoutMkLst>
            <pc:docMk/>
            <pc:sldMasterMk cId="3968308884" sldId="2147483648"/>
            <pc:sldLayoutMk cId="4197175182" sldId="2147483650"/>
          </pc:sldLayoutMkLst>
        </pc:sldLayoutChg>
        <pc:sldLayoutChg chg="setBg">
          <pc:chgData name="Karen Guffey" userId="e43fb1d6869b1d90" providerId="LiveId" clId="{A2A58404-AD9F-4BE4-9175-8C1E58B1B409}" dt="2020-06-19T05:32:21.906" v="45"/>
          <pc:sldLayoutMkLst>
            <pc:docMk/>
            <pc:sldMasterMk cId="3968308884" sldId="2147483648"/>
            <pc:sldLayoutMk cId="479041828" sldId="2147483651"/>
          </pc:sldLayoutMkLst>
        </pc:sldLayoutChg>
        <pc:sldLayoutChg chg="setBg">
          <pc:chgData name="Karen Guffey" userId="e43fb1d6869b1d90" providerId="LiveId" clId="{A2A58404-AD9F-4BE4-9175-8C1E58B1B409}" dt="2020-06-19T05:32:21.906" v="45"/>
          <pc:sldLayoutMkLst>
            <pc:docMk/>
            <pc:sldMasterMk cId="3968308884" sldId="2147483648"/>
            <pc:sldLayoutMk cId="620636428" sldId="2147483652"/>
          </pc:sldLayoutMkLst>
        </pc:sldLayoutChg>
        <pc:sldLayoutChg chg="setBg">
          <pc:chgData name="Karen Guffey" userId="e43fb1d6869b1d90" providerId="LiveId" clId="{A2A58404-AD9F-4BE4-9175-8C1E58B1B409}" dt="2020-06-19T05:32:21.906" v="45"/>
          <pc:sldLayoutMkLst>
            <pc:docMk/>
            <pc:sldMasterMk cId="3968308884" sldId="2147483648"/>
            <pc:sldLayoutMk cId="3558764419" sldId="2147483653"/>
          </pc:sldLayoutMkLst>
        </pc:sldLayoutChg>
        <pc:sldLayoutChg chg="setBg">
          <pc:chgData name="Karen Guffey" userId="e43fb1d6869b1d90" providerId="LiveId" clId="{A2A58404-AD9F-4BE4-9175-8C1E58B1B409}" dt="2020-06-19T05:32:21.906" v="45"/>
          <pc:sldLayoutMkLst>
            <pc:docMk/>
            <pc:sldMasterMk cId="3968308884" sldId="2147483648"/>
            <pc:sldLayoutMk cId="1215656766" sldId="2147483654"/>
          </pc:sldLayoutMkLst>
        </pc:sldLayoutChg>
        <pc:sldLayoutChg chg="setBg">
          <pc:chgData name="Karen Guffey" userId="e43fb1d6869b1d90" providerId="LiveId" clId="{A2A58404-AD9F-4BE4-9175-8C1E58B1B409}" dt="2020-06-19T05:32:21.906" v="45"/>
          <pc:sldLayoutMkLst>
            <pc:docMk/>
            <pc:sldMasterMk cId="3968308884" sldId="2147483648"/>
            <pc:sldLayoutMk cId="3139666197" sldId="2147483655"/>
          </pc:sldLayoutMkLst>
        </pc:sldLayoutChg>
        <pc:sldLayoutChg chg="setBg">
          <pc:chgData name="Karen Guffey" userId="e43fb1d6869b1d90" providerId="LiveId" clId="{A2A58404-AD9F-4BE4-9175-8C1E58B1B409}" dt="2020-06-19T05:32:21.906" v="45"/>
          <pc:sldLayoutMkLst>
            <pc:docMk/>
            <pc:sldMasterMk cId="3968308884" sldId="2147483648"/>
            <pc:sldLayoutMk cId="3762580532" sldId="2147483656"/>
          </pc:sldLayoutMkLst>
        </pc:sldLayoutChg>
        <pc:sldLayoutChg chg="setBg">
          <pc:chgData name="Karen Guffey" userId="e43fb1d6869b1d90" providerId="LiveId" clId="{A2A58404-AD9F-4BE4-9175-8C1E58B1B409}" dt="2020-06-19T05:32:21.906" v="45"/>
          <pc:sldLayoutMkLst>
            <pc:docMk/>
            <pc:sldMasterMk cId="3968308884" sldId="2147483648"/>
            <pc:sldLayoutMk cId="548830623" sldId="2147483657"/>
          </pc:sldLayoutMkLst>
        </pc:sldLayoutChg>
        <pc:sldLayoutChg chg="setBg">
          <pc:chgData name="Karen Guffey" userId="e43fb1d6869b1d90" providerId="LiveId" clId="{A2A58404-AD9F-4BE4-9175-8C1E58B1B409}" dt="2020-06-19T05:32:21.906" v="45"/>
          <pc:sldLayoutMkLst>
            <pc:docMk/>
            <pc:sldMasterMk cId="3968308884" sldId="2147483648"/>
            <pc:sldLayoutMk cId="3378478311" sldId="2147483658"/>
          </pc:sldLayoutMkLst>
        </pc:sldLayoutChg>
        <pc:sldLayoutChg chg="setBg">
          <pc:chgData name="Karen Guffey" userId="e43fb1d6869b1d90" providerId="LiveId" clId="{A2A58404-AD9F-4BE4-9175-8C1E58B1B409}" dt="2020-06-19T05:32:21.906" v="45"/>
          <pc:sldLayoutMkLst>
            <pc:docMk/>
            <pc:sldMasterMk cId="3968308884" sldId="2147483648"/>
            <pc:sldLayoutMk cId="1051179585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19E6C-F71D-4D63-95CF-DE7107160E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E15D81-44C6-4F95-883F-29F79DE66A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887F3-5413-45B3-8FCF-8382B8EBE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D79D2-C404-413F-B133-9758C3F9ED08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6B483-4885-447E-9649-511D2E576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8E9BD-7E44-454F-917D-9921E78F4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44D1-FC04-403B-8767-1F5C37C5C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369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124A4-B566-4FF5-A1BD-E01BE40A9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8EC66E-E8CB-4CC6-85E7-CD144E5777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93C9D-A791-47D1-A15D-40AAD7D62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D79D2-C404-413F-B133-9758C3F9ED08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CC9CB-EB7E-4885-B4D3-D5DF1B0E9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E8E6C-9EBB-4093-9F1E-45B53FF86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44D1-FC04-403B-8767-1F5C37C5C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478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E3F28D-E50D-4328-9329-DD3BA15594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CF6284-74E2-45BB-AF15-D704A7AA3C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48E22-1552-4521-9B43-A2A1A3D4E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D79D2-C404-413F-B133-9758C3F9ED08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710DCE-E193-43B1-88C7-E5269E83E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37526-57AA-4A2F-80A5-DA6CE2BC8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44D1-FC04-403B-8767-1F5C37C5C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17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89586-A966-43E2-BA9C-E98E6848B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EC366-82CE-48CC-9906-B5F28A03C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B7BE30-21DA-4279-B989-2AB6B1F89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D79D2-C404-413F-B133-9758C3F9ED08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D1E38-A913-49CC-B52B-2432BAF44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EA298-E40B-4680-ABC6-E441742C0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44D1-FC04-403B-8767-1F5C37C5C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175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F5DD4-88CF-4C3D-8974-59561268D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AED053-A61C-448D-9302-EFAFE8FD07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7AE1E-9695-4736-87B1-1283CDAFD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D79D2-C404-413F-B133-9758C3F9ED08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38999D-6EF0-402A-B0EF-B1549AA81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8C149-3788-4645-9692-CA37CFBF9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44D1-FC04-403B-8767-1F5C37C5C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41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636EB-7548-4654-8740-3A9746F58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E0E32-A0AA-48B2-BAC3-C8FC89448E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21C4A1-43A8-41F4-BEC1-CBC1470ED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2F8BFC-E75B-4FE9-B356-AA5D7C25E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D79D2-C404-413F-B133-9758C3F9ED08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825EE6-5B8A-4C90-9A69-7B1048A93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056095-C449-4BBE-A72A-A103D7A4F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44D1-FC04-403B-8767-1F5C37C5C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6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8D1FE-C728-4CE4-BEAF-10CBCBB16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81B50-64DE-4A21-8635-0BE738B6AC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26900C-080F-4DD8-8B69-148685C569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32793C-43DE-40D0-B6AD-437D365BE1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1C0781-6E42-4C04-B707-BC592AC496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5D3280-21AC-46D9-8F7E-AC611CE60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D79D2-C404-413F-B133-9758C3F9ED08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F94035-233A-4A1D-B97A-4CEA69E40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563D26-4F06-4C8E-AA48-520446B4C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44D1-FC04-403B-8767-1F5C37C5C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764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42E43-7EC7-408A-AD1C-5E4D1CF63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FFD751-4F41-44FA-A01A-B51467558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D79D2-C404-413F-B133-9758C3F9ED08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F06107-3389-4218-A839-7C2283C49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38B35D-BDE6-4FC1-980D-350F16F53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44D1-FC04-403B-8767-1F5C37C5C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656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9B472B-E335-4B01-9436-E13F1EE3C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D79D2-C404-413F-B133-9758C3F9ED08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76E8A3-50C8-4977-BDB9-15050F821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951EFC-AD7B-4982-90C7-E6EBC6980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44D1-FC04-403B-8767-1F5C37C5C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66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BBE73-A6FB-48F8-A6A6-43961EE67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3A205-0800-47C3-98C5-171A509B5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6F4B03-B733-430A-A25A-BE6F4AB0F6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537A53-01EB-4A3D-9450-F6771AB2E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D79D2-C404-413F-B133-9758C3F9ED08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1FF27E-EAE8-43B2-8F80-16B5CC213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475267-5C10-407A-908F-6367C95AB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44D1-FC04-403B-8767-1F5C37C5C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80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DCB68-C539-4EC6-9575-5B82E3463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1DBFEB-6C89-4520-B750-4E97776766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F753F1-59E1-4DCE-B386-2DC02DA9B1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7B38AA-9866-4A4B-A7B7-C81945B31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D79D2-C404-413F-B133-9758C3F9ED08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97F50A-70A2-45FB-8F1F-1A9171350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7DA38A-3F42-4766-80B7-0F198CDB8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44D1-FC04-403B-8767-1F5C37C5C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830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04B4B3-86C4-4B93-AD5D-A42F79EDC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304173-F54D-4685-8519-C6200E5D90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FFE7E-42D4-425C-9109-73FA9C60D7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D79D2-C404-413F-B133-9758C3F9ED08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8AF109-BAE8-40CA-89A0-C8AFFF66B6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F64859-B7A2-47E9-9324-6AF23A0827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444D1-FC04-403B-8767-1F5C37C5C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30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2CC60-8DBD-4B3E-9025-5728BA820E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tiempo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A0FFB7-A803-4BF3-A6C0-ED67FCA798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50A9F-46D1-4980-A139-4E342CF06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EA783-BDDB-40DA-AC10-D696E010E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956" y="365125"/>
            <a:ext cx="10950844" cy="61277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We’re going to talk about how to use the different weather expressions in your vocabulary list, but first you should note the title of this slide show: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El </a:t>
            </a:r>
            <a:r>
              <a:rPr lang="en-US" dirty="0" err="1"/>
              <a:t>tiempo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</a:t>
            </a:r>
            <a:r>
              <a:rPr lang="en-US" dirty="0" err="1"/>
              <a:t>Tiempo</a:t>
            </a:r>
            <a:r>
              <a:rPr lang="en-US" dirty="0"/>
              <a:t>” means both “weather” and “time.”  Context will tell you which it is.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El </a:t>
            </a:r>
            <a:r>
              <a:rPr lang="en-US" dirty="0" err="1"/>
              <a:t>tiempo</a:t>
            </a:r>
            <a:r>
              <a:rPr lang="en-US" dirty="0"/>
              <a:t> </a:t>
            </a:r>
            <a:r>
              <a:rPr lang="en-US" dirty="0" err="1"/>
              <a:t>vuela</a:t>
            </a:r>
            <a:r>
              <a:rPr lang="en-US" dirty="0"/>
              <a:t>. – Time flies.</a:t>
            </a:r>
          </a:p>
          <a:p>
            <a:pPr marL="0" indent="0">
              <a:buNone/>
            </a:pPr>
            <a:r>
              <a:rPr lang="en-US" dirty="0"/>
              <a:t>		Hoy </a:t>
            </a:r>
            <a:r>
              <a:rPr lang="en-US" dirty="0" err="1"/>
              <a:t>hace</a:t>
            </a:r>
            <a:r>
              <a:rPr lang="en-US" dirty="0"/>
              <a:t> mal </a:t>
            </a:r>
            <a:r>
              <a:rPr lang="en-US" dirty="0" err="1"/>
              <a:t>tiempo</a:t>
            </a:r>
            <a:r>
              <a:rPr lang="en-US" dirty="0"/>
              <a:t>. – It’s bad (weather) out today.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Remember, 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“What time is it?”</a:t>
            </a:r>
          </a:p>
          <a:p>
            <a:pPr marL="0" indent="0">
              <a:buNone/>
            </a:pPr>
            <a:r>
              <a:rPr lang="en-US" dirty="0"/>
              <a:t>is</a:t>
            </a:r>
          </a:p>
          <a:p>
            <a:pPr marL="0" indent="0" algn="ctr">
              <a:buNone/>
            </a:pPr>
            <a:r>
              <a:rPr lang="en-US" dirty="0"/>
              <a:t>“¿</a:t>
            </a:r>
            <a:r>
              <a:rPr lang="en-US" dirty="0" err="1"/>
              <a:t>Qué</a:t>
            </a:r>
            <a:r>
              <a:rPr lang="en-US" dirty="0"/>
              <a:t> hora es?”</a:t>
            </a:r>
          </a:p>
        </p:txBody>
      </p:sp>
    </p:spTree>
    <p:extLst>
      <p:ext uri="{BB962C8B-B14F-4D97-AF65-F5344CB8AC3E}">
        <p14:creationId xmlns:p14="http://schemas.microsoft.com/office/powerpoint/2010/main" val="79397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7E112-D24D-4FB9-8315-4458D2973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60432-A010-4095-B2A4-F1B5C226B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111" y="373789"/>
            <a:ext cx="11189777" cy="61277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Let’s look at the expressions with “</a:t>
            </a:r>
            <a:r>
              <a:rPr lang="en-US" dirty="0" err="1"/>
              <a:t>hace</a:t>
            </a:r>
            <a:r>
              <a:rPr lang="en-US" dirty="0"/>
              <a:t>”: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Hace</a:t>
            </a:r>
            <a:r>
              <a:rPr lang="en-US" dirty="0"/>
              <a:t> </a:t>
            </a:r>
            <a:r>
              <a:rPr lang="en-US" dirty="0" err="1"/>
              <a:t>calor</a:t>
            </a:r>
            <a:r>
              <a:rPr lang="en-US" dirty="0"/>
              <a:t>.		</a:t>
            </a:r>
            <a:r>
              <a:rPr lang="en-US" dirty="0" err="1"/>
              <a:t>Hace</a:t>
            </a:r>
            <a:r>
              <a:rPr lang="en-US" dirty="0"/>
              <a:t> </a:t>
            </a:r>
            <a:r>
              <a:rPr lang="en-US" dirty="0" err="1"/>
              <a:t>frío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en-US" dirty="0" err="1"/>
              <a:t>Hace</a:t>
            </a:r>
            <a:r>
              <a:rPr lang="en-US" dirty="0"/>
              <a:t> </a:t>
            </a:r>
            <a:r>
              <a:rPr lang="en-US" dirty="0" err="1"/>
              <a:t>viento</a:t>
            </a:r>
            <a:r>
              <a:rPr lang="en-US" dirty="0"/>
              <a:t>.		</a:t>
            </a:r>
            <a:r>
              <a:rPr lang="en-US" dirty="0" err="1"/>
              <a:t>Hace</a:t>
            </a:r>
            <a:r>
              <a:rPr lang="en-US" dirty="0"/>
              <a:t> sol.</a:t>
            </a:r>
          </a:p>
          <a:p>
            <a:pPr marL="0" indent="0" algn="ctr">
              <a:buNone/>
            </a:pPr>
            <a:r>
              <a:rPr lang="en-US" dirty="0" err="1"/>
              <a:t>Hace</a:t>
            </a:r>
            <a:r>
              <a:rPr lang="en-US" dirty="0"/>
              <a:t> fresco.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These expressions are idiomatic.  That’s a word you need to learn.  It means that they don’t translate literally into English.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Hace</a:t>
            </a:r>
            <a:r>
              <a:rPr lang="en-US" dirty="0"/>
              <a:t> </a:t>
            </a:r>
            <a:r>
              <a:rPr lang="en-US" dirty="0" err="1"/>
              <a:t>calor</a:t>
            </a:r>
            <a:r>
              <a:rPr lang="en-US" dirty="0"/>
              <a:t>. = It makes heat. (Not, literally, “it is hot.”)</a:t>
            </a:r>
          </a:p>
          <a:p>
            <a:pPr marL="0" indent="0">
              <a:buNone/>
            </a:pPr>
            <a:r>
              <a:rPr lang="en-US" dirty="0" err="1"/>
              <a:t>Hace</a:t>
            </a:r>
            <a:r>
              <a:rPr lang="en-US" dirty="0"/>
              <a:t> </a:t>
            </a:r>
            <a:r>
              <a:rPr lang="en-US" dirty="0" err="1"/>
              <a:t>frío</a:t>
            </a:r>
            <a:r>
              <a:rPr lang="en-US" dirty="0"/>
              <a:t>. = It makes cold. (Not, literally, “it is cold.”)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Why do you need to know that it’s idiomatic, not literal?  Primarily because it affects what word you use to describe the weather.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37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A41B6-F612-41D1-ADDB-C5754C12B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2B7B9F-68FA-4068-8AC1-0ED6C8D9E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61277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Since</a:t>
            </a:r>
          </a:p>
          <a:p>
            <a:pPr marL="0" indent="0" algn="ctr">
              <a:buNone/>
            </a:pPr>
            <a:r>
              <a:rPr lang="en-US" dirty="0" err="1"/>
              <a:t>Hace</a:t>
            </a:r>
            <a:r>
              <a:rPr lang="en-US" dirty="0"/>
              <a:t> </a:t>
            </a:r>
            <a:r>
              <a:rPr lang="en-US" dirty="0" err="1"/>
              <a:t>calor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does not mean literally “it is hot,” you can’t say “</a:t>
            </a:r>
            <a:r>
              <a:rPr lang="en-US" dirty="0" err="1"/>
              <a:t>muy</a:t>
            </a:r>
            <a:r>
              <a:rPr lang="en-US" dirty="0"/>
              <a:t>” with it if you want to say “it’s VERY hot.”  You have to use “</a:t>
            </a:r>
            <a:r>
              <a:rPr lang="en-US" dirty="0" err="1"/>
              <a:t>mucho</a:t>
            </a:r>
            <a:r>
              <a:rPr lang="en-US" dirty="0"/>
              <a:t>”: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Hace</a:t>
            </a:r>
            <a:r>
              <a:rPr lang="en-US" dirty="0"/>
              <a:t> </a:t>
            </a:r>
            <a:r>
              <a:rPr lang="en-US" dirty="0" err="1"/>
              <a:t>mucho</a:t>
            </a:r>
            <a:r>
              <a:rPr lang="en-US" dirty="0"/>
              <a:t> </a:t>
            </a:r>
            <a:r>
              <a:rPr lang="en-US" dirty="0" err="1"/>
              <a:t>calor</a:t>
            </a:r>
            <a:r>
              <a:rPr lang="en-US" dirty="0"/>
              <a:t>. = It is very hot. (Literally, “it makes much heat.”)</a:t>
            </a:r>
          </a:p>
          <a:p>
            <a:pPr marL="0" indent="0">
              <a:buNone/>
            </a:pPr>
            <a:r>
              <a:rPr lang="en-US" dirty="0" err="1"/>
              <a:t>Hace</a:t>
            </a:r>
            <a:r>
              <a:rPr lang="en-US" dirty="0"/>
              <a:t> </a:t>
            </a:r>
            <a:r>
              <a:rPr lang="en-US" dirty="0" err="1"/>
              <a:t>mucho</a:t>
            </a:r>
            <a:r>
              <a:rPr lang="en-US" dirty="0"/>
              <a:t> </a:t>
            </a:r>
            <a:r>
              <a:rPr lang="en-US" dirty="0" err="1"/>
              <a:t>frío</a:t>
            </a:r>
            <a:r>
              <a:rPr lang="en-US" dirty="0"/>
              <a:t>. = It is very cold. (Literally, “it makes much cold.”)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 there are two big takeaways here: 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You have to use “</a:t>
            </a:r>
            <a:r>
              <a:rPr lang="en-US" dirty="0" err="1"/>
              <a:t>mucho</a:t>
            </a:r>
            <a:r>
              <a:rPr lang="en-US" dirty="0"/>
              <a:t>” when you have “</a:t>
            </a:r>
            <a:r>
              <a:rPr lang="en-US" dirty="0" err="1"/>
              <a:t>hace</a:t>
            </a:r>
            <a:r>
              <a:rPr lang="en-US" dirty="0"/>
              <a:t>” a weather expression.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When you come a expressions in Spanish, memorize them.  You can’t say everything literally </a:t>
            </a:r>
            <a:r>
              <a:rPr lang="en-US" dirty="0" err="1"/>
              <a:t>justcross</a:t>
            </a:r>
            <a:r>
              <a:rPr lang="en-US" dirty="0"/>
              <a:t> the way you do in English.  If you translate “it is hot” into Spanish literally, it doesn’t make sense.</a:t>
            </a:r>
          </a:p>
        </p:txBody>
      </p:sp>
    </p:spTree>
    <p:extLst>
      <p:ext uri="{BB962C8B-B14F-4D97-AF65-F5344CB8AC3E}">
        <p14:creationId xmlns:p14="http://schemas.microsoft.com/office/powerpoint/2010/main" val="265719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10E4C-8916-4521-BBBD-8474A58F0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B764F-E3B6-4767-98EA-0D61C85B7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7193"/>
            <a:ext cx="10515600" cy="58118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You’ll notice that some weather expressions use “</a:t>
            </a:r>
            <a:r>
              <a:rPr lang="en-US" dirty="0" err="1"/>
              <a:t>está</a:t>
            </a:r>
            <a:r>
              <a:rPr lang="en-US" dirty="0"/>
              <a:t>.”  Those are literal: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nublado</a:t>
            </a:r>
            <a:r>
              <a:rPr lang="en-US" dirty="0"/>
              <a:t>. – It is cloudy.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 with them, you use “</a:t>
            </a:r>
            <a:r>
              <a:rPr lang="en-US" dirty="0" err="1"/>
              <a:t>muy</a:t>
            </a:r>
            <a:r>
              <a:rPr lang="en-US" dirty="0"/>
              <a:t>,” because you say, literally, “It is very cloudy”: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muy</a:t>
            </a:r>
            <a:r>
              <a:rPr lang="en-US" dirty="0"/>
              <a:t> </a:t>
            </a:r>
            <a:r>
              <a:rPr lang="en-US" dirty="0" err="1"/>
              <a:t>nublado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2792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CAE7A-8DB3-4B5B-9AD6-413C4D439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9A2F6-3C0A-498B-96DF-97810651A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620" y="681037"/>
            <a:ext cx="11344759" cy="58118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There is no verb for “to storm” So you have to say “there is (a) storm: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Hay </a:t>
            </a:r>
            <a:r>
              <a:rPr lang="en-US" dirty="0" err="1"/>
              <a:t>tormenta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There are two plain old verbs in the collection: “</a:t>
            </a:r>
            <a:r>
              <a:rPr lang="en-US" dirty="0" err="1"/>
              <a:t>llover</a:t>
            </a:r>
            <a:r>
              <a:rPr lang="en-US" dirty="0"/>
              <a:t>” and “</a:t>
            </a:r>
            <a:r>
              <a:rPr lang="en-US" dirty="0" err="1"/>
              <a:t>nevar</a:t>
            </a:r>
            <a:r>
              <a:rPr lang="en-US" dirty="0"/>
              <a:t>.”  Both are stem-changing verbs (if you haven’t learned what those are yet you will soon) and translate literally: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llover</a:t>
            </a:r>
            <a:r>
              <a:rPr lang="en-US" dirty="0"/>
              <a:t> (to rain)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llueve</a:t>
            </a:r>
            <a:r>
              <a:rPr lang="en-US" dirty="0">
                <a:sym typeface="Wingdings" panose="05000000000000000000" pitchFamily="2" charset="2"/>
              </a:rPr>
              <a:t> (it rains/is raining) &amp; </a:t>
            </a:r>
            <a:r>
              <a:rPr lang="en-US" dirty="0" err="1">
                <a:sym typeface="Wingdings" panose="05000000000000000000" pitchFamily="2" charset="2"/>
              </a:rPr>
              <a:t>est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lloviendo</a:t>
            </a:r>
            <a:r>
              <a:rPr lang="en-US" dirty="0"/>
              <a:t> (it is raining)</a:t>
            </a:r>
          </a:p>
          <a:p>
            <a:pPr marL="0" indent="0" algn="ctr">
              <a:buNone/>
            </a:pPr>
            <a:r>
              <a:rPr lang="en-US" dirty="0" err="1"/>
              <a:t>nevar</a:t>
            </a:r>
            <a:r>
              <a:rPr lang="en-US" dirty="0"/>
              <a:t> (to snow)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nieva</a:t>
            </a:r>
            <a:r>
              <a:rPr lang="en-US" dirty="0">
                <a:sym typeface="Wingdings" panose="05000000000000000000" pitchFamily="2" charset="2"/>
              </a:rPr>
              <a:t> (it snows/is snowing) &amp; </a:t>
            </a:r>
            <a:r>
              <a:rPr lang="en-US" dirty="0" err="1">
                <a:sym typeface="Wingdings" panose="05000000000000000000" pitchFamily="2" charset="2"/>
              </a:rPr>
              <a:t>est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nevando</a:t>
            </a:r>
            <a:r>
              <a:rPr lang="en-US" dirty="0"/>
              <a:t> (it is snowing)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111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02B74-3752-4742-8E48-C678CD73E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4226F-735F-4A67-B934-E64716360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No homework over this – I know you’re disappointed!  But it’s on your vocab quiz, and on the test you’ll need to be able to answer questions like “¿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tiempo</a:t>
            </a:r>
            <a:r>
              <a:rPr lang="en-US" dirty="0"/>
              <a:t> </a:t>
            </a:r>
            <a:r>
              <a:rPr lang="en-US" dirty="0" err="1"/>
              <a:t>hace</a:t>
            </a:r>
            <a:r>
              <a:rPr lang="en-US" dirty="0"/>
              <a:t> hoy?” and “¿</a:t>
            </a:r>
            <a:r>
              <a:rPr lang="en-US" dirty="0" err="1"/>
              <a:t>Cuándo</a:t>
            </a:r>
            <a:r>
              <a:rPr lang="en-US" dirty="0"/>
              <a:t> </a:t>
            </a:r>
            <a:r>
              <a:rPr lang="en-US" dirty="0" err="1"/>
              <a:t>hace</a:t>
            </a:r>
            <a:r>
              <a:rPr lang="en-US" dirty="0"/>
              <a:t> </a:t>
            </a:r>
            <a:r>
              <a:rPr lang="en-US" dirty="0" err="1"/>
              <a:t>calor</a:t>
            </a:r>
            <a:r>
              <a:rPr lang="en-US" dirty="0"/>
              <a:t>?”</a:t>
            </a:r>
          </a:p>
        </p:txBody>
      </p:sp>
    </p:spTree>
    <p:extLst>
      <p:ext uri="{BB962C8B-B14F-4D97-AF65-F5344CB8AC3E}">
        <p14:creationId xmlns:p14="http://schemas.microsoft.com/office/powerpoint/2010/main" val="35121945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402</Words>
  <Application>Microsoft Office PowerPoint</Application>
  <PresentationFormat>Widescreen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El tiempo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tiempo</dc:title>
  <dc:creator>Karen Guffey</dc:creator>
  <cp:lastModifiedBy>Karen Guffey</cp:lastModifiedBy>
  <cp:revision>5</cp:revision>
  <dcterms:created xsi:type="dcterms:W3CDTF">2020-06-19T04:23:34Z</dcterms:created>
  <dcterms:modified xsi:type="dcterms:W3CDTF">2020-06-19T05:32:28Z</dcterms:modified>
</cp:coreProperties>
</file>