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1C9F"/>
    <a:srgbClr val="FA58B8"/>
    <a:srgbClr val="FC92D1"/>
    <a:srgbClr val="FEDAEF"/>
    <a:srgbClr val="FB79C6"/>
    <a:srgbClr val="FDB5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A14AE-0597-44B7-A1AC-176B65CD8ADB}" v="23" dt="2020-06-19T04:11:35.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2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Guffey" userId="e43fb1d6869b1d90" providerId="LiveId" clId="{110A14AE-0597-44B7-A1AC-176B65CD8ADB}"/>
    <pc:docChg chg="modSld">
      <pc:chgData name="Karen Guffey" userId="e43fb1d6869b1d90" providerId="LiveId" clId="{110A14AE-0597-44B7-A1AC-176B65CD8ADB}" dt="2020-06-19T03:34:22.286" v="23"/>
      <pc:docMkLst>
        <pc:docMk/>
      </pc:docMkLst>
      <pc:sldChg chg="modSp modAnim">
        <pc:chgData name="Karen Guffey" userId="e43fb1d6869b1d90" providerId="LiveId" clId="{110A14AE-0597-44B7-A1AC-176B65CD8ADB}" dt="2020-06-19T03:32:00.728" v="9" actId="113"/>
        <pc:sldMkLst>
          <pc:docMk/>
          <pc:sldMk cId="4273801668" sldId="259"/>
        </pc:sldMkLst>
        <pc:spChg chg="mod">
          <ac:chgData name="Karen Guffey" userId="e43fb1d6869b1d90" providerId="LiveId" clId="{110A14AE-0597-44B7-A1AC-176B65CD8ADB}" dt="2020-06-19T03:32:00.728" v="9" actId="113"/>
          <ac:spMkLst>
            <pc:docMk/>
            <pc:sldMk cId="4273801668" sldId="259"/>
            <ac:spMk id="3" creationId="{0316D2C3-B515-4E64-8B82-CFEF83C32319}"/>
          </ac:spMkLst>
        </pc:spChg>
      </pc:sldChg>
      <pc:sldChg chg="modSp modAnim">
        <pc:chgData name="Karen Guffey" userId="e43fb1d6869b1d90" providerId="LiveId" clId="{110A14AE-0597-44B7-A1AC-176B65CD8ADB}" dt="2020-06-19T03:33:17.415" v="19"/>
        <pc:sldMkLst>
          <pc:docMk/>
          <pc:sldMk cId="1465400642" sldId="260"/>
        </pc:sldMkLst>
        <pc:spChg chg="mod">
          <ac:chgData name="Karen Guffey" userId="e43fb1d6869b1d90" providerId="LiveId" clId="{110A14AE-0597-44B7-A1AC-176B65CD8ADB}" dt="2020-06-19T03:32:34.786" v="13" actId="113"/>
          <ac:spMkLst>
            <pc:docMk/>
            <pc:sldMk cId="1465400642" sldId="260"/>
            <ac:spMk id="3" creationId="{A7671DE9-A017-449D-A854-3425D3173724}"/>
          </ac:spMkLst>
        </pc:spChg>
      </pc:sldChg>
      <pc:sldChg chg="modSp modAnim">
        <pc:chgData name="Karen Guffey" userId="e43fb1d6869b1d90" providerId="LiveId" clId="{110A14AE-0597-44B7-A1AC-176B65CD8ADB}" dt="2020-06-19T03:34:22.286" v="23"/>
        <pc:sldMkLst>
          <pc:docMk/>
          <pc:sldMk cId="1463020889" sldId="261"/>
        </pc:sldMkLst>
        <pc:spChg chg="mod">
          <ac:chgData name="Karen Guffey" userId="e43fb1d6869b1d90" providerId="LiveId" clId="{110A14AE-0597-44B7-A1AC-176B65CD8ADB}" dt="2020-06-19T03:33:29.476" v="20" actId="20577"/>
          <ac:spMkLst>
            <pc:docMk/>
            <pc:sldMk cId="1463020889" sldId="261"/>
            <ac:spMk id="3" creationId="{F1D2BF30-69DE-4F17-A0E1-B53F72B38EF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90CEA-4261-4BB5-9A13-9C26EA5B4A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44BA92-2A47-4295-A58E-0D3187D110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8B663D-6FE3-42AA-ABF2-A51EE9D3431B}"/>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5" name="Footer Placeholder 4">
            <a:extLst>
              <a:ext uri="{FF2B5EF4-FFF2-40B4-BE49-F238E27FC236}">
                <a16:creationId xmlns:a16="http://schemas.microsoft.com/office/drawing/2014/main" id="{12ADDB81-E0A0-4849-9437-A0F845D7B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D19E13-FAC0-448B-A885-27CF650DDE48}"/>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54512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53C53-6E66-42AA-95B0-87C692FA3A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0D30E6-7018-474D-B799-385B8DD4B2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69A969-B5FA-4E3C-82A8-9ECEF0101C4E}"/>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5" name="Footer Placeholder 4">
            <a:extLst>
              <a:ext uri="{FF2B5EF4-FFF2-40B4-BE49-F238E27FC236}">
                <a16:creationId xmlns:a16="http://schemas.microsoft.com/office/drawing/2014/main" id="{C2E9362F-A8A9-4941-A6B2-9D6505DAA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C9529-E6B9-453B-9978-CA62B5B98EDD}"/>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177676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9DD069-85FB-4B4B-8240-1322D91160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3C8756-5152-4CAE-A3FF-B1EFA9A490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333C0C-C2A7-4A47-A9FD-62888276F35A}"/>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5" name="Footer Placeholder 4">
            <a:extLst>
              <a:ext uri="{FF2B5EF4-FFF2-40B4-BE49-F238E27FC236}">
                <a16:creationId xmlns:a16="http://schemas.microsoft.com/office/drawing/2014/main" id="{35827C86-DCCB-4578-85AC-21921D22B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A6F0D0-88F9-47F6-88D0-6413DBB4D558}"/>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303960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59981-C19E-4515-8D86-7014A10FD7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822EAB-2D40-45A5-B396-5BBE24CBFD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51E1F8-0EE9-4F74-9FD3-2DD1FE9270F6}"/>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5" name="Footer Placeholder 4">
            <a:extLst>
              <a:ext uri="{FF2B5EF4-FFF2-40B4-BE49-F238E27FC236}">
                <a16:creationId xmlns:a16="http://schemas.microsoft.com/office/drawing/2014/main" id="{7DA2499C-7340-4AA2-A767-E86B818374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E1E03C-6A22-4680-A112-06CD78D1DAE6}"/>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2935909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BE5FC-E4C4-4386-965D-6954749B48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4AC7E2-53CC-4C2D-8A68-A1491A5CE5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428698-58F4-4E91-BE07-EF816F561F29}"/>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5" name="Footer Placeholder 4">
            <a:extLst>
              <a:ext uri="{FF2B5EF4-FFF2-40B4-BE49-F238E27FC236}">
                <a16:creationId xmlns:a16="http://schemas.microsoft.com/office/drawing/2014/main" id="{A947A782-B2C3-40E9-B6B6-37203834C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98B1AF-ECFE-41F0-BCCD-E29ADE44B635}"/>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2985824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3FB3-2341-4486-BBD5-7039F2913F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44FF3D-3697-43FA-9493-EC55728588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FCA185-54BC-4FD7-8B8A-E1EE4890DE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BEAFB5-8684-4777-9CB9-82D07EB9F7BB}"/>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6" name="Footer Placeholder 5">
            <a:extLst>
              <a:ext uri="{FF2B5EF4-FFF2-40B4-BE49-F238E27FC236}">
                <a16:creationId xmlns:a16="http://schemas.microsoft.com/office/drawing/2014/main" id="{A7C80E44-DECF-494E-98F8-D9575D829C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A52176-B506-47F0-B98B-FB9B9CD0E1AB}"/>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137207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6BDEC-7898-414F-90B2-11C73CA51E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61CE9F-D123-4ED5-9D82-E4C2BB5268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74A2A9-F71A-42E2-B3B3-5220995DD8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6E66E4-626B-4F89-85C9-47C076B488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149921-7E53-46FB-88BF-A5A19DF509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0D53B2-DF68-47B5-8041-D8B6B7A30817}"/>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8" name="Footer Placeholder 7">
            <a:extLst>
              <a:ext uri="{FF2B5EF4-FFF2-40B4-BE49-F238E27FC236}">
                <a16:creationId xmlns:a16="http://schemas.microsoft.com/office/drawing/2014/main" id="{3C015922-D9F9-4275-BCD9-7342462809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E2DC60-25A1-41AD-8D2B-8A1BA52A41B9}"/>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1903702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09229-337F-42FE-ACEE-2CB466CFBB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63DE52-B755-45F6-8A3B-5826E9F3FFB9}"/>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4" name="Footer Placeholder 3">
            <a:extLst>
              <a:ext uri="{FF2B5EF4-FFF2-40B4-BE49-F238E27FC236}">
                <a16:creationId xmlns:a16="http://schemas.microsoft.com/office/drawing/2014/main" id="{3FA20ADB-9CA8-4321-BB25-AEB11556DC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9E9D9A-2559-4C3B-A529-5485773E1D6C}"/>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303379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DA2441-B2EF-4E3F-93EA-6A4250616281}"/>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3" name="Footer Placeholder 2">
            <a:extLst>
              <a:ext uri="{FF2B5EF4-FFF2-40B4-BE49-F238E27FC236}">
                <a16:creationId xmlns:a16="http://schemas.microsoft.com/office/drawing/2014/main" id="{1CEEBD20-9F2C-4775-861C-3EE7869DFB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E3862A-4B08-4674-B1C6-724E8DA33F6F}"/>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309099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3EBFF-65A5-4343-9880-9CD4CE9DC0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057897-B0B0-4B8C-B33A-934905700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5FA8BF-FBF7-4370-8A6C-952C52953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EC0BD-B987-4DA7-8A7A-CA47066F0674}"/>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6" name="Footer Placeholder 5">
            <a:extLst>
              <a:ext uri="{FF2B5EF4-FFF2-40B4-BE49-F238E27FC236}">
                <a16:creationId xmlns:a16="http://schemas.microsoft.com/office/drawing/2014/main" id="{1B4A638D-A4A4-4B29-B27D-ACBAEA3F4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C96B5B-A550-439E-B58E-20B8C24507AF}"/>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129024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AA66A-4110-4CD3-B12B-E27DA68FCF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CCC305-5E5F-4D5B-A46C-F74D3556FE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500121-B5F0-438B-8B93-F2D19CEEE3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875E84-73B2-4256-8EEB-D50D2918C060}"/>
              </a:ext>
            </a:extLst>
          </p:cNvPr>
          <p:cNvSpPr>
            <a:spLocks noGrp="1"/>
          </p:cNvSpPr>
          <p:nvPr>
            <p:ph type="dt" sz="half" idx="10"/>
          </p:nvPr>
        </p:nvSpPr>
        <p:spPr/>
        <p:txBody>
          <a:bodyPr/>
          <a:lstStyle/>
          <a:p>
            <a:fld id="{D12449A0-9C22-4ED0-9467-82E2185509E2}" type="datetimeFigureOut">
              <a:rPr lang="en-US" smtClean="0"/>
              <a:t>6/17/2020</a:t>
            </a:fld>
            <a:endParaRPr lang="en-US"/>
          </a:p>
        </p:txBody>
      </p:sp>
      <p:sp>
        <p:nvSpPr>
          <p:cNvPr id="6" name="Footer Placeholder 5">
            <a:extLst>
              <a:ext uri="{FF2B5EF4-FFF2-40B4-BE49-F238E27FC236}">
                <a16:creationId xmlns:a16="http://schemas.microsoft.com/office/drawing/2014/main" id="{EF5BED1F-AB2D-497A-B705-9F531B8A88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0145D5-73F4-44D0-B8BF-E5A05A439468}"/>
              </a:ext>
            </a:extLst>
          </p:cNvPr>
          <p:cNvSpPr>
            <a:spLocks noGrp="1"/>
          </p:cNvSpPr>
          <p:nvPr>
            <p:ph type="sldNum" sz="quarter" idx="12"/>
          </p:nvPr>
        </p:nvSpPr>
        <p:spPr/>
        <p:txBody>
          <a:bodyPr/>
          <a:lstStyle/>
          <a:p>
            <a:fld id="{DF49BE27-5D7E-4A32-9CAD-CCDFFC88348B}" type="slidenum">
              <a:rPr lang="en-US" smtClean="0"/>
              <a:t>‹#›</a:t>
            </a:fld>
            <a:endParaRPr lang="en-US"/>
          </a:p>
        </p:txBody>
      </p:sp>
    </p:spTree>
    <p:extLst>
      <p:ext uri="{BB962C8B-B14F-4D97-AF65-F5344CB8AC3E}">
        <p14:creationId xmlns:p14="http://schemas.microsoft.com/office/powerpoint/2010/main" val="177635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
              <a:srgbClr val="FEDAEF"/>
            </a:gs>
            <a:gs pos="45000">
              <a:srgbClr val="FC92D1"/>
            </a:gs>
            <a:gs pos="79000">
              <a:srgbClr val="FA58B8"/>
            </a:gs>
            <a:gs pos="100000">
              <a:srgbClr val="F81C9F"/>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A8BA0-BCDE-48F7-AC6D-07AD284173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A9C147-5BD7-4D0B-8272-E70F2E2E82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9A77A6-BF14-4E9E-B0B3-911E4F50ED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449A0-9C22-4ED0-9467-82E2185509E2}" type="datetimeFigureOut">
              <a:rPr lang="en-US" smtClean="0"/>
              <a:t>6/17/2020</a:t>
            </a:fld>
            <a:endParaRPr lang="en-US"/>
          </a:p>
        </p:txBody>
      </p:sp>
      <p:sp>
        <p:nvSpPr>
          <p:cNvPr id="5" name="Footer Placeholder 4">
            <a:extLst>
              <a:ext uri="{FF2B5EF4-FFF2-40B4-BE49-F238E27FC236}">
                <a16:creationId xmlns:a16="http://schemas.microsoft.com/office/drawing/2014/main" id="{FA893AC5-7DB2-4022-B9DA-0F80C86977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EFDB92-1B7C-448A-8016-CC24C3B412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9BE27-5D7E-4A32-9CAD-CCDFFC88348B}" type="slidenum">
              <a:rPr lang="en-US" smtClean="0"/>
              <a:t>‹#›</a:t>
            </a:fld>
            <a:endParaRPr lang="en-US"/>
          </a:p>
        </p:txBody>
      </p:sp>
    </p:spTree>
    <p:extLst>
      <p:ext uri="{BB962C8B-B14F-4D97-AF65-F5344CB8AC3E}">
        <p14:creationId xmlns:p14="http://schemas.microsoft.com/office/powerpoint/2010/main" val="3216485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aculty.gordonstate.edu/k_guffey/arriba_1001/1001_homework/date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5DEA-6CE8-41CD-A6E4-D7A054D75F54}"/>
              </a:ext>
            </a:extLst>
          </p:cNvPr>
          <p:cNvSpPr>
            <a:spLocks noGrp="1"/>
          </p:cNvSpPr>
          <p:nvPr>
            <p:ph type="ctrTitle"/>
          </p:nvPr>
        </p:nvSpPr>
        <p:spPr/>
        <p:txBody>
          <a:bodyPr/>
          <a:lstStyle/>
          <a:p>
            <a:r>
              <a:rPr lang="en-US" dirty="0"/>
              <a:t>Las </a:t>
            </a:r>
            <a:r>
              <a:rPr lang="en-US" dirty="0" err="1"/>
              <a:t>fechas</a:t>
            </a:r>
            <a:endParaRPr lang="en-US" dirty="0"/>
          </a:p>
        </p:txBody>
      </p:sp>
      <p:sp>
        <p:nvSpPr>
          <p:cNvPr id="3" name="Subtitle 2">
            <a:extLst>
              <a:ext uri="{FF2B5EF4-FFF2-40B4-BE49-F238E27FC236}">
                <a16:creationId xmlns:a16="http://schemas.microsoft.com/office/drawing/2014/main" id="{F83482F3-D72D-4ABD-85F2-EF1466A12EC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5565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0E056-A247-4B15-A83E-CF3A43C5219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5F7A7FB-8AF0-4FC6-929E-08A09F54802C}"/>
              </a:ext>
            </a:extLst>
          </p:cNvPr>
          <p:cNvSpPr>
            <a:spLocks noGrp="1"/>
          </p:cNvSpPr>
          <p:nvPr>
            <p:ph idx="1"/>
          </p:nvPr>
        </p:nvSpPr>
        <p:spPr>
          <a:xfrm>
            <a:off x="449179" y="365124"/>
            <a:ext cx="11245516" cy="6340475"/>
          </a:xfrm>
        </p:spPr>
        <p:txBody>
          <a:bodyPr>
            <a:normAutofit fontScale="92500" lnSpcReduction="10000"/>
          </a:bodyPr>
          <a:lstStyle/>
          <a:p>
            <a:pPr marL="0" indent="0">
              <a:buNone/>
            </a:pPr>
            <a:r>
              <a:rPr lang="en-US" dirty="0"/>
              <a:t>Telling dates – that’s pretty easy, right?  </a:t>
            </a:r>
          </a:p>
          <a:p>
            <a:pPr marL="0" indent="0">
              <a:buNone/>
            </a:pPr>
            <a:endParaRPr lang="en-US" dirty="0"/>
          </a:p>
          <a:p>
            <a:pPr marL="0" indent="0">
              <a:buNone/>
            </a:pPr>
            <a:r>
              <a:rPr lang="en-US" dirty="0"/>
              <a:t>Actually, it is.  It’s just not done the same way in Spanish and English.</a:t>
            </a:r>
          </a:p>
          <a:p>
            <a:pPr marL="0" indent="0">
              <a:buNone/>
            </a:pPr>
            <a:endParaRPr lang="en-US" dirty="0"/>
          </a:p>
          <a:p>
            <a:pPr marL="0" indent="0" algn="ctr">
              <a:buNone/>
            </a:pPr>
            <a:r>
              <a:rPr lang="en-US" dirty="0"/>
              <a:t>August 25</a:t>
            </a:r>
            <a:r>
              <a:rPr lang="en-US" baseline="30000" dirty="0"/>
              <a:t>th</a:t>
            </a:r>
            <a:r>
              <a:rPr lang="en-US" dirty="0"/>
              <a:t>, 2020 = el </a:t>
            </a:r>
            <a:r>
              <a:rPr lang="en-US" dirty="0" err="1"/>
              <a:t>veinticinco</a:t>
            </a:r>
            <a:r>
              <a:rPr lang="en-US" dirty="0"/>
              <a:t> de </a:t>
            </a:r>
            <a:r>
              <a:rPr lang="en-US" dirty="0" err="1"/>
              <a:t>agosto</a:t>
            </a:r>
            <a:r>
              <a:rPr lang="en-US" dirty="0"/>
              <a:t> de 2020</a:t>
            </a:r>
          </a:p>
          <a:p>
            <a:pPr marL="0" indent="0" algn="ctr">
              <a:buNone/>
            </a:pPr>
            <a:r>
              <a:rPr lang="en-US" dirty="0"/>
              <a:t>January 12</a:t>
            </a:r>
            <a:r>
              <a:rPr lang="en-US" baseline="30000" dirty="0"/>
              <a:t>th</a:t>
            </a:r>
            <a:r>
              <a:rPr lang="en-US" dirty="0"/>
              <a:t>, 2021 = el </a:t>
            </a:r>
            <a:r>
              <a:rPr lang="en-US" dirty="0" err="1"/>
              <a:t>doce</a:t>
            </a:r>
            <a:r>
              <a:rPr lang="en-US" dirty="0"/>
              <a:t> de </a:t>
            </a:r>
            <a:r>
              <a:rPr lang="en-US" dirty="0" err="1"/>
              <a:t>enero</a:t>
            </a:r>
            <a:r>
              <a:rPr lang="en-US" dirty="0"/>
              <a:t> de 2021</a:t>
            </a:r>
          </a:p>
          <a:p>
            <a:pPr marL="0" indent="0">
              <a:buNone/>
            </a:pPr>
            <a:endParaRPr lang="en-US" dirty="0"/>
          </a:p>
          <a:p>
            <a:pPr marL="0" indent="0">
              <a:buNone/>
            </a:pPr>
            <a:r>
              <a:rPr lang="en-US" dirty="0"/>
              <a:t>Don’t worry about saying the year yet, since you can’t count that high.  But you should note that you need “de” in the complete date twice. </a:t>
            </a:r>
          </a:p>
          <a:p>
            <a:pPr marL="0" indent="0">
              <a:buNone/>
            </a:pPr>
            <a:endParaRPr lang="en-US" dirty="0"/>
          </a:p>
          <a:p>
            <a:pPr marL="0" indent="0">
              <a:buNone/>
            </a:pPr>
            <a:r>
              <a:rPr lang="en-US" dirty="0"/>
              <a:t>Perhaps most significant is the fact that Spanish uses cardinal (two, three, four, etc.) numbers rather than ordinal (second, third, fourth, etc.) numbers to tell dates.  You won’t learn the ordinal numbers until Chapter 4, so not knowing how to say, for example, “ninth,” should make it easy for you not to use them accidentally!</a:t>
            </a:r>
          </a:p>
          <a:p>
            <a:pPr marL="0" indent="0">
              <a:buNone/>
            </a:pPr>
            <a:endParaRPr lang="en-US" dirty="0"/>
          </a:p>
        </p:txBody>
      </p:sp>
    </p:spTree>
    <p:extLst>
      <p:ext uri="{BB962C8B-B14F-4D97-AF65-F5344CB8AC3E}">
        <p14:creationId xmlns:p14="http://schemas.microsoft.com/office/powerpoint/2010/main" val="208201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1000"/>
                                        <p:tgtEl>
                                          <p:spTgt spid="3">
                                            <p:txEl>
                                              <p:pRg st="9" end="9"/>
                                            </p:txEl>
                                          </p:spTgt>
                                        </p:tgtEl>
                                      </p:cBhvr>
                                    </p:animEffect>
                                    <p:anim calcmode="lin" valueType="num">
                                      <p:cBhvr>
                                        <p:cTn id="4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79541-46E2-4A6B-8806-7C688C3C84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8CB6DA-D9C4-46A6-B250-EC9941495301}"/>
              </a:ext>
            </a:extLst>
          </p:cNvPr>
          <p:cNvSpPr>
            <a:spLocks noGrp="1"/>
          </p:cNvSpPr>
          <p:nvPr>
            <p:ph idx="1"/>
          </p:nvPr>
        </p:nvSpPr>
        <p:spPr>
          <a:xfrm>
            <a:off x="465221" y="128336"/>
            <a:ext cx="11277600" cy="6729663"/>
          </a:xfrm>
        </p:spPr>
        <p:txBody>
          <a:bodyPr>
            <a:normAutofit fontScale="85000" lnSpcReduction="20000"/>
          </a:bodyPr>
          <a:lstStyle/>
          <a:p>
            <a:pPr marL="0" indent="0">
              <a:buNone/>
            </a:pPr>
            <a:r>
              <a:rPr lang="en-US" dirty="0"/>
              <a:t>Let’s look again:</a:t>
            </a:r>
          </a:p>
          <a:p>
            <a:pPr marL="0" indent="0">
              <a:buNone/>
            </a:pPr>
            <a:endParaRPr lang="en-US" sz="1900" dirty="0"/>
          </a:p>
          <a:p>
            <a:pPr marL="0" lvl="0" indent="0" algn="ctr">
              <a:buNone/>
            </a:pPr>
            <a:r>
              <a:rPr lang="en-US" sz="2600" dirty="0">
                <a:solidFill>
                  <a:prstClr val="black"/>
                </a:solidFill>
              </a:rPr>
              <a:t>August 25</a:t>
            </a:r>
            <a:r>
              <a:rPr lang="en-US" sz="2600" baseline="30000" dirty="0">
                <a:solidFill>
                  <a:prstClr val="black"/>
                </a:solidFill>
              </a:rPr>
              <a:t>th</a:t>
            </a:r>
            <a:r>
              <a:rPr lang="en-US" sz="2600" dirty="0">
                <a:solidFill>
                  <a:prstClr val="black"/>
                </a:solidFill>
              </a:rPr>
              <a:t>, 2020 = el </a:t>
            </a:r>
            <a:r>
              <a:rPr lang="en-US" sz="2600" dirty="0" err="1">
                <a:solidFill>
                  <a:prstClr val="black"/>
                </a:solidFill>
              </a:rPr>
              <a:t>veinticinco</a:t>
            </a:r>
            <a:r>
              <a:rPr lang="en-US" sz="2600" dirty="0">
                <a:solidFill>
                  <a:prstClr val="black"/>
                </a:solidFill>
              </a:rPr>
              <a:t> de </a:t>
            </a:r>
            <a:r>
              <a:rPr lang="en-US" sz="2600" dirty="0" err="1">
                <a:solidFill>
                  <a:prstClr val="black"/>
                </a:solidFill>
              </a:rPr>
              <a:t>agosto</a:t>
            </a:r>
            <a:r>
              <a:rPr lang="en-US" sz="2600" dirty="0">
                <a:solidFill>
                  <a:prstClr val="black"/>
                </a:solidFill>
              </a:rPr>
              <a:t> de 2020</a:t>
            </a:r>
          </a:p>
          <a:p>
            <a:pPr marL="0" lvl="0" indent="0" algn="ctr">
              <a:buNone/>
            </a:pPr>
            <a:r>
              <a:rPr lang="en-US" sz="2600" dirty="0">
                <a:solidFill>
                  <a:prstClr val="black"/>
                </a:solidFill>
              </a:rPr>
              <a:t>January 12</a:t>
            </a:r>
            <a:r>
              <a:rPr lang="en-US" sz="2600" baseline="30000" dirty="0">
                <a:solidFill>
                  <a:prstClr val="black"/>
                </a:solidFill>
              </a:rPr>
              <a:t>th</a:t>
            </a:r>
            <a:r>
              <a:rPr lang="en-US" sz="2600" dirty="0">
                <a:solidFill>
                  <a:prstClr val="black"/>
                </a:solidFill>
              </a:rPr>
              <a:t>, 2021 = el </a:t>
            </a:r>
            <a:r>
              <a:rPr lang="en-US" sz="2600" dirty="0" err="1">
                <a:solidFill>
                  <a:prstClr val="black"/>
                </a:solidFill>
              </a:rPr>
              <a:t>doce</a:t>
            </a:r>
            <a:r>
              <a:rPr lang="en-US" sz="2600" dirty="0">
                <a:solidFill>
                  <a:prstClr val="black"/>
                </a:solidFill>
              </a:rPr>
              <a:t> de </a:t>
            </a:r>
            <a:r>
              <a:rPr lang="en-US" sz="2600" dirty="0" err="1">
                <a:solidFill>
                  <a:prstClr val="black"/>
                </a:solidFill>
              </a:rPr>
              <a:t>enero</a:t>
            </a:r>
            <a:r>
              <a:rPr lang="en-US" sz="2600" dirty="0">
                <a:solidFill>
                  <a:prstClr val="black"/>
                </a:solidFill>
              </a:rPr>
              <a:t> de 2021</a:t>
            </a:r>
          </a:p>
          <a:p>
            <a:pPr marL="0" lvl="0" indent="0" algn="ctr">
              <a:buNone/>
            </a:pPr>
            <a:endParaRPr lang="en-US" sz="1700" dirty="0">
              <a:solidFill>
                <a:prstClr val="black"/>
              </a:solidFill>
            </a:endParaRPr>
          </a:p>
          <a:p>
            <a:pPr marL="0" lvl="0" indent="0">
              <a:buNone/>
            </a:pPr>
            <a:r>
              <a:rPr lang="en-US" sz="2600" dirty="0">
                <a:solidFill>
                  <a:prstClr val="black"/>
                </a:solidFill>
              </a:rPr>
              <a:t>Except for the “</a:t>
            </a:r>
            <a:r>
              <a:rPr lang="en-US" sz="2600" dirty="0" err="1">
                <a:solidFill>
                  <a:prstClr val="black"/>
                </a:solidFill>
              </a:rPr>
              <a:t>th</a:t>
            </a:r>
            <a:r>
              <a:rPr lang="en-US" sz="2600" dirty="0">
                <a:solidFill>
                  <a:prstClr val="black"/>
                </a:solidFill>
              </a:rPr>
              <a:t>” part, we CAN say dates in this order.  Think about how we talk about Independence Day:</a:t>
            </a:r>
          </a:p>
          <a:p>
            <a:pPr marL="0" lvl="0" indent="0">
              <a:buNone/>
            </a:pPr>
            <a:endParaRPr lang="en-US" sz="1700" dirty="0">
              <a:solidFill>
                <a:prstClr val="black"/>
              </a:solidFill>
            </a:endParaRPr>
          </a:p>
          <a:p>
            <a:pPr marL="0" lvl="0" indent="0" algn="ctr">
              <a:buNone/>
            </a:pPr>
            <a:r>
              <a:rPr lang="en-US" sz="2600" dirty="0">
                <a:solidFill>
                  <a:prstClr val="black"/>
                </a:solidFill>
              </a:rPr>
              <a:t>The Fourth of July</a:t>
            </a:r>
          </a:p>
          <a:p>
            <a:pPr marL="0" lvl="0" indent="0">
              <a:buNone/>
            </a:pPr>
            <a:endParaRPr lang="en-US" sz="1700" dirty="0">
              <a:solidFill>
                <a:prstClr val="black"/>
              </a:solidFill>
            </a:endParaRPr>
          </a:p>
          <a:p>
            <a:pPr marL="0" lvl="0" indent="0">
              <a:buNone/>
            </a:pPr>
            <a:r>
              <a:rPr lang="en-US" sz="2600" dirty="0">
                <a:solidFill>
                  <a:prstClr val="black"/>
                </a:solidFill>
              </a:rPr>
              <a:t>That’s almost identical to how we would say it in Spanish:</a:t>
            </a:r>
          </a:p>
          <a:p>
            <a:pPr marL="0" lvl="0" indent="0">
              <a:buNone/>
            </a:pPr>
            <a:endParaRPr lang="en-US" sz="1700" dirty="0">
              <a:solidFill>
                <a:prstClr val="black"/>
              </a:solidFill>
            </a:endParaRPr>
          </a:p>
          <a:p>
            <a:pPr marL="0" lvl="0" indent="0" algn="ctr">
              <a:buNone/>
            </a:pPr>
            <a:r>
              <a:rPr lang="en-US" sz="2600" dirty="0">
                <a:solidFill>
                  <a:prstClr val="black"/>
                </a:solidFill>
              </a:rPr>
              <a:t>el </a:t>
            </a:r>
            <a:r>
              <a:rPr lang="en-US" sz="2600" dirty="0" err="1">
                <a:solidFill>
                  <a:prstClr val="black"/>
                </a:solidFill>
              </a:rPr>
              <a:t>cuatro</a:t>
            </a:r>
            <a:r>
              <a:rPr lang="en-US" sz="2600" dirty="0">
                <a:solidFill>
                  <a:prstClr val="black"/>
                </a:solidFill>
              </a:rPr>
              <a:t> de </a:t>
            </a:r>
            <a:r>
              <a:rPr lang="en-US" sz="2600" dirty="0" err="1">
                <a:solidFill>
                  <a:prstClr val="black"/>
                </a:solidFill>
              </a:rPr>
              <a:t>julio</a:t>
            </a:r>
            <a:endParaRPr lang="en-US" sz="2600" dirty="0">
              <a:solidFill>
                <a:prstClr val="black"/>
              </a:solidFill>
            </a:endParaRPr>
          </a:p>
          <a:p>
            <a:pPr marL="0" lvl="0" indent="0" algn="ctr">
              <a:buNone/>
            </a:pPr>
            <a:endParaRPr lang="en-US" sz="1700" dirty="0">
              <a:solidFill>
                <a:prstClr val="black"/>
              </a:solidFill>
            </a:endParaRPr>
          </a:p>
          <a:p>
            <a:pPr marL="0" lvl="0" indent="0">
              <a:buNone/>
            </a:pPr>
            <a:r>
              <a:rPr lang="en-US" sz="2600" dirty="0">
                <a:solidFill>
                  <a:prstClr val="black"/>
                </a:solidFill>
              </a:rPr>
              <a:t>And although we would probably say that today is</a:t>
            </a:r>
          </a:p>
          <a:p>
            <a:pPr marL="0" lvl="0" indent="0" algn="ctr">
              <a:buNone/>
            </a:pPr>
            <a:endParaRPr lang="en-US" sz="1700" dirty="0">
              <a:solidFill>
                <a:prstClr val="black"/>
              </a:solidFill>
            </a:endParaRPr>
          </a:p>
          <a:p>
            <a:pPr marL="0" lvl="0" indent="0" algn="ctr">
              <a:buNone/>
            </a:pPr>
            <a:r>
              <a:rPr lang="en-US" sz="2600" dirty="0">
                <a:solidFill>
                  <a:prstClr val="black"/>
                </a:solidFill>
              </a:rPr>
              <a:t>August 20</a:t>
            </a:r>
            <a:r>
              <a:rPr lang="en-US" sz="2600" baseline="30000" dirty="0">
                <a:solidFill>
                  <a:prstClr val="black"/>
                </a:solidFill>
              </a:rPr>
              <a:t>th</a:t>
            </a:r>
            <a:endParaRPr lang="en-US" sz="2600" dirty="0">
              <a:solidFill>
                <a:prstClr val="black"/>
              </a:solidFill>
            </a:endParaRPr>
          </a:p>
          <a:p>
            <a:pPr marL="0" lvl="0" indent="0" algn="ctr">
              <a:buNone/>
            </a:pPr>
            <a:endParaRPr lang="en-US" sz="1800" dirty="0">
              <a:solidFill>
                <a:prstClr val="black"/>
              </a:solidFill>
            </a:endParaRPr>
          </a:p>
          <a:p>
            <a:pPr marL="0" lvl="0" indent="0">
              <a:buNone/>
            </a:pPr>
            <a:r>
              <a:rPr lang="en-US" sz="2600" dirty="0">
                <a:solidFill>
                  <a:prstClr val="black"/>
                </a:solidFill>
              </a:rPr>
              <a:t>We COULD say and even might say that today is</a:t>
            </a:r>
          </a:p>
          <a:p>
            <a:pPr marL="0" lvl="0" indent="0" algn="ctr">
              <a:buNone/>
            </a:pPr>
            <a:endParaRPr lang="en-US" sz="1800" dirty="0">
              <a:solidFill>
                <a:prstClr val="black"/>
              </a:solidFill>
            </a:endParaRPr>
          </a:p>
          <a:p>
            <a:pPr marL="0" lvl="0" indent="0" algn="ctr">
              <a:buNone/>
            </a:pPr>
            <a:r>
              <a:rPr lang="en-US" sz="2600" dirty="0">
                <a:solidFill>
                  <a:prstClr val="black"/>
                </a:solidFill>
              </a:rPr>
              <a:t>the 20</a:t>
            </a:r>
            <a:r>
              <a:rPr lang="en-US" sz="2600" baseline="30000" dirty="0">
                <a:solidFill>
                  <a:prstClr val="black"/>
                </a:solidFill>
              </a:rPr>
              <a:t>th</a:t>
            </a:r>
            <a:r>
              <a:rPr lang="en-US" sz="2600" dirty="0">
                <a:solidFill>
                  <a:prstClr val="black"/>
                </a:solidFill>
              </a:rPr>
              <a:t> of August</a:t>
            </a:r>
          </a:p>
          <a:p>
            <a:pPr marL="0" lvl="0" indent="0" algn="ctr">
              <a:buNone/>
            </a:pPr>
            <a:endParaRPr lang="en-US" sz="2600" dirty="0">
              <a:solidFill>
                <a:prstClr val="black"/>
              </a:solidFill>
            </a:endParaRPr>
          </a:p>
          <a:p>
            <a:pPr marL="0" lvl="0" indent="0">
              <a:buNone/>
            </a:pPr>
            <a:endParaRPr lang="en-US" sz="2600" dirty="0">
              <a:solidFill>
                <a:prstClr val="black"/>
              </a:solidFill>
            </a:endParaRPr>
          </a:p>
          <a:p>
            <a:pPr marL="0" indent="0">
              <a:buNone/>
            </a:pPr>
            <a:endParaRPr lang="en-US" dirty="0"/>
          </a:p>
        </p:txBody>
      </p:sp>
    </p:spTree>
    <p:extLst>
      <p:ext uri="{BB962C8B-B14F-4D97-AF65-F5344CB8AC3E}">
        <p14:creationId xmlns:p14="http://schemas.microsoft.com/office/powerpoint/2010/main" val="376995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1000"/>
                                        <p:tgtEl>
                                          <p:spTgt spid="3">
                                            <p:txEl>
                                              <p:pRg st="9" end="9"/>
                                            </p:txEl>
                                          </p:spTgt>
                                        </p:tgtEl>
                                      </p:cBhvr>
                                    </p:animEffect>
                                    <p:anim calcmode="lin" valueType="num">
                                      <p:cBhvr>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1000"/>
                                        <p:tgtEl>
                                          <p:spTgt spid="3">
                                            <p:txEl>
                                              <p:pRg st="11" end="11"/>
                                            </p:txEl>
                                          </p:spTgt>
                                        </p:tgtEl>
                                      </p:cBhvr>
                                    </p:animEffect>
                                    <p:anim calcmode="lin" valueType="num">
                                      <p:cBhvr>
                                        <p:cTn id="4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fade">
                                      <p:cBhvr>
                                        <p:cTn id="50" dur="1000"/>
                                        <p:tgtEl>
                                          <p:spTgt spid="3">
                                            <p:txEl>
                                              <p:pRg st="13" end="13"/>
                                            </p:txEl>
                                          </p:spTgt>
                                        </p:tgtEl>
                                      </p:cBhvr>
                                    </p:animEffect>
                                    <p:anim calcmode="lin" valueType="num">
                                      <p:cBhvr>
                                        <p:cTn id="5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Effect transition="in" filter="fade">
                                      <p:cBhvr>
                                        <p:cTn id="55" dur="1000"/>
                                        <p:tgtEl>
                                          <p:spTgt spid="3">
                                            <p:txEl>
                                              <p:pRg st="15" end="15"/>
                                            </p:txEl>
                                          </p:spTgt>
                                        </p:tgtEl>
                                      </p:cBhvr>
                                    </p:animEffect>
                                    <p:anim calcmode="lin" valueType="num">
                                      <p:cBhvr>
                                        <p:cTn id="56"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17" end="17"/>
                                            </p:txEl>
                                          </p:spTgt>
                                        </p:tgtEl>
                                        <p:attrNameLst>
                                          <p:attrName>style.visibility</p:attrName>
                                        </p:attrNameLst>
                                      </p:cBhvr>
                                      <p:to>
                                        <p:strVal val="visible"/>
                                      </p:to>
                                    </p:set>
                                    <p:animEffect transition="in" filter="fade">
                                      <p:cBhvr>
                                        <p:cTn id="62" dur="1000"/>
                                        <p:tgtEl>
                                          <p:spTgt spid="3">
                                            <p:txEl>
                                              <p:pRg st="17" end="17"/>
                                            </p:txEl>
                                          </p:spTgt>
                                        </p:tgtEl>
                                      </p:cBhvr>
                                    </p:animEffect>
                                    <p:anim calcmode="lin" valueType="num">
                                      <p:cBhvr>
                                        <p:cTn id="63"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7" end="17"/>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19" end="19"/>
                                            </p:txEl>
                                          </p:spTgt>
                                        </p:tgtEl>
                                        <p:attrNameLst>
                                          <p:attrName>style.visibility</p:attrName>
                                        </p:attrNameLst>
                                      </p:cBhvr>
                                      <p:to>
                                        <p:strVal val="visible"/>
                                      </p:to>
                                    </p:set>
                                    <p:animEffect transition="in" filter="fade">
                                      <p:cBhvr>
                                        <p:cTn id="67" dur="1000"/>
                                        <p:tgtEl>
                                          <p:spTgt spid="3">
                                            <p:txEl>
                                              <p:pRg st="19" end="19"/>
                                            </p:txEl>
                                          </p:spTgt>
                                        </p:tgtEl>
                                      </p:cBhvr>
                                    </p:animEffect>
                                    <p:anim calcmode="lin" valueType="num">
                                      <p:cBhvr>
                                        <p:cTn id="68"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5B14D-4B67-458F-87D4-B190FDAD65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16D2C3-B515-4E64-8B82-CFEF83C32319}"/>
              </a:ext>
            </a:extLst>
          </p:cNvPr>
          <p:cNvSpPr>
            <a:spLocks noGrp="1"/>
          </p:cNvSpPr>
          <p:nvPr>
            <p:ph idx="1"/>
          </p:nvPr>
        </p:nvSpPr>
        <p:spPr>
          <a:xfrm>
            <a:off x="838200" y="365125"/>
            <a:ext cx="10515600" cy="5811838"/>
          </a:xfrm>
        </p:spPr>
        <p:txBody>
          <a:bodyPr>
            <a:normAutofit fontScale="85000" lnSpcReduction="20000"/>
          </a:bodyPr>
          <a:lstStyle/>
          <a:p>
            <a:pPr marL="0" indent="0">
              <a:buNone/>
            </a:pPr>
            <a:r>
              <a:rPr lang="en-US" dirty="0"/>
              <a:t>And we wouldn’t even say</a:t>
            </a:r>
          </a:p>
          <a:p>
            <a:pPr marL="0" indent="0">
              <a:buNone/>
            </a:pPr>
            <a:endParaRPr lang="en-US" dirty="0"/>
          </a:p>
          <a:p>
            <a:pPr marL="0" indent="0" algn="ctr">
              <a:buNone/>
            </a:pPr>
            <a:r>
              <a:rPr lang="en-US" dirty="0"/>
              <a:t>20</a:t>
            </a:r>
            <a:r>
              <a:rPr lang="en-US" baseline="30000" dirty="0"/>
              <a:t>th</a:t>
            </a:r>
            <a:r>
              <a:rPr lang="en-US" dirty="0"/>
              <a:t> of August</a:t>
            </a:r>
          </a:p>
          <a:p>
            <a:pPr marL="0" indent="0">
              <a:buNone/>
            </a:pPr>
            <a:endParaRPr lang="en-US" dirty="0"/>
          </a:p>
          <a:p>
            <a:pPr marL="0" indent="0">
              <a:buNone/>
            </a:pPr>
            <a:r>
              <a:rPr lang="en-US" dirty="0"/>
              <a:t>But</a:t>
            </a:r>
          </a:p>
          <a:p>
            <a:pPr marL="0" indent="0">
              <a:buNone/>
            </a:pPr>
            <a:endParaRPr lang="en-US" dirty="0"/>
          </a:p>
          <a:p>
            <a:pPr marL="0" indent="0" algn="ctr">
              <a:buNone/>
            </a:pPr>
            <a:r>
              <a:rPr lang="en-US" dirty="0"/>
              <a:t>THE 20</a:t>
            </a:r>
            <a:r>
              <a:rPr lang="en-US" baseline="30000" dirty="0"/>
              <a:t>th</a:t>
            </a:r>
            <a:r>
              <a:rPr lang="en-US" dirty="0"/>
              <a:t> of August.</a:t>
            </a:r>
          </a:p>
          <a:p>
            <a:pPr marL="0" indent="0">
              <a:buNone/>
            </a:pPr>
            <a:endParaRPr lang="en-US" dirty="0"/>
          </a:p>
          <a:p>
            <a:pPr marL="0" indent="0">
              <a:buNone/>
            </a:pPr>
            <a:r>
              <a:rPr lang="en-US" dirty="0"/>
              <a:t>We wouldn’t leave out “</a:t>
            </a:r>
            <a:r>
              <a:rPr lang="en-US" b="1" dirty="0"/>
              <a:t>the</a:t>
            </a:r>
            <a:r>
              <a:rPr lang="en-US" dirty="0"/>
              <a:t>”; it doesn’t sound right.  Likewise, you can’t leave “el” out of the Spanish phrase.</a:t>
            </a:r>
          </a:p>
          <a:p>
            <a:pPr marL="0" indent="0">
              <a:buNone/>
            </a:pPr>
            <a:endParaRPr lang="en-US" dirty="0"/>
          </a:p>
          <a:p>
            <a:pPr marL="0" indent="0">
              <a:buNone/>
            </a:pPr>
            <a:r>
              <a:rPr lang="en-US" dirty="0"/>
              <a:t>So if you think of Spanish dates as starting with “the,” you should be able to get it right with no problem.</a:t>
            </a:r>
          </a:p>
          <a:p>
            <a:pPr marL="0" indent="0">
              <a:buNone/>
            </a:pPr>
            <a:endParaRPr lang="en-US" dirty="0"/>
          </a:p>
          <a:p>
            <a:pPr marL="0" indent="0">
              <a:buNone/>
            </a:pPr>
            <a:r>
              <a:rPr lang="en-US" dirty="0"/>
              <a:t>Just remember not to try to figure out “twentieth” and be happy you can just say “</a:t>
            </a:r>
            <a:r>
              <a:rPr lang="en-US" dirty="0" err="1"/>
              <a:t>veinte</a:t>
            </a:r>
            <a:r>
              <a:rPr lang="en-US" dirty="0"/>
              <a:t>”!</a:t>
            </a:r>
          </a:p>
        </p:txBody>
      </p:sp>
    </p:spTree>
    <p:extLst>
      <p:ext uri="{BB962C8B-B14F-4D97-AF65-F5344CB8AC3E}">
        <p14:creationId xmlns:p14="http://schemas.microsoft.com/office/powerpoint/2010/main" val="427380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1000"/>
                                        <p:tgtEl>
                                          <p:spTgt spid="3">
                                            <p:txEl>
                                              <p:pRg st="10" end="10"/>
                                            </p:txEl>
                                          </p:spTgt>
                                        </p:tgtEl>
                                      </p:cBhvr>
                                    </p:animEffect>
                                    <p:anim calcmode="lin" valueType="num">
                                      <p:cBhvr>
                                        <p:cTn id="3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fade">
                                      <p:cBhvr>
                                        <p:cTn id="42" dur="1000"/>
                                        <p:tgtEl>
                                          <p:spTgt spid="3">
                                            <p:txEl>
                                              <p:pRg st="12" end="12"/>
                                            </p:txEl>
                                          </p:spTgt>
                                        </p:tgtEl>
                                      </p:cBhvr>
                                    </p:animEffect>
                                    <p:anim calcmode="lin" valueType="num">
                                      <p:cBhvr>
                                        <p:cTn id="4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F461E-E07B-4D43-8B96-AF49CAF005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671DE9-A017-449D-A854-3425D3173724}"/>
              </a:ext>
            </a:extLst>
          </p:cNvPr>
          <p:cNvSpPr>
            <a:spLocks noGrp="1"/>
          </p:cNvSpPr>
          <p:nvPr>
            <p:ph idx="1"/>
          </p:nvPr>
        </p:nvSpPr>
        <p:spPr>
          <a:xfrm>
            <a:off x="838200" y="365125"/>
            <a:ext cx="10515600" cy="5811838"/>
          </a:xfrm>
        </p:spPr>
        <p:txBody>
          <a:bodyPr>
            <a:normAutofit lnSpcReduction="10000"/>
          </a:bodyPr>
          <a:lstStyle/>
          <a:p>
            <a:pPr marL="0" indent="0">
              <a:buNone/>
            </a:pPr>
            <a:r>
              <a:rPr lang="en-US" dirty="0"/>
              <a:t>OK, there is one exception (isn’t there always at least one?) to the use of cardinal (20) rather than ordinal (20</a:t>
            </a:r>
            <a:r>
              <a:rPr lang="en-US" baseline="30000" dirty="0"/>
              <a:t>th</a:t>
            </a:r>
            <a:r>
              <a:rPr lang="en-US" dirty="0"/>
              <a:t>) numbers:</a:t>
            </a:r>
          </a:p>
          <a:p>
            <a:pPr marL="0" indent="0">
              <a:buNone/>
            </a:pPr>
            <a:endParaRPr lang="en-US" dirty="0"/>
          </a:p>
          <a:p>
            <a:pPr marL="0" indent="0" algn="ctr">
              <a:buNone/>
            </a:pPr>
            <a:r>
              <a:rPr lang="en-US" dirty="0"/>
              <a:t>Hoy es el </a:t>
            </a:r>
            <a:r>
              <a:rPr lang="en-US" b="1" dirty="0">
                <a:solidFill>
                  <a:srgbClr val="7030A0"/>
                </a:solidFill>
              </a:rPr>
              <a:t>primero</a:t>
            </a:r>
            <a:r>
              <a:rPr lang="en-US" dirty="0"/>
              <a:t> de </a:t>
            </a:r>
            <a:r>
              <a:rPr lang="en-US" dirty="0" err="1"/>
              <a:t>septiembre</a:t>
            </a:r>
            <a:r>
              <a:rPr lang="en-US" dirty="0"/>
              <a:t>. – Today is the </a:t>
            </a:r>
            <a:r>
              <a:rPr lang="en-US" b="1" dirty="0">
                <a:solidFill>
                  <a:srgbClr val="7030A0"/>
                </a:solidFill>
              </a:rPr>
              <a:t>first</a:t>
            </a:r>
            <a:r>
              <a:rPr lang="en-US" dirty="0"/>
              <a:t> of September.</a:t>
            </a:r>
          </a:p>
          <a:p>
            <a:pPr marL="0" indent="0">
              <a:buNone/>
            </a:pPr>
            <a:endParaRPr lang="en-US" dirty="0"/>
          </a:p>
          <a:p>
            <a:pPr marL="0" indent="0">
              <a:buNone/>
            </a:pPr>
            <a:r>
              <a:rPr lang="en-US" dirty="0"/>
              <a:t>In Spanish, we have to say “primero (first)” and never “</a:t>
            </a:r>
            <a:r>
              <a:rPr lang="en-US" dirty="0" err="1"/>
              <a:t>uno</a:t>
            </a:r>
            <a:r>
              <a:rPr lang="en-US" dirty="0"/>
              <a:t>.”  However, if we want to say August 21</a:t>
            </a:r>
            <a:r>
              <a:rPr lang="en-US" baseline="30000" dirty="0"/>
              <a:t>st</a:t>
            </a:r>
            <a:r>
              <a:rPr lang="en-US" dirty="0"/>
              <a:t> or 31</a:t>
            </a:r>
            <a:r>
              <a:rPr lang="en-US" baseline="30000" dirty="0"/>
              <a:t>st</a:t>
            </a:r>
            <a:r>
              <a:rPr lang="en-US" dirty="0"/>
              <a:t>, we DO use “</a:t>
            </a:r>
            <a:r>
              <a:rPr lang="en-US" dirty="0" err="1"/>
              <a:t>uno</a:t>
            </a:r>
            <a:r>
              <a:rPr lang="en-US" dirty="0"/>
              <a:t>”:</a:t>
            </a:r>
          </a:p>
          <a:p>
            <a:pPr marL="0" indent="0">
              <a:buNone/>
            </a:pPr>
            <a:endParaRPr lang="en-US" dirty="0"/>
          </a:p>
          <a:p>
            <a:pPr marL="0" indent="0" algn="ctr">
              <a:buNone/>
            </a:pPr>
            <a:r>
              <a:rPr lang="en-US" dirty="0"/>
              <a:t>el </a:t>
            </a:r>
            <a:r>
              <a:rPr lang="en-US" dirty="0" err="1"/>
              <a:t>veintiuno</a:t>
            </a:r>
            <a:r>
              <a:rPr lang="en-US" dirty="0"/>
              <a:t> de </a:t>
            </a:r>
            <a:r>
              <a:rPr lang="en-US" dirty="0" err="1"/>
              <a:t>agosto</a:t>
            </a:r>
            <a:endParaRPr lang="en-US" dirty="0"/>
          </a:p>
          <a:p>
            <a:pPr marL="0" indent="0" algn="ctr">
              <a:buNone/>
            </a:pPr>
            <a:r>
              <a:rPr lang="en-US" dirty="0"/>
              <a:t>el </a:t>
            </a:r>
            <a:r>
              <a:rPr lang="en-US" dirty="0" err="1"/>
              <a:t>treinta</a:t>
            </a:r>
            <a:r>
              <a:rPr lang="en-US" dirty="0"/>
              <a:t> y </a:t>
            </a:r>
            <a:r>
              <a:rPr lang="en-US" dirty="0" err="1"/>
              <a:t>uno</a:t>
            </a:r>
            <a:r>
              <a:rPr lang="en-US" dirty="0"/>
              <a:t> de </a:t>
            </a:r>
            <a:r>
              <a:rPr lang="en-US" dirty="0" err="1"/>
              <a:t>agosto</a:t>
            </a:r>
            <a:endParaRPr lang="en-US" dirty="0"/>
          </a:p>
          <a:p>
            <a:pPr marL="0" indent="0">
              <a:buNone/>
            </a:pPr>
            <a:endParaRPr lang="en-US" dirty="0"/>
          </a:p>
          <a:p>
            <a:pPr marL="0" indent="0">
              <a:buNone/>
            </a:pPr>
            <a:r>
              <a:rPr lang="en-US" dirty="0"/>
              <a:t>That’s not too complicated an exception, right?</a:t>
            </a:r>
          </a:p>
        </p:txBody>
      </p:sp>
    </p:spTree>
    <p:extLst>
      <p:ext uri="{BB962C8B-B14F-4D97-AF65-F5344CB8AC3E}">
        <p14:creationId xmlns:p14="http://schemas.microsoft.com/office/powerpoint/2010/main" val="146540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00F04-97BF-4925-9E30-1BAD11245DD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1D2BF30-69DE-4F17-A0E1-B53F72B38EF0}"/>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000" dirty="0"/>
              <a:t>Click </a:t>
            </a:r>
            <a:r>
              <a:rPr lang="en-US" sz="4000" dirty="0">
                <a:hlinkClick r:id="rId2"/>
              </a:rPr>
              <a:t>here</a:t>
            </a:r>
            <a:r>
              <a:rPr lang="en-US" sz="4000" dirty="0"/>
              <a:t> to go to your homework.</a:t>
            </a:r>
          </a:p>
        </p:txBody>
      </p:sp>
    </p:spTree>
    <p:extLst>
      <p:ext uri="{BB962C8B-B14F-4D97-AF65-F5344CB8AC3E}">
        <p14:creationId xmlns:p14="http://schemas.microsoft.com/office/powerpoint/2010/main" val="146302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2771</TotalTime>
  <Words>442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Las fechas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Guffey</dc:creator>
  <cp:lastModifiedBy>Karen Guffey</cp:lastModifiedBy>
  <cp:revision>9</cp:revision>
  <dcterms:created xsi:type="dcterms:W3CDTF">2020-06-17T06:00:22Z</dcterms:created>
  <dcterms:modified xsi:type="dcterms:W3CDTF">2020-06-19T04:11:40Z</dcterms:modified>
</cp:coreProperties>
</file>