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57" r:id="rId5"/>
    <p:sldId id="258" r:id="rId6"/>
    <p:sldId id="259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18DE3-D64F-48ED-B130-6A6211A9142E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00536-F435-48C0-AA96-79B715CB7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Irregular &amp; Stem-Changing Verbs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Summary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839200" cy="1143000"/>
          </a:xfrm>
        </p:spPr>
        <p:txBody>
          <a:bodyPr>
            <a:noAutofit/>
          </a:bodyPr>
          <a:lstStyle/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9154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Stem-changing verbs have a vowel change in the stem of the verb. (The stem is what you have left after you drop the -</a:t>
            </a:r>
            <a:r>
              <a:rPr lang="en-US" sz="2400" dirty="0" err="1" smtClean="0"/>
              <a:t>ar</a:t>
            </a:r>
            <a:r>
              <a:rPr lang="en-US" sz="2400" dirty="0" smtClean="0"/>
              <a:t>/-</a:t>
            </a:r>
            <a:r>
              <a:rPr lang="en-US" sz="2400" dirty="0" err="1" smtClean="0"/>
              <a:t>er</a:t>
            </a:r>
            <a:r>
              <a:rPr lang="en-US" sz="2400" dirty="0" smtClean="0"/>
              <a:t>/-</a:t>
            </a:r>
            <a:r>
              <a:rPr lang="en-US" sz="2400" dirty="0" err="1" smtClean="0"/>
              <a:t>ir</a:t>
            </a:r>
            <a:r>
              <a:rPr lang="en-US" sz="2400" dirty="0" smtClean="0"/>
              <a:t>.)</a:t>
            </a:r>
          </a:p>
          <a:p>
            <a:pPr>
              <a:buNone/>
            </a:pPr>
            <a:endParaRPr lang="en-US" sz="500" dirty="0"/>
          </a:p>
          <a:p>
            <a:pPr>
              <a:buNone/>
            </a:pPr>
            <a:r>
              <a:rPr lang="en-US" sz="2400" dirty="0" smtClean="0"/>
              <a:t>There is a pattern to the changes, so once you know that a verb is stem-changing, you know what to do to it, BUT THERE’S NO WAY TO PREDICT IF A VERB IS STEM-CHANGING OR NOT.  When you learn a verb, you have to learn that it’s stem-changing (it’ll have an -</a:t>
            </a:r>
            <a:r>
              <a:rPr lang="en-US" sz="2400" dirty="0" err="1" smtClean="0"/>
              <a:t>ie</a:t>
            </a:r>
            <a:r>
              <a:rPr lang="en-US" sz="2400" dirty="0" smtClean="0"/>
              <a:t>, an -</a:t>
            </a:r>
            <a:r>
              <a:rPr lang="en-US" sz="2400" dirty="0" err="1" smtClean="0"/>
              <a:t>i</a:t>
            </a:r>
            <a:r>
              <a:rPr lang="en-US" sz="2400" dirty="0" smtClean="0"/>
              <a:t>, or a -</a:t>
            </a:r>
            <a:r>
              <a:rPr lang="en-US" sz="2400" dirty="0" err="1" smtClean="0"/>
              <a:t>ue</a:t>
            </a:r>
            <a:r>
              <a:rPr lang="en-US" sz="2400" dirty="0" smtClean="0"/>
              <a:t> in parentheses after it) &amp; REMEMBER that.</a:t>
            </a:r>
          </a:p>
          <a:p>
            <a:pPr>
              <a:buNone/>
            </a:pPr>
            <a:endParaRPr lang="en-US" sz="700" dirty="0"/>
          </a:p>
          <a:p>
            <a:pPr>
              <a:buNone/>
            </a:pPr>
            <a:r>
              <a:rPr lang="en-US" sz="2400" dirty="0" smtClean="0"/>
              <a:t>There are 3 types of stem changing verbs: e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err="1" smtClean="0">
                <a:sym typeface="Wingdings" pitchFamily="2" charset="2"/>
              </a:rPr>
              <a:t>ie</a:t>
            </a:r>
            <a:r>
              <a:rPr lang="en-US" sz="2400" dirty="0" smtClean="0">
                <a:sym typeface="Wingdings" pitchFamily="2" charset="2"/>
              </a:rPr>
              <a:t>, e  </a:t>
            </a:r>
            <a:r>
              <a:rPr lang="en-US" sz="2400" dirty="0" err="1" smtClean="0">
                <a:sym typeface="Wingdings" pitchFamily="2" charset="2"/>
              </a:rPr>
              <a:t>i</a:t>
            </a:r>
            <a:r>
              <a:rPr lang="en-US" sz="2400" dirty="0" smtClean="0">
                <a:sym typeface="Wingdings" pitchFamily="2" charset="2"/>
              </a:rPr>
              <a:t>, o  </a:t>
            </a:r>
            <a:r>
              <a:rPr lang="en-US" sz="2400" dirty="0" err="1" smtClean="0">
                <a:sym typeface="Wingdings" pitchFamily="2" charset="2"/>
              </a:rPr>
              <a:t>ue</a:t>
            </a: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endParaRPr lang="en-US" sz="500" dirty="0">
              <a:sym typeface="Wingdings" pitchFamily="2" charset="2"/>
            </a:endParaRP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 </a:t>
            </a:r>
            <a:r>
              <a:rPr lang="en-US" sz="2400" dirty="0" smtClean="0">
                <a:sym typeface="Wingdings" pitchFamily="2" charset="2"/>
              </a:rPr>
              <a:t>  </a:t>
            </a: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rer</a:t>
            </a:r>
            <a:r>
              <a:rPr lang="en-US" sz="2400" dirty="0" smtClean="0">
                <a:sym typeface="Wingdings" pitchFamily="2" charset="2"/>
              </a:rPr>
              <a:t> (e  </a:t>
            </a:r>
            <a:r>
              <a:rPr lang="en-US" sz="2400" dirty="0" err="1" smtClean="0">
                <a:sym typeface="Wingdings" pitchFamily="2" charset="2"/>
              </a:rPr>
              <a:t>ie</a:t>
            </a:r>
            <a:r>
              <a:rPr lang="en-US" sz="2400" dirty="0" smtClean="0">
                <a:sym typeface="Wingdings" pitchFamily="2" charset="2"/>
              </a:rPr>
              <a:t>)		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dir</a:t>
            </a:r>
            <a:r>
              <a:rPr lang="en-US" sz="2400" dirty="0" smtClean="0">
                <a:sym typeface="Wingdings" pitchFamily="2" charset="2"/>
              </a:rPr>
              <a:t>	(e  </a:t>
            </a:r>
            <a:r>
              <a:rPr lang="en-US" sz="2400" dirty="0" err="1" smtClean="0">
                <a:sym typeface="Wingdings" pitchFamily="2" charset="2"/>
              </a:rPr>
              <a:t>i</a:t>
            </a:r>
            <a:r>
              <a:rPr lang="en-US" sz="2400" dirty="0" smtClean="0">
                <a:sym typeface="Wingdings" pitchFamily="2" charset="2"/>
              </a:rPr>
              <a:t>)		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o</a:t>
            </a:r>
            <a:r>
              <a:rPr lang="en-US" sz="2400" dirty="0" err="1" smtClean="0">
                <a:sym typeface="Wingdings" pitchFamily="2" charset="2"/>
              </a:rPr>
              <a:t>rmir</a:t>
            </a:r>
            <a:r>
              <a:rPr lang="en-US" sz="2400" dirty="0" smtClean="0">
                <a:sym typeface="Wingdings" pitchFamily="2" charset="2"/>
              </a:rPr>
              <a:t> (o  </a:t>
            </a:r>
            <a:r>
              <a:rPr lang="en-US" sz="2400" dirty="0" err="1" smtClean="0">
                <a:sym typeface="Wingdings" pitchFamily="2" charset="2"/>
              </a:rPr>
              <a:t>ue</a:t>
            </a:r>
            <a:r>
              <a:rPr lang="en-US" sz="24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ie</a:t>
            </a:r>
            <a:r>
              <a:rPr lang="en-US" sz="2400" dirty="0" err="1" smtClean="0">
                <a:sym typeface="Wingdings" pitchFamily="2" charset="2"/>
              </a:rPr>
              <a:t>ro</a:t>
            </a:r>
            <a:r>
              <a:rPr lang="en-US" sz="2400" dirty="0" smtClean="0">
                <a:sym typeface="Wingdings" pitchFamily="2" charset="2"/>
              </a:rPr>
              <a:t>     </a:t>
            </a: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remos</a:t>
            </a:r>
            <a:r>
              <a:rPr lang="en-US" sz="2400" dirty="0" smtClean="0">
                <a:sym typeface="Wingdings" pitchFamily="2" charset="2"/>
              </a:rPr>
              <a:t>	     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</a:t>
            </a:r>
            <a:r>
              <a:rPr lang="en-US" sz="2400" dirty="0" err="1" smtClean="0">
                <a:sym typeface="Wingdings" pitchFamily="2" charset="2"/>
              </a:rPr>
              <a:t>do</a:t>
            </a:r>
            <a:r>
              <a:rPr lang="en-US" sz="2400" dirty="0" smtClean="0">
                <a:sym typeface="Wingdings" pitchFamily="2" charset="2"/>
              </a:rPr>
              <a:t>  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dimos</a:t>
            </a:r>
            <a:r>
              <a:rPr lang="en-US" sz="2400" dirty="0" smtClean="0">
                <a:sym typeface="Wingdings" pitchFamily="2" charset="2"/>
              </a:rPr>
              <a:t>	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2400" dirty="0" err="1" smtClean="0">
                <a:sym typeface="Wingdings" pitchFamily="2" charset="2"/>
              </a:rPr>
              <a:t>rmo</a:t>
            </a:r>
            <a:r>
              <a:rPr lang="en-US" sz="2400" dirty="0" smtClean="0">
                <a:sym typeface="Wingdings" pitchFamily="2" charset="2"/>
              </a:rPr>
              <a:t> 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o</a:t>
            </a:r>
            <a:r>
              <a:rPr lang="en-US" sz="2400" dirty="0" err="1" smtClean="0">
                <a:sym typeface="Wingdings" pitchFamily="2" charset="2"/>
              </a:rPr>
              <a:t>rmimos</a:t>
            </a: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ie</a:t>
            </a:r>
            <a:r>
              <a:rPr lang="en-US" sz="2400" dirty="0" err="1" smtClean="0">
                <a:sym typeface="Wingdings" pitchFamily="2" charset="2"/>
              </a:rPr>
              <a:t>res</a:t>
            </a:r>
            <a:r>
              <a:rPr lang="en-US" sz="2400" dirty="0" smtClean="0">
                <a:sym typeface="Wingdings" pitchFamily="2" charset="2"/>
              </a:rPr>
              <a:t>    </a:t>
            </a: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r</a:t>
            </a:r>
            <a:r>
              <a:rPr lang="en-US" sz="2400" dirty="0" err="1"/>
              <a:t>é</a:t>
            </a:r>
            <a:r>
              <a:rPr lang="en-US" sz="2400" dirty="0" err="1" smtClean="0">
                <a:sym typeface="Wingdings" pitchFamily="2" charset="2"/>
              </a:rPr>
              <a:t>is</a:t>
            </a:r>
            <a:r>
              <a:rPr lang="en-US" sz="2400" dirty="0" smtClean="0">
                <a:sym typeface="Wingdings" pitchFamily="2" charset="2"/>
              </a:rPr>
              <a:t>	     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</a:t>
            </a:r>
            <a:r>
              <a:rPr lang="en-US" sz="2400" dirty="0" err="1" smtClean="0">
                <a:sym typeface="Wingdings" pitchFamily="2" charset="2"/>
              </a:rPr>
              <a:t>des</a:t>
            </a:r>
            <a:r>
              <a:rPr lang="en-US" sz="2400" dirty="0" smtClean="0">
                <a:sym typeface="Wingdings" pitchFamily="2" charset="2"/>
              </a:rPr>
              <a:t>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e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dirty="0" err="1"/>
              <a:t>í</a:t>
            </a:r>
            <a:r>
              <a:rPr lang="en-US" sz="2400" dirty="0" err="1" smtClean="0">
                <a:sym typeface="Wingdings" pitchFamily="2" charset="2"/>
              </a:rPr>
              <a:t>s</a:t>
            </a:r>
            <a:r>
              <a:rPr lang="en-US" sz="2400" dirty="0" smtClean="0">
                <a:sym typeface="Wingdings" pitchFamily="2" charset="2"/>
              </a:rPr>
              <a:t>	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2400" dirty="0" err="1" smtClean="0">
                <a:sym typeface="Wingdings" pitchFamily="2" charset="2"/>
              </a:rPr>
              <a:t>rmes</a:t>
            </a:r>
            <a:r>
              <a:rPr lang="en-US" sz="2400" dirty="0" smtClean="0">
                <a:sym typeface="Wingdings" pitchFamily="2" charset="2"/>
              </a:rPr>
              <a:t>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b="1" dirty="0" err="1" smtClean="0">
                <a:solidFill>
                  <a:srgbClr val="00B050"/>
                </a:solidFill>
                <a:sym typeface="Wingdings" pitchFamily="2" charset="2"/>
              </a:rPr>
              <a:t>o</a:t>
            </a:r>
            <a:r>
              <a:rPr lang="en-US" sz="2400" dirty="0" err="1" smtClean="0">
                <a:sym typeface="Wingdings" pitchFamily="2" charset="2"/>
              </a:rPr>
              <a:t>rm</a:t>
            </a:r>
            <a:r>
              <a:rPr lang="en-US" sz="2400" dirty="0" err="1"/>
              <a:t>í</a:t>
            </a:r>
            <a:r>
              <a:rPr lang="en-US" sz="2400" dirty="0" err="1" smtClean="0">
                <a:sym typeface="Wingdings" pitchFamily="2" charset="2"/>
              </a:rPr>
              <a:t>s</a:t>
            </a: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ie</a:t>
            </a:r>
            <a:r>
              <a:rPr lang="en-US" sz="2400" dirty="0" err="1" smtClean="0">
                <a:sym typeface="Wingdings" pitchFamily="2" charset="2"/>
              </a:rPr>
              <a:t>re</a:t>
            </a:r>
            <a:r>
              <a:rPr lang="en-US" sz="2400" dirty="0" smtClean="0">
                <a:sym typeface="Wingdings" pitchFamily="2" charset="2"/>
              </a:rPr>
              <a:t>      </a:t>
            </a:r>
            <a:r>
              <a:rPr lang="en-US" sz="2400" dirty="0" err="1" smtClean="0">
                <a:sym typeface="Wingdings" pitchFamily="2" charset="2"/>
              </a:rPr>
              <a:t>qu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ie</a:t>
            </a:r>
            <a:r>
              <a:rPr lang="en-US" sz="2400" dirty="0" err="1" smtClean="0">
                <a:sym typeface="Wingdings" pitchFamily="2" charset="2"/>
              </a:rPr>
              <a:t>ren</a:t>
            </a:r>
            <a:r>
              <a:rPr lang="en-US" sz="2400" dirty="0" smtClean="0">
                <a:sym typeface="Wingdings" pitchFamily="2" charset="2"/>
              </a:rPr>
              <a:t>	     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</a:t>
            </a:r>
            <a:r>
              <a:rPr lang="en-US" sz="2400" dirty="0" err="1" smtClean="0">
                <a:sym typeface="Wingdings" pitchFamily="2" charset="2"/>
              </a:rPr>
              <a:t>de</a:t>
            </a:r>
            <a:r>
              <a:rPr lang="en-US" sz="2400" dirty="0" smtClean="0">
                <a:sym typeface="Wingdings" pitchFamily="2" charset="2"/>
              </a:rPr>
              <a:t>    </a:t>
            </a:r>
            <a:r>
              <a:rPr lang="en-US" sz="2400" dirty="0" err="1" smtClean="0">
                <a:sym typeface="Wingdings" pitchFamily="2" charset="2"/>
              </a:rPr>
              <a:t>p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i</a:t>
            </a:r>
            <a:r>
              <a:rPr lang="en-US" sz="2400" dirty="0" err="1" smtClean="0">
                <a:sym typeface="Wingdings" pitchFamily="2" charset="2"/>
              </a:rPr>
              <a:t>den</a:t>
            </a:r>
            <a:r>
              <a:rPr lang="en-US" sz="2400" dirty="0" smtClean="0">
                <a:sym typeface="Wingdings" pitchFamily="2" charset="2"/>
              </a:rPr>
              <a:t>	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2400" dirty="0" err="1" smtClean="0">
                <a:sym typeface="Wingdings" pitchFamily="2" charset="2"/>
              </a:rPr>
              <a:t>rme</a:t>
            </a:r>
            <a:r>
              <a:rPr lang="en-US" sz="2400" dirty="0" smtClean="0">
                <a:sym typeface="Wingdings" pitchFamily="2" charset="2"/>
              </a:rPr>
              <a:t>       </a:t>
            </a:r>
            <a:r>
              <a:rPr lang="en-US" sz="2400" dirty="0" err="1" smtClean="0">
                <a:sym typeface="Wingdings" pitchFamily="2" charset="2"/>
              </a:rPr>
              <a:t>d</a:t>
            </a:r>
            <a:r>
              <a:rPr lang="en-US" sz="24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2400" dirty="0" err="1" smtClean="0">
                <a:sym typeface="Wingdings" pitchFamily="2" charset="2"/>
              </a:rPr>
              <a:t>rmen</a:t>
            </a:r>
            <a:endParaRPr lang="en-US" sz="2400" dirty="0" smtClean="0">
              <a:sym typeface="Wingdings" pitchFamily="2" charset="2"/>
            </a:endParaRPr>
          </a:p>
          <a:p>
            <a:pPr>
              <a:buNone/>
            </a:pPr>
            <a:endParaRPr lang="en-US" sz="1050" dirty="0">
              <a:sym typeface="Wingdings" pitchFamily="2" charset="2"/>
            </a:endParaRPr>
          </a:p>
          <a:p>
            <a:pPr>
              <a:buNone/>
            </a:pPr>
            <a:r>
              <a:rPr lang="en-US" sz="1800" dirty="0" smtClean="0"/>
              <a:t>*Note that there is no change in the </a:t>
            </a:r>
            <a:r>
              <a:rPr lang="en-US" sz="1800" dirty="0" err="1" smtClean="0"/>
              <a:t>nosotros</a:t>
            </a:r>
            <a:r>
              <a:rPr lang="en-US" sz="1800" dirty="0" smtClean="0"/>
              <a:t> &amp; </a:t>
            </a:r>
            <a:r>
              <a:rPr lang="en-US" sz="1800" dirty="0" err="1" smtClean="0"/>
              <a:t>vosotros</a:t>
            </a:r>
            <a:r>
              <a:rPr lang="en-US" sz="1800" dirty="0" smtClean="0"/>
              <a:t> forms.</a:t>
            </a:r>
          </a:p>
          <a:p>
            <a:pPr>
              <a:buNone/>
            </a:pPr>
            <a:r>
              <a:rPr lang="en-US" sz="1800" dirty="0" smtClean="0"/>
              <a:t>*Also: J</a:t>
            </a:r>
            <a:r>
              <a:rPr lang="en-US" sz="1800" b="1" dirty="0" smtClean="0">
                <a:solidFill>
                  <a:srgbClr val="00B050"/>
                </a:solidFill>
              </a:rPr>
              <a:t>U</a:t>
            </a:r>
            <a:r>
              <a:rPr lang="en-US" sz="1800" dirty="0" smtClean="0"/>
              <a:t>GAR is the 1 &amp; only u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err="1" smtClean="0">
                <a:sym typeface="Wingdings" pitchFamily="2" charset="2"/>
              </a:rPr>
              <a:t>ue</a:t>
            </a:r>
            <a:r>
              <a:rPr lang="en-US" sz="1800" dirty="0" smtClean="0">
                <a:sym typeface="Wingdings" pitchFamily="2" charset="2"/>
              </a:rPr>
              <a:t> verb: 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1800" dirty="0" err="1" smtClean="0">
                <a:sym typeface="Wingdings" pitchFamily="2" charset="2"/>
              </a:rPr>
              <a:t>go</a:t>
            </a:r>
            <a:r>
              <a:rPr lang="en-US" sz="1800" dirty="0" smtClean="0">
                <a:sym typeface="Wingdings" pitchFamily="2" charset="2"/>
              </a:rPr>
              <a:t>	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b="1" dirty="0" err="1" smtClean="0">
                <a:solidFill>
                  <a:srgbClr val="00B050"/>
                </a:solidFill>
                <a:sym typeface="Wingdings" pitchFamily="2" charset="2"/>
              </a:rPr>
              <a:t>u</a:t>
            </a:r>
            <a:r>
              <a:rPr lang="en-US" sz="1800" dirty="0" err="1" smtClean="0">
                <a:sym typeface="Wingdings" pitchFamily="2" charset="2"/>
              </a:rPr>
              <a:t>gamos</a:t>
            </a:r>
            <a:endParaRPr lang="en-US" sz="1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1800" dirty="0">
                <a:sym typeface="Wingdings" pitchFamily="2" charset="2"/>
              </a:rPr>
              <a:t>	</a:t>
            </a:r>
            <a:r>
              <a:rPr lang="en-US" sz="1800" dirty="0" smtClean="0">
                <a:sym typeface="Wingdings" pitchFamily="2" charset="2"/>
              </a:rPr>
              <a:t>				    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1800" dirty="0" err="1" smtClean="0">
                <a:sym typeface="Wingdings" pitchFamily="2" charset="2"/>
              </a:rPr>
              <a:t>gas</a:t>
            </a:r>
            <a:r>
              <a:rPr lang="en-US" sz="1800" dirty="0" smtClean="0">
                <a:sym typeface="Wingdings" pitchFamily="2" charset="2"/>
              </a:rPr>
              <a:t>	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b="1" dirty="0" err="1" smtClean="0">
                <a:solidFill>
                  <a:srgbClr val="00B050"/>
                </a:solidFill>
                <a:sym typeface="Wingdings" pitchFamily="2" charset="2"/>
              </a:rPr>
              <a:t>u</a:t>
            </a:r>
            <a:r>
              <a:rPr lang="en-US" sz="1800" dirty="0" err="1" smtClean="0">
                <a:sym typeface="Wingdings" pitchFamily="2" charset="2"/>
              </a:rPr>
              <a:t>g</a:t>
            </a:r>
            <a:r>
              <a:rPr lang="en-US" sz="1800" dirty="0" err="1"/>
              <a:t>á</a:t>
            </a:r>
            <a:r>
              <a:rPr lang="en-US" sz="1800" dirty="0" err="1" smtClean="0">
                <a:sym typeface="Wingdings" pitchFamily="2" charset="2"/>
              </a:rPr>
              <a:t>is</a:t>
            </a:r>
            <a:endParaRPr lang="en-US" sz="18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1800" dirty="0">
                <a:sym typeface="Wingdings" pitchFamily="2" charset="2"/>
              </a:rPr>
              <a:t>	</a:t>
            </a:r>
            <a:r>
              <a:rPr lang="en-US" sz="1800" dirty="0" smtClean="0">
                <a:sym typeface="Wingdings" pitchFamily="2" charset="2"/>
              </a:rPr>
              <a:t>				    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1800" dirty="0" err="1" smtClean="0">
                <a:sym typeface="Wingdings" pitchFamily="2" charset="2"/>
              </a:rPr>
              <a:t>ga</a:t>
            </a:r>
            <a:r>
              <a:rPr lang="en-US" sz="1800" dirty="0" smtClean="0">
                <a:sym typeface="Wingdings" pitchFamily="2" charset="2"/>
              </a:rPr>
              <a:t>	</a:t>
            </a:r>
            <a:r>
              <a:rPr lang="en-US" sz="1800" dirty="0" err="1" smtClean="0">
                <a:sym typeface="Wingdings" pitchFamily="2" charset="2"/>
              </a:rPr>
              <a:t>j</a:t>
            </a:r>
            <a:r>
              <a:rPr lang="en-US" sz="1800" dirty="0" err="1" smtClean="0">
                <a:solidFill>
                  <a:srgbClr val="FF00FF"/>
                </a:solidFill>
                <a:sym typeface="Wingdings" pitchFamily="2" charset="2"/>
              </a:rPr>
              <a:t>ue</a:t>
            </a:r>
            <a:r>
              <a:rPr lang="en-US" sz="1800" dirty="0" err="1" smtClean="0">
                <a:sym typeface="Wingdings" pitchFamily="2" charset="2"/>
              </a:rPr>
              <a:t>gan</a:t>
            </a:r>
            <a:endParaRPr lang="en-US" sz="1800" dirty="0"/>
          </a:p>
        </p:txBody>
      </p:sp>
    </p:spTree>
  </p:cSld>
  <p:clrMapOvr>
    <a:masterClrMapping/>
  </p:clrMapOvr>
  <p:transition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 are some common stem-changing verbs: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ie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		       e 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		   	   o 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ue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qu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want)	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dir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ask for) 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v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lver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return)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rrar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close)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rvir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serve)   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der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(can)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rder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lose)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rep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tir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repeat)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rmir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sleep)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nsar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think)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guir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follow)	  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m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die)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ntir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feel)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say, tell) 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Abadi MT Condensed" pitchFamily="34" charset="0"/>
                <a:ea typeface="+mn-ea"/>
                <a:cs typeface="+mn-cs"/>
                <a:sym typeface="Wingdings" pitchFamily="2" charset="2"/>
              </a:rPr>
              <a:t>enc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Abadi MT Condensed" pitchFamily="34" charset="0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Abadi MT Condensed" pitchFamily="34" charset="0"/>
                <a:ea typeface="+mn-ea"/>
                <a:cs typeface="+mn-cs"/>
                <a:sym typeface="Wingdings" pitchFamily="2" charset="2"/>
              </a:rPr>
              <a:t>ntrar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Abadi MT Condensed" pitchFamily="34" charset="0"/>
                <a:ea typeface="+mn-ea"/>
                <a:cs typeface="+mn-cs"/>
                <a:sym typeface="Wingdings" pitchFamily="2" charset="2"/>
              </a:rPr>
              <a:t> (to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 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                                                                                find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Abadi MT Condensed" pitchFamily="34" charset="0"/>
                <a:ea typeface="+mn-ea"/>
                <a:cs typeface="+mn-cs"/>
                <a:sym typeface="Wingdings" pitchFamily="2" charset="2"/>
              </a:rPr>
              <a:t>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com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nzar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begin)			   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rec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rdar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pref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rir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prefer) 				       remember)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emp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zar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begin)				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alm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o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rzar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ent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e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nder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(to understand)			      have lunch)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			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5FFA3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Sometimes you have more than one “e” or “o” in the stem.  Remember that it’s the last vowel in the stem that changes.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75FFA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6248400"/>
            <a:ext cx="3758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You’d better know all these!</a:t>
            </a:r>
            <a:endParaRPr lang="en-US" sz="2400" b="1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On the following slides, you will see the ??? irregular present tense verbs learned in 1001.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Most present tense irregular verbs change only in the first person singular.  SER , IR, &amp; OIR are the exceptions: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smtClean="0"/>
              <a:t>   ser			       </a:t>
            </a:r>
            <a:r>
              <a:rPr lang="en-US" dirty="0" err="1" smtClean="0"/>
              <a:t>ir</a:t>
            </a:r>
            <a:r>
              <a:rPr lang="en-US" dirty="0" smtClean="0"/>
              <a:t>				</a:t>
            </a:r>
            <a:r>
              <a:rPr lang="en-US" dirty="0" err="1" smtClean="0"/>
              <a:t>oír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soy	     </a:t>
            </a:r>
            <a:r>
              <a:rPr lang="en-US" dirty="0" err="1" smtClean="0"/>
              <a:t>somos</a:t>
            </a:r>
            <a:r>
              <a:rPr lang="en-US" dirty="0" smtClean="0"/>
              <a:t>	        </a:t>
            </a:r>
            <a:r>
              <a:rPr lang="en-US" dirty="0" err="1" smtClean="0"/>
              <a:t>voy</a:t>
            </a:r>
            <a:r>
              <a:rPr lang="en-US" dirty="0" smtClean="0"/>
              <a:t>	</a:t>
            </a:r>
            <a:r>
              <a:rPr lang="en-US" dirty="0" err="1" smtClean="0"/>
              <a:t>vamos</a:t>
            </a:r>
            <a:r>
              <a:rPr lang="en-US" dirty="0" smtClean="0"/>
              <a:t>	   </a:t>
            </a:r>
            <a:r>
              <a:rPr lang="en-US" dirty="0" err="1" smtClean="0"/>
              <a:t>oigo</a:t>
            </a:r>
            <a:r>
              <a:rPr lang="en-US" dirty="0" smtClean="0"/>
              <a:t>  </a:t>
            </a:r>
            <a:r>
              <a:rPr lang="en-US" dirty="0" err="1" smtClean="0"/>
              <a:t>oimos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eres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sois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       vas	</a:t>
            </a:r>
            <a:r>
              <a:rPr lang="en-US" dirty="0" err="1" smtClean="0"/>
              <a:t>vais</a:t>
            </a:r>
            <a:r>
              <a:rPr lang="en-US" dirty="0" smtClean="0"/>
              <a:t>		   </a:t>
            </a:r>
            <a:r>
              <a:rPr lang="en-US" dirty="0" err="1" smtClean="0"/>
              <a:t>oyes</a:t>
            </a:r>
            <a:r>
              <a:rPr lang="en-US" dirty="0" smtClean="0"/>
              <a:t>  </a:t>
            </a:r>
            <a:r>
              <a:rPr lang="en-US" dirty="0" err="1" smtClean="0"/>
              <a:t>oís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es</a:t>
            </a:r>
            <a:r>
              <a:rPr lang="en-US" dirty="0" smtClean="0"/>
              <a:t>	     son	</a:t>
            </a: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va</a:t>
            </a:r>
            <a:r>
              <a:rPr lang="en-US" dirty="0" smtClean="0"/>
              <a:t>	van		   </a:t>
            </a:r>
            <a:r>
              <a:rPr lang="en-US" dirty="0" err="1" smtClean="0"/>
              <a:t>oye</a:t>
            </a:r>
            <a:r>
              <a:rPr lang="en-US" dirty="0" smtClean="0"/>
              <a:t>    </a:t>
            </a:r>
            <a:r>
              <a:rPr lang="en-US" dirty="0" err="1" smtClean="0"/>
              <a:t>oyen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5287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All other irregular verbs are irregular only in the 1</a:t>
            </a:r>
            <a:r>
              <a:rPr lang="en-US" baseline="30000" dirty="0" smtClean="0"/>
              <a:t>st</a:t>
            </a:r>
            <a:r>
              <a:rPr lang="en-US" dirty="0" smtClean="0"/>
              <a:t> person singular (</a:t>
            </a:r>
            <a:r>
              <a:rPr lang="en-US" dirty="0" err="1" smtClean="0"/>
              <a:t>yo</a:t>
            </a:r>
            <a:r>
              <a:rPr lang="en-US" dirty="0"/>
              <a:t> </a:t>
            </a:r>
            <a:r>
              <a:rPr lang="en-US" dirty="0" smtClean="0"/>
              <a:t>form). ESTAR is slightly more irregular, because it gets accent marks: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estoy</a:t>
            </a:r>
            <a:r>
              <a:rPr lang="en-US" dirty="0" smtClean="0"/>
              <a:t>		</a:t>
            </a:r>
            <a:r>
              <a:rPr lang="en-US" dirty="0" err="1" smtClean="0"/>
              <a:t>estamos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estás</a:t>
            </a:r>
            <a:r>
              <a:rPr lang="en-US" dirty="0" smtClean="0"/>
              <a:t>		</a:t>
            </a:r>
            <a:r>
              <a:rPr lang="en-US" dirty="0" err="1" smtClean="0"/>
              <a:t>estáis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está</a:t>
            </a:r>
            <a:r>
              <a:rPr lang="en-US" dirty="0" smtClean="0"/>
              <a:t>		</a:t>
            </a:r>
            <a:r>
              <a:rPr lang="en-US" dirty="0" err="1" smtClean="0"/>
              <a:t>están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There are several verbs that get a -g- in the </a:t>
            </a:r>
            <a:r>
              <a:rPr lang="en-US" sz="3600" dirty="0" err="1" smtClean="0"/>
              <a:t>yo</a:t>
            </a:r>
            <a:r>
              <a:rPr lang="en-US" sz="3600" dirty="0" smtClean="0"/>
              <a:t> form: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	   </a:t>
            </a:r>
            <a:r>
              <a:rPr lang="en-US" sz="2000" dirty="0" err="1" smtClean="0"/>
              <a:t>poner</a:t>
            </a:r>
            <a:r>
              <a:rPr lang="en-US" sz="2000" dirty="0"/>
              <a:t>	</a:t>
            </a:r>
            <a:r>
              <a:rPr lang="en-US" sz="2000" dirty="0" smtClean="0"/>
              <a:t>                    </a:t>
            </a:r>
            <a:r>
              <a:rPr lang="en-US" sz="2000" dirty="0" err="1" smtClean="0"/>
              <a:t>salir</a:t>
            </a:r>
            <a:r>
              <a:rPr lang="en-US" sz="2000" dirty="0"/>
              <a:t>	</a:t>
            </a:r>
            <a:r>
              <a:rPr lang="en-US" sz="2000" dirty="0" smtClean="0"/>
              <a:t>        	    </a:t>
            </a:r>
            <a:r>
              <a:rPr lang="en-US" sz="2000" dirty="0" err="1" smtClean="0"/>
              <a:t>hacer</a:t>
            </a:r>
            <a:r>
              <a:rPr lang="en-US" sz="2000" dirty="0" smtClean="0"/>
              <a:t>		           </a:t>
            </a:r>
            <a:r>
              <a:rPr lang="en-US" sz="2000" dirty="0" err="1" smtClean="0"/>
              <a:t>traer</a:t>
            </a:r>
            <a:endParaRPr lang="en-US" sz="2000" dirty="0" smtClean="0"/>
          </a:p>
          <a:p>
            <a:pPr>
              <a:buNone/>
            </a:pPr>
            <a:r>
              <a:rPr lang="en-US" sz="2000" b="1" dirty="0" err="1" smtClean="0">
                <a:solidFill>
                  <a:srgbClr val="00B050"/>
                </a:solidFill>
              </a:rPr>
              <a:t>pongo</a:t>
            </a:r>
            <a:r>
              <a:rPr lang="en-US" sz="2000" b="1" dirty="0" smtClean="0"/>
              <a:t>  </a:t>
            </a:r>
            <a:r>
              <a:rPr lang="en-US" sz="2000" dirty="0" smtClean="0"/>
              <a:t>  </a:t>
            </a:r>
            <a:r>
              <a:rPr lang="en-US" sz="2000" dirty="0" err="1" smtClean="0"/>
              <a:t>ponemos</a:t>
            </a:r>
            <a:r>
              <a:rPr lang="en-US" sz="2000" dirty="0" smtClean="0"/>
              <a:t>          </a:t>
            </a:r>
            <a:r>
              <a:rPr lang="en-US" sz="2000" b="1" dirty="0" err="1" smtClean="0">
                <a:solidFill>
                  <a:srgbClr val="00B050"/>
                </a:solidFill>
              </a:rPr>
              <a:t>salgo</a:t>
            </a:r>
            <a:r>
              <a:rPr lang="en-US" sz="2000" dirty="0" smtClean="0"/>
              <a:t>    </a:t>
            </a:r>
            <a:r>
              <a:rPr lang="en-US" sz="2000" dirty="0" err="1" smtClean="0"/>
              <a:t>salimos</a:t>
            </a:r>
            <a:r>
              <a:rPr lang="en-US" sz="2000" dirty="0" smtClean="0"/>
              <a:t>        </a:t>
            </a:r>
            <a:r>
              <a:rPr lang="en-US" sz="2000" b="1" dirty="0" err="1" smtClean="0">
                <a:solidFill>
                  <a:srgbClr val="00B050"/>
                </a:solidFill>
              </a:rPr>
              <a:t>hago</a:t>
            </a:r>
            <a:r>
              <a:rPr lang="en-US" sz="2000" dirty="0" smtClean="0"/>
              <a:t>    </a:t>
            </a:r>
            <a:r>
              <a:rPr lang="en-US" sz="2000" dirty="0" err="1" smtClean="0"/>
              <a:t>hacemos</a:t>
            </a:r>
            <a:r>
              <a:rPr lang="en-US" sz="2000" dirty="0" smtClean="0"/>
              <a:t>	  *</a:t>
            </a:r>
            <a:r>
              <a:rPr lang="en-US" sz="2000" b="1" dirty="0" err="1" smtClean="0">
                <a:solidFill>
                  <a:srgbClr val="00B050"/>
                </a:solidFill>
              </a:rPr>
              <a:t>traigo</a:t>
            </a:r>
            <a:r>
              <a:rPr lang="en-US" sz="2000" dirty="0" smtClean="0"/>
              <a:t>    </a:t>
            </a:r>
            <a:r>
              <a:rPr lang="en-US" sz="2000" dirty="0" err="1" smtClean="0"/>
              <a:t>traemos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pones     </a:t>
            </a:r>
            <a:r>
              <a:rPr lang="en-US" sz="2000" dirty="0" err="1" smtClean="0"/>
              <a:t>pon</a:t>
            </a:r>
            <a:r>
              <a:rPr lang="en-US" sz="2000" dirty="0" err="1"/>
              <a:t>é</a:t>
            </a:r>
            <a:r>
              <a:rPr lang="en-US" sz="2000" dirty="0" err="1" smtClean="0"/>
              <a:t>is</a:t>
            </a:r>
            <a:r>
              <a:rPr lang="en-US" sz="2000" dirty="0" smtClean="0"/>
              <a:t>               sales    </a:t>
            </a:r>
            <a:r>
              <a:rPr lang="en-US" sz="2000" dirty="0" err="1" smtClean="0"/>
              <a:t>sal</a:t>
            </a:r>
            <a:r>
              <a:rPr lang="en-US" sz="2000" dirty="0" err="1"/>
              <a:t>í</a:t>
            </a:r>
            <a:r>
              <a:rPr lang="en-US" sz="2000" dirty="0" err="1" smtClean="0"/>
              <a:t>s</a:t>
            </a:r>
            <a:r>
              <a:rPr lang="en-US" sz="2000" dirty="0" smtClean="0"/>
              <a:t>              </a:t>
            </a:r>
            <a:r>
              <a:rPr lang="en-US" sz="2000" dirty="0" err="1" smtClean="0"/>
              <a:t>haces</a:t>
            </a:r>
            <a:r>
              <a:rPr lang="en-US" sz="2000" dirty="0" smtClean="0"/>
              <a:t>   </a:t>
            </a:r>
            <a:r>
              <a:rPr lang="en-US" sz="2000" dirty="0" err="1" smtClean="0"/>
              <a:t>hac</a:t>
            </a:r>
            <a:r>
              <a:rPr lang="en-US" sz="2000" dirty="0" err="1"/>
              <a:t>é</a:t>
            </a:r>
            <a:r>
              <a:rPr lang="en-US" sz="2000" dirty="0" err="1" smtClean="0"/>
              <a:t>is</a:t>
            </a:r>
            <a:r>
              <a:rPr lang="en-US" sz="2000" dirty="0" smtClean="0"/>
              <a:t>              </a:t>
            </a:r>
            <a:r>
              <a:rPr lang="en-US" sz="2000" dirty="0" err="1" smtClean="0"/>
              <a:t>traes</a:t>
            </a:r>
            <a:r>
              <a:rPr lang="en-US" sz="2000" dirty="0" smtClean="0"/>
              <a:t>      </a:t>
            </a:r>
            <a:r>
              <a:rPr lang="en-US" sz="2000" dirty="0" err="1" smtClean="0"/>
              <a:t>tra</a:t>
            </a:r>
            <a:r>
              <a:rPr lang="en-US" sz="2000" dirty="0" err="1"/>
              <a:t>é</a:t>
            </a:r>
            <a:r>
              <a:rPr lang="en-US" sz="2000" dirty="0" err="1" smtClean="0"/>
              <a:t>is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pone       </a:t>
            </a:r>
            <a:r>
              <a:rPr lang="en-US" sz="2000" dirty="0" err="1" smtClean="0"/>
              <a:t>ponen</a:t>
            </a:r>
            <a:r>
              <a:rPr lang="en-US" sz="2000" dirty="0" smtClean="0"/>
              <a:t>               sale      </a:t>
            </a:r>
            <a:r>
              <a:rPr lang="en-US" sz="2000" dirty="0" err="1" smtClean="0"/>
              <a:t>salen</a:t>
            </a:r>
            <a:r>
              <a:rPr lang="en-US" sz="2000" dirty="0"/>
              <a:t> </a:t>
            </a:r>
            <a:r>
              <a:rPr lang="en-US" sz="2000" dirty="0" smtClean="0"/>
              <a:t>           </a:t>
            </a:r>
            <a:r>
              <a:rPr lang="en-US" sz="2000" dirty="0" err="1" smtClean="0"/>
              <a:t>hace</a:t>
            </a:r>
            <a:r>
              <a:rPr lang="en-US" sz="2000" dirty="0" smtClean="0"/>
              <a:t>     </a:t>
            </a:r>
            <a:r>
              <a:rPr lang="en-US" sz="2000" dirty="0" err="1" smtClean="0"/>
              <a:t>hacen</a:t>
            </a:r>
            <a:r>
              <a:rPr lang="en-US" sz="2000" dirty="0" smtClean="0"/>
              <a:t>	     </a:t>
            </a:r>
            <a:r>
              <a:rPr lang="en-US" sz="2000" dirty="0" err="1" smtClean="0"/>
              <a:t>trae</a:t>
            </a:r>
            <a:r>
              <a:rPr lang="en-US" sz="2000" dirty="0" smtClean="0"/>
              <a:t>       </a:t>
            </a:r>
            <a:r>
              <a:rPr lang="en-US" sz="2000" dirty="0" err="1" smtClean="0"/>
              <a:t>traen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*Note that, while all the others acquire just a -g-, “</a:t>
            </a:r>
            <a:r>
              <a:rPr lang="en-US" sz="2000" dirty="0" err="1" smtClean="0"/>
              <a:t>traigo</a:t>
            </a:r>
            <a:r>
              <a:rPr lang="en-US" sz="2000" dirty="0" smtClean="0"/>
              <a:t>” gets an -</a:t>
            </a:r>
            <a:r>
              <a:rPr lang="en-US" sz="2000" dirty="0" err="1" smtClean="0"/>
              <a:t>i</a:t>
            </a:r>
            <a:r>
              <a:rPr lang="en-US" sz="2000" dirty="0" smtClean="0"/>
              <a:t>- as well.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TENER, VENIR, &amp; DECIR also get a -g- in the </a:t>
            </a:r>
            <a:r>
              <a:rPr lang="en-US" sz="2000" dirty="0" err="1" smtClean="0"/>
              <a:t>yo</a:t>
            </a:r>
            <a:r>
              <a:rPr lang="en-US" sz="2000" dirty="0" smtClean="0"/>
              <a:t> form, but they are stem-changing verbs too:</a:t>
            </a:r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	     </a:t>
            </a:r>
            <a:r>
              <a:rPr lang="en-US" sz="2000" dirty="0" err="1" smtClean="0"/>
              <a:t>tener</a:t>
            </a:r>
            <a:r>
              <a:rPr lang="en-US" sz="2000" dirty="0" smtClean="0"/>
              <a:t>		</a:t>
            </a:r>
            <a:r>
              <a:rPr lang="en-US" sz="2000" dirty="0"/>
              <a:t>	</a:t>
            </a:r>
            <a:r>
              <a:rPr lang="en-US" sz="2000" dirty="0" err="1" smtClean="0"/>
              <a:t>venir</a:t>
            </a:r>
            <a:r>
              <a:rPr lang="en-US" sz="2000" dirty="0" smtClean="0"/>
              <a:t>		             </a:t>
            </a:r>
            <a:r>
              <a:rPr lang="en-US" sz="2000" dirty="0" err="1" smtClean="0"/>
              <a:t>decir</a:t>
            </a:r>
            <a:endParaRPr lang="en-US" sz="2000" dirty="0" smtClean="0"/>
          </a:p>
          <a:p>
            <a:pPr>
              <a:buNone/>
            </a:pPr>
            <a:r>
              <a:rPr lang="en-US" sz="2000" dirty="0"/>
              <a:t>	 </a:t>
            </a:r>
            <a:r>
              <a:rPr lang="en-US" sz="2000" dirty="0" smtClean="0"/>
              <a:t>     </a:t>
            </a:r>
            <a:r>
              <a:rPr lang="en-US" sz="2000" b="1" dirty="0" err="1" smtClean="0">
                <a:solidFill>
                  <a:srgbClr val="00B050"/>
                </a:solidFill>
              </a:rPr>
              <a:t>tengo</a:t>
            </a: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en-US" sz="2000" dirty="0" err="1" smtClean="0"/>
              <a:t>tenemos</a:t>
            </a:r>
            <a:r>
              <a:rPr lang="en-US" sz="2000" dirty="0" smtClean="0"/>
              <a:t>	</a:t>
            </a:r>
            <a:r>
              <a:rPr lang="en-US" sz="2000" b="1" dirty="0" smtClean="0">
                <a:solidFill>
                  <a:srgbClr val="00B050"/>
                </a:solidFill>
              </a:rPr>
              <a:t>       </a:t>
            </a:r>
            <a:r>
              <a:rPr lang="en-US" sz="2000" b="1" dirty="0" err="1" smtClean="0">
                <a:solidFill>
                  <a:srgbClr val="00B050"/>
                </a:solidFill>
              </a:rPr>
              <a:t>vengo</a:t>
            </a:r>
            <a:r>
              <a:rPr lang="en-US" sz="2000" b="1" dirty="0" smtClean="0">
                <a:solidFill>
                  <a:srgbClr val="00B050"/>
                </a:solidFill>
              </a:rPr>
              <a:t>     </a:t>
            </a:r>
            <a:r>
              <a:rPr lang="en-US" sz="2000" dirty="0" err="1" smtClean="0"/>
              <a:t>venimos</a:t>
            </a:r>
            <a:r>
              <a:rPr lang="en-US" sz="2000" dirty="0" smtClean="0"/>
              <a:t>	     </a:t>
            </a:r>
            <a:r>
              <a:rPr lang="en-US" sz="2000" b="1" dirty="0" err="1" smtClean="0">
                <a:solidFill>
                  <a:srgbClr val="00B050"/>
                </a:solidFill>
              </a:rPr>
              <a:t>digo</a:t>
            </a:r>
            <a:r>
              <a:rPr lang="en-US" sz="2000" dirty="0" smtClean="0"/>
              <a:t>	    </a:t>
            </a:r>
            <a:r>
              <a:rPr lang="en-US" sz="2000" dirty="0" err="1" smtClean="0"/>
              <a:t>decimos</a:t>
            </a:r>
            <a:endParaRPr lang="en-US" sz="2000" dirty="0" smtClean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      </a:t>
            </a:r>
            <a:r>
              <a:rPr lang="en-US" sz="2000" dirty="0" err="1" smtClean="0"/>
              <a:t>tienes</a:t>
            </a:r>
            <a:r>
              <a:rPr lang="en-US" sz="2000" dirty="0" smtClean="0"/>
              <a:t>     </a:t>
            </a:r>
            <a:r>
              <a:rPr lang="en-US" sz="2000" dirty="0" err="1" smtClean="0"/>
              <a:t>ten</a:t>
            </a:r>
            <a:r>
              <a:rPr lang="en-US" sz="2000" dirty="0" err="1"/>
              <a:t>é</a:t>
            </a:r>
            <a:r>
              <a:rPr lang="en-US" sz="2000" dirty="0" err="1" smtClean="0"/>
              <a:t>is</a:t>
            </a:r>
            <a:r>
              <a:rPr lang="en-US" sz="2000" dirty="0" smtClean="0"/>
              <a:t>	       </a:t>
            </a:r>
            <a:r>
              <a:rPr lang="en-US" sz="2000" dirty="0" err="1" smtClean="0"/>
              <a:t>vienes</a:t>
            </a:r>
            <a:r>
              <a:rPr lang="en-US" sz="2000" dirty="0" smtClean="0"/>
              <a:t>     </a:t>
            </a:r>
            <a:r>
              <a:rPr lang="en-US" sz="2000" dirty="0" err="1" smtClean="0"/>
              <a:t>ven</a:t>
            </a:r>
            <a:r>
              <a:rPr lang="en-US" sz="2000" dirty="0" err="1"/>
              <a:t>í</a:t>
            </a:r>
            <a:r>
              <a:rPr lang="en-US" sz="2000" dirty="0" err="1" smtClean="0"/>
              <a:t>s</a:t>
            </a:r>
            <a:r>
              <a:rPr lang="en-US" sz="2000" dirty="0" smtClean="0"/>
              <a:t>	     dices	    </a:t>
            </a:r>
            <a:r>
              <a:rPr lang="en-US" sz="2000" dirty="0" err="1" smtClean="0"/>
              <a:t>dec</a:t>
            </a:r>
            <a:r>
              <a:rPr lang="en-US" sz="2000" dirty="0" err="1"/>
              <a:t>í</a:t>
            </a:r>
            <a:r>
              <a:rPr lang="en-US" sz="2000" dirty="0" err="1" smtClean="0"/>
              <a:t>s</a:t>
            </a:r>
            <a:endParaRPr lang="en-US" sz="2000" dirty="0" smtClean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smtClean="0"/>
              <a:t>      </a:t>
            </a:r>
            <a:r>
              <a:rPr lang="en-US" sz="2000" dirty="0" err="1" smtClean="0"/>
              <a:t>tiene</a:t>
            </a:r>
            <a:r>
              <a:rPr lang="en-US" sz="2000" dirty="0" smtClean="0"/>
              <a:t>       </a:t>
            </a:r>
            <a:r>
              <a:rPr lang="en-US" sz="2000" dirty="0" err="1" smtClean="0"/>
              <a:t>tienen</a:t>
            </a:r>
            <a:r>
              <a:rPr lang="en-US" sz="2000" dirty="0" smtClean="0"/>
              <a:t>               </a:t>
            </a:r>
            <a:r>
              <a:rPr lang="en-US" sz="2000" dirty="0" err="1" smtClean="0"/>
              <a:t>viene</a:t>
            </a:r>
            <a:r>
              <a:rPr lang="en-US" sz="2000" dirty="0" smtClean="0"/>
              <a:t>       </a:t>
            </a:r>
            <a:r>
              <a:rPr lang="en-US" sz="2000" dirty="0" err="1" smtClean="0"/>
              <a:t>vienen</a:t>
            </a:r>
            <a:r>
              <a:rPr lang="en-US" sz="2000" dirty="0" smtClean="0"/>
              <a:t>	     dice        </a:t>
            </a:r>
            <a:r>
              <a:rPr lang="en-US" sz="2000" dirty="0" err="1" smtClean="0"/>
              <a:t>dicen</a:t>
            </a:r>
            <a:endParaRPr lang="en-US" sz="20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Other irregular verbs: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534400" cy="6172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			   </a:t>
            </a:r>
            <a:r>
              <a:rPr lang="en-US" dirty="0" err="1" smtClean="0"/>
              <a:t>dar</a:t>
            </a:r>
            <a:r>
              <a:rPr lang="en-US" dirty="0" smtClean="0"/>
              <a:t>			         saber	    </a:t>
            </a:r>
          </a:p>
          <a:p>
            <a:pPr>
              <a:buNone/>
            </a:pPr>
            <a:r>
              <a:rPr lang="en-US" dirty="0" smtClean="0"/>
              <a:t>		       </a:t>
            </a:r>
            <a:r>
              <a:rPr lang="en-US" dirty="0" err="1" smtClean="0">
                <a:solidFill>
                  <a:srgbClr val="00B050"/>
                </a:solidFill>
              </a:rPr>
              <a:t>doy</a:t>
            </a:r>
            <a:r>
              <a:rPr lang="en-US" dirty="0" smtClean="0"/>
              <a:t>   </a:t>
            </a:r>
            <a:r>
              <a:rPr lang="en-US" dirty="0" err="1" smtClean="0"/>
              <a:t>damos</a:t>
            </a:r>
            <a:r>
              <a:rPr lang="en-US" dirty="0" smtClean="0"/>
              <a:t>	           </a:t>
            </a:r>
            <a:r>
              <a:rPr lang="en-US" dirty="0" err="1" smtClean="0">
                <a:solidFill>
                  <a:srgbClr val="00B050"/>
                </a:solidFill>
              </a:rPr>
              <a:t>sé</a:t>
            </a:r>
            <a:r>
              <a:rPr lang="en-US" dirty="0" smtClean="0"/>
              <a:t> 	     </a:t>
            </a:r>
            <a:r>
              <a:rPr lang="en-US" dirty="0" err="1" smtClean="0"/>
              <a:t>sabemos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       das    dais		 </a:t>
            </a:r>
            <a:r>
              <a:rPr lang="en-US" dirty="0" err="1" smtClean="0"/>
              <a:t>sabes</a:t>
            </a:r>
            <a:r>
              <a:rPr lang="en-US" dirty="0" smtClean="0"/>
              <a:t>    </a:t>
            </a:r>
            <a:r>
              <a:rPr lang="en-US" dirty="0" err="1" smtClean="0"/>
              <a:t>sabéis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 </a:t>
            </a:r>
            <a:r>
              <a:rPr lang="en-US" dirty="0" err="1" smtClean="0"/>
              <a:t>da</a:t>
            </a: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dan</a:t>
            </a:r>
            <a:r>
              <a:rPr lang="en-US" dirty="0" smtClean="0"/>
              <a:t>		 </a:t>
            </a:r>
            <a:r>
              <a:rPr lang="en-US" dirty="0" err="1" smtClean="0"/>
              <a:t>sabe</a:t>
            </a:r>
            <a:r>
              <a:rPr lang="en-US" dirty="0" smtClean="0"/>
              <a:t>      </a:t>
            </a:r>
            <a:r>
              <a:rPr lang="en-US" dirty="0" err="1" smtClean="0"/>
              <a:t>saben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dirty="0" err="1" smtClean="0"/>
              <a:t>ver</a:t>
            </a:r>
            <a:r>
              <a:rPr lang="en-US" dirty="0" smtClean="0"/>
              <a:t> 			          </a:t>
            </a:r>
            <a:r>
              <a:rPr lang="en-US" dirty="0" err="1" smtClean="0"/>
              <a:t>conocer</a:t>
            </a: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		        </a:t>
            </a:r>
            <a:r>
              <a:rPr lang="en-US" dirty="0" err="1" smtClean="0">
                <a:solidFill>
                  <a:srgbClr val="00B050"/>
                </a:solidFill>
              </a:rPr>
              <a:t>veo</a:t>
            </a:r>
            <a:r>
              <a:rPr lang="en-US" dirty="0" smtClean="0"/>
              <a:t>    </a:t>
            </a:r>
            <a:r>
              <a:rPr lang="en-US" dirty="0" err="1" smtClean="0"/>
              <a:t>vemos</a:t>
            </a:r>
            <a:r>
              <a:rPr lang="en-US" dirty="0" smtClean="0"/>
              <a:t>	 </a:t>
            </a:r>
            <a:r>
              <a:rPr lang="en-US" dirty="0" err="1" smtClean="0">
                <a:solidFill>
                  <a:srgbClr val="00B050"/>
                </a:solidFill>
              </a:rPr>
              <a:t>conozco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dirty="0" err="1" smtClean="0"/>
              <a:t>conocemos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  </a:t>
            </a:r>
            <a:r>
              <a:rPr lang="en-US" dirty="0" err="1" smtClean="0"/>
              <a:t>ves</a:t>
            </a:r>
            <a:r>
              <a:rPr lang="en-US" dirty="0" smtClean="0"/>
              <a:t>     </a:t>
            </a:r>
            <a:r>
              <a:rPr lang="en-US" dirty="0" err="1" smtClean="0"/>
              <a:t>veis</a:t>
            </a:r>
            <a:r>
              <a:rPr lang="en-US" dirty="0" smtClean="0"/>
              <a:t>		 </a:t>
            </a:r>
            <a:r>
              <a:rPr lang="en-US" dirty="0" err="1" smtClean="0"/>
              <a:t>conoces</a:t>
            </a:r>
            <a:r>
              <a:rPr lang="en-US" dirty="0" smtClean="0"/>
              <a:t>    </a:t>
            </a:r>
            <a:r>
              <a:rPr lang="en-US" dirty="0" err="1" smtClean="0"/>
              <a:t>conocéis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    </a:t>
            </a:r>
            <a:r>
              <a:rPr lang="en-US" dirty="0" err="1" smtClean="0"/>
              <a:t>ve</a:t>
            </a:r>
            <a:r>
              <a:rPr lang="en-US" dirty="0" smtClean="0"/>
              <a:t>       </a:t>
            </a:r>
            <a:r>
              <a:rPr lang="en-US" dirty="0" err="1" smtClean="0"/>
              <a:t>ven</a:t>
            </a:r>
            <a:r>
              <a:rPr lang="en-US" dirty="0" smtClean="0"/>
              <a:t>		 </a:t>
            </a:r>
            <a:r>
              <a:rPr lang="en-US" dirty="0" err="1" smtClean="0"/>
              <a:t>conoce</a:t>
            </a:r>
            <a:r>
              <a:rPr lang="en-US" dirty="0" smtClean="0"/>
              <a:t>      </a:t>
            </a:r>
            <a:r>
              <a:rPr lang="en-US" dirty="0" err="1" smtClean="0"/>
              <a:t>conocen</a:t>
            </a:r>
            <a:endParaRPr lang="en-U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	For practice, go to the Spanish 1001 page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&amp; do the irregular verb exercises under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Homework (chapters 3 &amp; 4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240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Irregular &amp; Stem-Changing Verbs</vt:lpstr>
      <vt:lpstr>PowerPoint Presentation</vt:lpstr>
      <vt:lpstr>PowerPoint Presentation</vt:lpstr>
      <vt:lpstr>On the following slides, you will see the ??? irregular present tense verbs learned in 1001.</vt:lpstr>
      <vt:lpstr>PowerPoint Presentation</vt:lpstr>
      <vt:lpstr>There are several verbs that get a -g- in the yo form:</vt:lpstr>
      <vt:lpstr>Other irregular verbs: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Irregular &amp; Stem-Changing Verbs</dc:title>
  <dc:creator>Karen</dc:creator>
  <cp:lastModifiedBy>Guffey, Karen</cp:lastModifiedBy>
  <cp:revision>21</cp:revision>
  <dcterms:created xsi:type="dcterms:W3CDTF">2012-08-22T20:43:35Z</dcterms:created>
  <dcterms:modified xsi:type="dcterms:W3CDTF">2013-01-15T21:32:00Z</dcterms:modified>
</cp:coreProperties>
</file>