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0555A-F561-400F-97EE-E8395F2D5D02}"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39428908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0555A-F561-400F-97EE-E8395F2D5D02}"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20461753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0555A-F561-400F-97EE-E8395F2D5D02}"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28125094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0555A-F561-400F-97EE-E8395F2D5D02}"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7904605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0555A-F561-400F-97EE-E8395F2D5D02}"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28109538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0555A-F561-400F-97EE-E8395F2D5D02}"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40432666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0555A-F561-400F-97EE-E8395F2D5D02}" type="datetimeFigureOut">
              <a:rPr lang="en-US" smtClean="0"/>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141259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0555A-F561-400F-97EE-E8395F2D5D02}" type="datetimeFigureOut">
              <a:rPr lang="en-US" smtClean="0"/>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5015389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0555A-F561-400F-97EE-E8395F2D5D02}" type="datetimeFigureOut">
              <a:rPr lang="en-US" smtClean="0"/>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42738551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0555A-F561-400F-97EE-E8395F2D5D02}"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6418485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0555A-F561-400F-97EE-E8395F2D5D02}"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AADC-364E-40AE-9E19-21F1DC76DFE5}" type="slidenum">
              <a:rPr lang="en-US" smtClean="0"/>
              <a:t>‹#›</a:t>
            </a:fld>
            <a:endParaRPr lang="en-US"/>
          </a:p>
        </p:txBody>
      </p:sp>
    </p:spTree>
    <p:extLst>
      <p:ext uri="{BB962C8B-B14F-4D97-AF65-F5344CB8AC3E}">
        <p14:creationId xmlns:p14="http://schemas.microsoft.com/office/powerpoint/2010/main" val="40475156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3FFC4">
                <a:lumMod val="69000"/>
                <a:lumOff val="31000"/>
                <a:alpha val="74000"/>
              </a:srgb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0555A-F561-400F-97EE-E8395F2D5D02}" type="datetimeFigureOut">
              <a:rPr lang="en-US" smtClean="0"/>
              <a:t>4/27/2014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EAADC-364E-40AE-9E19-21F1DC76DFE5}" type="slidenum">
              <a:rPr lang="en-US" smtClean="0"/>
              <a:t>‹#›</a:t>
            </a:fld>
            <a:endParaRPr lang="en-US"/>
          </a:p>
        </p:txBody>
      </p:sp>
    </p:spTree>
    <p:extLst>
      <p:ext uri="{BB962C8B-B14F-4D97-AF65-F5344CB8AC3E}">
        <p14:creationId xmlns:p14="http://schemas.microsoft.com/office/powerpoint/2010/main" val="2098083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ordonstate.edu/faculty/k_guffey/English%20Project/Verb_Identification_exercise_pag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Verbs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99659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indent="0">
              <a:buNone/>
            </a:pPr>
            <a:endParaRPr lang="en-US" dirty="0" smtClean="0"/>
          </a:p>
          <a:p>
            <a:pPr marL="0" indent="0" algn="ctr">
              <a:buNone/>
            </a:pPr>
            <a:r>
              <a:rPr lang="en-US" dirty="0" smtClean="0"/>
              <a:t>No.  That is NOT a verb.</a:t>
            </a:r>
            <a:endParaRPr lang="en-US" dirty="0"/>
          </a:p>
        </p:txBody>
      </p:sp>
      <p:sp>
        <p:nvSpPr>
          <p:cNvPr id="4" name="Action Button: Custom 3">
            <a:hlinkClick r:id="" action="ppaction://hlinkshowjump?jump=previousslide" highlightClick="1"/>
          </p:cNvPr>
          <p:cNvSpPr/>
          <p:nvPr/>
        </p:nvSpPr>
        <p:spPr>
          <a:xfrm>
            <a:off x="-533400" y="-76200"/>
            <a:ext cx="10515600" cy="7086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8436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4525963"/>
          </a:xfrm>
        </p:spPr>
        <p:txBody>
          <a:bodyPr/>
          <a:lstStyle/>
          <a:p>
            <a:pPr marL="0" indent="0">
              <a:buNone/>
            </a:pPr>
            <a:r>
              <a:rPr lang="en-US" dirty="0" smtClean="0"/>
              <a:t>YES!  “Seems” is the verb.  Specifically, it’s a linking verb, because “sad” describes what comes before the verb:</a:t>
            </a:r>
          </a:p>
          <a:p>
            <a:pPr marL="0" indent="0">
              <a:buNone/>
            </a:pPr>
            <a:endParaRPr lang="en-US" dirty="0"/>
          </a:p>
          <a:p>
            <a:pPr marL="0" lvl="0" indent="0" algn="ctr">
              <a:buNone/>
            </a:pPr>
            <a:r>
              <a:rPr lang="en-US" dirty="0">
                <a:solidFill>
                  <a:prstClr val="black"/>
                </a:solidFill>
              </a:rPr>
              <a:t>The little boy seems so sad right now.</a:t>
            </a:r>
          </a:p>
          <a:p>
            <a:pPr marL="0" indent="0" algn="ctr">
              <a:buNone/>
            </a:pPr>
            <a:r>
              <a:rPr lang="en-US" dirty="0" smtClean="0"/>
              <a:t>boy = sad</a:t>
            </a:r>
          </a:p>
          <a:p>
            <a:pPr marL="0" indent="0">
              <a:buNone/>
            </a:pPr>
            <a:endParaRPr lang="en-US" dirty="0"/>
          </a:p>
          <a:p>
            <a:pPr marL="0" indent="0">
              <a:buNone/>
            </a:pPr>
            <a:endParaRPr lang="en-US" dirty="0"/>
          </a:p>
        </p:txBody>
      </p:sp>
      <p:pic>
        <p:nvPicPr>
          <p:cNvPr id="4" name="Picture 5" descr="http://25.media.tumblr.com/tumblr_me7qt7o6g41rl7udoo1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43400"/>
            <a:ext cx="3581400" cy="205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9029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lstStyle/>
          <a:p>
            <a:pPr marL="0" indent="0">
              <a:buNone/>
            </a:pPr>
            <a:endParaRPr lang="en-US" dirty="0" smtClean="0"/>
          </a:p>
          <a:p>
            <a:pPr marL="0" indent="0">
              <a:buNone/>
            </a:pPr>
            <a:r>
              <a:rPr lang="en-US" dirty="0" smtClean="0"/>
              <a:t>The kids left during the best part of the movie.</a:t>
            </a:r>
            <a:endParaRPr lang="en-US" dirty="0"/>
          </a:p>
        </p:txBody>
      </p:sp>
      <p:sp>
        <p:nvSpPr>
          <p:cNvPr id="4" name="Action Button: Custom 3">
            <a:hlinkClick r:id="" action="ppaction://hlinkshowjump?jump=nextslide" highlightClick="1"/>
          </p:cNvPr>
          <p:cNvSpPr/>
          <p:nvPr/>
        </p:nvSpPr>
        <p:spPr>
          <a:xfrm>
            <a:off x="533400" y="1600200"/>
            <a:ext cx="14478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2" action="ppaction://hlinksldjump" highlightClick="1"/>
          </p:cNvPr>
          <p:cNvSpPr/>
          <p:nvPr/>
        </p:nvSpPr>
        <p:spPr>
          <a:xfrm>
            <a:off x="1981200" y="1600200"/>
            <a:ext cx="6096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2590800" y="1600200"/>
            <a:ext cx="11430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 action="ppaction://hlinkshowjump?jump=nextslide" highlightClick="1"/>
          </p:cNvPr>
          <p:cNvSpPr/>
          <p:nvPr/>
        </p:nvSpPr>
        <p:spPr>
          <a:xfrm>
            <a:off x="3733800" y="1600200"/>
            <a:ext cx="44196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512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indent="0">
              <a:buNone/>
            </a:pPr>
            <a:endParaRPr lang="en-US" dirty="0" smtClean="0"/>
          </a:p>
          <a:p>
            <a:pPr marL="0" indent="0" algn="ctr">
              <a:buNone/>
            </a:pPr>
            <a:r>
              <a:rPr lang="en-US" dirty="0" smtClean="0"/>
              <a:t>No.  That is NOT a verb.</a:t>
            </a:r>
            <a:endParaRPr lang="en-US" dirty="0"/>
          </a:p>
        </p:txBody>
      </p:sp>
      <p:sp>
        <p:nvSpPr>
          <p:cNvPr id="4" name="Action Button: Custom 3">
            <a:hlinkClick r:id="" action="ppaction://hlinkshowjump?jump=previousslide" highlightClick="1"/>
          </p:cNvPr>
          <p:cNvSpPr/>
          <p:nvPr/>
        </p:nvSpPr>
        <p:spPr>
          <a:xfrm>
            <a:off x="-685800" y="0"/>
            <a:ext cx="10896600" cy="762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9712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indent="0">
              <a:buNone/>
            </a:pPr>
            <a:r>
              <a:rPr lang="en-US" dirty="0" smtClean="0"/>
              <a:t>No.  “During” is NOT a verb.  What would it mean if I said, “I am during”?  That doesn’t mean anything.  What action does “during” show?  It doesn’t.  Remember, a verb shows an action or a state of being.</a:t>
            </a:r>
            <a:endParaRPr lang="en-US" dirty="0"/>
          </a:p>
        </p:txBody>
      </p:sp>
      <p:sp>
        <p:nvSpPr>
          <p:cNvPr id="4" name="Action Button: Custom 3">
            <a:hlinkClick r:id="rId2" action="ppaction://hlinksldjump" highlightClick="1"/>
          </p:cNvPr>
          <p:cNvSpPr/>
          <p:nvPr/>
        </p:nvSpPr>
        <p:spPr>
          <a:xfrm>
            <a:off x="-228600" y="0"/>
            <a:ext cx="9753600" cy="7162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6480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marL="0" indent="0">
              <a:buNone/>
            </a:pPr>
            <a:endParaRPr lang="en-US" dirty="0" smtClean="0"/>
          </a:p>
          <a:p>
            <a:pPr marL="0" indent="0" algn="ctr">
              <a:buNone/>
            </a:pPr>
            <a:r>
              <a:rPr lang="en-US" dirty="0" smtClean="0"/>
              <a:t>YES!  “Left” is the verb.</a:t>
            </a:r>
          </a:p>
          <a:p>
            <a:pPr marL="0" indent="0" algn="ctr">
              <a:buNone/>
            </a:pPr>
            <a:endParaRPr lang="en-US" dirty="0"/>
          </a:p>
          <a:p>
            <a:pPr marL="0" indent="0">
              <a:buNone/>
            </a:pPr>
            <a:r>
              <a:rPr lang="en-US" dirty="0" smtClean="0"/>
              <a:t>Hopefully, </a:t>
            </a:r>
            <a:r>
              <a:rPr lang="en-US" dirty="0"/>
              <a:t>“during” didn’t trip you up. “During” is NOT a verb.  What would it mean if I said, “I am during”?  That doesn’t mean anything.  What action does “during” show?  It doesn’t.  Remember, a verb shows an action or a state of being.</a:t>
            </a:r>
          </a:p>
          <a:p>
            <a:pPr marL="0" indent="0">
              <a:buNone/>
            </a:pPr>
            <a:endParaRPr lang="en-US" dirty="0"/>
          </a:p>
        </p:txBody>
      </p:sp>
    </p:spTree>
    <p:extLst>
      <p:ext uri="{BB962C8B-B14F-4D97-AF65-F5344CB8AC3E}">
        <p14:creationId xmlns:p14="http://schemas.microsoft.com/office/powerpoint/2010/main" val="2376926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lstStyle/>
          <a:p>
            <a:pPr marL="0" indent="0" algn="ctr">
              <a:buNone/>
            </a:pPr>
            <a:endParaRPr lang="en-US" dirty="0" smtClean="0"/>
          </a:p>
          <a:p>
            <a:pPr marL="0" indent="0" algn="ctr">
              <a:buNone/>
            </a:pPr>
            <a:r>
              <a:rPr lang="en-US" dirty="0" smtClean="0"/>
              <a:t>Yesterday that girl sat on the left side.</a:t>
            </a:r>
            <a:endParaRPr lang="en-US" dirty="0"/>
          </a:p>
        </p:txBody>
      </p:sp>
      <p:sp>
        <p:nvSpPr>
          <p:cNvPr id="4" name="Action Button: Custom 3">
            <a:hlinkClick r:id="" action="ppaction://hlinkshowjump?jump=nextslide" highlightClick="1"/>
          </p:cNvPr>
          <p:cNvSpPr/>
          <p:nvPr/>
        </p:nvSpPr>
        <p:spPr>
          <a:xfrm>
            <a:off x="1447800" y="1295400"/>
            <a:ext cx="30480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4495800" y="1295400"/>
            <a:ext cx="6096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5105400" y="1295400"/>
            <a:ext cx="24384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121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indent="0">
              <a:buNone/>
            </a:pPr>
            <a:endParaRPr lang="en-US" dirty="0" smtClean="0"/>
          </a:p>
          <a:p>
            <a:pPr marL="0" indent="0" algn="ctr">
              <a:buNone/>
            </a:pPr>
            <a:r>
              <a:rPr lang="en-US" dirty="0" smtClean="0"/>
              <a:t>No.  That is NOT a verb.</a:t>
            </a:r>
            <a:endParaRPr lang="en-US" dirty="0"/>
          </a:p>
        </p:txBody>
      </p:sp>
      <p:sp>
        <p:nvSpPr>
          <p:cNvPr id="4" name="Action Button: Custom 3">
            <a:hlinkClick r:id="" action="ppaction://hlinkshowjump?jump=previousslide" highlightClick="1"/>
          </p:cNvPr>
          <p:cNvSpPr/>
          <p:nvPr/>
        </p:nvSpPr>
        <p:spPr>
          <a:xfrm>
            <a:off x="-304800" y="-152400"/>
            <a:ext cx="9829800" cy="7162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326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72200"/>
          </a:xfrm>
        </p:spPr>
        <p:txBody>
          <a:bodyPr>
            <a:normAutofit fontScale="92500" lnSpcReduction="10000"/>
          </a:bodyPr>
          <a:lstStyle/>
          <a:p>
            <a:pPr marL="0" indent="0">
              <a:buNone/>
            </a:pPr>
            <a:endParaRPr lang="en-US" dirty="0"/>
          </a:p>
          <a:p>
            <a:pPr marL="0" indent="0">
              <a:buNone/>
            </a:pPr>
            <a:r>
              <a:rPr lang="en-US" dirty="0" smtClean="0"/>
              <a:t>Yes!  “Sat” is the verb.</a:t>
            </a:r>
          </a:p>
          <a:p>
            <a:pPr marL="0" indent="0">
              <a:buNone/>
            </a:pPr>
            <a:endParaRPr lang="en-US" dirty="0"/>
          </a:p>
          <a:p>
            <a:pPr marL="0" indent="0">
              <a:buNone/>
            </a:pPr>
            <a:r>
              <a:rPr lang="en-US" dirty="0" smtClean="0"/>
              <a:t>Note that this sentence, like the last one, contained the word “left.”  But this time, “left” was not a verb.</a:t>
            </a:r>
          </a:p>
          <a:p>
            <a:pPr marL="0" indent="0">
              <a:buNone/>
            </a:pPr>
            <a:endParaRPr lang="en-US" dirty="0"/>
          </a:p>
          <a:p>
            <a:pPr marL="0" lvl="0" indent="0">
              <a:buNone/>
            </a:pPr>
            <a:r>
              <a:rPr lang="en-US" dirty="0">
                <a:solidFill>
                  <a:prstClr val="black"/>
                </a:solidFill>
              </a:rPr>
              <a:t>The kids left during the best part of the movie</a:t>
            </a:r>
            <a:r>
              <a:rPr lang="en-US" dirty="0" smtClean="0">
                <a:solidFill>
                  <a:prstClr val="black"/>
                </a:solidFill>
              </a:rPr>
              <a:t>.</a:t>
            </a:r>
          </a:p>
          <a:p>
            <a:pPr marL="0" lvl="0" indent="0" algn="ctr">
              <a:buNone/>
            </a:pPr>
            <a:r>
              <a:rPr lang="en-US" dirty="0">
                <a:solidFill>
                  <a:prstClr val="black"/>
                </a:solidFill>
              </a:rPr>
              <a:t>Yesterday that girl sat on the left side</a:t>
            </a:r>
            <a:r>
              <a:rPr lang="en-US" dirty="0" smtClean="0">
                <a:solidFill>
                  <a:prstClr val="black"/>
                </a:solidFill>
              </a:rPr>
              <a:t>.</a:t>
            </a:r>
          </a:p>
          <a:p>
            <a:pPr marL="0" lvl="0" indent="0" algn="ctr">
              <a:buNone/>
            </a:pPr>
            <a:endParaRPr lang="en-US" dirty="0">
              <a:solidFill>
                <a:prstClr val="black"/>
              </a:solidFill>
            </a:endParaRPr>
          </a:p>
          <a:p>
            <a:pPr marL="0" lvl="0" indent="0">
              <a:buNone/>
            </a:pPr>
            <a:r>
              <a:rPr lang="en-US" dirty="0" smtClean="0">
                <a:solidFill>
                  <a:prstClr val="black"/>
                </a:solidFill>
              </a:rPr>
              <a:t>In the first sentence, “left” shows an action.  In the second, “left” is an adjective modifying the noun “side.”</a:t>
            </a:r>
            <a:endParaRPr lang="en-US" dirty="0">
              <a:solidFill>
                <a:prstClr val="black"/>
              </a:solidFill>
            </a:endParaRPr>
          </a:p>
          <a:p>
            <a:pPr marL="0" lvl="0" indent="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8723605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85000" lnSpcReduction="20000"/>
          </a:bodyPr>
          <a:lstStyle/>
          <a:p>
            <a:pPr marL="0" indent="0">
              <a:buNone/>
            </a:pPr>
            <a:r>
              <a:rPr lang="en-US" dirty="0" smtClean="0"/>
              <a:t>Lots of times a word can be more than one part of speech.  Depending on how it’s used, it can be a verb, adjective, or noun:</a:t>
            </a:r>
          </a:p>
          <a:p>
            <a:pPr marL="0" indent="0">
              <a:buNone/>
            </a:pPr>
            <a:endParaRPr lang="en-US" dirty="0"/>
          </a:p>
          <a:p>
            <a:pPr marL="0" indent="0">
              <a:buNone/>
            </a:pPr>
            <a:r>
              <a:rPr lang="en-US" dirty="0" smtClean="0"/>
              <a:t>I </a:t>
            </a:r>
            <a:r>
              <a:rPr lang="en-US" dirty="0" smtClean="0">
                <a:solidFill>
                  <a:srgbClr val="00B050"/>
                </a:solidFill>
              </a:rPr>
              <a:t>opened</a:t>
            </a:r>
            <a:r>
              <a:rPr lang="en-US" dirty="0" smtClean="0"/>
              <a:t> the book.				verb</a:t>
            </a:r>
          </a:p>
          <a:p>
            <a:pPr marL="0" indent="0">
              <a:buNone/>
            </a:pPr>
            <a:r>
              <a:rPr lang="en-US" dirty="0" smtClean="0"/>
              <a:t>The book is </a:t>
            </a:r>
            <a:r>
              <a:rPr lang="en-US" dirty="0" smtClean="0">
                <a:solidFill>
                  <a:srgbClr val="00B050"/>
                </a:solidFill>
              </a:rPr>
              <a:t>open</a:t>
            </a:r>
            <a:r>
              <a:rPr lang="en-US" dirty="0" smtClean="0"/>
              <a:t>.				adjective</a:t>
            </a:r>
          </a:p>
          <a:p>
            <a:pPr marL="0" indent="0">
              <a:buNone/>
            </a:pPr>
            <a:r>
              <a:rPr lang="en-US" dirty="0" smtClean="0"/>
              <a:t>The truth is out in the </a:t>
            </a:r>
            <a:r>
              <a:rPr lang="en-US" dirty="0" smtClean="0">
                <a:solidFill>
                  <a:srgbClr val="00B050"/>
                </a:solidFill>
              </a:rPr>
              <a:t>open</a:t>
            </a:r>
            <a:r>
              <a:rPr lang="en-US" dirty="0" smtClean="0"/>
              <a:t>.		noun</a:t>
            </a:r>
          </a:p>
          <a:p>
            <a:pPr marL="0" indent="0">
              <a:buNone/>
            </a:pPr>
            <a:endParaRPr lang="en-US" dirty="0"/>
          </a:p>
          <a:p>
            <a:pPr marL="0" indent="0">
              <a:buNone/>
            </a:pPr>
            <a:r>
              <a:rPr lang="en-US" dirty="0" smtClean="0"/>
              <a:t>I </a:t>
            </a:r>
            <a:r>
              <a:rPr lang="en-US" dirty="0" smtClean="0">
                <a:solidFill>
                  <a:srgbClr val="00B050"/>
                </a:solidFill>
              </a:rPr>
              <a:t>touched</a:t>
            </a:r>
            <a:r>
              <a:rPr lang="en-US" dirty="0" smtClean="0"/>
              <a:t> the velvet.			verb</a:t>
            </a:r>
          </a:p>
          <a:p>
            <a:pPr marL="0" indent="0">
              <a:buNone/>
            </a:pPr>
            <a:r>
              <a:rPr lang="en-US" dirty="0" smtClean="0"/>
              <a:t>A baby knows his mother’s </a:t>
            </a:r>
            <a:r>
              <a:rPr lang="en-US" dirty="0" smtClean="0">
                <a:solidFill>
                  <a:srgbClr val="00B050"/>
                </a:solidFill>
              </a:rPr>
              <a:t>touch</a:t>
            </a:r>
            <a:r>
              <a:rPr lang="en-US" dirty="0" smtClean="0"/>
              <a:t>.	noun</a:t>
            </a:r>
          </a:p>
          <a:p>
            <a:pPr marL="0" indent="0">
              <a:buNone/>
            </a:pPr>
            <a:endParaRPr lang="en-US" dirty="0"/>
          </a:p>
          <a:p>
            <a:pPr marL="0" indent="0">
              <a:buNone/>
            </a:pPr>
            <a:r>
              <a:rPr lang="en-US" dirty="0" smtClean="0"/>
              <a:t>He </a:t>
            </a:r>
            <a:r>
              <a:rPr lang="en-US" dirty="0" smtClean="0">
                <a:solidFill>
                  <a:srgbClr val="00B050"/>
                </a:solidFill>
              </a:rPr>
              <a:t>punched</a:t>
            </a:r>
            <a:r>
              <a:rPr lang="en-US" dirty="0" smtClean="0"/>
              <a:t> the bag.			verb</a:t>
            </a:r>
          </a:p>
          <a:p>
            <a:pPr marL="0" indent="0">
              <a:buNone/>
            </a:pPr>
            <a:r>
              <a:rPr lang="en-US" dirty="0" smtClean="0"/>
              <a:t>He drank a cup of </a:t>
            </a:r>
            <a:r>
              <a:rPr lang="en-US" dirty="0" smtClean="0">
                <a:solidFill>
                  <a:srgbClr val="00B050"/>
                </a:solidFill>
              </a:rPr>
              <a:t>punch</a:t>
            </a:r>
            <a:r>
              <a:rPr lang="en-US" dirty="0" smtClean="0"/>
              <a:t>.			noun</a:t>
            </a:r>
            <a:endParaRPr lang="en-US" dirty="0"/>
          </a:p>
        </p:txBody>
      </p:sp>
    </p:spTree>
    <p:extLst>
      <p:ext uri="{BB962C8B-B14F-4D97-AF65-F5344CB8AC3E}">
        <p14:creationId xmlns:p14="http://schemas.microsoft.com/office/powerpoint/2010/main" val="41986302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324600"/>
          </a:xfrm>
        </p:spPr>
        <p:txBody>
          <a:bodyPr>
            <a:normAutofit fontScale="85000" lnSpcReduction="20000"/>
          </a:bodyPr>
          <a:lstStyle/>
          <a:p>
            <a:pPr marL="0" indent="0">
              <a:buNone/>
            </a:pPr>
            <a:endParaRPr lang="en-US" dirty="0" smtClean="0"/>
          </a:p>
          <a:p>
            <a:pPr marL="0" indent="0">
              <a:buNone/>
            </a:pPr>
            <a:r>
              <a:rPr lang="en-US" dirty="0" smtClean="0"/>
              <a:t>Verbs </a:t>
            </a:r>
            <a:r>
              <a:rPr lang="en-US" dirty="0" smtClean="0"/>
              <a:t>are words that show an action, either a MENTAL or PHYSICAL action…</a:t>
            </a:r>
          </a:p>
          <a:p>
            <a:pPr marL="0" indent="0">
              <a:buNone/>
            </a:pPr>
            <a:endParaRPr lang="en-US" dirty="0"/>
          </a:p>
          <a:p>
            <a:pPr marL="0" indent="0">
              <a:buNone/>
            </a:pPr>
            <a:r>
              <a:rPr lang="en-US" dirty="0" smtClean="0"/>
              <a:t>He </a:t>
            </a:r>
            <a:r>
              <a:rPr lang="en-US" dirty="0" smtClean="0">
                <a:solidFill>
                  <a:srgbClr val="00B050"/>
                </a:solidFill>
              </a:rPr>
              <a:t>talked</a:t>
            </a:r>
            <a:r>
              <a:rPr lang="en-US" dirty="0" smtClean="0"/>
              <a:t>.  She </a:t>
            </a:r>
            <a:r>
              <a:rPr lang="en-US" dirty="0" smtClean="0">
                <a:solidFill>
                  <a:srgbClr val="00B050"/>
                </a:solidFill>
              </a:rPr>
              <a:t>sleeps</a:t>
            </a:r>
            <a:r>
              <a:rPr lang="en-US" dirty="0" smtClean="0"/>
              <a:t>. They </a:t>
            </a:r>
            <a:r>
              <a:rPr lang="en-US" dirty="0" smtClean="0">
                <a:solidFill>
                  <a:srgbClr val="00B050"/>
                </a:solidFill>
              </a:rPr>
              <a:t>laugh</a:t>
            </a:r>
            <a:r>
              <a:rPr lang="en-US" dirty="0" smtClean="0"/>
              <a:t>.</a:t>
            </a:r>
          </a:p>
          <a:p>
            <a:pPr marL="0" indent="0">
              <a:buNone/>
            </a:pPr>
            <a:endParaRPr lang="en-US" dirty="0" smtClean="0"/>
          </a:p>
          <a:p>
            <a:pPr marL="0" indent="0">
              <a:buNone/>
            </a:pPr>
            <a:r>
              <a:rPr lang="en-US" dirty="0" smtClean="0"/>
              <a:t>…</a:t>
            </a:r>
            <a:r>
              <a:rPr lang="en-US" dirty="0" smtClean="0"/>
              <a:t>or a state of being:</a:t>
            </a:r>
          </a:p>
          <a:p>
            <a:pPr marL="0" indent="0">
              <a:buNone/>
            </a:pPr>
            <a:endParaRPr lang="en-US" dirty="0"/>
          </a:p>
          <a:p>
            <a:pPr marL="0" indent="0">
              <a:buNone/>
            </a:pPr>
            <a:r>
              <a:rPr lang="en-US" dirty="0" smtClean="0"/>
              <a:t>He </a:t>
            </a:r>
            <a:r>
              <a:rPr lang="en-US" dirty="0" smtClean="0">
                <a:solidFill>
                  <a:srgbClr val="00B050"/>
                </a:solidFill>
              </a:rPr>
              <a:t>is</a:t>
            </a:r>
            <a:r>
              <a:rPr lang="en-US" dirty="0" smtClean="0"/>
              <a:t> </a:t>
            </a:r>
            <a:r>
              <a:rPr lang="en-US" dirty="0" smtClean="0"/>
              <a:t>a doctor.  They </a:t>
            </a:r>
            <a:r>
              <a:rPr lang="en-US" dirty="0" smtClean="0">
                <a:solidFill>
                  <a:srgbClr val="00B050"/>
                </a:solidFill>
              </a:rPr>
              <a:t>become</a:t>
            </a:r>
            <a:r>
              <a:rPr lang="en-US" dirty="0" smtClean="0"/>
              <a:t> fat.  He </a:t>
            </a:r>
            <a:r>
              <a:rPr lang="en-US" dirty="0" smtClean="0">
                <a:solidFill>
                  <a:srgbClr val="00B050"/>
                </a:solidFill>
              </a:rPr>
              <a:t>appears</a:t>
            </a:r>
            <a:r>
              <a:rPr lang="en-US" dirty="0" smtClean="0"/>
              <a:t> strange</a:t>
            </a:r>
            <a:r>
              <a:rPr lang="en-US" dirty="0" smtClean="0"/>
              <a:t>.</a:t>
            </a:r>
          </a:p>
          <a:p>
            <a:pPr marL="0" indent="0">
              <a:buNone/>
            </a:pPr>
            <a:endParaRPr lang="en-US" dirty="0"/>
          </a:p>
          <a:p>
            <a:pPr marL="0" indent="0">
              <a:buNone/>
            </a:pPr>
            <a:r>
              <a:rPr lang="en-US" dirty="0" smtClean="0"/>
              <a:t>The 3 verbs </a:t>
            </a:r>
            <a:r>
              <a:rPr lang="en-US" dirty="0" smtClean="0"/>
              <a:t>on the preceding line are called LINKING verbs, because what comes after the verb either describes (adjective) or renames (noun/pronoun) what comes before the verb:</a:t>
            </a:r>
          </a:p>
          <a:p>
            <a:pPr marL="0" indent="0">
              <a:buNone/>
            </a:pPr>
            <a:endParaRPr lang="en-US" dirty="0"/>
          </a:p>
          <a:p>
            <a:pPr marL="0" indent="0" algn="ctr">
              <a:buNone/>
            </a:pPr>
            <a:r>
              <a:rPr lang="en-US" dirty="0" smtClean="0"/>
              <a:t>he = doctor		they = fat 		he = strange</a:t>
            </a:r>
            <a:endParaRPr lang="en-US" dirty="0"/>
          </a:p>
        </p:txBody>
      </p:sp>
    </p:spTree>
    <p:extLst>
      <p:ext uri="{BB962C8B-B14F-4D97-AF65-F5344CB8AC3E}">
        <p14:creationId xmlns:p14="http://schemas.microsoft.com/office/powerpoint/2010/main" val="32449860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52400"/>
            <a:ext cx="8686800" cy="6553200"/>
          </a:xfrm>
        </p:spPr>
        <p:txBody>
          <a:bodyPr>
            <a:normAutofit fontScale="47500" lnSpcReduction="20000"/>
          </a:bodyPr>
          <a:lstStyle/>
          <a:p>
            <a:pPr marL="0" indent="0" algn="ctr">
              <a:buNone/>
            </a:pPr>
            <a:r>
              <a:rPr lang="en-US" sz="4200" dirty="0" smtClean="0"/>
              <a:t>Identify all verbs, including helping verbs &amp; modal verbs .</a:t>
            </a:r>
          </a:p>
          <a:p>
            <a:pPr marL="0" indent="0">
              <a:buNone/>
            </a:pPr>
            <a:endParaRPr lang="en-US" sz="3800" dirty="0"/>
          </a:p>
          <a:p>
            <a:pPr marL="0" indent="0">
              <a:buNone/>
            </a:pPr>
            <a:r>
              <a:rPr lang="en-US" sz="3800" dirty="0" smtClean="0"/>
              <a:t>Last </a:t>
            </a:r>
            <a:r>
              <a:rPr lang="en-US" sz="3800" dirty="0"/>
              <a:t>summer became something of a nightmare.  We went to Madrid our first weekend in Barcelona, and we went to Venice the second weekend.  My sister and I arrived at our apartment Sunday night at 1:45 am.  I was looking forward to a peaceful two weeks with no travel plans and slept in the next morning.</a:t>
            </a:r>
          </a:p>
          <a:p>
            <a:pPr marL="0" indent="0">
              <a:buNone/>
            </a:pPr>
            <a:endParaRPr lang="en-US" sz="1900" dirty="0"/>
          </a:p>
          <a:p>
            <a:pPr marL="0" indent="0">
              <a:buNone/>
            </a:pPr>
            <a:r>
              <a:rPr lang="en-US" sz="3800" dirty="0"/>
              <a:t>At 1:30 the next afternoon, all heck broke loose.  A student called me from school and told me that she and the other three girls in her home had been bitten by bed bugs.  She handed the phone to the secretary, who told me that another of my students had fallen and twisted her ankle and had been trying to call me.  I asked Catalina, the secretary, for new homes for the students, and she told me that they should come with their suitcases the next day.  I, however, told her that there was no way I would send those girls back to bug-ridden beds, so she said she would find them new homes for that night.</a:t>
            </a:r>
          </a:p>
          <a:p>
            <a:pPr marL="0" indent="0">
              <a:buNone/>
            </a:pPr>
            <a:endParaRPr lang="en-US" sz="2100" dirty="0"/>
          </a:p>
          <a:p>
            <a:pPr marL="0" indent="0">
              <a:buNone/>
            </a:pPr>
            <a:r>
              <a:rPr lang="en-US" sz="3800" dirty="0"/>
              <a:t>I then called the student who had twisted her ankle, took a taxi to her apartment, and then took her to the hospital.  At the hospital, I felt my phone’s vibration, although it wasn’t set on vibrate.  I saw I had missed three calls.  I returned them and then realized my phone wasn’t ringing, and when it vibrated, it vibrated only once.</a:t>
            </a:r>
          </a:p>
          <a:p>
            <a:pPr marL="0" indent="0">
              <a:buNone/>
            </a:pPr>
            <a:endParaRPr lang="en-US" sz="2100" dirty="0"/>
          </a:p>
          <a:p>
            <a:pPr marL="0" indent="0">
              <a:buNone/>
            </a:pPr>
            <a:r>
              <a:rPr lang="en-US" sz="3800" dirty="0"/>
              <a:t>I took my student downstairs in a wheelchair, and we got in a taxi.  Then I met all the other students for two hours of conversation.  The four bed bug girls had been assigned new homes, but two hadn’t gone to the new home yet, and they brought their laundry with them to the restaurant.  The next two days were a blur of laundry trips, cortisone cream, and phone repair.</a:t>
            </a:r>
          </a:p>
          <a:p>
            <a:pPr marL="0" indent="0">
              <a:buNone/>
            </a:pPr>
            <a:endParaRPr lang="en-US" sz="2100" dirty="0"/>
          </a:p>
          <a:p>
            <a:pPr marL="0" indent="0">
              <a:buNone/>
            </a:pPr>
            <a:r>
              <a:rPr lang="en-US" sz="3800" dirty="0"/>
              <a:t>As I was getting off the plane in Atlanta, I was chatting with a lady and explained that I direct a study abroad program in Barcelona every year.  She said, “That’s a good way to get a free trip.”  I won’t tell you where I buried the body.</a:t>
            </a:r>
          </a:p>
          <a:p>
            <a:pPr marL="0" indent="0">
              <a:buNone/>
            </a:pPr>
            <a:endParaRPr lang="en-US" dirty="0"/>
          </a:p>
        </p:txBody>
      </p:sp>
    </p:spTree>
    <p:extLst>
      <p:ext uri="{BB962C8B-B14F-4D97-AF65-F5344CB8AC3E}">
        <p14:creationId xmlns:p14="http://schemas.microsoft.com/office/powerpoint/2010/main" val="32834410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839200" cy="6553200"/>
          </a:xfrm>
        </p:spPr>
        <p:txBody>
          <a:bodyPr>
            <a:normAutofit fontScale="40000" lnSpcReduction="20000"/>
          </a:bodyPr>
          <a:lstStyle/>
          <a:p>
            <a:pPr marL="0" indent="0">
              <a:buNone/>
            </a:pPr>
            <a:r>
              <a:rPr lang="en-US" sz="4500" dirty="0"/>
              <a:t>Last summer </a:t>
            </a:r>
            <a:r>
              <a:rPr lang="en-US" sz="4500" u="sng" dirty="0"/>
              <a:t>became</a:t>
            </a:r>
            <a:r>
              <a:rPr lang="en-US" sz="4500" dirty="0"/>
              <a:t> something of a nightmare.  We </a:t>
            </a:r>
            <a:r>
              <a:rPr lang="en-US" sz="4500" u="sng" dirty="0"/>
              <a:t>went</a:t>
            </a:r>
            <a:r>
              <a:rPr lang="en-US" sz="4500" dirty="0"/>
              <a:t> to Madrid our first weekend in Barcelona, and we </a:t>
            </a:r>
            <a:r>
              <a:rPr lang="en-US" sz="4500" u="sng" dirty="0"/>
              <a:t>went</a:t>
            </a:r>
            <a:r>
              <a:rPr lang="en-US" sz="4500" dirty="0"/>
              <a:t> to Venice the second weekend.  My sister and I </a:t>
            </a:r>
            <a:r>
              <a:rPr lang="en-US" sz="4500" u="sng" dirty="0"/>
              <a:t>arrived</a:t>
            </a:r>
            <a:r>
              <a:rPr lang="en-US" sz="4500" dirty="0"/>
              <a:t> at our apartment Sunday night at 1:45 am.  I </a:t>
            </a:r>
            <a:r>
              <a:rPr lang="en-US" sz="4500" u="sng" dirty="0"/>
              <a:t>was looking </a:t>
            </a:r>
            <a:r>
              <a:rPr lang="en-US" sz="4500" dirty="0"/>
              <a:t>forward to a peaceful two weeks with no travel plans and </a:t>
            </a:r>
            <a:r>
              <a:rPr lang="en-US" sz="4500" u="sng" dirty="0"/>
              <a:t>slept </a:t>
            </a:r>
            <a:r>
              <a:rPr lang="en-US" sz="4500" dirty="0"/>
              <a:t>in the next morning.</a:t>
            </a:r>
          </a:p>
          <a:p>
            <a:pPr marL="0" indent="0">
              <a:buNone/>
            </a:pPr>
            <a:endParaRPr lang="en-US" sz="4500" dirty="0"/>
          </a:p>
          <a:p>
            <a:pPr marL="0" indent="0">
              <a:buNone/>
            </a:pPr>
            <a:r>
              <a:rPr lang="en-US" sz="4500" dirty="0"/>
              <a:t>At 1:30 the next afternoon, all heck </a:t>
            </a:r>
            <a:r>
              <a:rPr lang="en-US" sz="4500" u="sng" dirty="0"/>
              <a:t>broke</a:t>
            </a:r>
            <a:r>
              <a:rPr lang="en-US" sz="4500" dirty="0"/>
              <a:t> loose.  A student </a:t>
            </a:r>
            <a:r>
              <a:rPr lang="en-US" sz="4500" u="sng" dirty="0"/>
              <a:t>called</a:t>
            </a:r>
            <a:r>
              <a:rPr lang="en-US" sz="4500" dirty="0"/>
              <a:t> me from school and </a:t>
            </a:r>
            <a:r>
              <a:rPr lang="en-US" sz="4500" u="sng" dirty="0"/>
              <a:t>told</a:t>
            </a:r>
            <a:r>
              <a:rPr lang="en-US" sz="4500" dirty="0"/>
              <a:t> me that she and the other three girls in her home </a:t>
            </a:r>
            <a:r>
              <a:rPr lang="en-US" sz="4500" u="sng" dirty="0"/>
              <a:t>had been bitten </a:t>
            </a:r>
            <a:r>
              <a:rPr lang="en-US" sz="4500" dirty="0"/>
              <a:t>by bed bugs.  She </a:t>
            </a:r>
            <a:r>
              <a:rPr lang="en-US" sz="4500" u="sng" dirty="0"/>
              <a:t>handed</a:t>
            </a:r>
            <a:r>
              <a:rPr lang="en-US" sz="4500" dirty="0"/>
              <a:t> the phone to the secretary, who </a:t>
            </a:r>
            <a:r>
              <a:rPr lang="en-US" sz="4500" u="sng" dirty="0"/>
              <a:t>told</a:t>
            </a:r>
            <a:r>
              <a:rPr lang="en-US" sz="4500" dirty="0"/>
              <a:t> me that another of my students </a:t>
            </a:r>
            <a:r>
              <a:rPr lang="en-US" sz="4500" u="sng" dirty="0"/>
              <a:t>had fallen </a:t>
            </a:r>
            <a:r>
              <a:rPr lang="en-US" sz="4500" dirty="0"/>
              <a:t>and </a:t>
            </a:r>
            <a:r>
              <a:rPr lang="en-US" sz="4500" u="sng" dirty="0"/>
              <a:t>twisted</a:t>
            </a:r>
            <a:r>
              <a:rPr lang="en-US" sz="4500" dirty="0"/>
              <a:t> her ankle and </a:t>
            </a:r>
            <a:r>
              <a:rPr lang="en-US" sz="4500" u="sng" dirty="0"/>
              <a:t>had been trying </a:t>
            </a:r>
            <a:r>
              <a:rPr lang="en-US" sz="4500" dirty="0"/>
              <a:t>to </a:t>
            </a:r>
            <a:r>
              <a:rPr lang="en-US" sz="4500" u="sng" dirty="0"/>
              <a:t>call</a:t>
            </a:r>
            <a:r>
              <a:rPr lang="en-US" sz="4500" dirty="0"/>
              <a:t> me.  I </a:t>
            </a:r>
            <a:r>
              <a:rPr lang="en-US" sz="4500" u="sng" dirty="0"/>
              <a:t>asked</a:t>
            </a:r>
            <a:r>
              <a:rPr lang="en-US" sz="4500" dirty="0"/>
              <a:t> Catalina, the secretary, for new homes for the students, and she </a:t>
            </a:r>
            <a:r>
              <a:rPr lang="en-US" sz="4500" u="sng" dirty="0"/>
              <a:t>told</a:t>
            </a:r>
            <a:r>
              <a:rPr lang="en-US" sz="4500" dirty="0"/>
              <a:t> me that they </a:t>
            </a:r>
            <a:r>
              <a:rPr lang="en-US" sz="4500" u="sng" dirty="0"/>
              <a:t>should come </a:t>
            </a:r>
            <a:r>
              <a:rPr lang="en-US" sz="4500" dirty="0"/>
              <a:t>with their suitcases the next day.  I, however, </a:t>
            </a:r>
            <a:r>
              <a:rPr lang="en-US" sz="4500" u="sng" dirty="0"/>
              <a:t>told</a:t>
            </a:r>
            <a:r>
              <a:rPr lang="en-US" sz="4500" dirty="0"/>
              <a:t> her that there </a:t>
            </a:r>
            <a:r>
              <a:rPr lang="en-US" sz="4500" u="sng" dirty="0"/>
              <a:t>was</a:t>
            </a:r>
            <a:r>
              <a:rPr lang="en-US" sz="4500" dirty="0"/>
              <a:t> no way I </a:t>
            </a:r>
            <a:r>
              <a:rPr lang="en-US" sz="4500" u="sng" dirty="0"/>
              <a:t>would send </a:t>
            </a:r>
            <a:r>
              <a:rPr lang="en-US" sz="4500" dirty="0"/>
              <a:t>those girls back to bug-ridden beds, so she </a:t>
            </a:r>
            <a:r>
              <a:rPr lang="en-US" sz="4500" u="sng" dirty="0"/>
              <a:t>said</a:t>
            </a:r>
            <a:r>
              <a:rPr lang="en-US" sz="4500" dirty="0"/>
              <a:t> she </a:t>
            </a:r>
            <a:r>
              <a:rPr lang="en-US" sz="4500" u="sng" dirty="0"/>
              <a:t>would find </a:t>
            </a:r>
            <a:r>
              <a:rPr lang="en-US" sz="4500" dirty="0"/>
              <a:t>them new homes for that night.</a:t>
            </a:r>
          </a:p>
          <a:p>
            <a:pPr marL="0" indent="0">
              <a:buNone/>
            </a:pPr>
            <a:endParaRPr lang="en-US" sz="4500" dirty="0"/>
          </a:p>
          <a:p>
            <a:pPr marL="0" indent="0">
              <a:buNone/>
            </a:pPr>
            <a:r>
              <a:rPr lang="en-US" sz="4500" dirty="0"/>
              <a:t>I then </a:t>
            </a:r>
            <a:r>
              <a:rPr lang="en-US" sz="4500" u="sng" dirty="0"/>
              <a:t>called</a:t>
            </a:r>
            <a:r>
              <a:rPr lang="en-US" sz="4500" dirty="0"/>
              <a:t> the student who </a:t>
            </a:r>
            <a:r>
              <a:rPr lang="en-US" sz="4500" u="sng" dirty="0"/>
              <a:t>had twisted </a:t>
            </a:r>
            <a:r>
              <a:rPr lang="en-US" sz="4500" dirty="0"/>
              <a:t>her ankle, </a:t>
            </a:r>
            <a:r>
              <a:rPr lang="en-US" sz="4500" u="sng" dirty="0"/>
              <a:t>took </a:t>
            </a:r>
            <a:r>
              <a:rPr lang="en-US" sz="4500" dirty="0"/>
              <a:t>a taxi to her apartment, and then </a:t>
            </a:r>
            <a:r>
              <a:rPr lang="en-US" sz="4500" u="sng" dirty="0"/>
              <a:t>took</a:t>
            </a:r>
            <a:r>
              <a:rPr lang="en-US" sz="4500" dirty="0"/>
              <a:t> her to the hospital.  At the hospital, I </a:t>
            </a:r>
            <a:r>
              <a:rPr lang="en-US" sz="4500" u="sng" dirty="0"/>
              <a:t>felt</a:t>
            </a:r>
            <a:r>
              <a:rPr lang="en-US" sz="4500" dirty="0"/>
              <a:t> my phone’s vibration, although it </a:t>
            </a:r>
            <a:r>
              <a:rPr lang="en-US" sz="4500" u="sng" dirty="0"/>
              <a:t>was</a:t>
            </a:r>
            <a:r>
              <a:rPr lang="en-US" sz="4500" dirty="0"/>
              <a:t>n’t set on vibrate.  I </a:t>
            </a:r>
            <a:r>
              <a:rPr lang="en-US" sz="4500" u="sng" dirty="0"/>
              <a:t>saw</a:t>
            </a:r>
            <a:r>
              <a:rPr lang="en-US" sz="4500" dirty="0"/>
              <a:t> I </a:t>
            </a:r>
            <a:r>
              <a:rPr lang="en-US" sz="4500" u="sng" dirty="0"/>
              <a:t>had missed </a:t>
            </a:r>
            <a:r>
              <a:rPr lang="en-US" sz="4500" dirty="0"/>
              <a:t>three calls.  I </a:t>
            </a:r>
            <a:r>
              <a:rPr lang="en-US" sz="4500" u="sng" dirty="0"/>
              <a:t>returned</a:t>
            </a:r>
            <a:r>
              <a:rPr lang="en-US" sz="4500" dirty="0"/>
              <a:t> them and then </a:t>
            </a:r>
            <a:r>
              <a:rPr lang="en-US" sz="4500" u="sng" dirty="0"/>
              <a:t>realized</a:t>
            </a:r>
            <a:r>
              <a:rPr lang="en-US" sz="4500" dirty="0"/>
              <a:t> my phone </a:t>
            </a:r>
            <a:r>
              <a:rPr lang="en-US" sz="4500" u="sng" dirty="0"/>
              <a:t>was</a:t>
            </a:r>
            <a:r>
              <a:rPr lang="en-US" sz="4500" dirty="0"/>
              <a:t>n’t </a:t>
            </a:r>
            <a:r>
              <a:rPr lang="en-US" sz="4500" u="sng" dirty="0"/>
              <a:t>ringing</a:t>
            </a:r>
            <a:r>
              <a:rPr lang="en-US" sz="4500" dirty="0"/>
              <a:t>, and when it </a:t>
            </a:r>
            <a:r>
              <a:rPr lang="en-US" sz="4500" u="sng" dirty="0"/>
              <a:t>vibrated</a:t>
            </a:r>
            <a:r>
              <a:rPr lang="en-US" sz="4500" dirty="0"/>
              <a:t>, it </a:t>
            </a:r>
            <a:r>
              <a:rPr lang="en-US" sz="4500" u="sng" dirty="0"/>
              <a:t>vibrated</a:t>
            </a:r>
            <a:r>
              <a:rPr lang="en-US" sz="4500" dirty="0"/>
              <a:t> only once.</a:t>
            </a:r>
          </a:p>
          <a:p>
            <a:pPr marL="0" indent="0">
              <a:buNone/>
            </a:pPr>
            <a:endParaRPr lang="en-US" sz="4500" dirty="0"/>
          </a:p>
          <a:p>
            <a:pPr marL="0" indent="0">
              <a:buNone/>
            </a:pPr>
            <a:r>
              <a:rPr lang="en-US" sz="4500" dirty="0"/>
              <a:t>I </a:t>
            </a:r>
            <a:r>
              <a:rPr lang="en-US" sz="4500" u="sng" dirty="0"/>
              <a:t>took</a:t>
            </a:r>
            <a:r>
              <a:rPr lang="en-US" sz="4500" dirty="0"/>
              <a:t> my student downstairs in a wheelchair, and we </a:t>
            </a:r>
            <a:r>
              <a:rPr lang="en-US" sz="4500" u="sng" dirty="0"/>
              <a:t>got</a:t>
            </a:r>
            <a:r>
              <a:rPr lang="en-US" sz="4500" dirty="0"/>
              <a:t> in a taxi.  Then I </a:t>
            </a:r>
            <a:r>
              <a:rPr lang="en-US" sz="4500" u="sng" dirty="0"/>
              <a:t>met</a:t>
            </a:r>
            <a:r>
              <a:rPr lang="en-US" sz="4500" dirty="0"/>
              <a:t> all the other students for two hours of conversation.  The four bed bug girls </a:t>
            </a:r>
            <a:r>
              <a:rPr lang="en-US" sz="4500" u="sng" dirty="0"/>
              <a:t>had been assigned </a:t>
            </a:r>
            <a:r>
              <a:rPr lang="en-US" sz="4500" dirty="0"/>
              <a:t>new homes, but two </a:t>
            </a:r>
            <a:r>
              <a:rPr lang="en-US" sz="4500" u="sng" dirty="0"/>
              <a:t>had</a:t>
            </a:r>
            <a:r>
              <a:rPr lang="en-US" sz="4500" dirty="0"/>
              <a:t>n’t </a:t>
            </a:r>
            <a:r>
              <a:rPr lang="en-US" sz="4500" u="sng" dirty="0"/>
              <a:t>gone</a:t>
            </a:r>
            <a:r>
              <a:rPr lang="en-US" sz="4500" dirty="0"/>
              <a:t> to the new home yet, and they </a:t>
            </a:r>
            <a:r>
              <a:rPr lang="en-US" sz="4500" u="sng" dirty="0"/>
              <a:t>brought</a:t>
            </a:r>
            <a:r>
              <a:rPr lang="en-US" sz="4500" dirty="0"/>
              <a:t> their laundry with them to the restaurant.  The next two days </a:t>
            </a:r>
            <a:r>
              <a:rPr lang="en-US" sz="4500" u="sng" dirty="0"/>
              <a:t>were</a:t>
            </a:r>
            <a:r>
              <a:rPr lang="en-US" sz="4500" dirty="0"/>
              <a:t> a blur of laundry trips, cortisone cream, and phone repair.</a:t>
            </a:r>
          </a:p>
          <a:p>
            <a:pPr marL="0" indent="0">
              <a:buNone/>
            </a:pPr>
            <a:endParaRPr lang="en-US" sz="4500" dirty="0"/>
          </a:p>
          <a:p>
            <a:pPr marL="0" indent="0">
              <a:buNone/>
            </a:pPr>
            <a:r>
              <a:rPr lang="en-US" sz="4500" dirty="0"/>
              <a:t>As I </a:t>
            </a:r>
            <a:r>
              <a:rPr lang="en-US" sz="4500" u="sng" dirty="0"/>
              <a:t>was getting </a:t>
            </a:r>
            <a:r>
              <a:rPr lang="en-US" sz="4500" dirty="0"/>
              <a:t>off the plane in Atlanta, I </a:t>
            </a:r>
            <a:r>
              <a:rPr lang="en-US" sz="4500" u="sng" dirty="0"/>
              <a:t>was chatting </a:t>
            </a:r>
            <a:r>
              <a:rPr lang="en-US" sz="4500" dirty="0"/>
              <a:t>with a lady and </a:t>
            </a:r>
            <a:r>
              <a:rPr lang="en-US" sz="4500" u="sng" dirty="0"/>
              <a:t>explained</a:t>
            </a:r>
            <a:r>
              <a:rPr lang="en-US" sz="4500" dirty="0"/>
              <a:t> that I </a:t>
            </a:r>
            <a:r>
              <a:rPr lang="en-US" sz="4500" u="sng" dirty="0"/>
              <a:t>direct</a:t>
            </a:r>
            <a:r>
              <a:rPr lang="en-US" sz="4500" dirty="0"/>
              <a:t> a study abroad program in Barcelona every year.  She said, “That’</a:t>
            </a:r>
            <a:r>
              <a:rPr lang="en-US" sz="4500" u="sng" dirty="0"/>
              <a:t>s</a:t>
            </a:r>
            <a:r>
              <a:rPr lang="en-US" sz="4500" dirty="0"/>
              <a:t> </a:t>
            </a:r>
            <a:r>
              <a:rPr lang="en-US" sz="4500" dirty="0" smtClean="0"/>
              <a:t>(</a:t>
            </a:r>
            <a:r>
              <a:rPr lang="en-US" sz="4500" u="sng" dirty="0" smtClean="0"/>
              <a:t>is</a:t>
            </a:r>
            <a:r>
              <a:rPr lang="en-US" sz="4500" dirty="0" smtClean="0"/>
              <a:t>) a </a:t>
            </a:r>
            <a:r>
              <a:rPr lang="en-US" sz="4500" dirty="0"/>
              <a:t>good way to </a:t>
            </a:r>
            <a:r>
              <a:rPr lang="en-US" sz="4500" u="sng" dirty="0"/>
              <a:t>get</a:t>
            </a:r>
            <a:r>
              <a:rPr lang="en-US" sz="4500" dirty="0"/>
              <a:t> a free trip.”  I </a:t>
            </a:r>
            <a:r>
              <a:rPr lang="en-US" sz="4500" u="sng" dirty="0"/>
              <a:t>w</a:t>
            </a:r>
            <a:r>
              <a:rPr lang="en-US" sz="4500" dirty="0"/>
              <a:t>on’t </a:t>
            </a:r>
            <a:r>
              <a:rPr lang="en-US" sz="4500" dirty="0" smtClean="0"/>
              <a:t>(</a:t>
            </a:r>
            <a:r>
              <a:rPr lang="en-US" sz="4500" u="sng" dirty="0" smtClean="0"/>
              <a:t>will</a:t>
            </a:r>
            <a:r>
              <a:rPr lang="en-US" sz="4500" dirty="0" smtClean="0"/>
              <a:t> not) </a:t>
            </a:r>
            <a:r>
              <a:rPr lang="en-US" sz="4500" u="sng" dirty="0" smtClean="0"/>
              <a:t>tell</a:t>
            </a:r>
            <a:r>
              <a:rPr lang="en-US" sz="4500" dirty="0" smtClean="0"/>
              <a:t> </a:t>
            </a:r>
            <a:r>
              <a:rPr lang="en-US" sz="4500" dirty="0"/>
              <a:t>you where I </a:t>
            </a:r>
            <a:r>
              <a:rPr lang="en-US" sz="4500" u="sng" dirty="0"/>
              <a:t>buried</a:t>
            </a:r>
            <a:r>
              <a:rPr lang="en-US" sz="4500" dirty="0"/>
              <a:t> the body.</a:t>
            </a:r>
          </a:p>
          <a:p>
            <a:pPr marL="0" indent="0">
              <a:buNone/>
            </a:pPr>
            <a:endParaRPr lang="en-US" dirty="0"/>
          </a:p>
        </p:txBody>
      </p:sp>
    </p:spTree>
    <p:extLst>
      <p:ext uri="{BB962C8B-B14F-4D97-AF65-F5344CB8AC3E}">
        <p14:creationId xmlns:p14="http://schemas.microsoft.com/office/powerpoint/2010/main" val="5996874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hlinkClick r:id="rId2"/>
              </a:rPr>
              <a:t>Verb Identification Exercises page</a:t>
            </a:r>
            <a:endParaRPr lang="en-US" dirty="0"/>
          </a:p>
        </p:txBody>
      </p:sp>
    </p:spTree>
    <p:extLst>
      <p:ext uri="{BB962C8B-B14F-4D97-AF65-F5344CB8AC3E}">
        <p14:creationId xmlns:p14="http://schemas.microsoft.com/office/powerpoint/2010/main" val="19900161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172200"/>
          </a:xfrm>
        </p:spPr>
        <p:txBody>
          <a:bodyPr>
            <a:normAutofit fontScale="92500" lnSpcReduction="20000"/>
          </a:bodyPr>
          <a:lstStyle/>
          <a:p>
            <a:pPr marL="0" indent="0">
              <a:buNone/>
            </a:pPr>
            <a:r>
              <a:rPr lang="en-US" dirty="0" smtClean="0"/>
              <a:t>Verbs can take all sorts of different endings.  Consider the simple word “eat”:</a:t>
            </a:r>
          </a:p>
          <a:p>
            <a:pPr marL="0" indent="0">
              <a:buNone/>
            </a:pPr>
            <a:endParaRPr lang="en-US" dirty="0"/>
          </a:p>
          <a:p>
            <a:pPr marL="0" indent="0">
              <a:buNone/>
            </a:pPr>
            <a:r>
              <a:rPr lang="en-US" dirty="0" smtClean="0"/>
              <a:t>He </a:t>
            </a:r>
            <a:r>
              <a:rPr lang="en-US" dirty="0" smtClean="0">
                <a:solidFill>
                  <a:srgbClr val="00B050"/>
                </a:solidFill>
              </a:rPr>
              <a:t>eats</a:t>
            </a:r>
            <a:r>
              <a:rPr lang="en-US" dirty="0" smtClean="0"/>
              <a:t>.  He is </a:t>
            </a:r>
            <a:r>
              <a:rPr lang="en-US" dirty="0" smtClean="0">
                <a:solidFill>
                  <a:srgbClr val="00B050"/>
                </a:solidFill>
              </a:rPr>
              <a:t>eating</a:t>
            </a:r>
            <a:r>
              <a:rPr lang="en-US" dirty="0" smtClean="0"/>
              <a:t>.  He </a:t>
            </a:r>
            <a:r>
              <a:rPr lang="en-US" dirty="0" smtClean="0">
                <a:solidFill>
                  <a:srgbClr val="00B050"/>
                </a:solidFill>
              </a:rPr>
              <a:t>ate</a:t>
            </a:r>
            <a:r>
              <a:rPr lang="en-US" dirty="0" smtClean="0"/>
              <a:t>.  He has </a:t>
            </a:r>
            <a:r>
              <a:rPr lang="en-US" dirty="0" smtClean="0">
                <a:solidFill>
                  <a:srgbClr val="00B050"/>
                </a:solidFill>
              </a:rPr>
              <a:t>eaten</a:t>
            </a:r>
            <a:r>
              <a:rPr lang="en-US" dirty="0" smtClean="0"/>
              <a:t>.</a:t>
            </a:r>
          </a:p>
          <a:p>
            <a:pPr marL="0" indent="0">
              <a:buNone/>
            </a:pPr>
            <a:endParaRPr lang="en-US" dirty="0"/>
          </a:p>
          <a:p>
            <a:pPr marL="0" indent="0">
              <a:buNone/>
            </a:pPr>
            <a:r>
              <a:rPr lang="en-US" dirty="0" smtClean="0"/>
              <a:t>In one sentence, for example, we’re talking about something that’s happening right now (present tense).  In another, we’re talking about something that’s already happened (past tense).</a:t>
            </a:r>
          </a:p>
          <a:p>
            <a:pPr marL="0" indent="0">
              <a:buNone/>
            </a:pPr>
            <a:r>
              <a:rPr lang="en-US" dirty="0" smtClean="0"/>
              <a:t>But all involve the action “eat.”</a:t>
            </a:r>
          </a:p>
          <a:p>
            <a:pPr marL="0" indent="0">
              <a:buNone/>
            </a:pPr>
            <a:endParaRPr lang="en-US" dirty="0"/>
          </a:p>
          <a:p>
            <a:pPr marL="0" indent="0">
              <a:buNone/>
            </a:pPr>
            <a:r>
              <a:rPr lang="en-US" dirty="0" smtClean="0"/>
              <a:t>Note that the second sentence has two verbs: “is” &amp; “eating.”  “Is” is called the helping (auxiliary) verb, &amp; “eating” is called the main verb.  </a:t>
            </a:r>
            <a:endParaRPr lang="en-US" dirty="0"/>
          </a:p>
        </p:txBody>
      </p:sp>
    </p:spTree>
    <p:extLst>
      <p:ext uri="{BB962C8B-B14F-4D97-AF65-F5344CB8AC3E}">
        <p14:creationId xmlns:p14="http://schemas.microsoft.com/office/powerpoint/2010/main" val="5988683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52400"/>
            <a:ext cx="8610600" cy="6477000"/>
          </a:xfrm>
        </p:spPr>
        <p:txBody>
          <a:bodyPr>
            <a:normAutofit fontScale="70000" lnSpcReduction="20000"/>
          </a:bodyPr>
          <a:lstStyle/>
          <a:p>
            <a:pPr marL="0" indent="0">
              <a:buNone/>
            </a:pPr>
            <a:r>
              <a:rPr lang="en-US" dirty="0" smtClean="0"/>
              <a:t>There are a number of helping verbs:</a:t>
            </a:r>
          </a:p>
          <a:p>
            <a:pPr marL="0" indent="0">
              <a:buNone/>
            </a:pPr>
            <a:endParaRPr lang="en-US" dirty="0"/>
          </a:p>
          <a:p>
            <a:pPr marL="0" indent="0">
              <a:buNone/>
            </a:pPr>
            <a:r>
              <a:rPr lang="en-US" dirty="0" smtClean="0"/>
              <a:t>is, are, was, were, be, being, been, am</a:t>
            </a:r>
          </a:p>
          <a:p>
            <a:pPr marL="0" indent="0" algn="ctr">
              <a:buNone/>
            </a:pPr>
            <a:r>
              <a:rPr lang="en-US" dirty="0" smtClean="0"/>
              <a:t>I am eating.  They were eating.</a:t>
            </a:r>
          </a:p>
          <a:p>
            <a:pPr marL="0" indent="0">
              <a:buNone/>
            </a:pPr>
            <a:r>
              <a:rPr lang="en-US" dirty="0" smtClean="0"/>
              <a:t>have, has, had</a:t>
            </a:r>
          </a:p>
          <a:p>
            <a:pPr marL="0" indent="0" algn="ctr">
              <a:buNone/>
            </a:pPr>
            <a:r>
              <a:rPr lang="en-US" dirty="0" smtClean="0"/>
              <a:t>You have eaten.  He had eaten.</a:t>
            </a:r>
          </a:p>
          <a:p>
            <a:pPr marL="0" indent="0">
              <a:buNone/>
            </a:pPr>
            <a:r>
              <a:rPr lang="en-US" dirty="0" smtClean="0"/>
              <a:t>do, did</a:t>
            </a:r>
          </a:p>
          <a:p>
            <a:pPr marL="0" indent="0" algn="ctr">
              <a:buNone/>
            </a:pPr>
            <a:r>
              <a:rPr lang="en-US" dirty="0" smtClean="0"/>
              <a:t>I do eat a lot.  You did eat a lot.</a:t>
            </a:r>
          </a:p>
          <a:p>
            <a:pPr marL="0" indent="0">
              <a:buNone/>
            </a:pPr>
            <a:endParaRPr lang="en-US" dirty="0"/>
          </a:p>
          <a:p>
            <a:pPr marL="0" indent="0">
              <a:buNone/>
            </a:pPr>
            <a:r>
              <a:rPr lang="en-US" dirty="0" smtClean="0"/>
              <a:t>There are other verbs that work like helping verbs.  They’re called MODAL verbs, but all you need to know for now is that they’re verbs that go in front of action verbs:</a:t>
            </a:r>
          </a:p>
          <a:p>
            <a:pPr marL="0" indent="0">
              <a:buNone/>
            </a:pPr>
            <a:endParaRPr lang="en-US" dirty="0"/>
          </a:p>
          <a:p>
            <a:pPr marL="0" indent="0">
              <a:buNone/>
            </a:pPr>
            <a:r>
              <a:rPr lang="en-US" dirty="0" smtClean="0"/>
              <a:t>will, would, should, may, might, can, could, must</a:t>
            </a:r>
          </a:p>
          <a:p>
            <a:pPr marL="0" indent="0">
              <a:buNone/>
            </a:pPr>
            <a:endParaRPr lang="en-US" dirty="0"/>
          </a:p>
          <a:p>
            <a:pPr marL="0" indent="0" algn="ctr">
              <a:buNone/>
            </a:pPr>
            <a:r>
              <a:rPr lang="en-US" dirty="0" smtClean="0"/>
              <a:t>He will eat.  You should eat.  They can eat.  I must eat. </a:t>
            </a:r>
          </a:p>
          <a:p>
            <a:pPr marL="0" indent="0" algn="ctr">
              <a:buNone/>
            </a:pPr>
            <a:endParaRPr lang="en-US" dirty="0"/>
          </a:p>
          <a:p>
            <a:pPr marL="0" indent="0">
              <a:buNone/>
            </a:pPr>
            <a:r>
              <a:rPr lang="en-US" dirty="0" smtClean="0"/>
              <a:t>There is a LOT to know about verbs, but for now, let’s just make sure you can identify them.</a:t>
            </a:r>
            <a:endParaRPr lang="en-US" dirty="0"/>
          </a:p>
        </p:txBody>
      </p:sp>
    </p:spTree>
    <p:extLst>
      <p:ext uri="{BB962C8B-B14F-4D97-AF65-F5344CB8AC3E}">
        <p14:creationId xmlns:p14="http://schemas.microsoft.com/office/powerpoint/2010/main" val="42734498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Click on the verb in the following sentences.</a:t>
            </a:r>
          </a:p>
          <a:p>
            <a:pPr marL="0" indent="0">
              <a:buNone/>
            </a:pPr>
            <a:endParaRPr lang="en-US" dirty="0"/>
          </a:p>
          <a:p>
            <a:pPr marL="0" indent="0">
              <a:buNone/>
            </a:pPr>
            <a:r>
              <a:rPr lang="en-US" dirty="0" smtClean="0"/>
              <a:t>Late in the morning Janet woke up her friend.</a:t>
            </a:r>
            <a:endParaRPr lang="en-US" dirty="0"/>
          </a:p>
        </p:txBody>
      </p:sp>
      <p:sp>
        <p:nvSpPr>
          <p:cNvPr id="7" name="Action Button: Custom 6">
            <a:hlinkClick r:id="" action="ppaction://hlinkshowjump?jump=nextslide" highlightClick="1"/>
          </p:cNvPr>
          <p:cNvSpPr/>
          <p:nvPr/>
        </p:nvSpPr>
        <p:spPr>
          <a:xfrm>
            <a:off x="533400" y="1524000"/>
            <a:ext cx="1752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2" action="ppaction://hlinksldjump" highlightClick="1"/>
          </p:cNvPr>
          <p:cNvSpPr/>
          <p:nvPr/>
        </p:nvSpPr>
        <p:spPr>
          <a:xfrm>
            <a:off x="2286000" y="1524000"/>
            <a:ext cx="1447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 action="ppaction://hlinkshowjump?jump=nextslide" highlightClick="1"/>
          </p:cNvPr>
          <p:cNvSpPr/>
          <p:nvPr/>
        </p:nvSpPr>
        <p:spPr>
          <a:xfrm>
            <a:off x="3886200" y="1524000"/>
            <a:ext cx="8382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3" action="ppaction://hlinksldjump" highlightClick="1"/>
          </p:cNvPr>
          <p:cNvSpPr/>
          <p:nvPr/>
        </p:nvSpPr>
        <p:spPr>
          <a:xfrm>
            <a:off x="4800600" y="1524000"/>
            <a:ext cx="990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nextslide" highlightClick="1"/>
          </p:cNvPr>
          <p:cNvSpPr/>
          <p:nvPr/>
        </p:nvSpPr>
        <p:spPr>
          <a:xfrm>
            <a:off x="5791200" y="1524000"/>
            <a:ext cx="2209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473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indent="0">
              <a:buNone/>
            </a:pPr>
            <a:endParaRPr lang="en-US" dirty="0" smtClean="0"/>
          </a:p>
          <a:p>
            <a:pPr marL="0" indent="0" algn="ctr">
              <a:buNone/>
            </a:pPr>
            <a:r>
              <a:rPr lang="en-US" dirty="0" smtClean="0"/>
              <a:t>No.  That is NOT a verb.</a:t>
            </a:r>
            <a:endParaRPr lang="en-US" dirty="0"/>
          </a:p>
        </p:txBody>
      </p:sp>
      <p:sp>
        <p:nvSpPr>
          <p:cNvPr id="5" name="Action Button: Custom 4">
            <a:hlinkClick r:id="" action="ppaction://hlinkshowjump?jump=previousslide" highlightClick="1"/>
          </p:cNvPr>
          <p:cNvSpPr/>
          <p:nvPr/>
        </p:nvSpPr>
        <p:spPr>
          <a:xfrm>
            <a:off x="-457200" y="0"/>
            <a:ext cx="10820400" cy="7010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2747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pPr marL="0" indent="0">
              <a:buNone/>
            </a:pPr>
            <a:r>
              <a:rPr lang="en-US" dirty="0" smtClean="0"/>
              <a:t>“Morning” is NOT a verb.  You can say, “I am eating,” but you </a:t>
            </a:r>
            <a:r>
              <a:rPr lang="en-US" dirty="0" err="1" smtClean="0"/>
              <a:t>canNOT</a:t>
            </a:r>
            <a:r>
              <a:rPr lang="en-US" dirty="0" smtClean="0"/>
              <a:t> say, “I am morning.”  You can’t “morn” something.  (Don’t get confused with the word “mourn.”)  Think about the fact that the word “the” is in front of it.  That should be a big hint to you that “morning” is a noun.</a:t>
            </a:r>
            <a:endParaRPr lang="en-US" dirty="0"/>
          </a:p>
        </p:txBody>
      </p:sp>
      <p:sp>
        <p:nvSpPr>
          <p:cNvPr id="4" name="Action Button: Custom 3">
            <a:hlinkClick r:id="rId2" action="ppaction://hlinksldjump" highlightClick="1"/>
          </p:cNvPr>
          <p:cNvSpPr/>
          <p:nvPr/>
        </p:nvSpPr>
        <p:spPr>
          <a:xfrm>
            <a:off x="-685800" y="-152400"/>
            <a:ext cx="10591800" cy="7467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799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YES!  “Woke” is the verb.</a:t>
            </a:r>
            <a:endParaRPr lang="en-US" dirty="0"/>
          </a:p>
        </p:txBody>
      </p:sp>
      <p:pic>
        <p:nvPicPr>
          <p:cNvPr id="1026" name="Picture 2" descr="C:\Users\Karen\Pictures\pictures for school\gifs for Power Point\girl wakes bo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2667000"/>
            <a:ext cx="24765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691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754563"/>
          </a:xfrm>
        </p:spPr>
        <p:txBody>
          <a:bodyPr/>
          <a:lstStyle/>
          <a:p>
            <a:pPr marL="0" indent="0" algn="ctr">
              <a:buNone/>
            </a:pPr>
            <a:r>
              <a:rPr lang="en-US" dirty="0" smtClean="0"/>
              <a:t>The little boy seems so sad right now.</a:t>
            </a:r>
            <a:endParaRPr lang="en-US" dirty="0"/>
          </a:p>
        </p:txBody>
      </p:sp>
      <p:sp>
        <p:nvSpPr>
          <p:cNvPr id="4" name="Action Button: Custom 3">
            <a:hlinkClick r:id="" action="ppaction://hlinkshowjump?jump=nextslide" highlightClick="1"/>
          </p:cNvPr>
          <p:cNvSpPr/>
          <p:nvPr/>
        </p:nvSpPr>
        <p:spPr>
          <a:xfrm>
            <a:off x="1447800" y="1447800"/>
            <a:ext cx="2209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3657600" y="1447800"/>
            <a:ext cx="1143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4800600" y="1447800"/>
            <a:ext cx="2819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324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7224</TotalTime>
  <Words>1598</Words>
  <Application>Microsoft Office PowerPoint</Application>
  <PresentationFormat>On-screen Show (4:3)</PresentationFormat>
  <Paragraphs>105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Gordon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Verbs</dc:title>
  <dc:creator>Guffey, Karen</dc:creator>
  <cp:lastModifiedBy>Karen Guffey</cp:lastModifiedBy>
  <cp:revision>34</cp:revision>
  <dcterms:created xsi:type="dcterms:W3CDTF">2014-02-27T16:29:24Z</dcterms:created>
  <dcterms:modified xsi:type="dcterms:W3CDTF">2014-05-03T02:03:06Z</dcterms:modified>
</cp:coreProperties>
</file>