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70" r:id="rId7"/>
    <p:sldId id="271" r:id="rId8"/>
    <p:sldId id="272" r:id="rId9"/>
    <p:sldId id="273" r:id="rId10"/>
    <p:sldId id="274" r:id="rId11"/>
    <p:sldId id="267" r:id="rId12"/>
    <p:sldId id="268" r:id="rId13"/>
    <p:sldId id="269" r:id="rId14"/>
    <p:sldId id="275" r:id="rId15"/>
    <p:sldId id="276" r:id="rId16"/>
    <p:sldId id="277" r:id="rId17"/>
    <p:sldId id="262" r:id="rId18"/>
    <p:sldId id="264" r:id="rId19"/>
    <p:sldId id="265" r:id="rId20"/>
    <p:sldId id="263" r:id="rId21"/>
    <p:sldId id="266" r:id="rId22"/>
    <p:sldId id="282" r:id="rId23"/>
    <p:sldId id="284" r:id="rId24"/>
    <p:sldId id="278" r:id="rId25"/>
    <p:sldId id="279" r:id="rId26"/>
    <p:sldId id="280" r:id="rId27"/>
    <p:sldId id="28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5E2"/>
    <a:srgbClr val="F6C7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882" y="-1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E6DC2-478F-478F-9009-E7873EB6DBA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6DC2-478F-478F-9009-E7873EB6DBA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6DC2-478F-478F-9009-E7873EB6DBA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E6DC2-478F-478F-9009-E7873EB6DBA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E6DC2-478F-478F-9009-E7873EB6DBA7}" type="datetimeFigureOut">
              <a:rPr lang="en-US" smtClean="0"/>
              <a:t>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E6DC2-478F-478F-9009-E7873EB6DBA7}" type="datetimeFigureOut">
              <a:rPr lang="en-US" smtClean="0"/>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E6DC2-478F-478F-9009-E7873EB6DBA7}" type="datetimeFigureOut">
              <a:rPr lang="en-US" smtClean="0"/>
              <a:t>7/11/2014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E6DC2-478F-478F-9009-E7873EB6DBA7}" type="datetimeFigureOut">
              <a:rPr lang="en-US" smtClean="0"/>
              <a:t>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6DC2-478F-478F-9009-E7873EB6DBA7}" type="datetimeFigureOut">
              <a:rPr lang="en-US" smtClean="0"/>
              <a:t>7/11/2014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6DC2-478F-478F-9009-E7873EB6DBA7}" type="datetimeFigureOut">
              <a:rPr lang="en-US" smtClean="0"/>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E6DC2-478F-478F-9009-E7873EB6DBA7}" type="datetimeFigureOut">
              <a:rPr lang="en-US" smtClean="0"/>
              <a:t>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99092-5431-4155-A649-0FB8FB92AB1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F1C5E2"/>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E6DC2-478F-478F-9009-E7873EB6DBA7}" type="datetimeFigureOut">
              <a:rPr lang="en-US" smtClean="0"/>
              <a:t>7/11/2014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99092-5431-4155-A649-0FB8FB92AB1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7.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1.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hyperlink" Target="https://www.youtube.com/watch?v=kTcRRaXV-fg"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16.wmf"/><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hyperlink" Target="http://www.esldesk.com/grammar/practice/pronoun-adjective" TargetMode="Externa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6.wmf"/><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hyperlink" Target="http://www.esldesk.com/grammar/practice/identify-pronoun" TargetMode="Externa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Pronouns</a:t>
            </a:r>
            <a:endParaRPr lang="en-US" dirty="0"/>
          </a:p>
        </p:txBody>
      </p:sp>
      <p:sp>
        <p:nvSpPr>
          <p:cNvPr id="3" name="Subtitle 2"/>
          <p:cNvSpPr>
            <a:spLocks noGrp="1"/>
          </p:cNvSpPr>
          <p:nvPr>
            <p:ph type="subTitle" idx="1"/>
          </p:nvPr>
        </p:nvSpPr>
        <p:spPr/>
        <p:txBody>
          <a:bodyPr/>
          <a:lstStyle/>
          <a:p>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847725"/>
            <a:ext cx="8229600" cy="4876800"/>
          </a:xfrm>
        </p:spPr>
        <p:txBody>
          <a:bodyPr>
            <a:normAutofit fontScale="85000" lnSpcReduction="20000"/>
          </a:bodyPr>
          <a:lstStyle/>
          <a:p>
            <a:pPr marL="0" indent="0">
              <a:buNone/>
            </a:pPr>
            <a:r>
              <a:rPr lang="en-US" dirty="0" smtClean="0"/>
              <a:t>The pronouns with –self are usually called simply “reflexive pronouns.”  But sometimes you hear them called “intensive pronouns” as well because they can also be used to intensify a previous noun or pronoun that refers to the same person:</a:t>
            </a:r>
          </a:p>
          <a:p>
            <a:pPr marL="0" indent="0">
              <a:buNone/>
            </a:pPr>
            <a:endParaRPr lang="en-US" dirty="0"/>
          </a:p>
          <a:p>
            <a:pPr marL="0" indent="0" algn="ctr">
              <a:buNone/>
            </a:pPr>
            <a:r>
              <a:rPr lang="en-US" dirty="0" smtClean="0"/>
              <a:t>I made the cake myself.</a:t>
            </a:r>
          </a:p>
          <a:p>
            <a:pPr marL="0" indent="0" algn="ctr">
              <a:buNone/>
            </a:pPr>
            <a:r>
              <a:rPr lang="en-US" dirty="0" smtClean="0"/>
              <a:t>Tony himself did the painting.</a:t>
            </a:r>
          </a:p>
          <a:p>
            <a:pPr marL="0" indent="0">
              <a:buNone/>
            </a:pPr>
            <a:endParaRPr lang="en-US" dirty="0"/>
          </a:p>
          <a:p>
            <a:pPr marL="0" indent="0">
              <a:buNone/>
            </a:pPr>
            <a:r>
              <a:rPr lang="en-US" dirty="0" smtClean="0"/>
              <a:t>In these cases, the sentence is perfectly correct even if you leave “myself” &amp; “himself” out.  What the pronouns do in this case is emphasize or intensify the first mention of the person.</a:t>
            </a:r>
            <a:endParaRPr lang="en-US" dirty="0"/>
          </a:p>
        </p:txBody>
      </p:sp>
      <p:pic>
        <p:nvPicPr>
          <p:cNvPr id="3074" name="Picture 2" descr="C:\Users\Karen\Pictures\pictures for school\7gk4m (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1492685"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aren\Pictures\pictures for school\7gkaj.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23981" y="3164682"/>
            <a:ext cx="1441448" cy="108108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8066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8229600" cy="1143000"/>
          </a:xfrm>
        </p:spPr>
        <p:txBody>
          <a:bodyPr>
            <a:normAutofit/>
          </a:bodyPr>
          <a:lstStyle/>
          <a:p>
            <a:r>
              <a:rPr lang="en-US" sz="3600" dirty="0" smtClean="0"/>
              <a:t>Demonstrative Pronouns</a:t>
            </a:r>
            <a:endParaRPr lang="en-US" sz="3600" dirty="0"/>
          </a:p>
        </p:txBody>
      </p:sp>
      <p:sp>
        <p:nvSpPr>
          <p:cNvPr id="6" name="Content Placeholder 5"/>
          <p:cNvSpPr>
            <a:spLocks noGrp="1"/>
          </p:cNvSpPr>
          <p:nvPr>
            <p:ph idx="1"/>
          </p:nvPr>
        </p:nvSpPr>
        <p:spPr>
          <a:xfrm>
            <a:off x="228600" y="457200"/>
            <a:ext cx="8458200" cy="6324600"/>
          </a:xfrm>
        </p:spPr>
        <p:txBody>
          <a:bodyPr>
            <a:noAutofit/>
          </a:bodyPr>
          <a:lstStyle/>
          <a:p>
            <a:pPr marL="0" indent="0">
              <a:buNone/>
            </a:pPr>
            <a:r>
              <a:rPr lang="en-US" sz="1600" dirty="0" smtClean="0"/>
              <a:t>Demonstrative pronouns are pronouns that show or point out.  There are four:</a:t>
            </a:r>
          </a:p>
          <a:p>
            <a:pPr marL="0" indent="0">
              <a:buNone/>
            </a:pPr>
            <a:endParaRPr lang="en-US" sz="1000" dirty="0"/>
          </a:p>
          <a:p>
            <a:pPr marL="0" indent="0">
              <a:buNone/>
            </a:pPr>
            <a:r>
              <a:rPr lang="en-US" sz="1600" dirty="0" smtClean="0"/>
              <a:t>this		that</a:t>
            </a:r>
          </a:p>
          <a:p>
            <a:pPr marL="0" indent="0">
              <a:buNone/>
            </a:pPr>
            <a:r>
              <a:rPr lang="en-US" sz="1600" dirty="0" smtClean="0"/>
              <a:t>these	          	those</a:t>
            </a:r>
          </a:p>
          <a:p>
            <a:pPr marL="0" indent="0">
              <a:buNone/>
            </a:pPr>
            <a:endParaRPr lang="en-US" sz="1000" dirty="0"/>
          </a:p>
          <a:p>
            <a:pPr marL="0" indent="0">
              <a:buNone/>
            </a:pPr>
            <a:r>
              <a:rPr lang="en-US" sz="1600" dirty="0" smtClean="0"/>
              <a:t>“These” is the plural of “this”:</a:t>
            </a:r>
          </a:p>
          <a:p>
            <a:pPr marL="0" indent="0">
              <a:buNone/>
            </a:pPr>
            <a:endParaRPr lang="en-US" sz="1050" dirty="0"/>
          </a:p>
          <a:p>
            <a:pPr marL="0" indent="0">
              <a:buNone/>
            </a:pPr>
            <a:r>
              <a:rPr lang="en-US" sz="1600" dirty="0" smtClean="0"/>
              <a:t>(Child touches toy/toys &amp; says…) I want this. </a:t>
            </a:r>
            <a:r>
              <a:rPr lang="en-US" sz="1600" dirty="0"/>
              <a:t>/</a:t>
            </a:r>
            <a:r>
              <a:rPr lang="en-US" sz="1600" dirty="0" smtClean="0"/>
              <a:t> I want these.</a:t>
            </a:r>
          </a:p>
          <a:p>
            <a:pPr marL="0" indent="0">
              <a:buNone/>
            </a:pPr>
            <a:endParaRPr lang="en-US" sz="1050" dirty="0"/>
          </a:p>
          <a:p>
            <a:pPr marL="0" indent="0">
              <a:buNone/>
            </a:pPr>
            <a:r>
              <a:rPr lang="en-US" sz="1600" dirty="0" smtClean="0"/>
              <a:t>“Those” is the plural of “that”:</a:t>
            </a:r>
          </a:p>
          <a:p>
            <a:pPr marL="0" indent="0">
              <a:buNone/>
            </a:pPr>
            <a:endParaRPr lang="en-US" sz="1000" dirty="0"/>
          </a:p>
          <a:p>
            <a:pPr marL="0" indent="0">
              <a:buNone/>
            </a:pPr>
            <a:r>
              <a:rPr lang="en-US" sz="1600" dirty="0" smtClean="0"/>
              <a:t>(Child points to toy/toys &amp; says…) I want that./I want those.</a:t>
            </a:r>
          </a:p>
          <a:p>
            <a:pPr marL="0" indent="0">
              <a:buNone/>
            </a:pPr>
            <a:endParaRPr lang="en-US" sz="1000" dirty="0"/>
          </a:p>
          <a:p>
            <a:pPr marL="0" indent="0">
              <a:buNone/>
            </a:pPr>
            <a:r>
              <a:rPr lang="en-US" sz="1600" dirty="0" smtClean="0"/>
              <a:t>Like some indefinites, demonstratives can stand in place of nouns (so that they’re pronouns) or in front of a noun (so that they’re adjectives):</a:t>
            </a:r>
          </a:p>
          <a:p>
            <a:pPr marL="0" indent="0">
              <a:buNone/>
            </a:pPr>
            <a:endParaRPr lang="en-US" sz="1050" dirty="0"/>
          </a:p>
          <a:p>
            <a:pPr marL="0" indent="0">
              <a:buNone/>
            </a:pPr>
            <a:r>
              <a:rPr lang="en-US" sz="1600" dirty="0" smtClean="0"/>
              <a:t>These apples are sour. OR These are sour.</a:t>
            </a:r>
          </a:p>
          <a:p>
            <a:pPr marL="0" indent="0">
              <a:buNone/>
            </a:pPr>
            <a:endParaRPr lang="en-US" sz="1000" dirty="0"/>
          </a:p>
          <a:p>
            <a:pPr marL="0" indent="0">
              <a:buNone/>
            </a:pPr>
            <a:r>
              <a:rPr lang="en-US" sz="1600" dirty="0" smtClean="0"/>
              <a:t>In the first sentence above, “these” is not a pronoun, because it comes in front of the noun; in the second, it replaces the noun &amp; is therefore a pronoun.</a:t>
            </a:r>
          </a:p>
          <a:p>
            <a:pPr marL="0" indent="0">
              <a:buNone/>
            </a:pPr>
            <a:endParaRPr lang="en-US" sz="1050" dirty="0"/>
          </a:p>
          <a:p>
            <a:pPr marL="0" indent="0">
              <a:buNone/>
            </a:pPr>
            <a:r>
              <a:rPr lang="en-US" sz="1600" dirty="0" smtClean="0"/>
              <a:t>*Note: In the singular, we tend to add “one” after the demonstrative:</a:t>
            </a:r>
          </a:p>
          <a:p>
            <a:pPr marL="0" indent="0">
              <a:buNone/>
            </a:pPr>
            <a:endParaRPr lang="en-US" sz="1000" dirty="0"/>
          </a:p>
          <a:p>
            <a:pPr marL="0" indent="0">
              <a:buNone/>
            </a:pPr>
            <a:r>
              <a:rPr lang="en-US" sz="1600" dirty="0" smtClean="0"/>
              <a:t>I want this one, not that one.</a:t>
            </a:r>
          </a:p>
          <a:p>
            <a:pPr marL="0" indent="0">
              <a:buNone/>
            </a:pPr>
            <a:endParaRPr lang="en-US" sz="1000" dirty="0"/>
          </a:p>
          <a:p>
            <a:pPr marL="0" indent="0">
              <a:buNone/>
            </a:pPr>
            <a:r>
              <a:rPr lang="en-US" sz="1600" dirty="0" smtClean="0"/>
              <a:t>In that case, “one” is the pronoun, &amp; “this” &amp; “that” are adjectives, not pronouns.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4882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0143"/>
            <a:ext cx="8763000" cy="1143000"/>
          </a:xfrm>
        </p:spPr>
        <p:txBody>
          <a:bodyPr>
            <a:noAutofit/>
          </a:bodyPr>
          <a:lstStyle/>
          <a:p>
            <a:r>
              <a:rPr lang="en-US" sz="2800" dirty="0" smtClean="0"/>
              <a:t>Identify all the demonstrative PRONOUNS (not adjectives).</a:t>
            </a:r>
            <a:endParaRPr lang="en-US" sz="2800" dirty="0"/>
          </a:p>
        </p:txBody>
      </p:sp>
      <p:sp>
        <p:nvSpPr>
          <p:cNvPr id="3" name="Content Placeholder 2"/>
          <p:cNvSpPr>
            <a:spLocks noGrp="1"/>
          </p:cNvSpPr>
          <p:nvPr>
            <p:ph idx="1"/>
          </p:nvPr>
        </p:nvSpPr>
        <p:spPr>
          <a:xfrm>
            <a:off x="533400" y="662727"/>
            <a:ext cx="8001000" cy="5486400"/>
          </a:xfrm>
        </p:spPr>
        <p:txBody>
          <a:bodyPr>
            <a:normAutofit/>
          </a:bodyPr>
          <a:lstStyle/>
          <a:p>
            <a:pPr marL="0" indent="0">
              <a:buNone/>
            </a:pPr>
            <a:r>
              <a:rPr lang="en-US" sz="2400" dirty="0" smtClean="0"/>
              <a:t>If you want this cookie,                       you have to hand that cup</a:t>
            </a:r>
          </a:p>
          <a:p>
            <a:pPr marL="0" indent="0">
              <a:buNone/>
            </a:pPr>
            <a:endParaRPr lang="en-US" sz="2400" dirty="0"/>
          </a:p>
          <a:p>
            <a:pPr marL="0" indent="0">
              <a:buNone/>
            </a:pPr>
            <a:r>
              <a:rPr lang="en-US" sz="2400" dirty="0" smtClean="0"/>
              <a:t>of coffee to me.  On the other hand, if you want that one, I’ll be happy if you just don’t eat any of these                     in front </a:t>
            </a:r>
          </a:p>
          <a:p>
            <a:pPr marL="0" indent="0">
              <a:buNone/>
            </a:pPr>
            <a:endParaRPr lang="en-US" sz="2400" dirty="0"/>
          </a:p>
          <a:p>
            <a:pPr marL="0" indent="0">
              <a:buNone/>
            </a:pPr>
            <a:endParaRPr lang="en-US" sz="1600" dirty="0" smtClean="0"/>
          </a:p>
          <a:p>
            <a:pPr marL="0" indent="0">
              <a:buNone/>
            </a:pPr>
            <a:r>
              <a:rPr lang="en-US" sz="2400" dirty="0" smtClean="0"/>
              <a:t>of me.  I appreciate what you brought me, but I just don’t want to drink this right now.      I’d rather save it for when I have   that cake I bought yesterday.  I want to have enough of that to share with my brother.  Did you know that he’s coming to visit today?</a:t>
            </a:r>
          </a:p>
          <a:p>
            <a:pPr marL="0" indent="0">
              <a:buNone/>
            </a:pPr>
            <a:endParaRPr lang="en-US" dirty="0"/>
          </a:p>
          <a:p>
            <a:pPr marL="0" indent="0">
              <a:buNone/>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199" y="641823"/>
            <a:ext cx="1511011" cy="86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www.freestockphotos.biz/pictures/16/16204/Illustration+of+a+hot+cup+of+coffe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791" y="5534635"/>
            <a:ext cx="1247914" cy="107632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youshouldonlyknow.files.wordpress.com/2010/09/choco_chip_cooki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5675086"/>
            <a:ext cx="1343821" cy="93587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8134011" y="5865323"/>
            <a:ext cx="155327" cy="278308"/>
          </a:xfrm>
          <a:custGeom>
            <a:avLst/>
            <a:gdLst>
              <a:gd name="connsiteX0" fmla="*/ 124691 w 155327"/>
              <a:gd name="connsiteY0" fmla="*/ 0 h 278308"/>
              <a:gd name="connsiteX1" fmla="*/ 55419 w 155327"/>
              <a:gd name="connsiteY1" fmla="*/ 27709 h 278308"/>
              <a:gd name="connsiteX2" fmla="*/ 41564 w 155327"/>
              <a:gd name="connsiteY2" fmla="*/ 69273 h 278308"/>
              <a:gd name="connsiteX3" fmla="*/ 0 w 155327"/>
              <a:gd name="connsiteY3" fmla="*/ 152400 h 278308"/>
              <a:gd name="connsiteX4" fmla="*/ 41564 w 155327"/>
              <a:gd name="connsiteY4" fmla="*/ 180109 h 278308"/>
              <a:gd name="connsiteX5" fmla="*/ 69273 w 155327"/>
              <a:gd name="connsiteY5" fmla="*/ 221673 h 278308"/>
              <a:gd name="connsiteX6" fmla="*/ 55419 w 155327"/>
              <a:gd name="connsiteY6" fmla="*/ 221673 h 278308"/>
              <a:gd name="connsiteX7" fmla="*/ 55419 w 155327"/>
              <a:gd name="connsiteY7" fmla="*/ 110837 h 278308"/>
              <a:gd name="connsiteX8" fmla="*/ 96982 w 155327"/>
              <a:gd name="connsiteY8" fmla="*/ 83128 h 278308"/>
              <a:gd name="connsiteX9" fmla="*/ 83128 w 155327"/>
              <a:gd name="connsiteY9" fmla="*/ 83128 h 278308"/>
              <a:gd name="connsiteX10" fmla="*/ 41564 w 155327"/>
              <a:gd name="connsiteY10" fmla="*/ 110837 h 278308"/>
              <a:gd name="connsiteX11" fmla="*/ 83128 w 155327"/>
              <a:gd name="connsiteY11" fmla="*/ 193964 h 278308"/>
              <a:gd name="connsiteX12" fmla="*/ 124691 w 155327"/>
              <a:gd name="connsiteY12" fmla="*/ 221673 h 278308"/>
              <a:gd name="connsiteX13" fmla="*/ 83128 w 155327"/>
              <a:gd name="connsiteY13" fmla="*/ 249382 h 278308"/>
              <a:gd name="connsiteX14" fmla="*/ 55419 w 155327"/>
              <a:gd name="connsiteY14" fmla="*/ 207818 h 278308"/>
              <a:gd name="connsiteX15" fmla="*/ 27709 w 155327"/>
              <a:gd name="connsiteY15" fmla="*/ 124691 h 278308"/>
              <a:gd name="connsiteX16" fmla="*/ 55419 w 155327"/>
              <a:gd name="connsiteY16" fmla="*/ 96982 h 278308"/>
              <a:gd name="connsiteX17" fmla="*/ 110837 w 155327"/>
              <a:gd name="connsiteY17" fmla="*/ 13855 h 278308"/>
              <a:gd name="connsiteX18" fmla="*/ 83128 w 155327"/>
              <a:gd name="connsiteY18" fmla="*/ 69273 h 2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327" h="278308">
                <a:moveTo>
                  <a:pt x="124691" y="0"/>
                </a:moveTo>
                <a:cubicBezTo>
                  <a:pt x="101600" y="9236"/>
                  <a:pt x="74524" y="11788"/>
                  <a:pt x="55419" y="27709"/>
                </a:cubicBezTo>
                <a:cubicBezTo>
                  <a:pt x="44200" y="37058"/>
                  <a:pt x="48095" y="56211"/>
                  <a:pt x="41564" y="69273"/>
                </a:cubicBezTo>
                <a:cubicBezTo>
                  <a:pt x="-12152" y="176706"/>
                  <a:pt x="34826" y="47928"/>
                  <a:pt x="0" y="152400"/>
                </a:cubicBezTo>
                <a:cubicBezTo>
                  <a:pt x="13855" y="161636"/>
                  <a:pt x="29790" y="168335"/>
                  <a:pt x="41564" y="180109"/>
                </a:cubicBezTo>
                <a:cubicBezTo>
                  <a:pt x="53338" y="191883"/>
                  <a:pt x="56271" y="211271"/>
                  <a:pt x="69273" y="221673"/>
                </a:cubicBezTo>
                <a:cubicBezTo>
                  <a:pt x="78307" y="228901"/>
                  <a:pt x="190970" y="255562"/>
                  <a:pt x="55419" y="221673"/>
                </a:cubicBezTo>
                <a:cubicBezTo>
                  <a:pt x="29269" y="143226"/>
                  <a:pt x="4510" y="151564"/>
                  <a:pt x="55419" y="110837"/>
                </a:cubicBezTo>
                <a:cubicBezTo>
                  <a:pt x="68421" y="100435"/>
                  <a:pt x="83128" y="92364"/>
                  <a:pt x="96982" y="83128"/>
                </a:cubicBezTo>
                <a:cubicBezTo>
                  <a:pt x="123955" y="2211"/>
                  <a:pt x="109985" y="56271"/>
                  <a:pt x="83128" y="83128"/>
                </a:cubicBezTo>
                <a:cubicBezTo>
                  <a:pt x="71354" y="94902"/>
                  <a:pt x="55419" y="101601"/>
                  <a:pt x="41564" y="110837"/>
                </a:cubicBezTo>
                <a:cubicBezTo>
                  <a:pt x="52832" y="144641"/>
                  <a:pt x="56272" y="167107"/>
                  <a:pt x="83128" y="193964"/>
                </a:cubicBezTo>
                <a:cubicBezTo>
                  <a:pt x="94902" y="205738"/>
                  <a:pt x="110837" y="212437"/>
                  <a:pt x="124691" y="221673"/>
                </a:cubicBezTo>
                <a:cubicBezTo>
                  <a:pt x="141250" y="246512"/>
                  <a:pt x="202968" y="317864"/>
                  <a:pt x="83128" y="249382"/>
                </a:cubicBezTo>
                <a:cubicBezTo>
                  <a:pt x="68671" y="241121"/>
                  <a:pt x="62182" y="223034"/>
                  <a:pt x="55419" y="207818"/>
                </a:cubicBezTo>
                <a:cubicBezTo>
                  <a:pt x="43556" y="181127"/>
                  <a:pt x="27709" y="124691"/>
                  <a:pt x="27709" y="124691"/>
                </a:cubicBezTo>
                <a:cubicBezTo>
                  <a:pt x="36946" y="115455"/>
                  <a:pt x="47582" y="107432"/>
                  <a:pt x="55419" y="96982"/>
                </a:cubicBezTo>
                <a:cubicBezTo>
                  <a:pt x="75400" y="70340"/>
                  <a:pt x="121368" y="-17738"/>
                  <a:pt x="110837" y="13855"/>
                </a:cubicBezTo>
                <a:cubicBezTo>
                  <a:pt x="94917" y="61614"/>
                  <a:pt x="107308" y="45091"/>
                  <a:pt x="83128" y="6927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3399" y="1903899"/>
            <a:ext cx="1295400" cy="971550"/>
          </a:xfrm>
          <a:prstGeom prst="rect">
            <a:avLst/>
          </a:prstGeom>
        </p:spPr>
      </p:pic>
      <p:pic>
        <p:nvPicPr>
          <p:cNvPr id="1033" name="Picture 9" descr="http://washingtonian.s3.amazonaws.com/photos/Cookie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3999" y="2363662"/>
            <a:ext cx="874837" cy="8748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1923" t="17659" r="36259"/>
          <a:stretch/>
        </p:blipFill>
        <p:spPr bwMode="auto">
          <a:xfrm>
            <a:off x="3452025" y="3240280"/>
            <a:ext cx="281775" cy="59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http://24.media.tumblr.com/2ca2ec37d4fd5033051aaee19d85ad21/tumblr_mkni1xcFF81s7umblo1_128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6600" y="4888109"/>
            <a:ext cx="2280167" cy="157395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p:cNvSpPr/>
          <p:nvPr/>
        </p:nvSpPr>
        <p:spPr>
          <a:xfrm>
            <a:off x="6982691" y="1510145"/>
            <a:ext cx="1801091" cy="4516610"/>
          </a:xfrm>
          <a:custGeom>
            <a:avLst/>
            <a:gdLst>
              <a:gd name="connsiteX0" fmla="*/ 0 w 1801091"/>
              <a:gd name="connsiteY0" fmla="*/ 152400 h 4516610"/>
              <a:gd name="connsiteX1" fmla="*/ 69273 w 1801091"/>
              <a:gd name="connsiteY1" fmla="*/ 96982 h 4516610"/>
              <a:gd name="connsiteX2" fmla="*/ 235527 w 1801091"/>
              <a:gd name="connsiteY2" fmla="*/ 69273 h 4516610"/>
              <a:gd name="connsiteX3" fmla="*/ 290945 w 1801091"/>
              <a:gd name="connsiteY3" fmla="*/ 55419 h 4516610"/>
              <a:gd name="connsiteX4" fmla="*/ 360218 w 1801091"/>
              <a:gd name="connsiteY4" fmla="*/ 41564 h 4516610"/>
              <a:gd name="connsiteX5" fmla="*/ 401782 w 1801091"/>
              <a:gd name="connsiteY5" fmla="*/ 13855 h 4516610"/>
              <a:gd name="connsiteX6" fmla="*/ 443345 w 1801091"/>
              <a:gd name="connsiteY6" fmla="*/ 0 h 4516610"/>
              <a:gd name="connsiteX7" fmla="*/ 803564 w 1801091"/>
              <a:gd name="connsiteY7" fmla="*/ 13855 h 4516610"/>
              <a:gd name="connsiteX8" fmla="*/ 1288473 w 1801091"/>
              <a:gd name="connsiteY8" fmla="*/ 27710 h 4516610"/>
              <a:gd name="connsiteX9" fmla="*/ 1371600 w 1801091"/>
              <a:gd name="connsiteY9" fmla="*/ 83128 h 4516610"/>
              <a:gd name="connsiteX10" fmla="*/ 1468582 w 1801091"/>
              <a:gd name="connsiteY10" fmla="*/ 193964 h 4516610"/>
              <a:gd name="connsiteX11" fmla="*/ 1537854 w 1801091"/>
              <a:gd name="connsiteY11" fmla="*/ 249382 h 4516610"/>
              <a:gd name="connsiteX12" fmla="*/ 1579418 w 1801091"/>
              <a:gd name="connsiteY12" fmla="*/ 277091 h 4516610"/>
              <a:gd name="connsiteX13" fmla="*/ 1662545 w 1801091"/>
              <a:gd name="connsiteY13" fmla="*/ 346364 h 4516610"/>
              <a:gd name="connsiteX14" fmla="*/ 1690254 w 1801091"/>
              <a:gd name="connsiteY14" fmla="*/ 387928 h 4516610"/>
              <a:gd name="connsiteX15" fmla="*/ 1717964 w 1801091"/>
              <a:gd name="connsiteY15" fmla="*/ 415637 h 4516610"/>
              <a:gd name="connsiteX16" fmla="*/ 1731818 w 1801091"/>
              <a:gd name="connsiteY16" fmla="*/ 637310 h 4516610"/>
              <a:gd name="connsiteX17" fmla="*/ 1745673 w 1801091"/>
              <a:gd name="connsiteY17" fmla="*/ 997528 h 4516610"/>
              <a:gd name="connsiteX18" fmla="*/ 1773382 w 1801091"/>
              <a:gd name="connsiteY18" fmla="*/ 1219200 h 4516610"/>
              <a:gd name="connsiteX19" fmla="*/ 1801091 w 1801091"/>
              <a:gd name="connsiteY19" fmla="*/ 1371600 h 4516610"/>
              <a:gd name="connsiteX20" fmla="*/ 1787236 w 1801091"/>
              <a:gd name="connsiteY20" fmla="*/ 1510146 h 4516610"/>
              <a:gd name="connsiteX21" fmla="*/ 1759527 w 1801091"/>
              <a:gd name="connsiteY21" fmla="*/ 1662546 h 4516610"/>
              <a:gd name="connsiteX22" fmla="*/ 1731818 w 1801091"/>
              <a:gd name="connsiteY22" fmla="*/ 1856510 h 4516610"/>
              <a:gd name="connsiteX23" fmla="*/ 1745673 w 1801091"/>
              <a:gd name="connsiteY23" fmla="*/ 3048000 h 4516610"/>
              <a:gd name="connsiteX24" fmla="*/ 1731818 w 1801091"/>
              <a:gd name="connsiteY24" fmla="*/ 3325091 h 4516610"/>
              <a:gd name="connsiteX25" fmla="*/ 1717964 w 1801091"/>
              <a:gd name="connsiteY25" fmla="*/ 3380510 h 4516610"/>
              <a:gd name="connsiteX26" fmla="*/ 1690254 w 1801091"/>
              <a:gd name="connsiteY26" fmla="*/ 3463637 h 4516610"/>
              <a:gd name="connsiteX27" fmla="*/ 1662545 w 1801091"/>
              <a:gd name="connsiteY27" fmla="*/ 3519055 h 4516610"/>
              <a:gd name="connsiteX28" fmla="*/ 1620982 w 1801091"/>
              <a:gd name="connsiteY28" fmla="*/ 3657600 h 4516610"/>
              <a:gd name="connsiteX29" fmla="*/ 1593273 w 1801091"/>
              <a:gd name="connsiteY29" fmla="*/ 3726873 h 4516610"/>
              <a:gd name="connsiteX30" fmla="*/ 1524000 w 1801091"/>
              <a:gd name="connsiteY30" fmla="*/ 3865419 h 4516610"/>
              <a:gd name="connsiteX31" fmla="*/ 1468582 w 1801091"/>
              <a:gd name="connsiteY31" fmla="*/ 4003964 h 4516610"/>
              <a:gd name="connsiteX32" fmla="*/ 1427018 w 1801091"/>
              <a:gd name="connsiteY32" fmla="*/ 4045528 h 4516610"/>
              <a:gd name="connsiteX33" fmla="*/ 1399309 w 1801091"/>
              <a:gd name="connsiteY33" fmla="*/ 4087091 h 4516610"/>
              <a:gd name="connsiteX34" fmla="*/ 1385454 w 1801091"/>
              <a:gd name="connsiteY34" fmla="*/ 4142510 h 4516610"/>
              <a:gd name="connsiteX35" fmla="*/ 1371600 w 1801091"/>
              <a:gd name="connsiteY35" fmla="*/ 4488873 h 4516610"/>
              <a:gd name="connsiteX36" fmla="*/ 1330036 w 1801091"/>
              <a:gd name="connsiteY36" fmla="*/ 4502728 h 4516610"/>
              <a:gd name="connsiteX37" fmla="*/ 1205345 w 1801091"/>
              <a:gd name="connsiteY37" fmla="*/ 4516582 h 45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01091" h="4516610">
                <a:moveTo>
                  <a:pt x="0" y="152400"/>
                </a:moveTo>
                <a:cubicBezTo>
                  <a:pt x="23091" y="133927"/>
                  <a:pt x="42824" y="110206"/>
                  <a:pt x="69273" y="96982"/>
                </a:cubicBezTo>
                <a:cubicBezTo>
                  <a:pt x="85680" y="88779"/>
                  <a:pt x="232952" y="69741"/>
                  <a:pt x="235527" y="69273"/>
                </a:cubicBezTo>
                <a:cubicBezTo>
                  <a:pt x="254261" y="65867"/>
                  <a:pt x="272357" y="59550"/>
                  <a:pt x="290945" y="55419"/>
                </a:cubicBezTo>
                <a:cubicBezTo>
                  <a:pt x="313933" y="50311"/>
                  <a:pt x="337127" y="46182"/>
                  <a:pt x="360218" y="41564"/>
                </a:cubicBezTo>
                <a:cubicBezTo>
                  <a:pt x="374073" y="32328"/>
                  <a:pt x="386889" y="21302"/>
                  <a:pt x="401782" y="13855"/>
                </a:cubicBezTo>
                <a:cubicBezTo>
                  <a:pt x="414844" y="7324"/>
                  <a:pt x="428741" y="0"/>
                  <a:pt x="443345" y="0"/>
                </a:cubicBezTo>
                <a:cubicBezTo>
                  <a:pt x="563507" y="0"/>
                  <a:pt x="683467" y="9917"/>
                  <a:pt x="803564" y="13855"/>
                </a:cubicBezTo>
                <a:lnTo>
                  <a:pt x="1288473" y="27710"/>
                </a:lnTo>
                <a:cubicBezTo>
                  <a:pt x="1316182" y="46183"/>
                  <a:pt x="1351619" y="56486"/>
                  <a:pt x="1371600" y="83128"/>
                </a:cubicBezTo>
                <a:cubicBezTo>
                  <a:pt x="1412985" y="138307"/>
                  <a:pt x="1414773" y="146133"/>
                  <a:pt x="1468582" y="193964"/>
                </a:cubicBezTo>
                <a:cubicBezTo>
                  <a:pt x="1490683" y="213610"/>
                  <a:pt x="1514198" y="231640"/>
                  <a:pt x="1537854" y="249382"/>
                </a:cubicBezTo>
                <a:cubicBezTo>
                  <a:pt x="1551175" y="259373"/>
                  <a:pt x="1566626" y="266431"/>
                  <a:pt x="1579418" y="277091"/>
                </a:cubicBezTo>
                <a:cubicBezTo>
                  <a:pt x="1686099" y="365991"/>
                  <a:pt x="1559347" y="277565"/>
                  <a:pt x="1662545" y="346364"/>
                </a:cubicBezTo>
                <a:cubicBezTo>
                  <a:pt x="1671781" y="360219"/>
                  <a:pt x="1679852" y="374926"/>
                  <a:pt x="1690254" y="387928"/>
                </a:cubicBezTo>
                <a:cubicBezTo>
                  <a:pt x="1698414" y="398128"/>
                  <a:pt x="1715817" y="402752"/>
                  <a:pt x="1717964" y="415637"/>
                </a:cubicBezTo>
                <a:cubicBezTo>
                  <a:pt x="1730135" y="488665"/>
                  <a:pt x="1728297" y="563359"/>
                  <a:pt x="1731818" y="637310"/>
                </a:cubicBezTo>
                <a:cubicBezTo>
                  <a:pt x="1737533" y="757335"/>
                  <a:pt x="1739008" y="877552"/>
                  <a:pt x="1745673" y="997528"/>
                </a:cubicBezTo>
                <a:cubicBezTo>
                  <a:pt x="1752285" y="1116539"/>
                  <a:pt x="1757972" y="1119034"/>
                  <a:pt x="1773382" y="1219200"/>
                </a:cubicBezTo>
                <a:cubicBezTo>
                  <a:pt x="1793240" y="1348275"/>
                  <a:pt x="1777385" y="1276780"/>
                  <a:pt x="1801091" y="1371600"/>
                </a:cubicBezTo>
                <a:cubicBezTo>
                  <a:pt x="1796473" y="1417782"/>
                  <a:pt x="1793370" y="1464141"/>
                  <a:pt x="1787236" y="1510146"/>
                </a:cubicBezTo>
                <a:cubicBezTo>
                  <a:pt x="1756621" y="1739759"/>
                  <a:pt x="1790676" y="1397779"/>
                  <a:pt x="1759527" y="1662546"/>
                </a:cubicBezTo>
                <a:cubicBezTo>
                  <a:pt x="1737452" y="1850188"/>
                  <a:pt x="1763779" y="1760629"/>
                  <a:pt x="1731818" y="1856510"/>
                </a:cubicBezTo>
                <a:cubicBezTo>
                  <a:pt x="1736436" y="2253673"/>
                  <a:pt x="1745673" y="2650810"/>
                  <a:pt x="1745673" y="3048000"/>
                </a:cubicBezTo>
                <a:cubicBezTo>
                  <a:pt x="1745673" y="3140479"/>
                  <a:pt x="1739498" y="3232931"/>
                  <a:pt x="1731818" y="3325091"/>
                </a:cubicBezTo>
                <a:cubicBezTo>
                  <a:pt x="1730237" y="3344067"/>
                  <a:pt x="1723436" y="3362272"/>
                  <a:pt x="1717964" y="3380510"/>
                </a:cubicBezTo>
                <a:cubicBezTo>
                  <a:pt x="1709571" y="3408486"/>
                  <a:pt x="1690254" y="3463637"/>
                  <a:pt x="1690254" y="3463637"/>
                </a:cubicBezTo>
                <a:cubicBezTo>
                  <a:pt x="1664911" y="3336918"/>
                  <a:pt x="1684839" y="3400154"/>
                  <a:pt x="1662545" y="3519055"/>
                </a:cubicBezTo>
                <a:cubicBezTo>
                  <a:pt x="1659680" y="3534337"/>
                  <a:pt x="1632934" y="3625728"/>
                  <a:pt x="1620982" y="3657600"/>
                </a:cubicBezTo>
                <a:cubicBezTo>
                  <a:pt x="1612250" y="3680886"/>
                  <a:pt x="1603790" y="3704336"/>
                  <a:pt x="1593273" y="3726873"/>
                </a:cubicBezTo>
                <a:cubicBezTo>
                  <a:pt x="1571438" y="3773662"/>
                  <a:pt x="1540328" y="3816436"/>
                  <a:pt x="1524000" y="3865419"/>
                </a:cubicBezTo>
                <a:cubicBezTo>
                  <a:pt x="1511382" y="3903273"/>
                  <a:pt x="1494064" y="3968289"/>
                  <a:pt x="1468582" y="4003964"/>
                </a:cubicBezTo>
                <a:cubicBezTo>
                  <a:pt x="1457194" y="4019908"/>
                  <a:pt x="1439561" y="4030476"/>
                  <a:pt x="1427018" y="4045528"/>
                </a:cubicBezTo>
                <a:cubicBezTo>
                  <a:pt x="1416358" y="4058320"/>
                  <a:pt x="1408545" y="4073237"/>
                  <a:pt x="1399309" y="4087091"/>
                </a:cubicBezTo>
                <a:cubicBezTo>
                  <a:pt x="1394691" y="4105564"/>
                  <a:pt x="1386764" y="4123514"/>
                  <a:pt x="1385454" y="4142510"/>
                </a:cubicBezTo>
                <a:cubicBezTo>
                  <a:pt x="1377504" y="4257783"/>
                  <a:pt x="1389170" y="4374670"/>
                  <a:pt x="1371600" y="4488873"/>
                </a:cubicBezTo>
                <a:cubicBezTo>
                  <a:pt x="1369379" y="4503307"/>
                  <a:pt x="1344357" y="4499864"/>
                  <a:pt x="1330036" y="4502728"/>
                </a:cubicBezTo>
                <a:cubicBezTo>
                  <a:pt x="1254235" y="4517888"/>
                  <a:pt x="1257133" y="4516582"/>
                  <a:pt x="1205345" y="451658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H="1">
            <a:off x="2257817" y="1076811"/>
            <a:ext cx="5438383" cy="44578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105150" y="5534635"/>
            <a:ext cx="1714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eform 13"/>
          <p:cNvSpPr/>
          <p:nvPr/>
        </p:nvSpPr>
        <p:spPr>
          <a:xfrm>
            <a:off x="420914" y="3979327"/>
            <a:ext cx="2786743" cy="1748945"/>
          </a:xfrm>
          <a:custGeom>
            <a:avLst/>
            <a:gdLst>
              <a:gd name="connsiteX0" fmla="*/ 740229 w 2786743"/>
              <a:gd name="connsiteY0" fmla="*/ 70159 h 1748945"/>
              <a:gd name="connsiteX1" fmla="*/ 464457 w 2786743"/>
              <a:gd name="connsiteY1" fmla="*/ 41130 h 1748945"/>
              <a:gd name="connsiteX2" fmla="*/ 420915 w 2786743"/>
              <a:gd name="connsiteY2" fmla="*/ 26616 h 1748945"/>
              <a:gd name="connsiteX3" fmla="*/ 319315 w 2786743"/>
              <a:gd name="connsiteY3" fmla="*/ 12102 h 1748945"/>
              <a:gd name="connsiteX4" fmla="*/ 14515 w 2786743"/>
              <a:gd name="connsiteY4" fmla="*/ 70159 h 1748945"/>
              <a:gd name="connsiteX5" fmla="*/ 0 w 2786743"/>
              <a:gd name="connsiteY5" fmla="*/ 113702 h 1748945"/>
              <a:gd name="connsiteX6" fmla="*/ 14515 w 2786743"/>
              <a:gd name="connsiteY6" fmla="*/ 549130 h 1748945"/>
              <a:gd name="connsiteX7" fmla="*/ 58057 w 2786743"/>
              <a:gd name="connsiteY7" fmla="*/ 578159 h 1748945"/>
              <a:gd name="connsiteX8" fmla="*/ 72572 w 2786743"/>
              <a:gd name="connsiteY8" fmla="*/ 824902 h 1748945"/>
              <a:gd name="connsiteX9" fmla="*/ 116115 w 2786743"/>
              <a:gd name="connsiteY9" fmla="*/ 911987 h 1748945"/>
              <a:gd name="connsiteX10" fmla="*/ 174172 w 2786743"/>
              <a:gd name="connsiteY10" fmla="*/ 955530 h 1748945"/>
              <a:gd name="connsiteX11" fmla="*/ 261257 w 2786743"/>
              <a:gd name="connsiteY11" fmla="*/ 1057130 h 1748945"/>
              <a:gd name="connsiteX12" fmla="*/ 391886 w 2786743"/>
              <a:gd name="connsiteY12" fmla="*/ 1115187 h 1748945"/>
              <a:gd name="connsiteX13" fmla="*/ 943429 w 2786743"/>
              <a:gd name="connsiteY13" fmla="*/ 1129702 h 1748945"/>
              <a:gd name="connsiteX14" fmla="*/ 1030515 w 2786743"/>
              <a:gd name="connsiteY14" fmla="*/ 1216787 h 1748945"/>
              <a:gd name="connsiteX15" fmla="*/ 1117600 w 2786743"/>
              <a:gd name="connsiteY15" fmla="*/ 1289359 h 1748945"/>
              <a:gd name="connsiteX16" fmla="*/ 1161143 w 2786743"/>
              <a:gd name="connsiteY16" fmla="*/ 1303873 h 1748945"/>
              <a:gd name="connsiteX17" fmla="*/ 1248229 w 2786743"/>
              <a:gd name="connsiteY17" fmla="*/ 1318387 h 1748945"/>
              <a:gd name="connsiteX18" fmla="*/ 1335315 w 2786743"/>
              <a:gd name="connsiteY18" fmla="*/ 1347416 h 1748945"/>
              <a:gd name="connsiteX19" fmla="*/ 1378857 w 2786743"/>
              <a:gd name="connsiteY19" fmla="*/ 1376444 h 1748945"/>
              <a:gd name="connsiteX20" fmla="*/ 1465943 w 2786743"/>
              <a:gd name="connsiteY20" fmla="*/ 1405473 h 1748945"/>
              <a:gd name="connsiteX21" fmla="*/ 1509486 w 2786743"/>
              <a:gd name="connsiteY21" fmla="*/ 1434502 h 1748945"/>
              <a:gd name="connsiteX22" fmla="*/ 1582057 w 2786743"/>
              <a:gd name="connsiteY22" fmla="*/ 1507073 h 1748945"/>
              <a:gd name="connsiteX23" fmla="*/ 1654629 w 2786743"/>
              <a:gd name="connsiteY23" fmla="*/ 1637702 h 1748945"/>
              <a:gd name="connsiteX24" fmla="*/ 1915886 w 2786743"/>
              <a:gd name="connsiteY24" fmla="*/ 1681244 h 1748945"/>
              <a:gd name="connsiteX25" fmla="*/ 2017486 w 2786743"/>
              <a:gd name="connsiteY25" fmla="*/ 1710273 h 1748945"/>
              <a:gd name="connsiteX26" fmla="*/ 2061029 w 2786743"/>
              <a:gd name="connsiteY26" fmla="*/ 1724787 h 1748945"/>
              <a:gd name="connsiteX27" fmla="*/ 2786743 w 2786743"/>
              <a:gd name="connsiteY27" fmla="*/ 1739302 h 17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86743" h="1748945">
                <a:moveTo>
                  <a:pt x="740229" y="70159"/>
                </a:moveTo>
                <a:lnTo>
                  <a:pt x="464457" y="41130"/>
                </a:lnTo>
                <a:cubicBezTo>
                  <a:pt x="449366" y="38615"/>
                  <a:pt x="435917" y="29616"/>
                  <a:pt x="420915" y="26616"/>
                </a:cubicBezTo>
                <a:cubicBezTo>
                  <a:pt x="387369" y="19907"/>
                  <a:pt x="353182" y="16940"/>
                  <a:pt x="319315" y="12102"/>
                </a:cubicBezTo>
                <a:cubicBezTo>
                  <a:pt x="134627" y="21822"/>
                  <a:pt x="74041" y="-48894"/>
                  <a:pt x="14515" y="70159"/>
                </a:cubicBezTo>
                <a:cubicBezTo>
                  <a:pt x="7673" y="83843"/>
                  <a:pt x="4838" y="99188"/>
                  <a:pt x="0" y="113702"/>
                </a:cubicBezTo>
                <a:cubicBezTo>
                  <a:pt x="4838" y="258845"/>
                  <a:pt x="-3498" y="405028"/>
                  <a:pt x="14515" y="549130"/>
                </a:cubicBezTo>
                <a:cubicBezTo>
                  <a:pt x="16679" y="566439"/>
                  <a:pt x="54463" y="561089"/>
                  <a:pt x="58057" y="578159"/>
                </a:cubicBezTo>
                <a:cubicBezTo>
                  <a:pt x="75030" y="658782"/>
                  <a:pt x="64374" y="742921"/>
                  <a:pt x="72572" y="824902"/>
                </a:cubicBezTo>
                <a:cubicBezTo>
                  <a:pt x="75195" y="851135"/>
                  <a:pt x="98447" y="894319"/>
                  <a:pt x="116115" y="911987"/>
                </a:cubicBezTo>
                <a:cubicBezTo>
                  <a:pt x="133220" y="929092"/>
                  <a:pt x="155967" y="939600"/>
                  <a:pt x="174172" y="955530"/>
                </a:cubicBezTo>
                <a:cubicBezTo>
                  <a:pt x="451609" y="1198288"/>
                  <a:pt x="85082" y="880953"/>
                  <a:pt x="261257" y="1057130"/>
                </a:cubicBezTo>
                <a:cubicBezTo>
                  <a:pt x="288009" y="1083882"/>
                  <a:pt x="362364" y="1114410"/>
                  <a:pt x="391886" y="1115187"/>
                </a:cubicBezTo>
                <a:lnTo>
                  <a:pt x="943429" y="1129702"/>
                </a:lnTo>
                <a:lnTo>
                  <a:pt x="1030515" y="1216787"/>
                </a:lnTo>
                <a:cubicBezTo>
                  <a:pt x="1062616" y="1248888"/>
                  <a:pt x="1077184" y="1269151"/>
                  <a:pt x="1117600" y="1289359"/>
                </a:cubicBezTo>
                <a:cubicBezTo>
                  <a:pt x="1131284" y="1296201"/>
                  <a:pt x="1146208" y="1300554"/>
                  <a:pt x="1161143" y="1303873"/>
                </a:cubicBezTo>
                <a:cubicBezTo>
                  <a:pt x="1189871" y="1310257"/>
                  <a:pt x="1219200" y="1313549"/>
                  <a:pt x="1248229" y="1318387"/>
                </a:cubicBezTo>
                <a:cubicBezTo>
                  <a:pt x="1277258" y="1328063"/>
                  <a:pt x="1309855" y="1330443"/>
                  <a:pt x="1335315" y="1347416"/>
                </a:cubicBezTo>
                <a:cubicBezTo>
                  <a:pt x="1349829" y="1357092"/>
                  <a:pt x="1362917" y="1369359"/>
                  <a:pt x="1378857" y="1376444"/>
                </a:cubicBezTo>
                <a:cubicBezTo>
                  <a:pt x="1406819" y="1388871"/>
                  <a:pt x="1465943" y="1405473"/>
                  <a:pt x="1465943" y="1405473"/>
                </a:cubicBezTo>
                <a:cubicBezTo>
                  <a:pt x="1480457" y="1415149"/>
                  <a:pt x="1497151" y="1422167"/>
                  <a:pt x="1509486" y="1434502"/>
                </a:cubicBezTo>
                <a:cubicBezTo>
                  <a:pt x="1606251" y="1531266"/>
                  <a:pt x="1465941" y="1429660"/>
                  <a:pt x="1582057" y="1507073"/>
                </a:cubicBezTo>
                <a:cubicBezTo>
                  <a:pt x="1594837" y="1545412"/>
                  <a:pt x="1617200" y="1625226"/>
                  <a:pt x="1654629" y="1637702"/>
                </a:cubicBezTo>
                <a:cubicBezTo>
                  <a:pt x="1796984" y="1685152"/>
                  <a:pt x="1711222" y="1664189"/>
                  <a:pt x="1915886" y="1681244"/>
                </a:cubicBezTo>
                <a:cubicBezTo>
                  <a:pt x="2020267" y="1716039"/>
                  <a:pt x="1889938" y="1673831"/>
                  <a:pt x="2017486" y="1710273"/>
                </a:cubicBezTo>
                <a:cubicBezTo>
                  <a:pt x="2032197" y="1714476"/>
                  <a:pt x="2046027" y="1721786"/>
                  <a:pt x="2061029" y="1724787"/>
                </a:cubicBezTo>
                <a:cubicBezTo>
                  <a:pt x="2280713" y="1768724"/>
                  <a:pt x="2662722" y="1739302"/>
                  <a:pt x="2786743" y="173930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H="1">
            <a:off x="5556767" y="4114800"/>
            <a:ext cx="2139433"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824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304800"/>
            <a:ext cx="8610600" cy="6400800"/>
          </a:xfrm>
        </p:spPr>
        <p:txBody>
          <a:bodyPr>
            <a:normAutofit fontScale="77500" lnSpcReduction="20000"/>
          </a:bodyPr>
          <a:lstStyle/>
          <a:p>
            <a:pPr marL="0" indent="0" algn="ctr">
              <a:buNone/>
            </a:pPr>
            <a:r>
              <a:rPr lang="en-US" dirty="0" smtClean="0"/>
              <a:t>Answers</a:t>
            </a:r>
          </a:p>
          <a:p>
            <a:pPr marL="0" indent="0">
              <a:buNone/>
            </a:pPr>
            <a:endParaRPr lang="en-US" dirty="0"/>
          </a:p>
          <a:p>
            <a:pPr marL="0" indent="0">
              <a:buNone/>
            </a:pPr>
            <a:r>
              <a:rPr lang="en-US" dirty="0" smtClean="0"/>
              <a:t>If </a:t>
            </a:r>
            <a:r>
              <a:rPr lang="en-US" dirty="0"/>
              <a:t>you want this cookie, you have to hand that cup of coffee to me.  On the other hand, if you want that one, I’ll be happy if you just don’t eat any of </a:t>
            </a:r>
            <a:r>
              <a:rPr lang="en-US" u="sng" dirty="0" smtClean="0"/>
              <a:t>these</a:t>
            </a:r>
            <a:r>
              <a:rPr lang="en-US" dirty="0" smtClean="0"/>
              <a:t> </a:t>
            </a:r>
            <a:r>
              <a:rPr lang="en-US" dirty="0"/>
              <a:t>in front of me.  I appreciate what you brought me, but I just don’t want to drink </a:t>
            </a:r>
            <a:r>
              <a:rPr lang="en-US" u="sng" dirty="0"/>
              <a:t>this</a:t>
            </a:r>
            <a:r>
              <a:rPr lang="en-US" dirty="0"/>
              <a:t> right now.  I’d rather save it for when I have that cake I bought yesterday.  I want to have enough of </a:t>
            </a:r>
            <a:r>
              <a:rPr lang="en-US" u="sng" dirty="0"/>
              <a:t>that</a:t>
            </a:r>
            <a:r>
              <a:rPr lang="en-US" dirty="0"/>
              <a:t> to share with my brother.  Did you know that he’s coming to visit today</a:t>
            </a:r>
            <a:r>
              <a:rPr lang="en-US" dirty="0" smtClean="0"/>
              <a:t>?</a:t>
            </a:r>
          </a:p>
          <a:p>
            <a:pPr marL="0" indent="0">
              <a:buNone/>
            </a:pPr>
            <a:endParaRPr lang="en-US" dirty="0"/>
          </a:p>
          <a:p>
            <a:pPr marL="0" indent="0">
              <a:buNone/>
            </a:pPr>
            <a:r>
              <a:rPr lang="en-US" dirty="0" smtClean="0"/>
              <a:t>All other occurrences of this/these/that/those stand in front of the noun (or the pronoun “one”), not in place of the noun, &amp; are therefore NOT pronouns but rather adjectives.  But there’s another exception.  Look at the occurrence of “that” in the very last sentence above.  It’s not a demonstrative pronoun OR adjective.  It’s not standing in place of an object or describing an object; it’s not pointing to anything (as in “THAT cake”).  We’ll discuss the way “that” is used in the last sentence when we get to the slide show on conjunctions.</a:t>
            </a: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0135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200" dirty="0" smtClean="0"/>
              <a:t>Interrogative Pronouns</a:t>
            </a:r>
            <a:endParaRPr lang="en-US" sz="3200" dirty="0"/>
          </a:p>
        </p:txBody>
      </p:sp>
      <p:sp>
        <p:nvSpPr>
          <p:cNvPr id="3" name="Content Placeholder 2"/>
          <p:cNvSpPr>
            <a:spLocks noGrp="1"/>
          </p:cNvSpPr>
          <p:nvPr>
            <p:ph idx="1"/>
          </p:nvPr>
        </p:nvSpPr>
        <p:spPr>
          <a:xfrm>
            <a:off x="152400" y="457200"/>
            <a:ext cx="8839200" cy="6248400"/>
          </a:xfrm>
        </p:spPr>
        <p:txBody>
          <a:bodyPr>
            <a:normAutofit fontScale="47500" lnSpcReduction="20000"/>
          </a:bodyPr>
          <a:lstStyle/>
          <a:p>
            <a:pPr marL="0" indent="0" algn="ctr">
              <a:buNone/>
            </a:pPr>
            <a:r>
              <a:rPr lang="en-US" sz="3500" b="1" dirty="0" smtClean="0"/>
              <a:t>who        whom        whose       what       which </a:t>
            </a:r>
          </a:p>
          <a:p>
            <a:pPr marL="0" indent="0">
              <a:buNone/>
            </a:pPr>
            <a:endParaRPr lang="en-US" dirty="0"/>
          </a:p>
          <a:p>
            <a:pPr marL="0" indent="0">
              <a:buNone/>
            </a:pPr>
            <a:r>
              <a:rPr lang="en-US" dirty="0" smtClean="0"/>
              <a:t>These seem pretty straightforward; they’re words we use to ask questions.  But as always, you MUST remember that a pronoun stands in place of a noun.  Like this/that/these/those, the interrogatives aren’t always pronouns.</a:t>
            </a:r>
          </a:p>
          <a:p>
            <a:pPr marL="0" indent="0">
              <a:buNone/>
            </a:pPr>
            <a:endParaRPr lang="en-US" sz="2500" dirty="0"/>
          </a:p>
          <a:p>
            <a:pPr marL="0" indent="0" algn="ctr">
              <a:buNone/>
            </a:pPr>
            <a:r>
              <a:rPr lang="en-US" dirty="0" smtClean="0">
                <a:solidFill>
                  <a:srgbClr val="FF0000"/>
                </a:solidFill>
              </a:rPr>
              <a:t>What</a:t>
            </a:r>
            <a:r>
              <a:rPr lang="en-US" dirty="0" smtClean="0"/>
              <a:t> do you want?</a:t>
            </a:r>
          </a:p>
          <a:p>
            <a:pPr marL="0" indent="0">
              <a:buNone/>
            </a:pPr>
            <a:endParaRPr lang="en-US" sz="2500" dirty="0"/>
          </a:p>
          <a:p>
            <a:pPr marL="0" indent="0">
              <a:buNone/>
            </a:pPr>
            <a:r>
              <a:rPr lang="en-US" dirty="0" smtClean="0"/>
              <a:t>Put it in statement form:		You want </a:t>
            </a:r>
            <a:r>
              <a:rPr lang="en-US" dirty="0" smtClean="0">
                <a:solidFill>
                  <a:srgbClr val="FF0000"/>
                </a:solidFill>
              </a:rPr>
              <a:t>what</a:t>
            </a:r>
            <a:r>
              <a:rPr lang="en-US" dirty="0" smtClean="0"/>
              <a:t>?</a:t>
            </a:r>
          </a:p>
          <a:p>
            <a:pPr marL="0" indent="0">
              <a:buNone/>
            </a:pPr>
            <a:endParaRPr lang="en-US" sz="2500" dirty="0"/>
          </a:p>
          <a:p>
            <a:pPr marL="0" indent="0">
              <a:buNone/>
            </a:pPr>
            <a:r>
              <a:rPr lang="en-US" dirty="0" smtClean="0"/>
              <a:t>Now replace “what” with a noun: 		You want </a:t>
            </a:r>
            <a:r>
              <a:rPr lang="en-US" dirty="0" smtClean="0">
                <a:solidFill>
                  <a:srgbClr val="FF0000"/>
                </a:solidFill>
              </a:rPr>
              <a:t>food</a:t>
            </a:r>
            <a:r>
              <a:rPr lang="en-US" dirty="0" smtClean="0"/>
              <a:t>.</a:t>
            </a:r>
          </a:p>
          <a:p>
            <a:pPr marL="0" indent="0">
              <a:buNone/>
            </a:pPr>
            <a:endParaRPr lang="en-US" sz="2500" dirty="0"/>
          </a:p>
          <a:p>
            <a:pPr marL="0" indent="0">
              <a:buNone/>
            </a:pPr>
            <a:r>
              <a:rPr lang="en-US" dirty="0" smtClean="0"/>
              <a:t>But look at this sentence:</a:t>
            </a:r>
          </a:p>
          <a:p>
            <a:pPr marL="0" indent="0">
              <a:buNone/>
            </a:pPr>
            <a:endParaRPr lang="en-US" sz="2500" dirty="0"/>
          </a:p>
          <a:p>
            <a:pPr marL="0" indent="0" algn="ctr">
              <a:buNone/>
            </a:pPr>
            <a:r>
              <a:rPr lang="en-US" dirty="0" smtClean="0">
                <a:solidFill>
                  <a:srgbClr val="FF0000"/>
                </a:solidFill>
              </a:rPr>
              <a:t>Which</a:t>
            </a:r>
            <a:r>
              <a:rPr lang="en-US" dirty="0" smtClean="0"/>
              <a:t> fruit do you want?</a:t>
            </a:r>
          </a:p>
          <a:p>
            <a:pPr marL="0" indent="0">
              <a:buNone/>
            </a:pPr>
            <a:endParaRPr lang="en-US" sz="2500" dirty="0"/>
          </a:p>
          <a:p>
            <a:pPr marL="0" indent="0">
              <a:buNone/>
            </a:pPr>
            <a:r>
              <a:rPr lang="en-US" dirty="0" smtClean="0"/>
              <a:t>Statement: 			              You want </a:t>
            </a:r>
            <a:r>
              <a:rPr lang="en-US" dirty="0" smtClean="0">
                <a:solidFill>
                  <a:srgbClr val="FF0000"/>
                </a:solidFill>
              </a:rPr>
              <a:t>which</a:t>
            </a:r>
            <a:r>
              <a:rPr lang="en-US" dirty="0" smtClean="0"/>
              <a:t> fruit?</a:t>
            </a:r>
          </a:p>
          <a:p>
            <a:pPr marL="0" indent="0">
              <a:buNone/>
            </a:pPr>
            <a:endParaRPr lang="en-US" sz="2500" dirty="0"/>
          </a:p>
          <a:p>
            <a:pPr marL="0" indent="0">
              <a:buNone/>
            </a:pPr>
            <a:r>
              <a:rPr lang="en-US" dirty="0" smtClean="0"/>
              <a:t>You can’t put a noun in place of “which” in the previous sentence: </a:t>
            </a:r>
          </a:p>
          <a:p>
            <a:pPr marL="0" indent="0">
              <a:buNone/>
            </a:pPr>
            <a:endParaRPr lang="en-US" sz="2500" dirty="0"/>
          </a:p>
          <a:p>
            <a:pPr marL="0" indent="0" algn="ctr">
              <a:buNone/>
            </a:pPr>
            <a:r>
              <a:rPr lang="en-US" dirty="0" smtClean="0"/>
              <a:t>You want </a:t>
            </a:r>
            <a:r>
              <a:rPr lang="en-US" strike="sngStrike" dirty="0" smtClean="0">
                <a:solidFill>
                  <a:srgbClr val="FF0000"/>
                </a:solidFill>
              </a:rPr>
              <a:t>apple</a:t>
            </a:r>
            <a:r>
              <a:rPr lang="en-US" dirty="0" smtClean="0"/>
              <a:t> fruit?</a:t>
            </a:r>
          </a:p>
          <a:p>
            <a:pPr marL="0" indent="0">
              <a:buNone/>
            </a:pPr>
            <a:endParaRPr lang="en-US" sz="2500" dirty="0"/>
          </a:p>
          <a:p>
            <a:pPr marL="0" indent="0">
              <a:buNone/>
            </a:pPr>
            <a:r>
              <a:rPr lang="en-US" dirty="0" smtClean="0"/>
              <a:t>But you CAN do so In the sentence below:</a:t>
            </a:r>
          </a:p>
          <a:p>
            <a:pPr marL="0" indent="0">
              <a:buNone/>
            </a:pPr>
            <a:endParaRPr lang="en-US" sz="2300" dirty="0"/>
          </a:p>
          <a:p>
            <a:pPr marL="0" indent="0" algn="ctr">
              <a:buNone/>
            </a:pPr>
            <a:r>
              <a:rPr lang="en-US" dirty="0" smtClean="0">
                <a:solidFill>
                  <a:srgbClr val="FF0000"/>
                </a:solidFill>
              </a:rPr>
              <a:t>Which</a:t>
            </a:r>
            <a:r>
              <a:rPr lang="en-US" dirty="0" smtClean="0"/>
              <a:t> do you want? – You want </a:t>
            </a:r>
            <a:r>
              <a:rPr lang="en-US" dirty="0" smtClean="0">
                <a:solidFill>
                  <a:srgbClr val="FF0000"/>
                </a:solidFill>
              </a:rPr>
              <a:t>which</a:t>
            </a:r>
            <a:r>
              <a:rPr lang="en-US" dirty="0" smtClean="0"/>
              <a:t>? – You want the </a:t>
            </a:r>
            <a:r>
              <a:rPr lang="en-US" dirty="0" smtClean="0">
                <a:solidFill>
                  <a:srgbClr val="FF0000"/>
                </a:solidFill>
              </a:rPr>
              <a:t>apple</a:t>
            </a:r>
            <a:r>
              <a:rPr lang="en-US" dirty="0" smtClean="0"/>
              <a:t>.</a:t>
            </a:r>
          </a:p>
          <a:p>
            <a:pPr marL="0" indent="0" algn="ctr">
              <a:buNone/>
            </a:pPr>
            <a:endParaRPr lang="en-US" sz="2300" dirty="0"/>
          </a:p>
          <a:p>
            <a:pPr marL="0" indent="0">
              <a:buNone/>
            </a:pPr>
            <a:r>
              <a:rPr lang="en-US" dirty="0" smtClean="0"/>
              <a:t>So in the first example, where “which” doesn’t have a noun after it, it’s a pronoun.  In the second, when it’s followed by “fruit,” it’s NOT a pronoun. (It’s an adjective; adjectives are the next slide show in the series.)</a:t>
            </a:r>
          </a:p>
          <a:p>
            <a:pPr marL="0" indent="0">
              <a:buNone/>
            </a:pPr>
            <a:endParaRPr lang="en-US" sz="2500" dirty="0"/>
          </a:p>
          <a:p>
            <a:pPr marL="0" indent="0">
              <a:buNone/>
            </a:pPr>
            <a:r>
              <a:rPr lang="en-US" dirty="0" smtClean="0"/>
              <a:t>For now, don’t worry about the difference between “who” &amp; “whom.”</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830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 the interrogative pronouns.</a:t>
            </a:r>
            <a:endParaRPr lang="en-US" dirty="0"/>
          </a:p>
        </p:txBody>
      </p:sp>
      <p:sp>
        <p:nvSpPr>
          <p:cNvPr id="3" name="Content Placeholder 2"/>
          <p:cNvSpPr>
            <a:spLocks noGrp="1"/>
          </p:cNvSpPr>
          <p:nvPr>
            <p:ph idx="1"/>
          </p:nvPr>
        </p:nvSpPr>
        <p:spPr>
          <a:xfrm>
            <a:off x="457200" y="1600200"/>
            <a:ext cx="8229600" cy="4876800"/>
          </a:xfrm>
        </p:spPr>
        <p:txBody>
          <a:bodyPr>
            <a:normAutofit fontScale="92500"/>
          </a:bodyPr>
          <a:lstStyle/>
          <a:p>
            <a:pPr marL="0" indent="0">
              <a:buNone/>
            </a:pPr>
            <a:r>
              <a:rPr lang="en-US" dirty="0" smtClean="0"/>
              <a:t>Have you ever spent much time with a 2 year old?  They ask questions all the time:  “Why is it raining?”  “Who lives in that house?”  “When are you getting married?”  “Whose cat is that?  And whose is that one?”  No answer satisfies her, because it just makes her ask another question.  I’m sure young people must frequently here, “What’s that thing in your nose</a:t>
            </a:r>
            <a:r>
              <a:rPr lang="en-US" dirty="0"/>
              <a:t>?” I myself have questions about those things in my students’ noses.  Which part of the body hurts most when it’s pierced?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3159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Answers</a:t>
            </a:r>
            <a:endParaRPr lang="en-US" dirty="0"/>
          </a:p>
        </p:txBody>
      </p:sp>
      <p:sp>
        <p:nvSpPr>
          <p:cNvPr id="3" name="Content Placeholder 2"/>
          <p:cNvSpPr>
            <a:spLocks noGrp="1"/>
          </p:cNvSpPr>
          <p:nvPr>
            <p:ph idx="1"/>
          </p:nvPr>
        </p:nvSpPr>
        <p:spPr>
          <a:xfrm>
            <a:off x="457200" y="990600"/>
            <a:ext cx="8229600" cy="5410200"/>
          </a:xfrm>
        </p:spPr>
        <p:txBody>
          <a:bodyPr>
            <a:normAutofit fontScale="77500" lnSpcReduction="20000"/>
          </a:bodyPr>
          <a:lstStyle/>
          <a:p>
            <a:pPr marL="0" indent="0">
              <a:buNone/>
            </a:pPr>
            <a:r>
              <a:rPr lang="en-US" dirty="0"/>
              <a:t>Have you ever spent much time with a 2 year old?  They ask questions all the time:  “Why is it raining?”  “</a:t>
            </a:r>
            <a:r>
              <a:rPr lang="en-US" u="sng" dirty="0"/>
              <a:t>Who</a:t>
            </a:r>
            <a:r>
              <a:rPr lang="en-US" dirty="0"/>
              <a:t> lives in that house?”  “When are you getting married?”  “</a:t>
            </a:r>
            <a:r>
              <a:rPr lang="en-US" dirty="0">
                <a:solidFill>
                  <a:schemeClr val="accent3"/>
                </a:solidFill>
              </a:rPr>
              <a:t>Whose</a:t>
            </a:r>
            <a:r>
              <a:rPr lang="en-US" dirty="0"/>
              <a:t> cat is that?  And </a:t>
            </a:r>
            <a:r>
              <a:rPr lang="en-US" u="sng" dirty="0"/>
              <a:t>whose</a:t>
            </a:r>
            <a:r>
              <a:rPr lang="en-US" dirty="0"/>
              <a:t> is that one?”  No answer satisfies her, because it just makes her ask another question.  I’m sure young people must frequently here, “</a:t>
            </a:r>
            <a:r>
              <a:rPr lang="en-US" u="sng" dirty="0"/>
              <a:t>What</a:t>
            </a:r>
            <a:r>
              <a:rPr lang="en-US" dirty="0"/>
              <a:t>’s that thing in your nose?”  </a:t>
            </a:r>
            <a:r>
              <a:rPr lang="en-US" dirty="0" smtClean="0"/>
              <a:t>I </a:t>
            </a:r>
            <a:r>
              <a:rPr lang="en-US" dirty="0">
                <a:solidFill>
                  <a:srgbClr val="FF0000"/>
                </a:solidFill>
              </a:rPr>
              <a:t>myself</a:t>
            </a:r>
            <a:r>
              <a:rPr lang="en-US" dirty="0"/>
              <a:t> have questions about those things in my students’ noses</a:t>
            </a:r>
            <a:r>
              <a:rPr lang="en-US" dirty="0" smtClean="0"/>
              <a:t>.  </a:t>
            </a:r>
            <a:r>
              <a:rPr lang="en-US" dirty="0" smtClean="0">
                <a:solidFill>
                  <a:schemeClr val="accent3"/>
                </a:solidFill>
              </a:rPr>
              <a:t>Which</a:t>
            </a:r>
            <a:r>
              <a:rPr lang="en-US" dirty="0" smtClean="0"/>
              <a:t> part of the body hurts most when it’s pierced? </a:t>
            </a:r>
          </a:p>
          <a:p>
            <a:pPr marL="0" indent="0">
              <a:buNone/>
            </a:pPr>
            <a:endParaRPr lang="en-US" dirty="0"/>
          </a:p>
          <a:p>
            <a:pPr marL="0" indent="0">
              <a:buNone/>
            </a:pPr>
            <a:r>
              <a:rPr lang="en-US" dirty="0" smtClean="0"/>
              <a:t>Note the use of the </a:t>
            </a:r>
            <a:r>
              <a:rPr lang="en-US" dirty="0" smtClean="0">
                <a:solidFill>
                  <a:srgbClr val="FF0000"/>
                </a:solidFill>
              </a:rPr>
              <a:t>intensifier</a:t>
            </a:r>
            <a:r>
              <a:rPr lang="en-US" dirty="0" smtClean="0"/>
              <a:t>.</a:t>
            </a:r>
          </a:p>
          <a:p>
            <a:pPr marL="0" indent="0">
              <a:buNone/>
            </a:pPr>
            <a:r>
              <a:rPr lang="en-US" dirty="0" smtClean="0"/>
              <a:t>“</a:t>
            </a:r>
            <a:r>
              <a:rPr lang="en-US" dirty="0" smtClean="0">
                <a:solidFill>
                  <a:schemeClr val="accent3"/>
                </a:solidFill>
              </a:rPr>
              <a:t>Whose</a:t>
            </a:r>
            <a:r>
              <a:rPr lang="en-US" dirty="0" smtClean="0"/>
              <a:t>” &amp; “</a:t>
            </a:r>
            <a:r>
              <a:rPr lang="en-US" dirty="0" smtClean="0">
                <a:solidFill>
                  <a:schemeClr val="accent3"/>
                </a:solidFill>
              </a:rPr>
              <a:t>which</a:t>
            </a:r>
            <a:r>
              <a:rPr lang="en-US" dirty="0" smtClean="0"/>
              <a:t>” in these cases are adjectives.</a:t>
            </a:r>
          </a:p>
          <a:p>
            <a:pPr marL="0" indent="0">
              <a:buNone/>
            </a:pPr>
            <a:endParaRPr lang="en-US" dirty="0"/>
          </a:p>
          <a:p>
            <a:pPr marL="0" indent="0">
              <a:buNone/>
            </a:pPr>
            <a:r>
              <a:rPr lang="en-US" dirty="0" smtClean="0"/>
              <a:t>If you need a break, it may amuse you to click </a:t>
            </a:r>
            <a:r>
              <a:rPr lang="en-US" dirty="0" smtClean="0">
                <a:hlinkClick r:id="rId4"/>
              </a:rPr>
              <a:t>here</a:t>
            </a:r>
            <a:r>
              <a:rPr lang="en-US" dirty="0" smtClean="0"/>
              <a:t> &amp; view a clip of Abbot &amp; Costello’s “Who’s on First” sketch.  It’s directly related to interrogative pronouns &amp; a classic comedy sketch.</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2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a:bodyPr>
          <a:lstStyle/>
          <a:p>
            <a:r>
              <a:rPr lang="en-US" sz="3600" dirty="0" smtClean="0"/>
              <a:t>Indefinite Pronouns</a:t>
            </a:r>
            <a:endParaRPr lang="en-US" sz="3600" dirty="0"/>
          </a:p>
        </p:txBody>
      </p:sp>
      <p:sp>
        <p:nvSpPr>
          <p:cNvPr id="3" name="Content Placeholder 2"/>
          <p:cNvSpPr>
            <a:spLocks noGrp="1"/>
          </p:cNvSpPr>
          <p:nvPr>
            <p:ph idx="1"/>
          </p:nvPr>
        </p:nvSpPr>
        <p:spPr>
          <a:xfrm>
            <a:off x="381000" y="533400"/>
            <a:ext cx="8763000" cy="6553200"/>
          </a:xfrm>
        </p:spPr>
        <p:txBody>
          <a:bodyPr>
            <a:normAutofit fontScale="40000" lnSpcReduction="20000"/>
          </a:bodyPr>
          <a:lstStyle/>
          <a:p>
            <a:pPr>
              <a:buNone/>
            </a:pPr>
            <a:r>
              <a:rPr lang="en-US" sz="4500" dirty="0" smtClean="0"/>
              <a:t>I’ve saved the best for last.  There are quite a few indefinite pronouns, &amp; you need to learn to recognize them rather than memorize them.</a:t>
            </a:r>
          </a:p>
          <a:p>
            <a:pPr>
              <a:buNone/>
            </a:pPr>
            <a:endParaRPr lang="en-US" sz="2800" dirty="0"/>
          </a:p>
          <a:p>
            <a:pPr>
              <a:buNone/>
            </a:pPr>
            <a:r>
              <a:rPr lang="en-US" sz="4500" dirty="0" smtClean="0"/>
              <a:t>Indefinite pronouns, unlike personal pronouns, don’t rename a </a:t>
            </a:r>
            <a:r>
              <a:rPr lang="en-US" sz="4500" b="1" dirty="0" smtClean="0"/>
              <a:t>definite</a:t>
            </a:r>
            <a:r>
              <a:rPr lang="en-US" sz="4500" dirty="0" smtClean="0"/>
              <a:t> person.  Instead, they refer to an </a:t>
            </a:r>
            <a:r>
              <a:rPr lang="en-US" sz="4500" b="1" dirty="0" smtClean="0"/>
              <a:t>indefinite</a:t>
            </a:r>
            <a:r>
              <a:rPr lang="en-US" sz="4500" dirty="0" smtClean="0"/>
              <a:t> person or thing:</a:t>
            </a:r>
          </a:p>
          <a:p>
            <a:pPr>
              <a:buNone/>
            </a:pPr>
            <a:endParaRPr lang="en-US" sz="2800" dirty="0"/>
          </a:p>
          <a:p>
            <a:pPr>
              <a:buNone/>
            </a:pPr>
            <a:r>
              <a:rPr lang="en-US" sz="4500" u="sng" dirty="0" smtClean="0"/>
              <a:t>Anyone</a:t>
            </a:r>
            <a:r>
              <a:rPr lang="en-US" sz="4500" dirty="0" smtClean="0"/>
              <a:t> can blow a bubble.  (as opposed to “Mary can … “ or “She can…”)</a:t>
            </a:r>
          </a:p>
          <a:p>
            <a:pPr>
              <a:buNone/>
            </a:pPr>
            <a:r>
              <a:rPr lang="en-US" sz="4500" u="sng" dirty="0" smtClean="0"/>
              <a:t>Nothing</a:t>
            </a:r>
            <a:r>
              <a:rPr lang="en-US" sz="4500" dirty="0" smtClean="0"/>
              <a:t> can make me cry.  (as opposed to “Pain can…” or “It can…”</a:t>
            </a:r>
          </a:p>
          <a:p>
            <a:pPr>
              <a:buNone/>
            </a:pPr>
            <a:r>
              <a:rPr lang="en-US" sz="4500" dirty="0" smtClean="0"/>
              <a:t>He needs help from </a:t>
            </a:r>
            <a:r>
              <a:rPr lang="en-US" sz="4500" u="sng" dirty="0" smtClean="0"/>
              <a:t>someone</a:t>
            </a:r>
            <a:r>
              <a:rPr lang="en-US" sz="4500" dirty="0" smtClean="0"/>
              <a:t>. (as opposed to “…from </a:t>
            </a:r>
            <a:r>
              <a:rPr lang="en-US" sz="4500" dirty="0" err="1" smtClean="0"/>
              <a:t>Maddy</a:t>
            </a:r>
            <a:r>
              <a:rPr lang="en-US" sz="4500" dirty="0" smtClean="0"/>
              <a:t>” or “…from her.”)</a:t>
            </a:r>
          </a:p>
          <a:p>
            <a:pPr>
              <a:buNone/>
            </a:pPr>
            <a:endParaRPr lang="en-US" sz="2800" dirty="0"/>
          </a:p>
          <a:p>
            <a:pPr>
              <a:buNone/>
            </a:pPr>
            <a:r>
              <a:rPr lang="en-US" sz="4500" dirty="0" smtClean="0"/>
              <a:t>In short, if it’s a word with “-one,” “-thing,” or “-body,” it’s an indefinite pronoun:</a:t>
            </a:r>
          </a:p>
          <a:p>
            <a:pPr>
              <a:buNone/>
            </a:pPr>
            <a:endParaRPr lang="en-US" sz="2800" dirty="0"/>
          </a:p>
          <a:p>
            <a:pPr>
              <a:buNone/>
            </a:pPr>
            <a:r>
              <a:rPr lang="en-US" sz="4500" dirty="0" smtClean="0"/>
              <a:t>someone			something		somebody</a:t>
            </a:r>
          </a:p>
          <a:p>
            <a:pPr>
              <a:buNone/>
            </a:pPr>
            <a:r>
              <a:rPr lang="en-US" sz="4500" dirty="0" smtClean="0"/>
              <a:t>anyone			anything			anybody</a:t>
            </a:r>
          </a:p>
          <a:p>
            <a:pPr>
              <a:buNone/>
            </a:pPr>
            <a:r>
              <a:rPr lang="en-US" sz="4500" dirty="0" smtClean="0"/>
              <a:t>no one			nothing			nobody</a:t>
            </a:r>
          </a:p>
          <a:p>
            <a:pPr>
              <a:buNone/>
            </a:pPr>
            <a:r>
              <a:rPr lang="en-US" sz="4500" dirty="0" smtClean="0"/>
              <a:t>everyone			everything		everybody</a:t>
            </a:r>
          </a:p>
          <a:p>
            <a:pPr>
              <a:buNone/>
            </a:pPr>
            <a:endParaRPr lang="en-US" sz="2800" dirty="0"/>
          </a:p>
          <a:p>
            <a:pPr>
              <a:buNone/>
            </a:pPr>
            <a:r>
              <a:rPr lang="en-US" sz="4500" dirty="0" smtClean="0"/>
              <a:t>Other common indefinite pronouns are the following: all, another, any, each, few, many, one, several, some, more, most.  Many of these can function as adjectives as well as pronouns.  These are a bit different from those above; they replace a noun that was previously mentioned:</a:t>
            </a:r>
          </a:p>
          <a:p>
            <a:pPr>
              <a:buNone/>
            </a:pPr>
            <a:endParaRPr lang="en-US" sz="4500" dirty="0"/>
          </a:p>
          <a:p>
            <a:pPr>
              <a:buNone/>
            </a:pPr>
            <a:r>
              <a:rPr lang="en-US" sz="4500" dirty="0" smtClean="0"/>
              <a:t>Many people like chocolate cake, but </a:t>
            </a:r>
            <a:r>
              <a:rPr lang="en-US" sz="4500" u="sng" dirty="0" smtClean="0"/>
              <a:t>few</a:t>
            </a:r>
            <a:r>
              <a:rPr lang="en-US" sz="4500" dirty="0" smtClean="0"/>
              <a:t> (people) know how to make </a:t>
            </a:r>
            <a:r>
              <a:rPr lang="en-US" sz="4500" u="sng" dirty="0" smtClean="0"/>
              <a:t>one</a:t>
            </a:r>
            <a:r>
              <a:rPr lang="en-US" sz="4500" dirty="0" smtClean="0"/>
              <a:t> (chocolate cake).</a:t>
            </a:r>
          </a:p>
          <a:p>
            <a:pPr>
              <a:buNone/>
            </a:pPr>
            <a:r>
              <a:rPr lang="en-US" sz="4500" dirty="0" smtClean="0"/>
              <a:t>I’ve already eaten one slice of cake, but now I’d like </a:t>
            </a:r>
            <a:r>
              <a:rPr lang="en-US" sz="4500" u="sng" dirty="0" smtClean="0"/>
              <a:t>another</a:t>
            </a:r>
            <a:r>
              <a:rPr lang="en-US" sz="4500" dirty="0" smtClean="0"/>
              <a:t> (slice).</a:t>
            </a:r>
          </a:p>
          <a:p>
            <a:pPr>
              <a:buNone/>
            </a:pPr>
            <a:endParaRPr lang="en-US" sz="4500" dirty="0" smtClean="0"/>
          </a:p>
          <a:p>
            <a:pPr>
              <a:buNone/>
            </a:pPr>
            <a:endParaRPr lang="en-US" sz="2800" dirty="0"/>
          </a:p>
          <a:p>
            <a:pPr>
              <a:buNone/>
            </a:pPr>
            <a:endParaRPr lang="en-US" sz="4500" dirty="0" smtClean="0"/>
          </a:p>
          <a:p>
            <a:pPr>
              <a:buNone/>
            </a:pPr>
            <a:endParaRPr lang="en-US" dirty="0" smtClean="0"/>
          </a:p>
          <a:p>
            <a:pPr>
              <a:buNone/>
            </a:pPr>
            <a:endParaRPr lang="en-US" dirty="0"/>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8229600" cy="5897563"/>
          </a:xfrm>
        </p:spPr>
        <p:txBody>
          <a:bodyPr>
            <a:normAutofit fontScale="92500" lnSpcReduction="20000"/>
          </a:bodyPr>
          <a:lstStyle/>
          <a:p>
            <a:pPr marL="0" indent="0">
              <a:buNone/>
            </a:pPr>
            <a:r>
              <a:rPr lang="en-US" dirty="0"/>
              <a:t>Identify all the indefinite pronouns in the paragraph below.</a:t>
            </a:r>
          </a:p>
          <a:p>
            <a:pPr marL="0" indent="0">
              <a:buNone/>
            </a:pPr>
            <a:endParaRPr lang="en-US" dirty="0" smtClean="0"/>
          </a:p>
          <a:p>
            <a:pPr marL="0" indent="0">
              <a:buNone/>
            </a:pPr>
            <a:r>
              <a:rPr lang="en-US" dirty="0" smtClean="0"/>
              <a:t>My </a:t>
            </a:r>
            <a:r>
              <a:rPr lang="en-US" dirty="0"/>
              <a:t>sister and I love going to Barcelona.  We take a group of students every year, and there are usually some who have never flown before.  My sister loves to take all of them hiking on a mountain called Montserrat.  Most students enjoy going, &amp; everyone always has a good time.  Each student has to sign a statement saying that he agrees to follow the rules, which include being in class at 9:30 every morning.  Several fail to realize that they need to take those rules seriously, but within a few days, every single one knows that I mean business.</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228600"/>
            <a:ext cx="8610600" cy="6248400"/>
          </a:xfrm>
        </p:spPr>
        <p:txBody>
          <a:bodyPr>
            <a:normAutofit fontScale="77500" lnSpcReduction="20000"/>
          </a:bodyPr>
          <a:lstStyle/>
          <a:p>
            <a:pPr marL="0" indent="0">
              <a:buNone/>
            </a:pPr>
            <a:r>
              <a:rPr lang="en-US" dirty="0" smtClean="0"/>
              <a:t>The answers are below.  If you didn’t write the answers to the previous exercise, go back &amp; do so!</a:t>
            </a:r>
          </a:p>
          <a:p>
            <a:pPr marL="0" indent="0">
              <a:buNone/>
            </a:pPr>
            <a:endParaRPr lang="en-US" dirty="0"/>
          </a:p>
          <a:p>
            <a:pPr marL="0" indent="0">
              <a:buNone/>
            </a:pPr>
            <a:r>
              <a:rPr lang="en-US" dirty="0"/>
              <a:t>My sister and I love going to Barcelona.  We take a group of students </a:t>
            </a:r>
            <a:r>
              <a:rPr lang="en-US" dirty="0" smtClean="0"/>
              <a:t>*every </a:t>
            </a:r>
            <a:r>
              <a:rPr lang="en-US" dirty="0"/>
              <a:t>year, and there are usually </a:t>
            </a:r>
            <a:r>
              <a:rPr lang="en-US" u="sng" dirty="0"/>
              <a:t>some</a:t>
            </a:r>
            <a:r>
              <a:rPr lang="en-US" dirty="0"/>
              <a:t> who have never flown before.  My sister loves to take </a:t>
            </a:r>
            <a:r>
              <a:rPr lang="en-US" u="sng" dirty="0"/>
              <a:t>all</a:t>
            </a:r>
            <a:r>
              <a:rPr lang="en-US" dirty="0"/>
              <a:t> of them hiking on a mountain called Montserrat.  </a:t>
            </a:r>
            <a:r>
              <a:rPr lang="en-US" dirty="0" smtClean="0"/>
              <a:t>*Most </a:t>
            </a:r>
            <a:r>
              <a:rPr lang="en-US" dirty="0"/>
              <a:t>students enjoy going, &amp; </a:t>
            </a:r>
            <a:r>
              <a:rPr lang="en-US" u="sng" dirty="0"/>
              <a:t>everyone</a:t>
            </a:r>
            <a:r>
              <a:rPr lang="en-US" dirty="0"/>
              <a:t> always has a good time.  </a:t>
            </a:r>
            <a:r>
              <a:rPr lang="en-US" dirty="0" smtClean="0"/>
              <a:t>*Each </a:t>
            </a:r>
            <a:r>
              <a:rPr lang="en-US" dirty="0"/>
              <a:t>student has to sign a statement saying that he agrees to follow the rules, which include being in class at 9:30 </a:t>
            </a:r>
            <a:r>
              <a:rPr lang="en-US" dirty="0" smtClean="0"/>
              <a:t>*every </a:t>
            </a:r>
            <a:r>
              <a:rPr lang="en-US" dirty="0"/>
              <a:t>morning.  </a:t>
            </a:r>
            <a:r>
              <a:rPr lang="en-US" u="sng" dirty="0"/>
              <a:t>Several</a:t>
            </a:r>
            <a:r>
              <a:rPr lang="en-US" dirty="0"/>
              <a:t> fail to realize that they need to take those rules seriously, but within a few days, every single </a:t>
            </a:r>
            <a:r>
              <a:rPr lang="en-US" u="sng" dirty="0"/>
              <a:t>one</a:t>
            </a:r>
            <a:r>
              <a:rPr lang="en-US" dirty="0"/>
              <a:t> knows that I mean business</a:t>
            </a:r>
            <a:r>
              <a:rPr lang="en-US" dirty="0" smtClean="0"/>
              <a:t>.</a:t>
            </a:r>
          </a:p>
          <a:p>
            <a:pPr marL="0" indent="0">
              <a:buNone/>
            </a:pPr>
            <a:endParaRPr lang="en-US" dirty="0"/>
          </a:p>
          <a:p>
            <a:pPr marL="0" indent="0">
              <a:buNone/>
            </a:pPr>
            <a:r>
              <a:rPr lang="en-US" dirty="0" smtClean="0"/>
              <a:t>*These words are not standing in place of a noun; they are standing WITH (in front of) a noun.  Since pronouns stand in place of nouns, these that stand with a noun are adjectives (see slide show on adjectives), not nouns.</a:t>
            </a: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9860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52400"/>
            <a:ext cx="8610600" cy="6553200"/>
          </a:xfrm>
        </p:spPr>
        <p:txBody>
          <a:bodyPr>
            <a:normAutofit fontScale="70000" lnSpcReduction="20000"/>
          </a:bodyPr>
          <a:lstStyle/>
          <a:p>
            <a:pPr>
              <a:buNone/>
            </a:pPr>
            <a:r>
              <a:rPr lang="en-US" dirty="0" smtClean="0"/>
              <a:t>Pronouns stand in place of nouns.  The pronouns we recognize the most easily are </a:t>
            </a:r>
            <a:r>
              <a:rPr lang="en-US" b="1" u="sng" dirty="0" smtClean="0"/>
              <a:t>personal pronouns</a:t>
            </a:r>
            <a:r>
              <a:rPr lang="en-US" dirty="0" smtClean="0"/>
              <a:t>, because we use them in place of a person:</a:t>
            </a:r>
          </a:p>
          <a:p>
            <a:pPr>
              <a:buNone/>
            </a:pPr>
            <a:endParaRPr lang="en-US" dirty="0"/>
          </a:p>
          <a:p>
            <a:pPr>
              <a:buNone/>
            </a:pPr>
            <a:r>
              <a:rPr lang="en-US" dirty="0" smtClean="0"/>
              <a:t>Rick doesn’t live here. HE lives next door.</a:t>
            </a:r>
          </a:p>
          <a:p>
            <a:pPr>
              <a:buNone/>
            </a:pPr>
            <a:r>
              <a:rPr lang="en-US" dirty="0" smtClean="0"/>
              <a:t>Alexis likes to write.  SHE has written 3 books.</a:t>
            </a:r>
          </a:p>
          <a:p>
            <a:pPr>
              <a:buNone/>
            </a:pPr>
            <a:r>
              <a:rPr lang="en-US" dirty="0" smtClean="0"/>
              <a:t>Rick &amp; Alexis are great people. I like THEM.</a:t>
            </a:r>
          </a:p>
          <a:p>
            <a:pPr>
              <a:buNone/>
            </a:pPr>
            <a:endParaRPr lang="en-US" dirty="0"/>
          </a:p>
          <a:p>
            <a:pPr>
              <a:buNone/>
            </a:pPr>
            <a:r>
              <a:rPr lang="en-US" dirty="0" smtClean="0"/>
              <a:t>We don’t repeat nouns over &amp; over.  We wouldn’t say, “Rick doesn’t live here. Rick lives next door. I like Rick.”  We say “Rick” the first time but use pronouns after that.</a:t>
            </a:r>
          </a:p>
          <a:p>
            <a:pPr>
              <a:buNone/>
            </a:pPr>
            <a:endParaRPr lang="en-US" dirty="0"/>
          </a:p>
          <a:p>
            <a:pPr>
              <a:buNone/>
            </a:pPr>
            <a:r>
              <a:rPr lang="en-US" dirty="0" smtClean="0"/>
              <a:t>The same is true with things as well as people:</a:t>
            </a:r>
          </a:p>
          <a:p>
            <a:pPr>
              <a:buNone/>
            </a:pPr>
            <a:endParaRPr lang="en-US" dirty="0" smtClean="0"/>
          </a:p>
          <a:p>
            <a:pPr>
              <a:buNone/>
            </a:pPr>
            <a:r>
              <a:rPr lang="en-US" dirty="0" smtClean="0"/>
              <a:t>The book is interesting.  It is set in Australia. </a:t>
            </a:r>
            <a:r>
              <a:rPr lang="en-US" dirty="0"/>
              <a:t> </a:t>
            </a:r>
            <a:r>
              <a:rPr lang="en-US" dirty="0" smtClean="0"/>
              <a:t>I’m really enjoying it.</a:t>
            </a:r>
          </a:p>
          <a:p>
            <a:pPr>
              <a:buNone/>
            </a:pPr>
            <a:endParaRPr lang="en-US" dirty="0"/>
          </a:p>
          <a:p>
            <a:pPr algn="ctr">
              <a:buNone/>
            </a:pPr>
            <a:r>
              <a:rPr lang="en-US" dirty="0" smtClean="0"/>
              <a:t>NOT</a:t>
            </a:r>
          </a:p>
          <a:p>
            <a:pPr>
              <a:buNone/>
            </a:pPr>
            <a:endParaRPr lang="en-US" dirty="0"/>
          </a:p>
          <a:p>
            <a:pPr>
              <a:buNone/>
            </a:pPr>
            <a:r>
              <a:rPr lang="en-US" dirty="0" smtClean="0"/>
              <a:t>The book is interesting.  The book is set in Australia.  I’m really enjoying the book.</a:t>
            </a:r>
            <a:endParaRPr lang="en-US" dirty="0"/>
          </a:p>
          <a:p>
            <a:pPr>
              <a:buNone/>
            </a:pP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Autofit/>
          </a:bodyPr>
          <a:lstStyle/>
          <a:p>
            <a:pPr algn="l"/>
            <a:r>
              <a:rPr lang="en-US" sz="2000" dirty="0" smtClean="0"/>
              <a:t>Now here’s a tough one.  It’s a poem called “anyone lived in a pretty how town.”  If you aren’t familiar with </a:t>
            </a:r>
            <a:r>
              <a:rPr lang="en-US" sz="2000" dirty="0" err="1" smtClean="0"/>
              <a:t>e.e</a:t>
            </a:r>
            <a:r>
              <a:rPr lang="en-US" sz="2000" dirty="0" smtClean="0"/>
              <a:t>. </a:t>
            </a:r>
            <a:r>
              <a:rPr lang="en-US" sz="2000" dirty="0" err="1" smtClean="0"/>
              <a:t>cummings</a:t>
            </a:r>
            <a:r>
              <a:rPr lang="en-US" sz="2000" dirty="0" smtClean="0"/>
              <a:t>, it will seem strange.  See if you can pick out all the indefinite pronouns.</a:t>
            </a:r>
            <a:endParaRPr lang="en-US" sz="2000" dirty="0"/>
          </a:p>
        </p:txBody>
      </p:sp>
      <p:sp>
        <p:nvSpPr>
          <p:cNvPr id="3" name="Content Placeholder 2"/>
          <p:cNvSpPr>
            <a:spLocks noGrp="1"/>
          </p:cNvSpPr>
          <p:nvPr>
            <p:ph sz="half" idx="1"/>
          </p:nvPr>
        </p:nvSpPr>
        <p:spPr>
          <a:xfrm>
            <a:off x="381000" y="1143000"/>
            <a:ext cx="4038600" cy="6096000"/>
          </a:xfrm>
        </p:spPr>
        <p:txBody>
          <a:bodyPr>
            <a:normAutofit fontScale="55000" lnSpcReduction="20000"/>
          </a:bodyPr>
          <a:lstStyle/>
          <a:p>
            <a:pPr>
              <a:buNone/>
            </a:pPr>
            <a:r>
              <a:rPr lang="en-US" dirty="0" smtClean="0"/>
              <a:t>anyone lived in a pretty how town</a:t>
            </a:r>
          </a:p>
          <a:p>
            <a:pPr>
              <a:buNone/>
            </a:pPr>
            <a:r>
              <a:rPr lang="en-US" dirty="0" smtClean="0"/>
              <a:t>(with up so floating many bells down)</a:t>
            </a:r>
          </a:p>
          <a:p>
            <a:pPr>
              <a:buNone/>
            </a:pPr>
            <a:r>
              <a:rPr lang="en-US" dirty="0" smtClean="0"/>
              <a:t>spring summer autumn winter</a:t>
            </a:r>
          </a:p>
          <a:p>
            <a:pPr>
              <a:buNone/>
            </a:pPr>
            <a:r>
              <a:rPr lang="en-US" dirty="0" smtClean="0"/>
              <a:t>he sang his didn’t he danced his did.</a:t>
            </a:r>
          </a:p>
          <a:p>
            <a:pPr>
              <a:buNone/>
            </a:pPr>
            <a:endParaRPr lang="en-US" dirty="0" smtClean="0"/>
          </a:p>
          <a:p>
            <a:pPr>
              <a:buNone/>
            </a:pPr>
            <a:r>
              <a:rPr lang="en-US" dirty="0" smtClean="0"/>
              <a:t>Women and men(both little and small)</a:t>
            </a:r>
          </a:p>
          <a:p>
            <a:pPr>
              <a:buNone/>
            </a:pPr>
            <a:r>
              <a:rPr lang="en-US" dirty="0" smtClean="0"/>
              <a:t>cared for anyone not at all</a:t>
            </a:r>
          </a:p>
          <a:p>
            <a:pPr>
              <a:buNone/>
            </a:pPr>
            <a:r>
              <a:rPr lang="en-US" dirty="0" smtClean="0"/>
              <a:t>they sowed their isn’t they reaped their same</a:t>
            </a:r>
          </a:p>
          <a:p>
            <a:pPr>
              <a:buNone/>
            </a:pPr>
            <a:r>
              <a:rPr lang="en-US" dirty="0" smtClean="0"/>
              <a:t>sun moon stars rain</a:t>
            </a:r>
          </a:p>
          <a:p>
            <a:pPr>
              <a:buNone/>
            </a:pPr>
            <a:endParaRPr lang="en-US" dirty="0" smtClean="0"/>
          </a:p>
          <a:p>
            <a:pPr>
              <a:buNone/>
            </a:pPr>
            <a:r>
              <a:rPr lang="en-US" dirty="0" smtClean="0"/>
              <a:t>children guessed(but only a few</a:t>
            </a:r>
          </a:p>
          <a:p>
            <a:pPr>
              <a:buNone/>
            </a:pPr>
            <a:r>
              <a:rPr lang="en-US" dirty="0" smtClean="0"/>
              <a:t>and down they forgot as up they grew</a:t>
            </a:r>
          </a:p>
          <a:p>
            <a:pPr>
              <a:buNone/>
            </a:pPr>
            <a:r>
              <a:rPr lang="en-US" dirty="0" smtClean="0"/>
              <a:t>autumn winter spring summer)</a:t>
            </a:r>
          </a:p>
          <a:p>
            <a:pPr>
              <a:buNone/>
            </a:pPr>
            <a:r>
              <a:rPr lang="en-US" dirty="0" smtClean="0"/>
              <a:t>that </a:t>
            </a:r>
            <a:r>
              <a:rPr lang="en-US" dirty="0" err="1" smtClean="0"/>
              <a:t>noone</a:t>
            </a:r>
            <a:r>
              <a:rPr lang="en-US" dirty="0" smtClean="0"/>
              <a:t> loved him more by more</a:t>
            </a:r>
          </a:p>
          <a:p>
            <a:pPr>
              <a:buNone/>
            </a:pPr>
            <a:endParaRPr lang="en-US" dirty="0" smtClean="0"/>
          </a:p>
          <a:p>
            <a:pPr>
              <a:buNone/>
            </a:pPr>
            <a:r>
              <a:rPr lang="en-US" dirty="0" smtClean="0"/>
              <a:t>when by now and tree by leaf</a:t>
            </a:r>
          </a:p>
          <a:p>
            <a:pPr>
              <a:buNone/>
            </a:pPr>
            <a:r>
              <a:rPr lang="en-US" dirty="0" smtClean="0"/>
              <a:t>she laughed his joy she cried his grief</a:t>
            </a:r>
          </a:p>
          <a:p>
            <a:pPr>
              <a:buNone/>
            </a:pPr>
            <a:r>
              <a:rPr lang="en-US" dirty="0" smtClean="0"/>
              <a:t>bird by snow and stir by still</a:t>
            </a:r>
          </a:p>
          <a:p>
            <a:pPr>
              <a:buNone/>
            </a:pPr>
            <a:r>
              <a:rPr lang="en-US" dirty="0" smtClean="0"/>
              <a:t>anyone’s any was all to her</a:t>
            </a:r>
          </a:p>
          <a:p>
            <a:pPr>
              <a:buNone/>
            </a:pPr>
            <a:endParaRPr lang="en-US" dirty="0"/>
          </a:p>
          <a:p>
            <a:pPr>
              <a:buNone/>
            </a:pPr>
            <a:r>
              <a:rPr lang="en-US" dirty="0" err="1" smtClean="0"/>
              <a:t>someones</a:t>
            </a:r>
            <a:r>
              <a:rPr lang="en-US" dirty="0" smtClean="0"/>
              <a:t> married their </a:t>
            </a:r>
            <a:r>
              <a:rPr lang="en-US" dirty="0" err="1" smtClean="0"/>
              <a:t>everyones</a:t>
            </a:r>
            <a:endParaRPr lang="en-US" dirty="0" smtClean="0"/>
          </a:p>
          <a:p>
            <a:pPr>
              <a:buNone/>
            </a:pPr>
            <a:r>
              <a:rPr lang="en-US" dirty="0" smtClean="0"/>
              <a:t>laughed their </a:t>
            </a:r>
            <a:r>
              <a:rPr lang="en-US" dirty="0" err="1" smtClean="0"/>
              <a:t>cryings</a:t>
            </a:r>
            <a:r>
              <a:rPr lang="en-US" dirty="0" smtClean="0"/>
              <a:t> and did their dance</a:t>
            </a:r>
          </a:p>
          <a:p>
            <a:pPr>
              <a:buNone/>
            </a:pPr>
            <a:r>
              <a:rPr lang="en-US" dirty="0" smtClean="0"/>
              <a:t>(sleep wake hope and then)they</a:t>
            </a:r>
          </a:p>
          <a:p>
            <a:pPr>
              <a:buNone/>
            </a:pPr>
            <a:r>
              <a:rPr lang="en-US" dirty="0" smtClean="0"/>
              <a:t>said their </a:t>
            </a:r>
            <a:r>
              <a:rPr lang="en-US" dirty="0" err="1" smtClean="0"/>
              <a:t>nevers</a:t>
            </a:r>
            <a:r>
              <a:rPr lang="en-US" dirty="0" smtClean="0"/>
              <a:t> they slept their dream</a:t>
            </a:r>
          </a:p>
          <a:p>
            <a:pPr>
              <a:buNone/>
            </a:pPr>
            <a:endParaRPr lang="en-US" dirty="0" smtClean="0"/>
          </a:p>
        </p:txBody>
      </p:sp>
      <p:sp>
        <p:nvSpPr>
          <p:cNvPr id="5" name="Content Placeholder 4"/>
          <p:cNvSpPr>
            <a:spLocks noGrp="1"/>
          </p:cNvSpPr>
          <p:nvPr>
            <p:ph sz="half" idx="2"/>
          </p:nvPr>
        </p:nvSpPr>
        <p:spPr>
          <a:xfrm>
            <a:off x="4495800" y="1143000"/>
            <a:ext cx="4648200" cy="5715000"/>
          </a:xfrm>
        </p:spPr>
        <p:txBody>
          <a:bodyPr>
            <a:normAutofit fontScale="55000" lnSpcReduction="20000"/>
          </a:bodyPr>
          <a:lstStyle/>
          <a:p>
            <a:pPr>
              <a:buNone/>
            </a:pPr>
            <a:endParaRPr lang="en-US" dirty="0" smtClean="0"/>
          </a:p>
          <a:p>
            <a:pPr>
              <a:buNone/>
            </a:pPr>
            <a:r>
              <a:rPr lang="en-US" dirty="0" smtClean="0"/>
              <a:t>stars rain sun moon</a:t>
            </a:r>
          </a:p>
          <a:p>
            <a:pPr>
              <a:buNone/>
            </a:pPr>
            <a:r>
              <a:rPr lang="en-US" dirty="0" smtClean="0"/>
              <a:t>(and only the snow can begin to explain</a:t>
            </a:r>
          </a:p>
          <a:p>
            <a:pPr>
              <a:buNone/>
            </a:pPr>
            <a:r>
              <a:rPr lang="en-US" dirty="0" smtClean="0"/>
              <a:t>how children are apt to forget to remember</a:t>
            </a:r>
          </a:p>
          <a:p>
            <a:pPr>
              <a:buNone/>
            </a:pPr>
            <a:r>
              <a:rPr lang="en-US" dirty="0" smtClean="0"/>
              <a:t>with up so floating many bells down)</a:t>
            </a:r>
          </a:p>
          <a:p>
            <a:pPr>
              <a:buNone/>
            </a:pPr>
            <a:endParaRPr lang="en-US" dirty="0" smtClean="0"/>
          </a:p>
          <a:p>
            <a:pPr>
              <a:buNone/>
            </a:pPr>
            <a:r>
              <a:rPr lang="en-US" dirty="0" smtClean="0"/>
              <a:t>one day anyone died </a:t>
            </a:r>
            <a:r>
              <a:rPr lang="en-US" dirty="0" err="1" smtClean="0"/>
              <a:t>i</a:t>
            </a:r>
            <a:r>
              <a:rPr lang="en-US" dirty="0" smtClean="0"/>
              <a:t> guess</a:t>
            </a:r>
          </a:p>
          <a:p>
            <a:pPr>
              <a:buNone/>
            </a:pPr>
            <a:r>
              <a:rPr lang="en-US" dirty="0" smtClean="0"/>
              <a:t>(and </a:t>
            </a:r>
            <a:r>
              <a:rPr lang="en-US" dirty="0" err="1" smtClean="0"/>
              <a:t>noone</a:t>
            </a:r>
            <a:r>
              <a:rPr lang="en-US" dirty="0" smtClean="0"/>
              <a:t> stooped to kiss his face)</a:t>
            </a:r>
          </a:p>
          <a:p>
            <a:pPr>
              <a:buNone/>
            </a:pPr>
            <a:r>
              <a:rPr lang="en-US" dirty="0" smtClean="0"/>
              <a:t>busy folk buried them side by side</a:t>
            </a:r>
          </a:p>
          <a:p>
            <a:pPr>
              <a:buNone/>
            </a:pPr>
            <a:r>
              <a:rPr lang="en-US" dirty="0" smtClean="0"/>
              <a:t>little by little and was by was</a:t>
            </a:r>
          </a:p>
          <a:p>
            <a:pPr>
              <a:buNone/>
            </a:pPr>
            <a:endParaRPr lang="en-US" dirty="0" smtClean="0"/>
          </a:p>
          <a:p>
            <a:pPr>
              <a:buNone/>
            </a:pPr>
            <a:r>
              <a:rPr lang="en-US" dirty="0" smtClean="0"/>
              <a:t>all by all and deep by deep</a:t>
            </a:r>
          </a:p>
          <a:p>
            <a:pPr>
              <a:buNone/>
            </a:pPr>
            <a:r>
              <a:rPr lang="en-US" dirty="0" smtClean="0"/>
              <a:t>and more by more they dream their sleep</a:t>
            </a:r>
          </a:p>
          <a:p>
            <a:pPr>
              <a:buNone/>
            </a:pPr>
            <a:r>
              <a:rPr lang="en-US" dirty="0" err="1" smtClean="0"/>
              <a:t>noone</a:t>
            </a:r>
            <a:r>
              <a:rPr lang="en-US" dirty="0" smtClean="0"/>
              <a:t> and anyone earth by </a:t>
            </a:r>
            <a:r>
              <a:rPr lang="en-US" dirty="0" err="1" smtClean="0"/>
              <a:t>april</a:t>
            </a:r>
            <a:endParaRPr lang="en-US" dirty="0" smtClean="0"/>
          </a:p>
          <a:p>
            <a:pPr>
              <a:buNone/>
            </a:pPr>
            <a:r>
              <a:rPr lang="en-US" dirty="0" smtClean="0"/>
              <a:t>wish by spirit and if by yes.</a:t>
            </a:r>
          </a:p>
          <a:p>
            <a:pPr>
              <a:buNone/>
            </a:pPr>
            <a:endParaRPr lang="en-US" dirty="0" smtClean="0"/>
          </a:p>
          <a:p>
            <a:pPr>
              <a:buNone/>
            </a:pPr>
            <a:r>
              <a:rPr lang="en-US" dirty="0" smtClean="0"/>
              <a:t>Women and men(both dong and ding)</a:t>
            </a:r>
          </a:p>
          <a:p>
            <a:pPr>
              <a:buNone/>
            </a:pPr>
            <a:r>
              <a:rPr lang="en-US" dirty="0" smtClean="0"/>
              <a:t>summer autumn winter spring</a:t>
            </a:r>
          </a:p>
          <a:p>
            <a:pPr>
              <a:buNone/>
            </a:pPr>
            <a:r>
              <a:rPr lang="en-US" dirty="0" smtClean="0"/>
              <a:t>reaped their sowing and went their came</a:t>
            </a:r>
          </a:p>
          <a:p>
            <a:pPr>
              <a:buNone/>
            </a:pPr>
            <a:r>
              <a:rPr lang="en-US" dirty="0" smtClean="0"/>
              <a:t>sun moon stars rain</a:t>
            </a:r>
          </a:p>
          <a:p>
            <a:pPr>
              <a:buNone/>
            </a:pPr>
            <a:endParaRPr lang="en-US" dirty="0" smtClean="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itle 3"/>
          <p:cNvSpPr txBox="1">
            <a:spLocks/>
          </p:cNvSpPr>
          <p:nvPr/>
        </p:nvSpPr>
        <p:spPr>
          <a:xfrm>
            <a:off x="4572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dirty="0"/>
          </a:p>
        </p:txBody>
      </p:sp>
      <p:sp>
        <p:nvSpPr>
          <p:cNvPr id="6" name="Content Placeholder 2"/>
          <p:cNvSpPr txBox="1">
            <a:spLocks/>
          </p:cNvSpPr>
          <p:nvPr/>
        </p:nvSpPr>
        <p:spPr>
          <a:xfrm>
            <a:off x="152400" y="6927"/>
            <a:ext cx="4267200" cy="70104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 typeface="Arial" pitchFamily="34" charset="0"/>
              <a:buNone/>
            </a:pPr>
            <a:r>
              <a:rPr lang="en-US" u="sng" dirty="0" smtClean="0"/>
              <a:t>anyone</a:t>
            </a:r>
            <a:r>
              <a:rPr lang="en-US" dirty="0" smtClean="0"/>
              <a:t> lived in a pretty how town</a:t>
            </a:r>
          </a:p>
          <a:p>
            <a:pPr>
              <a:buFont typeface="Arial" pitchFamily="34" charset="0"/>
              <a:buNone/>
            </a:pPr>
            <a:r>
              <a:rPr lang="en-US" dirty="0" smtClean="0"/>
              <a:t>(with up so floating many bells down)</a:t>
            </a:r>
          </a:p>
          <a:p>
            <a:pPr>
              <a:buFont typeface="Arial" pitchFamily="34" charset="0"/>
              <a:buNone/>
            </a:pPr>
            <a:r>
              <a:rPr lang="en-US" dirty="0" smtClean="0"/>
              <a:t>spring summer autumn winter</a:t>
            </a:r>
          </a:p>
          <a:p>
            <a:pPr>
              <a:buFont typeface="Arial" pitchFamily="34" charset="0"/>
              <a:buNone/>
            </a:pPr>
            <a:r>
              <a:rPr lang="en-US" dirty="0" smtClean="0"/>
              <a:t>he sang his didn’t he danced his did.</a:t>
            </a:r>
          </a:p>
          <a:p>
            <a:pPr>
              <a:buFont typeface="Arial" pitchFamily="34" charset="0"/>
              <a:buNone/>
            </a:pPr>
            <a:endParaRPr lang="en-US" dirty="0" smtClean="0"/>
          </a:p>
          <a:p>
            <a:pPr>
              <a:buFont typeface="Arial" pitchFamily="34" charset="0"/>
              <a:buNone/>
            </a:pPr>
            <a:r>
              <a:rPr lang="en-US" dirty="0" smtClean="0"/>
              <a:t>Women and men(</a:t>
            </a:r>
            <a:r>
              <a:rPr lang="en-US" u="sng" dirty="0" smtClean="0"/>
              <a:t>both</a:t>
            </a:r>
            <a:r>
              <a:rPr lang="en-US" dirty="0" smtClean="0"/>
              <a:t> little and small)</a:t>
            </a:r>
          </a:p>
          <a:p>
            <a:pPr>
              <a:buFont typeface="Arial" pitchFamily="34" charset="0"/>
              <a:buNone/>
            </a:pPr>
            <a:r>
              <a:rPr lang="en-US" dirty="0" smtClean="0"/>
              <a:t>cared for </a:t>
            </a:r>
            <a:r>
              <a:rPr lang="en-US" u="sng" dirty="0" smtClean="0"/>
              <a:t>anyone</a:t>
            </a:r>
            <a:r>
              <a:rPr lang="en-US" dirty="0" smtClean="0"/>
              <a:t> not at all</a:t>
            </a:r>
          </a:p>
          <a:p>
            <a:pPr>
              <a:buFont typeface="Arial" pitchFamily="34" charset="0"/>
              <a:buNone/>
            </a:pPr>
            <a:r>
              <a:rPr lang="en-US" dirty="0" smtClean="0"/>
              <a:t>they sowed their isn’t they reaped their same</a:t>
            </a:r>
          </a:p>
          <a:p>
            <a:pPr>
              <a:buFont typeface="Arial" pitchFamily="34" charset="0"/>
              <a:buNone/>
            </a:pPr>
            <a:r>
              <a:rPr lang="en-US" dirty="0" smtClean="0"/>
              <a:t>sun moon stars rain</a:t>
            </a:r>
          </a:p>
          <a:p>
            <a:pPr>
              <a:buFont typeface="Arial" pitchFamily="34" charset="0"/>
              <a:buNone/>
            </a:pPr>
            <a:endParaRPr lang="en-US" dirty="0" smtClean="0"/>
          </a:p>
          <a:p>
            <a:pPr>
              <a:buFont typeface="Arial" pitchFamily="34" charset="0"/>
              <a:buNone/>
            </a:pPr>
            <a:r>
              <a:rPr lang="en-US" dirty="0" smtClean="0"/>
              <a:t>children guessed(but only a </a:t>
            </a:r>
            <a:r>
              <a:rPr lang="en-US" u="sng" dirty="0" smtClean="0"/>
              <a:t>few</a:t>
            </a:r>
          </a:p>
          <a:p>
            <a:pPr>
              <a:buFont typeface="Arial" pitchFamily="34" charset="0"/>
              <a:buNone/>
            </a:pPr>
            <a:r>
              <a:rPr lang="en-US" dirty="0" smtClean="0"/>
              <a:t>and down they forgot as up they grew</a:t>
            </a:r>
          </a:p>
          <a:p>
            <a:pPr>
              <a:buFont typeface="Arial" pitchFamily="34" charset="0"/>
              <a:buNone/>
            </a:pPr>
            <a:r>
              <a:rPr lang="en-US" dirty="0" smtClean="0"/>
              <a:t>autumn winter spring summer)</a:t>
            </a:r>
          </a:p>
          <a:p>
            <a:pPr>
              <a:buFont typeface="Arial" pitchFamily="34" charset="0"/>
              <a:buNone/>
            </a:pPr>
            <a:r>
              <a:rPr lang="en-US" dirty="0" smtClean="0"/>
              <a:t>that </a:t>
            </a:r>
            <a:r>
              <a:rPr lang="en-US" u="sng" dirty="0" err="1" smtClean="0"/>
              <a:t>noone</a:t>
            </a:r>
            <a:r>
              <a:rPr lang="en-US" dirty="0" smtClean="0"/>
              <a:t> loved him more by more</a:t>
            </a:r>
          </a:p>
          <a:p>
            <a:pPr>
              <a:buFont typeface="Arial" pitchFamily="34" charset="0"/>
              <a:buNone/>
            </a:pPr>
            <a:endParaRPr lang="en-US" dirty="0" smtClean="0"/>
          </a:p>
          <a:p>
            <a:pPr>
              <a:buFont typeface="Arial" pitchFamily="34" charset="0"/>
              <a:buNone/>
            </a:pPr>
            <a:r>
              <a:rPr lang="en-US" dirty="0" smtClean="0"/>
              <a:t>when by now and tree by leaf</a:t>
            </a:r>
          </a:p>
          <a:p>
            <a:pPr>
              <a:buFont typeface="Arial" pitchFamily="34" charset="0"/>
              <a:buNone/>
            </a:pPr>
            <a:r>
              <a:rPr lang="en-US" dirty="0" smtClean="0"/>
              <a:t>she laughed his joy she cried his grief</a:t>
            </a:r>
          </a:p>
          <a:p>
            <a:pPr>
              <a:buFont typeface="Arial" pitchFamily="34" charset="0"/>
              <a:buNone/>
            </a:pPr>
            <a:r>
              <a:rPr lang="en-US" dirty="0" smtClean="0"/>
              <a:t>bird by snow and stir by still</a:t>
            </a:r>
          </a:p>
          <a:p>
            <a:pPr>
              <a:buFont typeface="Arial" pitchFamily="34" charset="0"/>
              <a:buNone/>
            </a:pPr>
            <a:r>
              <a:rPr lang="en-US" dirty="0" smtClean="0"/>
              <a:t>*anyone’s </a:t>
            </a:r>
            <a:r>
              <a:rPr lang="en-US" u="sng" dirty="0" smtClean="0"/>
              <a:t>any</a:t>
            </a:r>
            <a:r>
              <a:rPr lang="en-US" dirty="0" smtClean="0"/>
              <a:t> was </a:t>
            </a:r>
            <a:r>
              <a:rPr lang="en-US" u="sng" dirty="0" smtClean="0"/>
              <a:t>all</a:t>
            </a:r>
            <a:r>
              <a:rPr lang="en-US" dirty="0" smtClean="0"/>
              <a:t> to her</a:t>
            </a:r>
          </a:p>
          <a:p>
            <a:pPr>
              <a:buFont typeface="Arial" pitchFamily="34" charset="0"/>
              <a:buNone/>
            </a:pPr>
            <a:endParaRPr lang="en-US" dirty="0" smtClean="0"/>
          </a:p>
          <a:p>
            <a:pPr>
              <a:buFont typeface="Arial" pitchFamily="34" charset="0"/>
              <a:buNone/>
            </a:pPr>
            <a:r>
              <a:rPr lang="en-US" u="sng" dirty="0" err="1" smtClean="0"/>
              <a:t>someones</a:t>
            </a:r>
            <a:r>
              <a:rPr lang="en-US" dirty="0" smtClean="0"/>
              <a:t> married their </a:t>
            </a:r>
            <a:r>
              <a:rPr lang="en-US" u="sng" dirty="0" err="1" smtClean="0"/>
              <a:t>everyones</a:t>
            </a:r>
            <a:endParaRPr lang="en-US" u="sng" dirty="0" smtClean="0"/>
          </a:p>
          <a:p>
            <a:pPr>
              <a:buFont typeface="Arial" pitchFamily="34" charset="0"/>
              <a:buNone/>
            </a:pPr>
            <a:r>
              <a:rPr lang="en-US" dirty="0" smtClean="0"/>
              <a:t>laughed their </a:t>
            </a:r>
            <a:r>
              <a:rPr lang="en-US" dirty="0" err="1" smtClean="0"/>
              <a:t>cryings</a:t>
            </a:r>
            <a:r>
              <a:rPr lang="en-US" dirty="0" smtClean="0"/>
              <a:t> and did their dance</a:t>
            </a:r>
          </a:p>
          <a:p>
            <a:pPr>
              <a:buFont typeface="Arial" pitchFamily="34" charset="0"/>
              <a:buNone/>
            </a:pPr>
            <a:r>
              <a:rPr lang="en-US" dirty="0" smtClean="0"/>
              <a:t>(sleep wake hope and then)they</a:t>
            </a:r>
          </a:p>
          <a:p>
            <a:pPr>
              <a:buFont typeface="Arial" pitchFamily="34" charset="0"/>
              <a:buNone/>
            </a:pPr>
            <a:r>
              <a:rPr lang="en-US" dirty="0" smtClean="0"/>
              <a:t>said their </a:t>
            </a:r>
            <a:r>
              <a:rPr lang="en-US" dirty="0" err="1" smtClean="0"/>
              <a:t>nevers</a:t>
            </a:r>
            <a:r>
              <a:rPr lang="en-US" dirty="0" smtClean="0"/>
              <a:t> they slept their dream</a:t>
            </a:r>
          </a:p>
          <a:p>
            <a:pPr>
              <a:buFont typeface="Arial" pitchFamily="34" charset="0"/>
              <a:buNone/>
            </a:pPr>
            <a:endParaRPr lang="en-US" dirty="0" smtClean="0"/>
          </a:p>
        </p:txBody>
      </p:sp>
      <p:sp>
        <p:nvSpPr>
          <p:cNvPr id="7" name="Content Placeholder 4"/>
          <p:cNvSpPr txBox="1">
            <a:spLocks/>
          </p:cNvSpPr>
          <p:nvPr/>
        </p:nvSpPr>
        <p:spPr>
          <a:xfrm>
            <a:off x="4191000" y="152400"/>
            <a:ext cx="4953000" cy="67056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 typeface="Arial" pitchFamily="34" charset="0"/>
              <a:buNone/>
            </a:pPr>
            <a:r>
              <a:rPr lang="en-US" dirty="0" smtClean="0"/>
              <a:t>stars rain sun moon</a:t>
            </a:r>
          </a:p>
          <a:p>
            <a:pPr>
              <a:buFont typeface="Arial" pitchFamily="34" charset="0"/>
              <a:buNone/>
            </a:pPr>
            <a:r>
              <a:rPr lang="en-US" dirty="0" smtClean="0"/>
              <a:t>(and only the snow can begin to explain</a:t>
            </a:r>
          </a:p>
          <a:p>
            <a:pPr>
              <a:buFont typeface="Arial" pitchFamily="34" charset="0"/>
              <a:buNone/>
            </a:pPr>
            <a:r>
              <a:rPr lang="en-US" dirty="0" smtClean="0"/>
              <a:t>how children are apt to forget to remember</a:t>
            </a:r>
          </a:p>
          <a:p>
            <a:pPr>
              <a:buFont typeface="Arial" pitchFamily="34" charset="0"/>
              <a:buNone/>
            </a:pPr>
            <a:r>
              <a:rPr lang="en-US" dirty="0" smtClean="0"/>
              <a:t>with up so floating many bells down)</a:t>
            </a:r>
          </a:p>
          <a:p>
            <a:pPr>
              <a:buFont typeface="Arial" pitchFamily="34" charset="0"/>
              <a:buNone/>
            </a:pPr>
            <a:endParaRPr lang="en-US" dirty="0" smtClean="0"/>
          </a:p>
          <a:p>
            <a:pPr>
              <a:buFont typeface="Arial" pitchFamily="34" charset="0"/>
              <a:buNone/>
            </a:pPr>
            <a:r>
              <a:rPr lang="en-US" dirty="0" smtClean="0"/>
              <a:t>one day </a:t>
            </a:r>
            <a:r>
              <a:rPr lang="en-US" u="sng" dirty="0" smtClean="0"/>
              <a:t>anyone</a:t>
            </a:r>
            <a:r>
              <a:rPr lang="en-US" dirty="0" smtClean="0"/>
              <a:t> died i guess</a:t>
            </a:r>
          </a:p>
          <a:p>
            <a:pPr>
              <a:buFont typeface="Arial" pitchFamily="34" charset="0"/>
              <a:buNone/>
            </a:pPr>
            <a:r>
              <a:rPr lang="en-US" dirty="0" smtClean="0"/>
              <a:t>(and </a:t>
            </a:r>
            <a:r>
              <a:rPr lang="en-US" u="sng" dirty="0" err="1" smtClean="0"/>
              <a:t>noone</a:t>
            </a:r>
            <a:r>
              <a:rPr lang="en-US" dirty="0" smtClean="0"/>
              <a:t> stooped to kiss his face)</a:t>
            </a:r>
          </a:p>
          <a:p>
            <a:pPr>
              <a:buFont typeface="Arial" pitchFamily="34" charset="0"/>
              <a:buNone/>
            </a:pPr>
            <a:r>
              <a:rPr lang="en-US" dirty="0" smtClean="0"/>
              <a:t>busy folk buried them side by side</a:t>
            </a:r>
          </a:p>
          <a:p>
            <a:pPr>
              <a:buFont typeface="Arial" pitchFamily="34" charset="0"/>
              <a:buNone/>
            </a:pPr>
            <a:r>
              <a:rPr lang="en-US" dirty="0" smtClean="0"/>
              <a:t>little by little and was by was</a:t>
            </a:r>
          </a:p>
          <a:p>
            <a:pPr>
              <a:buFont typeface="Arial" pitchFamily="34" charset="0"/>
              <a:buNone/>
            </a:pPr>
            <a:endParaRPr lang="en-US" dirty="0" smtClean="0"/>
          </a:p>
          <a:p>
            <a:pPr>
              <a:buFont typeface="Arial" pitchFamily="34" charset="0"/>
              <a:buNone/>
            </a:pPr>
            <a:r>
              <a:rPr lang="en-US" u="sng" dirty="0" smtClean="0"/>
              <a:t>all</a:t>
            </a:r>
            <a:r>
              <a:rPr lang="en-US" dirty="0" smtClean="0"/>
              <a:t> by </a:t>
            </a:r>
            <a:r>
              <a:rPr lang="en-US" u="sng" dirty="0" smtClean="0"/>
              <a:t>all</a:t>
            </a:r>
            <a:r>
              <a:rPr lang="en-US" dirty="0" smtClean="0"/>
              <a:t> and deep by deep</a:t>
            </a:r>
          </a:p>
          <a:p>
            <a:pPr>
              <a:buFont typeface="Arial" pitchFamily="34" charset="0"/>
              <a:buNone/>
            </a:pPr>
            <a:r>
              <a:rPr lang="en-US" dirty="0" smtClean="0"/>
              <a:t>and more by more they dream their sleep</a:t>
            </a:r>
          </a:p>
          <a:p>
            <a:pPr>
              <a:buFont typeface="Arial" pitchFamily="34" charset="0"/>
              <a:buNone/>
            </a:pPr>
            <a:r>
              <a:rPr lang="en-US" u="sng" dirty="0" err="1" smtClean="0"/>
              <a:t>noone</a:t>
            </a:r>
            <a:r>
              <a:rPr lang="en-US" dirty="0" smtClean="0"/>
              <a:t> and </a:t>
            </a:r>
            <a:r>
              <a:rPr lang="en-US" u="sng" dirty="0" smtClean="0"/>
              <a:t>anyone</a:t>
            </a:r>
            <a:r>
              <a:rPr lang="en-US" dirty="0" smtClean="0"/>
              <a:t> earth by </a:t>
            </a:r>
            <a:r>
              <a:rPr lang="en-US" dirty="0" err="1" smtClean="0"/>
              <a:t>april</a:t>
            </a:r>
            <a:endParaRPr lang="en-US" dirty="0" smtClean="0"/>
          </a:p>
          <a:p>
            <a:pPr>
              <a:buFont typeface="Arial" pitchFamily="34" charset="0"/>
              <a:buNone/>
            </a:pPr>
            <a:r>
              <a:rPr lang="en-US" dirty="0" smtClean="0"/>
              <a:t>wish by spirit and if by yes.</a:t>
            </a:r>
          </a:p>
          <a:p>
            <a:pPr>
              <a:buFont typeface="Arial" pitchFamily="34" charset="0"/>
              <a:buNone/>
            </a:pPr>
            <a:endParaRPr lang="en-US" dirty="0" smtClean="0"/>
          </a:p>
          <a:p>
            <a:pPr>
              <a:buFont typeface="Arial" pitchFamily="34" charset="0"/>
              <a:buNone/>
            </a:pPr>
            <a:r>
              <a:rPr lang="en-US" dirty="0" smtClean="0"/>
              <a:t>Women and men(both dong and ding)</a:t>
            </a:r>
          </a:p>
          <a:p>
            <a:pPr>
              <a:buFont typeface="Arial" pitchFamily="34" charset="0"/>
              <a:buNone/>
            </a:pPr>
            <a:r>
              <a:rPr lang="en-US" dirty="0" smtClean="0"/>
              <a:t>summer autumn winter spring</a:t>
            </a:r>
          </a:p>
          <a:p>
            <a:pPr>
              <a:buFont typeface="Arial" pitchFamily="34" charset="0"/>
              <a:buNone/>
            </a:pPr>
            <a:r>
              <a:rPr lang="en-US" dirty="0" smtClean="0"/>
              <a:t>reaped their sowing and went their came</a:t>
            </a:r>
          </a:p>
          <a:p>
            <a:pPr>
              <a:buFont typeface="Arial" pitchFamily="34" charset="0"/>
              <a:buNone/>
            </a:pPr>
            <a:r>
              <a:rPr lang="en-US" dirty="0" smtClean="0"/>
              <a:t>sun moon stars rain</a:t>
            </a:r>
          </a:p>
          <a:p>
            <a:pPr>
              <a:buFont typeface="Arial" pitchFamily="34" charset="0"/>
              <a:buNone/>
            </a:pPr>
            <a:endParaRPr lang="en-US" dirty="0" smtClean="0"/>
          </a:p>
          <a:p>
            <a:pPr>
              <a:buFont typeface="Arial" pitchFamily="34" charset="0"/>
              <a:buNone/>
            </a:pPr>
            <a:r>
              <a:rPr lang="en-US" dirty="0" smtClean="0"/>
              <a:t>*This would be an indefinite pronoun if it weren’t for the apostrophe + s.</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9037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Pronoun or Adjective?</a:t>
            </a:r>
            <a:endParaRPr lang="en-US" dirty="0"/>
          </a:p>
        </p:txBody>
      </p:sp>
      <p:sp>
        <p:nvSpPr>
          <p:cNvPr id="3" name="Content Placeholder 2"/>
          <p:cNvSpPr>
            <a:spLocks noGrp="1"/>
          </p:cNvSpPr>
          <p:nvPr>
            <p:ph sz="half" idx="1"/>
          </p:nvPr>
        </p:nvSpPr>
        <p:spPr>
          <a:xfrm>
            <a:off x="228600" y="533400"/>
            <a:ext cx="8610600" cy="6400800"/>
          </a:xfrm>
        </p:spPr>
        <p:txBody>
          <a:bodyPr>
            <a:normAutofit fontScale="77500" lnSpcReduction="20000"/>
          </a:bodyPr>
          <a:lstStyle/>
          <a:p>
            <a:pPr marL="0" indent="0">
              <a:buNone/>
            </a:pPr>
            <a:r>
              <a:rPr lang="en-US" dirty="0" smtClean="0"/>
              <a:t>You need to remember that several words can be an </a:t>
            </a:r>
            <a:r>
              <a:rPr lang="en-US" dirty="0" smtClean="0">
                <a:solidFill>
                  <a:srgbClr val="FF0000"/>
                </a:solidFill>
              </a:rPr>
              <a:t>adjective</a:t>
            </a:r>
            <a:r>
              <a:rPr lang="en-US" dirty="0" smtClean="0"/>
              <a:t> (which stands in front of a </a:t>
            </a:r>
            <a:r>
              <a:rPr lang="en-US" dirty="0"/>
              <a:t>noun) </a:t>
            </a:r>
            <a:r>
              <a:rPr lang="en-US" dirty="0" smtClean="0"/>
              <a:t>or a </a:t>
            </a:r>
            <a:r>
              <a:rPr lang="en-US" dirty="0" smtClean="0">
                <a:solidFill>
                  <a:srgbClr val="0070C0"/>
                </a:solidFill>
              </a:rPr>
              <a:t>pronoun</a:t>
            </a:r>
            <a:r>
              <a:rPr lang="en-US" dirty="0" smtClean="0"/>
              <a:t> </a:t>
            </a:r>
            <a:r>
              <a:rPr lang="en-US" dirty="0"/>
              <a:t>(which stands in place of a noun) .</a:t>
            </a:r>
            <a:endParaRPr lang="en-US" dirty="0" smtClean="0"/>
          </a:p>
          <a:p>
            <a:pPr marL="0" indent="0">
              <a:buNone/>
            </a:pPr>
            <a:endParaRPr lang="en-US" sz="1000" dirty="0"/>
          </a:p>
          <a:p>
            <a:pPr marL="0" indent="0">
              <a:buNone/>
            </a:pPr>
            <a:r>
              <a:rPr lang="en-US" dirty="0" smtClean="0"/>
              <a:t>All </a:t>
            </a:r>
            <a:r>
              <a:rPr lang="en-US" b="1" u="sng" dirty="0" smtClean="0"/>
              <a:t>demonstratives</a:t>
            </a:r>
            <a:r>
              <a:rPr lang="en-US" dirty="0" smtClean="0"/>
              <a:t> can be either:</a:t>
            </a:r>
          </a:p>
          <a:p>
            <a:pPr marL="0" indent="0">
              <a:buNone/>
            </a:pPr>
            <a:endParaRPr lang="en-US" sz="1050" dirty="0"/>
          </a:p>
          <a:p>
            <a:pPr marL="0" indent="0">
              <a:buNone/>
            </a:pPr>
            <a:r>
              <a:rPr lang="en-US" dirty="0" smtClean="0"/>
              <a:t>I want </a:t>
            </a:r>
            <a:r>
              <a:rPr lang="en-US" dirty="0" smtClean="0">
                <a:solidFill>
                  <a:srgbClr val="FF0000"/>
                </a:solidFill>
              </a:rPr>
              <a:t>these</a:t>
            </a:r>
            <a:r>
              <a:rPr lang="en-US" dirty="0" smtClean="0"/>
              <a:t> grapes; she wants </a:t>
            </a:r>
            <a:r>
              <a:rPr lang="en-US" dirty="0" smtClean="0">
                <a:solidFill>
                  <a:srgbClr val="0070C0"/>
                </a:solidFill>
              </a:rPr>
              <a:t>those</a:t>
            </a:r>
            <a:r>
              <a:rPr lang="en-US" dirty="0" smtClean="0"/>
              <a:t>.</a:t>
            </a:r>
          </a:p>
          <a:p>
            <a:pPr marL="0" indent="0">
              <a:buNone/>
            </a:pPr>
            <a:endParaRPr lang="en-US" sz="1300" dirty="0" smtClean="0"/>
          </a:p>
          <a:p>
            <a:pPr marL="0" indent="0">
              <a:buNone/>
            </a:pPr>
            <a:r>
              <a:rPr lang="en-US" b="1" u="sng" dirty="0" smtClean="0"/>
              <a:t>His</a:t>
            </a:r>
            <a:r>
              <a:rPr lang="en-US" dirty="0" smtClean="0"/>
              <a:t>:</a:t>
            </a:r>
          </a:p>
          <a:p>
            <a:pPr marL="0" indent="0">
              <a:buNone/>
            </a:pPr>
            <a:endParaRPr lang="en-US" sz="1000" dirty="0"/>
          </a:p>
          <a:p>
            <a:pPr marL="0" indent="0">
              <a:buNone/>
            </a:pPr>
            <a:r>
              <a:rPr lang="en-US" dirty="0" smtClean="0"/>
              <a:t>I want </a:t>
            </a:r>
            <a:r>
              <a:rPr lang="en-US" dirty="0" smtClean="0">
                <a:solidFill>
                  <a:srgbClr val="FF0000"/>
                </a:solidFill>
              </a:rPr>
              <a:t>his</a:t>
            </a:r>
            <a:r>
              <a:rPr lang="en-US" dirty="0" smtClean="0"/>
              <a:t> milkshake. ~ You have your own; you don’t need </a:t>
            </a:r>
            <a:r>
              <a:rPr lang="en-US" dirty="0" smtClean="0">
                <a:solidFill>
                  <a:srgbClr val="0070C0"/>
                </a:solidFill>
              </a:rPr>
              <a:t>his</a:t>
            </a:r>
            <a:r>
              <a:rPr lang="en-US" dirty="0" smtClean="0"/>
              <a:t>.</a:t>
            </a:r>
          </a:p>
          <a:p>
            <a:pPr marL="0" indent="0">
              <a:buNone/>
            </a:pPr>
            <a:endParaRPr lang="en-US" sz="1400" dirty="0"/>
          </a:p>
          <a:p>
            <a:pPr marL="0" indent="0">
              <a:buNone/>
            </a:pPr>
            <a:r>
              <a:rPr lang="en-US" b="1" u="sng" dirty="0" smtClean="0"/>
              <a:t>Whose, which, what</a:t>
            </a:r>
            <a:r>
              <a:rPr lang="en-US" dirty="0" smtClean="0"/>
              <a:t>:</a:t>
            </a:r>
          </a:p>
          <a:p>
            <a:pPr marL="0" indent="0">
              <a:buNone/>
            </a:pPr>
            <a:endParaRPr lang="en-US" sz="1600" dirty="0"/>
          </a:p>
          <a:p>
            <a:pPr marL="0" indent="0">
              <a:buNone/>
            </a:pPr>
            <a:r>
              <a:rPr lang="en-US" dirty="0" smtClean="0">
                <a:solidFill>
                  <a:srgbClr val="FF0000"/>
                </a:solidFill>
              </a:rPr>
              <a:t>Whose</a:t>
            </a:r>
            <a:r>
              <a:rPr lang="en-US" dirty="0" smtClean="0"/>
              <a:t> car is this? ~ I don’t know.  </a:t>
            </a:r>
            <a:r>
              <a:rPr lang="en-US" dirty="0" smtClean="0">
                <a:solidFill>
                  <a:srgbClr val="0070C0"/>
                </a:solidFill>
              </a:rPr>
              <a:t>Whose</a:t>
            </a:r>
            <a:r>
              <a:rPr lang="en-US" dirty="0" smtClean="0"/>
              <a:t> is that car?</a:t>
            </a:r>
          </a:p>
          <a:p>
            <a:pPr marL="0" indent="0">
              <a:buNone/>
            </a:pPr>
            <a:r>
              <a:rPr lang="en-US" dirty="0" smtClean="0">
                <a:solidFill>
                  <a:srgbClr val="FF0000"/>
                </a:solidFill>
              </a:rPr>
              <a:t>Which</a:t>
            </a:r>
            <a:r>
              <a:rPr lang="en-US" dirty="0" smtClean="0"/>
              <a:t> car do you want? ~ I don’t know; </a:t>
            </a:r>
            <a:r>
              <a:rPr lang="en-US" dirty="0" smtClean="0">
                <a:solidFill>
                  <a:srgbClr val="0070C0"/>
                </a:solidFill>
              </a:rPr>
              <a:t>which</a:t>
            </a:r>
            <a:r>
              <a:rPr lang="en-US" dirty="0" smtClean="0"/>
              <a:t> do you want?</a:t>
            </a:r>
          </a:p>
          <a:p>
            <a:pPr marL="0" indent="0">
              <a:buNone/>
            </a:pPr>
            <a:r>
              <a:rPr lang="en-US" dirty="0" smtClean="0">
                <a:solidFill>
                  <a:srgbClr val="FF0000"/>
                </a:solidFill>
              </a:rPr>
              <a:t>What</a:t>
            </a:r>
            <a:r>
              <a:rPr lang="en-US" dirty="0" smtClean="0"/>
              <a:t> kind of guy do you like? ~ None. </a:t>
            </a:r>
            <a:r>
              <a:rPr lang="en-US" dirty="0" smtClean="0">
                <a:solidFill>
                  <a:srgbClr val="0070C0"/>
                </a:solidFill>
              </a:rPr>
              <a:t>What</a:t>
            </a:r>
            <a:r>
              <a:rPr lang="en-US" dirty="0" smtClean="0"/>
              <a:t> do you want to do now?</a:t>
            </a:r>
          </a:p>
          <a:p>
            <a:pPr marL="0" indent="0">
              <a:buNone/>
            </a:pPr>
            <a:endParaRPr lang="en-US" sz="1400" dirty="0"/>
          </a:p>
          <a:p>
            <a:pPr marL="0" indent="0">
              <a:buNone/>
            </a:pPr>
            <a:r>
              <a:rPr lang="en-US" dirty="0" smtClean="0"/>
              <a:t>A number of </a:t>
            </a:r>
            <a:r>
              <a:rPr lang="en-US" b="1" u="sng" dirty="0" smtClean="0"/>
              <a:t>indefinites</a:t>
            </a:r>
            <a:r>
              <a:rPr lang="en-US" dirty="0" smtClean="0"/>
              <a:t>:</a:t>
            </a:r>
          </a:p>
          <a:p>
            <a:pPr marL="0" indent="0">
              <a:buNone/>
            </a:pPr>
            <a:endParaRPr lang="en-US" sz="1500" dirty="0"/>
          </a:p>
          <a:p>
            <a:pPr marL="0" indent="0">
              <a:buNone/>
            </a:pPr>
            <a:r>
              <a:rPr lang="en-US" dirty="0" smtClean="0">
                <a:solidFill>
                  <a:srgbClr val="FF0000"/>
                </a:solidFill>
              </a:rPr>
              <a:t>Few</a:t>
            </a:r>
            <a:r>
              <a:rPr lang="en-US" dirty="0" smtClean="0"/>
              <a:t> people live here. ~ </a:t>
            </a:r>
            <a:r>
              <a:rPr lang="en-US" dirty="0" smtClean="0">
                <a:solidFill>
                  <a:srgbClr val="0070C0"/>
                </a:solidFill>
              </a:rPr>
              <a:t>Few</a:t>
            </a:r>
            <a:r>
              <a:rPr lang="en-US" dirty="0" smtClean="0"/>
              <a:t> live here.</a:t>
            </a:r>
          </a:p>
          <a:p>
            <a:pPr marL="0" indent="0">
              <a:buNone/>
            </a:pPr>
            <a:r>
              <a:rPr lang="en-US" dirty="0" smtClean="0">
                <a:solidFill>
                  <a:srgbClr val="FF0000"/>
                </a:solidFill>
              </a:rPr>
              <a:t>Some</a:t>
            </a:r>
            <a:r>
              <a:rPr lang="en-US" dirty="0" smtClean="0"/>
              <a:t> people live here. ~ </a:t>
            </a:r>
            <a:r>
              <a:rPr lang="en-US" dirty="0" smtClean="0">
                <a:solidFill>
                  <a:srgbClr val="0070C0"/>
                </a:solidFill>
              </a:rPr>
              <a:t>Some</a:t>
            </a:r>
            <a:r>
              <a:rPr lang="en-US" dirty="0" smtClean="0"/>
              <a:t> live here.</a:t>
            </a:r>
          </a:p>
          <a:p>
            <a:pPr marL="0" indent="0">
              <a:buNone/>
            </a:pPr>
            <a:r>
              <a:rPr lang="en-US" dirty="0" smtClean="0">
                <a:solidFill>
                  <a:srgbClr val="FF0000"/>
                </a:solidFill>
              </a:rPr>
              <a:t>Several</a:t>
            </a:r>
            <a:r>
              <a:rPr lang="en-US" dirty="0" smtClean="0"/>
              <a:t> people live here. ~ </a:t>
            </a:r>
            <a:r>
              <a:rPr lang="en-US" dirty="0" smtClean="0">
                <a:solidFill>
                  <a:srgbClr val="0070C0"/>
                </a:solidFill>
              </a:rPr>
              <a:t>Several </a:t>
            </a:r>
            <a:r>
              <a:rPr lang="en-US" dirty="0" smtClean="0"/>
              <a:t>live here.</a:t>
            </a:r>
          </a:p>
          <a:p>
            <a:pPr marL="0" indent="0">
              <a:buNone/>
            </a:pPr>
            <a:r>
              <a:rPr lang="en-US" dirty="0" smtClean="0"/>
              <a:t>There are </a:t>
            </a:r>
            <a:r>
              <a:rPr lang="en-US" dirty="0" smtClean="0">
                <a:solidFill>
                  <a:srgbClr val="FF0000"/>
                </a:solidFill>
              </a:rPr>
              <a:t>more</a:t>
            </a:r>
            <a:r>
              <a:rPr lang="en-US" dirty="0" smtClean="0"/>
              <a:t> indefinites like this. ~ There are </a:t>
            </a:r>
            <a:r>
              <a:rPr lang="en-US" dirty="0" smtClean="0">
                <a:solidFill>
                  <a:srgbClr val="0070C0"/>
                </a:solidFill>
              </a:rPr>
              <a:t>more</a:t>
            </a:r>
            <a:r>
              <a:rPr lang="en-US" dirty="0" smtClean="0"/>
              <a:t>.</a:t>
            </a:r>
          </a:p>
          <a:p>
            <a:pPr marL="0" indent="0">
              <a:buNone/>
            </a:pPr>
            <a:endParaRPr lang="en-US" sz="1400" dirty="0"/>
          </a:p>
        </p:txBody>
      </p:sp>
      <p:sp>
        <p:nvSpPr>
          <p:cNvPr id="4" name="Content Placeholder 3"/>
          <p:cNvSpPr>
            <a:spLocks noGrp="1"/>
          </p:cNvSpPr>
          <p:nvPr>
            <p:ph sz="half" idx="2"/>
          </p:nvPr>
        </p:nvSpPr>
        <p:spPr>
          <a:xfrm>
            <a:off x="8763000" y="1447800"/>
            <a:ext cx="4038600" cy="4525963"/>
          </a:xfrm>
        </p:spPr>
        <p:txBody>
          <a:bodyPr>
            <a:normAutofit fontScale="77500" lnSpcReduction="20000"/>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7808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4" name="TextBox 3"/>
          <p:cNvSpPr txBox="1"/>
          <p:nvPr/>
        </p:nvSpPr>
        <p:spPr>
          <a:xfrm>
            <a:off x="429037" y="1219200"/>
            <a:ext cx="8257764" cy="2677656"/>
          </a:xfrm>
          <a:prstGeom prst="rect">
            <a:avLst/>
          </a:prstGeom>
          <a:noFill/>
        </p:spPr>
        <p:txBody>
          <a:bodyPr wrap="square" rtlCol="0">
            <a:spAutoFit/>
          </a:bodyPr>
          <a:lstStyle/>
          <a:p>
            <a:r>
              <a:rPr lang="en-US" sz="2400" dirty="0" smtClean="0"/>
              <a:t>If you click </a:t>
            </a:r>
            <a:r>
              <a:rPr lang="en-US" sz="2400" dirty="0" smtClean="0">
                <a:hlinkClick r:id="rId6"/>
              </a:rPr>
              <a:t>HERE</a:t>
            </a:r>
            <a:r>
              <a:rPr lang="en-US" sz="2400" dirty="0" smtClean="0"/>
              <a:t>, you’ll go to an interactive exercise that will allow you to practice the difference between adjectives &amp; pronouns.  </a:t>
            </a:r>
          </a:p>
          <a:p>
            <a:endParaRPr lang="en-US" sz="2400" dirty="0"/>
          </a:p>
          <a:p>
            <a:r>
              <a:rPr lang="en-US" sz="2400" dirty="0" smtClean="0"/>
              <a:t>You may think it’s not opening, but you have to get out of the Power Point to see </a:t>
            </a:r>
            <a:r>
              <a:rPr lang="en-US" sz="2400" smtClean="0"/>
              <a:t>it, usually</a:t>
            </a:r>
            <a:r>
              <a:rPr lang="en-US" sz="2400" dirty="0" smtClean="0"/>
              <a:t>.  Be sure to come back to the slide show!!!!!</a:t>
            </a:r>
            <a:endParaRPr lang="en-US" sz="2400" dirty="0"/>
          </a:p>
        </p:txBody>
      </p:sp>
      <p:pic>
        <p:nvPicPr>
          <p:cNvPr id="1029" name="WebBrowser1"/>
          <p:cNvPicPr preferRelativeResize="0">
            <a:picLocks noChangeArrowheads="1" noChangeShapeType="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381000"/>
            <a:ext cx="8229600" cy="61722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22131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Pronouns</a:t>
            </a:r>
            <a:endParaRPr lang="en-US" dirty="0"/>
          </a:p>
        </p:txBody>
      </p:sp>
      <p:sp>
        <p:nvSpPr>
          <p:cNvPr id="3" name="Content Placeholder 2"/>
          <p:cNvSpPr>
            <a:spLocks noGrp="1"/>
          </p:cNvSpPr>
          <p:nvPr>
            <p:ph idx="1"/>
          </p:nvPr>
        </p:nvSpPr>
        <p:spPr/>
        <p:txBody>
          <a:bodyPr/>
          <a:lstStyle/>
          <a:p>
            <a:pPr marL="0" indent="0" algn="ctr">
              <a:buNone/>
            </a:pPr>
            <a:r>
              <a:rPr lang="en-US" dirty="0" smtClean="0"/>
              <a:t>who   whom    whose   which    that</a:t>
            </a:r>
          </a:p>
          <a:p>
            <a:pPr marL="0" indent="0">
              <a:buNone/>
            </a:pPr>
            <a:endParaRPr lang="en-US" dirty="0"/>
          </a:p>
          <a:p>
            <a:pPr marL="0" indent="0">
              <a:buNone/>
            </a:pPr>
            <a:r>
              <a:rPr lang="en-US" dirty="0" smtClean="0"/>
              <a:t>I’m including a mention of these here because they’re pronouns, but they won’t make sense to you until we do clauses.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7228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2000"/>
            <a:ext cx="8229600" cy="5364163"/>
          </a:xfrm>
        </p:spPr>
        <p:txBody>
          <a:bodyPr>
            <a:normAutofit fontScale="92500"/>
          </a:bodyPr>
          <a:lstStyle/>
          <a:p>
            <a:pPr marL="0" indent="0">
              <a:buNone/>
            </a:pPr>
            <a:r>
              <a:rPr lang="en-US" dirty="0" smtClean="0"/>
              <a:t>And that’s it!  About time, right?  As far as this unit on parts of speech is concerned, this presentation on pronouns is by far the longest &amp; most involved.  </a:t>
            </a:r>
          </a:p>
          <a:p>
            <a:pPr marL="0" indent="0">
              <a:buNone/>
            </a:pPr>
            <a:endParaRPr lang="en-US" dirty="0"/>
          </a:p>
          <a:p>
            <a:pPr marL="0" indent="0">
              <a:buNone/>
            </a:pPr>
            <a:r>
              <a:rPr lang="en-US" dirty="0" smtClean="0"/>
              <a:t>But you need to PRACTICE.  For that reason, I’m including a bunch of them.  I hope you’ve taken this slide show a bit at a time, since it’s so long, &amp; you definitely can’t do the exercises with a fatigued brain.  Take a break if necessary, &amp; don’t do all the exercises at once if it’s too tiring for you.  But please do them all.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5057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52400"/>
            <a:ext cx="8686800" cy="6698343"/>
          </a:xfrm>
        </p:spPr>
        <p:txBody>
          <a:bodyPr>
            <a:normAutofit fontScale="77500" lnSpcReduction="20000"/>
          </a:bodyPr>
          <a:lstStyle/>
          <a:p>
            <a:pPr marL="0" indent="0">
              <a:buNone/>
            </a:pPr>
            <a:endParaRPr lang="en-US" sz="1600" dirty="0" smtClean="0"/>
          </a:p>
          <a:p>
            <a:pPr marL="0" indent="0">
              <a:buNone/>
            </a:pPr>
            <a:r>
              <a:rPr lang="en-US" dirty="0" smtClean="0"/>
              <a:t>A couple of things to note on the next set of exercises:</a:t>
            </a:r>
          </a:p>
          <a:p>
            <a:pPr marL="0" indent="0">
              <a:buNone/>
            </a:pPr>
            <a:endParaRPr lang="en-US" dirty="0"/>
          </a:p>
          <a:p>
            <a:pPr marL="0" indent="0">
              <a:buNone/>
            </a:pPr>
            <a:r>
              <a:rPr lang="en-US" dirty="0" smtClean="0"/>
              <a:t>Relative pronouns are included, but you should know by now when who/whom/whose/which/that/ are pronouns &amp; when they’re not.</a:t>
            </a:r>
          </a:p>
          <a:p>
            <a:pPr marL="0" indent="0">
              <a:buNone/>
            </a:pPr>
            <a:endParaRPr lang="en-US" sz="2600" dirty="0"/>
          </a:p>
          <a:p>
            <a:pPr marL="0" indent="0">
              <a:buNone/>
            </a:pPr>
            <a:r>
              <a:rPr lang="en-US" dirty="0" smtClean="0"/>
              <a:t>Two mistakes: </a:t>
            </a:r>
          </a:p>
          <a:p>
            <a:pPr marL="0" indent="0">
              <a:buNone/>
            </a:pPr>
            <a:endParaRPr lang="en-US" sz="2600" dirty="0"/>
          </a:p>
          <a:p>
            <a:pPr marL="0" indent="0">
              <a:buNone/>
            </a:pPr>
            <a:r>
              <a:rPr lang="en-US" dirty="0" smtClean="0"/>
              <a:t>1. “his &amp; her own shoes”—for some reason, it marks “his” &amp; “her” as pronouns when they’re standing in front of “shoes,” not in place of “shoes.”</a:t>
            </a:r>
          </a:p>
          <a:p>
            <a:pPr marL="0" indent="0">
              <a:buNone/>
            </a:pPr>
            <a:endParaRPr lang="en-US" sz="2600" dirty="0"/>
          </a:p>
          <a:p>
            <a:pPr marL="514350" indent="-514350">
              <a:buAutoNum type="arabicPeriod" startAt="2"/>
            </a:pPr>
            <a:r>
              <a:rPr lang="en-US" dirty="0" smtClean="0"/>
              <a:t>At one point, it fails to mark “I” as a pronoun, which, of course, it is.</a:t>
            </a:r>
          </a:p>
          <a:p>
            <a:pPr marL="514350" indent="-514350">
              <a:buAutoNum type="arabicPeriod" startAt="2"/>
            </a:pPr>
            <a:endParaRPr lang="en-US" dirty="0"/>
          </a:p>
          <a:p>
            <a:pPr marL="0" indent="0">
              <a:buNone/>
            </a:pPr>
            <a:r>
              <a:rPr lang="en-US" dirty="0" smtClean="0"/>
              <a:t>After a while, some of the sentences are repeated in each new set of sentences.  When you start seeing so much of that that it drives you crazy, stop</a:t>
            </a:r>
            <a:r>
              <a:rPr lang="en-US" dirty="0"/>
              <a:t> </a:t>
            </a:r>
            <a:r>
              <a:rPr lang="en-US" dirty="0" smtClean="0"/>
              <a:t>&amp; go on to the NEXT set of questions, which I made.</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0380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TextBox 2"/>
          <p:cNvSpPr txBox="1"/>
          <p:nvPr/>
        </p:nvSpPr>
        <p:spPr>
          <a:xfrm>
            <a:off x="1905000" y="1981200"/>
            <a:ext cx="5969968" cy="646331"/>
          </a:xfrm>
          <a:prstGeom prst="rect">
            <a:avLst/>
          </a:prstGeom>
          <a:noFill/>
        </p:spPr>
        <p:txBody>
          <a:bodyPr wrap="none" rtlCol="0">
            <a:spAutoFit/>
          </a:bodyPr>
          <a:lstStyle/>
          <a:p>
            <a:r>
              <a:rPr lang="en-US" dirty="0">
                <a:hlinkClick r:id="rId6"/>
              </a:rPr>
              <a:t>http://</a:t>
            </a:r>
            <a:r>
              <a:rPr lang="en-US" dirty="0" smtClean="0">
                <a:hlinkClick r:id="rId6"/>
              </a:rPr>
              <a:t>www.esldesk.com/grammar/practice/identify-pronoun</a:t>
            </a:r>
            <a:endParaRPr lang="en-US" dirty="0" smtClean="0"/>
          </a:p>
          <a:p>
            <a:r>
              <a:rPr lang="en-US" dirty="0" smtClean="0"/>
              <a:t>Exercise I wrote</a:t>
            </a:r>
            <a:endParaRPr lang="en-US" dirty="0"/>
          </a:p>
        </p:txBody>
      </p:sp>
      <p:pic>
        <p:nvPicPr>
          <p:cNvPr id="2053" name="WebBrowser1"/>
          <p:cNvPicPr preferRelativeResize="0">
            <a:picLocks noChangeArrowheads="1" noChangeShapeType="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342900"/>
            <a:ext cx="8229600" cy="61722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extLst>
      <p:ext uri="{BB962C8B-B14F-4D97-AF65-F5344CB8AC3E}">
        <p14:creationId xmlns:p14="http://schemas.microsoft.com/office/powerpoint/2010/main" val="3684704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71" y="-249382"/>
            <a:ext cx="8229600" cy="1143000"/>
          </a:xfrm>
        </p:spPr>
        <p:txBody>
          <a:bodyPr/>
          <a:lstStyle/>
          <a:p>
            <a:r>
              <a:rPr lang="en-US" dirty="0" smtClean="0"/>
              <a:t>Personal Pronouns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1900743"/>
              </p:ext>
            </p:extLst>
          </p:nvPr>
        </p:nvGraphicFramePr>
        <p:xfrm>
          <a:off x="713509" y="601980"/>
          <a:ext cx="3017518" cy="1188720"/>
        </p:xfrm>
        <a:graphic>
          <a:graphicData uri="http://schemas.openxmlformats.org/drawingml/2006/table">
            <a:tbl>
              <a:tblPr firstRow="1" bandRow="1">
                <a:tableStyleId>{22838BEF-8BB2-4498-84A7-C5851F593DF1}</a:tableStyleId>
              </a:tblPr>
              <a:tblGrid>
                <a:gridCol w="1724296"/>
                <a:gridCol w="1293222"/>
              </a:tblGrid>
              <a:tr h="370840">
                <a:tc>
                  <a:txBody>
                    <a:bodyPr/>
                    <a:lstStyle/>
                    <a:p>
                      <a:r>
                        <a:rPr lang="en-US" sz="2000" dirty="0" smtClean="0"/>
                        <a:t>I</a:t>
                      </a:r>
                      <a:endParaRPr lang="en-US" sz="2000" dirty="0"/>
                    </a:p>
                  </a:txBody>
                  <a:tcPr/>
                </a:tc>
                <a:tc>
                  <a:txBody>
                    <a:bodyPr/>
                    <a:lstStyle/>
                    <a:p>
                      <a:r>
                        <a:rPr lang="en-US" sz="2000" b="0" dirty="0" smtClean="0"/>
                        <a:t>we</a:t>
                      </a:r>
                      <a:endParaRPr lang="en-US" sz="2000" b="0" dirty="0"/>
                    </a:p>
                  </a:txBody>
                  <a:tcPr/>
                </a:tc>
              </a:tr>
              <a:tr h="370840">
                <a:tc>
                  <a:txBody>
                    <a:bodyPr/>
                    <a:lstStyle/>
                    <a:p>
                      <a:r>
                        <a:rPr lang="en-US" sz="2000" dirty="0" smtClean="0"/>
                        <a:t>you</a:t>
                      </a:r>
                      <a:endParaRPr lang="en-US" sz="2000" dirty="0"/>
                    </a:p>
                  </a:txBody>
                  <a:tcPr/>
                </a:tc>
                <a:tc>
                  <a:txBody>
                    <a:bodyPr/>
                    <a:lstStyle/>
                    <a:p>
                      <a:r>
                        <a:rPr lang="en-US" sz="2000" dirty="0" smtClean="0"/>
                        <a:t>you</a:t>
                      </a:r>
                      <a:endParaRPr lang="en-US" sz="2000" dirty="0"/>
                    </a:p>
                  </a:txBody>
                  <a:tcPr/>
                </a:tc>
              </a:tr>
              <a:tr h="370840">
                <a:tc>
                  <a:txBody>
                    <a:bodyPr/>
                    <a:lstStyle/>
                    <a:p>
                      <a:r>
                        <a:rPr lang="en-US" sz="2000" dirty="0" smtClean="0"/>
                        <a:t>he/she/it</a:t>
                      </a:r>
                      <a:endParaRPr lang="en-US" sz="2000" dirty="0"/>
                    </a:p>
                  </a:txBody>
                  <a:tcPr/>
                </a:tc>
                <a:tc>
                  <a:txBody>
                    <a:bodyPr/>
                    <a:lstStyle/>
                    <a:p>
                      <a:r>
                        <a:rPr lang="en-US" sz="2000" dirty="0" smtClean="0"/>
                        <a:t>they</a:t>
                      </a:r>
                      <a:endParaRPr lang="en-US" sz="2000" dirty="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94102421"/>
              </p:ext>
            </p:extLst>
          </p:nvPr>
        </p:nvGraphicFramePr>
        <p:xfrm>
          <a:off x="4904509" y="586740"/>
          <a:ext cx="3459481" cy="1188720"/>
        </p:xfrm>
        <a:graphic>
          <a:graphicData uri="http://schemas.openxmlformats.org/drawingml/2006/table">
            <a:tbl>
              <a:tblPr firstRow="1" bandRow="1">
                <a:tableStyleId>{22838BEF-8BB2-4498-84A7-C5851F593DF1}</a:tableStyleId>
              </a:tblPr>
              <a:tblGrid>
                <a:gridCol w="1831489"/>
                <a:gridCol w="1627992"/>
              </a:tblGrid>
              <a:tr h="294640">
                <a:tc>
                  <a:txBody>
                    <a:bodyPr/>
                    <a:lstStyle/>
                    <a:p>
                      <a:r>
                        <a:rPr lang="en-US" sz="2000" b="0" dirty="0" smtClean="0"/>
                        <a:t>me</a:t>
                      </a:r>
                      <a:endParaRPr lang="en-US" sz="2000" b="0" dirty="0"/>
                    </a:p>
                  </a:txBody>
                  <a:tcPr/>
                </a:tc>
                <a:tc>
                  <a:txBody>
                    <a:bodyPr/>
                    <a:lstStyle/>
                    <a:p>
                      <a:r>
                        <a:rPr lang="en-US" sz="2000" b="0" dirty="0" smtClean="0"/>
                        <a:t>us</a:t>
                      </a:r>
                      <a:endParaRPr lang="en-US" sz="2000" b="0" dirty="0"/>
                    </a:p>
                  </a:txBody>
                  <a:tcPr/>
                </a:tc>
              </a:tr>
              <a:tr h="370840">
                <a:tc>
                  <a:txBody>
                    <a:bodyPr/>
                    <a:lstStyle/>
                    <a:p>
                      <a:r>
                        <a:rPr lang="en-US" sz="2000" dirty="0" smtClean="0"/>
                        <a:t>you</a:t>
                      </a:r>
                      <a:endParaRPr lang="en-US" sz="2000" dirty="0"/>
                    </a:p>
                  </a:txBody>
                  <a:tcPr/>
                </a:tc>
                <a:tc>
                  <a:txBody>
                    <a:bodyPr/>
                    <a:lstStyle/>
                    <a:p>
                      <a:r>
                        <a:rPr lang="en-US" sz="2000" dirty="0" smtClean="0"/>
                        <a:t>you</a:t>
                      </a:r>
                      <a:endParaRPr lang="en-US" sz="2000" dirty="0"/>
                    </a:p>
                  </a:txBody>
                  <a:tcPr/>
                </a:tc>
              </a:tr>
              <a:tr h="370840">
                <a:tc>
                  <a:txBody>
                    <a:bodyPr/>
                    <a:lstStyle/>
                    <a:p>
                      <a:r>
                        <a:rPr lang="en-US" sz="2000" dirty="0" smtClean="0"/>
                        <a:t>him/her/it</a:t>
                      </a:r>
                      <a:endParaRPr lang="en-US" sz="2000" dirty="0"/>
                    </a:p>
                  </a:txBody>
                  <a:tcPr/>
                </a:tc>
                <a:tc>
                  <a:txBody>
                    <a:bodyPr/>
                    <a:lstStyle/>
                    <a:p>
                      <a:r>
                        <a:rPr lang="en-US" sz="2000" dirty="0" smtClean="0"/>
                        <a:t>them</a:t>
                      </a:r>
                      <a:endParaRPr lang="en-US" sz="2000" dirty="0"/>
                    </a:p>
                  </a:txBody>
                  <a:tcPr/>
                </a:tc>
              </a:tr>
            </a:tbl>
          </a:graphicData>
        </a:graphic>
      </p:graphicFrame>
      <p:sp>
        <p:nvSpPr>
          <p:cNvPr id="7" name="Rectangle 6"/>
          <p:cNvSpPr/>
          <p:nvPr/>
        </p:nvSpPr>
        <p:spPr>
          <a:xfrm>
            <a:off x="152400" y="1981200"/>
            <a:ext cx="8991600" cy="2993127"/>
          </a:xfrm>
          <a:prstGeom prst="rect">
            <a:avLst/>
          </a:prstGeom>
        </p:spPr>
        <p:txBody>
          <a:bodyPr wrap="square">
            <a:spAutoFit/>
          </a:bodyPr>
          <a:lstStyle/>
          <a:p>
            <a:pPr>
              <a:buNone/>
            </a:pPr>
            <a:r>
              <a:rPr lang="en-US" dirty="0"/>
              <a:t>There are 3 sets of personal pronouns.  We won’t talk about how to use each set right now, but if you understand the concept of subject/object, you understand why there are two sets, anyway.</a:t>
            </a:r>
          </a:p>
          <a:p>
            <a:pPr>
              <a:buNone/>
            </a:pPr>
            <a:endParaRPr lang="en-US" sz="1050" dirty="0"/>
          </a:p>
          <a:p>
            <a:pPr>
              <a:buNone/>
            </a:pPr>
            <a:r>
              <a:rPr lang="en-US" dirty="0"/>
              <a:t>Let’s talk about the concept of “person.”  We refer to pronouns (&amp; verbs, but we’ll talk about that later) as 1</a:t>
            </a:r>
            <a:r>
              <a:rPr lang="en-US" baseline="30000" dirty="0"/>
              <a:t>st</a:t>
            </a:r>
            <a:r>
              <a:rPr lang="en-US" dirty="0"/>
              <a:t>, 2</a:t>
            </a:r>
            <a:r>
              <a:rPr lang="en-US" baseline="30000" dirty="0"/>
              <a:t>nd</a:t>
            </a:r>
            <a:r>
              <a:rPr lang="en-US" dirty="0"/>
              <a:t>, or 3</a:t>
            </a:r>
            <a:r>
              <a:rPr lang="en-US" baseline="30000" dirty="0"/>
              <a:t>rd</a:t>
            </a:r>
            <a:r>
              <a:rPr lang="en-US" dirty="0"/>
              <a:t> person.  </a:t>
            </a:r>
          </a:p>
          <a:p>
            <a:pPr>
              <a:buNone/>
            </a:pPr>
            <a:endParaRPr lang="en-US" sz="1000" dirty="0"/>
          </a:p>
          <a:p>
            <a:pPr>
              <a:buNone/>
            </a:pPr>
            <a:r>
              <a:rPr lang="en-US" b="1" dirty="0" smtClean="0">
                <a:solidFill>
                  <a:srgbClr val="FF0000"/>
                </a:solidFill>
              </a:rPr>
              <a:t>1</a:t>
            </a:r>
            <a:r>
              <a:rPr lang="en-US" b="1" baseline="30000" dirty="0" smtClean="0">
                <a:solidFill>
                  <a:srgbClr val="FF0000"/>
                </a:solidFill>
              </a:rPr>
              <a:t>st</a:t>
            </a:r>
            <a:r>
              <a:rPr lang="en-US" dirty="0" smtClean="0"/>
              <a:t> person </a:t>
            </a:r>
            <a:r>
              <a:rPr lang="en-US" dirty="0"/>
              <a:t>is the person who’s speaking: </a:t>
            </a:r>
            <a:r>
              <a:rPr lang="en-US" b="1" dirty="0">
                <a:solidFill>
                  <a:srgbClr val="FF0000"/>
                </a:solidFill>
              </a:rPr>
              <a:t>I</a:t>
            </a:r>
            <a:r>
              <a:rPr lang="en-US" dirty="0"/>
              <a:t> live here.</a:t>
            </a:r>
          </a:p>
          <a:p>
            <a:pPr>
              <a:buNone/>
            </a:pPr>
            <a:r>
              <a:rPr lang="en-US" b="1" dirty="0">
                <a:solidFill>
                  <a:srgbClr val="00B050"/>
                </a:solidFill>
              </a:rPr>
              <a:t>2</a:t>
            </a:r>
            <a:r>
              <a:rPr lang="en-US" b="1" baseline="30000" dirty="0">
                <a:solidFill>
                  <a:srgbClr val="00B050"/>
                </a:solidFill>
              </a:rPr>
              <a:t>nd</a:t>
            </a:r>
            <a:r>
              <a:rPr lang="en-US" b="1" dirty="0"/>
              <a:t> </a:t>
            </a:r>
            <a:r>
              <a:rPr lang="en-US" dirty="0"/>
              <a:t>is the person whom is being addressed: </a:t>
            </a:r>
            <a:r>
              <a:rPr lang="en-US" b="1" dirty="0">
                <a:solidFill>
                  <a:srgbClr val="00B050"/>
                </a:solidFill>
              </a:rPr>
              <a:t>YOU</a:t>
            </a:r>
            <a:r>
              <a:rPr lang="en-US" dirty="0"/>
              <a:t> are a student.</a:t>
            </a:r>
          </a:p>
          <a:p>
            <a:pPr>
              <a:buNone/>
            </a:pPr>
            <a:r>
              <a:rPr lang="en-US" b="1" dirty="0">
                <a:solidFill>
                  <a:srgbClr val="F6C700"/>
                </a:solidFill>
              </a:rPr>
              <a:t>3</a:t>
            </a:r>
            <a:r>
              <a:rPr lang="en-US" b="1" baseline="30000" dirty="0">
                <a:solidFill>
                  <a:srgbClr val="F6C700"/>
                </a:solidFill>
              </a:rPr>
              <a:t>rd</a:t>
            </a:r>
            <a:r>
              <a:rPr lang="en-US" dirty="0"/>
              <a:t> person is the person about whom one is speaking: </a:t>
            </a:r>
            <a:r>
              <a:rPr lang="en-US" b="1" dirty="0">
                <a:solidFill>
                  <a:srgbClr val="F6C700"/>
                </a:solidFill>
              </a:rPr>
              <a:t>HE</a:t>
            </a:r>
            <a:r>
              <a:rPr lang="en-US" dirty="0"/>
              <a:t> lives next door</a:t>
            </a:r>
            <a:r>
              <a:rPr lang="en-US" dirty="0" smtClean="0"/>
              <a:t>.</a:t>
            </a:r>
          </a:p>
          <a:p>
            <a:pPr>
              <a:buNone/>
            </a:pPr>
            <a:endParaRPr lang="en-US" dirty="0"/>
          </a:p>
        </p:txBody>
      </p:sp>
      <p:sp>
        <p:nvSpPr>
          <p:cNvPr id="10" name="Right Arrow 9"/>
          <p:cNvSpPr/>
          <p:nvPr/>
        </p:nvSpPr>
        <p:spPr>
          <a:xfrm flipV="1">
            <a:off x="180109" y="739140"/>
            <a:ext cx="4572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Right Arrow 10"/>
          <p:cNvSpPr/>
          <p:nvPr/>
        </p:nvSpPr>
        <p:spPr>
          <a:xfrm flipH="1" flipV="1">
            <a:off x="8562109" y="662940"/>
            <a:ext cx="457200" cy="2637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ight Arrow 11"/>
          <p:cNvSpPr/>
          <p:nvPr/>
        </p:nvSpPr>
        <p:spPr>
          <a:xfrm flipV="1">
            <a:off x="180109" y="1196340"/>
            <a:ext cx="457200" cy="19811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3" name="Right Arrow 12"/>
          <p:cNvSpPr/>
          <p:nvPr/>
        </p:nvSpPr>
        <p:spPr>
          <a:xfrm flipH="1" flipV="1">
            <a:off x="8562109" y="1043940"/>
            <a:ext cx="457200" cy="198118"/>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4" name="Right Arrow 13"/>
          <p:cNvSpPr/>
          <p:nvPr/>
        </p:nvSpPr>
        <p:spPr>
          <a:xfrm flipV="1">
            <a:off x="180109" y="1577340"/>
            <a:ext cx="457200" cy="19811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5" name="Right Arrow 14"/>
          <p:cNvSpPr/>
          <p:nvPr/>
        </p:nvSpPr>
        <p:spPr>
          <a:xfrm flipH="1" flipV="1">
            <a:off x="8562109" y="1501140"/>
            <a:ext cx="457200" cy="19811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6" name="TextBox 15"/>
          <p:cNvSpPr txBox="1"/>
          <p:nvPr/>
        </p:nvSpPr>
        <p:spPr>
          <a:xfrm>
            <a:off x="152400" y="4225743"/>
            <a:ext cx="8529771" cy="2531462"/>
          </a:xfrm>
          <a:prstGeom prst="rect">
            <a:avLst/>
          </a:prstGeom>
          <a:noFill/>
        </p:spPr>
        <p:txBody>
          <a:bodyPr wrap="none" rtlCol="0">
            <a:spAutoFit/>
          </a:bodyPr>
          <a:lstStyle/>
          <a:p>
            <a:endParaRPr lang="en-US" dirty="0" smtClean="0"/>
          </a:p>
          <a:p>
            <a:r>
              <a:rPr lang="en-US" dirty="0" smtClean="0"/>
              <a:t>Besides person, we talk about NUMBER.  There are 2 choices: SINGULAR &amp; PLURAL.</a:t>
            </a:r>
          </a:p>
          <a:p>
            <a:endParaRPr lang="en-US" sz="1100" dirty="0" smtClean="0"/>
          </a:p>
          <a:p>
            <a:r>
              <a:rPr lang="en-US" dirty="0" smtClean="0"/>
              <a:t>If </a:t>
            </a:r>
            <a:r>
              <a:rPr lang="en-US" b="1" dirty="0" smtClean="0">
                <a:solidFill>
                  <a:srgbClr val="7030A0"/>
                </a:solidFill>
              </a:rPr>
              <a:t>ONE</a:t>
            </a:r>
            <a:r>
              <a:rPr lang="en-US" dirty="0" smtClean="0"/>
              <a:t> person is speaking/addressed/spoken about, the pronoun is </a:t>
            </a:r>
            <a:r>
              <a:rPr lang="en-US" b="1" dirty="0" smtClean="0">
                <a:solidFill>
                  <a:srgbClr val="7030A0"/>
                </a:solidFill>
              </a:rPr>
              <a:t>SINGULAR</a:t>
            </a:r>
            <a:r>
              <a:rPr lang="en-US" dirty="0" smtClean="0"/>
              <a:t>.</a:t>
            </a:r>
          </a:p>
          <a:p>
            <a:r>
              <a:rPr lang="en-US" dirty="0" smtClean="0"/>
              <a:t>If </a:t>
            </a:r>
            <a:r>
              <a:rPr lang="en-US" b="1" dirty="0" smtClean="0">
                <a:solidFill>
                  <a:srgbClr val="FF3399"/>
                </a:solidFill>
              </a:rPr>
              <a:t>TWO OR MORE </a:t>
            </a:r>
            <a:r>
              <a:rPr lang="en-US" dirty="0" smtClean="0"/>
              <a:t>persons are speaking, etc., the pronoun is </a:t>
            </a:r>
            <a:r>
              <a:rPr lang="en-US" b="1" dirty="0" smtClean="0">
                <a:solidFill>
                  <a:srgbClr val="FF3399"/>
                </a:solidFill>
              </a:rPr>
              <a:t>PLURAL</a:t>
            </a:r>
            <a:r>
              <a:rPr lang="en-US" dirty="0" smtClean="0"/>
              <a:t>.</a:t>
            </a:r>
          </a:p>
          <a:p>
            <a:endParaRPr lang="en-US" sz="1100" dirty="0"/>
          </a:p>
          <a:p>
            <a:r>
              <a:rPr lang="en-US" dirty="0"/>
              <a:t>So I/me/myself are 1st person singular; they/them/themselves are 3rd person plural.</a:t>
            </a:r>
          </a:p>
          <a:p>
            <a:endParaRPr lang="en-US" sz="1050" dirty="0" smtClean="0"/>
          </a:p>
          <a:p>
            <a:r>
              <a:rPr lang="en-US" dirty="0" smtClean="0"/>
              <a:t>One more thing: “you” is both singular &amp; plural, &amp; for clarification, you will probably hear</a:t>
            </a:r>
          </a:p>
          <a:p>
            <a:r>
              <a:rPr lang="en-US" dirty="0"/>
              <a:t> </a:t>
            </a:r>
            <a:r>
              <a:rPr lang="en-US" dirty="0" smtClean="0"/>
              <a:t>    me say “y’all.”</a:t>
            </a:r>
            <a:endParaRPr lang="en-US" dirty="0"/>
          </a:p>
        </p:txBody>
      </p:sp>
      <p:sp>
        <p:nvSpPr>
          <p:cNvPr id="17" name="Right Arrow 16"/>
          <p:cNvSpPr/>
          <p:nvPr/>
        </p:nvSpPr>
        <p:spPr>
          <a:xfrm rot="5400000" flipV="1">
            <a:off x="5356859" y="182881"/>
            <a:ext cx="457200" cy="19811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8" name="Right Arrow 17"/>
          <p:cNvSpPr/>
          <p:nvPr/>
        </p:nvSpPr>
        <p:spPr>
          <a:xfrm rot="5400000" flipV="1">
            <a:off x="1115683" y="259081"/>
            <a:ext cx="457200" cy="19811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0" name="Right Arrow 19"/>
          <p:cNvSpPr/>
          <p:nvPr/>
        </p:nvSpPr>
        <p:spPr>
          <a:xfrm rot="5400000" flipV="1">
            <a:off x="2613659" y="259081"/>
            <a:ext cx="457200" cy="198118"/>
          </a:xfrm>
          <a:prstGeom prst="right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1" name="Right Arrow 20"/>
          <p:cNvSpPr/>
          <p:nvPr/>
        </p:nvSpPr>
        <p:spPr>
          <a:xfrm rot="5400000" flipV="1">
            <a:off x="7185659" y="182881"/>
            <a:ext cx="457200" cy="198118"/>
          </a:xfrm>
          <a:prstGeom prst="right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animEffect transition="in" filter="fade">
                                      <p:cBhvr>
                                        <p:cTn id="11" dur="1000"/>
                                        <p:tgtEl>
                                          <p:spTgt spid="7">
                                            <p:txEl>
                                              <p:pRg st="4" end="4"/>
                                            </p:txEl>
                                          </p:spTgt>
                                        </p:tgtEl>
                                      </p:cBhvr>
                                    </p:animEffect>
                                    <p:anim calcmode="lin" valueType="num">
                                      <p:cBhvr>
                                        <p:cTn id="1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4" presetID="48" presetClass="entr" presetSubtype="0" accel="5000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7"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fade">
                                      <p:cBhvr>
                                        <p:cTn id="19" dur="1000"/>
                                        <p:tgtEl>
                                          <p:spTgt spid="10"/>
                                        </p:tgtEl>
                                      </p:cBhvr>
                                    </p:animEffect>
                                  </p:childTnLst>
                                </p:cTn>
                              </p:par>
                              <p:par>
                                <p:cTn id="20" presetID="48" presetClass="entr" presetSubtype="0" accel="5000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Effect transition="in" filter="fade">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1000"/>
                                        <p:tgtEl>
                                          <p:spTgt spid="7">
                                            <p:txEl>
                                              <p:pRg st="5" end="5"/>
                                            </p:txEl>
                                          </p:spTgt>
                                        </p:tgtEl>
                                      </p:cBhvr>
                                    </p:animEffect>
                                    <p:anim calcmode="lin" valueType="num">
                                      <p:cBhvr>
                                        <p:cTn id="31"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3" presetID="48" presetClass="entr" presetSubtype="0" accel="50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6"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37" dur="1000" fill="hold"/>
                                        <p:tgtEl>
                                          <p:spTgt spid="12"/>
                                        </p:tgtEl>
                                        <p:attrNameLst>
                                          <p:attrName>ppt_y</p:attrName>
                                        </p:attrNameLst>
                                      </p:cBhvr>
                                      <p:tavLst>
                                        <p:tav tm="0">
                                          <p:val>
                                            <p:strVal val="#ppt_y"/>
                                          </p:val>
                                        </p:tav>
                                        <p:tav tm="100000">
                                          <p:val>
                                            <p:strVal val="#ppt_y"/>
                                          </p:val>
                                        </p:tav>
                                      </p:tavLst>
                                    </p:anim>
                                    <p:animEffect transition="in" filter="fade">
                                      <p:cBhvr>
                                        <p:cTn id="38" dur="1000"/>
                                        <p:tgtEl>
                                          <p:spTgt spid="12"/>
                                        </p:tgtEl>
                                      </p:cBhvr>
                                    </p:animEffect>
                                  </p:childTnLst>
                                </p:cTn>
                              </p:par>
                              <p:par>
                                <p:cTn id="39" presetID="48" presetClass="entr" presetSubtype="0" accel="5000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13"/>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13"/>
                                        </p:tgtEl>
                                        <p:attrNameLst>
                                          <p:attrName>ppt_y</p:attrName>
                                        </p:attrNameLst>
                                      </p:cBhvr>
                                      <p:tavLst>
                                        <p:tav tm="0">
                                          <p:val>
                                            <p:strVal val="#ppt_y"/>
                                          </p:val>
                                        </p:tav>
                                        <p:tav tm="100000">
                                          <p:val>
                                            <p:strVal val="#ppt_y"/>
                                          </p:val>
                                        </p:tav>
                                      </p:tavLst>
                                    </p:anim>
                                    <p:animEffect transition="in" filter="fade">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fade">
                                      <p:cBhvr>
                                        <p:cTn id="49" dur="1000"/>
                                        <p:tgtEl>
                                          <p:spTgt spid="7">
                                            <p:txEl>
                                              <p:pRg st="6" end="6"/>
                                            </p:txEl>
                                          </p:spTgt>
                                        </p:tgtEl>
                                      </p:cBhvr>
                                    </p:animEffect>
                                    <p:anim calcmode="lin" valueType="num">
                                      <p:cBhvr>
                                        <p:cTn id="50"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6" end="6"/>
                                            </p:txEl>
                                          </p:spTgt>
                                        </p:tgtEl>
                                        <p:attrNameLst>
                                          <p:attrName>ppt_y</p:attrName>
                                        </p:attrNameLst>
                                      </p:cBhvr>
                                      <p:tavLst>
                                        <p:tav tm="0">
                                          <p:val>
                                            <p:strVal val="#ppt_y+.1"/>
                                          </p:val>
                                        </p:tav>
                                        <p:tav tm="100000">
                                          <p:val>
                                            <p:strVal val="#ppt_y"/>
                                          </p:val>
                                        </p:tav>
                                      </p:tavLst>
                                    </p:anim>
                                  </p:childTnLst>
                                </p:cTn>
                              </p:par>
                              <p:par>
                                <p:cTn id="52" presetID="48" presetClass="entr" presetSubtype="0" accel="5000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5" dur="10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56" dur="1000" fill="hold"/>
                                        <p:tgtEl>
                                          <p:spTgt spid="14"/>
                                        </p:tgtEl>
                                        <p:attrNameLst>
                                          <p:attrName>ppt_y</p:attrName>
                                        </p:attrNameLst>
                                      </p:cBhvr>
                                      <p:tavLst>
                                        <p:tav tm="0">
                                          <p:val>
                                            <p:strVal val="#ppt_y"/>
                                          </p:val>
                                        </p:tav>
                                        <p:tav tm="100000">
                                          <p:val>
                                            <p:strVal val="#ppt_y"/>
                                          </p:val>
                                        </p:tav>
                                      </p:tavLst>
                                    </p:anim>
                                    <p:animEffect transition="in" filter="fade">
                                      <p:cBhvr>
                                        <p:cTn id="57" dur="1000"/>
                                        <p:tgtEl>
                                          <p:spTgt spid="14"/>
                                        </p:tgtEl>
                                      </p:cBhvr>
                                    </p:animEffect>
                                  </p:childTnLst>
                                </p:cTn>
                              </p:par>
                              <p:par>
                                <p:cTn id="58" presetID="48" presetClass="entr" presetSubtype="0" accel="5000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1"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62" dur="1000" fill="hold"/>
                                        <p:tgtEl>
                                          <p:spTgt spid="15"/>
                                        </p:tgtEl>
                                        <p:attrNameLst>
                                          <p:attrName>ppt_y</p:attrName>
                                        </p:attrNameLst>
                                      </p:cBhvr>
                                      <p:tavLst>
                                        <p:tav tm="0">
                                          <p:val>
                                            <p:strVal val="#ppt_y"/>
                                          </p:val>
                                        </p:tav>
                                        <p:tav tm="100000">
                                          <p:val>
                                            <p:strVal val="#ppt_y"/>
                                          </p:val>
                                        </p:tav>
                                      </p:tavLst>
                                    </p:anim>
                                    <p:animEffect transition="in" filter="fade">
                                      <p:cBhvr>
                                        <p:cTn id="63" dur="1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6">
                                            <p:txEl>
                                              <p:pRg st="1" end="1"/>
                                            </p:txEl>
                                          </p:spTgt>
                                        </p:tgtEl>
                                        <p:attrNameLst>
                                          <p:attrName>style.visibility</p:attrName>
                                        </p:attrNameLst>
                                      </p:cBhvr>
                                      <p:to>
                                        <p:strVal val="visible"/>
                                      </p:to>
                                    </p:set>
                                    <p:animEffect transition="in" filter="fade">
                                      <p:cBhvr>
                                        <p:cTn id="68" dur="1000"/>
                                        <p:tgtEl>
                                          <p:spTgt spid="16">
                                            <p:txEl>
                                              <p:pRg st="1" end="1"/>
                                            </p:txEl>
                                          </p:spTgt>
                                        </p:tgtEl>
                                      </p:cBhvr>
                                    </p:animEffect>
                                    <p:anim calcmode="lin" valueType="num">
                                      <p:cBhvr>
                                        <p:cTn id="69"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6">
                                            <p:txEl>
                                              <p:pRg st="3" end="3"/>
                                            </p:txEl>
                                          </p:spTgt>
                                        </p:tgtEl>
                                        <p:attrNameLst>
                                          <p:attrName>style.visibility</p:attrName>
                                        </p:attrNameLst>
                                      </p:cBhvr>
                                      <p:to>
                                        <p:strVal val="visible"/>
                                      </p:to>
                                    </p:set>
                                    <p:animEffect transition="in" filter="fade">
                                      <p:cBhvr>
                                        <p:cTn id="75" dur="1000"/>
                                        <p:tgtEl>
                                          <p:spTgt spid="16">
                                            <p:txEl>
                                              <p:pRg st="3" end="3"/>
                                            </p:txEl>
                                          </p:spTgt>
                                        </p:tgtEl>
                                      </p:cBhvr>
                                    </p:animEffect>
                                    <p:anim calcmode="lin" valueType="num">
                                      <p:cBhvr>
                                        <p:cTn id="76"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77"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78" presetID="48" presetClass="entr" presetSubtype="0" accel="5000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1"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82" dur="1000" fill="hold"/>
                                        <p:tgtEl>
                                          <p:spTgt spid="18"/>
                                        </p:tgtEl>
                                        <p:attrNameLst>
                                          <p:attrName>ppt_y</p:attrName>
                                        </p:attrNameLst>
                                      </p:cBhvr>
                                      <p:tavLst>
                                        <p:tav tm="0">
                                          <p:val>
                                            <p:strVal val="#ppt_y"/>
                                          </p:val>
                                        </p:tav>
                                        <p:tav tm="100000">
                                          <p:val>
                                            <p:strVal val="#ppt_y"/>
                                          </p:val>
                                        </p:tav>
                                      </p:tavLst>
                                    </p:anim>
                                    <p:animEffect transition="in" filter="fade">
                                      <p:cBhvr>
                                        <p:cTn id="83" dur="1000"/>
                                        <p:tgtEl>
                                          <p:spTgt spid="18"/>
                                        </p:tgtEl>
                                      </p:cBhvr>
                                    </p:animEffect>
                                  </p:childTnLst>
                                </p:cTn>
                              </p:par>
                              <p:par>
                                <p:cTn id="84" presetID="48" presetClass="entr" presetSubtype="0" accel="5000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7"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88" dur="1000" fill="hold"/>
                                        <p:tgtEl>
                                          <p:spTgt spid="17"/>
                                        </p:tgtEl>
                                        <p:attrNameLst>
                                          <p:attrName>ppt_y</p:attrName>
                                        </p:attrNameLst>
                                      </p:cBhvr>
                                      <p:tavLst>
                                        <p:tav tm="0">
                                          <p:val>
                                            <p:strVal val="#ppt_y"/>
                                          </p:val>
                                        </p:tav>
                                        <p:tav tm="100000">
                                          <p:val>
                                            <p:strVal val="#ppt_y"/>
                                          </p:val>
                                        </p:tav>
                                      </p:tavLst>
                                    </p:anim>
                                    <p:animEffect transition="in" filter="fade">
                                      <p:cBhvr>
                                        <p:cTn id="89" dur="1000"/>
                                        <p:tgtEl>
                                          <p:spTgt spid="17"/>
                                        </p:tgtEl>
                                      </p:cBhvr>
                                    </p:animEffect>
                                  </p:childTnLst>
                                </p:cTn>
                              </p:par>
                              <p:par>
                                <p:cTn id="90" presetID="1" presetClass="exit" presetSubtype="0" fill="hold" grpId="1" nodeType="withEffect">
                                  <p:stCondLst>
                                    <p:cond delay="0"/>
                                  </p:stCondLst>
                                  <p:childTnLst>
                                    <p:set>
                                      <p:cBhvr>
                                        <p:cTn id="91" dur="1" fill="hold">
                                          <p:stCondLst>
                                            <p:cond delay="0"/>
                                          </p:stCondLst>
                                        </p:cTn>
                                        <p:tgtEl>
                                          <p:spTgt spid="10"/>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4"/>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11"/>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13"/>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1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16">
                                            <p:txEl>
                                              <p:pRg st="4" end="4"/>
                                            </p:txEl>
                                          </p:spTgt>
                                        </p:tgtEl>
                                        <p:attrNameLst>
                                          <p:attrName>style.visibility</p:attrName>
                                        </p:attrNameLst>
                                      </p:cBhvr>
                                      <p:to>
                                        <p:strVal val="visible"/>
                                      </p:to>
                                    </p:set>
                                    <p:animEffect transition="in" filter="fade">
                                      <p:cBhvr>
                                        <p:cTn id="106" dur="1000"/>
                                        <p:tgtEl>
                                          <p:spTgt spid="16">
                                            <p:txEl>
                                              <p:pRg st="4" end="4"/>
                                            </p:txEl>
                                          </p:spTgt>
                                        </p:tgtEl>
                                      </p:cBhvr>
                                    </p:animEffect>
                                    <p:anim calcmode="lin" valueType="num">
                                      <p:cBhvr>
                                        <p:cTn id="107"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108" dur="1000" fill="hold"/>
                                        <p:tgtEl>
                                          <p:spTgt spid="16">
                                            <p:txEl>
                                              <p:pRg st="4" end="4"/>
                                            </p:txEl>
                                          </p:spTgt>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animEffect transition="in" filter="fade">
                                      <p:cBhvr>
                                        <p:cTn id="111" dur="1000"/>
                                        <p:tgtEl>
                                          <p:spTgt spid="16">
                                            <p:txEl>
                                              <p:pRg st="6" end="6"/>
                                            </p:txEl>
                                          </p:spTgt>
                                        </p:tgtEl>
                                      </p:cBhvr>
                                    </p:animEffect>
                                    <p:anim calcmode="lin" valueType="num">
                                      <p:cBhvr>
                                        <p:cTn id="112"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113" dur="1000" fill="hold"/>
                                        <p:tgtEl>
                                          <p:spTgt spid="16">
                                            <p:txEl>
                                              <p:pRg st="6" end="6"/>
                                            </p:txEl>
                                          </p:spTgt>
                                        </p:tgtEl>
                                        <p:attrNameLst>
                                          <p:attrName>ppt_y</p:attrName>
                                        </p:attrNameLst>
                                      </p:cBhvr>
                                      <p:tavLst>
                                        <p:tav tm="0">
                                          <p:val>
                                            <p:strVal val="#ppt_y+.1"/>
                                          </p:val>
                                        </p:tav>
                                        <p:tav tm="100000">
                                          <p:val>
                                            <p:strVal val="#ppt_y"/>
                                          </p:val>
                                        </p:tav>
                                      </p:tavLst>
                                    </p:anim>
                                  </p:childTnLst>
                                </p:cTn>
                              </p:par>
                              <p:par>
                                <p:cTn id="114" presetID="48" presetClass="entr" presetSubtype="0" accel="5000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 calcmode="lin" valueType="num">
                                      <p:cBhvr>
                                        <p:cTn id="116" dur="1000" fill="hold"/>
                                        <p:tgtEl>
                                          <p:spTgt spid="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7" dur="1000" fill="hold"/>
                                        <p:tgtEl>
                                          <p:spTgt spid="20"/>
                                        </p:tgtEl>
                                        <p:attrNameLst>
                                          <p:attrName>ppt_x</p:attrName>
                                        </p:attrNameLst>
                                      </p:cBhvr>
                                      <p:tavLst>
                                        <p:tav tm="0">
                                          <p:val>
                                            <p:fltVal val="-1"/>
                                          </p:val>
                                        </p:tav>
                                        <p:tav tm="50000">
                                          <p:val>
                                            <p:fltVal val="0.95"/>
                                          </p:val>
                                        </p:tav>
                                        <p:tav tm="100000">
                                          <p:val>
                                            <p:strVal val="#ppt_x"/>
                                          </p:val>
                                        </p:tav>
                                      </p:tavLst>
                                    </p:anim>
                                    <p:anim calcmode="lin" valueType="num">
                                      <p:cBhvr>
                                        <p:cTn id="118" dur="1000" fill="hold"/>
                                        <p:tgtEl>
                                          <p:spTgt spid="20"/>
                                        </p:tgtEl>
                                        <p:attrNameLst>
                                          <p:attrName>ppt_y</p:attrName>
                                        </p:attrNameLst>
                                      </p:cBhvr>
                                      <p:tavLst>
                                        <p:tav tm="0">
                                          <p:val>
                                            <p:strVal val="#ppt_y"/>
                                          </p:val>
                                        </p:tav>
                                        <p:tav tm="100000">
                                          <p:val>
                                            <p:strVal val="#ppt_y"/>
                                          </p:val>
                                        </p:tav>
                                      </p:tavLst>
                                    </p:anim>
                                    <p:animEffect transition="in" filter="fade">
                                      <p:cBhvr>
                                        <p:cTn id="119" dur="1000"/>
                                        <p:tgtEl>
                                          <p:spTgt spid="20"/>
                                        </p:tgtEl>
                                      </p:cBhvr>
                                    </p:animEffect>
                                  </p:childTnLst>
                                </p:cTn>
                              </p:par>
                              <p:par>
                                <p:cTn id="120" presetID="48" presetClass="entr" presetSubtype="0" accel="50000"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p:cTn id="122" dur="1000" fill="hold"/>
                                        <p:tgtEl>
                                          <p:spTgt spid="2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3" dur="1000" fill="hold"/>
                                        <p:tgtEl>
                                          <p:spTgt spid="21"/>
                                        </p:tgtEl>
                                        <p:attrNameLst>
                                          <p:attrName>ppt_x</p:attrName>
                                        </p:attrNameLst>
                                      </p:cBhvr>
                                      <p:tavLst>
                                        <p:tav tm="0">
                                          <p:val>
                                            <p:fltVal val="-1"/>
                                          </p:val>
                                        </p:tav>
                                        <p:tav tm="50000">
                                          <p:val>
                                            <p:fltVal val="0.95"/>
                                          </p:val>
                                        </p:tav>
                                        <p:tav tm="100000">
                                          <p:val>
                                            <p:strVal val="#ppt_x"/>
                                          </p:val>
                                        </p:tav>
                                      </p:tavLst>
                                    </p:anim>
                                    <p:anim calcmode="lin" valueType="num">
                                      <p:cBhvr>
                                        <p:cTn id="124" dur="1000" fill="hold"/>
                                        <p:tgtEl>
                                          <p:spTgt spid="21"/>
                                        </p:tgtEl>
                                        <p:attrNameLst>
                                          <p:attrName>ppt_y</p:attrName>
                                        </p:attrNameLst>
                                      </p:cBhvr>
                                      <p:tavLst>
                                        <p:tav tm="0">
                                          <p:val>
                                            <p:strVal val="#ppt_y"/>
                                          </p:val>
                                        </p:tav>
                                        <p:tav tm="100000">
                                          <p:val>
                                            <p:strVal val="#ppt_y"/>
                                          </p:val>
                                        </p:tav>
                                      </p:tavLst>
                                    </p:anim>
                                    <p:animEffect transition="in" filter="fade">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nodeType="clickEffect">
                                  <p:stCondLst>
                                    <p:cond delay="0"/>
                                  </p:stCondLst>
                                  <p:childTnLst>
                                    <p:set>
                                      <p:cBhvr>
                                        <p:cTn id="129" dur="1" fill="hold">
                                          <p:stCondLst>
                                            <p:cond delay="0"/>
                                          </p:stCondLst>
                                        </p:cTn>
                                        <p:tgtEl>
                                          <p:spTgt spid="16">
                                            <p:txEl>
                                              <p:pRg st="8" end="8"/>
                                            </p:txEl>
                                          </p:spTgt>
                                        </p:tgtEl>
                                        <p:attrNameLst>
                                          <p:attrName>style.visibility</p:attrName>
                                        </p:attrNameLst>
                                      </p:cBhvr>
                                      <p:to>
                                        <p:strVal val="visible"/>
                                      </p:to>
                                    </p:set>
                                    <p:animEffect transition="in" filter="fade">
                                      <p:cBhvr>
                                        <p:cTn id="130" dur="1000"/>
                                        <p:tgtEl>
                                          <p:spTgt spid="16">
                                            <p:txEl>
                                              <p:pRg st="8" end="8"/>
                                            </p:txEl>
                                          </p:spTgt>
                                        </p:tgtEl>
                                      </p:cBhvr>
                                    </p:animEffect>
                                    <p:anim calcmode="lin" valueType="num">
                                      <p:cBhvr>
                                        <p:cTn id="131" dur="10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132" dur="1000" fill="hold"/>
                                        <p:tgtEl>
                                          <p:spTgt spid="16">
                                            <p:txEl>
                                              <p:pRg st="8" end="8"/>
                                            </p:txEl>
                                          </p:spTgt>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6">
                                            <p:txEl>
                                              <p:pRg st="9" end="9"/>
                                            </p:txEl>
                                          </p:spTgt>
                                        </p:tgtEl>
                                        <p:attrNameLst>
                                          <p:attrName>style.visibility</p:attrName>
                                        </p:attrNameLst>
                                      </p:cBhvr>
                                      <p:to>
                                        <p:strVal val="visible"/>
                                      </p:to>
                                    </p:set>
                                    <p:animEffect transition="in" filter="fade">
                                      <p:cBhvr>
                                        <p:cTn id="135" dur="1000"/>
                                        <p:tgtEl>
                                          <p:spTgt spid="16">
                                            <p:txEl>
                                              <p:pRg st="9" end="9"/>
                                            </p:txEl>
                                          </p:spTgt>
                                        </p:tgtEl>
                                      </p:cBhvr>
                                    </p:animEffect>
                                    <p:anim calcmode="lin" valueType="num">
                                      <p:cBhvr>
                                        <p:cTn id="136" dur="1000" fill="hold"/>
                                        <p:tgtEl>
                                          <p:spTgt spid="16">
                                            <p:txEl>
                                              <p:pRg st="9" end="9"/>
                                            </p:txEl>
                                          </p:spTgt>
                                        </p:tgtEl>
                                        <p:attrNameLst>
                                          <p:attrName>ppt_x</p:attrName>
                                        </p:attrNameLst>
                                      </p:cBhvr>
                                      <p:tavLst>
                                        <p:tav tm="0">
                                          <p:val>
                                            <p:strVal val="#ppt_x"/>
                                          </p:val>
                                        </p:tav>
                                        <p:tav tm="100000">
                                          <p:val>
                                            <p:strVal val="#ppt_x"/>
                                          </p:val>
                                        </p:tav>
                                      </p:tavLst>
                                    </p:anim>
                                    <p:anim calcmode="lin" valueType="num">
                                      <p:cBhvr>
                                        <p:cTn id="137" dur="1000" fill="hold"/>
                                        <p:tgtEl>
                                          <p:spTgt spid="1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8" fill="hold" display="0">
                  <p:stCondLst>
                    <p:cond delay="indefinite"/>
                  </p:stCondLst>
                  <p:endCondLst>
                    <p:cond evt="onStopAudio" delay="0">
                      <p:tgtEl>
                        <p:sldTgt/>
                      </p:tgtEl>
                    </p:cond>
                  </p:endCondLst>
                </p:cTn>
                <p:tgtEl>
                  <p:spTgt spid="19"/>
                </p:tgtEl>
              </p:cMediaNode>
            </p:audio>
          </p:childTnLst>
        </p:cTn>
      </p:par>
    </p:tnLst>
    <p:bldLst>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7" grpId="0" animBg="1"/>
      <p:bldP spid="18"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28600"/>
            <a:ext cx="8229600" cy="6477000"/>
          </a:xfrm>
        </p:spPr>
        <p:txBody>
          <a:bodyPr>
            <a:normAutofit fontScale="62500" lnSpcReduction="20000"/>
          </a:bodyPr>
          <a:lstStyle/>
          <a:p>
            <a:pPr>
              <a:buNone/>
            </a:pPr>
            <a:r>
              <a:rPr lang="en-US" dirty="0" smtClean="0"/>
              <a:t>Identify the personal pronouns in the following selection from </a:t>
            </a:r>
            <a:r>
              <a:rPr lang="en-US" i="1" dirty="0" smtClean="0"/>
              <a:t>Jane Eyre</a:t>
            </a:r>
            <a:r>
              <a:rPr lang="en-US" dirty="0" smtClean="0"/>
              <a:t>.</a:t>
            </a:r>
          </a:p>
          <a:p>
            <a:pPr>
              <a:buNone/>
            </a:pPr>
            <a:endParaRPr lang="en-US" dirty="0"/>
          </a:p>
          <a:p>
            <a:pPr>
              <a:buNone/>
            </a:pPr>
            <a:r>
              <a:rPr lang="en-US" dirty="0" smtClean="0"/>
              <a:t>		There was no possibility of taking a walk that day. We had been wandering, indeed, in the leafless shrubbery an hour in the morning; but since dinner (Mrs. Reed, when there was no company, dined early) the cold winter wind had brought with it clouds so </a:t>
            </a:r>
            <a:r>
              <a:rPr lang="en-US" dirty="0" err="1" smtClean="0"/>
              <a:t>sombre</a:t>
            </a:r>
            <a:r>
              <a:rPr lang="en-US" dirty="0" smtClean="0"/>
              <a:t>, and a rain so penetrating, that further out-door exercise was now out of the question.</a:t>
            </a:r>
          </a:p>
          <a:p>
            <a:pPr>
              <a:buNone/>
            </a:pPr>
            <a:r>
              <a:rPr lang="en-US" dirty="0" smtClean="0"/>
              <a:t>		I was glad of it: I never liked long walks, especially on chilly afternoons: dreadful to me was the coming home in the raw twilight, with nipped fingers and toes, and a heart saddened by the chidings of Bessie, the nurse, and humbled by the consciousness of my physical inferiority to Eliza, John, and Georgiana Reed.</a:t>
            </a:r>
          </a:p>
          <a:p>
            <a:pPr>
              <a:buNone/>
            </a:pPr>
            <a:r>
              <a:rPr lang="en-US" dirty="0" smtClean="0"/>
              <a:t>		The said Eliza, John, and Georgiana were now clustered round their mama in the drawing-room: she lay reclined on a sofa by the fireside, and with her darlings about her (for the time neither quarrelling nor crying) looked perfectly happy. Me, she had dispensed from joining the group; saying, "She regretted to be under the necessity of keeping me at a distance; but that until she heard from Bessie, and could discover by her own observation, that I was </a:t>
            </a:r>
            <a:r>
              <a:rPr lang="en-US" dirty="0" err="1" smtClean="0"/>
              <a:t>endeavouring</a:t>
            </a:r>
            <a:r>
              <a:rPr lang="en-US" dirty="0" smtClean="0"/>
              <a:t> in good earnest to acquire a more sociable and childlike disposition, a more attractive and sprightly manner--something lighter, franker, more natural, as it were--she really must exclude me from privileges intended only for contented, happy, little children."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000" dirty="0" smtClean="0"/>
              <a:t>Be sure you’ve written your answers, because the answer key is next.  If you did them just in your head, GO BACK AND DO THEM ON PAPER!!!!!</a:t>
            </a:r>
            <a:endParaRPr lang="en-US" sz="2000" dirty="0"/>
          </a:p>
        </p:txBody>
      </p:sp>
      <p:sp>
        <p:nvSpPr>
          <p:cNvPr id="3" name="Content Placeholder 2"/>
          <p:cNvSpPr>
            <a:spLocks noGrp="1"/>
          </p:cNvSpPr>
          <p:nvPr>
            <p:ph idx="1"/>
          </p:nvPr>
        </p:nvSpPr>
        <p:spPr>
          <a:xfrm>
            <a:off x="304800" y="1143000"/>
            <a:ext cx="8610600" cy="5715000"/>
          </a:xfrm>
        </p:spPr>
        <p:txBody>
          <a:bodyPr>
            <a:normAutofit fontScale="62500" lnSpcReduction="20000"/>
          </a:bodyPr>
          <a:lstStyle/>
          <a:p>
            <a:pPr>
              <a:buNone/>
            </a:pPr>
            <a:r>
              <a:rPr lang="en-US" dirty="0" smtClean="0"/>
              <a:t>		There was no possibility of taking a walk that day. </a:t>
            </a:r>
            <a:r>
              <a:rPr lang="en-US" u="sng" dirty="0" smtClean="0"/>
              <a:t>We</a:t>
            </a:r>
            <a:r>
              <a:rPr lang="en-US" dirty="0" smtClean="0"/>
              <a:t> had been wandering, indeed, in the leafless shrubbery an hour in the morning; but since dinner (Mrs. Reed, when there was no company, dined early) the cold winter wind had brought with </a:t>
            </a:r>
            <a:r>
              <a:rPr lang="en-US" u="sng" dirty="0" smtClean="0"/>
              <a:t>it</a:t>
            </a:r>
            <a:r>
              <a:rPr lang="en-US" dirty="0" smtClean="0"/>
              <a:t> clouds so </a:t>
            </a:r>
            <a:r>
              <a:rPr lang="en-US" dirty="0" err="1" smtClean="0"/>
              <a:t>sombre</a:t>
            </a:r>
            <a:r>
              <a:rPr lang="en-US" dirty="0" smtClean="0"/>
              <a:t>, and a rain so penetrating, that further out-door exercise was now out of the question.</a:t>
            </a:r>
          </a:p>
          <a:p>
            <a:pPr>
              <a:buNone/>
            </a:pPr>
            <a:r>
              <a:rPr lang="en-US" dirty="0" smtClean="0"/>
              <a:t>		</a:t>
            </a:r>
            <a:r>
              <a:rPr lang="en-US" u="sng" dirty="0" smtClean="0"/>
              <a:t>I</a:t>
            </a:r>
            <a:r>
              <a:rPr lang="en-US" dirty="0" smtClean="0"/>
              <a:t> was glad of </a:t>
            </a:r>
            <a:r>
              <a:rPr lang="en-US" u="sng" dirty="0" smtClean="0"/>
              <a:t>it</a:t>
            </a:r>
            <a:r>
              <a:rPr lang="en-US" dirty="0" smtClean="0"/>
              <a:t>: </a:t>
            </a:r>
            <a:r>
              <a:rPr lang="en-US" u="sng" dirty="0" smtClean="0"/>
              <a:t>I</a:t>
            </a:r>
            <a:r>
              <a:rPr lang="en-US" dirty="0" smtClean="0"/>
              <a:t> never liked long walks, especially on chilly afternoons: dreadful to </a:t>
            </a:r>
            <a:r>
              <a:rPr lang="en-US" u="sng" dirty="0" smtClean="0"/>
              <a:t>me</a:t>
            </a:r>
            <a:r>
              <a:rPr lang="en-US" dirty="0" smtClean="0"/>
              <a:t> was the coming home in the raw twilight, with nipped fingers and toes, and a heart saddened by the chidings of Bessie, the nurse, and humbled by the consciousness of my physical inferiority to Eliza, John, and Georgiana Reed.</a:t>
            </a:r>
          </a:p>
          <a:p>
            <a:pPr>
              <a:buNone/>
            </a:pPr>
            <a:r>
              <a:rPr lang="en-US" dirty="0" smtClean="0"/>
              <a:t>		The said Eliza, John, and Georgiana were now clustered round their mama in the drawing-room: </a:t>
            </a:r>
            <a:r>
              <a:rPr lang="en-US" u="sng" dirty="0" smtClean="0"/>
              <a:t>she</a:t>
            </a:r>
            <a:r>
              <a:rPr lang="en-US" dirty="0" smtClean="0"/>
              <a:t> lay reclined on a sofa by the fireside, and with </a:t>
            </a:r>
            <a:r>
              <a:rPr lang="en-US" dirty="0"/>
              <a:t>*</a:t>
            </a:r>
            <a:r>
              <a:rPr lang="en-US" dirty="0" smtClean="0"/>
              <a:t>her darlings about </a:t>
            </a:r>
            <a:r>
              <a:rPr lang="en-US" u="sng" dirty="0" smtClean="0"/>
              <a:t>her</a:t>
            </a:r>
            <a:r>
              <a:rPr lang="en-US" dirty="0" smtClean="0"/>
              <a:t> (for the time neither quarrelling nor crying) looked perfectly happy. </a:t>
            </a:r>
            <a:r>
              <a:rPr lang="en-US" u="sng" dirty="0" smtClean="0"/>
              <a:t>Me</a:t>
            </a:r>
            <a:r>
              <a:rPr lang="en-US" dirty="0" smtClean="0"/>
              <a:t>, </a:t>
            </a:r>
            <a:r>
              <a:rPr lang="en-US" u="sng" dirty="0" smtClean="0"/>
              <a:t>she</a:t>
            </a:r>
            <a:r>
              <a:rPr lang="en-US" dirty="0" smtClean="0"/>
              <a:t> had dispensed from joining the group; saying, "</a:t>
            </a:r>
            <a:r>
              <a:rPr lang="en-US" u="sng" dirty="0" smtClean="0"/>
              <a:t>She</a:t>
            </a:r>
            <a:r>
              <a:rPr lang="en-US" dirty="0" smtClean="0"/>
              <a:t> regretted to be under the necessity of keeping </a:t>
            </a:r>
            <a:r>
              <a:rPr lang="en-US" u="sng" dirty="0" smtClean="0"/>
              <a:t>me</a:t>
            </a:r>
            <a:r>
              <a:rPr lang="en-US" dirty="0" smtClean="0"/>
              <a:t> at a distance; but that until </a:t>
            </a:r>
            <a:r>
              <a:rPr lang="en-US" u="sng" dirty="0" smtClean="0"/>
              <a:t>she</a:t>
            </a:r>
            <a:r>
              <a:rPr lang="en-US" dirty="0" smtClean="0"/>
              <a:t> heard from Bessie, and could discover by *her own observation, that </a:t>
            </a:r>
            <a:r>
              <a:rPr lang="en-US" u="sng" dirty="0" smtClean="0"/>
              <a:t>I</a:t>
            </a:r>
            <a:r>
              <a:rPr lang="en-US" dirty="0" smtClean="0"/>
              <a:t> was </a:t>
            </a:r>
            <a:r>
              <a:rPr lang="en-US" dirty="0" err="1" smtClean="0"/>
              <a:t>endeavouring</a:t>
            </a:r>
            <a:r>
              <a:rPr lang="en-US" dirty="0" smtClean="0"/>
              <a:t> in good earnest to acquire a more sociable and childlike disposition, a more attractive and sprightly manner--something lighter, franker, more natural, as </a:t>
            </a:r>
            <a:r>
              <a:rPr lang="en-US" u="sng" dirty="0" smtClean="0"/>
              <a:t>it</a:t>
            </a:r>
            <a:r>
              <a:rPr lang="en-US" dirty="0" smtClean="0"/>
              <a:t> were--</a:t>
            </a:r>
            <a:r>
              <a:rPr lang="en-US" u="sng" dirty="0" smtClean="0"/>
              <a:t>she</a:t>
            </a:r>
            <a:r>
              <a:rPr lang="en-US" dirty="0" smtClean="0"/>
              <a:t> really must exclude </a:t>
            </a:r>
            <a:r>
              <a:rPr lang="en-US" u="sng" dirty="0" smtClean="0"/>
              <a:t>me</a:t>
            </a:r>
            <a:r>
              <a:rPr lang="en-US" dirty="0" smtClean="0"/>
              <a:t> from privileges intended only for contented, happy, little children.“</a:t>
            </a:r>
          </a:p>
          <a:p>
            <a:pPr>
              <a:buNone/>
            </a:pPr>
            <a:endParaRPr lang="en-US" dirty="0" smtClean="0"/>
          </a:p>
          <a:p>
            <a:pPr>
              <a:buNone/>
            </a:pPr>
            <a:r>
              <a:rPr lang="en-US" dirty="0" smtClean="0"/>
              <a:t>*These are not pronouns but possessive adjectives; see the slide on adjectives.</a:t>
            </a:r>
          </a:p>
          <a:p>
            <a:pPr>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linds(horizontal)">
                                      <p:cBhvr>
                                        <p:cTn id="14" dur="500"/>
                                        <p:tgtEl>
                                          <p:spTgt spid="3">
                                            <p:txEl>
                                              <p:pRg st="1" end="1"/>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8229600" cy="639762"/>
          </a:xfrm>
        </p:spPr>
        <p:txBody>
          <a:bodyPr>
            <a:noAutofit/>
          </a:bodyPr>
          <a:lstStyle/>
          <a:p>
            <a:r>
              <a:rPr lang="en-US" sz="3200" dirty="0" smtClean="0"/>
              <a:t>Possessive Pronouns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03845047"/>
              </p:ext>
            </p:extLst>
          </p:nvPr>
        </p:nvGraphicFramePr>
        <p:xfrm>
          <a:off x="495300" y="457200"/>
          <a:ext cx="8229600" cy="1102360"/>
        </p:xfrm>
        <a:graphic>
          <a:graphicData uri="http://schemas.openxmlformats.org/drawingml/2006/table">
            <a:tbl>
              <a:tblPr firstRow="1" bandRow="1">
                <a:tableStyleId>{8A107856-5554-42FB-B03E-39F5DBC370BA}</a:tableStyleId>
              </a:tblPr>
              <a:tblGrid>
                <a:gridCol w="4114800"/>
                <a:gridCol w="4114800"/>
              </a:tblGrid>
              <a:tr h="228600">
                <a:tc>
                  <a:txBody>
                    <a:bodyPr/>
                    <a:lstStyle/>
                    <a:p>
                      <a:r>
                        <a:rPr lang="en-US" b="0" dirty="0" smtClean="0"/>
                        <a:t>mine</a:t>
                      </a:r>
                      <a:endParaRPr lang="en-US" b="0" dirty="0"/>
                    </a:p>
                  </a:txBody>
                  <a:tcPr/>
                </a:tc>
                <a:tc>
                  <a:txBody>
                    <a:bodyPr/>
                    <a:lstStyle/>
                    <a:p>
                      <a:r>
                        <a:rPr lang="en-US" b="0" dirty="0" smtClean="0"/>
                        <a:t>ours</a:t>
                      </a:r>
                      <a:endParaRPr lang="en-US" b="0" dirty="0"/>
                    </a:p>
                  </a:txBody>
                  <a:tcPr/>
                </a:tc>
              </a:tr>
              <a:tr h="314960">
                <a:tc>
                  <a:txBody>
                    <a:bodyPr/>
                    <a:lstStyle/>
                    <a:p>
                      <a:r>
                        <a:rPr lang="en-US" dirty="0" smtClean="0"/>
                        <a:t>yours</a:t>
                      </a:r>
                      <a:endParaRPr lang="en-US" dirty="0"/>
                    </a:p>
                  </a:txBody>
                  <a:tcPr/>
                </a:tc>
                <a:tc>
                  <a:txBody>
                    <a:bodyPr/>
                    <a:lstStyle/>
                    <a:p>
                      <a:r>
                        <a:rPr lang="en-US" dirty="0" smtClean="0"/>
                        <a:t>yours</a:t>
                      </a:r>
                      <a:endParaRPr lang="en-US" dirty="0"/>
                    </a:p>
                  </a:txBody>
                  <a:tcPr/>
                </a:tc>
              </a:tr>
              <a:tr h="370840">
                <a:tc>
                  <a:txBody>
                    <a:bodyPr/>
                    <a:lstStyle/>
                    <a:p>
                      <a:r>
                        <a:rPr lang="en-US" dirty="0" smtClean="0"/>
                        <a:t>his/hers/its</a:t>
                      </a:r>
                      <a:endParaRPr lang="en-US" dirty="0"/>
                    </a:p>
                  </a:txBody>
                  <a:tcPr/>
                </a:tc>
                <a:tc>
                  <a:txBody>
                    <a:bodyPr/>
                    <a:lstStyle/>
                    <a:p>
                      <a:r>
                        <a:rPr lang="en-US" dirty="0" smtClean="0"/>
                        <a:t>theirs</a:t>
                      </a:r>
                      <a:endParaRPr lang="en-US" dirty="0"/>
                    </a:p>
                  </a:txBody>
                  <a:tcPr/>
                </a:tc>
              </a:tr>
            </a:tbl>
          </a:graphicData>
        </a:graphic>
      </p:graphicFrame>
      <p:sp>
        <p:nvSpPr>
          <p:cNvPr id="7" name="TextBox 6"/>
          <p:cNvSpPr txBox="1"/>
          <p:nvPr/>
        </p:nvSpPr>
        <p:spPr>
          <a:xfrm>
            <a:off x="76200" y="1600200"/>
            <a:ext cx="9067800" cy="5047536"/>
          </a:xfrm>
          <a:prstGeom prst="rect">
            <a:avLst/>
          </a:prstGeom>
          <a:noFill/>
        </p:spPr>
        <p:txBody>
          <a:bodyPr wrap="square" rtlCol="0">
            <a:spAutoFit/>
          </a:bodyPr>
          <a:lstStyle/>
          <a:p>
            <a:r>
              <a:rPr lang="en-US" dirty="0" smtClean="0"/>
              <a:t>Pronouns stand in place of nouns, remember.  When we say, “John studies a lot.  He is smart,” we use “he” instead of repeating “John.”</a:t>
            </a:r>
          </a:p>
          <a:p>
            <a:endParaRPr lang="en-US" sz="1100" dirty="0"/>
          </a:p>
          <a:p>
            <a:r>
              <a:rPr lang="en-US" dirty="0" smtClean="0"/>
              <a:t>Consider the following sentences: </a:t>
            </a:r>
          </a:p>
          <a:p>
            <a:endParaRPr lang="en-US" sz="1100" dirty="0"/>
          </a:p>
          <a:p>
            <a:r>
              <a:rPr lang="en-US" dirty="0" smtClean="0"/>
              <a:t>His car is broken, so we’re going to drive </a:t>
            </a:r>
            <a:r>
              <a:rPr lang="en-US" b="1" dirty="0" smtClean="0"/>
              <a:t>mine</a:t>
            </a:r>
            <a:r>
              <a:rPr lang="en-US" dirty="0" smtClean="0"/>
              <a:t>.</a:t>
            </a:r>
          </a:p>
          <a:p>
            <a:r>
              <a:rPr lang="en-US" dirty="0" smtClean="0"/>
              <a:t>You’d better not spend all your money, because we won’t give you </a:t>
            </a:r>
            <a:r>
              <a:rPr lang="en-US" b="1" dirty="0" smtClean="0"/>
              <a:t>ours</a:t>
            </a:r>
            <a:r>
              <a:rPr lang="en-US" dirty="0" smtClean="0"/>
              <a:t>.</a:t>
            </a:r>
          </a:p>
          <a:p>
            <a:endParaRPr lang="en-US" sz="1100" dirty="0"/>
          </a:p>
          <a:p>
            <a:r>
              <a:rPr lang="en-US" dirty="0" smtClean="0"/>
              <a:t>“Mine” stands in place of “my car”; “ours” stands in place of “our money.”</a:t>
            </a:r>
          </a:p>
          <a:p>
            <a:endParaRPr lang="en-US" sz="1100" dirty="0"/>
          </a:p>
          <a:p>
            <a:r>
              <a:rPr lang="en-US" dirty="0" smtClean="0"/>
              <a:t>We call these “possessive pronouns” because they stand in place of a noun &amp; show who is the possessor of some object (as in “car” &amp; “money” above).</a:t>
            </a:r>
          </a:p>
          <a:p>
            <a:endParaRPr lang="en-US" sz="1100" dirty="0"/>
          </a:p>
          <a:p>
            <a:r>
              <a:rPr lang="en-US" dirty="0" smtClean="0"/>
              <a:t>IMPORTANT: my, your, her, our, your, &amp; their are NOT pronouns.  They stand in front of a noun, not in place of it:</a:t>
            </a:r>
          </a:p>
          <a:p>
            <a:endParaRPr lang="en-US" sz="1100" dirty="0"/>
          </a:p>
          <a:p>
            <a:r>
              <a:rPr lang="en-US" dirty="0" smtClean="0"/>
              <a:t>The car is mine (pronoun). – This is my car. (Not a pronoun, because it doesn’t replace a noun.)</a:t>
            </a:r>
          </a:p>
          <a:p>
            <a:endParaRPr lang="en-US" sz="1100" dirty="0"/>
          </a:p>
          <a:p>
            <a:r>
              <a:rPr lang="en-US" dirty="0" smtClean="0"/>
              <a:t>“His” can go either way:</a:t>
            </a:r>
          </a:p>
          <a:p>
            <a:endParaRPr lang="en-US" sz="1100" dirty="0"/>
          </a:p>
          <a:p>
            <a:r>
              <a:rPr lang="en-US" dirty="0" smtClean="0"/>
              <a:t>This car is his. – This is his car.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7488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52400"/>
            <a:ext cx="8229600" cy="5973763"/>
          </a:xfrm>
        </p:spPr>
        <p:txBody>
          <a:bodyPr/>
          <a:lstStyle/>
          <a:p>
            <a:pPr marL="0" indent="0">
              <a:buNone/>
            </a:pPr>
            <a:r>
              <a:rPr lang="en-US" dirty="0" smtClean="0"/>
              <a:t>Identify all the possessive pronouns in the paragraph below.</a:t>
            </a:r>
          </a:p>
          <a:p>
            <a:pPr marL="0" indent="0">
              <a:buNone/>
            </a:pPr>
            <a:endParaRPr lang="en-US" dirty="0"/>
          </a:p>
          <a:p>
            <a:pPr marL="0" indent="0">
              <a:buNone/>
            </a:pPr>
            <a:r>
              <a:rPr lang="en-US" dirty="0" smtClean="0"/>
              <a:t>Both my sister &amp; I drive Hondas. Hers is a Fit; mine is a Civic.  Her car is newer than mine, but mine is bigger than hers.  My father says that hers looks like a roller skate.  My father drives a Ford.  My sister &amp; I like our cars better than his.  Ours get better gas mileage.  My father thinks his car is more comfortable, but we think that paying less for gasoline is pretty comfortable.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1228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algn="l"/>
            <a:r>
              <a:rPr lang="en-US" sz="2800" dirty="0" smtClean="0"/>
              <a:t>Below are the answers.  If you haven’t written them but just did them in your head, GO BACK &amp; WRITE THEM!</a:t>
            </a:r>
            <a:endParaRPr lang="en-US" sz="2800" dirty="0"/>
          </a:p>
        </p:txBody>
      </p:sp>
      <p:sp>
        <p:nvSpPr>
          <p:cNvPr id="3" name="Content Placeholder 2"/>
          <p:cNvSpPr>
            <a:spLocks noGrp="1"/>
          </p:cNvSpPr>
          <p:nvPr>
            <p:ph idx="1"/>
          </p:nvPr>
        </p:nvSpPr>
        <p:spPr/>
        <p:txBody>
          <a:bodyPr/>
          <a:lstStyle/>
          <a:p>
            <a:pPr marL="0" indent="0">
              <a:buNone/>
            </a:pPr>
            <a:r>
              <a:rPr lang="en-US" dirty="0"/>
              <a:t>Both my sister &amp; I drive Hondas. </a:t>
            </a:r>
            <a:r>
              <a:rPr lang="en-US" u="sng" dirty="0"/>
              <a:t>Hers</a:t>
            </a:r>
            <a:r>
              <a:rPr lang="en-US" dirty="0"/>
              <a:t> is a Fit; </a:t>
            </a:r>
            <a:r>
              <a:rPr lang="en-US" u="sng" dirty="0"/>
              <a:t>mine</a:t>
            </a:r>
            <a:r>
              <a:rPr lang="en-US" dirty="0"/>
              <a:t> is a Civic.  Her car is newer than </a:t>
            </a:r>
            <a:r>
              <a:rPr lang="en-US" u="sng" dirty="0"/>
              <a:t>mine</a:t>
            </a:r>
            <a:r>
              <a:rPr lang="en-US" dirty="0"/>
              <a:t>, but </a:t>
            </a:r>
            <a:r>
              <a:rPr lang="en-US" u="sng" dirty="0"/>
              <a:t>mine</a:t>
            </a:r>
            <a:r>
              <a:rPr lang="en-US" dirty="0"/>
              <a:t> is bigger than </a:t>
            </a:r>
            <a:r>
              <a:rPr lang="en-US" u="sng" dirty="0"/>
              <a:t>hers</a:t>
            </a:r>
            <a:r>
              <a:rPr lang="en-US" dirty="0"/>
              <a:t>.  My father says that </a:t>
            </a:r>
            <a:r>
              <a:rPr lang="en-US" u="sng" dirty="0"/>
              <a:t>hers</a:t>
            </a:r>
            <a:r>
              <a:rPr lang="en-US" dirty="0"/>
              <a:t> looks like a roller skate.  My father drives a Ford.  My sister &amp; I like our cars better than </a:t>
            </a:r>
            <a:r>
              <a:rPr lang="en-US" u="sng" dirty="0"/>
              <a:t>his</a:t>
            </a:r>
            <a:r>
              <a:rPr lang="en-US" dirty="0"/>
              <a:t>.  </a:t>
            </a:r>
            <a:r>
              <a:rPr lang="en-US" u="sng" dirty="0"/>
              <a:t>Ours</a:t>
            </a:r>
            <a:r>
              <a:rPr lang="en-US" dirty="0"/>
              <a:t> get better gas mileage.  My father thinks his car is more comfortable, but we think that paying less for gasoline is pretty comfortable.</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2417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2800" dirty="0" smtClean="0"/>
              <a:t>Reflexive/Intensive Pronouns</a:t>
            </a:r>
            <a:endParaRPr lang="en-US" sz="2800" dirty="0"/>
          </a:p>
        </p:txBody>
      </p:sp>
      <p:sp>
        <p:nvSpPr>
          <p:cNvPr id="3" name="Content Placeholder 2"/>
          <p:cNvSpPr>
            <a:spLocks noGrp="1"/>
          </p:cNvSpPr>
          <p:nvPr>
            <p:ph idx="1"/>
          </p:nvPr>
        </p:nvSpPr>
        <p:spPr>
          <a:xfrm>
            <a:off x="0" y="457200"/>
            <a:ext cx="9144000" cy="6477000"/>
          </a:xfrm>
        </p:spPr>
        <p:txBody>
          <a:bodyPr>
            <a:normAutofit fontScale="55000" lnSpcReduction="20000"/>
          </a:bodyPr>
          <a:lstStyle/>
          <a:p>
            <a:pPr marL="0" indent="0">
              <a:buNone/>
            </a:pPr>
            <a:r>
              <a:rPr lang="en-US" dirty="0" smtClean="0"/>
              <a:t>		     myself			ourselves</a:t>
            </a:r>
          </a:p>
          <a:p>
            <a:pPr marL="0" indent="0">
              <a:buNone/>
            </a:pPr>
            <a:r>
              <a:rPr lang="en-US" dirty="0" smtClean="0"/>
              <a:t>		     yourself			yourselves</a:t>
            </a:r>
          </a:p>
          <a:p>
            <a:pPr marL="0" indent="0">
              <a:buNone/>
            </a:pPr>
            <a:r>
              <a:rPr lang="en-US" dirty="0" smtClean="0"/>
              <a:t>		     himself/herself/itself	themselves</a:t>
            </a:r>
          </a:p>
          <a:p>
            <a:pPr marL="0" indent="0">
              <a:buNone/>
            </a:pPr>
            <a:endParaRPr lang="en-US" sz="1200" dirty="0"/>
          </a:p>
          <a:p>
            <a:pPr marL="0" indent="0">
              <a:buNone/>
            </a:pPr>
            <a:r>
              <a:rPr lang="en-US" sz="2500" b="1" dirty="0" smtClean="0">
                <a:latin typeface="Arial Narrow" pitchFamily="34" charset="0"/>
              </a:rPr>
              <a:t>*Note: there is no such word as “</a:t>
            </a:r>
            <a:r>
              <a:rPr lang="en-US" sz="2500" b="1" dirty="0" err="1" smtClean="0">
                <a:latin typeface="Arial Narrow" pitchFamily="34" charset="0"/>
              </a:rPr>
              <a:t>hisself</a:t>
            </a:r>
            <a:r>
              <a:rPr lang="en-US" sz="2500" b="1" dirty="0" smtClean="0">
                <a:latin typeface="Arial Narrow" pitchFamily="34" charset="0"/>
              </a:rPr>
              <a:t>” or “</a:t>
            </a:r>
            <a:r>
              <a:rPr lang="en-US" sz="2500" b="1" dirty="0" err="1" smtClean="0">
                <a:latin typeface="Arial Narrow" pitchFamily="34" charset="0"/>
              </a:rPr>
              <a:t>theirselves</a:t>
            </a:r>
            <a:r>
              <a:rPr lang="en-US" sz="2500" b="1" dirty="0" smtClean="0">
                <a:latin typeface="Arial Narrow" pitchFamily="34" charset="0"/>
              </a:rPr>
              <a:t>.”</a:t>
            </a:r>
          </a:p>
          <a:p>
            <a:pPr marL="0" indent="0">
              <a:buNone/>
            </a:pPr>
            <a:endParaRPr lang="en-US" sz="1500" dirty="0"/>
          </a:p>
          <a:p>
            <a:pPr marL="0" indent="0">
              <a:buNone/>
            </a:pPr>
            <a:r>
              <a:rPr lang="en-US" dirty="0" smtClean="0"/>
              <a:t>These pronouns are used when the person has already been mentioned in the sentence:</a:t>
            </a:r>
          </a:p>
          <a:p>
            <a:pPr marL="0" indent="0">
              <a:buNone/>
            </a:pPr>
            <a:endParaRPr lang="en-US" sz="1500" dirty="0"/>
          </a:p>
          <a:p>
            <a:pPr marL="0" indent="0" algn="ctr">
              <a:buNone/>
            </a:pPr>
            <a:r>
              <a:rPr lang="en-US" dirty="0" smtClean="0"/>
              <a:t>I shot myself in the foot. – </a:t>
            </a:r>
            <a:r>
              <a:rPr lang="en-US" dirty="0" smtClean="0">
                <a:solidFill>
                  <a:srgbClr val="FF0000"/>
                </a:solidFill>
              </a:rPr>
              <a:t>NOT</a:t>
            </a:r>
            <a:r>
              <a:rPr lang="en-US" dirty="0" smtClean="0"/>
              <a:t> I shot me in the foot.</a:t>
            </a:r>
          </a:p>
          <a:p>
            <a:pPr marL="0" indent="0">
              <a:buNone/>
            </a:pPr>
            <a:endParaRPr lang="en-US" sz="900" dirty="0"/>
          </a:p>
          <a:p>
            <a:pPr marL="0" indent="0" algn="ctr">
              <a:buNone/>
            </a:pPr>
            <a:r>
              <a:rPr lang="en-US" dirty="0" smtClean="0"/>
              <a:t>You gave yourself a facial. – </a:t>
            </a:r>
            <a:r>
              <a:rPr lang="en-US" dirty="0" smtClean="0">
                <a:solidFill>
                  <a:srgbClr val="FF0000"/>
                </a:solidFill>
              </a:rPr>
              <a:t>NOT</a:t>
            </a:r>
            <a:r>
              <a:rPr lang="en-US" dirty="0" smtClean="0"/>
              <a:t> You gave you a facial.</a:t>
            </a:r>
          </a:p>
          <a:p>
            <a:pPr marL="0" indent="0">
              <a:buNone/>
            </a:pPr>
            <a:endParaRPr lang="en-US" sz="1500" dirty="0"/>
          </a:p>
          <a:p>
            <a:pPr marL="0" indent="0">
              <a:buNone/>
            </a:pPr>
            <a:r>
              <a:rPr lang="en-US" dirty="0" smtClean="0"/>
              <a:t>You can say either of these two sentences:</a:t>
            </a:r>
          </a:p>
          <a:p>
            <a:pPr marL="0" indent="0">
              <a:buNone/>
            </a:pPr>
            <a:endParaRPr lang="en-US" sz="1500" dirty="0"/>
          </a:p>
          <a:p>
            <a:pPr marL="0" indent="0" algn="ctr">
              <a:buNone/>
            </a:pPr>
            <a:r>
              <a:rPr lang="en-US" dirty="0" smtClean="0"/>
              <a:t>She cut herself with the scissors. ~ She cut her with the scissors.</a:t>
            </a:r>
          </a:p>
          <a:p>
            <a:pPr marL="0" indent="0">
              <a:buNone/>
            </a:pPr>
            <a:endParaRPr lang="en-US" sz="1500" dirty="0"/>
          </a:p>
          <a:p>
            <a:pPr marL="0" indent="0">
              <a:buNone/>
            </a:pPr>
            <a:r>
              <a:rPr lang="en-US" dirty="0" smtClean="0"/>
              <a:t>But in the 2nd sentence, we’re talking about 2 different people.  Using nouns, we’d rewrite the sentences like this:</a:t>
            </a:r>
          </a:p>
          <a:p>
            <a:pPr marL="0" indent="0">
              <a:buNone/>
            </a:pPr>
            <a:endParaRPr lang="en-US" sz="1500" dirty="0"/>
          </a:p>
          <a:p>
            <a:pPr marL="0" indent="0" algn="ctr">
              <a:buNone/>
            </a:pPr>
            <a:r>
              <a:rPr lang="en-US" dirty="0" err="1" smtClean="0"/>
              <a:t>Maddy</a:t>
            </a:r>
            <a:r>
              <a:rPr lang="en-US" dirty="0" smtClean="0"/>
              <a:t> cut herself with the scissors. ~  </a:t>
            </a:r>
            <a:r>
              <a:rPr lang="en-US" dirty="0" err="1" smtClean="0"/>
              <a:t>Maddy</a:t>
            </a:r>
            <a:r>
              <a:rPr lang="en-US" dirty="0" smtClean="0"/>
              <a:t> cut Emily with the scissors.</a:t>
            </a:r>
          </a:p>
          <a:p>
            <a:pPr marL="0" indent="0" algn="ctr">
              <a:buNone/>
            </a:pPr>
            <a:endParaRPr lang="en-US" sz="1500" dirty="0"/>
          </a:p>
          <a:p>
            <a:pPr marL="0" indent="0">
              <a:buNone/>
            </a:pPr>
            <a:r>
              <a:rPr lang="en-US" dirty="0" smtClean="0"/>
              <a:t>People seem to think that using “myself” in a compound subject “sounds better.”  But it is incorrect:</a:t>
            </a:r>
          </a:p>
          <a:p>
            <a:pPr marL="0" indent="0">
              <a:buNone/>
            </a:pPr>
            <a:endParaRPr lang="en-US" sz="1700" dirty="0"/>
          </a:p>
          <a:p>
            <a:pPr marL="0" indent="0" algn="ctr">
              <a:buNone/>
            </a:pPr>
            <a:r>
              <a:rPr lang="en-US" dirty="0" smtClean="0"/>
              <a:t>*My brother, my sister, &amp; myself are going to visit my parents.*</a:t>
            </a:r>
          </a:p>
          <a:p>
            <a:pPr marL="0" indent="0">
              <a:buNone/>
            </a:pPr>
            <a:endParaRPr lang="en-US" dirty="0"/>
          </a:p>
          <a:p>
            <a:pPr marL="0" indent="0">
              <a:buNone/>
            </a:pPr>
            <a:r>
              <a:rPr lang="en-US" dirty="0" smtClean="0"/>
              <a:t>That is incorrect because 1</a:t>
            </a:r>
            <a:r>
              <a:rPr lang="en-US" baseline="30000" dirty="0" smtClean="0"/>
              <a:t>st</a:t>
            </a:r>
            <a:r>
              <a:rPr lang="en-US" dirty="0" smtClean="0"/>
              <a:t> person (I/me/myself) hasn’t been mentioned yet.  The sentence should be</a:t>
            </a:r>
          </a:p>
          <a:p>
            <a:pPr marL="0" indent="0">
              <a:buNone/>
            </a:pPr>
            <a:endParaRPr lang="en-US" sz="1600" dirty="0"/>
          </a:p>
          <a:p>
            <a:pPr marL="0" indent="0" algn="ctr">
              <a:buNone/>
            </a:pPr>
            <a:r>
              <a:rPr lang="en-US" dirty="0" smtClean="0"/>
              <a:t>My brother, my sister, &amp; I are going to visit my parents.</a:t>
            </a:r>
          </a:p>
          <a:p>
            <a:pPr marL="0" indent="0" algn="ctr">
              <a:buNone/>
            </a:pPr>
            <a:endParaRPr lang="en-US" dirty="0" smtClean="0"/>
          </a:p>
          <a:p>
            <a:pPr marL="0" indent="0">
              <a:buNone/>
            </a:pPr>
            <a:endParaRPr lang="en-US" dirty="0"/>
          </a:p>
        </p:txBody>
      </p:sp>
      <p:pic>
        <p:nvPicPr>
          <p:cNvPr id="2050" name="Picture 2" descr="http://artmazing.files.wordpress.com/2010/04/shot-in-foo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453"/>
          <a:stretch/>
        </p:blipFill>
        <p:spPr bwMode="auto">
          <a:xfrm>
            <a:off x="7441848" y="2012371"/>
            <a:ext cx="539605"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ad2.whstatic.com/images/thumb/f/fc/Give-Yourself-a-Facial-Massage-Step-4.jpg/670px-Give-Yourself-a-Facial-Massage-Step-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790" r="28042"/>
          <a:stretch/>
        </p:blipFill>
        <p:spPr bwMode="auto">
          <a:xfrm>
            <a:off x="1580650" y="2245590"/>
            <a:ext cx="457200" cy="6049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Karen\Documents\Youcam\Snapshot_2014031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959"/>
          <a:stretch/>
        </p:blipFill>
        <p:spPr bwMode="auto">
          <a:xfrm>
            <a:off x="564095" y="3145559"/>
            <a:ext cx="1009298" cy="4999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Karen\Documents\Youcam\Snapshot_20140310_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50" t="20000"/>
          <a:stretch/>
        </p:blipFill>
        <p:spPr bwMode="auto">
          <a:xfrm>
            <a:off x="7678057" y="2937127"/>
            <a:ext cx="990600" cy="66970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9480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RL" val="http://www.esldesk.com/grammar/practice/pronoun-adjective"/>
  <p:tag name="LOOP" val="0"/>
  <p:tag name="SIZE" val="90"/>
  <p:tag name="POSITION" val="3"/>
  <p:tag name="RESIDUE" val="-1"/>
  <p:tag name="ZOOM" val="75"/>
  <p:tag name="ZOOMINDEX" val="1"/>
</p:tagLst>
</file>

<file path=ppt/tags/tag2.xml><?xml version="1.0" encoding="utf-8"?>
<p:tagLst xmlns:a="http://schemas.openxmlformats.org/drawingml/2006/main" xmlns:r="http://schemas.openxmlformats.org/officeDocument/2006/relationships" xmlns:p="http://schemas.openxmlformats.org/presentationml/2006/main">
  <p:tag name="URL" val="http://www.esldesk.com/grammar/practice/identify-pronoun"/>
  <p:tag name="LOOP" val="0"/>
  <p:tag name="SIZE" val="90"/>
  <p:tag name="POSITION" val="3"/>
  <p:tag name="RESIDUE" val="-1"/>
  <p:tag name="ZOOM" val="100"/>
  <p:tag name="ZOOMINDEX"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10840</TotalTime>
  <Words>3090</Words>
  <Application>Microsoft Office PowerPoint</Application>
  <PresentationFormat>On-screen Show (4:3)</PresentationFormat>
  <Paragraphs>366</Paragraphs>
  <Slides>27</Slides>
  <Notes>0</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Pronouns</vt:lpstr>
      <vt:lpstr>PowerPoint Presentation</vt:lpstr>
      <vt:lpstr>Personal Pronouns</vt:lpstr>
      <vt:lpstr>PowerPoint Presentation</vt:lpstr>
      <vt:lpstr>Be sure you’ve written your answers, because the answer key is next.  If you did them just in your head, GO BACK AND DO THEM ON PAPER!!!!!</vt:lpstr>
      <vt:lpstr>Possessive Pronouns</vt:lpstr>
      <vt:lpstr>PowerPoint Presentation</vt:lpstr>
      <vt:lpstr>Below are the answers.  If you haven’t written them but just did them in your head, GO BACK &amp; WRITE THEM!</vt:lpstr>
      <vt:lpstr>Reflexive/Intensive Pronouns</vt:lpstr>
      <vt:lpstr>PowerPoint Presentation</vt:lpstr>
      <vt:lpstr>Demonstrative Pronouns</vt:lpstr>
      <vt:lpstr>Identify all the demonstrative PRONOUNS (not adjectives).</vt:lpstr>
      <vt:lpstr>PowerPoint Presentation</vt:lpstr>
      <vt:lpstr>Interrogative Pronouns</vt:lpstr>
      <vt:lpstr>Identify the interrogative pronouns.</vt:lpstr>
      <vt:lpstr>Answers</vt:lpstr>
      <vt:lpstr>Indefinite Pronouns</vt:lpstr>
      <vt:lpstr>PowerPoint Presentation</vt:lpstr>
      <vt:lpstr>PowerPoint Presentation</vt:lpstr>
      <vt:lpstr>Now here’s a tough one.  It’s a poem called “anyone lived in a pretty how town.”  If you aren’t familiar with e.e. cummings, it will seem strange.  See if you can pick out all the indefinite pronouns.</vt:lpstr>
      <vt:lpstr>PowerPoint Presentation</vt:lpstr>
      <vt:lpstr>Pronoun or Adjective?</vt:lpstr>
      <vt:lpstr>PowerPoint Presentation</vt:lpstr>
      <vt:lpstr>Relative Pronouns</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Pronouns</dc:title>
  <dc:creator>HP</dc:creator>
  <cp:lastModifiedBy>Karen Guffey</cp:lastModifiedBy>
  <cp:revision>102</cp:revision>
  <dcterms:created xsi:type="dcterms:W3CDTF">2014-03-09T04:08:47Z</dcterms:created>
  <dcterms:modified xsi:type="dcterms:W3CDTF">2014-07-11T19:19:27Z</dcterms:modified>
</cp:coreProperties>
</file>