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E12FD-B3F2-470C-BE54-361BF89D05A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30659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E12FD-B3F2-470C-BE54-361BF89D05A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280012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E12FD-B3F2-470C-BE54-361BF89D05A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3619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E12FD-B3F2-470C-BE54-361BF89D05A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39647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E12FD-B3F2-470C-BE54-361BF89D05AF}"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68955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E12FD-B3F2-470C-BE54-361BF89D05A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18706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E12FD-B3F2-470C-BE54-361BF89D05AF}"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177211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E12FD-B3F2-470C-BE54-361BF89D05AF}"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57220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E12FD-B3F2-470C-BE54-361BF89D05AF}"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121976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E12FD-B3F2-470C-BE54-361BF89D05A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259436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E12FD-B3F2-470C-BE54-361BF89D05A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68138-97EC-468B-B6DE-93F9DA05C58E}" type="slidenum">
              <a:rPr lang="en-US" smtClean="0"/>
              <a:t>‹#›</a:t>
            </a:fld>
            <a:endParaRPr lang="en-US"/>
          </a:p>
        </p:txBody>
      </p:sp>
    </p:spTree>
    <p:extLst>
      <p:ext uri="{BB962C8B-B14F-4D97-AF65-F5344CB8AC3E}">
        <p14:creationId xmlns:p14="http://schemas.microsoft.com/office/powerpoint/2010/main" val="209684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5">
              <a:lumMod val="20000"/>
              <a:lumOff val="80000"/>
            </a:schemeClr>
          </a:fgClr>
          <a:bgClr>
            <a:schemeClr val="accent5">
              <a:lumMod val="60000"/>
              <a:lumOff val="4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E12FD-B3F2-470C-BE54-361BF89D05AF}"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68138-97EC-468B-B6DE-93F9DA05C58E}" type="slidenum">
              <a:rPr lang="en-US" smtClean="0"/>
              <a:t>‹#›</a:t>
            </a:fld>
            <a:endParaRPr lang="en-US"/>
          </a:p>
        </p:txBody>
      </p:sp>
    </p:spTree>
    <p:extLst>
      <p:ext uri="{BB962C8B-B14F-4D97-AF65-F5344CB8AC3E}">
        <p14:creationId xmlns:p14="http://schemas.microsoft.com/office/powerpoint/2010/main" val="10592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Prepositions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5058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92500"/>
          </a:bodyPr>
          <a:lstStyle/>
          <a:p>
            <a:pPr marL="0" lvl="0" indent="0">
              <a:buNone/>
            </a:pPr>
            <a:r>
              <a:rPr lang="en-US" sz="1800" dirty="0">
                <a:solidFill>
                  <a:prstClr val="black"/>
                </a:solidFill>
              </a:rPr>
              <a:t>Below is a list of prepositions.  </a:t>
            </a:r>
            <a:r>
              <a:rPr lang="en-US" sz="1800" dirty="0" smtClean="0">
                <a:solidFill>
                  <a:prstClr val="black"/>
                </a:solidFill>
              </a:rPr>
              <a:t>The author’s claim is that this </a:t>
            </a:r>
            <a:r>
              <a:rPr lang="en-US" sz="1800" dirty="0">
                <a:solidFill>
                  <a:prstClr val="black"/>
                </a:solidFill>
              </a:rPr>
              <a:t>is all of the prepositions in English, but </a:t>
            </a:r>
            <a:r>
              <a:rPr lang="en-US" sz="1800" dirty="0" smtClean="0">
                <a:solidFill>
                  <a:prstClr val="black"/>
                </a:solidFill>
              </a:rPr>
              <a:t>that is highly doubtful, &amp;, at any rate, it’s </a:t>
            </a:r>
            <a:r>
              <a:rPr lang="en-US" sz="1800" dirty="0">
                <a:solidFill>
                  <a:prstClr val="black"/>
                </a:solidFill>
              </a:rPr>
              <a:t>much better to understand prepositions than to learn to recognize them from memory.  Besides the fact that there </a:t>
            </a:r>
            <a:r>
              <a:rPr lang="en-US" sz="1800" dirty="0" smtClean="0">
                <a:solidFill>
                  <a:prstClr val="black"/>
                </a:solidFill>
              </a:rPr>
              <a:t>are prepositions </a:t>
            </a:r>
            <a:r>
              <a:rPr lang="en-US" sz="1800" dirty="0">
                <a:solidFill>
                  <a:prstClr val="black"/>
                </a:solidFill>
              </a:rPr>
              <a:t>missing from the </a:t>
            </a:r>
            <a:r>
              <a:rPr lang="en-US" sz="1800" dirty="0" smtClean="0">
                <a:solidFill>
                  <a:prstClr val="black"/>
                </a:solidFill>
              </a:rPr>
              <a:t>list, some words have a function besides that of preposition.</a:t>
            </a:r>
          </a:p>
          <a:p>
            <a:pPr marL="0" lvl="0" indent="0">
              <a:buNone/>
            </a:pPr>
            <a:endParaRPr lang="en-US" sz="1800" dirty="0">
              <a:solidFill>
                <a:prstClr val="black"/>
              </a:solidFill>
            </a:endParaRPr>
          </a:p>
          <a:p>
            <a:pPr marL="0" lvl="0" indent="0">
              <a:buNone/>
            </a:pPr>
            <a:endParaRPr lang="en-US" sz="1800" dirty="0">
              <a:solidFill>
                <a:prstClr val="black"/>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The first thing to capture your attention is probably the compound prepositions (“in front of,” “instead of,” etc.).  Compound prepositions are not uncommon, &amp; there are certainly more than you see on this list.  Usually, although not necessarily always, they end with a simple preposition (like “of,” as all the compound prepositions on this list do).</a:t>
            </a:r>
            <a:endParaRPr lang="en-US" sz="18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25" t="26047" r="24145" b="31516"/>
          <a:stretch/>
        </p:blipFill>
        <p:spPr bwMode="auto">
          <a:xfrm>
            <a:off x="34636" y="1399309"/>
            <a:ext cx="8953292" cy="386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171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534400" cy="6705600"/>
          </a:xfrm>
        </p:spPr>
        <p:txBody>
          <a:bodyPr>
            <a:normAutofit fontScale="62500" lnSpcReduction="20000"/>
          </a:bodyPr>
          <a:lstStyle/>
          <a:p>
            <a:pPr marL="0" indent="0">
              <a:buNone/>
            </a:pPr>
            <a:r>
              <a:rPr lang="en-US" dirty="0" smtClean="0"/>
              <a:t>Something else you’ll notice, if you look a bit more closely, is that a couple of these prepositions look like verbs.  That’s because they can be verbs as well as prepositions.  Usage is very important in determining a word’s part of speech (i.e., is it a preposition?  Is it a verb?)</a:t>
            </a:r>
          </a:p>
          <a:p>
            <a:pPr marL="0" indent="0">
              <a:buNone/>
            </a:pPr>
            <a:endParaRPr lang="en-US" dirty="0"/>
          </a:p>
          <a:p>
            <a:pPr marL="0" indent="0" algn="ctr">
              <a:buNone/>
            </a:pPr>
            <a:r>
              <a:rPr lang="en-US" sz="3600" dirty="0" smtClean="0"/>
              <a:t>I am considering two different colleges.</a:t>
            </a:r>
          </a:p>
          <a:p>
            <a:pPr marL="0" indent="0">
              <a:buNone/>
            </a:pPr>
            <a:endParaRPr lang="en-US" dirty="0"/>
          </a:p>
          <a:p>
            <a:pPr marL="0" indent="0">
              <a:buNone/>
            </a:pPr>
            <a:r>
              <a:rPr lang="en-US" dirty="0" smtClean="0"/>
              <a:t>In the above sentence, “considering” is a verb.  It has the helping verb “am” &amp; is an action verb.</a:t>
            </a:r>
          </a:p>
          <a:p>
            <a:pPr marL="0" indent="0">
              <a:buNone/>
            </a:pPr>
            <a:endParaRPr lang="en-US" dirty="0"/>
          </a:p>
          <a:p>
            <a:pPr marL="0" indent="0" algn="ctr">
              <a:buNone/>
            </a:pPr>
            <a:r>
              <a:rPr lang="en-US" sz="3600" dirty="0" smtClean="0"/>
              <a:t>I don’t think they’ll play today, considering the rain that’s now falling.</a:t>
            </a:r>
          </a:p>
          <a:p>
            <a:pPr marL="0" indent="0">
              <a:buNone/>
            </a:pPr>
            <a:endParaRPr lang="en-US" dirty="0"/>
          </a:p>
          <a:p>
            <a:pPr marL="0" indent="0">
              <a:buNone/>
            </a:pPr>
            <a:r>
              <a:rPr lang="en-US" dirty="0" smtClean="0"/>
              <a:t>In this sentence, “considering” is a preposition.  How do we know that?  For one thing, any verb that ends with –</a:t>
            </a:r>
            <a:r>
              <a:rPr lang="en-US" dirty="0" err="1" smtClean="0"/>
              <a:t>ing</a:t>
            </a:r>
            <a:r>
              <a:rPr lang="en-US" dirty="0" smtClean="0"/>
              <a:t> must have a helping verb with it.  For another, no one is doing the action of “considering,” &amp; someone/something has to be doing the action for it to be an action.  “Considering” is, as prepositions must be, followed by a noun (“rain”).  It’s a bit more difficult than with other prepositions to see the relationship created between “rain” &amp; another word in the sentence.  In this case, “considering” actually shows the relationship between “rain” &amp; everything that comes before: </a:t>
            </a:r>
          </a:p>
          <a:p>
            <a:pPr marL="0" indent="0">
              <a:buNone/>
            </a:pPr>
            <a:endParaRPr lang="en-US" dirty="0"/>
          </a:p>
          <a:p>
            <a:pPr marL="0" indent="0" algn="ctr">
              <a:buNone/>
            </a:pPr>
            <a:r>
              <a:rPr lang="en-US" sz="3600" dirty="0" smtClean="0"/>
              <a:t>I don’t think they’ll play today.  --Why?– Rain</a:t>
            </a:r>
          </a:p>
          <a:p>
            <a:pPr marL="0" indent="0" algn="ctr">
              <a:buNone/>
            </a:pPr>
            <a:endParaRPr lang="en-US" dirty="0"/>
          </a:p>
        </p:txBody>
      </p:sp>
    </p:spTree>
    <p:extLst>
      <p:ext uri="{BB962C8B-B14F-4D97-AF65-F5344CB8AC3E}">
        <p14:creationId xmlns:p14="http://schemas.microsoft.com/office/powerpoint/2010/main" val="296746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324600"/>
          </a:xfrm>
        </p:spPr>
        <p:txBody>
          <a:bodyPr>
            <a:normAutofit fontScale="92500" lnSpcReduction="10000"/>
          </a:bodyPr>
          <a:lstStyle/>
          <a:p>
            <a:pPr marL="0" indent="0">
              <a:buNone/>
            </a:pPr>
            <a:r>
              <a:rPr lang="en-US" dirty="0" smtClean="0"/>
              <a:t>“Like” is also a verb as well as a preposition:</a:t>
            </a:r>
          </a:p>
          <a:p>
            <a:pPr marL="0" indent="0">
              <a:buNone/>
            </a:pPr>
            <a:endParaRPr lang="en-US" dirty="0"/>
          </a:p>
          <a:p>
            <a:pPr marL="0" indent="0">
              <a:buNone/>
            </a:pPr>
            <a:r>
              <a:rPr lang="en-US" dirty="0" smtClean="0"/>
              <a:t>I like chocolate.</a:t>
            </a:r>
          </a:p>
          <a:p>
            <a:pPr marL="0" indent="0">
              <a:buNone/>
            </a:pPr>
            <a:endParaRPr lang="en-US" dirty="0"/>
          </a:p>
          <a:p>
            <a:pPr marL="0" indent="0">
              <a:buNone/>
            </a:pPr>
            <a:r>
              <a:rPr lang="en-US" dirty="0" smtClean="0"/>
              <a:t>In the above sentence, “like” is a verb.  Someone is doing the action.</a:t>
            </a:r>
          </a:p>
          <a:p>
            <a:pPr marL="0" indent="0">
              <a:buNone/>
            </a:pPr>
            <a:endParaRPr lang="en-US" dirty="0"/>
          </a:p>
          <a:p>
            <a:pPr marL="0" indent="0">
              <a:buNone/>
            </a:pPr>
            <a:r>
              <a:rPr lang="en-US" dirty="0" smtClean="0"/>
              <a:t>I want some chocolate like yours.</a:t>
            </a:r>
          </a:p>
          <a:p>
            <a:pPr marL="0" indent="0">
              <a:buNone/>
            </a:pPr>
            <a:endParaRPr lang="en-US" dirty="0"/>
          </a:p>
          <a:p>
            <a:pPr marL="0" indent="0">
              <a:buNone/>
            </a:pPr>
            <a:r>
              <a:rPr lang="en-US" dirty="0" smtClean="0"/>
              <a:t>In the above sentence, “like” is a preposition.  It’s not a verb, because no one is doing the action.  It’s followed by a pronoun, &amp; it shows the relationship between “chocolate” &amp; “yours.”</a:t>
            </a:r>
            <a:endParaRPr lang="en-US" dirty="0"/>
          </a:p>
        </p:txBody>
      </p:sp>
    </p:spTree>
    <p:extLst>
      <p:ext uri="{BB962C8B-B14F-4D97-AF65-F5344CB8AC3E}">
        <p14:creationId xmlns:p14="http://schemas.microsoft.com/office/powerpoint/2010/main" val="367438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76200"/>
            <a:ext cx="8915400" cy="6629400"/>
          </a:xfrm>
        </p:spPr>
        <p:txBody>
          <a:bodyPr>
            <a:normAutofit fontScale="85000" lnSpcReduction="20000"/>
          </a:bodyPr>
          <a:lstStyle/>
          <a:p>
            <a:pPr marL="0" indent="0">
              <a:buNone/>
            </a:pPr>
            <a:r>
              <a:rPr lang="en-US" dirty="0" smtClean="0"/>
              <a:t>If you’ve mastered verbs, it probably isn’t hard for you to understand when “considering” &amp; “like” are verbs &amp; when they’re not.  But there are some words, like “before” &amp; “after,” that can be prepositions or conjunctions, &amp; you haven’t studied conjunctions yet.  But even just understanding prepositions, you can decide if it’s a preposition or not:</a:t>
            </a:r>
          </a:p>
          <a:p>
            <a:pPr marL="0" indent="0">
              <a:buNone/>
            </a:pPr>
            <a:endParaRPr lang="en-US" sz="1700" dirty="0"/>
          </a:p>
          <a:p>
            <a:pPr marL="0" indent="0" algn="ctr">
              <a:buNone/>
            </a:pPr>
            <a:r>
              <a:rPr lang="en-US" dirty="0" smtClean="0"/>
              <a:t>I went to Subway before school.</a:t>
            </a:r>
          </a:p>
          <a:p>
            <a:pPr marL="0" indent="0" algn="ctr">
              <a:buNone/>
            </a:pPr>
            <a:r>
              <a:rPr lang="en-US" dirty="0" smtClean="0"/>
              <a:t>I went to Subway before school started.</a:t>
            </a:r>
          </a:p>
          <a:p>
            <a:pPr marL="0" indent="0" algn="ctr">
              <a:buNone/>
            </a:pPr>
            <a:endParaRPr lang="en-US" sz="2300" dirty="0"/>
          </a:p>
          <a:p>
            <a:pPr marL="0" indent="0">
              <a:buNone/>
            </a:pPr>
            <a:r>
              <a:rPr lang="en-US" dirty="0" smtClean="0"/>
              <a:t>In one of the sentences above, “before” is a preposition; in the other, it’s a conjunction.  Can you tell in which it’s a preposition?</a:t>
            </a:r>
          </a:p>
          <a:p>
            <a:pPr marL="0" indent="0">
              <a:buNone/>
            </a:pPr>
            <a:endParaRPr lang="en-US" sz="2300" dirty="0"/>
          </a:p>
          <a:p>
            <a:pPr marL="0" indent="0">
              <a:buNone/>
            </a:pPr>
            <a:r>
              <a:rPr lang="en-US" dirty="0" smtClean="0"/>
              <a:t>It’s the first sentence.  In that sentence, “before” is followed by a noun.  In the second sentence, it’s followed by a noun (subject) &amp; VERB.  A preposition can’t be followed by a noun that’s doing an action; it has to be followed by a plain old noun (or pronoun).</a:t>
            </a:r>
          </a:p>
          <a:p>
            <a:pPr marL="0" indent="0">
              <a:buNone/>
            </a:pPr>
            <a:endParaRPr lang="en-US" sz="2300" dirty="0"/>
          </a:p>
          <a:p>
            <a:pPr marL="0" indent="0">
              <a:buNone/>
            </a:pPr>
            <a:endParaRPr lang="en-US" dirty="0"/>
          </a:p>
        </p:txBody>
      </p:sp>
    </p:spTree>
    <p:extLst>
      <p:ext uri="{BB962C8B-B14F-4D97-AF65-F5344CB8AC3E}">
        <p14:creationId xmlns:p14="http://schemas.microsoft.com/office/powerpoint/2010/main" val="27808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304800"/>
            <a:ext cx="8229600" cy="5943600"/>
          </a:xfrm>
        </p:spPr>
        <p:txBody>
          <a:bodyPr>
            <a:normAutofit lnSpcReduction="10000"/>
          </a:bodyPr>
          <a:lstStyle/>
          <a:p>
            <a:pPr marL="0" lvl="0" indent="0">
              <a:buNone/>
            </a:pPr>
            <a:r>
              <a:rPr lang="en-US" sz="2400" dirty="0" smtClean="0">
                <a:solidFill>
                  <a:prstClr val="black"/>
                </a:solidFill>
              </a:rPr>
              <a:t>**Note about “to”:</a:t>
            </a:r>
          </a:p>
          <a:p>
            <a:pPr marL="0" lvl="0" indent="0">
              <a:buNone/>
            </a:pPr>
            <a:endParaRPr lang="en-US" sz="2400" dirty="0">
              <a:solidFill>
                <a:prstClr val="black"/>
              </a:solidFill>
            </a:endParaRPr>
          </a:p>
          <a:p>
            <a:pPr marL="0" lvl="0" indent="0">
              <a:buNone/>
            </a:pPr>
            <a:r>
              <a:rPr lang="en-US" sz="2400" dirty="0" smtClean="0">
                <a:solidFill>
                  <a:prstClr val="black"/>
                </a:solidFill>
              </a:rPr>
              <a:t>“To” (NOT “too” or “two”) is frequently a preposition.  But remember—prepositions are followed by a noun or pronoun.  If “to” is followed by a verb, it’s not a preposition:</a:t>
            </a:r>
          </a:p>
          <a:p>
            <a:pPr marL="0" lvl="0" indent="0">
              <a:buNone/>
            </a:pPr>
            <a:endParaRPr lang="en-US" sz="2400" dirty="0">
              <a:solidFill>
                <a:prstClr val="black"/>
              </a:solidFill>
            </a:endParaRPr>
          </a:p>
          <a:p>
            <a:pPr marL="0" lvl="0" indent="0" algn="ctr">
              <a:buNone/>
            </a:pPr>
            <a:r>
              <a:rPr lang="en-US" sz="2400" dirty="0" smtClean="0">
                <a:solidFill>
                  <a:prstClr val="black"/>
                </a:solidFill>
              </a:rPr>
              <a:t>I want </a:t>
            </a:r>
            <a:r>
              <a:rPr lang="en-US" sz="2400" dirty="0" smtClean="0">
                <a:solidFill>
                  <a:srgbClr val="92D050"/>
                </a:solidFill>
              </a:rPr>
              <a:t>to</a:t>
            </a:r>
            <a:r>
              <a:rPr lang="en-US" sz="2400" dirty="0" smtClean="0">
                <a:solidFill>
                  <a:prstClr val="black"/>
                </a:solidFill>
              </a:rPr>
              <a:t> eat.</a:t>
            </a:r>
          </a:p>
          <a:p>
            <a:pPr marL="0" lvl="0" indent="0" algn="ctr">
              <a:buNone/>
            </a:pPr>
            <a:r>
              <a:rPr lang="en-US" sz="2400" dirty="0" smtClean="0">
                <a:solidFill>
                  <a:prstClr val="black"/>
                </a:solidFill>
              </a:rPr>
              <a:t>He doesn’t know how </a:t>
            </a:r>
            <a:r>
              <a:rPr lang="en-US" sz="2400" dirty="0" smtClean="0">
                <a:solidFill>
                  <a:srgbClr val="92D050"/>
                </a:solidFill>
              </a:rPr>
              <a:t>to</a:t>
            </a:r>
            <a:r>
              <a:rPr lang="en-US" sz="2400" dirty="0" smtClean="0">
                <a:solidFill>
                  <a:prstClr val="black"/>
                </a:solidFill>
              </a:rPr>
              <a:t> drive a car.</a:t>
            </a:r>
          </a:p>
          <a:p>
            <a:pPr marL="0" lvl="0" indent="0" algn="ctr">
              <a:buNone/>
            </a:pPr>
            <a:r>
              <a:rPr lang="en-US" sz="2400" dirty="0" smtClean="0">
                <a:solidFill>
                  <a:srgbClr val="92D050"/>
                </a:solidFill>
              </a:rPr>
              <a:t>To</a:t>
            </a:r>
            <a:r>
              <a:rPr lang="en-US" sz="2400" dirty="0" smtClean="0">
                <a:solidFill>
                  <a:prstClr val="black"/>
                </a:solidFill>
              </a:rPr>
              <a:t> know him is </a:t>
            </a:r>
            <a:r>
              <a:rPr lang="en-US" sz="2400" dirty="0" smtClean="0">
                <a:solidFill>
                  <a:srgbClr val="92D050"/>
                </a:solidFill>
              </a:rPr>
              <a:t>to</a:t>
            </a:r>
            <a:r>
              <a:rPr lang="en-US" sz="2400" dirty="0" smtClean="0">
                <a:solidFill>
                  <a:prstClr val="black"/>
                </a:solidFill>
              </a:rPr>
              <a:t> love him.</a:t>
            </a:r>
          </a:p>
          <a:p>
            <a:pPr marL="0" lvl="0" indent="0">
              <a:buNone/>
            </a:pPr>
            <a:endParaRPr lang="en-US" sz="2400" dirty="0">
              <a:solidFill>
                <a:prstClr val="black"/>
              </a:solidFill>
            </a:endParaRPr>
          </a:p>
          <a:p>
            <a:pPr marL="0" lvl="0" indent="0">
              <a:buNone/>
            </a:pPr>
            <a:r>
              <a:rPr lang="en-US" sz="2400" dirty="0" smtClean="0">
                <a:solidFill>
                  <a:prstClr val="black"/>
                </a:solidFill>
              </a:rPr>
              <a:t>In all the cases above, “to” is followed by a verb &amp; therefore NOT a preposition.</a:t>
            </a:r>
          </a:p>
          <a:p>
            <a:pPr marL="0" lvl="0" indent="0">
              <a:buNone/>
            </a:pPr>
            <a:endParaRPr lang="en-US" sz="2400" dirty="0">
              <a:solidFill>
                <a:prstClr val="black"/>
              </a:solidFill>
            </a:endParaRPr>
          </a:p>
          <a:p>
            <a:pPr marL="0" lvl="0" indent="0">
              <a:buNone/>
            </a:pPr>
            <a:r>
              <a:rPr lang="en-US" sz="2400" dirty="0" smtClean="0">
                <a:solidFill>
                  <a:prstClr val="black"/>
                </a:solidFill>
              </a:rPr>
              <a:t>Prepositions </a:t>
            </a:r>
            <a:r>
              <a:rPr lang="en-US" sz="2400" dirty="0">
                <a:solidFill>
                  <a:prstClr val="black"/>
                </a:solidFill>
              </a:rPr>
              <a:t>can be tricky, but you master them the way you master everything else: practice</a:t>
            </a:r>
            <a:r>
              <a:rPr lang="en-US" sz="1800" dirty="0">
                <a:solidFill>
                  <a:prstClr val="black"/>
                </a:solidFill>
              </a:rPr>
              <a:t>.</a:t>
            </a:r>
          </a:p>
          <a:p>
            <a:pPr marL="0" indent="0">
              <a:buNone/>
            </a:pPr>
            <a:endParaRPr lang="en-US" dirty="0"/>
          </a:p>
        </p:txBody>
      </p:sp>
    </p:spTree>
    <p:extLst>
      <p:ext uri="{BB962C8B-B14F-4D97-AF65-F5344CB8AC3E}">
        <p14:creationId xmlns:p14="http://schemas.microsoft.com/office/powerpoint/2010/main" val="4166122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200" dirty="0" smtClean="0"/>
              <a:t>Identify all the prepositions in this excerpt from </a:t>
            </a:r>
            <a:r>
              <a:rPr lang="en-US" sz="3200" i="1" dirty="0" smtClean="0"/>
              <a:t>Harry Potter &amp; the Chamber of Secrets</a:t>
            </a:r>
            <a:r>
              <a:rPr lang="en-US" sz="3200" dirty="0" smtClean="0"/>
              <a:t>.</a:t>
            </a:r>
            <a:endParaRPr lang="en-US" sz="3200" dirty="0"/>
          </a:p>
        </p:txBody>
      </p:sp>
      <p:sp>
        <p:nvSpPr>
          <p:cNvPr id="3" name="Content Placeholder 2"/>
          <p:cNvSpPr>
            <a:spLocks noGrp="1"/>
          </p:cNvSpPr>
          <p:nvPr>
            <p:ph idx="1"/>
          </p:nvPr>
        </p:nvSpPr>
        <p:spPr>
          <a:xfrm>
            <a:off x="228600" y="1288473"/>
            <a:ext cx="8686800" cy="5562600"/>
          </a:xfrm>
        </p:spPr>
        <p:txBody>
          <a:bodyPr>
            <a:normAutofit fontScale="62500" lnSpcReduction="20000"/>
          </a:bodyPr>
          <a:lstStyle/>
          <a:p>
            <a:pPr marL="0" indent="0">
              <a:buNone/>
            </a:pPr>
            <a:r>
              <a:rPr lang="en-US" dirty="0" smtClean="0"/>
              <a:t>October arrived [and spread] a damp chill over the grounds and into the castle. Madam </a:t>
            </a:r>
            <a:r>
              <a:rPr lang="en-US" dirty="0" err="1" smtClean="0"/>
              <a:t>Pomfrey</a:t>
            </a:r>
            <a:r>
              <a:rPr lang="en-US" dirty="0" smtClean="0"/>
              <a:t>, the nurse, was kept busy by a sudden spate of colds among the staff and students. Her </a:t>
            </a:r>
            <a:r>
              <a:rPr lang="en-US" dirty="0" err="1" smtClean="0"/>
              <a:t>Pepperup</a:t>
            </a:r>
            <a:r>
              <a:rPr lang="en-US" dirty="0" smtClean="0"/>
              <a:t> potion worked instantly, though it left the drinker smoking at the ears for several hours afterward. Ginny </a:t>
            </a:r>
            <a:r>
              <a:rPr lang="en-US" dirty="0" err="1" smtClean="0"/>
              <a:t>Weasley</a:t>
            </a:r>
            <a:r>
              <a:rPr lang="en-US" dirty="0" smtClean="0"/>
              <a:t>, who had been looking pale, was bullied into taking some by Percy. The steam pouring from under her vivid hair gave the impression that her whole head was on fire. </a:t>
            </a:r>
          </a:p>
          <a:p>
            <a:pPr marL="0" indent="0">
              <a:buNone/>
            </a:pPr>
            <a:endParaRPr lang="en-US" dirty="0" smtClean="0"/>
          </a:p>
          <a:p>
            <a:pPr marL="0" indent="0">
              <a:buNone/>
            </a:pPr>
            <a:r>
              <a:rPr lang="en-US" dirty="0" smtClean="0"/>
              <a:t>Raindrops the size of bullets thundered on the castle windows for days on end; the lake rose, the flower beds turned into muddy streams, and </a:t>
            </a:r>
            <a:r>
              <a:rPr lang="en-US" dirty="0" err="1" smtClean="0"/>
              <a:t>Hagrid's</a:t>
            </a:r>
            <a:r>
              <a:rPr lang="en-US" dirty="0" smtClean="0"/>
              <a:t>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a:t>
            </a:r>
          </a:p>
          <a:p>
            <a:pPr marL="0" indent="0">
              <a:buNone/>
            </a:pPr>
            <a:endParaRPr lang="en-US" dirty="0" smtClean="0"/>
          </a:p>
          <a:p>
            <a:pPr marL="0" indent="0">
              <a:buNone/>
            </a:pPr>
            <a:r>
              <a:rPr lang="en-US" dirty="0" smtClean="0"/>
              <a:t>Even aside from the rain and wind it hadn't been a happy practice session. Fred and George, who had been spying on the </a:t>
            </a:r>
            <a:r>
              <a:rPr lang="en-US" dirty="0" err="1" smtClean="0"/>
              <a:t>Slytherin</a:t>
            </a:r>
            <a:r>
              <a:rPr lang="en-US" dirty="0" smtClean="0"/>
              <a:t> team, had seen for themselves the speed of those new Nimbus Two Thousand and Ones. They reported that the </a:t>
            </a:r>
            <a:r>
              <a:rPr lang="en-US" dirty="0" err="1" smtClean="0"/>
              <a:t>Slytherin</a:t>
            </a:r>
            <a:r>
              <a:rPr lang="en-US" dirty="0" smtClean="0"/>
              <a:t> team was no more than seven greenish blurs, shooting through the air like missiles. </a:t>
            </a:r>
            <a:endParaRPr lang="en-US" dirty="0"/>
          </a:p>
        </p:txBody>
      </p:sp>
    </p:spTree>
    <p:extLst>
      <p:ext uri="{BB962C8B-B14F-4D97-AF65-F5344CB8AC3E}">
        <p14:creationId xmlns:p14="http://schemas.microsoft.com/office/powerpoint/2010/main" val="59383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pPr marL="0" lvl="0" indent="0">
              <a:buNone/>
            </a:pPr>
            <a:r>
              <a:rPr lang="en-US" sz="2000" dirty="0">
                <a:solidFill>
                  <a:prstClr val="black"/>
                </a:solidFill>
              </a:rPr>
              <a:t>October arrived [and spread] a damp chill over the grounds and into the castle. Madam </a:t>
            </a:r>
            <a:r>
              <a:rPr lang="en-US" sz="2000" dirty="0" err="1">
                <a:solidFill>
                  <a:prstClr val="black"/>
                </a:solidFill>
              </a:rPr>
              <a:t>Pomfrey</a:t>
            </a:r>
            <a:r>
              <a:rPr lang="en-US" sz="2000" dirty="0">
                <a:solidFill>
                  <a:prstClr val="black"/>
                </a:solidFill>
              </a:rPr>
              <a:t>, the nurse, was kept busy by a sudden spate of colds among the staff and students. Her </a:t>
            </a:r>
            <a:r>
              <a:rPr lang="en-US" sz="2000" dirty="0" err="1">
                <a:solidFill>
                  <a:prstClr val="black"/>
                </a:solidFill>
              </a:rPr>
              <a:t>Pepperup</a:t>
            </a:r>
            <a:r>
              <a:rPr lang="en-US" sz="2000" dirty="0">
                <a:solidFill>
                  <a:prstClr val="black"/>
                </a:solidFill>
              </a:rPr>
              <a:t> potion worked instantly, though it left the drinker smoking at the ears for several hours afterward. Ginny </a:t>
            </a:r>
            <a:r>
              <a:rPr lang="en-US" sz="2000" dirty="0" err="1">
                <a:solidFill>
                  <a:prstClr val="black"/>
                </a:solidFill>
              </a:rPr>
              <a:t>Weasley</a:t>
            </a:r>
            <a:r>
              <a:rPr lang="en-US" sz="2000" dirty="0">
                <a:solidFill>
                  <a:prstClr val="black"/>
                </a:solidFill>
              </a:rPr>
              <a:t>, who had been looking pale, was bullied into taking some by Percy. The steam pouring from under her vivid hair gave the impression that her whole head was on fire. </a:t>
            </a:r>
          </a:p>
          <a:p>
            <a:pPr marL="0" lvl="0" indent="0">
              <a:buNone/>
            </a:pPr>
            <a:endParaRPr lang="en-US" sz="2000" dirty="0">
              <a:solidFill>
                <a:prstClr val="black"/>
              </a:solidFill>
            </a:endParaRPr>
          </a:p>
          <a:p>
            <a:pPr marL="0" lvl="0" indent="0">
              <a:buNone/>
            </a:pPr>
            <a:r>
              <a:rPr lang="en-US" sz="2000" dirty="0">
                <a:solidFill>
                  <a:prstClr val="black"/>
                </a:solidFill>
              </a:rPr>
              <a:t>Raindrops the size of bullets thundered on the castle windows for days on end; the lake rose, the flower beds turned into muddy streams, and </a:t>
            </a:r>
            <a:r>
              <a:rPr lang="en-US" sz="2000" dirty="0" err="1">
                <a:solidFill>
                  <a:prstClr val="black"/>
                </a:solidFill>
              </a:rPr>
              <a:t>Hagrid's</a:t>
            </a:r>
            <a:r>
              <a:rPr lang="en-US" sz="2000" dirty="0">
                <a:solidFill>
                  <a:prstClr val="black"/>
                </a:solidFill>
              </a:rPr>
              <a:t>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a:t>
            </a:r>
          </a:p>
          <a:p>
            <a:pPr marL="0" lvl="0" indent="0">
              <a:buNone/>
            </a:pPr>
            <a:endParaRPr lang="en-US" sz="2000" dirty="0">
              <a:solidFill>
                <a:prstClr val="black"/>
              </a:solidFill>
            </a:endParaRPr>
          </a:p>
          <a:p>
            <a:pPr marL="0" lvl="0" indent="0">
              <a:buNone/>
            </a:pPr>
            <a:r>
              <a:rPr lang="en-US" sz="2000" dirty="0">
                <a:solidFill>
                  <a:prstClr val="black"/>
                </a:solidFill>
              </a:rPr>
              <a:t>Even aside from the rain and wind it hadn't been a happy practice session. Fred and George, who had been spying on the </a:t>
            </a:r>
            <a:r>
              <a:rPr lang="en-US" sz="2000" dirty="0" err="1">
                <a:solidFill>
                  <a:prstClr val="black"/>
                </a:solidFill>
              </a:rPr>
              <a:t>Slytherin</a:t>
            </a:r>
            <a:r>
              <a:rPr lang="en-US" sz="2000" dirty="0">
                <a:solidFill>
                  <a:prstClr val="black"/>
                </a:solidFill>
              </a:rPr>
              <a:t> team, had seen for themselves the speed of those new Nimbus Two Thousand and Ones. They reported that the </a:t>
            </a:r>
            <a:r>
              <a:rPr lang="en-US" sz="2000" dirty="0" err="1">
                <a:solidFill>
                  <a:prstClr val="black"/>
                </a:solidFill>
              </a:rPr>
              <a:t>Slytherin</a:t>
            </a:r>
            <a:r>
              <a:rPr lang="en-US" sz="2000" dirty="0">
                <a:solidFill>
                  <a:prstClr val="black"/>
                </a:solidFill>
              </a:rPr>
              <a:t> team was no more than seven greenish blurs, shooting through the air like missiles. </a:t>
            </a:r>
          </a:p>
          <a:p>
            <a:pPr marL="0" indent="0">
              <a:buNone/>
            </a:pPr>
            <a:endParaRPr lang="en-US" dirty="0"/>
          </a:p>
        </p:txBody>
      </p:sp>
    </p:spTree>
    <p:extLst>
      <p:ext uri="{BB962C8B-B14F-4D97-AF65-F5344CB8AC3E}">
        <p14:creationId xmlns:p14="http://schemas.microsoft.com/office/powerpoint/2010/main" val="359596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Preposition Exercise page</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20518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553200"/>
          </a:xfrm>
        </p:spPr>
        <p:txBody>
          <a:bodyPr>
            <a:normAutofit fontScale="77500" lnSpcReduction="20000"/>
          </a:bodyPr>
          <a:lstStyle/>
          <a:p>
            <a:pPr marL="0" indent="0">
              <a:buNone/>
            </a:pPr>
            <a:r>
              <a:rPr lang="en-US" dirty="0" smtClean="0"/>
              <a:t>Prepositions can be very tricky.  They’re usually considered small words, although “throughout,” which most definitely is not a small word, is a preposition.</a:t>
            </a:r>
          </a:p>
          <a:p>
            <a:pPr marL="0" indent="0">
              <a:buNone/>
            </a:pPr>
            <a:endParaRPr lang="en-US" dirty="0"/>
          </a:p>
          <a:p>
            <a:pPr marL="0" indent="0">
              <a:buNone/>
            </a:pPr>
            <a:r>
              <a:rPr lang="en-US" dirty="0"/>
              <a:t>A preposition is a word that indicates the relationship between a noun or pronoun and other words in a </a:t>
            </a:r>
            <a:r>
              <a:rPr lang="en-US" dirty="0" smtClean="0"/>
              <a:t>sentence.  That definition doesn’t really clear it all </a:t>
            </a:r>
            <a:r>
              <a:rPr lang="en-US" dirty="0" smtClean="0"/>
              <a:t>up, so consider </a:t>
            </a:r>
            <a:r>
              <a:rPr lang="en-US" dirty="0" smtClean="0"/>
              <a:t>the examples below:</a:t>
            </a:r>
          </a:p>
          <a:p>
            <a:pPr marL="0" indent="0">
              <a:buNone/>
            </a:pPr>
            <a:endParaRPr lang="en-US" dirty="0"/>
          </a:p>
          <a:p>
            <a:pPr marL="0" indent="0" algn="ctr">
              <a:buNone/>
            </a:pPr>
            <a:r>
              <a:rPr lang="en-US" dirty="0" smtClean="0"/>
              <a:t>The boy ran </a:t>
            </a:r>
            <a:r>
              <a:rPr lang="en-US" dirty="0" smtClean="0">
                <a:solidFill>
                  <a:srgbClr val="FF0000"/>
                </a:solidFill>
              </a:rPr>
              <a:t>into</a:t>
            </a:r>
            <a:r>
              <a:rPr lang="en-US" dirty="0" smtClean="0"/>
              <a:t> the room.</a:t>
            </a:r>
          </a:p>
          <a:p>
            <a:pPr marL="0" indent="0">
              <a:buNone/>
            </a:pPr>
            <a:endParaRPr lang="en-US" dirty="0"/>
          </a:p>
          <a:p>
            <a:pPr marL="0" indent="0">
              <a:buNone/>
            </a:pPr>
            <a:r>
              <a:rPr lang="en-US" dirty="0" smtClean="0"/>
              <a:t>“Into” shows the relationship between “ran” &amp; “room.”  [</a:t>
            </a:r>
            <a:r>
              <a:rPr lang="en-US" b="1" dirty="0" smtClean="0"/>
              <a:t>Where</a:t>
            </a:r>
            <a:r>
              <a:rPr lang="en-US" dirty="0" smtClean="0"/>
              <a:t> (the room) did the boy </a:t>
            </a:r>
            <a:r>
              <a:rPr lang="en-US" b="1" dirty="0" smtClean="0"/>
              <a:t>run</a:t>
            </a:r>
            <a:r>
              <a:rPr lang="en-US" dirty="0" smtClean="0"/>
              <a:t>?]</a:t>
            </a:r>
          </a:p>
          <a:p>
            <a:pPr marL="0" indent="0">
              <a:buNone/>
            </a:pPr>
            <a:endParaRPr lang="en-US" dirty="0"/>
          </a:p>
          <a:p>
            <a:pPr marL="0" indent="0" algn="ctr">
              <a:buNone/>
            </a:pPr>
            <a:r>
              <a:rPr lang="en-US" dirty="0" smtClean="0"/>
              <a:t>The man </a:t>
            </a:r>
            <a:r>
              <a:rPr lang="en-US" dirty="0" smtClean="0">
                <a:solidFill>
                  <a:srgbClr val="FF0000"/>
                </a:solidFill>
              </a:rPr>
              <a:t>from</a:t>
            </a:r>
            <a:r>
              <a:rPr lang="en-US" dirty="0" smtClean="0"/>
              <a:t> Spain doesn’t speak Spanish.</a:t>
            </a:r>
          </a:p>
          <a:p>
            <a:pPr marL="0" indent="0">
              <a:buNone/>
            </a:pPr>
            <a:endParaRPr lang="en-US" dirty="0"/>
          </a:p>
          <a:p>
            <a:pPr marL="0" indent="0">
              <a:buNone/>
            </a:pPr>
            <a:r>
              <a:rPr lang="en-US" dirty="0" smtClean="0"/>
              <a:t>“From” shows the relationship between “man” &amp; “Spain.”</a:t>
            </a:r>
          </a:p>
          <a:p>
            <a:pPr marL="0" indent="0">
              <a:buNone/>
            </a:pPr>
            <a:r>
              <a:rPr lang="en-US" dirty="0" smtClean="0"/>
              <a:t>(Which </a:t>
            </a:r>
            <a:r>
              <a:rPr lang="en-US" b="1" dirty="0" smtClean="0"/>
              <a:t>man</a:t>
            </a:r>
            <a:r>
              <a:rPr lang="en-US" dirty="0" smtClean="0"/>
              <a:t>? The one from </a:t>
            </a:r>
            <a:r>
              <a:rPr lang="en-US" b="1" dirty="0" smtClean="0"/>
              <a:t>Spain</a:t>
            </a:r>
            <a:r>
              <a:rPr lang="en-US" dirty="0" smtClean="0"/>
              <a:t>.)</a:t>
            </a:r>
            <a:endParaRPr lang="en-US" dirty="0"/>
          </a:p>
        </p:txBody>
      </p:sp>
    </p:spTree>
    <p:extLst>
      <p:ext uri="{BB962C8B-B14F-4D97-AF65-F5344CB8AC3E}">
        <p14:creationId xmlns:p14="http://schemas.microsoft.com/office/powerpoint/2010/main" val="117135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Think about it this way: what’s the relationship between the boy &amp; the house?</a:t>
            </a:r>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99088"/>
            <a:ext cx="3657600" cy="272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0857" b="5879"/>
          <a:stretch/>
        </p:blipFill>
        <p:spPr>
          <a:xfrm>
            <a:off x="503533" y="3709403"/>
            <a:ext cx="563720" cy="1153435"/>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70125"/>
            <a:ext cx="3666467" cy="273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193" y="1690687"/>
            <a:ext cx="56038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5393" y="5133975"/>
            <a:ext cx="2847639" cy="369332"/>
          </a:xfrm>
          <a:prstGeom prst="rect">
            <a:avLst/>
          </a:prstGeom>
          <a:noFill/>
        </p:spPr>
        <p:txBody>
          <a:bodyPr wrap="none" rtlCol="0">
            <a:spAutoFit/>
          </a:bodyPr>
          <a:lstStyle/>
          <a:p>
            <a:r>
              <a:rPr lang="en-US" dirty="0" smtClean="0"/>
              <a:t>The boy is </a:t>
            </a:r>
            <a:r>
              <a:rPr lang="en-US" dirty="0" smtClean="0">
                <a:solidFill>
                  <a:srgbClr val="FF0000"/>
                </a:solidFill>
              </a:rPr>
              <a:t>beside</a:t>
            </a:r>
            <a:r>
              <a:rPr lang="en-US" dirty="0" smtClean="0"/>
              <a:t> the house.</a:t>
            </a:r>
            <a:endParaRPr lang="en-US" dirty="0"/>
          </a:p>
        </p:txBody>
      </p:sp>
      <p:sp>
        <p:nvSpPr>
          <p:cNvPr id="6" name="TextBox 5"/>
          <p:cNvSpPr txBox="1"/>
          <p:nvPr/>
        </p:nvSpPr>
        <p:spPr>
          <a:xfrm>
            <a:off x="5486400" y="5127048"/>
            <a:ext cx="2474139" cy="369332"/>
          </a:xfrm>
          <a:prstGeom prst="rect">
            <a:avLst/>
          </a:prstGeom>
          <a:noFill/>
        </p:spPr>
        <p:txBody>
          <a:bodyPr wrap="none" rtlCol="0">
            <a:spAutoFit/>
          </a:bodyPr>
          <a:lstStyle/>
          <a:p>
            <a:r>
              <a:rPr lang="en-US" dirty="0" smtClean="0"/>
              <a:t>The boy is </a:t>
            </a:r>
            <a:r>
              <a:rPr lang="en-US" dirty="0" smtClean="0">
                <a:solidFill>
                  <a:srgbClr val="FF0000"/>
                </a:solidFill>
              </a:rPr>
              <a:t>on</a:t>
            </a:r>
            <a:r>
              <a:rPr lang="en-US" dirty="0" smtClean="0"/>
              <a:t> the house.</a:t>
            </a:r>
            <a:endParaRPr lang="en-US" dirty="0"/>
          </a:p>
        </p:txBody>
      </p:sp>
    </p:spTree>
    <p:extLst>
      <p:ext uri="{BB962C8B-B14F-4D97-AF65-F5344CB8AC3E}">
        <p14:creationId xmlns:p14="http://schemas.microsoft.com/office/powerpoint/2010/main" val="380086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8304"/>
            <a:ext cx="36576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6013"/>
            <a:ext cx="36576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81" y="3666331"/>
            <a:ext cx="36576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381" y="3666331"/>
            <a:ext cx="36576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779802"/>
            <a:ext cx="56038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74022"/>
          <a:stretch/>
        </p:blipFill>
        <p:spPr bwMode="auto">
          <a:xfrm>
            <a:off x="5029200" y="2230582"/>
            <a:ext cx="3657600" cy="70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84629"/>
            <a:ext cx="56038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250" y="5029200"/>
            <a:ext cx="56038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08717" y="2938677"/>
            <a:ext cx="2791533" cy="369332"/>
          </a:xfrm>
          <a:prstGeom prst="rect">
            <a:avLst/>
          </a:prstGeom>
          <a:noFill/>
        </p:spPr>
        <p:txBody>
          <a:bodyPr wrap="none" rtlCol="0">
            <a:spAutoFit/>
          </a:bodyPr>
          <a:lstStyle/>
          <a:p>
            <a:r>
              <a:rPr lang="en-US" dirty="0" smtClean="0"/>
              <a:t>The boy is </a:t>
            </a:r>
            <a:r>
              <a:rPr lang="en-US" dirty="0" smtClean="0">
                <a:solidFill>
                  <a:srgbClr val="FF0000"/>
                </a:solidFill>
              </a:rPr>
              <a:t>under</a:t>
            </a:r>
            <a:r>
              <a:rPr lang="en-US" dirty="0" smtClean="0"/>
              <a:t> the house.</a:t>
            </a:r>
            <a:endParaRPr lang="en-US" dirty="0"/>
          </a:p>
        </p:txBody>
      </p:sp>
      <p:sp>
        <p:nvSpPr>
          <p:cNvPr id="5" name="TextBox 4"/>
          <p:cNvSpPr txBox="1"/>
          <p:nvPr/>
        </p:nvSpPr>
        <p:spPr>
          <a:xfrm>
            <a:off x="5655395" y="2979400"/>
            <a:ext cx="2405210" cy="369332"/>
          </a:xfrm>
          <a:prstGeom prst="rect">
            <a:avLst/>
          </a:prstGeom>
          <a:noFill/>
        </p:spPr>
        <p:txBody>
          <a:bodyPr wrap="none" rtlCol="0">
            <a:spAutoFit/>
          </a:bodyPr>
          <a:lstStyle/>
          <a:p>
            <a:r>
              <a:rPr lang="en-US" dirty="0" smtClean="0"/>
              <a:t>The boy is </a:t>
            </a:r>
            <a:r>
              <a:rPr lang="en-US" dirty="0" smtClean="0">
                <a:solidFill>
                  <a:srgbClr val="FF0000"/>
                </a:solidFill>
              </a:rPr>
              <a:t>in</a:t>
            </a:r>
            <a:r>
              <a:rPr lang="en-US" dirty="0" smtClean="0"/>
              <a:t> the house.</a:t>
            </a:r>
            <a:endParaRPr lang="en-US" dirty="0"/>
          </a:p>
        </p:txBody>
      </p:sp>
      <p:sp>
        <p:nvSpPr>
          <p:cNvPr id="6" name="TextBox 5"/>
          <p:cNvSpPr txBox="1"/>
          <p:nvPr/>
        </p:nvSpPr>
        <p:spPr>
          <a:xfrm>
            <a:off x="3247242" y="6392068"/>
            <a:ext cx="3148939" cy="369332"/>
          </a:xfrm>
          <a:prstGeom prst="rect">
            <a:avLst/>
          </a:prstGeom>
          <a:noFill/>
        </p:spPr>
        <p:txBody>
          <a:bodyPr wrap="none" rtlCol="0">
            <a:spAutoFit/>
          </a:bodyPr>
          <a:lstStyle/>
          <a:p>
            <a:r>
              <a:rPr lang="en-US" dirty="0" smtClean="0"/>
              <a:t>The boy is </a:t>
            </a:r>
            <a:r>
              <a:rPr lang="en-US" dirty="0" smtClean="0">
                <a:solidFill>
                  <a:srgbClr val="FF0000"/>
                </a:solidFill>
              </a:rPr>
              <a:t>between</a:t>
            </a:r>
            <a:r>
              <a:rPr lang="en-US" dirty="0" smtClean="0"/>
              <a:t> the houses.</a:t>
            </a:r>
            <a:endParaRPr lang="en-US" dirty="0"/>
          </a:p>
        </p:txBody>
      </p:sp>
    </p:spTree>
    <p:extLst>
      <p:ext uri="{BB962C8B-B14F-4D97-AF65-F5344CB8AC3E}">
        <p14:creationId xmlns:p14="http://schemas.microsoft.com/office/powerpoint/2010/main" val="242439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indent="0">
              <a:buNone/>
            </a:pPr>
            <a:r>
              <a:rPr lang="en-US" sz="2800" dirty="0" smtClean="0"/>
              <a:t>In each of the cases above, the preposition shows the relationship between “boy” &amp; “house.”</a:t>
            </a:r>
          </a:p>
          <a:p>
            <a:pPr marL="0" indent="0">
              <a:buNone/>
            </a:pPr>
            <a:endParaRPr lang="en-US" sz="2800" dirty="0"/>
          </a:p>
          <a:p>
            <a:pPr marL="0" indent="0">
              <a:buNone/>
            </a:pPr>
            <a:r>
              <a:rPr lang="en-US" sz="2800" dirty="0" smtClean="0"/>
              <a:t>Sometimes teachers like to say that a preposition is anywhere a mouse can run:</a:t>
            </a:r>
          </a:p>
          <a:p>
            <a:pPr marL="0" indent="0">
              <a:buNone/>
            </a:pPr>
            <a:endParaRPr lang="en-US" dirty="0" smtClean="0"/>
          </a:p>
          <a:p>
            <a:pPr marL="0" indent="0">
              <a:buNone/>
            </a:pPr>
            <a:r>
              <a:rPr lang="en-US" dirty="0" smtClean="0"/>
              <a:t>A mouse can run </a:t>
            </a:r>
            <a:r>
              <a:rPr lang="en-US" dirty="0" smtClean="0">
                <a:solidFill>
                  <a:srgbClr val="FF0000"/>
                </a:solidFill>
              </a:rPr>
              <a:t>up</a:t>
            </a:r>
            <a:r>
              <a:rPr lang="en-US" dirty="0" smtClean="0"/>
              <a:t> a clock.  </a:t>
            </a:r>
            <a:endParaRPr lang="en-US" dirty="0"/>
          </a:p>
          <a:p>
            <a:pPr marL="0" indent="0">
              <a:buNone/>
            </a:pPr>
            <a:r>
              <a:rPr lang="en-US" dirty="0" smtClean="0"/>
              <a:t>…or </a:t>
            </a:r>
            <a:r>
              <a:rPr lang="en-US" dirty="0" smtClean="0">
                <a:solidFill>
                  <a:srgbClr val="FF0000"/>
                </a:solidFill>
              </a:rPr>
              <a:t>down</a:t>
            </a:r>
            <a:r>
              <a:rPr lang="en-US" dirty="0" smtClean="0"/>
              <a:t> a clock.</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84060">
            <a:off x="6010618" y="2494519"/>
            <a:ext cx="11223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637"/>
          <a:stretch/>
        </p:blipFill>
        <p:spPr bwMode="auto">
          <a:xfrm>
            <a:off x="6373091" y="2306782"/>
            <a:ext cx="1388391"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11223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5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72222E-6 -1.48148E-6 L -0.0033 -0.3044 " pathEditMode="relative" rAng="0" ptsTypes="AA">
                                      <p:cBhvr>
                                        <p:cTn id="6" dur="2000" fill="hold"/>
                                        <p:tgtEl>
                                          <p:spTgt spid="3077"/>
                                        </p:tgtEl>
                                        <p:attrNameLst>
                                          <p:attrName>ppt_x</p:attrName>
                                          <p:attrName>ppt_y</p:attrName>
                                        </p:attrNameLst>
                                      </p:cBhvr>
                                      <p:rCtr x="-174" y="-15231"/>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dissolve">
                                      <p:cBhvr>
                                        <p:cTn id="11" dur="500"/>
                                        <p:tgtEl>
                                          <p:spTgt spid="3">
                                            <p:txEl>
                                              <p:pRg st="5" end="5"/>
                                            </p:txEl>
                                          </p:spTgt>
                                        </p:tgtEl>
                                      </p:cBhvr>
                                    </p:animEffect>
                                  </p:childTnLst>
                                </p:cTn>
                              </p:par>
                            </p:childTnLst>
                          </p:cTn>
                        </p:par>
                        <p:par>
                          <p:cTn id="12" fill="hold">
                            <p:stCondLst>
                              <p:cond delay="500"/>
                            </p:stCondLst>
                            <p:childTnLst>
                              <p:par>
                                <p:cTn id="13" presetID="0" presetClass="path" presetSubtype="0" accel="50000" decel="50000" fill="hold" nodeType="afterEffect">
                                  <p:stCondLst>
                                    <p:cond delay="0"/>
                                  </p:stCondLst>
                                  <p:childTnLst>
                                    <p:animMotion origin="layout" path="M -7.5E-6 2.22222E-6 C -0.0099 0.00463 -0.02032 0.00185 -0.03021 0.00602 C -0.03386 0.01343 -0.03455 0.02222 -0.03942 0.02824 C -0.04063 0.10972 -0.04185 0.1912 -0.04393 0.27269 C -0.04428 0.2831 -0.04376 0.31528 -0.04844 0.32732 " pathEditMode="relative" ptsTypes="ffffA">
                                      <p:cBhvr>
                                        <p:cTn id="14" dur="2000" fill="hold"/>
                                        <p:tgtEl>
                                          <p:spTgt spid="30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27709"/>
            <a:ext cx="8229600" cy="5821363"/>
          </a:xfrm>
        </p:spPr>
        <p:txBody>
          <a:bodyPr/>
          <a:lstStyle/>
          <a:p>
            <a:pPr marL="0" indent="0" algn="ctr">
              <a:buNone/>
            </a:pPr>
            <a:r>
              <a:rPr lang="en-US" dirty="0" smtClean="0"/>
              <a:t>A mouse can run </a:t>
            </a:r>
            <a:r>
              <a:rPr lang="en-US" dirty="0" smtClean="0">
                <a:solidFill>
                  <a:srgbClr val="FF0000"/>
                </a:solidFill>
              </a:rPr>
              <a:t>across</a:t>
            </a:r>
            <a:r>
              <a:rPr lang="en-US" dirty="0" smtClean="0"/>
              <a:t> the room.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777241"/>
            <a:ext cx="9143998" cy="60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06386">
            <a:off x="9320919" y="5129920"/>
            <a:ext cx="112236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3.7037E-7 L -1.19723 -0.00741 " pathEditMode="relative" rAng="0" ptsTypes="AA">
                                      <p:cBhvr>
                                        <p:cTn id="6" dur="3000" fill="hold"/>
                                        <p:tgtEl>
                                          <p:spTgt spid="4099"/>
                                        </p:tgtEl>
                                        <p:attrNameLst>
                                          <p:attrName>ppt_x</p:attrName>
                                          <p:attrName>ppt_y</p:attrName>
                                        </p:attrNameLst>
                                      </p:cBhvr>
                                      <p:rCtr x="-5986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4636"/>
            <a:ext cx="8382000" cy="6477000"/>
          </a:xfrm>
        </p:spPr>
        <p:txBody>
          <a:bodyPr/>
          <a:lstStyle/>
          <a:p>
            <a:pPr marL="0" indent="0">
              <a:buNone/>
            </a:pPr>
            <a:r>
              <a:rPr lang="en-US" dirty="0" smtClean="0"/>
              <a:t>A mouse can run </a:t>
            </a:r>
            <a:r>
              <a:rPr lang="en-US" dirty="0" smtClean="0">
                <a:solidFill>
                  <a:srgbClr val="FF0000"/>
                </a:solidFill>
              </a:rPr>
              <a:t>over</a:t>
            </a:r>
            <a:r>
              <a:rPr lang="en-US" dirty="0" smtClean="0"/>
              <a:t> the river</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and </a:t>
            </a:r>
            <a:r>
              <a:rPr lang="en-US" dirty="0" smtClean="0">
                <a:solidFill>
                  <a:srgbClr val="FF0000"/>
                </a:solidFill>
              </a:rPr>
              <a:t>through</a:t>
            </a:r>
            <a:r>
              <a:rPr lang="en-US" dirty="0" smtClean="0"/>
              <a:t> the woods</a:t>
            </a:r>
          </a:p>
          <a:p>
            <a:pPr marL="0" indent="0">
              <a:buNone/>
            </a:pPr>
            <a:r>
              <a:rPr lang="en-US" dirty="0" smtClean="0">
                <a:solidFill>
                  <a:srgbClr val="FF0000"/>
                </a:solidFill>
              </a:rPr>
              <a:t>to</a:t>
            </a:r>
            <a:r>
              <a:rPr lang="en-US" dirty="0" smtClean="0"/>
              <a:t> Grandma’s house.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85800"/>
            <a:ext cx="4008297" cy="2252663"/>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19200" y="1981704"/>
            <a:ext cx="1481137"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89533"/>
            <a:ext cx="3810000" cy="253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35583"/>
            <a:ext cx="3267956" cy="243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427368" y="5192899"/>
            <a:ext cx="1481137"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1.17726 -0.00787 " pathEditMode="relative" rAng="0" ptsTypes="AA">
                                      <p:cBhvr>
                                        <p:cTn id="6" dur="3000" fill="hold"/>
                                        <p:tgtEl>
                                          <p:spTgt spid="5122"/>
                                        </p:tgtEl>
                                        <p:attrNameLst>
                                          <p:attrName>ppt_x</p:attrName>
                                          <p:attrName>ppt_y</p:attrName>
                                        </p:attrNameLst>
                                      </p:cBhvr>
                                      <p:rCtr x="58854" y="-39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500"/>
                                        <p:tgtEl>
                                          <p:spTgt spid="5123"/>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par>
                                <p:cTn id="15" presetID="35" presetClass="path" presetSubtype="0" accel="50000" decel="50000" fill="hold" nodeType="withEffect">
                                  <p:stCondLst>
                                    <p:cond delay="0"/>
                                  </p:stCondLst>
                                  <p:childTnLst>
                                    <p:animMotion origin="layout" path="M -0.04757 0.00115 L -0.68681 -0.00948 " pathEditMode="relative" rAng="0" ptsTypes="AA">
                                      <p:cBhvr>
                                        <p:cTn id="16" dur="2000" fill="hold"/>
                                        <p:tgtEl>
                                          <p:spTgt spid="5125"/>
                                        </p:tgtEl>
                                        <p:attrNameLst>
                                          <p:attrName>ppt_x</p:attrName>
                                          <p:attrName>ppt_y</p:attrName>
                                        </p:attrNameLst>
                                      </p:cBhvr>
                                      <p:rCtr x="-31962" y="-532"/>
                                    </p:animMotion>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86800" cy="6400800"/>
          </a:xfrm>
        </p:spPr>
        <p:txBody>
          <a:bodyPr>
            <a:normAutofit fontScale="70000" lnSpcReduction="20000"/>
          </a:bodyPr>
          <a:lstStyle/>
          <a:p>
            <a:pPr marL="0" indent="0">
              <a:buNone/>
            </a:pPr>
            <a:r>
              <a:rPr lang="en-US" dirty="0" smtClean="0"/>
              <a:t>But those two “tests” (something’s position relative to something else, like the house &amp; the boy, &amp; wherever a mouse can run) don’t always work.  For example, in</a:t>
            </a:r>
          </a:p>
          <a:p>
            <a:pPr marL="0" indent="0" algn="ctr">
              <a:buNone/>
            </a:pPr>
            <a:r>
              <a:rPr lang="en-US" dirty="0" smtClean="0"/>
              <a:t>He has a cup </a:t>
            </a:r>
            <a:r>
              <a:rPr lang="en-US" dirty="0" smtClean="0">
                <a:solidFill>
                  <a:srgbClr val="FF0000"/>
                </a:solidFill>
              </a:rPr>
              <a:t>of</a:t>
            </a:r>
            <a:r>
              <a:rPr lang="en-US" dirty="0" smtClean="0"/>
              <a:t> coffee</a:t>
            </a:r>
          </a:p>
          <a:p>
            <a:pPr marL="0" indent="0">
              <a:buNone/>
            </a:pPr>
            <a:r>
              <a:rPr lang="en-US" dirty="0" smtClean="0"/>
              <a:t>“</a:t>
            </a:r>
            <a:r>
              <a:rPr lang="en-US" dirty="0" smtClean="0">
                <a:solidFill>
                  <a:srgbClr val="FF0000"/>
                </a:solidFill>
              </a:rPr>
              <a:t>of</a:t>
            </a:r>
            <a:r>
              <a:rPr lang="en-US" dirty="0" smtClean="0"/>
              <a:t>” is a preposition.  It tells nothing about the cup’s location, &amp; a mouse cannot run “of coffee.”  But it DOES show the relationship between “cup” &amp; “coffee”: it tells us that the cup holds coffee.  The following sentences are similar:</a:t>
            </a:r>
          </a:p>
          <a:p>
            <a:pPr marL="0" indent="0">
              <a:buNone/>
            </a:pPr>
            <a:endParaRPr lang="en-US" dirty="0"/>
          </a:p>
          <a:p>
            <a:pPr marL="0" indent="0" algn="ctr">
              <a:buNone/>
            </a:pPr>
            <a:r>
              <a:rPr lang="en-US" dirty="0" smtClean="0"/>
              <a:t>He is the pitcher </a:t>
            </a:r>
            <a:r>
              <a:rPr lang="en-US" dirty="0" smtClean="0">
                <a:solidFill>
                  <a:srgbClr val="FF0000"/>
                </a:solidFill>
              </a:rPr>
              <a:t>for</a:t>
            </a:r>
            <a:r>
              <a:rPr lang="en-US" dirty="0" smtClean="0"/>
              <a:t> the team. </a:t>
            </a:r>
          </a:p>
          <a:p>
            <a:pPr marL="0" indent="0">
              <a:buNone/>
            </a:pPr>
            <a:r>
              <a:rPr lang="en-US" dirty="0" smtClean="0"/>
              <a:t>“For” shows the relationship between “pitcher” &amp; “team”.</a:t>
            </a:r>
          </a:p>
          <a:p>
            <a:pPr marL="0" indent="0">
              <a:buNone/>
            </a:pPr>
            <a:endParaRPr lang="en-US" dirty="0"/>
          </a:p>
          <a:p>
            <a:pPr marL="0" indent="0" algn="ctr">
              <a:buNone/>
            </a:pPr>
            <a:r>
              <a:rPr lang="en-US" dirty="0" smtClean="0"/>
              <a:t>Kids always love stories </a:t>
            </a:r>
            <a:r>
              <a:rPr lang="en-US" dirty="0" smtClean="0">
                <a:solidFill>
                  <a:srgbClr val="FF0000"/>
                </a:solidFill>
              </a:rPr>
              <a:t>about</a:t>
            </a:r>
            <a:r>
              <a:rPr lang="en-US" dirty="0" smtClean="0"/>
              <a:t> pirates.</a:t>
            </a:r>
          </a:p>
          <a:p>
            <a:pPr marL="0" indent="0">
              <a:buNone/>
            </a:pPr>
            <a:r>
              <a:rPr lang="en-US" dirty="0" smtClean="0"/>
              <a:t>“About” shows the relationship between “stories” &amp; “pirates.”</a:t>
            </a:r>
          </a:p>
          <a:p>
            <a:pPr marL="0" indent="0">
              <a:buNone/>
            </a:pPr>
            <a:endParaRPr lang="en-US" dirty="0"/>
          </a:p>
          <a:p>
            <a:pPr marL="0" indent="0" algn="ctr">
              <a:buNone/>
            </a:pPr>
            <a:r>
              <a:rPr lang="en-US" dirty="0" smtClean="0"/>
              <a:t>He bought the car </a:t>
            </a:r>
            <a:r>
              <a:rPr lang="en-US" dirty="0" smtClean="0">
                <a:solidFill>
                  <a:srgbClr val="FF0000"/>
                </a:solidFill>
              </a:rPr>
              <a:t>with</a:t>
            </a:r>
            <a:r>
              <a:rPr lang="en-US" dirty="0" smtClean="0"/>
              <a:t> cash. </a:t>
            </a:r>
          </a:p>
          <a:p>
            <a:pPr marL="0" indent="0">
              <a:buNone/>
            </a:pPr>
            <a:r>
              <a:rPr lang="en-US" dirty="0" smtClean="0"/>
              <a:t>Here, “with” shows the relationship between “bought” &amp; “cash,” not between “car” &amp; “cash.”  He bought how?  With cash.  In fact, you can take the words “the car” out, &amp; the sentence still makes sense, since “with cash” goes with “bought,” not “car.”</a:t>
            </a:r>
            <a:endParaRPr lang="en-US" dirty="0"/>
          </a:p>
        </p:txBody>
      </p:sp>
    </p:spTree>
    <p:extLst>
      <p:ext uri="{BB962C8B-B14F-4D97-AF65-F5344CB8AC3E}">
        <p14:creationId xmlns:p14="http://schemas.microsoft.com/office/powerpoint/2010/main" val="85622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763000" cy="6629400"/>
          </a:xfrm>
        </p:spPr>
        <p:txBody>
          <a:bodyPr>
            <a:normAutofit fontScale="62500" lnSpcReduction="20000"/>
          </a:bodyPr>
          <a:lstStyle/>
          <a:p>
            <a:pPr marL="0" indent="0">
              <a:buNone/>
            </a:pPr>
            <a:r>
              <a:rPr lang="en-US" dirty="0" smtClean="0"/>
              <a:t>It’s important to know that </a:t>
            </a:r>
            <a:r>
              <a:rPr lang="en-US" dirty="0" smtClean="0">
                <a:solidFill>
                  <a:srgbClr val="FF0000"/>
                </a:solidFill>
              </a:rPr>
              <a:t>prepositions </a:t>
            </a:r>
            <a:r>
              <a:rPr lang="en-US" dirty="0" smtClean="0"/>
              <a:t>must be followed by a </a:t>
            </a:r>
            <a:r>
              <a:rPr lang="en-US" dirty="0" smtClean="0">
                <a:solidFill>
                  <a:srgbClr val="00B050"/>
                </a:solidFill>
              </a:rPr>
              <a:t>noun</a:t>
            </a:r>
            <a:r>
              <a:rPr lang="en-US" dirty="0" smtClean="0"/>
              <a:t> or </a:t>
            </a:r>
            <a:r>
              <a:rPr lang="en-US" dirty="0" smtClean="0">
                <a:solidFill>
                  <a:srgbClr val="7030A0"/>
                </a:solidFill>
              </a:rPr>
              <a:t>pronoun</a:t>
            </a:r>
            <a:r>
              <a:rPr lang="en-US" dirty="0" smtClean="0"/>
              <a:t>.</a:t>
            </a:r>
          </a:p>
          <a:p>
            <a:pPr marL="0" indent="0" algn="ctr">
              <a:buNone/>
            </a:pPr>
            <a:endParaRPr lang="en-US" dirty="0" smtClean="0"/>
          </a:p>
          <a:p>
            <a:pPr marL="0" indent="0" algn="ctr">
              <a:buNone/>
            </a:pPr>
            <a:r>
              <a:rPr lang="en-US" dirty="0" smtClean="0"/>
              <a:t>Everyone went </a:t>
            </a:r>
            <a:r>
              <a:rPr lang="en-US" dirty="0" smtClean="0">
                <a:solidFill>
                  <a:srgbClr val="FF0000"/>
                </a:solidFill>
              </a:rPr>
              <a:t>except </a:t>
            </a:r>
            <a:r>
              <a:rPr lang="en-US" dirty="0" smtClean="0"/>
              <a:t>our </a:t>
            </a:r>
            <a:r>
              <a:rPr lang="en-US" dirty="0" smtClean="0">
                <a:solidFill>
                  <a:srgbClr val="00B050"/>
                </a:solidFill>
              </a:rPr>
              <a:t>friends</a:t>
            </a:r>
            <a:r>
              <a:rPr lang="en-US" dirty="0" smtClean="0"/>
              <a:t>.</a:t>
            </a:r>
          </a:p>
          <a:p>
            <a:pPr marL="0" indent="0" algn="ctr">
              <a:buNone/>
            </a:pPr>
            <a:r>
              <a:rPr lang="en-US" dirty="0" smtClean="0"/>
              <a:t>The boy sat </a:t>
            </a:r>
            <a:r>
              <a:rPr lang="en-US" dirty="0" smtClean="0">
                <a:solidFill>
                  <a:srgbClr val="FF0000"/>
                </a:solidFill>
              </a:rPr>
              <a:t>beside</a:t>
            </a:r>
            <a:r>
              <a:rPr lang="en-US" dirty="0" smtClean="0"/>
              <a:t> the </a:t>
            </a:r>
            <a:r>
              <a:rPr lang="en-US" dirty="0" smtClean="0">
                <a:solidFill>
                  <a:srgbClr val="00B050"/>
                </a:solidFill>
              </a:rPr>
              <a:t>girl</a:t>
            </a:r>
            <a:r>
              <a:rPr lang="en-US" dirty="0" smtClean="0"/>
              <a:t>.</a:t>
            </a:r>
          </a:p>
          <a:p>
            <a:pPr marL="0" indent="0" algn="ctr">
              <a:buNone/>
            </a:pPr>
            <a:r>
              <a:rPr lang="en-US" dirty="0" smtClean="0"/>
              <a:t>We went </a:t>
            </a:r>
            <a:r>
              <a:rPr lang="en-US" dirty="0" smtClean="0">
                <a:solidFill>
                  <a:srgbClr val="FF0000"/>
                </a:solidFill>
              </a:rPr>
              <a:t>to</a:t>
            </a:r>
            <a:r>
              <a:rPr lang="en-US" dirty="0" smtClean="0"/>
              <a:t> the </a:t>
            </a:r>
            <a:r>
              <a:rPr lang="en-US" dirty="0" smtClean="0">
                <a:solidFill>
                  <a:srgbClr val="00B050"/>
                </a:solidFill>
              </a:rPr>
              <a:t>store</a:t>
            </a:r>
            <a:r>
              <a:rPr lang="en-US" dirty="0" smtClean="0"/>
              <a:t>.</a:t>
            </a:r>
          </a:p>
          <a:p>
            <a:pPr marL="0" indent="0" algn="ctr">
              <a:buNone/>
            </a:pPr>
            <a:r>
              <a:rPr lang="en-US" dirty="0" smtClean="0"/>
              <a:t>She gave the letter </a:t>
            </a:r>
            <a:r>
              <a:rPr lang="en-US" dirty="0" smtClean="0">
                <a:solidFill>
                  <a:srgbClr val="FF0000"/>
                </a:solidFill>
              </a:rPr>
              <a:t>to</a:t>
            </a:r>
            <a:r>
              <a:rPr lang="en-US" dirty="0" smtClean="0"/>
              <a:t> </a:t>
            </a:r>
            <a:r>
              <a:rPr lang="en-US" dirty="0" smtClean="0">
                <a:solidFill>
                  <a:srgbClr val="7030A0"/>
                </a:solidFill>
              </a:rPr>
              <a:t>him</a:t>
            </a:r>
            <a:r>
              <a:rPr lang="en-US" dirty="0" smtClean="0"/>
              <a:t>.</a:t>
            </a:r>
          </a:p>
          <a:p>
            <a:pPr marL="0" indent="0" algn="ctr">
              <a:buNone/>
            </a:pPr>
            <a:r>
              <a:rPr lang="en-US" dirty="0" smtClean="0"/>
              <a:t>She won’t do a favor </a:t>
            </a:r>
            <a:r>
              <a:rPr lang="en-US" dirty="0" smtClean="0">
                <a:solidFill>
                  <a:srgbClr val="FF0000"/>
                </a:solidFill>
              </a:rPr>
              <a:t>for</a:t>
            </a:r>
            <a:r>
              <a:rPr lang="en-US" dirty="0" smtClean="0"/>
              <a:t> </a:t>
            </a:r>
            <a:r>
              <a:rPr lang="en-US" dirty="0" smtClean="0">
                <a:solidFill>
                  <a:srgbClr val="7030A0"/>
                </a:solidFill>
              </a:rPr>
              <a:t>anyone</a:t>
            </a:r>
            <a:r>
              <a:rPr lang="en-US" dirty="0" smtClean="0"/>
              <a:t>.</a:t>
            </a:r>
          </a:p>
          <a:p>
            <a:pPr marL="0" indent="0">
              <a:buNone/>
            </a:pPr>
            <a:endParaRPr lang="en-US" dirty="0" smtClean="0"/>
          </a:p>
          <a:p>
            <a:pPr marL="0" indent="0">
              <a:buNone/>
            </a:pPr>
            <a:r>
              <a:rPr lang="en-US" dirty="0" smtClean="0"/>
              <a:t>You often hear that it’s incorrect to end a sentence with a preposition.  We do all sorts of things in everyday speech that are “incorrect,” but when you write a formal paper, expect to see red marks on the following sentence:</a:t>
            </a:r>
          </a:p>
          <a:p>
            <a:pPr marL="0" indent="0">
              <a:buNone/>
            </a:pPr>
            <a:endParaRPr lang="en-US" dirty="0"/>
          </a:p>
          <a:p>
            <a:pPr marL="0" indent="0" algn="ctr">
              <a:buNone/>
            </a:pPr>
            <a:r>
              <a:rPr lang="en-US" dirty="0" smtClean="0"/>
              <a:t>That’s the man I work </a:t>
            </a:r>
            <a:r>
              <a:rPr lang="en-US" dirty="0" smtClean="0">
                <a:solidFill>
                  <a:srgbClr val="FF0000"/>
                </a:solidFill>
              </a:rPr>
              <a:t>for</a:t>
            </a:r>
            <a:r>
              <a:rPr lang="en-US" dirty="0" smtClean="0"/>
              <a:t>.</a:t>
            </a:r>
          </a:p>
          <a:p>
            <a:pPr marL="0" indent="0">
              <a:buNone/>
            </a:pPr>
            <a:endParaRPr lang="en-US" dirty="0"/>
          </a:p>
          <a:p>
            <a:pPr marL="0" indent="0">
              <a:buNone/>
            </a:pPr>
            <a:r>
              <a:rPr lang="en-US" dirty="0" smtClean="0"/>
              <a:t>Ending with “for” is not allowed.  There’s always a way to make it precede a noun or pronoun.  You’d rewrite the sentence to read as follows:</a:t>
            </a:r>
          </a:p>
          <a:p>
            <a:pPr marL="0" indent="0">
              <a:buNone/>
            </a:pPr>
            <a:endParaRPr lang="en-US" dirty="0"/>
          </a:p>
          <a:p>
            <a:pPr marL="0" indent="0" algn="ctr">
              <a:buNone/>
            </a:pPr>
            <a:r>
              <a:rPr lang="en-US" dirty="0" smtClean="0"/>
              <a:t>That’s the man </a:t>
            </a:r>
            <a:r>
              <a:rPr lang="en-US" dirty="0" smtClean="0">
                <a:solidFill>
                  <a:srgbClr val="FF0000"/>
                </a:solidFill>
              </a:rPr>
              <a:t>for</a:t>
            </a:r>
            <a:r>
              <a:rPr lang="en-US" dirty="0" smtClean="0"/>
              <a:t> whom I work.  </a:t>
            </a:r>
          </a:p>
          <a:p>
            <a:pPr marL="0" indent="0">
              <a:buNone/>
            </a:pPr>
            <a:endParaRPr lang="en-US" dirty="0"/>
          </a:p>
          <a:p>
            <a:pPr marL="0" indent="0">
              <a:buNone/>
            </a:pPr>
            <a:r>
              <a:rPr lang="en-US" dirty="0" smtClean="0"/>
              <a:t>And then there’s the ever popular “Where is he at?” in which case, you simply drop the “at.”</a:t>
            </a:r>
            <a:endParaRPr lang="en-US" dirty="0"/>
          </a:p>
        </p:txBody>
      </p:sp>
    </p:spTree>
    <p:extLst>
      <p:ext uri="{BB962C8B-B14F-4D97-AF65-F5344CB8AC3E}">
        <p14:creationId xmlns:p14="http://schemas.microsoft.com/office/powerpoint/2010/main" val="117379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7917</TotalTime>
  <Words>1890</Words>
  <Application>Microsoft Office PowerPoint</Application>
  <PresentationFormat>On-screen Show (4:3)</PresentationFormat>
  <Paragraphs>124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Identify all the prepositions in this excerpt from Harry Potter &amp; the Chamber of Secrets.</vt:lpstr>
      <vt:lpstr>PowerPoint Presentation</vt:lpstr>
      <vt:lpstr>Preposition Exercise page</vt:lpstr>
    </vt:vector>
  </TitlesOfParts>
  <Company>Gordon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Prepositions</dc:title>
  <dc:creator>Karen Guffey</dc:creator>
  <cp:lastModifiedBy>Karen Guffey</cp:lastModifiedBy>
  <cp:revision>35</cp:revision>
  <dcterms:created xsi:type="dcterms:W3CDTF">2014-05-14T00:40:02Z</dcterms:created>
  <dcterms:modified xsi:type="dcterms:W3CDTF">2014-06-05T17:56:10Z</dcterms:modified>
</cp:coreProperties>
</file>