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7" r:id="rId13"/>
    <p:sldId id="268" r:id="rId14"/>
    <p:sldId id="269" r:id="rId15"/>
    <p:sldId id="270" r:id="rId16"/>
    <p:sldId id="271"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75"/>
    <a:srgbClr val="62D5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64DC9F-9C16-47F1-BEB0-FCE6C452C0A7}"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257396568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DC9F-9C16-47F1-BEB0-FCE6C452C0A7}"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762267402"/>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DC9F-9C16-47F1-BEB0-FCE6C452C0A7}"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2270137447"/>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64DC9F-9C16-47F1-BEB0-FCE6C452C0A7}"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49902467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64DC9F-9C16-47F1-BEB0-FCE6C452C0A7}"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43442838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4DC9F-9C16-47F1-BEB0-FCE6C452C0A7}"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2450719690"/>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64DC9F-9C16-47F1-BEB0-FCE6C452C0A7}" type="datetimeFigureOut">
              <a:rPr lang="en-US" smtClean="0"/>
              <a:t>6/27/2014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183520475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64DC9F-9C16-47F1-BEB0-FCE6C452C0A7}" type="datetimeFigureOut">
              <a:rPr lang="en-US" smtClean="0"/>
              <a:t>6/27/2014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143722878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64DC9F-9C16-47F1-BEB0-FCE6C452C0A7}" type="datetimeFigureOut">
              <a:rPr lang="en-US" smtClean="0"/>
              <a:t>6/27/2014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1107660980"/>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DC9F-9C16-47F1-BEB0-FCE6C452C0A7}"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629571817"/>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64DC9F-9C16-47F1-BEB0-FCE6C452C0A7}"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B1372-5A51-40BE-8E52-3A2D51216F34}" type="slidenum">
              <a:rPr lang="en-US" smtClean="0"/>
              <a:t>‹#›</a:t>
            </a:fld>
            <a:endParaRPr lang="en-US"/>
          </a:p>
        </p:txBody>
      </p:sp>
    </p:spTree>
    <p:extLst>
      <p:ext uri="{BB962C8B-B14F-4D97-AF65-F5344CB8AC3E}">
        <p14:creationId xmlns:p14="http://schemas.microsoft.com/office/powerpoint/2010/main" val="332521908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7000">
              <a:srgbClr val="FFFF75"/>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4DC9F-9C16-47F1-BEB0-FCE6C452C0A7}" type="datetimeFigureOut">
              <a:rPr lang="en-US" smtClean="0"/>
              <a:t>6/27/2014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B1372-5A51-40BE-8E52-3A2D51216F34}" type="slidenum">
              <a:rPr lang="en-US" smtClean="0"/>
              <a:t>‹#›</a:t>
            </a:fld>
            <a:endParaRPr lang="en-US"/>
          </a:p>
        </p:txBody>
      </p:sp>
    </p:spTree>
    <p:extLst>
      <p:ext uri="{BB962C8B-B14F-4D97-AF65-F5344CB8AC3E}">
        <p14:creationId xmlns:p14="http://schemas.microsoft.com/office/powerpoint/2010/main" val="3514121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perfectyourenglish.com/grammar/identifying-conjunctions.htm" TargetMode="External"/><Relationship Id="rId2" Type="http://schemas.openxmlformats.org/officeDocument/2006/relationships/hyperlink" Target="http://www.education.com/study-help/article/conjunctions_answer1/" TargetMode="External"/><Relationship Id="rId1" Type="http://schemas.openxmlformats.org/officeDocument/2006/relationships/slideLayout" Target="../slideLayouts/slideLayout2.xml"/><Relationship Id="rId5" Type="http://schemas.openxmlformats.org/officeDocument/2006/relationships/hyperlink" Target="http://www.grammar-monster.com/lessons/conjunctions.htm" TargetMode="External"/><Relationship Id="rId4" Type="http://schemas.openxmlformats.org/officeDocument/2006/relationships/hyperlink" Target="http://www.ucl.ac.uk/internet-grammar/conjunct/ex1.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Conjunctions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14673621"/>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77500" lnSpcReduction="20000"/>
          </a:bodyPr>
          <a:lstStyle/>
          <a:p>
            <a:pPr marL="0" indent="0">
              <a:buNone/>
            </a:pPr>
            <a:r>
              <a:rPr lang="en-US" dirty="0" smtClean="0"/>
              <a:t>A subordinating conjunction is a word that precedes a clause (subject + verb, remember) &amp; ties it to another clause:</a:t>
            </a:r>
          </a:p>
          <a:p>
            <a:pPr marL="0" indent="0">
              <a:buNone/>
            </a:pPr>
            <a:endParaRPr lang="en-US" dirty="0"/>
          </a:p>
          <a:p>
            <a:pPr marL="0" indent="0">
              <a:buNone/>
            </a:pPr>
            <a:r>
              <a:rPr lang="en-US" dirty="0" smtClean="0">
                <a:solidFill>
                  <a:schemeClr val="accent1"/>
                </a:solidFill>
              </a:rPr>
              <a:t>I</a:t>
            </a:r>
            <a:r>
              <a:rPr lang="en-US" dirty="0" smtClean="0"/>
              <a:t> </a:t>
            </a:r>
            <a:r>
              <a:rPr lang="en-US" dirty="0" smtClean="0">
                <a:solidFill>
                  <a:srgbClr val="92D050"/>
                </a:solidFill>
              </a:rPr>
              <a:t>cried</a:t>
            </a:r>
            <a:r>
              <a:rPr lang="en-US" dirty="0" smtClean="0"/>
              <a:t> </a:t>
            </a:r>
            <a:r>
              <a:rPr lang="en-US" dirty="0" smtClean="0">
                <a:solidFill>
                  <a:srgbClr val="FF0000"/>
                </a:solidFill>
              </a:rPr>
              <a:t>because</a:t>
            </a:r>
            <a:r>
              <a:rPr lang="en-US" dirty="0" smtClean="0"/>
              <a:t> </a:t>
            </a:r>
            <a:r>
              <a:rPr lang="en-US" dirty="0" smtClean="0">
                <a:solidFill>
                  <a:schemeClr val="accent1"/>
                </a:solidFill>
              </a:rPr>
              <a:t>I</a:t>
            </a:r>
            <a:r>
              <a:rPr lang="en-US" dirty="0" smtClean="0"/>
              <a:t> </a:t>
            </a:r>
            <a:r>
              <a:rPr lang="en-US" dirty="0" smtClean="0">
                <a:solidFill>
                  <a:srgbClr val="92D050"/>
                </a:solidFill>
              </a:rPr>
              <a:t>was</a:t>
            </a:r>
            <a:r>
              <a:rPr lang="en-US" dirty="0" smtClean="0"/>
              <a:t> sad.</a:t>
            </a:r>
          </a:p>
          <a:p>
            <a:pPr marL="0" indent="0">
              <a:buNone/>
            </a:pPr>
            <a:r>
              <a:rPr lang="en-US" dirty="0" smtClean="0">
                <a:solidFill>
                  <a:schemeClr val="accent1"/>
                </a:solidFill>
              </a:rPr>
              <a:t>She</a:t>
            </a:r>
            <a:r>
              <a:rPr lang="en-US" dirty="0" smtClean="0"/>
              <a:t> </a:t>
            </a:r>
            <a:r>
              <a:rPr lang="en-US" dirty="0" smtClean="0">
                <a:solidFill>
                  <a:srgbClr val="92D050"/>
                </a:solidFill>
              </a:rPr>
              <a:t>eats</a:t>
            </a:r>
            <a:r>
              <a:rPr lang="en-US" dirty="0" smtClean="0"/>
              <a:t> </a:t>
            </a:r>
            <a:r>
              <a:rPr lang="en-US" dirty="0" smtClean="0">
                <a:solidFill>
                  <a:srgbClr val="FF0000"/>
                </a:solidFill>
              </a:rPr>
              <a:t>whenever</a:t>
            </a:r>
            <a:r>
              <a:rPr lang="en-US" dirty="0" smtClean="0"/>
              <a:t> </a:t>
            </a:r>
            <a:r>
              <a:rPr lang="en-US" dirty="0" smtClean="0">
                <a:solidFill>
                  <a:schemeClr val="accent1"/>
                </a:solidFill>
              </a:rPr>
              <a:t>she</a:t>
            </a:r>
            <a:r>
              <a:rPr lang="en-US" dirty="0" smtClean="0"/>
              <a:t> </a:t>
            </a:r>
            <a:r>
              <a:rPr lang="en-US" dirty="0" smtClean="0">
                <a:solidFill>
                  <a:srgbClr val="92D050"/>
                </a:solidFill>
              </a:rPr>
              <a:t>is</a:t>
            </a:r>
            <a:r>
              <a:rPr lang="en-US" dirty="0" smtClean="0"/>
              <a:t> hungry.</a:t>
            </a:r>
          </a:p>
          <a:p>
            <a:pPr marL="0" indent="0">
              <a:buNone/>
            </a:pPr>
            <a:r>
              <a:rPr lang="en-US" dirty="0" smtClean="0">
                <a:solidFill>
                  <a:schemeClr val="accent1"/>
                </a:solidFill>
              </a:rPr>
              <a:t>We</a:t>
            </a:r>
            <a:r>
              <a:rPr lang="en-US" dirty="0" smtClean="0"/>
              <a:t> </a:t>
            </a:r>
            <a:r>
              <a:rPr lang="en-US" dirty="0" smtClean="0">
                <a:solidFill>
                  <a:srgbClr val="92D050"/>
                </a:solidFill>
              </a:rPr>
              <a:t>read</a:t>
            </a:r>
            <a:r>
              <a:rPr lang="en-US" dirty="0" smtClean="0"/>
              <a:t> </a:t>
            </a:r>
            <a:r>
              <a:rPr lang="en-US" dirty="0" smtClean="0">
                <a:solidFill>
                  <a:srgbClr val="FF0000"/>
                </a:solidFill>
              </a:rPr>
              <a:t>before</a:t>
            </a:r>
            <a:r>
              <a:rPr lang="en-US" dirty="0" smtClean="0"/>
              <a:t> </a:t>
            </a:r>
            <a:r>
              <a:rPr lang="en-US" dirty="0" smtClean="0">
                <a:solidFill>
                  <a:schemeClr val="accent1"/>
                </a:solidFill>
              </a:rPr>
              <a:t>we</a:t>
            </a:r>
            <a:r>
              <a:rPr lang="en-US" dirty="0" smtClean="0"/>
              <a:t> </a:t>
            </a:r>
            <a:r>
              <a:rPr lang="en-US" dirty="0" smtClean="0">
                <a:solidFill>
                  <a:srgbClr val="92D050"/>
                </a:solidFill>
              </a:rPr>
              <a:t>go</a:t>
            </a:r>
            <a:r>
              <a:rPr lang="en-US" dirty="0" smtClean="0"/>
              <a:t> to bed.</a:t>
            </a:r>
          </a:p>
          <a:p>
            <a:pPr marL="0" indent="0">
              <a:buNone/>
            </a:pPr>
            <a:r>
              <a:rPr lang="en-US" dirty="0" smtClean="0">
                <a:solidFill>
                  <a:srgbClr val="FF0000"/>
                </a:solidFill>
              </a:rPr>
              <a:t>If</a:t>
            </a:r>
            <a:r>
              <a:rPr lang="en-US" dirty="0" smtClean="0"/>
              <a:t> </a:t>
            </a:r>
            <a:r>
              <a:rPr lang="en-US" dirty="0" smtClean="0">
                <a:solidFill>
                  <a:schemeClr val="accent1"/>
                </a:solidFill>
              </a:rPr>
              <a:t>you</a:t>
            </a:r>
            <a:r>
              <a:rPr lang="en-US" dirty="0" smtClean="0"/>
              <a:t> </a:t>
            </a:r>
            <a:r>
              <a:rPr lang="en-US" dirty="0" smtClean="0">
                <a:solidFill>
                  <a:srgbClr val="92D050"/>
                </a:solidFill>
              </a:rPr>
              <a:t>want</a:t>
            </a:r>
            <a:r>
              <a:rPr lang="en-US" dirty="0" smtClean="0"/>
              <a:t> more money, </a:t>
            </a:r>
            <a:r>
              <a:rPr lang="en-US" dirty="0" smtClean="0">
                <a:solidFill>
                  <a:schemeClr val="accent1"/>
                </a:solidFill>
              </a:rPr>
              <a:t>you</a:t>
            </a:r>
            <a:r>
              <a:rPr lang="en-US" dirty="0" smtClean="0"/>
              <a:t> </a:t>
            </a:r>
            <a:r>
              <a:rPr lang="en-US" dirty="0" smtClean="0">
                <a:solidFill>
                  <a:srgbClr val="92D050"/>
                </a:solidFill>
              </a:rPr>
              <a:t>need</a:t>
            </a:r>
            <a:r>
              <a:rPr lang="en-US" dirty="0" smtClean="0"/>
              <a:t> a job.</a:t>
            </a:r>
          </a:p>
          <a:p>
            <a:pPr marL="0" indent="0">
              <a:buNone/>
            </a:pPr>
            <a:endParaRPr lang="en-US" dirty="0">
              <a:solidFill>
                <a:srgbClr val="92D050"/>
              </a:solidFill>
            </a:endParaRPr>
          </a:p>
          <a:p>
            <a:pPr marL="0" indent="0">
              <a:buNone/>
            </a:pPr>
            <a:r>
              <a:rPr lang="en-US" dirty="0" smtClean="0"/>
              <a:t>The </a:t>
            </a:r>
            <a:r>
              <a:rPr lang="en-US" dirty="0" smtClean="0">
                <a:solidFill>
                  <a:srgbClr val="FF0000"/>
                </a:solidFill>
              </a:rPr>
              <a:t>subordinating conjunctions </a:t>
            </a:r>
            <a:r>
              <a:rPr lang="en-US" dirty="0" smtClean="0"/>
              <a:t>are in red;</a:t>
            </a:r>
          </a:p>
          <a:p>
            <a:pPr marL="0" indent="0">
              <a:buNone/>
            </a:pPr>
            <a:r>
              <a:rPr lang="en-US" dirty="0" smtClean="0"/>
              <a:t>the </a:t>
            </a:r>
            <a:r>
              <a:rPr lang="en-US" dirty="0" smtClean="0">
                <a:solidFill>
                  <a:srgbClr val="0070C0"/>
                </a:solidFill>
              </a:rPr>
              <a:t>subjects</a:t>
            </a:r>
            <a:r>
              <a:rPr lang="en-US" dirty="0" smtClean="0"/>
              <a:t> are in blue;</a:t>
            </a:r>
          </a:p>
          <a:p>
            <a:pPr marL="0" indent="0">
              <a:buNone/>
            </a:pPr>
            <a:r>
              <a:rPr lang="en-US" dirty="0" smtClean="0"/>
              <a:t>the </a:t>
            </a:r>
            <a:r>
              <a:rPr lang="en-US" dirty="0" smtClean="0">
                <a:solidFill>
                  <a:srgbClr val="92D050"/>
                </a:solidFill>
              </a:rPr>
              <a:t>verbs</a:t>
            </a:r>
            <a:r>
              <a:rPr lang="en-US" dirty="0" smtClean="0"/>
              <a:t> are in green.</a:t>
            </a:r>
          </a:p>
          <a:p>
            <a:pPr marL="0" indent="0">
              <a:buNone/>
            </a:pPr>
            <a:endParaRPr lang="en-US" dirty="0"/>
          </a:p>
          <a:p>
            <a:pPr marL="0" indent="0">
              <a:buNone/>
            </a:pPr>
            <a:r>
              <a:rPr lang="en-US" dirty="0" smtClean="0"/>
              <a:t>You’ll notice that the less important clause can come at the end (as it does in the first three sentences) or at the beginning (as it does in the last sentence).  It’s always the subject + verb that comes after the subordinating conjunction that is the less important (called “subordinate” or “dependent”) clause.</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416244334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en-US" dirty="0" smtClean="0"/>
          </a:p>
        </p:txBody>
      </p:sp>
      <p:sp>
        <p:nvSpPr>
          <p:cNvPr id="19459" name="Rectangle 3"/>
          <p:cNvSpPr>
            <a:spLocks noGrp="1" noChangeArrowheads="1"/>
          </p:cNvSpPr>
          <p:nvPr>
            <p:ph type="body" idx="1"/>
          </p:nvPr>
        </p:nvSpPr>
        <p:spPr>
          <a:xfrm>
            <a:off x="609600" y="304800"/>
            <a:ext cx="8001000" cy="6400800"/>
          </a:xfrm>
        </p:spPr>
        <p:txBody>
          <a:bodyPr>
            <a:normAutofit fontScale="70000" lnSpcReduction="20000"/>
          </a:bodyPr>
          <a:lstStyle/>
          <a:p>
            <a:pPr eaLnBrk="1" hangingPunct="1">
              <a:lnSpc>
                <a:spcPct val="80000"/>
              </a:lnSpc>
              <a:buFontTx/>
              <a:buNone/>
            </a:pPr>
            <a:r>
              <a:rPr lang="en-US" altLang="en-US" sz="2600" dirty="0" smtClean="0"/>
              <a:t>Following are some common </a:t>
            </a:r>
            <a:r>
              <a:rPr lang="en-US" altLang="en-US" sz="2600" dirty="0" smtClean="0"/>
              <a:t>(and not-so-common) subordinating </a:t>
            </a:r>
            <a:r>
              <a:rPr lang="en-US" altLang="en-US" sz="2600" dirty="0" smtClean="0"/>
              <a:t>conjunctions, but don’t consider the list complete. </a:t>
            </a:r>
          </a:p>
          <a:p>
            <a:pPr eaLnBrk="1" hangingPunct="1">
              <a:lnSpc>
                <a:spcPct val="80000"/>
              </a:lnSpc>
              <a:buFontTx/>
              <a:buNone/>
            </a:pPr>
            <a:endParaRPr lang="en-US" altLang="en-US" sz="1800" b="1" dirty="0" smtClean="0"/>
          </a:p>
          <a:p>
            <a:pPr eaLnBrk="1" hangingPunct="1">
              <a:lnSpc>
                <a:spcPct val="80000"/>
              </a:lnSpc>
              <a:buFontTx/>
              <a:buNone/>
            </a:pPr>
            <a:endParaRPr lang="en-US" altLang="en-US" sz="1900" b="1" dirty="0" smtClean="0"/>
          </a:p>
          <a:p>
            <a:pPr eaLnBrk="1" hangingPunct="1">
              <a:lnSpc>
                <a:spcPct val="80000"/>
              </a:lnSpc>
              <a:buFontTx/>
              <a:buNone/>
            </a:pPr>
            <a:endParaRPr lang="en-US" altLang="en-US" sz="1900" b="1" dirty="0"/>
          </a:p>
          <a:p>
            <a:pPr marL="0" indent="0" eaLnBrk="1" hangingPunct="1">
              <a:lnSpc>
                <a:spcPct val="120000"/>
              </a:lnSpc>
              <a:spcBef>
                <a:spcPts val="0"/>
              </a:spcBef>
              <a:buFontTx/>
              <a:buNone/>
            </a:pPr>
            <a:r>
              <a:rPr lang="en-US" altLang="en-US" sz="2600" b="1" dirty="0" smtClean="0"/>
              <a:t>after </a:t>
            </a:r>
            <a:endParaRPr lang="en-US" altLang="en-US" sz="2600" b="1" dirty="0" smtClean="0"/>
          </a:p>
          <a:p>
            <a:pPr marL="0" indent="0" eaLnBrk="1" hangingPunct="1">
              <a:lnSpc>
                <a:spcPct val="120000"/>
              </a:lnSpc>
              <a:spcBef>
                <a:spcPts val="0"/>
              </a:spcBef>
              <a:buFontTx/>
              <a:buNone/>
            </a:pPr>
            <a:r>
              <a:rPr lang="en-US" altLang="en-US" sz="2600" b="1" dirty="0" smtClean="0"/>
              <a:t>since </a:t>
            </a:r>
          </a:p>
          <a:p>
            <a:pPr marL="0" indent="0" eaLnBrk="1" hangingPunct="1">
              <a:lnSpc>
                <a:spcPct val="120000"/>
              </a:lnSpc>
              <a:spcBef>
                <a:spcPts val="0"/>
              </a:spcBef>
              <a:buFontTx/>
              <a:buNone/>
            </a:pPr>
            <a:r>
              <a:rPr lang="en-US" altLang="en-US" sz="2600" b="1" dirty="0" smtClean="0"/>
              <a:t>when </a:t>
            </a:r>
          </a:p>
          <a:p>
            <a:pPr marL="0" indent="0" eaLnBrk="1" hangingPunct="1">
              <a:lnSpc>
                <a:spcPct val="120000"/>
              </a:lnSpc>
              <a:spcBef>
                <a:spcPts val="0"/>
              </a:spcBef>
              <a:buFontTx/>
              <a:buNone/>
            </a:pPr>
            <a:r>
              <a:rPr lang="en-US" altLang="en-US" sz="2600" b="1" dirty="0" smtClean="0"/>
              <a:t>although </a:t>
            </a:r>
          </a:p>
          <a:p>
            <a:pPr marL="0" indent="0">
              <a:lnSpc>
                <a:spcPct val="120000"/>
              </a:lnSpc>
              <a:spcBef>
                <a:spcPts val="0"/>
              </a:spcBef>
              <a:buNone/>
            </a:pPr>
            <a:r>
              <a:rPr lang="en-US" altLang="en-US" sz="2600" b="1" dirty="0" smtClean="0"/>
              <a:t>so </a:t>
            </a:r>
            <a:r>
              <a:rPr lang="en-US" altLang="en-US" sz="2600" b="1" dirty="0" smtClean="0"/>
              <a:t>that</a:t>
            </a:r>
            <a:endParaRPr lang="en-US" altLang="en-US" sz="2600" b="1" dirty="0" smtClean="0"/>
          </a:p>
          <a:p>
            <a:pPr marL="0" indent="0" eaLnBrk="1" hangingPunct="1">
              <a:lnSpc>
                <a:spcPct val="120000"/>
              </a:lnSpc>
              <a:spcBef>
                <a:spcPts val="0"/>
              </a:spcBef>
              <a:buFontTx/>
              <a:buNone/>
            </a:pPr>
            <a:r>
              <a:rPr lang="en-US" altLang="en-US" sz="2600" b="1" dirty="0" smtClean="0"/>
              <a:t>whenever </a:t>
            </a:r>
          </a:p>
          <a:p>
            <a:pPr marL="0" indent="0" eaLnBrk="1" hangingPunct="1">
              <a:lnSpc>
                <a:spcPct val="120000"/>
              </a:lnSpc>
              <a:spcBef>
                <a:spcPts val="0"/>
              </a:spcBef>
              <a:buFontTx/>
              <a:buNone/>
            </a:pPr>
            <a:r>
              <a:rPr lang="en-US" altLang="en-US" sz="2600" b="1" dirty="0" smtClean="0"/>
              <a:t>as </a:t>
            </a:r>
          </a:p>
          <a:p>
            <a:pPr eaLnBrk="1" hangingPunct="1">
              <a:lnSpc>
                <a:spcPct val="80000"/>
              </a:lnSpc>
              <a:buFontTx/>
              <a:buNone/>
            </a:pPr>
            <a:endParaRPr lang="en-US" altLang="en-US" sz="1800" b="1" dirty="0" smtClean="0"/>
          </a:p>
          <a:p>
            <a:pPr eaLnBrk="1" hangingPunct="1">
              <a:lnSpc>
                <a:spcPct val="80000"/>
              </a:lnSpc>
              <a:buFontTx/>
              <a:buNone/>
            </a:pPr>
            <a:endParaRPr lang="en-US" altLang="en-US" sz="1800" b="1" dirty="0" smtClean="0"/>
          </a:p>
          <a:p>
            <a:pPr eaLnBrk="1" hangingPunct="1">
              <a:lnSpc>
                <a:spcPct val="80000"/>
              </a:lnSpc>
              <a:buFontTx/>
              <a:buNone/>
            </a:pPr>
            <a:r>
              <a:rPr lang="en-US" altLang="en-US" sz="1800" b="1" dirty="0" smtClean="0"/>
              <a:t>			</a:t>
            </a:r>
            <a:endParaRPr lang="en-US" altLang="en-US" sz="1800" b="1" dirty="0" smtClean="0"/>
          </a:p>
          <a:p>
            <a:pPr eaLnBrk="1" hangingPunct="1">
              <a:lnSpc>
                <a:spcPct val="80000"/>
              </a:lnSpc>
              <a:buFontTx/>
              <a:buNone/>
            </a:pPr>
            <a:r>
              <a:rPr lang="en-US" altLang="en-US" sz="1800" b="1" dirty="0"/>
              <a:t>	</a:t>
            </a:r>
            <a:r>
              <a:rPr lang="en-US" altLang="en-US" sz="1800" b="1" dirty="0" smtClean="0"/>
              <a:t>		</a:t>
            </a:r>
            <a:r>
              <a:rPr lang="en-US" altLang="en-US" sz="2600" b="1" dirty="0" smtClean="0"/>
              <a:t>who </a:t>
            </a:r>
            <a:endParaRPr lang="en-US" altLang="en-US" sz="2600" b="1" dirty="0" smtClean="0"/>
          </a:p>
          <a:p>
            <a:pPr eaLnBrk="1" hangingPunct="1">
              <a:lnSpc>
                <a:spcPct val="80000"/>
              </a:lnSpc>
              <a:buFontTx/>
              <a:buNone/>
            </a:pPr>
            <a:r>
              <a:rPr lang="en-US" altLang="en-US" sz="2600" b="1" dirty="0" smtClean="0"/>
              <a:t>			no matter </a:t>
            </a:r>
          </a:p>
          <a:p>
            <a:pPr eaLnBrk="1" hangingPunct="1">
              <a:lnSpc>
                <a:spcPct val="80000"/>
              </a:lnSpc>
              <a:buFontTx/>
              <a:buNone/>
            </a:pPr>
            <a:r>
              <a:rPr lang="en-US" altLang="en-US" sz="2600" b="1" dirty="0" smtClean="0"/>
              <a:t>			until </a:t>
            </a:r>
          </a:p>
          <a:p>
            <a:pPr eaLnBrk="1" hangingPunct="1">
              <a:lnSpc>
                <a:spcPct val="80000"/>
              </a:lnSpc>
              <a:buFontTx/>
              <a:buNone/>
            </a:pPr>
            <a:r>
              <a:rPr lang="en-US" altLang="en-US" sz="2600" b="1" dirty="0" smtClean="0"/>
              <a:t>			why </a:t>
            </a:r>
          </a:p>
          <a:p>
            <a:pPr eaLnBrk="1" hangingPunct="1">
              <a:lnSpc>
                <a:spcPct val="80000"/>
              </a:lnSpc>
              <a:buFontTx/>
              <a:buNone/>
            </a:pPr>
            <a:r>
              <a:rPr lang="en-US" altLang="en-US" sz="2600" b="1" dirty="0" smtClean="0"/>
              <a:t>			how </a:t>
            </a:r>
          </a:p>
          <a:p>
            <a:pPr eaLnBrk="1" hangingPunct="1">
              <a:lnSpc>
                <a:spcPct val="80000"/>
              </a:lnSpc>
              <a:buFontTx/>
              <a:buNone/>
            </a:pPr>
            <a:r>
              <a:rPr lang="en-US" altLang="en-US" sz="2600" b="1" dirty="0" smtClean="0"/>
              <a:t>			what </a:t>
            </a:r>
          </a:p>
          <a:p>
            <a:pPr eaLnBrk="1" hangingPunct="1">
              <a:lnSpc>
                <a:spcPct val="80000"/>
              </a:lnSpc>
              <a:buFontTx/>
              <a:buNone/>
            </a:pPr>
            <a:r>
              <a:rPr lang="en-US" altLang="en-US" sz="2600" b="1" dirty="0" smtClean="0"/>
              <a:t>			even though</a:t>
            </a:r>
            <a:r>
              <a:rPr lang="en-US" altLang="en-US" sz="2300" b="1" dirty="0" smtClean="0"/>
              <a:t> </a:t>
            </a:r>
          </a:p>
          <a:p>
            <a:pPr eaLnBrk="1" hangingPunct="1">
              <a:lnSpc>
                <a:spcPct val="80000"/>
              </a:lnSpc>
              <a:buFontTx/>
              <a:buNone/>
            </a:pPr>
            <a:endParaRPr lang="en-US" altLang="en-US" sz="1800" dirty="0" smtClean="0"/>
          </a:p>
          <a:p>
            <a:pPr marL="0" lvl="0" indent="0">
              <a:buNone/>
            </a:pPr>
            <a:endParaRPr lang="en-US" sz="2200" dirty="0" smtClean="0">
              <a:solidFill>
                <a:prstClr val="black"/>
              </a:solidFill>
            </a:endParaRPr>
          </a:p>
          <a:p>
            <a:pPr marL="0" lvl="0" indent="0">
              <a:buNone/>
            </a:pPr>
            <a:endParaRPr lang="en-US" sz="2200" dirty="0">
              <a:solidFill>
                <a:prstClr val="black"/>
              </a:solidFill>
            </a:endParaRPr>
          </a:p>
          <a:p>
            <a:pPr marL="0" lvl="0" indent="0">
              <a:buNone/>
            </a:pPr>
            <a:r>
              <a:rPr lang="en-US" sz="2600" dirty="0" smtClean="0">
                <a:solidFill>
                  <a:prstClr val="black"/>
                </a:solidFill>
              </a:rPr>
              <a:t>As </a:t>
            </a:r>
            <a:r>
              <a:rPr lang="en-US" sz="2600" dirty="0">
                <a:solidFill>
                  <a:prstClr val="black"/>
                </a:solidFill>
              </a:rPr>
              <a:t>always, many of these words can function as something besides a subordinating conjunction.  You ran into “before” in the slide show on prepositions.  Let’s look at that one again.</a:t>
            </a:r>
          </a:p>
          <a:p>
            <a:pPr eaLnBrk="1" hangingPunct="1">
              <a:lnSpc>
                <a:spcPct val="80000"/>
              </a:lnSpc>
              <a:buFontTx/>
              <a:buNone/>
            </a:pPr>
            <a:endParaRPr lang="en-US" altLang="en-US" sz="1300" dirty="0" smtClean="0"/>
          </a:p>
        </p:txBody>
      </p:sp>
      <p:sp>
        <p:nvSpPr>
          <p:cNvPr id="19460" name="Text Box 4"/>
          <p:cNvSpPr txBox="1">
            <a:spLocks noChangeArrowheads="1"/>
          </p:cNvSpPr>
          <p:nvPr/>
        </p:nvSpPr>
        <p:spPr bwMode="auto">
          <a:xfrm>
            <a:off x="3854450" y="1075026"/>
            <a:ext cx="14033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a:t>supposing </a:t>
            </a:r>
          </a:p>
          <a:p>
            <a:pPr eaLnBrk="1" hangingPunct="1"/>
            <a:r>
              <a:rPr lang="en-US" altLang="en-US" b="1" dirty="0"/>
              <a:t>where </a:t>
            </a:r>
          </a:p>
          <a:p>
            <a:pPr eaLnBrk="1" hangingPunct="1"/>
            <a:r>
              <a:rPr lang="en-US" altLang="en-US" b="1" dirty="0"/>
              <a:t>because </a:t>
            </a:r>
          </a:p>
          <a:p>
            <a:pPr eaLnBrk="1" hangingPunct="1"/>
            <a:r>
              <a:rPr lang="en-US" altLang="en-US" b="1" dirty="0"/>
              <a:t>than </a:t>
            </a:r>
          </a:p>
          <a:p>
            <a:pPr eaLnBrk="1" hangingPunct="1"/>
            <a:r>
              <a:rPr lang="en-US" altLang="en-US" b="1" dirty="0"/>
              <a:t>whereas </a:t>
            </a:r>
          </a:p>
          <a:p>
            <a:pPr eaLnBrk="1" hangingPunct="1"/>
            <a:r>
              <a:rPr lang="en-US" altLang="en-US" b="1" dirty="0"/>
              <a:t>before </a:t>
            </a:r>
          </a:p>
          <a:p>
            <a:pPr eaLnBrk="1" hangingPunct="1"/>
            <a:r>
              <a:rPr lang="en-US" altLang="en-US" b="1" dirty="0"/>
              <a:t>that</a:t>
            </a:r>
          </a:p>
        </p:txBody>
      </p:sp>
      <p:sp>
        <p:nvSpPr>
          <p:cNvPr id="19461" name="Text Box 5"/>
          <p:cNvSpPr txBox="1">
            <a:spLocks noChangeArrowheads="1"/>
          </p:cNvSpPr>
          <p:nvPr/>
        </p:nvSpPr>
        <p:spPr bwMode="auto">
          <a:xfrm>
            <a:off x="6845877" y="1075026"/>
            <a:ext cx="1250950" cy="173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a:t>wherever </a:t>
            </a:r>
          </a:p>
          <a:p>
            <a:pPr eaLnBrk="1" hangingPunct="1"/>
            <a:r>
              <a:rPr lang="en-US" altLang="en-US" b="1" dirty="0"/>
              <a:t>but that </a:t>
            </a:r>
          </a:p>
          <a:p>
            <a:pPr eaLnBrk="1" hangingPunct="1"/>
            <a:r>
              <a:rPr lang="en-US" altLang="en-US" b="1" dirty="0"/>
              <a:t>though </a:t>
            </a:r>
          </a:p>
          <a:p>
            <a:pPr eaLnBrk="1" hangingPunct="1"/>
            <a:r>
              <a:rPr lang="en-US" altLang="en-US" b="1" dirty="0"/>
              <a:t>whether </a:t>
            </a:r>
          </a:p>
          <a:p>
            <a:pPr eaLnBrk="1" hangingPunct="1"/>
            <a:r>
              <a:rPr lang="en-US" altLang="en-US" b="1" dirty="0"/>
              <a:t>if </a:t>
            </a:r>
          </a:p>
          <a:p>
            <a:pPr eaLnBrk="1" hangingPunct="1"/>
            <a:r>
              <a:rPr lang="en-US" altLang="en-US" b="1" dirty="0"/>
              <a:t>though</a:t>
            </a:r>
          </a:p>
        </p:txBody>
      </p:sp>
      <p:sp>
        <p:nvSpPr>
          <p:cNvPr id="19462" name="Text Box 6"/>
          <p:cNvSpPr txBox="1">
            <a:spLocks noChangeArrowheads="1"/>
          </p:cNvSpPr>
          <p:nvPr/>
        </p:nvSpPr>
        <p:spPr bwMode="auto">
          <a:xfrm>
            <a:off x="5119255" y="3352800"/>
            <a:ext cx="1581150" cy="201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b="1" dirty="0"/>
              <a:t>which </a:t>
            </a:r>
          </a:p>
          <a:p>
            <a:pPr eaLnBrk="1" hangingPunct="1"/>
            <a:r>
              <a:rPr lang="en-US" altLang="en-US" b="1" dirty="0"/>
              <a:t>in order that </a:t>
            </a:r>
          </a:p>
          <a:p>
            <a:pPr eaLnBrk="1" hangingPunct="1"/>
            <a:r>
              <a:rPr lang="en-US" altLang="en-US" b="1" dirty="0"/>
              <a:t>till </a:t>
            </a:r>
          </a:p>
          <a:p>
            <a:pPr eaLnBrk="1" hangingPunct="1"/>
            <a:r>
              <a:rPr lang="en-US" altLang="en-US" b="1" dirty="0"/>
              <a:t>while </a:t>
            </a:r>
          </a:p>
          <a:p>
            <a:pPr eaLnBrk="1" hangingPunct="1"/>
            <a:r>
              <a:rPr lang="en-US" altLang="en-US" b="1" dirty="0"/>
              <a:t>lest </a:t>
            </a:r>
          </a:p>
          <a:p>
            <a:pPr eaLnBrk="1" hangingPunct="1"/>
            <a:r>
              <a:rPr lang="en-US" altLang="en-US" b="1" dirty="0"/>
              <a:t>unless </a:t>
            </a:r>
          </a:p>
          <a:p>
            <a:pPr eaLnBrk="1" hangingPunct="1"/>
            <a:endParaRPr lang="en-US" altLang="en-US" dirty="0"/>
          </a:p>
        </p:txBody>
      </p:sp>
    </p:spTree>
    <p:extLst>
      <p:ext uri="{BB962C8B-B14F-4D97-AF65-F5344CB8AC3E}">
        <p14:creationId xmlns:p14="http://schemas.microsoft.com/office/powerpoint/2010/main" val="409697185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fontScale="70000" lnSpcReduction="20000"/>
          </a:bodyPr>
          <a:lstStyle/>
          <a:p>
            <a:pPr marL="0" indent="0" algn="ctr">
              <a:buNone/>
            </a:pPr>
            <a:r>
              <a:rPr lang="en-US" dirty="0" smtClean="0"/>
              <a:t>I was here before.</a:t>
            </a:r>
          </a:p>
          <a:p>
            <a:pPr marL="0" indent="0" algn="ctr">
              <a:buNone/>
            </a:pPr>
            <a:r>
              <a:rPr lang="en-US" dirty="0" smtClean="0"/>
              <a:t>I was here before the movie.</a:t>
            </a:r>
          </a:p>
          <a:p>
            <a:pPr marL="0" indent="0" algn="ctr">
              <a:buNone/>
            </a:pPr>
            <a:r>
              <a:rPr lang="en-US" dirty="0" smtClean="0"/>
              <a:t>I was here before the movie started.</a:t>
            </a:r>
          </a:p>
          <a:p>
            <a:pPr marL="0" indent="0">
              <a:buNone/>
            </a:pPr>
            <a:endParaRPr lang="en-US" dirty="0"/>
          </a:p>
          <a:p>
            <a:pPr marL="0" indent="0">
              <a:buNone/>
            </a:pPr>
            <a:r>
              <a:rPr lang="en-US" dirty="0" smtClean="0"/>
              <a:t>In the first sentence, “before” is an adverb, answering the question “when.”  In the second sentence, it’s a preposition because it’s followed by a noun.  In the third, it’s a subordinating conjunction because it’s followed by a subject + verb.</a:t>
            </a:r>
          </a:p>
          <a:p>
            <a:pPr marL="0" indent="0">
              <a:buNone/>
            </a:pPr>
            <a:endParaRPr lang="en-US" dirty="0"/>
          </a:p>
          <a:p>
            <a:pPr marL="0" indent="0">
              <a:buNone/>
            </a:pPr>
            <a:r>
              <a:rPr lang="en-US" dirty="0" smtClean="0"/>
              <a:t>By definition, a subordinating conjunction has to precede a subject + verb.</a:t>
            </a:r>
          </a:p>
          <a:p>
            <a:pPr marL="0" indent="0">
              <a:buNone/>
            </a:pPr>
            <a:endParaRPr lang="en-US" dirty="0"/>
          </a:p>
          <a:p>
            <a:pPr marL="0" indent="0">
              <a:buNone/>
            </a:pPr>
            <a:r>
              <a:rPr lang="en-US" dirty="0" smtClean="0"/>
              <a:t>Just watch out for the question words: why, where, when, how.  If they’re asking a question, they’re adverbs, not conjunctions:</a:t>
            </a:r>
          </a:p>
          <a:p>
            <a:pPr marL="0" indent="0">
              <a:buNone/>
            </a:pPr>
            <a:endParaRPr lang="en-US" dirty="0"/>
          </a:p>
          <a:p>
            <a:pPr marL="0" indent="0">
              <a:buNone/>
            </a:pPr>
            <a:r>
              <a:rPr lang="en-US" dirty="0" smtClean="0"/>
              <a:t>When are you leaving? – “When” is an adverb. (Easier to see when you put the question in statement form: “You are leaving when.”)</a:t>
            </a:r>
          </a:p>
          <a:p>
            <a:pPr marL="0" indent="0">
              <a:buNone/>
            </a:pPr>
            <a:endParaRPr lang="en-US" dirty="0"/>
          </a:p>
          <a:p>
            <a:pPr marL="0" indent="0">
              <a:buNone/>
            </a:pPr>
            <a:r>
              <a:rPr lang="en-US" dirty="0" smtClean="0"/>
              <a:t>I’ll leave when I’m ready. – “When” is a conjunction; it subordinates the subject + verb “I + (a)m.”</a:t>
            </a:r>
            <a:endParaRPr lang="en-US" dirty="0"/>
          </a:p>
        </p:txBody>
      </p:sp>
    </p:spTree>
    <p:extLst>
      <p:ext uri="{BB962C8B-B14F-4D97-AF65-F5344CB8AC3E}">
        <p14:creationId xmlns:p14="http://schemas.microsoft.com/office/powerpoint/2010/main" val="178918069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76200"/>
            <a:ext cx="8686800" cy="6477000"/>
          </a:xfrm>
        </p:spPr>
        <p:txBody>
          <a:bodyPr>
            <a:normAutofit fontScale="77500" lnSpcReduction="20000"/>
          </a:bodyPr>
          <a:lstStyle/>
          <a:p>
            <a:pPr marL="0" indent="0">
              <a:buNone/>
            </a:pPr>
            <a:r>
              <a:rPr lang="en-US" dirty="0" smtClean="0"/>
              <a:t>Have you ever heard someone talk about his subordinates at work?  Those are people who are under him.  If someone is a “subordinate,” that means there’s someone in a position above him.</a:t>
            </a:r>
          </a:p>
          <a:p>
            <a:pPr marL="0" indent="0">
              <a:buNone/>
            </a:pPr>
            <a:endParaRPr lang="en-US" dirty="0"/>
          </a:p>
          <a:p>
            <a:pPr marL="0" indent="0">
              <a:buNone/>
            </a:pPr>
            <a:r>
              <a:rPr lang="en-US" dirty="0" smtClean="0"/>
              <a:t>By the same token, a subordinating conjunction makes a clause subordinate to another clause.  As we noted, the clause with the subordinating conjunction is less important than the other clause.  The point here is that you can’t have just a clause with a subordinating conjunction.  That clause has to be subordinate to another one.</a:t>
            </a:r>
          </a:p>
          <a:p>
            <a:pPr marL="0" indent="0">
              <a:buNone/>
            </a:pPr>
            <a:endParaRPr lang="en-US" dirty="0"/>
          </a:p>
          <a:p>
            <a:pPr marL="0" indent="0">
              <a:buNone/>
            </a:pPr>
            <a:r>
              <a:rPr lang="en-US" dirty="0" smtClean="0"/>
              <a:t>*</a:t>
            </a:r>
            <a:r>
              <a:rPr lang="en-US" b="1" dirty="0" smtClean="0"/>
              <a:t>When I leave</a:t>
            </a:r>
            <a:r>
              <a:rPr lang="en-US" dirty="0" smtClean="0"/>
              <a:t>. – We say this in conversation, but it’s not a correct sentence.  It’s a fragment, incomplete because it needs a clause to which it can be subordinate.</a:t>
            </a:r>
          </a:p>
          <a:p>
            <a:pPr marL="0" indent="0">
              <a:buNone/>
            </a:pPr>
            <a:endParaRPr lang="en-US" dirty="0"/>
          </a:p>
          <a:p>
            <a:pPr marL="0" indent="0">
              <a:buNone/>
            </a:pPr>
            <a:r>
              <a:rPr lang="en-US" b="1" dirty="0" smtClean="0"/>
              <a:t>When I leave, you can sell my car. </a:t>
            </a:r>
            <a:r>
              <a:rPr lang="en-US" dirty="0" smtClean="0"/>
              <a:t>– NOW it’s a complete, correct sentence, because “when I leave” is subordinate to “you can sell my car.”</a:t>
            </a:r>
            <a:endParaRPr lang="en-US" dirty="0"/>
          </a:p>
        </p:txBody>
      </p:sp>
    </p:spTree>
    <p:extLst>
      <p:ext uri="{BB962C8B-B14F-4D97-AF65-F5344CB8AC3E}">
        <p14:creationId xmlns:p14="http://schemas.microsoft.com/office/powerpoint/2010/main" val="423993174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60437"/>
            <a:ext cx="8229600" cy="5897563"/>
          </a:xfrm>
        </p:spPr>
        <p:txBody>
          <a:bodyPr/>
          <a:lstStyle/>
          <a:p>
            <a:pPr marL="0" indent="0">
              <a:buNone/>
            </a:pPr>
            <a:r>
              <a:rPr lang="en-US" dirty="0" smtClean="0"/>
              <a:t>Remember: it’s only a subordinating conjunction if it’s followed by a subject + verb.</a:t>
            </a:r>
          </a:p>
          <a:p>
            <a:pPr marL="0" indent="0">
              <a:buNone/>
            </a:pPr>
            <a:endParaRPr lang="en-US" dirty="0"/>
          </a:p>
          <a:p>
            <a:pPr marL="0" indent="0">
              <a:buNone/>
            </a:pPr>
            <a:r>
              <a:rPr lang="en-US" dirty="0" smtClean="0"/>
              <a:t>In summary, there are 2 types of conjunctions: </a:t>
            </a:r>
            <a:r>
              <a:rPr lang="en-US" b="1" dirty="0" smtClean="0"/>
              <a:t>coordinating</a:t>
            </a:r>
            <a:r>
              <a:rPr lang="en-US" dirty="0" smtClean="0"/>
              <a:t> (“</a:t>
            </a:r>
            <a:r>
              <a:rPr lang="en-US" dirty="0" err="1" smtClean="0"/>
              <a:t>fanboys</a:t>
            </a:r>
            <a:r>
              <a:rPr lang="en-US" dirty="0" smtClean="0"/>
              <a:t>”), which make words/phrases/etc. equal when they link them, &amp; </a:t>
            </a:r>
            <a:r>
              <a:rPr lang="en-US" b="1" dirty="0" smtClean="0"/>
              <a:t>subordinating</a:t>
            </a:r>
            <a:r>
              <a:rPr lang="en-US" dirty="0" smtClean="0"/>
              <a:t>, which can link only clauses &amp; which make one clause subordinate to another.</a:t>
            </a:r>
            <a:endParaRPr lang="en-US" dirty="0"/>
          </a:p>
        </p:txBody>
      </p:sp>
    </p:spTree>
    <p:extLst>
      <p:ext uri="{BB962C8B-B14F-4D97-AF65-F5344CB8AC3E}">
        <p14:creationId xmlns:p14="http://schemas.microsoft.com/office/powerpoint/2010/main" val="230334563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Identify the conjunctions in the following paragraph.  You need to indicate whether each conjunction is COORDINATING or SUBORDINATING.</a:t>
            </a:r>
            <a:endParaRPr lang="en-US" sz="2800" dirty="0"/>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pPr marL="0" indent="0">
              <a:buNone/>
            </a:pPr>
            <a:r>
              <a:rPr lang="en-US" dirty="0"/>
              <a:t>I looked for some novel excerpts to give you for this exercise, but clauses are complicated, and you need something simple for clause identification at this point.  You need to look for </a:t>
            </a:r>
            <a:r>
              <a:rPr lang="en-US" dirty="0" smtClean="0"/>
              <a:t>subject </a:t>
            </a:r>
            <a:r>
              <a:rPr lang="en-US" dirty="0"/>
              <a:t>+ verb to see if they are independent or if they have a subordinating conjunction in front of them.  Coordinating conjunctions are fairly easy, but subordinating conjunctions are much harder because there are so many of them and because you have to find </a:t>
            </a:r>
            <a:r>
              <a:rPr lang="en-US" dirty="0" smtClean="0"/>
              <a:t>subject </a:t>
            </a:r>
            <a:r>
              <a:rPr lang="en-US" dirty="0"/>
              <a:t>+ verb.  The lesson on clauses is quite a bit further down the road, and after you’ve done that lesson, if you come back here, </a:t>
            </a:r>
            <a:r>
              <a:rPr lang="en-US" dirty="0">
                <a:solidFill>
                  <a:prstClr val="black"/>
                </a:solidFill>
                <a:ea typeface="Calibri"/>
                <a:cs typeface="Times New Roman"/>
              </a:rPr>
              <a:t>you’ll find this exercise very simple. </a:t>
            </a:r>
            <a:r>
              <a:rPr lang="en-US" dirty="0" smtClean="0"/>
              <a:t>For </a:t>
            </a:r>
            <a:r>
              <a:rPr lang="en-US" dirty="0"/>
              <a:t>now I want to keep this as straightforward as I can.  Until you have a little more experience with phrases and clauses, I want to keep your attention focused on how the parts of speech work.</a:t>
            </a:r>
          </a:p>
        </p:txBody>
      </p:sp>
    </p:spTree>
    <p:extLst>
      <p:ext uri="{BB962C8B-B14F-4D97-AF65-F5344CB8AC3E}">
        <p14:creationId xmlns:p14="http://schemas.microsoft.com/office/powerpoint/2010/main" val="271542803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Autofit/>
          </a:bodyPr>
          <a:lstStyle/>
          <a:p>
            <a:pPr algn="l"/>
            <a:r>
              <a:rPr lang="en-US" sz="3200" dirty="0" smtClean="0"/>
              <a:t>Coordinating conjunctions are red, &amp; subordinating conjunctions are green.</a:t>
            </a:r>
            <a:endParaRPr lang="en-US" sz="3200" dirty="0"/>
          </a:p>
        </p:txBody>
      </p:sp>
      <p:sp>
        <p:nvSpPr>
          <p:cNvPr id="3" name="Content Placeholder 2"/>
          <p:cNvSpPr>
            <a:spLocks noGrp="1"/>
          </p:cNvSpPr>
          <p:nvPr>
            <p:ph idx="1"/>
          </p:nvPr>
        </p:nvSpPr>
        <p:spPr>
          <a:xfrm>
            <a:off x="457200" y="1371600"/>
            <a:ext cx="8229600" cy="5334000"/>
          </a:xfrm>
        </p:spPr>
        <p:txBody>
          <a:bodyPr>
            <a:normAutofit fontScale="77500" lnSpcReduction="20000"/>
          </a:bodyPr>
          <a:lstStyle/>
          <a:p>
            <a:pPr marL="0" marR="0" indent="0">
              <a:lnSpc>
                <a:spcPct val="115000"/>
              </a:lnSpc>
              <a:spcBef>
                <a:spcPts val="0"/>
              </a:spcBef>
              <a:spcAft>
                <a:spcPts val="1000"/>
              </a:spcAft>
              <a:buNone/>
            </a:pPr>
            <a:r>
              <a:rPr lang="en-US" dirty="0">
                <a:ea typeface="Calibri"/>
                <a:cs typeface="Times New Roman"/>
              </a:rPr>
              <a:t>I looked for some novel excerpts to give you for this exercise, </a:t>
            </a:r>
            <a:r>
              <a:rPr lang="en-US" dirty="0">
                <a:solidFill>
                  <a:srgbClr val="FF0000"/>
                </a:solidFill>
                <a:ea typeface="Calibri"/>
                <a:cs typeface="Times New Roman"/>
              </a:rPr>
              <a:t>but</a:t>
            </a:r>
            <a:r>
              <a:rPr lang="en-US" dirty="0">
                <a:ea typeface="Calibri"/>
                <a:cs typeface="Times New Roman"/>
              </a:rPr>
              <a:t> clauses are complicated, </a:t>
            </a:r>
            <a:r>
              <a:rPr lang="en-US" dirty="0">
                <a:solidFill>
                  <a:srgbClr val="FF0000"/>
                </a:solidFill>
                <a:ea typeface="Calibri"/>
                <a:cs typeface="Times New Roman"/>
              </a:rPr>
              <a:t>and</a:t>
            </a:r>
            <a:r>
              <a:rPr lang="en-US" dirty="0">
                <a:ea typeface="Calibri"/>
                <a:cs typeface="Times New Roman"/>
              </a:rPr>
              <a:t> you need something simple for clause identification at this point.  You need to look for </a:t>
            </a:r>
            <a:r>
              <a:rPr lang="en-US" dirty="0" smtClean="0">
                <a:ea typeface="Calibri"/>
                <a:cs typeface="Times New Roman"/>
              </a:rPr>
              <a:t>subject+ </a:t>
            </a:r>
            <a:r>
              <a:rPr lang="en-US" dirty="0">
                <a:ea typeface="Calibri"/>
                <a:cs typeface="Times New Roman"/>
              </a:rPr>
              <a:t>verb to see </a:t>
            </a:r>
            <a:r>
              <a:rPr lang="en-US" dirty="0">
                <a:solidFill>
                  <a:srgbClr val="00B050"/>
                </a:solidFill>
                <a:ea typeface="Calibri"/>
                <a:cs typeface="Times New Roman"/>
              </a:rPr>
              <a:t>if</a:t>
            </a:r>
            <a:r>
              <a:rPr lang="en-US" dirty="0">
                <a:ea typeface="Calibri"/>
                <a:cs typeface="Times New Roman"/>
              </a:rPr>
              <a:t> they are independent </a:t>
            </a:r>
            <a:r>
              <a:rPr lang="en-US" dirty="0">
                <a:solidFill>
                  <a:srgbClr val="FF0000"/>
                </a:solidFill>
                <a:ea typeface="Calibri"/>
                <a:cs typeface="Times New Roman"/>
              </a:rPr>
              <a:t>or</a:t>
            </a:r>
            <a:r>
              <a:rPr lang="en-US" dirty="0">
                <a:ea typeface="Calibri"/>
                <a:cs typeface="Times New Roman"/>
              </a:rPr>
              <a:t> </a:t>
            </a:r>
            <a:r>
              <a:rPr lang="en-US" dirty="0">
                <a:solidFill>
                  <a:srgbClr val="00B050"/>
                </a:solidFill>
                <a:ea typeface="Calibri"/>
                <a:cs typeface="Times New Roman"/>
              </a:rPr>
              <a:t>if</a:t>
            </a:r>
            <a:r>
              <a:rPr lang="en-US" dirty="0">
                <a:ea typeface="Calibri"/>
                <a:cs typeface="Times New Roman"/>
              </a:rPr>
              <a:t> they have a subordinating conjunction in front of them.  Coordinating conjunctions are fairly easy, </a:t>
            </a:r>
            <a:r>
              <a:rPr lang="en-US" dirty="0">
                <a:solidFill>
                  <a:srgbClr val="FF0000"/>
                </a:solidFill>
                <a:ea typeface="Calibri"/>
                <a:cs typeface="Times New Roman"/>
              </a:rPr>
              <a:t>but</a:t>
            </a:r>
            <a:r>
              <a:rPr lang="en-US" dirty="0">
                <a:ea typeface="Calibri"/>
                <a:cs typeface="Times New Roman"/>
              </a:rPr>
              <a:t> subordinating conjunctions are much harder </a:t>
            </a:r>
            <a:r>
              <a:rPr lang="en-US" dirty="0">
                <a:solidFill>
                  <a:srgbClr val="00B050"/>
                </a:solidFill>
                <a:ea typeface="Calibri"/>
                <a:cs typeface="Times New Roman"/>
              </a:rPr>
              <a:t>because</a:t>
            </a:r>
            <a:r>
              <a:rPr lang="en-US" dirty="0">
                <a:ea typeface="Calibri"/>
                <a:cs typeface="Times New Roman"/>
              </a:rPr>
              <a:t> there are so many of them </a:t>
            </a:r>
            <a:r>
              <a:rPr lang="en-US" dirty="0">
                <a:solidFill>
                  <a:srgbClr val="FF0000"/>
                </a:solidFill>
                <a:ea typeface="Calibri"/>
                <a:cs typeface="Times New Roman"/>
              </a:rPr>
              <a:t>and</a:t>
            </a:r>
            <a:r>
              <a:rPr lang="en-US" dirty="0">
                <a:ea typeface="Calibri"/>
                <a:cs typeface="Times New Roman"/>
              </a:rPr>
              <a:t> </a:t>
            </a:r>
            <a:r>
              <a:rPr lang="en-US" dirty="0">
                <a:solidFill>
                  <a:srgbClr val="00B050"/>
                </a:solidFill>
                <a:ea typeface="Calibri"/>
                <a:cs typeface="Times New Roman"/>
              </a:rPr>
              <a:t>because</a:t>
            </a:r>
            <a:r>
              <a:rPr lang="en-US" dirty="0">
                <a:ea typeface="Calibri"/>
                <a:cs typeface="Times New Roman"/>
              </a:rPr>
              <a:t> you have to find </a:t>
            </a:r>
            <a:r>
              <a:rPr lang="en-US" dirty="0" smtClean="0">
                <a:ea typeface="Calibri"/>
                <a:cs typeface="Times New Roman"/>
              </a:rPr>
              <a:t>subject </a:t>
            </a:r>
            <a:r>
              <a:rPr lang="en-US" dirty="0">
                <a:ea typeface="Calibri"/>
                <a:cs typeface="Times New Roman"/>
              </a:rPr>
              <a:t>+ verb.  The lesson on clauses is quite a bit further down the road, </a:t>
            </a:r>
            <a:r>
              <a:rPr lang="en-US" dirty="0">
                <a:solidFill>
                  <a:srgbClr val="FF0000"/>
                </a:solidFill>
                <a:ea typeface="Calibri"/>
                <a:cs typeface="Times New Roman"/>
              </a:rPr>
              <a:t>and </a:t>
            </a:r>
            <a:r>
              <a:rPr lang="en-US" dirty="0">
                <a:solidFill>
                  <a:srgbClr val="00B050"/>
                </a:solidFill>
                <a:ea typeface="Calibri"/>
                <a:cs typeface="Times New Roman"/>
              </a:rPr>
              <a:t>after</a:t>
            </a:r>
            <a:r>
              <a:rPr lang="en-US" dirty="0">
                <a:ea typeface="Calibri"/>
                <a:cs typeface="Times New Roman"/>
              </a:rPr>
              <a:t> you’ve done that lesson, </a:t>
            </a:r>
            <a:r>
              <a:rPr lang="en-US" dirty="0">
                <a:solidFill>
                  <a:srgbClr val="00B050"/>
                </a:solidFill>
                <a:ea typeface="Calibri"/>
                <a:cs typeface="Times New Roman"/>
              </a:rPr>
              <a:t>if</a:t>
            </a:r>
            <a:r>
              <a:rPr lang="en-US" dirty="0">
                <a:ea typeface="Calibri"/>
                <a:cs typeface="Times New Roman"/>
              </a:rPr>
              <a:t> you come back here, you’ll </a:t>
            </a:r>
            <a:r>
              <a:rPr lang="en-US" dirty="0" smtClean="0">
                <a:ea typeface="Calibri"/>
                <a:cs typeface="Times New Roman"/>
              </a:rPr>
              <a:t>find this exercise very </a:t>
            </a:r>
            <a:r>
              <a:rPr lang="en-US" dirty="0">
                <a:ea typeface="Calibri"/>
                <a:cs typeface="Times New Roman"/>
              </a:rPr>
              <a:t>simple.  For now I want to keep this as straightforward </a:t>
            </a:r>
            <a:r>
              <a:rPr lang="en-US" dirty="0">
                <a:solidFill>
                  <a:srgbClr val="00B050"/>
                </a:solidFill>
                <a:ea typeface="Calibri"/>
                <a:cs typeface="Times New Roman"/>
              </a:rPr>
              <a:t>as</a:t>
            </a:r>
            <a:r>
              <a:rPr lang="en-US" dirty="0">
                <a:ea typeface="Calibri"/>
                <a:cs typeface="Times New Roman"/>
              </a:rPr>
              <a:t> I can.  </a:t>
            </a:r>
            <a:r>
              <a:rPr lang="en-US" dirty="0">
                <a:solidFill>
                  <a:srgbClr val="00B050"/>
                </a:solidFill>
                <a:ea typeface="Calibri"/>
                <a:cs typeface="Times New Roman"/>
              </a:rPr>
              <a:t>Until</a:t>
            </a:r>
            <a:r>
              <a:rPr lang="en-US" dirty="0">
                <a:ea typeface="Calibri"/>
                <a:cs typeface="Times New Roman"/>
              </a:rPr>
              <a:t> you have a little more experience with phrases </a:t>
            </a:r>
            <a:r>
              <a:rPr lang="en-US" dirty="0">
                <a:solidFill>
                  <a:srgbClr val="FF0000"/>
                </a:solidFill>
                <a:ea typeface="Calibri"/>
                <a:cs typeface="Times New Roman"/>
              </a:rPr>
              <a:t>and </a:t>
            </a:r>
            <a:r>
              <a:rPr lang="en-US" dirty="0">
                <a:ea typeface="Calibri"/>
                <a:cs typeface="Times New Roman"/>
              </a:rPr>
              <a:t>clauses, I want to keep your attention focused on </a:t>
            </a:r>
            <a:r>
              <a:rPr lang="en-US" dirty="0">
                <a:solidFill>
                  <a:srgbClr val="00B050"/>
                </a:solidFill>
                <a:ea typeface="Calibri"/>
                <a:cs typeface="Times New Roman"/>
              </a:rPr>
              <a:t>how</a:t>
            </a:r>
            <a:r>
              <a:rPr lang="en-US" dirty="0">
                <a:ea typeface="Calibri"/>
                <a:cs typeface="Times New Roman"/>
              </a:rPr>
              <a:t> the parts of speech work.</a:t>
            </a:r>
          </a:p>
          <a:p>
            <a:pPr marL="0" indent="0">
              <a:buNone/>
            </a:pPr>
            <a:endParaRPr lang="en-US" dirty="0"/>
          </a:p>
        </p:txBody>
      </p:sp>
    </p:spTree>
    <p:extLst>
      <p:ext uri="{BB962C8B-B14F-4D97-AF65-F5344CB8AC3E}">
        <p14:creationId xmlns:p14="http://schemas.microsoft.com/office/powerpoint/2010/main" val="3038375850"/>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	</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smtClean="0">
                <a:hlinkClick r:id="rId2"/>
              </a:rPr>
              <a:t>http://</a:t>
            </a:r>
            <a:r>
              <a:rPr lang="en-US" sz="2000" dirty="0">
                <a:hlinkClick r:id="rId2"/>
              </a:rPr>
              <a:t>www.education.com/study-help/article/conjunctions_answer1</a:t>
            </a:r>
            <a:r>
              <a:rPr lang="en-US" sz="2000" dirty="0" smtClean="0">
                <a:hlinkClick r:id="rId2"/>
              </a:rPr>
              <a:t>/</a:t>
            </a:r>
            <a:endParaRPr lang="en-US" sz="2000" dirty="0" smtClean="0"/>
          </a:p>
          <a:p>
            <a:pPr marL="0" indent="0">
              <a:buNone/>
            </a:pPr>
            <a:r>
              <a:rPr lang="en-US" sz="2000" dirty="0"/>
              <a:t> </a:t>
            </a:r>
            <a:r>
              <a:rPr lang="en-US" sz="2000" dirty="0" smtClean="0"/>
              <a:t>  (Do just the top exercise, 1-10.  Answers are at the bottom.)</a:t>
            </a:r>
          </a:p>
          <a:p>
            <a:pPr marL="0" indent="0">
              <a:buNone/>
            </a:pPr>
            <a:r>
              <a:rPr lang="en-US" sz="2000" dirty="0">
                <a:hlinkClick r:id="rId3"/>
              </a:rPr>
              <a:t>http://</a:t>
            </a:r>
            <a:r>
              <a:rPr lang="en-US" sz="2000" dirty="0" smtClean="0">
                <a:hlinkClick r:id="rId3"/>
              </a:rPr>
              <a:t>www.perfectyourenglish.com/grammar/identifying-conjunctions.htm</a:t>
            </a:r>
            <a:endParaRPr lang="en-US" sz="2000" dirty="0" smtClean="0"/>
          </a:p>
          <a:p>
            <a:pPr marL="0" indent="0">
              <a:buNone/>
            </a:pPr>
            <a:r>
              <a:rPr lang="en-US" sz="2000" dirty="0"/>
              <a:t> </a:t>
            </a:r>
            <a:r>
              <a:rPr lang="en-US" sz="2000" dirty="0" smtClean="0"/>
              <a:t>  (Answers are at the bottom.)</a:t>
            </a:r>
          </a:p>
          <a:p>
            <a:pPr marL="0" indent="0">
              <a:buNone/>
            </a:pPr>
            <a:r>
              <a:rPr lang="en-US" sz="2000" dirty="0">
                <a:hlinkClick r:id="rId4"/>
              </a:rPr>
              <a:t>http://</a:t>
            </a:r>
            <a:r>
              <a:rPr lang="en-US" sz="2000" dirty="0" smtClean="0">
                <a:hlinkClick r:id="rId4"/>
              </a:rPr>
              <a:t>www.ucl.ac.uk/internet-grammar/conjunct/ex1.htm</a:t>
            </a:r>
            <a:endParaRPr lang="en-US" sz="2000" dirty="0" smtClean="0"/>
          </a:p>
          <a:p>
            <a:pPr marL="0" indent="0">
              <a:buNone/>
            </a:pPr>
            <a:r>
              <a:rPr lang="en-US" sz="2000" dirty="0">
                <a:hlinkClick r:id="rId5"/>
              </a:rPr>
              <a:t>http://</a:t>
            </a:r>
            <a:r>
              <a:rPr lang="en-US" sz="2000" dirty="0" smtClean="0">
                <a:hlinkClick r:id="rId5"/>
              </a:rPr>
              <a:t>www.grammar-monster.com/lessons/conjunctions.htm</a:t>
            </a:r>
            <a:endParaRPr lang="en-US" sz="2000" dirty="0" smtClean="0"/>
          </a:p>
          <a:p>
            <a:pPr marL="0" indent="0">
              <a:buNone/>
            </a:pPr>
            <a:endParaRPr lang="en-US" sz="2000" dirty="0"/>
          </a:p>
          <a:p>
            <a:pPr marL="0" indent="0">
              <a:buNone/>
            </a:pPr>
            <a:r>
              <a:rPr lang="en-US" sz="2000" dirty="0" smtClean="0"/>
              <a:t>Exercise written for this </a:t>
            </a:r>
            <a:r>
              <a:rPr lang="en-US" sz="2000" smtClean="0"/>
              <a:t>slide show</a:t>
            </a:r>
            <a:endParaRPr lang="en-US" sz="2000" dirty="0" smtClean="0"/>
          </a:p>
          <a:p>
            <a:pPr marL="0" indent="0">
              <a:buNone/>
            </a:pPr>
            <a:endParaRPr lang="en-US" sz="2000" dirty="0"/>
          </a:p>
        </p:txBody>
      </p:sp>
    </p:spTree>
    <p:extLst>
      <p:ext uri="{BB962C8B-B14F-4D97-AF65-F5344CB8AC3E}">
        <p14:creationId xmlns:p14="http://schemas.microsoft.com/office/powerpoint/2010/main" val="670547275"/>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57200"/>
            <a:ext cx="8229600" cy="6019800"/>
          </a:xfrm>
        </p:spPr>
        <p:txBody>
          <a:bodyPr>
            <a:normAutofit lnSpcReduction="10000"/>
          </a:bodyPr>
          <a:lstStyle/>
          <a:p>
            <a:pPr marL="0" indent="0">
              <a:buNone/>
            </a:pPr>
            <a:r>
              <a:rPr lang="en-US" dirty="0" smtClean="0"/>
              <a:t>Conjunctions link words, phrases, and/or clauses  together.  </a:t>
            </a:r>
          </a:p>
          <a:p>
            <a:pPr marL="0" indent="0">
              <a:buNone/>
            </a:pPr>
            <a:endParaRPr lang="en-US" dirty="0"/>
          </a:p>
          <a:p>
            <a:pPr marL="0" indent="0">
              <a:buNone/>
            </a:pPr>
            <a:r>
              <a:rPr lang="en-US" dirty="0" smtClean="0"/>
              <a:t>Bonnie </a:t>
            </a:r>
            <a:r>
              <a:rPr lang="en-US" dirty="0" smtClean="0">
                <a:solidFill>
                  <a:srgbClr val="FF0000"/>
                </a:solidFill>
              </a:rPr>
              <a:t>and</a:t>
            </a:r>
            <a:r>
              <a:rPr lang="en-US" dirty="0" smtClean="0"/>
              <a:t> Clyde</a:t>
            </a:r>
          </a:p>
          <a:p>
            <a:pPr marL="0" indent="0">
              <a:buNone/>
            </a:pPr>
            <a:r>
              <a:rPr lang="en-US" dirty="0" smtClean="0"/>
              <a:t>In rain </a:t>
            </a:r>
            <a:r>
              <a:rPr lang="en-US" dirty="0" smtClean="0">
                <a:solidFill>
                  <a:srgbClr val="FF0000"/>
                </a:solidFill>
              </a:rPr>
              <a:t>and</a:t>
            </a:r>
            <a:r>
              <a:rPr lang="en-US" dirty="0" smtClean="0"/>
              <a:t> wind</a:t>
            </a:r>
          </a:p>
          <a:p>
            <a:pPr marL="0" indent="0">
              <a:buNone/>
            </a:pPr>
            <a:r>
              <a:rPr lang="en-US" dirty="0" smtClean="0"/>
              <a:t>He jumped </a:t>
            </a:r>
            <a:r>
              <a:rPr lang="en-US" dirty="0" smtClean="0">
                <a:solidFill>
                  <a:srgbClr val="FF0000"/>
                </a:solidFill>
              </a:rPr>
              <a:t>and</a:t>
            </a:r>
            <a:r>
              <a:rPr lang="en-US" dirty="0" smtClean="0"/>
              <a:t> screamed.</a:t>
            </a:r>
          </a:p>
          <a:p>
            <a:pPr marL="0" indent="0">
              <a:buNone/>
            </a:pPr>
            <a:r>
              <a:rPr lang="en-US" dirty="0" smtClean="0"/>
              <a:t>Over </a:t>
            </a:r>
            <a:r>
              <a:rPr lang="en-US" dirty="0" smtClean="0"/>
              <a:t>the river </a:t>
            </a:r>
            <a:r>
              <a:rPr lang="en-US" dirty="0" smtClean="0">
                <a:solidFill>
                  <a:srgbClr val="FF0000"/>
                </a:solidFill>
              </a:rPr>
              <a:t>and</a:t>
            </a:r>
            <a:r>
              <a:rPr lang="en-US" dirty="0" smtClean="0"/>
              <a:t> through the woods</a:t>
            </a:r>
          </a:p>
          <a:p>
            <a:pPr marL="0" lvl="0" indent="0">
              <a:buNone/>
            </a:pPr>
            <a:r>
              <a:rPr lang="en-US" dirty="0">
                <a:solidFill>
                  <a:prstClr val="black"/>
                </a:solidFill>
              </a:rPr>
              <a:t>Do you want coffee </a:t>
            </a:r>
            <a:r>
              <a:rPr lang="en-US" dirty="0">
                <a:solidFill>
                  <a:srgbClr val="FF0000"/>
                </a:solidFill>
              </a:rPr>
              <a:t>or</a:t>
            </a:r>
            <a:r>
              <a:rPr lang="en-US" dirty="0">
                <a:solidFill>
                  <a:prstClr val="black"/>
                </a:solidFill>
              </a:rPr>
              <a:t> tea?</a:t>
            </a:r>
          </a:p>
          <a:p>
            <a:pPr marL="0" indent="0">
              <a:buNone/>
            </a:pPr>
            <a:r>
              <a:rPr lang="en-US" dirty="0" smtClean="0"/>
              <a:t>Over </a:t>
            </a:r>
            <a:r>
              <a:rPr lang="en-US" dirty="0" smtClean="0">
                <a:solidFill>
                  <a:srgbClr val="FF0000"/>
                </a:solidFill>
              </a:rPr>
              <a:t>or</a:t>
            </a:r>
            <a:r>
              <a:rPr lang="en-US" dirty="0" smtClean="0"/>
              <a:t> under</a:t>
            </a:r>
          </a:p>
          <a:p>
            <a:pPr marL="0" indent="0">
              <a:buNone/>
            </a:pPr>
            <a:r>
              <a:rPr lang="en-US" dirty="0" smtClean="0"/>
              <a:t>He wanted to leave </a:t>
            </a:r>
            <a:r>
              <a:rPr lang="en-US" dirty="0" smtClean="0">
                <a:solidFill>
                  <a:srgbClr val="FF0000"/>
                </a:solidFill>
              </a:rPr>
              <a:t>but</a:t>
            </a:r>
            <a:r>
              <a:rPr lang="en-US" dirty="0" smtClean="0"/>
              <a:t> couldn’t.</a:t>
            </a:r>
          </a:p>
          <a:p>
            <a:pPr marL="0" indent="0">
              <a:buNone/>
            </a:pPr>
            <a:r>
              <a:rPr lang="en-US" dirty="0" smtClean="0"/>
              <a:t>He wanted to leave, </a:t>
            </a:r>
            <a:r>
              <a:rPr lang="en-US" dirty="0" smtClean="0">
                <a:solidFill>
                  <a:srgbClr val="FF0000"/>
                </a:solidFill>
              </a:rPr>
              <a:t>so</a:t>
            </a:r>
            <a:r>
              <a:rPr lang="en-US" dirty="0" smtClean="0"/>
              <a:t> he did.</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17086223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228600"/>
            <a:ext cx="8763000" cy="6248400"/>
          </a:xfrm>
        </p:spPr>
        <p:txBody>
          <a:bodyPr>
            <a:normAutofit fontScale="92500" lnSpcReduction="10000"/>
          </a:bodyPr>
          <a:lstStyle/>
          <a:p>
            <a:pPr marL="0" indent="0">
              <a:buNone/>
            </a:pPr>
            <a:r>
              <a:rPr lang="en-US" sz="2800" dirty="0" smtClean="0"/>
              <a:t>Consider the different items that are linked together:</a:t>
            </a:r>
            <a:endParaRPr lang="en-US" sz="2800" dirty="0" smtClean="0"/>
          </a:p>
          <a:p>
            <a:pPr marL="0" indent="0">
              <a:buNone/>
            </a:pPr>
            <a:endParaRPr lang="en-US" sz="2800" dirty="0" smtClean="0"/>
          </a:p>
          <a:p>
            <a:pPr marL="0" indent="0">
              <a:buNone/>
            </a:pPr>
            <a:r>
              <a:rPr lang="en-US" sz="2800" dirty="0" smtClean="0"/>
              <a:t>2 nouns: </a:t>
            </a:r>
            <a:r>
              <a:rPr lang="en-US" sz="2800" dirty="0" smtClean="0"/>
              <a:t>Bonnie </a:t>
            </a:r>
            <a:r>
              <a:rPr lang="en-US" sz="2800" dirty="0" smtClean="0">
                <a:solidFill>
                  <a:srgbClr val="FF0000"/>
                </a:solidFill>
              </a:rPr>
              <a:t>and</a:t>
            </a:r>
            <a:r>
              <a:rPr lang="en-US" sz="2800" dirty="0" smtClean="0"/>
              <a:t> Clyde</a:t>
            </a:r>
          </a:p>
          <a:p>
            <a:pPr marL="0" indent="0">
              <a:buNone/>
            </a:pPr>
            <a:r>
              <a:rPr lang="en-US" sz="2800" dirty="0" smtClean="0"/>
              <a:t>	In </a:t>
            </a:r>
            <a:r>
              <a:rPr lang="en-US" sz="2800" dirty="0" smtClean="0"/>
              <a:t>rain </a:t>
            </a:r>
            <a:r>
              <a:rPr lang="en-US" sz="2800" dirty="0" smtClean="0">
                <a:solidFill>
                  <a:srgbClr val="FF0000"/>
                </a:solidFill>
              </a:rPr>
              <a:t>and</a:t>
            </a:r>
            <a:r>
              <a:rPr lang="en-US" sz="2800" dirty="0" smtClean="0"/>
              <a:t> wind</a:t>
            </a:r>
          </a:p>
          <a:p>
            <a:pPr marL="0" lvl="0" indent="0">
              <a:buNone/>
            </a:pPr>
            <a:r>
              <a:rPr lang="en-US" sz="2600" dirty="0" smtClean="0">
                <a:solidFill>
                  <a:prstClr val="black"/>
                </a:solidFill>
              </a:rPr>
              <a:t>	</a:t>
            </a:r>
            <a:r>
              <a:rPr lang="en-US" sz="2800" dirty="0" smtClean="0">
                <a:solidFill>
                  <a:prstClr val="black"/>
                </a:solidFill>
              </a:rPr>
              <a:t>Do </a:t>
            </a:r>
            <a:r>
              <a:rPr lang="en-US" sz="2800" dirty="0">
                <a:solidFill>
                  <a:prstClr val="black"/>
                </a:solidFill>
              </a:rPr>
              <a:t>you want coffee </a:t>
            </a:r>
            <a:r>
              <a:rPr lang="en-US" sz="2800" dirty="0">
                <a:solidFill>
                  <a:srgbClr val="FF0000"/>
                </a:solidFill>
              </a:rPr>
              <a:t>or</a:t>
            </a:r>
            <a:r>
              <a:rPr lang="en-US" sz="2800" dirty="0">
                <a:solidFill>
                  <a:prstClr val="black"/>
                </a:solidFill>
              </a:rPr>
              <a:t> tea?</a:t>
            </a:r>
          </a:p>
          <a:p>
            <a:pPr marL="0" indent="0">
              <a:buNone/>
            </a:pPr>
            <a:endParaRPr lang="en-US" sz="2800" dirty="0" smtClean="0"/>
          </a:p>
          <a:p>
            <a:pPr marL="0" indent="0">
              <a:buNone/>
            </a:pPr>
            <a:r>
              <a:rPr lang="en-US" sz="2800" dirty="0" smtClean="0"/>
              <a:t>2 verbs:  </a:t>
            </a:r>
            <a:r>
              <a:rPr lang="en-US" sz="2800" dirty="0" smtClean="0"/>
              <a:t>He </a:t>
            </a:r>
            <a:r>
              <a:rPr lang="en-US" sz="2800" dirty="0" smtClean="0"/>
              <a:t>jumped </a:t>
            </a:r>
            <a:r>
              <a:rPr lang="en-US" sz="2800" dirty="0" smtClean="0">
                <a:solidFill>
                  <a:srgbClr val="FF0000"/>
                </a:solidFill>
              </a:rPr>
              <a:t>and</a:t>
            </a:r>
            <a:r>
              <a:rPr lang="en-US" sz="2800" dirty="0" smtClean="0"/>
              <a:t> screamed.</a:t>
            </a:r>
          </a:p>
          <a:p>
            <a:pPr marL="0" lvl="0" indent="0">
              <a:buNone/>
            </a:pPr>
            <a:r>
              <a:rPr lang="en-US" sz="2600" dirty="0" smtClean="0">
                <a:solidFill>
                  <a:prstClr val="black"/>
                </a:solidFill>
              </a:rPr>
              <a:t>	</a:t>
            </a:r>
            <a:r>
              <a:rPr lang="en-US" sz="2800" dirty="0" smtClean="0">
                <a:solidFill>
                  <a:prstClr val="black"/>
                </a:solidFill>
              </a:rPr>
              <a:t>  He </a:t>
            </a:r>
            <a:r>
              <a:rPr lang="en-US" sz="2800" dirty="0">
                <a:solidFill>
                  <a:prstClr val="black"/>
                </a:solidFill>
              </a:rPr>
              <a:t>wanted to leave </a:t>
            </a:r>
            <a:r>
              <a:rPr lang="en-US" sz="2800" dirty="0">
                <a:solidFill>
                  <a:srgbClr val="FF0000"/>
                </a:solidFill>
              </a:rPr>
              <a:t>but</a:t>
            </a:r>
            <a:r>
              <a:rPr lang="en-US" sz="2800" dirty="0">
                <a:solidFill>
                  <a:prstClr val="black"/>
                </a:solidFill>
              </a:rPr>
              <a:t> couldn’t.</a:t>
            </a:r>
          </a:p>
          <a:p>
            <a:pPr marL="0" indent="0">
              <a:buNone/>
            </a:pPr>
            <a:endParaRPr lang="en-US" sz="2800" dirty="0" smtClean="0"/>
          </a:p>
          <a:p>
            <a:pPr marL="0" indent="0">
              <a:buNone/>
            </a:pPr>
            <a:r>
              <a:rPr lang="en-US" sz="2800" dirty="0" smtClean="0"/>
              <a:t>2 prepositional phrases:  </a:t>
            </a:r>
            <a:r>
              <a:rPr lang="en-US" sz="2800" dirty="0" smtClean="0"/>
              <a:t>Over </a:t>
            </a:r>
            <a:r>
              <a:rPr lang="en-US" sz="2800" dirty="0" smtClean="0"/>
              <a:t>the river </a:t>
            </a:r>
            <a:r>
              <a:rPr lang="en-US" sz="2800" dirty="0" smtClean="0">
                <a:solidFill>
                  <a:srgbClr val="FF0000"/>
                </a:solidFill>
              </a:rPr>
              <a:t>and</a:t>
            </a:r>
            <a:r>
              <a:rPr lang="en-US" sz="2800" dirty="0" smtClean="0"/>
              <a:t> through the </a:t>
            </a:r>
            <a:r>
              <a:rPr lang="en-US" sz="2800" dirty="0" smtClean="0"/>
              <a:t>woods</a:t>
            </a:r>
          </a:p>
          <a:p>
            <a:pPr marL="0" indent="0">
              <a:buNone/>
            </a:pPr>
            <a:endParaRPr lang="en-US" sz="2800" dirty="0"/>
          </a:p>
          <a:p>
            <a:pPr marL="0" indent="0">
              <a:buNone/>
            </a:pPr>
            <a:r>
              <a:rPr lang="en-US" sz="2800" dirty="0" smtClean="0"/>
              <a:t>2 adverbs:  Over </a:t>
            </a:r>
            <a:r>
              <a:rPr lang="en-US" sz="2800" dirty="0" smtClean="0">
                <a:solidFill>
                  <a:srgbClr val="FF0000"/>
                </a:solidFill>
              </a:rPr>
              <a:t>or</a:t>
            </a:r>
            <a:r>
              <a:rPr lang="en-US" sz="2800" dirty="0" smtClean="0"/>
              <a:t> </a:t>
            </a:r>
            <a:r>
              <a:rPr lang="en-US" sz="2800" dirty="0" smtClean="0"/>
              <a:t>under</a:t>
            </a:r>
          </a:p>
          <a:p>
            <a:pPr marL="0" indent="0">
              <a:buNone/>
            </a:pPr>
            <a:endParaRPr lang="en-US" sz="2800" dirty="0"/>
          </a:p>
          <a:p>
            <a:pPr marL="0" indent="0">
              <a:buNone/>
            </a:pPr>
            <a:r>
              <a:rPr lang="en-US" sz="2800" dirty="0" smtClean="0"/>
              <a:t>2 clauses (sentences):   He </a:t>
            </a:r>
            <a:r>
              <a:rPr lang="en-US" sz="2800" dirty="0" smtClean="0"/>
              <a:t>wanted to leave, </a:t>
            </a:r>
            <a:r>
              <a:rPr lang="en-US" sz="2800" dirty="0" smtClean="0">
                <a:solidFill>
                  <a:srgbClr val="FF0000"/>
                </a:solidFill>
              </a:rPr>
              <a:t>so</a:t>
            </a:r>
            <a:r>
              <a:rPr lang="en-US" sz="2800" dirty="0" smtClean="0"/>
              <a:t> he did.</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009901662"/>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lstStyle/>
          <a:p>
            <a:pPr marL="0" indent="0">
              <a:buNone/>
            </a:pPr>
            <a:r>
              <a:rPr lang="en-US" dirty="0" smtClean="0"/>
              <a:t>There are 7 conjunctions that can link together anything: phrases, clauses, nouns, verbs, etc.</a:t>
            </a:r>
          </a:p>
          <a:p>
            <a:pPr marL="0" indent="0">
              <a:buNone/>
            </a:pPr>
            <a:endParaRPr lang="en-US" dirty="0"/>
          </a:p>
          <a:p>
            <a:pPr marL="0" indent="0" algn="ctr">
              <a:buNone/>
            </a:pPr>
            <a:r>
              <a:rPr lang="en-US" dirty="0" smtClean="0"/>
              <a:t>and, but, or, nor, for, so, yet</a:t>
            </a:r>
          </a:p>
          <a:p>
            <a:pPr marL="0" indent="0">
              <a:buNone/>
            </a:pPr>
            <a:endParaRPr lang="en-US" dirty="0"/>
          </a:p>
          <a:p>
            <a:pPr marL="0" indent="0">
              <a:buNone/>
            </a:pPr>
            <a:r>
              <a:rPr lang="en-US" dirty="0" smtClean="0"/>
              <a:t>The popular order these days is</a:t>
            </a:r>
          </a:p>
          <a:p>
            <a:pPr marL="0" indent="0">
              <a:buNone/>
            </a:pPr>
            <a:endParaRPr lang="en-US" dirty="0"/>
          </a:p>
          <a:p>
            <a:pPr marL="0" indent="0" algn="ctr">
              <a:buNone/>
            </a:pPr>
            <a:r>
              <a:rPr lang="en-US" dirty="0" smtClean="0">
                <a:solidFill>
                  <a:srgbClr val="FF0000"/>
                </a:solidFill>
              </a:rPr>
              <a:t>f</a:t>
            </a:r>
            <a:r>
              <a:rPr lang="en-US" dirty="0" smtClean="0"/>
              <a:t>or, </a:t>
            </a:r>
            <a:r>
              <a:rPr lang="en-US" dirty="0" smtClean="0">
                <a:solidFill>
                  <a:srgbClr val="FF0000"/>
                </a:solidFill>
              </a:rPr>
              <a:t>a</a:t>
            </a:r>
            <a:r>
              <a:rPr lang="en-US" dirty="0" smtClean="0"/>
              <a:t>nd, </a:t>
            </a:r>
            <a:r>
              <a:rPr lang="en-US" dirty="0" smtClean="0">
                <a:solidFill>
                  <a:srgbClr val="FF0000"/>
                </a:solidFill>
              </a:rPr>
              <a:t>n</a:t>
            </a:r>
            <a:r>
              <a:rPr lang="en-US" dirty="0" smtClean="0"/>
              <a:t>or, </a:t>
            </a:r>
            <a:r>
              <a:rPr lang="en-US" dirty="0" smtClean="0">
                <a:solidFill>
                  <a:srgbClr val="FF0000"/>
                </a:solidFill>
              </a:rPr>
              <a:t>b</a:t>
            </a:r>
            <a:r>
              <a:rPr lang="en-US" dirty="0" smtClean="0"/>
              <a:t>ut, </a:t>
            </a:r>
            <a:r>
              <a:rPr lang="en-US" dirty="0" smtClean="0">
                <a:solidFill>
                  <a:srgbClr val="FF0000"/>
                </a:solidFill>
              </a:rPr>
              <a:t>o</a:t>
            </a:r>
            <a:r>
              <a:rPr lang="en-US" dirty="0" smtClean="0"/>
              <a:t>r, </a:t>
            </a:r>
            <a:r>
              <a:rPr lang="en-US" dirty="0" smtClean="0">
                <a:solidFill>
                  <a:srgbClr val="FF0000"/>
                </a:solidFill>
              </a:rPr>
              <a:t>y</a:t>
            </a:r>
            <a:r>
              <a:rPr lang="en-US" dirty="0" smtClean="0"/>
              <a:t>et, </a:t>
            </a:r>
            <a:r>
              <a:rPr lang="en-US" dirty="0" smtClean="0">
                <a:solidFill>
                  <a:srgbClr val="FF0000"/>
                </a:solidFill>
              </a:rPr>
              <a:t>s</a:t>
            </a:r>
            <a:r>
              <a:rPr lang="en-US" dirty="0" smtClean="0"/>
              <a:t>o</a:t>
            </a:r>
          </a:p>
          <a:p>
            <a:pPr marL="0" indent="0">
              <a:buNone/>
            </a:pPr>
            <a:endParaRPr lang="en-US" dirty="0"/>
          </a:p>
          <a:p>
            <a:pPr marL="0" indent="0">
              <a:buNone/>
            </a:pPr>
            <a:r>
              <a:rPr lang="en-US" dirty="0" smtClean="0"/>
              <a:t>because the initials spell “</a:t>
            </a:r>
            <a:r>
              <a:rPr lang="en-US" dirty="0" err="1" smtClean="0"/>
              <a:t>fanboys</a:t>
            </a:r>
            <a:r>
              <a:rPr lang="en-US" dirty="0" smtClean="0"/>
              <a: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74497826"/>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81000"/>
            <a:ext cx="8534400" cy="6172200"/>
          </a:xfrm>
        </p:spPr>
        <p:txBody>
          <a:bodyPr>
            <a:normAutofit fontScale="92500" lnSpcReduction="20000"/>
          </a:bodyPr>
          <a:lstStyle/>
          <a:p>
            <a:pPr marL="0" indent="0">
              <a:buNone/>
            </a:pPr>
            <a:r>
              <a:rPr lang="en-US" dirty="0" smtClean="0"/>
              <a:t>Remember that, as always, some of these can function as some other part of speech :</a:t>
            </a:r>
          </a:p>
          <a:p>
            <a:pPr marL="0" indent="0">
              <a:buNone/>
            </a:pPr>
            <a:endParaRPr lang="en-US" dirty="0" smtClean="0"/>
          </a:p>
          <a:p>
            <a:pPr marL="0" indent="0">
              <a:buNone/>
            </a:pPr>
            <a:r>
              <a:rPr lang="en-US" sz="2800" dirty="0" smtClean="0"/>
              <a:t>You should listen to your father, </a:t>
            </a:r>
            <a:r>
              <a:rPr lang="en-US" sz="2800" dirty="0" smtClean="0">
                <a:solidFill>
                  <a:srgbClr val="FF0000"/>
                </a:solidFill>
              </a:rPr>
              <a:t>for</a:t>
            </a:r>
            <a:r>
              <a:rPr lang="en-US" sz="2800" dirty="0" smtClean="0"/>
              <a:t> he is a wise man. – </a:t>
            </a:r>
          </a:p>
          <a:p>
            <a:pPr marL="0" indent="0">
              <a:buNone/>
            </a:pPr>
            <a:r>
              <a:rPr lang="en-US" sz="2800" dirty="0"/>
              <a:t>	</a:t>
            </a:r>
            <a:r>
              <a:rPr lang="en-US" sz="2800" u="sng" dirty="0" smtClean="0"/>
              <a:t>conjunction</a:t>
            </a:r>
            <a:r>
              <a:rPr lang="en-US" sz="2800" dirty="0" smtClean="0"/>
              <a:t> that joins 2 clauses (sentences)</a:t>
            </a:r>
            <a:endParaRPr lang="en-US" sz="2800" dirty="0"/>
          </a:p>
          <a:p>
            <a:pPr marL="0" indent="0">
              <a:buNone/>
            </a:pPr>
            <a:r>
              <a:rPr lang="en-US" sz="2800" dirty="0" smtClean="0"/>
              <a:t>This gift is </a:t>
            </a:r>
            <a:r>
              <a:rPr lang="en-US" sz="2800" dirty="0" smtClean="0">
                <a:solidFill>
                  <a:srgbClr val="FF0000"/>
                </a:solidFill>
              </a:rPr>
              <a:t>for</a:t>
            </a:r>
            <a:r>
              <a:rPr lang="en-US" sz="2800" dirty="0" smtClean="0"/>
              <a:t> you. – </a:t>
            </a:r>
            <a:r>
              <a:rPr lang="en-US" sz="2800" u="sng" dirty="0" smtClean="0"/>
              <a:t>preposition</a:t>
            </a:r>
          </a:p>
          <a:p>
            <a:pPr marL="0" indent="0">
              <a:buNone/>
            </a:pPr>
            <a:endParaRPr lang="en-US" sz="2800" dirty="0" smtClean="0"/>
          </a:p>
          <a:p>
            <a:pPr marL="0" indent="0">
              <a:buNone/>
            </a:pPr>
            <a:r>
              <a:rPr lang="en-US" sz="2800" dirty="0" smtClean="0"/>
              <a:t>He is sick, </a:t>
            </a:r>
            <a:r>
              <a:rPr lang="en-US" sz="2800" dirty="0" smtClean="0">
                <a:solidFill>
                  <a:srgbClr val="FF0000"/>
                </a:solidFill>
              </a:rPr>
              <a:t>so</a:t>
            </a:r>
            <a:r>
              <a:rPr lang="en-US" sz="2800" dirty="0" smtClean="0"/>
              <a:t> he can’t go to the party. – </a:t>
            </a:r>
            <a:r>
              <a:rPr lang="en-US" sz="2800" u="sng" dirty="0" smtClean="0"/>
              <a:t>conjunction</a:t>
            </a:r>
            <a:r>
              <a:rPr lang="en-US" sz="2800" dirty="0" smtClean="0"/>
              <a:t> that </a:t>
            </a:r>
          </a:p>
          <a:p>
            <a:pPr marL="0" indent="0">
              <a:buNone/>
            </a:pPr>
            <a:r>
              <a:rPr lang="en-US" sz="2800" dirty="0"/>
              <a:t>	</a:t>
            </a:r>
            <a:r>
              <a:rPr lang="en-US" sz="2800" dirty="0" smtClean="0"/>
              <a:t>joins 2 clauses (sentences)</a:t>
            </a:r>
          </a:p>
          <a:p>
            <a:pPr marL="0" indent="0">
              <a:buNone/>
            </a:pPr>
            <a:r>
              <a:rPr lang="en-US" sz="2800" dirty="0" smtClean="0"/>
              <a:t>He is </a:t>
            </a:r>
            <a:r>
              <a:rPr lang="en-US" sz="2800" dirty="0" smtClean="0">
                <a:solidFill>
                  <a:srgbClr val="FF0000"/>
                </a:solidFill>
              </a:rPr>
              <a:t>so</a:t>
            </a:r>
            <a:r>
              <a:rPr lang="en-US" sz="2800" dirty="0" smtClean="0"/>
              <a:t> sick. – </a:t>
            </a:r>
            <a:r>
              <a:rPr lang="en-US" sz="2800" u="sng" dirty="0" smtClean="0"/>
              <a:t>adverb</a:t>
            </a:r>
            <a:r>
              <a:rPr lang="en-US" sz="2800" dirty="0" smtClean="0"/>
              <a:t> </a:t>
            </a:r>
            <a:endParaRPr lang="en-US" sz="2800" dirty="0"/>
          </a:p>
          <a:p>
            <a:pPr marL="0" indent="0">
              <a:buNone/>
            </a:pPr>
            <a:endParaRPr lang="en-US" dirty="0" smtClean="0"/>
          </a:p>
          <a:p>
            <a:pPr marL="0" indent="0">
              <a:buNone/>
            </a:pPr>
            <a:r>
              <a:rPr lang="en-US" dirty="0" smtClean="0"/>
              <a:t>A conjunction links two parts of speech, phrases, etc., so when you see a “</a:t>
            </a:r>
            <a:r>
              <a:rPr lang="en-US" dirty="0" err="1" smtClean="0"/>
              <a:t>fanboys</a:t>
            </a:r>
            <a:r>
              <a:rPr lang="en-US" dirty="0" smtClean="0"/>
              <a:t>,” you just need to see if it links two of those.  If not, you need to determine what other part of speech it is.</a:t>
            </a:r>
          </a:p>
          <a:p>
            <a:pPr marL="0" indent="0">
              <a:buNone/>
            </a:pPr>
            <a:endParaRPr lang="en-US" dirty="0"/>
          </a:p>
        </p:txBody>
      </p:sp>
    </p:spTree>
    <p:extLst>
      <p:ext uri="{BB962C8B-B14F-4D97-AF65-F5344CB8AC3E}">
        <p14:creationId xmlns:p14="http://schemas.microsoft.com/office/powerpoint/2010/main" val="4110358074"/>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10600" cy="6172200"/>
          </a:xfrm>
        </p:spPr>
        <p:txBody>
          <a:bodyPr>
            <a:normAutofit fontScale="92500" lnSpcReduction="10000"/>
          </a:bodyPr>
          <a:lstStyle/>
          <a:p>
            <a:pPr marL="0" indent="0">
              <a:buNone/>
            </a:pPr>
            <a:r>
              <a:rPr lang="en-US" i="1" dirty="0"/>
              <a:t>F</a:t>
            </a:r>
            <a:r>
              <a:rPr lang="en-US" i="1" dirty="0" smtClean="0"/>
              <a:t>or, and, nor, but, or, yet, </a:t>
            </a:r>
            <a:r>
              <a:rPr lang="en-US" dirty="0" smtClean="0"/>
              <a:t>&amp; </a:t>
            </a:r>
            <a:r>
              <a:rPr lang="en-US" i="1" dirty="0" smtClean="0"/>
              <a:t>so</a:t>
            </a:r>
            <a:r>
              <a:rPr lang="en-US" dirty="0" smtClean="0"/>
              <a:t> are called COORDINATING conjunctions.  They link things that are equal.  For example, in the sentence</a:t>
            </a:r>
          </a:p>
          <a:p>
            <a:pPr marL="0" indent="0">
              <a:buNone/>
            </a:pPr>
            <a:endParaRPr lang="en-US" dirty="0"/>
          </a:p>
          <a:p>
            <a:pPr marL="0" indent="0">
              <a:buNone/>
            </a:pPr>
            <a:r>
              <a:rPr lang="en-US" dirty="0" smtClean="0"/>
              <a:t>John and Susan are going to church</a:t>
            </a:r>
          </a:p>
          <a:p>
            <a:pPr marL="0" indent="0">
              <a:buNone/>
            </a:pPr>
            <a:endParaRPr lang="en-US" dirty="0"/>
          </a:p>
          <a:p>
            <a:pPr marL="0" indent="0">
              <a:buNone/>
            </a:pPr>
            <a:r>
              <a:rPr lang="en-US" dirty="0" smtClean="0"/>
              <a:t>neither “John” nor “Susan” is more important than the other.  In</a:t>
            </a:r>
          </a:p>
          <a:p>
            <a:pPr marL="0" indent="0">
              <a:buNone/>
            </a:pPr>
            <a:endParaRPr lang="en-US" dirty="0"/>
          </a:p>
          <a:p>
            <a:pPr marL="0" indent="0">
              <a:buNone/>
            </a:pPr>
            <a:r>
              <a:rPr lang="en-US" dirty="0" smtClean="0"/>
              <a:t>John laughed and cried</a:t>
            </a:r>
          </a:p>
          <a:p>
            <a:pPr marL="0" indent="0">
              <a:buNone/>
            </a:pPr>
            <a:endParaRPr lang="en-US" dirty="0"/>
          </a:p>
          <a:p>
            <a:pPr marL="0" indent="0">
              <a:buNone/>
            </a:pPr>
            <a:r>
              <a:rPr lang="en-US" dirty="0" smtClean="0"/>
              <a:t>neither “laughed” nor “cried” is more important than the other .</a:t>
            </a:r>
          </a:p>
        </p:txBody>
      </p:sp>
    </p:spTree>
    <p:extLst>
      <p:ext uri="{BB962C8B-B14F-4D97-AF65-F5344CB8AC3E}">
        <p14:creationId xmlns:p14="http://schemas.microsoft.com/office/powerpoint/2010/main" val="3504607760"/>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10600" cy="6248400"/>
          </a:xfrm>
        </p:spPr>
        <p:txBody>
          <a:bodyPr>
            <a:normAutofit lnSpcReduction="10000"/>
          </a:bodyPr>
          <a:lstStyle/>
          <a:p>
            <a:pPr marL="0" indent="0">
              <a:buNone/>
            </a:pPr>
            <a:r>
              <a:rPr lang="en-US" dirty="0" smtClean="0"/>
              <a:t>There’s another set of conjunctions: subordinating conjunctions.  There are far more than seven of them, and they can’t link just anything; they can only link clauses.</a:t>
            </a:r>
          </a:p>
          <a:p>
            <a:pPr marL="0" indent="0">
              <a:buNone/>
            </a:pPr>
            <a:endParaRPr lang="en-US" dirty="0"/>
          </a:p>
          <a:p>
            <a:pPr marL="0" indent="0">
              <a:buNone/>
            </a:pPr>
            <a:r>
              <a:rPr lang="en-US" dirty="0" smtClean="0"/>
              <a:t>We haven’t talked about clauses yet, because we’re going through the 8 parts of speech before doing anything else.  To understand clauses, you need to understand subjects &amp; verbs, but we haven’t discussed subjects yet.  Chances are great that you know what a subject is, but if you don’t, you need to leave this slide show until we discuss clauses and then come back</a:t>
            </a:r>
            <a:endParaRPr lang="en-US" dirty="0"/>
          </a:p>
        </p:txBody>
      </p:sp>
    </p:spTree>
    <p:extLst>
      <p:ext uri="{BB962C8B-B14F-4D97-AF65-F5344CB8AC3E}">
        <p14:creationId xmlns:p14="http://schemas.microsoft.com/office/powerpoint/2010/main" val="242973834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00800"/>
          </a:xfrm>
        </p:spPr>
        <p:txBody>
          <a:bodyPr>
            <a:normAutofit fontScale="70000" lnSpcReduction="20000"/>
          </a:bodyPr>
          <a:lstStyle/>
          <a:p>
            <a:pPr marL="0" indent="0">
              <a:buNone/>
            </a:pPr>
            <a:r>
              <a:rPr lang="en-US" dirty="0" smtClean="0"/>
              <a:t>Let’s take a quick look at subjects &amp; verbs:</a:t>
            </a:r>
          </a:p>
          <a:p>
            <a:pPr marL="0" indent="0">
              <a:buNone/>
            </a:pPr>
            <a:endParaRPr lang="en-US" sz="1900" dirty="0"/>
          </a:p>
          <a:p>
            <a:pPr marL="0" indent="0">
              <a:buNone/>
            </a:pPr>
            <a:r>
              <a:rPr lang="en-US" dirty="0" smtClean="0"/>
              <a:t>	Dogs bark.   		Babies cry.</a:t>
            </a:r>
          </a:p>
          <a:p>
            <a:pPr marL="0" indent="0">
              <a:buNone/>
            </a:pPr>
            <a:r>
              <a:rPr lang="en-US" dirty="0" smtClean="0"/>
              <a:t>	Drunks vomit.		Alex shouts.</a:t>
            </a:r>
          </a:p>
          <a:p>
            <a:pPr marL="0" indent="0">
              <a:buNone/>
            </a:pPr>
            <a:r>
              <a:rPr lang="en-US" dirty="0" smtClean="0"/>
              <a:t>	Janet cheers.		John plays.</a:t>
            </a:r>
          </a:p>
          <a:p>
            <a:pPr marL="0" indent="0">
              <a:buNone/>
            </a:pPr>
            <a:endParaRPr lang="en-US" sz="1900" dirty="0"/>
          </a:p>
          <a:p>
            <a:pPr marL="0" indent="0">
              <a:buNone/>
            </a:pPr>
            <a:r>
              <a:rPr lang="en-US" dirty="0" smtClean="0"/>
              <a:t>In all of the above sentences, the first word, which is a noun, is the subject.  It is doing an action.  The second word is that action.  So all of the sentences above consist of a subject &amp; a verb.</a:t>
            </a:r>
          </a:p>
          <a:p>
            <a:pPr marL="0" indent="0">
              <a:buNone/>
            </a:pPr>
            <a:endParaRPr lang="en-US" sz="1900" dirty="0"/>
          </a:p>
          <a:p>
            <a:pPr marL="0" indent="0">
              <a:buNone/>
            </a:pPr>
            <a:r>
              <a:rPr lang="en-US" dirty="0" smtClean="0"/>
              <a:t>A clause, very simply, is a group of words containing a subject &amp; a verb.  A sentence is therefore a clause, because a sentence always has at least one subject &amp; one verb, but a clause isn’t necessarily a sentence.</a:t>
            </a:r>
          </a:p>
          <a:p>
            <a:pPr marL="0" indent="0">
              <a:buNone/>
            </a:pPr>
            <a:endParaRPr lang="en-US" sz="1900" dirty="0"/>
          </a:p>
          <a:p>
            <a:pPr marL="0" indent="0">
              <a:buNone/>
            </a:pPr>
            <a:r>
              <a:rPr lang="en-US" dirty="0" smtClean="0"/>
              <a:t>Let’s combine two of the sentences above:</a:t>
            </a:r>
          </a:p>
          <a:p>
            <a:pPr marL="0" indent="0">
              <a:buNone/>
            </a:pPr>
            <a:endParaRPr lang="en-US" sz="1900" dirty="0"/>
          </a:p>
          <a:p>
            <a:pPr marL="0" indent="0" algn="ctr">
              <a:buNone/>
            </a:pPr>
            <a:r>
              <a:rPr lang="en-US" dirty="0" smtClean="0"/>
              <a:t>Alex shouts, and Janet cheers.</a:t>
            </a:r>
          </a:p>
          <a:p>
            <a:pPr marL="0" indent="0">
              <a:buNone/>
            </a:pPr>
            <a:endParaRPr lang="en-US" sz="1900" dirty="0"/>
          </a:p>
          <a:p>
            <a:pPr marL="0" indent="0">
              <a:buNone/>
            </a:pPr>
            <a:r>
              <a:rPr lang="en-US" dirty="0" smtClean="0"/>
              <a:t>We’ve combined the two sentences with a coordinating conjunction (“</a:t>
            </a:r>
            <a:r>
              <a:rPr lang="en-US" dirty="0" err="1" smtClean="0"/>
              <a:t>fanboys</a:t>
            </a:r>
            <a:r>
              <a:rPr lang="en-US" dirty="0" smtClean="0"/>
              <a:t>”).  So what we have is a single sentence with two clauses (subject + verb and subject + verb).  Because we’ve used a coordinating conjunction, the two clauses are equally important, &amp; both are called INDEPENDENT clauses.</a:t>
            </a:r>
            <a:endParaRPr lang="en-US" dirty="0"/>
          </a:p>
        </p:txBody>
      </p:sp>
    </p:spTree>
    <p:extLst>
      <p:ext uri="{BB962C8B-B14F-4D97-AF65-F5344CB8AC3E}">
        <p14:creationId xmlns:p14="http://schemas.microsoft.com/office/powerpoint/2010/main" val="450109947"/>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pPr marL="0" indent="0">
              <a:buNone/>
            </a:pPr>
            <a:r>
              <a:rPr lang="en-US" dirty="0" smtClean="0"/>
              <a:t>Now let’s combine those same two sentences with a word that is NOT a coordinating conjunction:</a:t>
            </a:r>
          </a:p>
          <a:p>
            <a:pPr marL="0" indent="0">
              <a:buNone/>
            </a:pPr>
            <a:endParaRPr lang="en-US" dirty="0"/>
          </a:p>
          <a:p>
            <a:pPr marL="0" indent="0">
              <a:buNone/>
            </a:pPr>
            <a:r>
              <a:rPr lang="en-US" dirty="0" smtClean="0"/>
              <a:t>Alex shouts </a:t>
            </a:r>
            <a:r>
              <a:rPr lang="en-US" dirty="0" smtClean="0">
                <a:solidFill>
                  <a:srgbClr val="FF0000"/>
                </a:solidFill>
              </a:rPr>
              <a:t>while</a:t>
            </a:r>
            <a:r>
              <a:rPr lang="en-US" dirty="0" smtClean="0"/>
              <a:t> Janet cheers.</a:t>
            </a:r>
          </a:p>
          <a:p>
            <a:pPr marL="0" indent="0">
              <a:buNone/>
            </a:pPr>
            <a:endParaRPr lang="en-US" dirty="0"/>
          </a:p>
          <a:p>
            <a:pPr marL="0" indent="0">
              <a:buNone/>
            </a:pPr>
            <a:r>
              <a:rPr lang="en-US" dirty="0" smtClean="0"/>
              <a:t>“While” is not a coordinating conjunction; it is a subordinating conjunction.  The two clauses are no longer equally important.  Because “while” is a subordinating conjunction, the clause that comes after it is subordinate to (less important than) the other clause.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59343738"/>
      </p:ext>
    </p:extLst>
  </p:cSld>
  <p:clrMapOvr>
    <a:masterClrMapping/>
  </p:clrMapOvr>
  <mc:AlternateContent xmlns:mc="http://schemas.openxmlformats.org/markup-compatibility/2006">
    <mc:Choice xmlns:p14="http://schemas.microsoft.com/office/powerpoint/2010/main" Requires="p14">
      <p:transition spd="slow" p14:dur="275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1734</TotalTime>
  <Words>1396</Words>
  <Application>Microsoft Office PowerPoint</Application>
  <PresentationFormat>On-screen Show (4:3)</PresentationFormat>
  <Paragraphs>169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Conjunctions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Identify the conjunctions in the following paragraph.  You need to indicate whether each conjunction is COORDINATING or SUBORDINATING.</vt:lpstr>
      <vt:lpstr>Coordinating conjunctions are red, &amp; subordinating conjunctions are green.</vt:lpstr>
      <vt:lpstr>Exercises </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Conjunctions</dc:title>
  <dc:creator>Karen Guffey</dc:creator>
  <cp:lastModifiedBy>Karen Guffey</cp:lastModifiedBy>
  <cp:revision>29</cp:revision>
  <dcterms:created xsi:type="dcterms:W3CDTF">2014-06-05T17:51:53Z</dcterms:created>
  <dcterms:modified xsi:type="dcterms:W3CDTF">2014-06-29T05:42:03Z</dcterms:modified>
</cp:coreProperties>
</file>