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8" r:id="rId24"/>
    <p:sldId id="279" r:id="rId25"/>
    <p:sldId id="277"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p:scale>
          <a:sx n="75" d="100"/>
          <a:sy n="75"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A00ACC-A098-4715-AE3B-8C8802D4636D}"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102507796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00ACC-A098-4715-AE3B-8C8802D4636D}"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34992772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00ACC-A098-4715-AE3B-8C8802D4636D}"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23688506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00ACC-A098-4715-AE3B-8C8802D4636D}"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52376126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A00ACC-A098-4715-AE3B-8C8802D4636D}" type="datetimeFigureOut">
              <a:rPr lang="en-US" smtClean="0"/>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10277676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00ACC-A098-4715-AE3B-8C8802D4636D}"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13029489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00ACC-A098-4715-AE3B-8C8802D4636D}" type="datetimeFigureOut">
              <a:rPr lang="en-US" smtClean="0"/>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29401828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00ACC-A098-4715-AE3B-8C8802D4636D}" type="datetimeFigureOut">
              <a:rPr lang="en-US" smtClean="0"/>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327544723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0ACC-A098-4715-AE3B-8C8802D4636D}" type="datetimeFigureOut">
              <a:rPr lang="en-US" smtClean="0"/>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337685670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00ACC-A098-4715-AE3B-8C8802D4636D}"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146386310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A00ACC-A098-4715-AE3B-8C8802D4636D}" type="datetimeFigureOut">
              <a:rPr lang="en-US" smtClean="0"/>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1342-F5D8-497D-BFF2-E53043004675}" type="slidenum">
              <a:rPr lang="en-US" smtClean="0"/>
              <a:t>‹#›</a:t>
            </a:fld>
            <a:endParaRPr lang="en-US"/>
          </a:p>
        </p:txBody>
      </p:sp>
    </p:spTree>
    <p:extLst>
      <p:ext uri="{BB962C8B-B14F-4D97-AF65-F5344CB8AC3E}">
        <p14:creationId xmlns:p14="http://schemas.microsoft.com/office/powerpoint/2010/main" val="24814772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A2B1"/>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00ACC-A098-4715-AE3B-8C8802D4636D}" type="datetimeFigureOut">
              <a:rPr lang="en-US" smtClean="0"/>
              <a:t>7/30/2014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61342-F5D8-497D-BFF2-E53043004675}" type="slidenum">
              <a:rPr lang="en-US" smtClean="0"/>
              <a:t>‹#›</a:t>
            </a:fld>
            <a:endParaRPr lang="en-US"/>
          </a:p>
        </p:txBody>
      </p:sp>
    </p:spTree>
    <p:extLst>
      <p:ext uri="{BB962C8B-B14F-4D97-AF65-F5344CB8AC3E}">
        <p14:creationId xmlns:p14="http://schemas.microsoft.com/office/powerpoint/2010/main" val="564130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ordonstate.edu/faculty/k_guffey/English%20Project/Adverbs%20exercis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Adverbs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6820488"/>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1295400" y="-152400"/>
            <a:ext cx="11658600" cy="7391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4879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52600"/>
            <a:ext cx="8382000" cy="4525963"/>
          </a:xfrm>
        </p:spPr>
        <p:txBody>
          <a:bodyPr/>
          <a:lstStyle/>
          <a:p>
            <a:pPr marL="0" indent="0">
              <a:buNone/>
            </a:pPr>
            <a:r>
              <a:rPr lang="en-US" dirty="0" smtClean="0"/>
              <a:t>Yes!  “Really” is an adverb answering the question “to what extent does he need to listen?”  </a:t>
            </a:r>
            <a:endParaRPr lang="en-US" dirty="0"/>
          </a:p>
        </p:txBody>
      </p:sp>
    </p:spTree>
    <p:extLst>
      <p:ext uri="{BB962C8B-B14F-4D97-AF65-F5344CB8AC3E}">
        <p14:creationId xmlns:p14="http://schemas.microsoft.com/office/powerpoint/2010/main" val="18002292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marL="0" indent="0">
              <a:buNone/>
            </a:pPr>
            <a:endParaRPr lang="en-US" dirty="0" smtClean="0"/>
          </a:p>
          <a:p>
            <a:pPr marL="0" lvl="0" indent="0" algn="ctr">
              <a:buNone/>
            </a:pPr>
            <a:r>
              <a:rPr lang="en-US" dirty="0">
                <a:solidFill>
                  <a:prstClr val="black"/>
                </a:solidFill>
              </a:rPr>
              <a:t>Identify the adverb in the sentence below.</a:t>
            </a:r>
          </a:p>
          <a:p>
            <a:pPr marL="0" indent="0">
              <a:buNone/>
            </a:pPr>
            <a:endParaRPr lang="en-US" dirty="0"/>
          </a:p>
          <a:p>
            <a:pPr marL="0" indent="0">
              <a:buNone/>
            </a:pPr>
            <a:endParaRPr lang="en-US" dirty="0" smtClean="0"/>
          </a:p>
          <a:p>
            <a:pPr marL="0" indent="0" algn="ctr">
              <a:buNone/>
            </a:pPr>
            <a:r>
              <a:rPr lang="en-US" dirty="0" smtClean="0"/>
              <a:t>Leaving your laptop in a place like this is a super bad idea.</a:t>
            </a:r>
            <a:endParaRPr lang="en-US" dirty="0"/>
          </a:p>
        </p:txBody>
      </p:sp>
      <p:sp>
        <p:nvSpPr>
          <p:cNvPr id="4" name="Action Button: Custom 3">
            <a:hlinkClick r:id="" action="ppaction://hlinkshowjump?jump=nextslide" highlightClick="1"/>
          </p:cNvPr>
          <p:cNvSpPr/>
          <p:nvPr/>
        </p:nvSpPr>
        <p:spPr>
          <a:xfrm>
            <a:off x="609600" y="3200400"/>
            <a:ext cx="6858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7467600" y="3200400"/>
            <a:ext cx="1143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 action="ppaction://hlinkshowjump?jump=nextslide" highlightClick="1"/>
          </p:cNvPr>
          <p:cNvSpPr/>
          <p:nvPr/>
        </p:nvSpPr>
        <p:spPr>
          <a:xfrm>
            <a:off x="3810000" y="3657600"/>
            <a:ext cx="14478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4152900"/>
            <a:ext cx="3390900"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7694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533400" y="-228600"/>
            <a:ext cx="10668000" cy="7543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449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86800" cy="6324600"/>
          </a:xfrm>
        </p:spPr>
        <p:txBody>
          <a:bodyPr>
            <a:normAutofit fontScale="92500" lnSpcReduction="20000"/>
          </a:bodyPr>
          <a:lstStyle/>
          <a:p>
            <a:pPr marL="0" indent="0">
              <a:buNone/>
            </a:pPr>
            <a:r>
              <a:rPr lang="en-US" dirty="0" smtClean="0"/>
              <a:t>Yes!  “Super” is an adverb answering the question “to what extent?”  How bad?  Super bad.</a:t>
            </a:r>
          </a:p>
          <a:p>
            <a:pPr marL="0" indent="0">
              <a:buNone/>
            </a:pPr>
            <a:endParaRPr lang="en-US" dirty="0"/>
          </a:p>
          <a:p>
            <a:pPr marL="0" indent="0">
              <a:buNone/>
            </a:pPr>
            <a:r>
              <a:rPr lang="en-US" dirty="0" smtClean="0"/>
              <a:t>“Super” used in this way is colloquial; you wouldn’t use it in a formal paper.  But you can tell it’s an adverb by asking the right question.  Also, you can tell it’s not an adjective because it doesn’t modify “idea.”  Look at the sentence again:</a:t>
            </a:r>
          </a:p>
          <a:p>
            <a:pPr marL="0" indent="0">
              <a:buNone/>
            </a:pPr>
            <a:endParaRPr lang="en-US" dirty="0" smtClean="0"/>
          </a:p>
          <a:p>
            <a:pPr marL="0" lvl="0" indent="0" algn="ctr">
              <a:buNone/>
            </a:pPr>
            <a:r>
              <a:rPr lang="en-US" dirty="0">
                <a:solidFill>
                  <a:prstClr val="black"/>
                </a:solidFill>
              </a:rPr>
              <a:t>Leaving your laptop in a place like this is a super bad idea</a:t>
            </a:r>
            <a:r>
              <a:rPr lang="en-US" dirty="0" smtClean="0">
                <a:solidFill>
                  <a:prstClr val="black"/>
                </a:solidFill>
              </a:rPr>
              <a:t>.</a:t>
            </a:r>
          </a:p>
          <a:p>
            <a:pPr marL="0" lvl="0" indent="0" algn="ctr">
              <a:buNone/>
            </a:pPr>
            <a:endParaRPr lang="en-US" dirty="0">
              <a:solidFill>
                <a:prstClr val="black"/>
              </a:solidFill>
            </a:endParaRPr>
          </a:p>
          <a:p>
            <a:pPr marL="0" indent="0">
              <a:buNone/>
            </a:pPr>
            <a:r>
              <a:rPr lang="en-US" dirty="0" smtClean="0"/>
              <a:t>Is it a super idea?  No—”super” doesn’t describe “idea.”  “Bad” describes the noun “idea,” &amp; “super” tells just how bad the adjective “bad” is.</a:t>
            </a:r>
            <a:endParaRPr lang="en-US" dirty="0"/>
          </a:p>
          <a:p>
            <a:pPr marL="0" indent="0">
              <a:buNone/>
            </a:pPr>
            <a:endParaRPr lang="en-US" dirty="0"/>
          </a:p>
        </p:txBody>
      </p:sp>
    </p:spTree>
    <p:extLst>
      <p:ext uri="{BB962C8B-B14F-4D97-AF65-F5344CB8AC3E}">
        <p14:creationId xmlns:p14="http://schemas.microsoft.com/office/powerpoint/2010/main" val="32836669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lvl="0" indent="0" algn="ctr">
              <a:buNone/>
            </a:pPr>
            <a:r>
              <a:rPr lang="en-US" dirty="0">
                <a:solidFill>
                  <a:prstClr val="black"/>
                </a:solidFill>
              </a:rPr>
              <a:t>Identify the adverb in the sentence below.</a:t>
            </a:r>
          </a:p>
          <a:p>
            <a:pPr marL="0" indent="0">
              <a:buNone/>
            </a:pPr>
            <a:endParaRPr lang="en-US" dirty="0" smtClean="0"/>
          </a:p>
          <a:p>
            <a:pPr marL="0" indent="0" algn="ctr">
              <a:buNone/>
            </a:pPr>
            <a:r>
              <a:rPr lang="en-US" dirty="0" smtClean="0"/>
              <a:t>I love chocolate; my boyfriend, however, prefers caramel.</a:t>
            </a:r>
            <a:endParaRPr lang="en-US" dirty="0"/>
          </a:p>
        </p:txBody>
      </p:sp>
      <p:sp>
        <p:nvSpPr>
          <p:cNvPr id="4" name="Action Button: Custom 3">
            <a:hlinkClick r:id="" action="ppaction://hlinkshowjump?jump=nextslide" highlightClick="1"/>
          </p:cNvPr>
          <p:cNvSpPr/>
          <p:nvPr/>
        </p:nvSpPr>
        <p:spPr>
          <a:xfrm>
            <a:off x="533400" y="1600200"/>
            <a:ext cx="50292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5715000" y="1600200"/>
            <a:ext cx="1524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7391400" y="1600200"/>
            <a:ext cx="1143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 action="ppaction://hlinkshowjump?jump=nextslide" highlightClick="1"/>
          </p:cNvPr>
          <p:cNvSpPr/>
          <p:nvPr/>
        </p:nvSpPr>
        <p:spPr>
          <a:xfrm>
            <a:off x="3886200" y="2133600"/>
            <a:ext cx="1295400" cy="228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2286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58257"/>
            <a:ext cx="2010036" cy="200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929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381000" y="-228600"/>
            <a:ext cx="10439400" cy="7467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04795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304800"/>
            <a:ext cx="8686800" cy="6781800"/>
          </a:xfrm>
        </p:spPr>
        <p:txBody>
          <a:bodyPr>
            <a:normAutofit fontScale="70000" lnSpcReduction="20000"/>
          </a:bodyPr>
          <a:lstStyle/>
          <a:p>
            <a:pPr marL="0" indent="0" algn="ctr">
              <a:buNone/>
            </a:pPr>
            <a:r>
              <a:rPr lang="en-US" sz="5100" dirty="0" smtClean="0"/>
              <a:t>Yes!  “However” is an adverb.  </a:t>
            </a:r>
          </a:p>
          <a:p>
            <a:pPr marL="0" indent="0" algn="ctr">
              <a:buNone/>
            </a:pPr>
            <a:endParaRPr lang="en-US" dirty="0"/>
          </a:p>
          <a:p>
            <a:pPr marL="0" indent="0">
              <a:buNone/>
            </a:pPr>
            <a:r>
              <a:rPr lang="en-US" dirty="0" smtClean="0"/>
              <a:t>It’s very important to understand that “however” is an adverb, because there’s going to be a point where you might think it’s something else.  But it’s ALWAYS an adverb.  It modifies the whole second half of the sentence, making it contradict (go against) the first half.  </a:t>
            </a:r>
          </a:p>
          <a:p>
            <a:pPr marL="0" indent="0">
              <a:buNone/>
            </a:pPr>
            <a:endParaRPr lang="en-US" dirty="0"/>
          </a:p>
          <a:p>
            <a:pPr marL="0" indent="0">
              <a:buNone/>
            </a:pPr>
            <a:r>
              <a:rPr lang="en-US" dirty="0" smtClean="0"/>
              <a:t>Consider:</a:t>
            </a:r>
          </a:p>
          <a:p>
            <a:pPr marL="0" indent="0" algn="ctr">
              <a:buNone/>
            </a:pPr>
            <a:endParaRPr lang="en-US" dirty="0" smtClean="0"/>
          </a:p>
          <a:p>
            <a:pPr marL="0" lvl="0" indent="0" algn="ctr">
              <a:buNone/>
            </a:pPr>
            <a:r>
              <a:rPr lang="en-US" dirty="0">
                <a:solidFill>
                  <a:prstClr val="black"/>
                </a:solidFill>
              </a:rPr>
              <a:t>I love chocolate; my boyfriend, however, prefers caramel</a:t>
            </a:r>
            <a:r>
              <a:rPr lang="en-US" dirty="0" smtClean="0">
                <a:solidFill>
                  <a:prstClr val="black"/>
                </a:solidFill>
              </a:rPr>
              <a:t>.</a:t>
            </a:r>
          </a:p>
          <a:p>
            <a:pPr marL="0" lvl="0" indent="0" algn="ctr">
              <a:buNone/>
            </a:pPr>
            <a:endParaRPr lang="en-US" dirty="0">
              <a:solidFill>
                <a:prstClr val="black"/>
              </a:solidFill>
            </a:endParaRPr>
          </a:p>
          <a:p>
            <a:pPr marL="0" lvl="0" indent="0">
              <a:buNone/>
            </a:pPr>
            <a:r>
              <a:rPr lang="en-US" dirty="0" smtClean="0">
                <a:solidFill>
                  <a:prstClr val="black"/>
                </a:solidFill>
              </a:rPr>
              <a:t>Could you say, </a:t>
            </a:r>
          </a:p>
          <a:p>
            <a:pPr marL="0" lvl="0" indent="0" algn="ctr">
              <a:buNone/>
            </a:pPr>
            <a:endParaRPr lang="en-US" dirty="0">
              <a:solidFill>
                <a:prstClr val="black"/>
              </a:solidFill>
            </a:endParaRPr>
          </a:p>
          <a:p>
            <a:pPr marL="0" lvl="0" indent="0" algn="ctr">
              <a:buNone/>
            </a:pPr>
            <a:r>
              <a:rPr lang="en-US" dirty="0" smtClean="0">
                <a:solidFill>
                  <a:prstClr val="black"/>
                </a:solidFill>
              </a:rPr>
              <a:t>“I love chocolate; my boyfriend, however, loves chocolate”?</a:t>
            </a:r>
          </a:p>
          <a:p>
            <a:pPr marL="0" lvl="0" indent="0" algn="ctr">
              <a:buNone/>
            </a:pPr>
            <a:endParaRPr lang="en-US" dirty="0">
              <a:solidFill>
                <a:prstClr val="black"/>
              </a:solidFill>
            </a:endParaRPr>
          </a:p>
          <a:p>
            <a:pPr marL="0" lvl="0" indent="0">
              <a:buNone/>
            </a:pPr>
            <a:r>
              <a:rPr lang="en-US" dirty="0" smtClean="0">
                <a:solidFill>
                  <a:prstClr val="black"/>
                </a:solidFill>
              </a:rPr>
              <a:t>No—that wouldn’t make sense.  “However” is an adverb that tells you you’re about to hear something that’s different from the first half of the sentence.</a:t>
            </a:r>
            <a:endParaRPr lang="en-US" dirty="0">
              <a:solidFill>
                <a:prstClr val="black"/>
              </a:solidFill>
            </a:endParaRP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30492175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28600"/>
            <a:ext cx="8534400" cy="6400800"/>
          </a:xfrm>
        </p:spPr>
        <p:txBody>
          <a:bodyPr/>
          <a:lstStyle/>
          <a:p>
            <a:pPr marL="0" lvl="0" indent="0" algn="ctr">
              <a:buNone/>
            </a:pPr>
            <a:endParaRPr lang="en-US" dirty="0" smtClean="0">
              <a:solidFill>
                <a:prstClr val="black"/>
              </a:solidFill>
            </a:endParaRPr>
          </a:p>
          <a:p>
            <a:pPr marL="0" lvl="0" indent="0" algn="ctr">
              <a:buNone/>
            </a:pPr>
            <a:r>
              <a:rPr lang="en-US" dirty="0" smtClean="0">
                <a:solidFill>
                  <a:prstClr val="black"/>
                </a:solidFill>
              </a:rPr>
              <a:t>Identify </a:t>
            </a:r>
            <a:r>
              <a:rPr lang="en-US" dirty="0">
                <a:solidFill>
                  <a:prstClr val="black"/>
                </a:solidFill>
              </a:rPr>
              <a:t>the adverb in the sentence below.</a:t>
            </a:r>
          </a:p>
          <a:p>
            <a:pPr marL="0" indent="0">
              <a:buNone/>
            </a:pPr>
            <a:endParaRPr lang="en-US" dirty="0" smtClean="0"/>
          </a:p>
          <a:p>
            <a:pPr marL="0" indent="0" algn="ctr">
              <a:buNone/>
            </a:pPr>
            <a:r>
              <a:rPr lang="en-US" dirty="0" err="1" smtClean="0"/>
              <a:t>Maddy</a:t>
            </a:r>
            <a:r>
              <a:rPr lang="en-US" dirty="0" smtClean="0"/>
              <a:t> is going to give me a big hug if I get to see her today.</a:t>
            </a:r>
          </a:p>
          <a:p>
            <a:pPr marL="0" indent="0">
              <a:buNone/>
            </a:pPr>
            <a:endParaRPr lang="en-US" dirty="0"/>
          </a:p>
        </p:txBody>
      </p:sp>
      <p:sp>
        <p:nvSpPr>
          <p:cNvPr id="4" name="Action Button: Custom 3">
            <a:hlinkClick r:id="" action="ppaction://hlinkshowjump?jump=nextslide" highlightClick="1"/>
          </p:cNvPr>
          <p:cNvSpPr/>
          <p:nvPr/>
        </p:nvSpPr>
        <p:spPr>
          <a:xfrm>
            <a:off x="457200" y="2057400"/>
            <a:ext cx="82296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3733800" y="2514600"/>
            <a:ext cx="533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rId2" action="ppaction://hlinksldjump" highlightClick="1"/>
          </p:cNvPr>
          <p:cNvSpPr/>
          <p:nvPr/>
        </p:nvSpPr>
        <p:spPr>
          <a:xfrm>
            <a:off x="4267200" y="2514600"/>
            <a:ext cx="1066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3346450"/>
            <a:ext cx="3810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19840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381000" y="-228600"/>
            <a:ext cx="10058400" cy="7772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5878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0"/>
            <a:ext cx="8229600" cy="1143000"/>
          </a:xfrm>
        </p:spPr>
        <p:txBody>
          <a:bodyPr/>
          <a:lstStyle/>
          <a:p>
            <a:endParaRPr lang="en-US" dirty="0"/>
          </a:p>
        </p:txBody>
      </p:sp>
      <p:sp>
        <p:nvSpPr>
          <p:cNvPr id="3" name="Content Placeholder 2"/>
          <p:cNvSpPr>
            <a:spLocks noGrp="1"/>
          </p:cNvSpPr>
          <p:nvPr>
            <p:ph idx="1"/>
          </p:nvPr>
        </p:nvSpPr>
        <p:spPr>
          <a:xfrm>
            <a:off x="21770" y="228600"/>
            <a:ext cx="8969829" cy="6477000"/>
          </a:xfrm>
        </p:spPr>
        <p:txBody>
          <a:bodyPr>
            <a:normAutofit fontScale="92500" lnSpcReduction="20000"/>
          </a:bodyPr>
          <a:lstStyle/>
          <a:p>
            <a:pPr lvl="0"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Adverbs describe verbs, adjectives, or other adverbs..  Adverbs usually answer the questions when, why, where, how, or to what extent.</a:t>
            </a:r>
          </a:p>
          <a:p>
            <a:pPr lvl="0" fontAlgn="base">
              <a:lnSpc>
                <a:spcPct val="90000"/>
              </a:lnSpc>
              <a:spcAft>
                <a:spcPct val="0"/>
              </a:spcAft>
              <a:buNone/>
            </a:pPr>
            <a:endParaRPr kumimoji="0" lang="en-US" altLang="en-US" sz="2400" b="0" i="0" u="none" strike="noStrike" kern="0" cap="none" spc="0" normalizeH="0" baseline="0" noProof="0" dirty="0" smtClean="0">
              <a:ln>
                <a:noFill/>
              </a:ln>
              <a:solidFill>
                <a:srgbClr val="000000"/>
              </a:solidFill>
              <a:effectLst/>
              <a:uLnTx/>
              <a:uFillTx/>
              <a:latin typeface="Arial"/>
              <a:cs typeface="Arial"/>
            </a:endParaRPr>
          </a:p>
          <a:p>
            <a:pPr lvl="0" algn="ctr"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He walked (how?) slowly.</a:t>
            </a:r>
          </a:p>
          <a:p>
            <a:pPr lvl="0" algn="ctr"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We arrived (when?) late.</a:t>
            </a:r>
          </a:p>
          <a:p>
            <a:pPr lvl="0" algn="ctr"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He’s sitting (where?) here.</a:t>
            </a:r>
          </a:p>
          <a:p>
            <a:pPr lvl="0" algn="ctr" fontAlgn="base">
              <a:lnSpc>
                <a:spcPct val="90000"/>
              </a:lnSpc>
              <a:spcAft>
                <a:spcPct val="0"/>
              </a:spcAft>
              <a:buNone/>
            </a:pPr>
            <a:r>
              <a:rPr lang="en-US" altLang="en-US" sz="2400" kern="0" dirty="0" smtClean="0">
                <a:solidFill>
                  <a:srgbClr val="000000"/>
                </a:solidFill>
                <a:latin typeface="Arial"/>
                <a:cs typeface="Arial"/>
              </a:rPr>
              <a:t>He ran fastest (to what extent?).</a:t>
            </a:r>
          </a:p>
          <a:p>
            <a:pPr lvl="0" algn="ctr" fontAlgn="base">
              <a:lnSpc>
                <a:spcPct val="90000"/>
              </a:lnSpc>
              <a:spcAft>
                <a:spcPct val="0"/>
              </a:spcAft>
              <a:buNone/>
            </a:pPr>
            <a:r>
              <a:rPr lang="en-US" altLang="en-US" sz="2400" kern="0" dirty="0" smtClean="0">
                <a:solidFill>
                  <a:srgbClr val="000000"/>
                </a:solidFill>
                <a:latin typeface="Arial"/>
                <a:cs typeface="Arial"/>
              </a:rPr>
              <a:t>He ran barefoot (how?).</a:t>
            </a:r>
            <a:endParaRPr kumimoji="0" lang="en-US" altLang="en-US" sz="2400" b="0" i="0" u="none" strike="noStrike" kern="0" cap="none" spc="0" normalizeH="0" baseline="0" noProof="0" dirty="0" smtClean="0">
              <a:ln>
                <a:noFill/>
              </a:ln>
              <a:solidFill>
                <a:srgbClr val="000000"/>
              </a:solidFill>
              <a:effectLst/>
              <a:uLnTx/>
              <a:uFillTx/>
              <a:latin typeface="Arial"/>
              <a:cs typeface="Arial"/>
            </a:endParaRPr>
          </a:p>
          <a:p>
            <a:pPr lvl="0" fontAlgn="base">
              <a:lnSpc>
                <a:spcPct val="90000"/>
              </a:lnSpc>
              <a:spcAft>
                <a:spcPct val="0"/>
              </a:spcAft>
              <a:buNone/>
            </a:pPr>
            <a:endParaRPr kumimoji="0" lang="en-US" altLang="en-US" sz="2400" b="0" i="0" u="none" strike="noStrike" kern="0" cap="none" spc="0" normalizeH="0" baseline="0" noProof="0" dirty="0" smtClean="0">
              <a:ln>
                <a:noFill/>
              </a:ln>
              <a:solidFill>
                <a:srgbClr val="000000"/>
              </a:solidFill>
              <a:effectLst/>
              <a:uLnTx/>
              <a:uFillTx/>
              <a:latin typeface="Arial"/>
              <a:cs typeface="Arial"/>
            </a:endParaRPr>
          </a:p>
          <a:p>
            <a:pPr lvl="0"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When adverbs answer questions like that, they’re describing the verb. If they describe an adjective or another adverb, they usually come right before that adjective or adverb.</a:t>
            </a:r>
          </a:p>
          <a:p>
            <a:pPr lvl="0" fontAlgn="base">
              <a:lnSpc>
                <a:spcPct val="90000"/>
              </a:lnSpc>
              <a:spcAft>
                <a:spcPct val="0"/>
              </a:spcAft>
              <a:buNone/>
            </a:pPr>
            <a:endParaRPr kumimoji="0" lang="en-US" altLang="en-US" sz="2400" b="0" i="0" u="none" strike="noStrike" kern="0" cap="none" spc="0" normalizeH="0" baseline="0" noProof="0" dirty="0" smtClean="0">
              <a:ln>
                <a:noFill/>
              </a:ln>
              <a:solidFill>
                <a:srgbClr val="000000"/>
              </a:solidFill>
              <a:effectLst/>
              <a:uLnTx/>
              <a:uFillTx/>
              <a:latin typeface="Arial"/>
              <a:cs typeface="Arial"/>
            </a:endParaRPr>
          </a:p>
          <a:p>
            <a:pPr lvl="0" algn="ctr"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The puppy is very sad. (“Very” describes the adjective “sad.”)</a:t>
            </a:r>
          </a:p>
          <a:p>
            <a:pPr lvl="0" algn="ctr"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He walked very slowly. (“Very” describes the adverb “slowly.”)</a:t>
            </a:r>
          </a:p>
          <a:p>
            <a:pPr lvl="0"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a:t>
            </a:r>
          </a:p>
          <a:p>
            <a:pPr lvl="0" fontAlgn="base">
              <a:lnSpc>
                <a:spcPct val="90000"/>
              </a:lnSpc>
              <a:spcAft>
                <a:spcPct val="0"/>
              </a:spcAft>
              <a:buNone/>
            </a:pPr>
            <a:r>
              <a:rPr kumimoji="0" lang="en-US" altLang="en-US" sz="2400" b="0" i="0" u="none" strike="noStrike" kern="0" cap="none" spc="0" normalizeH="0" baseline="0" noProof="0" dirty="0" smtClean="0">
                <a:ln>
                  <a:noFill/>
                </a:ln>
                <a:solidFill>
                  <a:srgbClr val="000000"/>
                </a:solidFill>
                <a:effectLst/>
                <a:uLnTx/>
                <a:uFillTx/>
                <a:latin typeface="Arial"/>
                <a:cs typeface="Arial"/>
              </a:rPr>
              <a:t>Sometimes</a:t>
            </a:r>
            <a:r>
              <a:rPr kumimoji="0" lang="en-US" altLang="en-US" sz="2400" b="0" i="0" u="none" strike="noStrike" kern="0" cap="none" spc="0" normalizeH="0" noProof="0" dirty="0" smtClean="0">
                <a:ln>
                  <a:noFill/>
                </a:ln>
                <a:solidFill>
                  <a:srgbClr val="000000"/>
                </a:solidFill>
                <a:effectLst/>
                <a:uLnTx/>
                <a:uFillTx/>
                <a:latin typeface="Arial"/>
                <a:cs typeface="Arial"/>
              </a:rPr>
              <a:t> the adverb describes the whole sentence:</a:t>
            </a:r>
          </a:p>
          <a:p>
            <a:pPr lvl="0" fontAlgn="base">
              <a:lnSpc>
                <a:spcPct val="90000"/>
              </a:lnSpc>
              <a:spcAft>
                <a:spcPct val="0"/>
              </a:spcAft>
              <a:buNone/>
            </a:pPr>
            <a:endParaRPr lang="en-US" altLang="en-US" sz="2400" kern="0" baseline="0" dirty="0">
              <a:solidFill>
                <a:srgbClr val="000000"/>
              </a:solidFill>
              <a:latin typeface="Arial"/>
              <a:cs typeface="Arial"/>
            </a:endParaRPr>
          </a:p>
          <a:p>
            <a:pPr lvl="0" algn="ctr" fontAlgn="base">
              <a:lnSpc>
                <a:spcPct val="90000"/>
              </a:lnSpc>
              <a:spcAft>
                <a:spcPct val="0"/>
              </a:spcAft>
              <a:buNone/>
            </a:pPr>
            <a:r>
              <a:rPr kumimoji="0" lang="en-US" altLang="en-US" sz="2400" b="0" i="0" u="none" strike="noStrike" kern="0" cap="none" spc="0" normalizeH="0" noProof="0" dirty="0" smtClean="0">
                <a:ln>
                  <a:noFill/>
                </a:ln>
                <a:solidFill>
                  <a:srgbClr val="000000"/>
                </a:solidFill>
                <a:effectLst/>
                <a:uLnTx/>
                <a:uFillTx/>
                <a:latin typeface="Arial"/>
                <a:cs typeface="Arial"/>
              </a:rPr>
              <a:t>Fortunately, no one knew the truth.</a:t>
            </a:r>
          </a:p>
          <a:p>
            <a:pPr lvl="0" fontAlgn="base">
              <a:lnSpc>
                <a:spcPct val="90000"/>
              </a:lnSpc>
              <a:spcAft>
                <a:spcPct val="0"/>
              </a:spcAft>
              <a:buNone/>
            </a:pPr>
            <a:endParaRPr lang="en-US" altLang="en-US" sz="2400" kern="0" baseline="0" dirty="0">
              <a:solidFill>
                <a:srgbClr val="000000"/>
              </a:solidFill>
              <a:latin typeface="Arial"/>
              <a:cs typeface="Arial"/>
            </a:endParaRPr>
          </a:p>
          <a:p>
            <a:pPr lvl="0" fontAlgn="base">
              <a:lnSpc>
                <a:spcPct val="90000"/>
              </a:lnSpc>
              <a:spcAft>
                <a:spcPct val="0"/>
              </a:spcAft>
              <a:buNone/>
            </a:pPr>
            <a:r>
              <a:rPr kumimoji="0" lang="en-US" altLang="en-US" sz="2400" b="0" i="0" u="none" strike="noStrike" kern="0" cap="none" spc="0" normalizeH="0" noProof="0" dirty="0" smtClean="0">
                <a:ln>
                  <a:noFill/>
                </a:ln>
                <a:solidFill>
                  <a:srgbClr val="000000"/>
                </a:solidFill>
                <a:effectLst/>
                <a:uLnTx/>
                <a:uFillTx/>
                <a:latin typeface="Arial"/>
                <a:cs typeface="Arial"/>
              </a:rPr>
              <a:t>These adverbs are almost always set off with a comma.</a:t>
            </a:r>
            <a:endParaRPr kumimoji="0" lang="en-US" altLang="en-US" sz="2400" b="0" i="0" u="none" strike="noStrike" kern="0" cap="none" spc="0" normalizeH="0" baseline="0" noProof="0" dirty="0" smtClean="0">
              <a:ln>
                <a:noFill/>
              </a:ln>
              <a:solidFill>
                <a:srgbClr val="000000"/>
              </a:solidFill>
              <a:effectLst/>
              <a:uLnTx/>
              <a:uFillTx/>
              <a:latin typeface="Arial"/>
              <a:cs typeface="Aria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799" y="814614"/>
            <a:ext cx="1603829" cy="16038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29" y="1447359"/>
            <a:ext cx="990600" cy="16024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9775" y="4800600"/>
            <a:ext cx="1428750" cy="1309688"/>
          </a:xfrm>
          <a:prstGeom prst="rect">
            <a:avLst/>
          </a:prstGeom>
        </p:spPr>
      </p:pic>
    </p:spTree>
    <p:extLst>
      <p:ext uri="{BB962C8B-B14F-4D97-AF65-F5344CB8AC3E}">
        <p14:creationId xmlns:p14="http://schemas.microsoft.com/office/powerpoint/2010/main" val="95393855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16563"/>
          </a:xfrm>
        </p:spPr>
        <p:txBody>
          <a:bodyPr/>
          <a:lstStyle/>
          <a:p>
            <a:pPr marL="0" indent="0" algn="ctr">
              <a:buNone/>
            </a:pPr>
            <a:r>
              <a:rPr lang="en-US" dirty="0" smtClean="0"/>
              <a:t>Yes!  “Today” is an adverb that answers the question “when?”</a:t>
            </a:r>
            <a:endParaRPr lang="en-US" dirty="0"/>
          </a:p>
        </p:txBody>
      </p:sp>
    </p:spTree>
    <p:extLst>
      <p:ext uri="{BB962C8B-B14F-4D97-AF65-F5344CB8AC3E}">
        <p14:creationId xmlns:p14="http://schemas.microsoft.com/office/powerpoint/2010/main" val="115857268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lstStyle/>
          <a:p>
            <a:pPr marL="0" lvl="0" indent="0" algn="ctr">
              <a:buNone/>
            </a:pPr>
            <a:r>
              <a:rPr lang="en-US" dirty="0">
                <a:solidFill>
                  <a:prstClr val="black"/>
                </a:solidFill>
              </a:rPr>
              <a:t>Identify the adverb in the sentence below.</a:t>
            </a:r>
          </a:p>
          <a:p>
            <a:pPr marL="0" indent="0">
              <a:buNone/>
            </a:pPr>
            <a:endParaRPr lang="en-US" dirty="0" smtClean="0"/>
          </a:p>
          <a:p>
            <a:pPr marL="0" indent="0" algn="ctr">
              <a:buNone/>
            </a:pPr>
            <a:r>
              <a:rPr lang="en-US" dirty="0" smtClean="0"/>
              <a:t>She does not want to visit her </a:t>
            </a:r>
            <a:r>
              <a:rPr lang="en-US" dirty="0" smtClean="0"/>
              <a:t>friend </a:t>
            </a:r>
            <a:r>
              <a:rPr lang="en-US" dirty="0" smtClean="0"/>
              <a:t>during the hottest months of the summer.</a:t>
            </a:r>
            <a:endParaRPr lang="en-US" dirty="0"/>
          </a:p>
        </p:txBody>
      </p:sp>
      <p:sp>
        <p:nvSpPr>
          <p:cNvPr id="4" name="Action Button: Custom 3">
            <a:hlinkClick r:id="" action="ppaction://hlinkshowjump?jump=nextslide" highlightClick="1"/>
          </p:cNvPr>
          <p:cNvSpPr/>
          <p:nvPr/>
        </p:nvSpPr>
        <p:spPr>
          <a:xfrm>
            <a:off x="609600" y="1752600"/>
            <a:ext cx="1447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2057400" y="1752600"/>
            <a:ext cx="685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2743200" y="2209800"/>
            <a:ext cx="57912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 action="ppaction://hlinkshowjump?jump=nextslide" highlightClick="1"/>
          </p:cNvPr>
          <p:cNvSpPr/>
          <p:nvPr/>
        </p:nvSpPr>
        <p:spPr>
          <a:xfrm>
            <a:off x="1905000" y="2209800"/>
            <a:ext cx="5181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136900"/>
            <a:ext cx="44196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Custom 6">
            <a:hlinkClick r:id="" action="ppaction://hlinkshowjump?jump=nextslide" highlightClick="1"/>
          </p:cNvPr>
          <p:cNvSpPr/>
          <p:nvPr/>
        </p:nvSpPr>
        <p:spPr>
          <a:xfrm>
            <a:off x="2895600" y="1752600"/>
            <a:ext cx="56388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44331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304800" y="-152400"/>
            <a:ext cx="10210800" cy="7391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49864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dirty="0" smtClean="0"/>
              <a:t>Yes!  “Not” is an adverb.  It’s a little difficult to figure out what typical question it might answer, but it should be easy for you to see that it modifies “want.”  It totally changes the meaning of “want,” right?   </a:t>
            </a:r>
            <a:endParaRPr lang="en-US" dirty="0"/>
          </a:p>
          <a:p>
            <a:pPr marL="0" indent="0">
              <a:buNone/>
            </a:pPr>
            <a:endParaRPr lang="en-US" dirty="0" smtClean="0"/>
          </a:p>
          <a:p>
            <a:pPr marL="0" indent="0">
              <a:buNone/>
            </a:pPr>
            <a:r>
              <a:rPr lang="en-US" dirty="0" smtClean="0"/>
              <a:t>She wants to visit. ≠ She does not want to visit.</a:t>
            </a:r>
            <a:endParaRPr lang="en-US" dirty="0"/>
          </a:p>
        </p:txBody>
      </p:sp>
    </p:spTree>
    <p:extLst>
      <p:ext uri="{BB962C8B-B14F-4D97-AF65-F5344CB8AC3E}">
        <p14:creationId xmlns:p14="http://schemas.microsoft.com/office/powerpoint/2010/main" val="307930529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lvl="0" indent="0" algn="ctr">
              <a:buNone/>
            </a:pPr>
            <a:r>
              <a:rPr lang="en-US" dirty="0">
                <a:solidFill>
                  <a:prstClr val="black"/>
                </a:solidFill>
              </a:rPr>
              <a:t>Identify the adverb in the sentence below.</a:t>
            </a:r>
          </a:p>
          <a:p>
            <a:pPr marL="0" indent="0">
              <a:buNone/>
            </a:pPr>
            <a:endParaRPr lang="en-US" dirty="0" smtClean="0"/>
          </a:p>
          <a:p>
            <a:pPr marL="0" indent="0" algn="ctr">
              <a:buNone/>
            </a:pPr>
            <a:r>
              <a:rPr lang="en-US" dirty="0" smtClean="0"/>
              <a:t>The girl is happy because she did well on the test she took.</a:t>
            </a:r>
            <a:endParaRPr lang="en-US" dirty="0"/>
          </a:p>
        </p:txBody>
      </p:sp>
      <p:sp>
        <p:nvSpPr>
          <p:cNvPr id="4" name="Action Button: Custom 3">
            <a:hlinkClick r:id="" action="ppaction://hlinkshowjump?jump=nextslide" highlightClick="1"/>
          </p:cNvPr>
          <p:cNvSpPr/>
          <p:nvPr/>
        </p:nvSpPr>
        <p:spPr>
          <a:xfrm>
            <a:off x="838200" y="1600200"/>
            <a:ext cx="5486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6324600" y="1600200"/>
            <a:ext cx="762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7086600" y="1600200"/>
            <a:ext cx="1143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 action="ppaction://hlinkshowjump?jump=nextslide" highlightClick="1"/>
          </p:cNvPr>
          <p:cNvSpPr/>
          <p:nvPr/>
        </p:nvSpPr>
        <p:spPr>
          <a:xfrm>
            <a:off x="3352800" y="2133600"/>
            <a:ext cx="22098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0" y="3352800"/>
            <a:ext cx="2811359" cy="279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1323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914400" y="-228600"/>
            <a:ext cx="11277600" cy="762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92755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Yes!  “Well” is a question that answers the question “how (did she do)?”</a:t>
            </a:r>
            <a:endParaRPr lang="en-US" dirty="0"/>
          </a:p>
        </p:txBody>
      </p:sp>
    </p:spTree>
    <p:extLst>
      <p:ext uri="{BB962C8B-B14F-4D97-AF65-F5344CB8AC3E}">
        <p14:creationId xmlns:p14="http://schemas.microsoft.com/office/powerpoint/2010/main" val="3975877768"/>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lvl="0" indent="0" algn="ctr">
              <a:buNone/>
            </a:pPr>
            <a:r>
              <a:rPr lang="en-US" dirty="0">
                <a:solidFill>
                  <a:prstClr val="black"/>
                </a:solidFill>
              </a:rPr>
              <a:t>Identify the adverb in the sentence below.</a:t>
            </a:r>
          </a:p>
          <a:p>
            <a:pPr marL="0" indent="0">
              <a:buNone/>
            </a:pPr>
            <a:endParaRPr lang="en-US" dirty="0" smtClean="0"/>
          </a:p>
          <a:p>
            <a:pPr marL="0" indent="0" algn="ctr">
              <a:buNone/>
            </a:pPr>
            <a:r>
              <a:rPr lang="en-US" dirty="0" smtClean="0"/>
              <a:t>I promised my students that I would have the tests graded soon.</a:t>
            </a:r>
            <a:endParaRPr lang="en-US" dirty="0"/>
          </a:p>
        </p:txBody>
      </p:sp>
      <p:sp>
        <p:nvSpPr>
          <p:cNvPr id="4" name="Action Button: Custom 3">
            <a:hlinkClick r:id="" action="ppaction://hlinkshowjump?jump=nextslide" highlightClick="1"/>
          </p:cNvPr>
          <p:cNvSpPr/>
          <p:nvPr/>
        </p:nvSpPr>
        <p:spPr>
          <a:xfrm>
            <a:off x="838200" y="1600200"/>
            <a:ext cx="7467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 action="ppaction://hlinkshowjump?jump=nextslide" highlightClick="1"/>
          </p:cNvPr>
          <p:cNvSpPr/>
          <p:nvPr/>
        </p:nvSpPr>
        <p:spPr>
          <a:xfrm>
            <a:off x="2971800" y="1981200"/>
            <a:ext cx="20574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2" action="ppaction://hlinksldjump" highlightClick="1"/>
          </p:cNvPr>
          <p:cNvSpPr/>
          <p:nvPr/>
        </p:nvSpPr>
        <p:spPr>
          <a:xfrm>
            <a:off x="5105400" y="1981200"/>
            <a:ext cx="914400" cy="457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0"/>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44953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381000" y="-304800"/>
            <a:ext cx="9829800" cy="7543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73207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pPr marL="0" indent="0">
              <a:buNone/>
            </a:pPr>
            <a:endParaRPr lang="en-US" dirty="0"/>
          </a:p>
          <a:p>
            <a:pPr marL="0" indent="0" algn="ctr">
              <a:buNone/>
            </a:pPr>
            <a:r>
              <a:rPr lang="en-US" dirty="0" smtClean="0"/>
              <a:t>Yes!  “Soon” is an adverb answering the question “when?”</a:t>
            </a:r>
            <a:endParaRPr lang="en-US" dirty="0"/>
          </a:p>
        </p:txBody>
      </p:sp>
    </p:spTree>
    <p:extLst>
      <p:ext uri="{BB962C8B-B14F-4D97-AF65-F5344CB8AC3E}">
        <p14:creationId xmlns:p14="http://schemas.microsoft.com/office/powerpoint/2010/main" val="5998499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248400"/>
          </a:xfrm>
        </p:spPr>
        <p:txBody>
          <a:bodyPr>
            <a:normAutofit fontScale="70000" lnSpcReduction="20000"/>
          </a:bodyPr>
          <a:lstStyle/>
          <a:p>
            <a:pPr marL="0" indent="0">
              <a:buNone/>
            </a:pPr>
            <a:r>
              <a:rPr lang="en-US" dirty="0" smtClean="0"/>
              <a:t>You may have heard that adverbs end with –</a:t>
            </a:r>
            <a:r>
              <a:rPr lang="en-US" dirty="0" err="1" smtClean="0"/>
              <a:t>ly</a:t>
            </a:r>
            <a:r>
              <a:rPr lang="en-US" dirty="0" smtClean="0"/>
              <a:t>.  Most words (although not all) that end with –</a:t>
            </a:r>
            <a:r>
              <a:rPr lang="en-US" dirty="0" err="1" smtClean="0"/>
              <a:t>ly</a:t>
            </a:r>
            <a:r>
              <a:rPr lang="en-US" dirty="0" smtClean="0"/>
              <a:t> ARE adverbs, but not all adverbs end with –</a:t>
            </a:r>
            <a:r>
              <a:rPr lang="en-US" dirty="0" err="1" smtClean="0"/>
              <a:t>ly</a:t>
            </a:r>
            <a:r>
              <a:rPr lang="en-US" dirty="0" smtClean="0"/>
              <a:t>.  </a:t>
            </a:r>
          </a:p>
          <a:p>
            <a:pPr marL="0" indent="0">
              <a:buNone/>
            </a:pPr>
            <a:endParaRPr lang="en-US" dirty="0"/>
          </a:p>
          <a:p>
            <a:pPr marL="0" indent="0">
              <a:buNone/>
            </a:pPr>
            <a:r>
              <a:rPr lang="en-US" dirty="0" smtClean="0"/>
              <a:t>In general, -</a:t>
            </a:r>
            <a:r>
              <a:rPr lang="en-US" dirty="0" err="1" smtClean="0"/>
              <a:t>ly</a:t>
            </a:r>
            <a:r>
              <a:rPr lang="en-US" dirty="0" smtClean="0"/>
              <a:t> is added to adjectives to make them adverbs:</a:t>
            </a:r>
          </a:p>
          <a:p>
            <a:pPr marL="0" indent="0">
              <a:buNone/>
            </a:pPr>
            <a:endParaRPr lang="en-US" dirty="0"/>
          </a:p>
          <a:p>
            <a:pPr marL="0" indent="0">
              <a:buNone/>
            </a:pPr>
            <a:r>
              <a:rPr lang="en-US" dirty="0" smtClean="0"/>
              <a:t>This is a slow car. – They travelled slowly.</a:t>
            </a:r>
          </a:p>
          <a:p>
            <a:pPr marL="0" indent="0">
              <a:buNone/>
            </a:pPr>
            <a:r>
              <a:rPr lang="en-US" dirty="0" smtClean="0"/>
              <a:t>This is a soft coat.  -- She whispered softly.</a:t>
            </a:r>
          </a:p>
          <a:p>
            <a:pPr marL="0" indent="0">
              <a:buNone/>
            </a:pPr>
            <a:r>
              <a:rPr lang="en-US" dirty="0" smtClean="0"/>
              <a:t>This is a clear day. – He spoke clearly.</a:t>
            </a:r>
          </a:p>
          <a:p>
            <a:pPr marL="0" indent="0">
              <a:buNone/>
            </a:pPr>
            <a:endParaRPr lang="en-US" dirty="0"/>
          </a:p>
          <a:p>
            <a:pPr marL="0" indent="0">
              <a:buNone/>
            </a:pPr>
            <a:r>
              <a:rPr lang="en-US" dirty="0" smtClean="0"/>
              <a:t>Of course, not all adjectives can be made into adverbs:</a:t>
            </a:r>
          </a:p>
          <a:p>
            <a:pPr marL="0" indent="0">
              <a:buNone/>
            </a:pPr>
            <a:endParaRPr lang="en-US" dirty="0"/>
          </a:p>
          <a:p>
            <a:pPr marL="0" indent="0">
              <a:buNone/>
            </a:pPr>
            <a:r>
              <a:rPr lang="en-US" dirty="0" smtClean="0"/>
              <a:t>This is a green car. – “greenly”????</a:t>
            </a:r>
          </a:p>
          <a:p>
            <a:pPr marL="0" indent="0">
              <a:buNone/>
            </a:pPr>
            <a:r>
              <a:rPr lang="en-US" dirty="0" smtClean="0"/>
              <a:t>This is a tall man. – “</a:t>
            </a:r>
            <a:r>
              <a:rPr lang="en-US" dirty="0" err="1" smtClean="0"/>
              <a:t>tallly</a:t>
            </a:r>
            <a:r>
              <a:rPr lang="en-US" dirty="0" smtClean="0"/>
              <a:t>”?????</a:t>
            </a:r>
          </a:p>
          <a:p>
            <a:pPr marL="0" indent="0">
              <a:buNone/>
            </a:pPr>
            <a:endParaRPr lang="en-US" dirty="0"/>
          </a:p>
          <a:p>
            <a:pPr marL="0" indent="0">
              <a:buNone/>
            </a:pPr>
            <a:r>
              <a:rPr lang="en-US" dirty="0" smtClean="0"/>
              <a:t>Watch out for a few words like “friendly,” which is an adjective, not an adverb:</a:t>
            </a:r>
          </a:p>
          <a:p>
            <a:pPr marL="0" indent="0">
              <a:buNone/>
            </a:pPr>
            <a:endParaRPr lang="en-US" dirty="0"/>
          </a:p>
          <a:p>
            <a:pPr marL="0" indent="0">
              <a:buNone/>
            </a:pPr>
            <a:r>
              <a:rPr lang="en-US" dirty="0" smtClean="0"/>
              <a:t>This is a friendly dog.</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749277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pPr marL="0" lvl="0" indent="0" algn="ctr">
              <a:buNone/>
            </a:pPr>
            <a:r>
              <a:rPr lang="en-US" dirty="0">
                <a:solidFill>
                  <a:prstClr val="black"/>
                </a:solidFill>
              </a:rPr>
              <a:t>Identify the adverb in the sentence below.</a:t>
            </a:r>
          </a:p>
          <a:p>
            <a:pPr marL="0" indent="0">
              <a:buNone/>
            </a:pPr>
            <a:endParaRPr lang="en-US" dirty="0" smtClean="0"/>
          </a:p>
          <a:p>
            <a:pPr marL="0" indent="0" algn="ctr">
              <a:buNone/>
            </a:pPr>
            <a:r>
              <a:rPr lang="en-US" dirty="0" smtClean="0"/>
              <a:t>I heard what happened, and I’m so terribly sorry that you had to experience that.</a:t>
            </a:r>
            <a:endParaRPr lang="en-US" dirty="0"/>
          </a:p>
        </p:txBody>
      </p:sp>
      <p:sp>
        <p:nvSpPr>
          <p:cNvPr id="4" name="Action Button: Custom 3">
            <a:hlinkClick r:id="" action="ppaction://hlinkshowjump?jump=nextslide" highlightClick="1"/>
          </p:cNvPr>
          <p:cNvSpPr/>
          <p:nvPr/>
        </p:nvSpPr>
        <p:spPr>
          <a:xfrm>
            <a:off x="533400" y="1600200"/>
            <a:ext cx="5334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5867400" y="1600200"/>
            <a:ext cx="1752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7620000" y="1600200"/>
            <a:ext cx="990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 action="ppaction://hlinkshowjump?jump=nextslide" highlightClick="1"/>
          </p:cNvPr>
          <p:cNvSpPr/>
          <p:nvPr/>
        </p:nvSpPr>
        <p:spPr>
          <a:xfrm>
            <a:off x="1905000" y="2133600"/>
            <a:ext cx="51816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819400"/>
            <a:ext cx="3479800"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9364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381000" y="-152400"/>
            <a:ext cx="10820400" cy="7467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7863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lstStyle/>
          <a:p>
            <a:pPr marL="0" indent="0">
              <a:buNone/>
            </a:pPr>
            <a:endParaRPr lang="en-US" dirty="0" smtClean="0"/>
          </a:p>
          <a:p>
            <a:pPr marL="0" indent="0">
              <a:buNone/>
            </a:pPr>
            <a:r>
              <a:rPr lang="en-US" dirty="0" smtClean="0"/>
              <a:t>Yes!  Both “so” &amp; “terribly” are adverbs.  “Sorry” is an adjective that describes “I”; “terribly” is an adverb that describes the adjective “sorry” (Sorry to what extent? Terribly.); “so” is an adverb that modifies the other adverb “terribly” (Terribly to what extent? So terribly.).</a:t>
            </a:r>
            <a:endParaRPr lang="en-US" dirty="0"/>
          </a:p>
        </p:txBody>
      </p:sp>
    </p:spTree>
    <p:extLst>
      <p:ext uri="{BB962C8B-B14F-4D97-AF65-F5344CB8AC3E}">
        <p14:creationId xmlns:p14="http://schemas.microsoft.com/office/powerpoint/2010/main" val="207126354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10600" cy="6553200"/>
          </a:xfrm>
        </p:spPr>
        <p:txBody>
          <a:bodyPr>
            <a:normAutofit fontScale="77500" lnSpcReduction="20000"/>
          </a:bodyPr>
          <a:lstStyle/>
          <a:p>
            <a:pPr marL="0" indent="0">
              <a:buNone/>
            </a:pPr>
            <a:r>
              <a:rPr lang="en-US" dirty="0" smtClean="0"/>
              <a:t>As you probably expect, what’s on the next slide is an excerpt from a work of literature in which you will have to identify all the adverbs.  You may find this exercise more difficult that previous exercises.  For example, is there an adverb in this sentence, &amp; if so, what is it?</a:t>
            </a:r>
          </a:p>
          <a:p>
            <a:pPr marL="0" indent="0">
              <a:buNone/>
            </a:pPr>
            <a:endParaRPr lang="en-US" dirty="0"/>
          </a:p>
          <a:p>
            <a:pPr marL="0" indent="0" algn="ctr">
              <a:buNone/>
            </a:pPr>
            <a:r>
              <a:rPr lang="en-US" dirty="0" smtClean="0"/>
              <a:t>The children skipped along the banks of the river.</a:t>
            </a:r>
          </a:p>
          <a:p>
            <a:pPr marL="0" indent="0">
              <a:buNone/>
            </a:pPr>
            <a:endParaRPr lang="en-US" dirty="0"/>
          </a:p>
          <a:p>
            <a:pPr marL="0" indent="0">
              <a:buNone/>
            </a:pPr>
            <a:r>
              <a:rPr lang="en-US" dirty="0" smtClean="0"/>
              <a:t>There is no adverb in that sentence.  You may have thought “along” was an adverb.  Does it answer the question “where?”  No; “along the banks of the river” answers the question “where?”  If  the sentence were</a:t>
            </a:r>
          </a:p>
          <a:p>
            <a:pPr marL="0" indent="0">
              <a:buNone/>
            </a:pPr>
            <a:endParaRPr lang="en-US" dirty="0"/>
          </a:p>
          <a:p>
            <a:pPr marL="0" indent="0" algn="ctr">
              <a:buNone/>
            </a:pPr>
            <a:r>
              <a:rPr lang="en-US" dirty="0" smtClean="0"/>
              <a:t>The children skipped along as their mother watched.</a:t>
            </a:r>
          </a:p>
          <a:p>
            <a:pPr marL="0" indent="0">
              <a:buNone/>
            </a:pPr>
            <a:endParaRPr lang="en-US" dirty="0"/>
          </a:p>
          <a:p>
            <a:pPr marL="0" indent="0">
              <a:buNone/>
            </a:pPr>
            <a:r>
              <a:rPr lang="en-US" dirty="0" smtClean="0"/>
              <a:t>“along” would be an adverb.  But if it’s part of a PHRASE (a group of words) that answers one of the adverb questions (when?  Why?  Where? etc.), it’s not an adverb.</a:t>
            </a:r>
            <a:endParaRPr lang="en-US" dirty="0"/>
          </a:p>
        </p:txBody>
      </p:sp>
    </p:spTree>
    <p:extLst>
      <p:ext uri="{BB962C8B-B14F-4D97-AF65-F5344CB8AC3E}">
        <p14:creationId xmlns:p14="http://schemas.microsoft.com/office/powerpoint/2010/main" val="1725367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28600"/>
            <a:ext cx="8686800" cy="6400800"/>
          </a:xfrm>
        </p:spPr>
        <p:txBody>
          <a:bodyPr>
            <a:normAutofit fontScale="62500" lnSpcReduction="20000"/>
          </a:bodyPr>
          <a:lstStyle/>
          <a:p>
            <a:pPr marL="0" indent="0" algn="ctr">
              <a:buNone/>
            </a:pPr>
            <a:r>
              <a:rPr lang="en-US" sz="3800" dirty="0" smtClean="0"/>
              <a:t>Identify all the adverbs in this excerpt from “Heidi.”</a:t>
            </a:r>
          </a:p>
          <a:p>
            <a:pPr marL="0" indent="0">
              <a:buNone/>
            </a:pPr>
            <a:endParaRPr lang="en-US" dirty="0"/>
          </a:p>
          <a:p>
            <a:pPr marL="0" indent="0">
              <a:buNone/>
            </a:pPr>
            <a:r>
              <a:rPr lang="en-US" dirty="0"/>
              <a:t>For some days past Fraulein </a:t>
            </a:r>
            <a:r>
              <a:rPr lang="en-US" dirty="0" err="1"/>
              <a:t>Rottenmeier</a:t>
            </a:r>
            <a:r>
              <a:rPr lang="en-US" dirty="0"/>
              <a:t> had gone about rather silently and as if lost in thought. As twilight fell, and she passed from room to room, or along the long corridors, she was seen to look cautiously behind her, and into the dark corners, as if she thought some one was coming silently behind her and might unexpectedly give her dress a pull. Nor would she now go alone into some parts of the house. If she visited the upper floor where the grand guest-chambers were, or had to go down into the large mysterious council-chamber, where every footstep echoed, and the old senators with their big white collars looked down so solemnly and immovably from their frames, she regularly called </a:t>
            </a:r>
            <a:r>
              <a:rPr lang="en-US" dirty="0" err="1"/>
              <a:t>Tinette</a:t>
            </a:r>
            <a:r>
              <a:rPr lang="en-US" dirty="0"/>
              <a:t> to accompany her, in case, as she said, there might be something to carry up or down. </a:t>
            </a:r>
            <a:r>
              <a:rPr lang="en-US" dirty="0" err="1"/>
              <a:t>Tinette</a:t>
            </a:r>
            <a:r>
              <a:rPr lang="en-US" dirty="0"/>
              <a:t> on her side did exactly the same; if she had business upstairs or down, she called Sebastian to accompany her, and there was always something he must help her with which she could not carry alone. More curious still, Sebastian, also, if sent into one of the more distant rooms, always called John to go with him in case he should want his assistance in bringing what was required. And John readily obeyed, although there was never anything to carry, and either might well have gone alone; but he did not know how soon he might want to ask Sebastian to do the same service for him. And while these things were going on upstairs, the cook, who had been in the house for years, would stand shaking her head over her pots and kettles, and sighing, </a:t>
            </a:r>
          </a:p>
        </p:txBody>
      </p:sp>
    </p:spTree>
    <p:extLst>
      <p:ext uri="{BB962C8B-B14F-4D97-AF65-F5344CB8AC3E}">
        <p14:creationId xmlns:p14="http://schemas.microsoft.com/office/powerpoint/2010/main" val="38041320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895600"/>
            <a:ext cx="8229600" cy="1143000"/>
          </a:xfrm>
        </p:spPr>
        <p:txBody>
          <a:bodyPr/>
          <a:lstStyle/>
          <a:p>
            <a:endParaRPr lang="en-US"/>
          </a:p>
        </p:txBody>
      </p:sp>
      <p:sp>
        <p:nvSpPr>
          <p:cNvPr id="3" name="Content Placeholder 2"/>
          <p:cNvSpPr>
            <a:spLocks noGrp="1"/>
          </p:cNvSpPr>
          <p:nvPr>
            <p:ph idx="1"/>
          </p:nvPr>
        </p:nvSpPr>
        <p:spPr>
          <a:xfrm>
            <a:off x="228600" y="304800"/>
            <a:ext cx="8610600" cy="6172200"/>
          </a:xfrm>
        </p:spPr>
        <p:txBody>
          <a:bodyPr>
            <a:normAutofit fontScale="70000" lnSpcReduction="20000"/>
          </a:bodyPr>
          <a:lstStyle/>
          <a:p>
            <a:pPr marL="0" indent="0">
              <a:buNone/>
            </a:pPr>
            <a:r>
              <a:rPr lang="en-US" dirty="0"/>
              <a:t>For some days past Fraulein </a:t>
            </a:r>
            <a:r>
              <a:rPr lang="en-US" dirty="0" err="1"/>
              <a:t>Rottenmeier</a:t>
            </a:r>
            <a:r>
              <a:rPr lang="en-US" dirty="0"/>
              <a:t> had gone about </a:t>
            </a:r>
            <a:r>
              <a:rPr lang="en-US" u="sng" dirty="0"/>
              <a:t>rather</a:t>
            </a:r>
            <a:r>
              <a:rPr lang="en-US" dirty="0"/>
              <a:t> </a:t>
            </a:r>
            <a:r>
              <a:rPr lang="en-US" u="sng" dirty="0"/>
              <a:t>silently</a:t>
            </a:r>
            <a:r>
              <a:rPr lang="en-US" dirty="0"/>
              <a:t> and as if lost in thought. As twilight fell, and she passed from room to room, or along the long corridors, she was seen to look </a:t>
            </a:r>
            <a:r>
              <a:rPr lang="en-US" u="sng" dirty="0"/>
              <a:t>cautiously</a:t>
            </a:r>
            <a:r>
              <a:rPr lang="en-US" dirty="0"/>
              <a:t> behind her, and into the dark corners, as if she thought some one was coming </a:t>
            </a:r>
            <a:r>
              <a:rPr lang="en-US" u="sng" dirty="0"/>
              <a:t>silently</a:t>
            </a:r>
            <a:r>
              <a:rPr lang="en-US" dirty="0"/>
              <a:t> behind her and might </a:t>
            </a:r>
            <a:r>
              <a:rPr lang="en-US" u="sng" dirty="0"/>
              <a:t>unexpectedly</a:t>
            </a:r>
            <a:r>
              <a:rPr lang="en-US" dirty="0"/>
              <a:t> give her dress a pull. Nor would she </a:t>
            </a:r>
            <a:r>
              <a:rPr lang="en-US" u="sng" dirty="0"/>
              <a:t>now</a:t>
            </a:r>
            <a:r>
              <a:rPr lang="en-US" dirty="0"/>
              <a:t> go </a:t>
            </a:r>
            <a:r>
              <a:rPr lang="en-US" u="sng" dirty="0"/>
              <a:t>alone</a:t>
            </a:r>
            <a:r>
              <a:rPr lang="en-US" dirty="0"/>
              <a:t> into some parts of the house. If she visited the upper floor where the grand guest-chambers were, or had to go </a:t>
            </a:r>
            <a:r>
              <a:rPr lang="en-US" u="sng" dirty="0"/>
              <a:t>down</a:t>
            </a:r>
            <a:r>
              <a:rPr lang="en-US" dirty="0"/>
              <a:t> into the large mysterious council-chamber, where every footstep echoed, and the old senators with their big white collars looked </a:t>
            </a:r>
            <a:r>
              <a:rPr lang="en-US" u="sng" dirty="0"/>
              <a:t>down</a:t>
            </a:r>
            <a:r>
              <a:rPr lang="en-US" dirty="0"/>
              <a:t> so </a:t>
            </a:r>
            <a:r>
              <a:rPr lang="en-US" u="sng" dirty="0"/>
              <a:t>solemnly</a:t>
            </a:r>
            <a:r>
              <a:rPr lang="en-US" dirty="0"/>
              <a:t> and </a:t>
            </a:r>
            <a:r>
              <a:rPr lang="en-US" u="sng" dirty="0"/>
              <a:t>immovably</a:t>
            </a:r>
            <a:r>
              <a:rPr lang="en-US" dirty="0"/>
              <a:t> from their frames, she </a:t>
            </a:r>
            <a:r>
              <a:rPr lang="en-US" u="sng" dirty="0"/>
              <a:t>regularly</a:t>
            </a:r>
            <a:r>
              <a:rPr lang="en-US" dirty="0"/>
              <a:t> called </a:t>
            </a:r>
            <a:r>
              <a:rPr lang="en-US" dirty="0" err="1"/>
              <a:t>Tinette</a:t>
            </a:r>
            <a:r>
              <a:rPr lang="en-US" dirty="0"/>
              <a:t> to accompany her, in case, as she said, </a:t>
            </a:r>
            <a:r>
              <a:rPr lang="en-US" u="sng" dirty="0"/>
              <a:t>there</a:t>
            </a:r>
            <a:r>
              <a:rPr lang="en-US" dirty="0"/>
              <a:t> might be something to carry </a:t>
            </a:r>
            <a:r>
              <a:rPr lang="en-US" u="sng" dirty="0"/>
              <a:t>up</a:t>
            </a:r>
            <a:r>
              <a:rPr lang="en-US" dirty="0"/>
              <a:t> or </a:t>
            </a:r>
            <a:r>
              <a:rPr lang="en-US" u="sng" dirty="0"/>
              <a:t>down</a:t>
            </a:r>
            <a:r>
              <a:rPr lang="en-US" dirty="0"/>
              <a:t>. </a:t>
            </a:r>
            <a:r>
              <a:rPr lang="en-US" dirty="0" err="1"/>
              <a:t>Tinette</a:t>
            </a:r>
            <a:r>
              <a:rPr lang="en-US" dirty="0"/>
              <a:t> on her side did </a:t>
            </a:r>
            <a:r>
              <a:rPr lang="en-US" u="sng" dirty="0"/>
              <a:t>exactly</a:t>
            </a:r>
            <a:r>
              <a:rPr lang="en-US" dirty="0"/>
              <a:t> the same; if she had business </a:t>
            </a:r>
            <a:r>
              <a:rPr lang="en-US" u="sng" dirty="0"/>
              <a:t>upstairs</a:t>
            </a:r>
            <a:r>
              <a:rPr lang="en-US" dirty="0"/>
              <a:t> or </a:t>
            </a:r>
            <a:r>
              <a:rPr lang="en-US" u="sng" dirty="0"/>
              <a:t>down</a:t>
            </a:r>
            <a:r>
              <a:rPr lang="en-US" dirty="0"/>
              <a:t>, she called Sebastian to accompany her, and </a:t>
            </a:r>
            <a:r>
              <a:rPr lang="en-US" u="sng" dirty="0"/>
              <a:t>there</a:t>
            </a:r>
            <a:r>
              <a:rPr lang="en-US" dirty="0"/>
              <a:t> was </a:t>
            </a:r>
            <a:r>
              <a:rPr lang="en-US" u="sng" dirty="0"/>
              <a:t>always</a:t>
            </a:r>
            <a:r>
              <a:rPr lang="en-US" dirty="0"/>
              <a:t> something he must help her with which she could not carry </a:t>
            </a:r>
            <a:r>
              <a:rPr lang="en-US" u="sng" dirty="0"/>
              <a:t>alone</a:t>
            </a:r>
            <a:r>
              <a:rPr lang="en-US" dirty="0"/>
              <a:t>. </a:t>
            </a:r>
            <a:r>
              <a:rPr lang="en-US" dirty="0" smtClean="0"/>
              <a:t>Sebastian</a:t>
            </a:r>
            <a:r>
              <a:rPr lang="en-US" dirty="0"/>
              <a:t>, </a:t>
            </a:r>
            <a:r>
              <a:rPr lang="en-US" u="sng" dirty="0"/>
              <a:t>also</a:t>
            </a:r>
            <a:r>
              <a:rPr lang="en-US" dirty="0"/>
              <a:t>, if sent into one of the </a:t>
            </a:r>
            <a:r>
              <a:rPr lang="en-US" u="sng" dirty="0"/>
              <a:t>more</a:t>
            </a:r>
            <a:r>
              <a:rPr lang="en-US" dirty="0"/>
              <a:t> distant rooms, </a:t>
            </a:r>
            <a:r>
              <a:rPr lang="en-US" u="sng" dirty="0"/>
              <a:t>always</a:t>
            </a:r>
            <a:r>
              <a:rPr lang="en-US" dirty="0"/>
              <a:t> called John to go with him in case he should want his assistance in bringing what was required. And John </a:t>
            </a:r>
            <a:r>
              <a:rPr lang="en-US" u="sng" dirty="0"/>
              <a:t>readily</a:t>
            </a:r>
            <a:r>
              <a:rPr lang="en-US" dirty="0"/>
              <a:t> obeyed, although </a:t>
            </a:r>
            <a:r>
              <a:rPr lang="en-US" u="sng" dirty="0"/>
              <a:t>there</a:t>
            </a:r>
            <a:r>
              <a:rPr lang="en-US" dirty="0"/>
              <a:t> was </a:t>
            </a:r>
            <a:r>
              <a:rPr lang="en-US" u="sng" dirty="0"/>
              <a:t>never</a:t>
            </a:r>
            <a:r>
              <a:rPr lang="en-US" dirty="0"/>
              <a:t> anything to carry, and either might </a:t>
            </a:r>
            <a:r>
              <a:rPr lang="en-US" u="sng" dirty="0"/>
              <a:t>well</a:t>
            </a:r>
            <a:r>
              <a:rPr lang="en-US" dirty="0"/>
              <a:t> have gone </a:t>
            </a:r>
            <a:r>
              <a:rPr lang="en-US" u="sng" dirty="0"/>
              <a:t>alone</a:t>
            </a:r>
            <a:r>
              <a:rPr lang="en-US" dirty="0"/>
              <a:t>; but he did </a:t>
            </a:r>
            <a:r>
              <a:rPr lang="en-US" u="sng" dirty="0"/>
              <a:t>not</a:t>
            </a:r>
            <a:r>
              <a:rPr lang="en-US" dirty="0"/>
              <a:t> know </a:t>
            </a:r>
            <a:r>
              <a:rPr lang="en-US" u="sng" dirty="0"/>
              <a:t>how</a:t>
            </a:r>
            <a:r>
              <a:rPr lang="en-US" dirty="0"/>
              <a:t> </a:t>
            </a:r>
            <a:r>
              <a:rPr lang="en-US" u="sng" dirty="0"/>
              <a:t>soon</a:t>
            </a:r>
            <a:r>
              <a:rPr lang="en-US" dirty="0"/>
              <a:t> he might want to ask Sebastian to do the same service for him. And while these things were going on </a:t>
            </a:r>
            <a:r>
              <a:rPr lang="en-US" u="sng" dirty="0"/>
              <a:t>upstairs</a:t>
            </a:r>
            <a:r>
              <a:rPr lang="en-US" dirty="0"/>
              <a:t>, the cook, who had been in the house for years, would stand shaking her head over her pots and kettles, and </a:t>
            </a:r>
            <a:r>
              <a:rPr lang="en-US" dirty="0" smtClean="0"/>
              <a:t>sighing</a:t>
            </a:r>
            <a:r>
              <a:rPr lang="en-US" dirty="0"/>
              <a:t>.</a:t>
            </a:r>
          </a:p>
        </p:txBody>
      </p:sp>
    </p:spTree>
    <p:extLst>
      <p:ext uri="{BB962C8B-B14F-4D97-AF65-F5344CB8AC3E}">
        <p14:creationId xmlns:p14="http://schemas.microsoft.com/office/powerpoint/2010/main" val="3821008524"/>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mtClean="0">
                <a:hlinkClick r:id="rId2"/>
              </a:rPr>
              <a:t>Adverbs Exercises </a:t>
            </a:r>
            <a:r>
              <a:rPr lang="en-US" dirty="0" smtClean="0">
                <a:hlinkClick r:id="rId2"/>
              </a:rPr>
              <a:t>page</a:t>
            </a:r>
            <a:endParaRPr lang="en-US" dirty="0"/>
          </a:p>
        </p:txBody>
      </p:sp>
    </p:spTree>
    <p:extLst>
      <p:ext uri="{BB962C8B-B14F-4D97-AF65-F5344CB8AC3E}">
        <p14:creationId xmlns:p14="http://schemas.microsoft.com/office/powerpoint/2010/main" val="113862678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6172200"/>
          </a:xfrm>
        </p:spPr>
        <p:txBody>
          <a:bodyPr>
            <a:normAutofit fontScale="62500" lnSpcReduction="20000"/>
          </a:bodyPr>
          <a:lstStyle/>
          <a:p>
            <a:pPr marL="0" indent="0">
              <a:buNone/>
            </a:pPr>
            <a:r>
              <a:rPr lang="en-US" dirty="0" smtClean="0"/>
              <a:t>Note that the –</a:t>
            </a:r>
            <a:r>
              <a:rPr lang="en-US" dirty="0" err="1" smtClean="0"/>
              <a:t>ly</a:t>
            </a:r>
            <a:r>
              <a:rPr lang="en-US" dirty="0" smtClean="0"/>
              <a:t> adverbs on the previous page answer the question “how””</a:t>
            </a:r>
          </a:p>
          <a:p>
            <a:pPr marL="0" indent="0">
              <a:buNone/>
            </a:pPr>
            <a:endParaRPr lang="en-US" dirty="0"/>
          </a:p>
          <a:p>
            <a:pPr marL="0" lvl="0" indent="0">
              <a:buNone/>
            </a:pPr>
            <a:r>
              <a:rPr lang="en-US" dirty="0">
                <a:solidFill>
                  <a:prstClr val="black"/>
                </a:solidFill>
              </a:rPr>
              <a:t>This is a slow car. – They travelled slowly.</a:t>
            </a:r>
          </a:p>
          <a:p>
            <a:pPr marL="0" lvl="0" indent="0">
              <a:buNone/>
            </a:pPr>
            <a:r>
              <a:rPr lang="en-US" dirty="0">
                <a:solidFill>
                  <a:prstClr val="black"/>
                </a:solidFill>
              </a:rPr>
              <a:t>This is a soft coat.  -- She whispered softly.</a:t>
            </a:r>
          </a:p>
          <a:p>
            <a:pPr marL="0" lvl="0" indent="0">
              <a:buNone/>
            </a:pPr>
            <a:r>
              <a:rPr lang="en-US" dirty="0">
                <a:solidFill>
                  <a:prstClr val="black"/>
                </a:solidFill>
              </a:rPr>
              <a:t>This is a clear day. – He spoke clearly.</a:t>
            </a:r>
          </a:p>
          <a:p>
            <a:pPr marL="0" indent="0">
              <a:buNone/>
            </a:pPr>
            <a:endParaRPr lang="en-US" dirty="0" smtClean="0"/>
          </a:p>
          <a:p>
            <a:pPr marL="0" indent="0">
              <a:buNone/>
            </a:pPr>
            <a:r>
              <a:rPr lang="en-US" dirty="0" smtClean="0"/>
              <a:t>Consider these adverbs that answer the question “when”:</a:t>
            </a:r>
          </a:p>
          <a:p>
            <a:pPr marL="0" indent="0">
              <a:buNone/>
            </a:pPr>
            <a:endParaRPr lang="en-US" dirty="0"/>
          </a:p>
          <a:p>
            <a:pPr marL="0" indent="0">
              <a:buNone/>
            </a:pPr>
            <a:r>
              <a:rPr lang="en-US" dirty="0" smtClean="0"/>
              <a:t>We left </a:t>
            </a:r>
            <a:r>
              <a:rPr lang="en-US" dirty="0" smtClean="0">
                <a:solidFill>
                  <a:srgbClr val="FF0000"/>
                </a:solidFill>
              </a:rPr>
              <a:t>yesterday</a:t>
            </a:r>
            <a:r>
              <a:rPr lang="en-US" dirty="0" smtClean="0"/>
              <a:t>.</a:t>
            </a:r>
          </a:p>
          <a:p>
            <a:pPr marL="0" indent="0">
              <a:buNone/>
            </a:pPr>
            <a:r>
              <a:rPr lang="en-US" dirty="0" smtClean="0"/>
              <a:t>We eat at Subway </a:t>
            </a:r>
            <a:r>
              <a:rPr lang="en-US" dirty="0" smtClean="0">
                <a:solidFill>
                  <a:srgbClr val="FF0000"/>
                </a:solidFill>
              </a:rPr>
              <a:t>sometimes</a:t>
            </a:r>
            <a:r>
              <a:rPr lang="en-US" dirty="0" smtClean="0"/>
              <a:t>.</a:t>
            </a:r>
          </a:p>
          <a:p>
            <a:pPr marL="0" indent="0">
              <a:buNone/>
            </a:pPr>
            <a:r>
              <a:rPr lang="en-US" dirty="0" smtClean="0"/>
              <a:t>We </a:t>
            </a:r>
            <a:r>
              <a:rPr lang="en-US" dirty="0" smtClean="0">
                <a:solidFill>
                  <a:srgbClr val="FF0000"/>
                </a:solidFill>
              </a:rPr>
              <a:t>always</a:t>
            </a:r>
            <a:r>
              <a:rPr lang="en-US" dirty="0" smtClean="0"/>
              <a:t> eat at Subway.</a:t>
            </a:r>
          </a:p>
          <a:p>
            <a:pPr marL="0" indent="0">
              <a:buNone/>
            </a:pPr>
            <a:endParaRPr lang="en-US" dirty="0" smtClean="0"/>
          </a:p>
          <a:p>
            <a:pPr marL="0" indent="0">
              <a:buNone/>
            </a:pPr>
            <a:r>
              <a:rPr lang="en-US" dirty="0" smtClean="0"/>
              <a:t>The following adverbs answer the question “where”:</a:t>
            </a:r>
          </a:p>
          <a:p>
            <a:pPr marL="0" indent="0">
              <a:buNone/>
            </a:pPr>
            <a:endParaRPr lang="en-US" dirty="0"/>
          </a:p>
          <a:p>
            <a:pPr marL="0" indent="0">
              <a:buNone/>
            </a:pPr>
            <a:r>
              <a:rPr lang="en-US" dirty="0" smtClean="0"/>
              <a:t>You live </a:t>
            </a:r>
            <a:r>
              <a:rPr lang="en-US" dirty="0" smtClean="0">
                <a:solidFill>
                  <a:srgbClr val="FF0000"/>
                </a:solidFill>
              </a:rPr>
              <a:t>here</a:t>
            </a:r>
            <a:r>
              <a:rPr lang="en-US" dirty="0" smtClean="0"/>
              <a:t>.</a:t>
            </a:r>
          </a:p>
          <a:p>
            <a:pPr marL="0" indent="0">
              <a:buNone/>
            </a:pPr>
            <a:r>
              <a:rPr lang="en-US" dirty="0" smtClean="0"/>
              <a:t>I live </a:t>
            </a:r>
            <a:r>
              <a:rPr lang="en-US" dirty="0" smtClean="0">
                <a:solidFill>
                  <a:srgbClr val="FF0000"/>
                </a:solidFill>
              </a:rPr>
              <a:t>there</a:t>
            </a:r>
            <a:r>
              <a:rPr lang="en-US" dirty="0" smtClean="0"/>
              <a:t>.</a:t>
            </a:r>
          </a:p>
          <a:p>
            <a:pPr marL="0" indent="0">
              <a:buNone/>
            </a:pPr>
            <a:r>
              <a:rPr lang="en-US" dirty="0" smtClean="0"/>
              <a:t>He lives </a:t>
            </a:r>
            <a:r>
              <a:rPr lang="en-US" dirty="0" smtClean="0">
                <a:solidFill>
                  <a:srgbClr val="FF0000"/>
                </a:solidFill>
              </a:rPr>
              <a:t>nearby</a:t>
            </a:r>
            <a:r>
              <a:rPr lang="en-US" dirty="0" smtClean="0"/>
              <a:t>.</a:t>
            </a:r>
          </a:p>
          <a:p>
            <a:pPr marL="0" indent="0">
              <a:buNone/>
            </a:pPr>
            <a:endParaRPr lang="en-US" dirty="0"/>
          </a:p>
          <a:p>
            <a:pPr marL="0" indent="0">
              <a:buNone/>
            </a:pPr>
            <a:r>
              <a:rPr lang="en-US" dirty="0" smtClean="0"/>
              <a:t>All of the adverbs on this page modify the verb in the sentence.</a:t>
            </a:r>
            <a:endParaRPr lang="en-US" dirty="0"/>
          </a:p>
        </p:txBody>
      </p:sp>
    </p:spTree>
    <p:extLst>
      <p:ext uri="{BB962C8B-B14F-4D97-AF65-F5344CB8AC3E}">
        <p14:creationId xmlns:p14="http://schemas.microsoft.com/office/powerpoint/2010/main" val="16504712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839200" cy="6858000"/>
          </a:xfrm>
        </p:spPr>
        <p:txBody>
          <a:bodyPr>
            <a:normAutofit fontScale="55000" lnSpcReduction="20000"/>
          </a:bodyPr>
          <a:lstStyle/>
          <a:p>
            <a:pPr marL="0" indent="0">
              <a:buNone/>
            </a:pPr>
            <a:r>
              <a:rPr lang="en-US" dirty="0" smtClean="0"/>
              <a:t>These adverbs answer “to what extent”:</a:t>
            </a:r>
          </a:p>
          <a:p>
            <a:pPr marL="0" indent="0">
              <a:buNone/>
            </a:pPr>
            <a:endParaRPr lang="en-US" dirty="0"/>
          </a:p>
          <a:p>
            <a:pPr marL="0" indent="0">
              <a:buNone/>
            </a:pPr>
            <a:r>
              <a:rPr lang="en-US" dirty="0" smtClean="0"/>
              <a:t>He is </a:t>
            </a:r>
            <a:r>
              <a:rPr lang="en-US" dirty="0" smtClean="0">
                <a:solidFill>
                  <a:srgbClr val="FF0000"/>
                </a:solidFill>
              </a:rPr>
              <a:t>so</a:t>
            </a:r>
            <a:r>
              <a:rPr lang="en-US" dirty="0" smtClean="0"/>
              <a:t> sick.</a:t>
            </a:r>
          </a:p>
          <a:p>
            <a:pPr marL="0" indent="0">
              <a:buNone/>
            </a:pPr>
            <a:r>
              <a:rPr lang="en-US" dirty="0" smtClean="0"/>
              <a:t>I ran </a:t>
            </a:r>
            <a:r>
              <a:rPr lang="en-US" dirty="0" smtClean="0">
                <a:solidFill>
                  <a:srgbClr val="FF0000"/>
                </a:solidFill>
              </a:rPr>
              <a:t>very</a:t>
            </a:r>
            <a:r>
              <a:rPr lang="en-US" dirty="0" smtClean="0"/>
              <a:t> quickly.</a:t>
            </a:r>
          </a:p>
          <a:p>
            <a:pPr marL="0" indent="0">
              <a:buNone/>
            </a:pPr>
            <a:r>
              <a:rPr lang="en-US" dirty="0" smtClean="0"/>
              <a:t>You ate </a:t>
            </a:r>
            <a:r>
              <a:rPr lang="en-US" dirty="0" smtClean="0">
                <a:solidFill>
                  <a:srgbClr val="FF0000"/>
                </a:solidFill>
              </a:rPr>
              <a:t>too</a:t>
            </a:r>
            <a:r>
              <a:rPr lang="en-US" dirty="0" smtClean="0"/>
              <a:t> soon.</a:t>
            </a:r>
          </a:p>
          <a:p>
            <a:pPr marL="0" indent="0">
              <a:buNone/>
            </a:pPr>
            <a:endParaRPr lang="en-US" dirty="0"/>
          </a:p>
          <a:p>
            <a:pPr marL="0" indent="0">
              <a:buNone/>
            </a:pPr>
            <a:r>
              <a:rPr lang="en-US" dirty="0" smtClean="0"/>
              <a:t>All the adverbs on this page modify an adjective or an adverb.  </a:t>
            </a:r>
          </a:p>
          <a:p>
            <a:pPr marL="0" indent="0">
              <a:buNone/>
            </a:pPr>
            <a:endParaRPr lang="en-US" dirty="0"/>
          </a:p>
          <a:p>
            <a:pPr marL="0" indent="0">
              <a:buNone/>
            </a:pPr>
            <a:r>
              <a:rPr lang="en-US" dirty="0" smtClean="0"/>
              <a:t>Let’s look at some more adverbs that modify the entire sentence:</a:t>
            </a:r>
          </a:p>
          <a:p>
            <a:pPr marL="0" indent="0">
              <a:buNone/>
            </a:pPr>
            <a:endParaRPr lang="en-US" dirty="0"/>
          </a:p>
          <a:p>
            <a:pPr marL="0" indent="0">
              <a:buNone/>
            </a:pPr>
            <a:r>
              <a:rPr lang="en-US" dirty="0" smtClean="0"/>
              <a:t>Sadly, my best friend can’t come to the party.</a:t>
            </a:r>
          </a:p>
          <a:p>
            <a:pPr marL="0" indent="0">
              <a:buNone/>
            </a:pPr>
            <a:r>
              <a:rPr lang="en-US" dirty="0" smtClean="0"/>
              <a:t>Amazingly, the boy didn’t break his neck.</a:t>
            </a:r>
          </a:p>
          <a:p>
            <a:pPr marL="0" indent="0">
              <a:buNone/>
            </a:pPr>
            <a:r>
              <a:rPr lang="en-US" dirty="0" smtClean="0"/>
              <a:t>No one got hurt, luckily.</a:t>
            </a:r>
          </a:p>
          <a:p>
            <a:pPr marL="0" indent="0">
              <a:buNone/>
            </a:pPr>
            <a:endParaRPr lang="en-US" dirty="0"/>
          </a:p>
          <a:p>
            <a:pPr marL="0" indent="0">
              <a:buNone/>
            </a:pPr>
            <a:r>
              <a:rPr lang="en-US" dirty="0" smtClean="0"/>
              <a:t>If the adverb modifies the verb, you can ask one of the questions:</a:t>
            </a:r>
            <a:endParaRPr lang="en-US" dirty="0"/>
          </a:p>
          <a:p>
            <a:pPr marL="0" indent="0">
              <a:buNone/>
            </a:pPr>
            <a:r>
              <a:rPr lang="en-US" dirty="0" smtClean="0"/>
              <a:t>He shook his head sadly. – How did he shake his head? – Sadly.</a:t>
            </a:r>
          </a:p>
          <a:p>
            <a:pPr marL="0" indent="0">
              <a:buNone/>
            </a:pPr>
            <a:endParaRPr lang="en-US" dirty="0"/>
          </a:p>
          <a:p>
            <a:pPr marL="0" indent="0">
              <a:buNone/>
            </a:pPr>
            <a:r>
              <a:rPr lang="en-US" dirty="0" smtClean="0"/>
              <a:t>But if it modifies the whole sentence, no question makes sense:</a:t>
            </a:r>
          </a:p>
          <a:p>
            <a:pPr marL="0" indent="0">
              <a:buNone/>
            </a:pPr>
            <a:endParaRPr lang="en-US" dirty="0"/>
          </a:p>
          <a:p>
            <a:pPr marL="0" indent="0">
              <a:buNone/>
            </a:pPr>
            <a:r>
              <a:rPr lang="en-US" dirty="0" smtClean="0"/>
              <a:t>Sadly, my best friend can’t come to the party.  -- “How did my best friend not come to the party?” – That doesn’t make sense.  “Sadly” is commenting on the entire sentence.</a:t>
            </a:r>
          </a:p>
          <a:p>
            <a:pPr marL="0" indent="0">
              <a:buNone/>
            </a:pPr>
            <a:endParaRPr lang="en-US" dirty="0"/>
          </a:p>
          <a:p>
            <a:pPr marL="0" indent="0">
              <a:buNone/>
            </a:pPr>
            <a:r>
              <a:rPr lang="en-US" dirty="0" smtClean="0"/>
              <a:t>Note: if an adverb modifies the whole sentence, it’s set off with a comma.  If it modifies the verb, it’s usually not.</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7192828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8686800" cy="6248400"/>
          </a:xfrm>
        </p:spPr>
        <p:txBody>
          <a:bodyPr/>
          <a:lstStyle/>
          <a:p>
            <a:pPr marL="0" indent="0">
              <a:buNone/>
            </a:pPr>
            <a:r>
              <a:rPr lang="en-US" dirty="0" smtClean="0"/>
              <a:t>Adverbs can sometimes be tricky, because sometimes they don’t really seem to answer any of the questions very directly, but once you get used to looking for them, you should find them fairly easy.</a:t>
            </a:r>
          </a:p>
          <a:p>
            <a:pPr marL="0" indent="0">
              <a:buNone/>
            </a:pPr>
            <a:endParaRPr lang="en-US" sz="1600" dirty="0"/>
          </a:p>
          <a:p>
            <a:pPr marL="0" indent="0">
              <a:buNone/>
            </a:pPr>
            <a:r>
              <a:rPr lang="en-US" dirty="0" smtClean="0"/>
              <a:t>So let’s start: identify the adverb in the sentence below.</a:t>
            </a:r>
          </a:p>
          <a:p>
            <a:pPr marL="0" indent="0">
              <a:buNone/>
            </a:pPr>
            <a:endParaRPr lang="en-US" sz="1400" dirty="0"/>
          </a:p>
          <a:p>
            <a:pPr marL="0" indent="0" algn="ctr">
              <a:buNone/>
            </a:pPr>
            <a:r>
              <a:rPr lang="en-US" dirty="0" smtClean="0"/>
              <a:t>Your friends never help with the dirty dishes.</a:t>
            </a:r>
            <a:endParaRPr lang="en-US" dirty="0"/>
          </a:p>
        </p:txBody>
      </p:sp>
      <p:sp>
        <p:nvSpPr>
          <p:cNvPr id="4" name="Action Button: Custom 3">
            <a:hlinkClick r:id="" action="ppaction://hlinkshowjump?jump=nextslide" highlightClick="1"/>
          </p:cNvPr>
          <p:cNvSpPr/>
          <p:nvPr/>
        </p:nvSpPr>
        <p:spPr>
          <a:xfrm>
            <a:off x="838200" y="5181600"/>
            <a:ext cx="2057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2895600" y="5181600"/>
            <a:ext cx="990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3962400" y="5181600"/>
            <a:ext cx="42672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077882"/>
            <a:ext cx="2641600" cy="1761067"/>
          </a:xfrm>
          <a:prstGeom prst="rect">
            <a:avLst/>
          </a:prstGeom>
        </p:spPr>
      </p:pic>
    </p:spTree>
    <p:extLst>
      <p:ext uri="{BB962C8B-B14F-4D97-AF65-F5344CB8AC3E}">
        <p14:creationId xmlns:p14="http://schemas.microsoft.com/office/powerpoint/2010/main" val="31856498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No.  That is NOT an adverb.</a:t>
            </a:r>
            <a:endParaRPr lang="en-US" dirty="0"/>
          </a:p>
        </p:txBody>
      </p:sp>
      <p:sp>
        <p:nvSpPr>
          <p:cNvPr id="4" name="Action Button: Custom 3">
            <a:hlinkClick r:id="" action="ppaction://hlinkshowjump?jump=previousslide" highlightClick="1"/>
          </p:cNvPr>
          <p:cNvSpPr/>
          <p:nvPr/>
        </p:nvSpPr>
        <p:spPr>
          <a:xfrm>
            <a:off x="-1066800" y="-228600"/>
            <a:ext cx="11658600" cy="7543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729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t>Yes!  “Never” is an adverb answering the question “when?”</a:t>
            </a:r>
            <a:endParaRPr lang="en-US" dirty="0"/>
          </a:p>
        </p:txBody>
      </p:sp>
    </p:spTree>
    <p:extLst>
      <p:ext uri="{BB962C8B-B14F-4D97-AF65-F5344CB8AC3E}">
        <p14:creationId xmlns:p14="http://schemas.microsoft.com/office/powerpoint/2010/main" val="12680391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smtClean="0">
                <a:solidFill>
                  <a:prstClr val="black"/>
                </a:solidFill>
              </a:rPr>
              <a:t>Identify </a:t>
            </a:r>
            <a:r>
              <a:rPr lang="en-US" dirty="0">
                <a:solidFill>
                  <a:prstClr val="black"/>
                </a:solidFill>
              </a:rPr>
              <a:t>the adverb in the sentence below</a:t>
            </a:r>
            <a:r>
              <a:rPr lang="en-US" dirty="0" smtClean="0">
                <a:solidFill>
                  <a:prstClr val="black"/>
                </a:solidFill>
              </a:rPr>
              <a:t>.</a:t>
            </a:r>
          </a:p>
          <a:p>
            <a:pPr marL="0" indent="0" algn="ctr">
              <a:buNone/>
            </a:pPr>
            <a:endParaRPr lang="en-US" dirty="0">
              <a:solidFill>
                <a:prstClr val="black"/>
              </a:solidFill>
            </a:endParaRPr>
          </a:p>
          <a:p>
            <a:pPr marL="0" indent="0" algn="ctr">
              <a:buNone/>
            </a:pPr>
            <a:r>
              <a:rPr lang="en-US" dirty="0" smtClean="0">
                <a:solidFill>
                  <a:prstClr val="black"/>
                </a:solidFill>
              </a:rPr>
              <a:t>If he wants to work in this business, he really needs to learn to listen.</a:t>
            </a:r>
            <a:endParaRPr lang="en-US" dirty="0"/>
          </a:p>
        </p:txBody>
      </p:sp>
      <p:sp>
        <p:nvSpPr>
          <p:cNvPr id="4" name="Action Button: Custom 3">
            <a:hlinkClick r:id="" action="ppaction://hlinkshowjump?jump=nextslide" highlightClick="1"/>
          </p:cNvPr>
          <p:cNvSpPr/>
          <p:nvPr/>
        </p:nvSpPr>
        <p:spPr>
          <a:xfrm>
            <a:off x="838200" y="2895600"/>
            <a:ext cx="64770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7315200" y="2895600"/>
            <a:ext cx="9906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Custom 5">
            <a:hlinkClick r:id="" action="ppaction://hlinkshowjump?jump=nextslide" highlightClick="1"/>
          </p:cNvPr>
          <p:cNvSpPr/>
          <p:nvPr/>
        </p:nvSpPr>
        <p:spPr>
          <a:xfrm>
            <a:off x="2514600" y="3429000"/>
            <a:ext cx="3962400" cy="304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62400"/>
            <a:ext cx="4119562" cy="275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36736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6874</TotalTime>
  <Words>2170</Words>
  <Application>Microsoft Office PowerPoint</Application>
  <PresentationFormat>On-screen Show (4:3)</PresentationFormat>
  <Paragraphs>165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Adverbs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Gordon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Adverbs</dc:title>
  <dc:creator>Karen Guffey</dc:creator>
  <cp:lastModifiedBy>Karen Guffey</cp:lastModifiedBy>
  <cp:revision>42</cp:revision>
  <dcterms:created xsi:type="dcterms:W3CDTF">2014-05-03T01:30:52Z</dcterms:created>
  <dcterms:modified xsi:type="dcterms:W3CDTF">2014-07-31T02:47:30Z</dcterms:modified>
</cp:coreProperties>
</file>