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6DF70-0844-4C64-9F8B-105A3958AD6E}"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5F5C8-FA02-4CF4-AA90-5F76D130C5F0}" type="slidenum">
              <a:rPr lang="en-US" smtClean="0"/>
              <a:t>‹#›</a:t>
            </a:fld>
            <a:endParaRPr lang="en-US"/>
          </a:p>
        </p:txBody>
      </p:sp>
    </p:spTree>
    <p:extLst>
      <p:ext uri="{BB962C8B-B14F-4D97-AF65-F5344CB8AC3E}">
        <p14:creationId xmlns:p14="http://schemas.microsoft.com/office/powerpoint/2010/main" val="2818541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6DF70-0844-4C64-9F8B-105A3958AD6E}"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5F5C8-FA02-4CF4-AA90-5F76D130C5F0}" type="slidenum">
              <a:rPr lang="en-US" smtClean="0"/>
              <a:t>‹#›</a:t>
            </a:fld>
            <a:endParaRPr lang="en-US"/>
          </a:p>
        </p:txBody>
      </p:sp>
    </p:spTree>
    <p:extLst>
      <p:ext uri="{BB962C8B-B14F-4D97-AF65-F5344CB8AC3E}">
        <p14:creationId xmlns:p14="http://schemas.microsoft.com/office/powerpoint/2010/main" val="2907389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6DF70-0844-4C64-9F8B-105A3958AD6E}"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5F5C8-FA02-4CF4-AA90-5F76D130C5F0}" type="slidenum">
              <a:rPr lang="en-US" smtClean="0"/>
              <a:t>‹#›</a:t>
            </a:fld>
            <a:endParaRPr lang="en-US"/>
          </a:p>
        </p:txBody>
      </p:sp>
    </p:spTree>
    <p:extLst>
      <p:ext uri="{BB962C8B-B14F-4D97-AF65-F5344CB8AC3E}">
        <p14:creationId xmlns:p14="http://schemas.microsoft.com/office/powerpoint/2010/main" val="2542384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6DF70-0844-4C64-9F8B-105A3958AD6E}"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5F5C8-FA02-4CF4-AA90-5F76D130C5F0}" type="slidenum">
              <a:rPr lang="en-US" smtClean="0"/>
              <a:t>‹#›</a:t>
            </a:fld>
            <a:endParaRPr lang="en-US"/>
          </a:p>
        </p:txBody>
      </p:sp>
    </p:spTree>
    <p:extLst>
      <p:ext uri="{BB962C8B-B14F-4D97-AF65-F5344CB8AC3E}">
        <p14:creationId xmlns:p14="http://schemas.microsoft.com/office/powerpoint/2010/main" val="3875097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6DF70-0844-4C64-9F8B-105A3958AD6E}"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5F5C8-FA02-4CF4-AA90-5F76D130C5F0}" type="slidenum">
              <a:rPr lang="en-US" smtClean="0"/>
              <a:t>‹#›</a:t>
            </a:fld>
            <a:endParaRPr lang="en-US"/>
          </a:p>
        </p:txBody>
      </p:sp>
    </p:spTree>
    <p:extLst>
      <p:ext uri="{BB962C8B-B14F-4D97-AF65-F5344CB8AC3E}">
        <p14:creationId xmlns:p14="http://schemas.microsoft.com/office/powerpoint/2010/main" val="3163096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6DF70-0844-4C64-9F8B-105A3958AD6E}" type="datetimeFigureOut">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5F5C8-FA02-4CF4-AA90-5F76D130C5F0}" type="slidenum">
              <a:rPr lang="en-US" smtClean="0"/>
              <a:t>‹#›</a:t>
            </a:fld>
            <a:endParaRPr lang="en-US"/>
          </a:p>
        </p:txBody>
      </p:sp>
    </p:spTree>
    <p:extLst>
      <p:ext uri="{BB962C8B-B14F-4D97-AF65-F5344CB8AC3E}">
        <p14:creationId xmlns:p14="http://schemas.microsoft.com/office/powerpoint/2010/main" val="4041238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6DF70-0844-4C64-9F8B-105A3958AD6E}" type="datetimeFigureOut">
              <a:rPr lang="en-US" smtClean="0"/>
              <a:t>4/27/2014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5F5C8-FA02-4CF4-AA90-5F76D130C5F0}" type="slidenum">
              <a:rPr lang="en-US" smtClean="0"/>
              <a:t>‹#›</a:t>
            </a:fld>
            <a:endParaRPr lang="en-US"/>
          </a:p>
        </p:txBody>
      </p:sp>
    </p:spTree>
    <p:extLst>
      <p:ext uri="{BB962C8B-B14F-4D97-AF65-F5344CB8AC3E}">
        <p14:creationId xmlns:p14="http://schemas.microsoft.com/office/powerpoint/2010/main" val="3053677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6DF70-0844-4C64-9F8B-105A3958AD6E}" type="datetimeFigureOut">
              <a:rPr lang="en-US" smtClean="0"/>
              <a:t>4/27/2014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5F5C8-FA02-4CF4-AA90-5F76D130C5F0}" type="slidenum">
              <a:rPr lang="en-US" smtClean="0"/>
              <a:t>‹#›</a:t>
            </a:fld>
            <a:endParaRPr lang="en-US"/>
          </a:p>
        </p:txBody>
      </p:sp>
    </p:spTree>
    <p:extLst>
      <p:ext uri="{BB962C8B-B14F-4D97-AF65-F5344CB8AC3E}">
        <p14:creationId xmlns:p14="http://schemas.microsoft.com/office/powerpoint/2010/main" val="2807850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6DF70-0844-4C64-9F8B-105A3958AD6E}" type="datetimeFigureOut">
              <a:rPr lang="en-US" smtClean="0"/>
              <a:t>4/27/2014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5F5C8-FA02-4CF4-AA90-5F76D130C5F0}" type="slidenum">
              <a:rPr lang="en-US" smtClean="0"/>
              <a:t>‹#›</a:t>
            </a:fld>
            <a:endParaRPr lang="en-US"/>
          </a:p>
        </p:txBody>
      </p:sp>
    </p:spTree>
    <p:extLst>
      <p:ext uri="{BB962C8B-B14F-4D97-AF65-F5344CB8AC3E}">
        <p14:creationId xmlns:p14="http://schemas.microsoft.com/office/powerpoint/2010/main" val="3517052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6DF70-0844-4C64-9F8B-105A3958AD6E}" type="datetimeFigureOut">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5F5C8-FA02-4CF4-AA90-5F76D130C5F0}" type="slidenum">
              <a:rPr lang="en-US" smtClean="0"/>
              <a:t>‹#›</a:t>
            </a:fld>
            <a:endParaRPr lang="en-US"/>
          </a:p>
        </p:txBody>
      </p:sp>
    </p:spTree>
    <p:extLst>
      <p:ext uri="{BB962C8B-B14F-4D97-AF65-F5344CB8AC3E}">
        <p14:creationId xmlns:p14="http://schemas.microsoft.com/office/powerpoint/2010/main" val="2561164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6DF70-0844-4C64-9F8B-105A3958AD6E}" type="datetimeFigureOut">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5F5C8-FA02-4CF4-AA90-5F76D130C5F0}" type="slidenum">
              <a:rPr lang="en-US" smtClean="0"/>
              <a:t>‹#›</a:t>
            </a:fld>
            <a:endParaRPr lang="en-US"/>
          </a:p>
        </p:txBody>
      </p:sp>
    </p:spTree>
    <p:extLst>
      <p:ext uri="{BB962C8B-B14F-4D97-AF65-F5344CB8AC3E}">
        <p14:creationId xmlns:p14="http://schemas.microsoft.com/office/powerpoint/2010/main" val="2831146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6DF70-0844-4C64-9F8B-105A3958AD6E}" type="datetimeFigureOut">
              <a:rPr lang="en-US" smtClean="0"/>
              <a:t>4/27/2014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5F5C8-FA02-4CF4-AA90-5F76D130C5F0}" type="slidenum">
              <a:rPr lang="en-US" smtClean="0"/>
              <a:t>‹#›</a:t>
            </a:fld>
            <a:endParaRPr lang="en-US"/>
          </a:p>
        </p:txBody>
      </p:sp>
    </p:spTree>
    <p:extLst>
      <p:ext uri="{BB962C8B-B14F-4D97-AF65-F5344CB8AC3E}">
        <p14:creationId xmlns:p14="http://schemas.microsoft.com/office/powerpoint/2010/main" val="2179379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gordonstate.edu/faculty/k_guffey/English%20Project/Adjective%20exercise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Adjectives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4314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
              <a:srgbClr val="FF0000"/>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NO.  That word is NOT an adjective.  It does not describe/identify/modify a noun or pronoun.</a:t>
            </a:r>
          </a:p>
          <a:p>
            <a:pPr marL="0" indent="0">
              <a:buNone/>
            </a:pPr>
            <a:endParaRPr lang="en-US" dirty="0"/>
          </a:p>
        </p:txBody>
      </p:sp>
      <p:sp>
        <p:nvSpPr>
          <p:cNvPr id="4" name="Action Button: Custom 3">
            <a:hlinkClick r:id="" action="ppaction://hlinkshowjump?jump=previousslide" highlightClick="1"/>
          </p:cNvPr>
          <p:cNvSpPr/>
          <p:nvPr/>
        </p:nvSpPr>
        <p:spPr>
          <a:xfrm>
            <a:off x="-381000" y="-152400"/>
            <a:ext cx="9982200" cy="7467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690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Yes!  “Every” describes/identifies “day.”</a:t>
            </a:r>
          </a:p>
          <a:p>
            <a:pPr marL="0" indent="0" algn="ctr">
              <a:buNone/>
            </a:pPr>
            <a:endParaRPr lang="en-US" dirty="0"/>
          </a:p>
          <a:p>
            <a:pPr marL="0" indent="0" algn="ctr">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95599"/>
            <a:ext cx="2152384"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22073"/>
            <a:ext cx="15716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160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Click on the adjective. (In this exercise, articles don’t count, so don’t click on an article.)</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If you really wanted to see your sister, you could make time for her.</a:t>
            </a:r>
            <a:endParaRPr lang="en-US" dirty="0"/>
          </a:p>
        </p:txBody>
      </p:sp>
      <p:sp>
        <p:nvSpPr>
          <p:cNvPr id="4" name="Action Button: Custom 3">
            <a:hlinkClick r:id="" action="ppaction://hlinkshowjump?jump=nextslide" highlightClick="1"/>
          </p:cNvPr>
          <p:cNvSpPr/>
          <p:nvPr/>
        </p:nvSpPr>
        <p:spPr>
          <a:xfrm>
            <a:off x="533400" y="2286000"/>
            <a:ext cx="43434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 action="ppaction://hlinkshowjump?jump=nextslide" highlightClick="1"/>
          </p:cNvPr>
          <p:cNvSpPr/>
          <p:nvPr/>
        </p:nvSpPr>
        <p:spPr>
          <a:xfrm>
            <a:off x="5791200" y="2286000"/>
            <a:ext cx="27432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 action="ppaction://hlinkshowjump?jump=nextslide" highlightClick="1"/>
          </p:cNvPr>
          <p:cNvSpPr/>
          <p:nvPr/>
        </p:nvSpPr>
        <p:spPr>
          <a:xfrm>
            <a:off x="533400" y="2743200"/>
            <a:ext cx="30480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2" action="ppaction://hlinksldjump" highlightClick="1"/>
          </p:cNvPr>
          <p:cNvSpPr/>
          <p:nvPr/>
        </p:nvSpPr>
        <p:spPr>
          <a:xfrm>
            <a:off x="4953000" y="2286000"/>
            <a:ext cx="7620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237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
              <a:srgbClr val="FF0000"/>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NO.  That word is NOT an adjective.  It does not describe/identify/modify a noun or pronoun.</a:t>
            </a:r>
          </a:p>
          <a:p>
            <a:pPr marL="0" indent="0">
              <a:buNone/>
            </a:pPr>
            <a:endParaRPr lang="en-US" dirty="0"/>
          </a:p>
        </p:txBody>
      </p:sp>
      <p:sp>
        <p:nvSpPr>
          <p:cNvPr id="5" name="Action Button: Custom 4">
            <a:hlinkClick r:id="" action="ppaction://hlinkshowjump?jump=previousslide" highlightClick="1"/>
          </p:cNvPr>
          <p:cNvSpPr/>
          <p:nvPr/>
        </p:nvSpPr>
        <p:spPr>
          <a:xfrm>
            <a:off x="-304800" y="-152400"/>
            <a:ext cx="10210800" cy="7239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110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51" y="5680364"/>
            <a:ext cx="8229600" cy="1143000"/>
          </a:xfrm>
        </p:spPr>
        <p:txBody>
          <a:bodyPr>
            <a:noAutofit/>
          </a:bodyPr>
          <a:lstStyle/>
          <a:p>
            <a:pPr algn="l"/>
            <a:r>
              <a:rPr lang="en-US" sz="2400" dirty="0" smtClean="0"/>
              <a:t>BTW, if you chose “really,” what noun or pronoun does that go with?  Does “really” identify/describe “you</a:t>
            </a:r>
            <a:r>
              <a:rPr lang="en-US" sz="2400" smtClean="0"/>
              <a:t>”? Or </a:t>
            </a:r>
            <a:r>
              <a:rPr lang="en-US" sz="2400" dirty="0" smtClean="0"/>
              <a:t>“sister”? Or “time”?</a:t>
            </a:r>
            <a:endParaRPr lang="en-US" sz="2400" dirty="0"/>
          </a:p>
        </p:txBody>
      </p:sp>
      <p:sp>
        <p:nvSpPr>
          <p:cNvPr id="3" name="Content Placeholder 2"/>
          <p:cNvSpPr>
            <a:spLocks noGrp="1"/>
          </p:cNvSpPr>
          <p:nvPr>
            <p:ph idx="1"/>
          </p:nvPr>
        </p:nvSpPr>
        <p:spPr>
          <a:xfrm>
            <a:off x="364114" y="480218"/>
            <a:ext cx="8229600" cy="4525963"/>
          </a:xfrm>
        </p:spPr>
        <p:txBody>
          <a:bodyPr/>
          <a:lstStyle/>
          <a:p>
            <a:pPr marL="0" indent="0">
              <a:buNone/>
            </a:pPr>
            <a:r>
              <a:rPr lang="en-US" dirty="0" smtClean="0"/>
              <a:t>Yes! “Your” is a POSSESSIVE adjective that identifies “sister.”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295400"/>
            <a:ext cx="267652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65692"/>
            <a:ext cx="3124200" cy="207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8855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Click on the adjective. (In this exercise, articles don’t count, so don’t click on an article.)</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 know that you want to give the guy money, but that isn’t a good idea.</a:t>
            </a:r>
            <a:endParaRPr lang="en-US" dirty="0"/>
          </a:p>
        </p:txBody>
      </p:sp>
      <p:sp>
        <p:nvSpPr>
          <p:cNvPr id="4" name="Action Button: Custom 3">
            <a:hlinkClick r:id="" action="ppaction://hlinkshowjump?jump=nextslide" highlightClick="1"/>
          </p:cNvPr>
          <p:cNvSpPr/>
          <p:nvPr/>
        </p:nvSpPr>
        <p:spPr>
          <a:xfrm>
            <a:off x="457200" y="2286000"/>
            <a:ext cx="81534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 action="ppaction://hlinkshowjump?jump=nextslide" highlightClick="1"/>
          </p:cNvPr>
          <p:cNvSpPr/>
          <p:nvPr/>
        </p:nvSpPr>
        <p:spPr>
          <a:xfrm>
            <a:off x="457200" y="2743200"/>
            <a:ext cx="19050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 action="ppaction://hlinkshowjump?jump=nextslide" highlightClick="1"/>
          </p:cNvPr>
          <p:cNvSpPr/>
          <p:nvPr/>
        </p:nvSpPr>
        <p:spPr>
          <a:xfrm>
            <a:off x="3352800" y="2743200"/>
            <a:ext cx="6858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2" action="ppaction://hlinksldjump" highlightClick="1"/>
          </p:cNvPr>
          <p:cNvSpPr/>
          <p:nvPr/>
        </p:nvSpPr>
        <p:spPr>
          <a:xfrm>
            <a:off x="2362200" y="2743200"/>
            <a:ext cx="9144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700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
              <a:srgbClr val="FF0000"/>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NO.  That word is NOT an adjective.  It does not describe/identify/modify a noun or pronoun.</a:t>
            </a:r>
          </a:p>
          <a:p>
            <a:pPr marL="0" indent="0">
              <a:buNone/>
            </a:pPr>
            <a:endParaRPr lang="en-US" dirty="0"/>
          </a:p>
        </p:txBody>
      </p:sp>
      <p:sp>
        <p:nvSpPr>
          <p:cNvPr id="4" name="Action Button: Custom 3">
            <a:hlinkClick r:id="" action="ppaction://hlinkshowjump?jump=previousslide" highlightClick="1"/>
          </p:cNvPr>
          <p:cNvSpPr/>
          <p:nvPr/>
        </p:nvSpPr>
        <p:spPr>
          <a:xfrm>
            <a:off x="-304800" y="-76200"/>
            <a:ext cx="9982200" cy="7086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696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“Good” describes “idea.”</a:t>
            </a:r>
            <a:endParaRPr lang="en-US" dirty="0"/>
          </a:p>
        </p:txBody>
      </p:sp>
      <p:sp>
        <p:nvSpPr>
          <p:cNvPr id="3" name="Content Placeholder 2"/>
          <p:cNvSpPr>
            <a:spLocks noGrp="1"/>
          </p:cNvSpPr>
          <p:nvPr>
            <p:ph idx="1"/>
          </p:nvPr>
        </p:nvSpPr>
        <p:spPr>
          <a:xfrm>
            <a:off x="422275" y="2133600"/>
            <a:ext cx="8229600" cy="4525963"/>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BTW, if you chose “that,” what noun or pronoun does “that” identify?  The first “that” in the sentence comes before pronoun, but does it identify the pronoun?  “Which you? –That you”?  No.  We’ll talk about exactly what it is in the presentation on conjunctions, but it’s definitely not an adjective, since it doesn’t identify any noun or pronoun.  The second “that” stands in place of a noun  (“idea”), so it’s a pronoun, not an adjective.</a:t>
            </a:r>
            <a:endParaRPr lang="en-US" dirty="0"/>
          </a:p>
        </p:txBody>
      </p:sp>
      <p:pic>
        <p:nvPicPr>
          <p:cNvPr id="6146" name="Picture 2" descr="http://i.telegraph.co.uk/multimedia/archive/01434/gambling_143429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325" y="1295400"/>
            <a:ext cx="4381500"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595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5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Click on the adjective. (In this exercise, articles don’t count, so don’t click on an article.)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You’ll know the house when you see it, because the shutters are always open in the summer.</a:t>
            </a:r>
            <a:endParaRPr lang="en-US" dirty="0"/>
          </a:p>
        </p:txBody>
      </p:sp>
      <p:sp>
        <p:nvSpPr>
          <p:cNvPr id="4" name="Action Button: Custom 3">
            <a:hlinkClick r:id="" action="ppaction://hlinkshowjump?jump=nextslide" highlightClick="1"/>
          </p:cNvPr>
          <p:cNvSpPr/>
          <p:nvPr/>
        </p:nvSpPr>
        <p:spPr>
          <a:xfrm>
            <a:off x="533400" y="2209800"/>
            <a:ext cx="78486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 action="ppaction://hlinkshowjump?jump=nextslide" highlightClick="1"/>
          </p:cNvPr>
          <p:cNvSpPr/>
          <p:nvPr/>
        </p:nvSpPr>
        <p:spPr>
          <a:xfrm>
            <a:off x="533400" y="2743200"/>
            <a:ext cx="38100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 action="ppaction://hlinkshowjump?jump=nextslide" highlightClick="1"/>
          </p:cNvPr>
          <p:cNvSpPr/>
          <p:nvPr/>
        </p:nvSpPr>
        <p:spPr>
          <a:xfrm>
            <a:off x="5334000" y="2743200"/>
            <a:ext cx="24384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2" action="ppaction://hlinksldjump" highlightClick="1"/>
          </p:cNvPr>
          <p:cNvSpPr/>
          <p:nvPr/>
        </p:nvSpPr>
        <p:spPr>
          <a:xfrm>
            <a:off x="4343400" y="2743200"/>
            <a:ext cx="9906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688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
              <a:srgbClr val="FF0000"/>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NO.  That word is NOT an adjective.  It does not describe/identify/modify a noun or pronoun.</a:t>
            </a:r>
          </a:p>
          <a:p>
            <a:pPr marL="0" indent="0">
              <a:buNone/>
            </a:pPr>
            <a:endParaRPr lang="en-US" dirty="0"/>
          </a:p>
        </p:txBody>
      </p:sp>
      <p:sp>
        <p:nvSpPr>
          <p:cNvPr id="4" name="Action Button: Custom 3">
            <a:hlinkClick r:id="" action="ppaction://hlinkshowjump?jump=previousslide" highlightClick="1"/>
          </p:cNvPr>
          <p:cNvSpPr/>
          <p:nvPr/>
        </p:nvSpPr>
        <p:spPr>
          <a:xfrm>
            <a:off x="-457200" y="-152400"/>
            <a:ext cx="10210800" cy="7239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123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04800"/>
            <a:ext cx="8458200" cy="6172200"/>
          </a:xfrm>
        </p:spPr>
        <p:txBody>
          <a:bodyPr/>
          <a:lstStyle/>
          <a:p>
            <a:pPr marL="0" indent="0">
              <a:buNone/>
            </a:pPr>
            <a:r>
              <a:rPr lang="en-US" dirty="0"/>
              <a:t>An </a:t>
            </a:r>
            <a:r>
              <a:rPr lang="en-US" b="1" dirty="0"/>
              <a:t>adjective</a:t>
            </a:r>
            <a:r>
              <a:rPr lang="en-US" dirty="0"/>
              <a:t> is a word that describes, identifies, modifies, or quantifies </a:t>
            </a:r>
            <a:r>
              <a:rPr lang="en-US" dirty="0" smtClean="0"/>
              <a:t>a </a:t>
            </a:r>
            <a:r>
              <a:rPr lang="en-US" dirty="0"/>
              <a:t>noun or a </a:t>
            </a:r>
            <a:r>
              <a:rPr lang="en-US" dirty="0" smtClean="0"/>
              <a:t>pronoun.</a:t>
            </a:r>
          </a:p>
          <a:p>
            <a:pPr marL="0" indent="0">
              <a:buNone/>
            </a:pPr>
            <a:endParaRPr lang="en-US" sz="1400" dirty="0"/>
          </a:p>
          <a:p>
            <a:pPr marL="0" indent="0">
              <a:buNone/>
            </a:pPr>
            <a:r>
              <a:rPr lang="en-US" dirty="0" smtClean="0"/>
              <a:t>Adjectives that describe are probably the easiest:</a:t>
            </a:r>
          </a:p>
          <a:p>
            <a:pPr marL="0" indent="0">
              <a:buNone/>
            </a:pPr>
            <a:endParaRPr lang="en-US" sz="1200" dirty="0"/>
          </a:p>
          <a:p>
            <a:pPr marL="0" indent="0" algn="ctr">
              <a:buNone/>
            </a:pPr>
            <a:r>
              <a:rPr lang="en-US" dirty="0" smtClean="0"/>
              <a:t>Dean Cain is</a:t>
            </a:r>
          </a:p>
          <a:p>
            <a:pPr marL="0" indent="0">
              <a:buNone/>
            </a:pPr>
            <a:endParaRPr lang="en-US" dirty="0"/>
          </a:p>
          <a:p>
            <a:pPr marL="0" indent="0">
              <a:buNone/>
            </a:pPr>
            <a:endParaRPr lang="en-US" dirty="0"/>
          </a:p>
        </p:txBody>
      </p:sp>
      <p:sp>
        <p:nvSpPr>
          <p:cNvPr id="4" name="TextBox 3"/>
          <p:cNvSpPr txBox="1"/>
          <p:nvPr/>
        </p:nvSpPr>
        <p:spPr>
          <a:xfrm>
            <a:off x="1981200" y="4500069"/>
            <a:ext cx="1046825" cy="369332"/>
          </a:xfrm>
          <a:prstGeom prst="rect">
            <a:avLst/>
          </a:prstGeom>
          <a:noFill/>
        </p:spPr>
        <p:txBody>
          <a:bodyPr wrap="none" rtlCol="0">
            <a:spAutoFit/>
          </a:bodyPr>
          <a:lstStyle/>
          <a:p>
            <a:r>
              <a:rPr lang="en-US" dirty="0" smtClean="0"/>
              <a:t>gorgeous</a:t>
            </a:r>
            <a:endParaRPr lang="en-US" dirty="0"/>
          </a:p>
        </p:txBody>
      </p:sp>
      <p:sp>
        <p:nvSpPr>
          <p:cNvPr id="5" name="Rectangle 4"/>
          <p:cNvSpPr/>
          <p:nvPr/>
        </p:nvSpPr>
        <p:spPr>
          <a:xfrm>
            <a:off x="6629400" y="3521425"/>
            <a:ext cx="475195" cy="369332"/>
          </a:xfrm>
          <a:prstGeom prst="rect">
            <a:avLst/>
          </a:prstGeom>
        </p:spPr>
        <p:txBody>
          <a:bodyPr wrap="none">
            <a:spAutoFit/>
          </a:bodyPr>
          <a:lstStyle/>
          <a:p>
            <a:r>
              <a:rPr lang="en-US" dirty="0" smtClean="0"/>
              <a:t>tall</a:t>
            </a:r>
            <a:endParaRPr lang="en-US" dirty="0"/>
          </a:p>
        </p:txBody>
      </p:sp>
      <p:sp>
        <p:nvSpPr>
          <p:cNvPr id="6" name="Rectangle 5"/>
          <p:cNvSpPr/>
          <p:nvPr/>
        </p:nvSpPr>
        <p:spPr>
          <a:xfrm>
            <a:off x="1066800" y="3152093"/>
            <a:ext cx="601447" cy="369332"/>
          </a:xfrm>
          <a:prstGeom prst="rect">
            <a:avLst/>
          </a:prstGeom>
        </p:spPr>
        <p:txBody>
          <a:bodyPr wrap="none">
            <a:spAutoFit/>
          </a:bodyPr>
          <a:lstStyle/>
          <a:p>
            <a:r>
              <a:rPr lang="en-US" dirty="0" smtClean="0"/>
              <a:t>dark</a:t>
            </a:r>
            <a:endParaRPr lang="en-US" dirty="0"/>
          </a:p>
        </p:txBody>
      </p:sp>
      <p:sp>
        <p:nvSpPr>
          <p:cNvPr id="7" name="Rectangle 6"/>
          <p:cNvSpPr/>
          <p:nvPr/>
        </p:nvSpPr>
        <p:spPr>
          <a:xfrm>
            <a:off x="7391400" y="4500069"/>
            <a:ext cx="537327" cy="369332"/>
          </a:xfrm>
          <a:prstGeom prst="rect">
            <a:avLst/>
          </a:prstGeom>
        </p:spPr>
        <p:txBody>
          <a:bodyPr wrap="none">
            <a:spAutoFit/>
          </a:bodyPr>
          <a:lstStyle/>
          <a:p>
            <a:r>
              <a:rPr lang="en-US" dirty="0" smtClean="0"/>
              <a:t>rich</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943907"/>
            <a:ext cx="2819400" cy="385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916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par>
                          <p:cTn id="11" fill="hold">
                            <p:stCondLst>
                              <p:cond delay="500"/>
                            </p:stCondLst>
                            <p:childTnLst>
                              <p:par>
                                <p:cTn id="12" presetID="30" presetClass="entr" presetSubtype="0" fill="hold" nodeType="afterEffect">
                                  <p:stCondLst>
                                    <p:cond delay="50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800" decel="100000"/>
                                        <p:tgtEl>
                                          <p:spTgt spid="4">
                                            <p:txEl>
                                              <p:pRg st="0" end="0"/>
                                            </p:txEl>
                                          </p:spTgt>
                                        </p:tgtEl>
                                      </p:cBhvr>
                                    </p:animEffect>
                                    <p:anim calcmode="lin" valueType="num">
                                      <p:cBhvr>
                                        <p:cTn id="15" dur="1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6" dur="1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7" dur="1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8" dur="450" accel="100000" fill="hold">
                                          <p:stCondLst>
                                            <p:cond delay="1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9" dur="450" accel="100000" fill="hold">
                                          <p:stCondLst>
                                            <p:cond delay="1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250"/>
                                        <p:tgtEl>
                                          <p:spTgt spid="5">
                                            <p:txEl>
                                              <p:pRg st="0" end="0"/>
                                            </p:txEl>
                                          </p:spTgt>
                                        </p:tgtEl>
                                      </p:cBhvr>
                                    </p:animEffect>
                                    <p:anim calcmode="lin" valueType="num">
                                      <p:cBhvr>
                                        <p:cTn id="23" dur="2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225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30" presetClass="entr" presetSubtype="0" fill="hold" nodeType="withEffect">
                                  <p:stCondLst>
                                    <p:cond delay="50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1600" decel="100000"/>
                                        <p:tgtEl>
                                          <p:spTgt spid="7">
                                            <p:txEl>
                                              <p:pRg st="0" end="0"/>
                                            </p:txEl>
                                          </p:spTgt>
                                        </p:tgtEl>
                                      </p:cBhvr>
                                    </p:animEffect>
                                    <p:anim calcmode="lin" valueType="num">
                                      <p:cBhvr>
                                        <p:cTn id="28" dur="16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29" dur="16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30" dur="16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31" dur="400" accel="100000" fill="hold">
                                          <p:stCondLst>
                                            <p:cond delay="16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32" dur="400" accel="100000" fill="hold">
                                          <p:stCondLst>
                                            <p:cond delay="1600"/>
                                          </p:stCondLst>
                                        </p:cTn>
                                        <p:tgtEl>
                                          <p:spTgt spid="7">
                                            <p:txEl>
                                              <p:pRg st="0" end="0"/>
                                            </p:txEl>
                                          </p:spTgt>
                                        </p:tgtEl>
                                        <p:attrNameLst>
                                          <p:attrName>ppt_y</p:attrName>
                                        </p:attrNameLst>
                                      </p:cBhvr>
                                      <p:tavLst>
                                        <p:tav tm="0">
                                          <p:val>
                                            <p:strVal val="#ppt_y+0.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2250"/>
                                        <p:tgtEl>
                                          <p:spTgt spid="6">
                                            <p:txEl>
                                              <p:pRg st="0" end="0"/>
                                            </p:txEl>
                                          </p:spTgt>
                                        </p:tgtEl>
                                      </p:cBhvr>
                                    </p:animEffect>
                                    <p:anim calcmode="lin" valueType="num">
                                      <p:cBhvr>
                                        <p:cTn id="36" dur="2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2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8229600" cy="4525963"/>
          </a:xfrm>
        </p:spPr>
        <p:txBody>
          <a:bodyPr/>
          <a:lstStyle/>
          <a:p>
            <a:pPr marL="0" indent="0">
              <a:buNone/>
            </a:pPr>
            <a:r>
              <a:rPr lang="en-US" dirty="0" smtClean="0"/>
              <a:t>Yes!  “Open” describes “shutters” in spite of the fact that “open” comes after “shutters” rather than before it.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3" y="3505200"/>
            <a:ext cx="2019411" cy="26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370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20200" cy="1143000"/>
          </a:xfrm>
        </p:spPr>
        <p:txBody>
          <a:bodyPr>
            <a:noAutofit/>
          </a:bodyPr>
          <a:lstStyle/>
          <a:p>
            <a:r>
              <a:rPr lang="en-US" sz="2800" dirty="0" smtClean="0"/>
              <a:t>Identify the adjectives in this excerpt from </a:t>
            </a:r>
            <a:r>
              <a:rPr lang="en-US" sz="2800" i="1" dirty="0" smtClean="0"/>
              <a:t>The Scarlet Letter</a:t>
            </a:r>
            <a:r>
              <a:rPr lang="en-US" sz="2800" dirty="0" smtClean="0"/>
              <a:t>.</a:t>
            </a:r>
            <a:endParaRPr lang="en-US" sz="2800" dirty="0"/>
          </a:p>
        </p:txBody>
      </p:sp>
      <p:sp>
        <p:nvSpPr>
          <p:cNvPr id="3" name="Content Placeholder 2"/>
          <p:cNvSpPr>
            <a:spLocks noGrp="1"/>
          </p:cNvSpPr>
          <p:nvPr>
            <p:ph idx="1"/>
          </p:nvPr>
        </p:nvSpPr>
        <p:spPr>
          <a:xfrm>
            <a:off x="152400" y="762000"/>
            <a:ext cx="8839200" cy="6324600"/>
          </a:xfrm>
        </p:spPr>
        <p:txBody>
          <a:bodyPr>
            <a:normAutofit fontScale="62500" lnSpcReduction="20000"/>
          </a:bodyPr>
          <a:lstStyle/>
          <a:p>
            <a:pPr marL="0" indent="0">
              <a:buNone/>
            </a:pPr>
            <a:r>
              <a:rPr lang="en-US" dirty="0"/>
              <a:t>The young woman was tall, with a figure of perfect elegance, on a large scale. She had dark and abundant hair, so glossy that it threw off the sunshine with a gleam, and a face which, besides being beautiful from regularity of feature and richness of complexion, had the impressiveness belonging to a marked brow and deep black eyes. She was lady-like, too, after the manner of the feminine gentility of those days; characterized by a certain state and dignity, rather than by the delicate, evanescent, and indescribable grace, which is now recognized as its indication. And never had Hester Prynne appeared more lady-like, in the antique interpretation of the term, than as she issued from the prison. Those who had before known her, and had expected to behold her dimmed and obscured by a disastrous cloud, were astonished, and even startled, to perceive how her beauty shone out, and made a halo of the misfortune and ignominy in which she was enveloped. It may be true, that, to a sensitive observer, there was something exquisitely painful in it. Her attire, which, indeed, she had wrought for the occasion, in prison, and had modelled much after her own fancy, seemed to express the attitude of her spirit, the desperate recklessness of her mood, by its wild and picturesque peculiarity. But the point which drew all eyes, and, as it were, transfigured the wearer,--so that both men and women, who had been familiarly acquainted with Hester Prynne, were now impressed as if they beheld her for the first time,--was that SCARLET LETTER, so fantastically embroidered and illuminated upon her bosom. It had the effect of a spell, taking her out of the ordinary relations with humanity, and inclosing her in a sphere by herself.</a:t>
            </a:r>
          </a:p>
        </p:txBody>
      </p:sp>
    </p:spTree>
    <p:extLst>
      <p:ext uri="{BB962C8B-B14F-4D97-AF65-F5344CB8AC3E}">
        <p14:creationId xmlns:p14="http://schemas.microsoft.com/office/powerpoint/2010/main" val="3417157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800" dirty="0" smtClean="0"/>
              <a:t>If you reached this page without first having written down the adjectives from the previous page, go BACK!</a:t>
            </a:r>
            <a:endParaRPr lang="en-US" sz="2800" dirty="0"/>
          </a:p>
        </p:txBody>
      </p:sp>
      <p:sp>
        <p:nvSpPr>
          <p:cNvPr id="3" name="Content Placeholder 2"/>
          <p:cNvSpPr>
            <a:spLocks noGrp="1"/>
          </p:cNvSpPr>
          <p:nvPr>
            <p:ph idx="1"/>
          </p:nvPr>
        </p:nvSpPr>
        <p:spPr>
          <a:xfrm>
            <a:off x="152400" y="1066800"/>
            <a:ext cx="8534400" cy="5638800"/>
          </a:xfrm>
        </p:spPr>
        <p:txBody>
          <a:bodyPr>
            <a:normAutofit fontScale="62500" lnSpcReduction="20000"/>
          </a:bodyPr>
          <a:lstStyle/>
          <a:p>
            <a:pPr marL="0" indent="0">
              <a:buNone/>
            </a:pPr>
            <a:r>
              <a:rPr lang="en-US" dirty="0">
                <a:solidFill>
                  <a:srgbClr val="FF0000"/>
                </a:solidFill>
              </a:rPr>
              <a:t>The</a:t>
            </a:r>
            <a:r>
              <a:rPr lang="en-US" dirty="0"/>
              <a:t> </a:t>
            </a:r>
            <a:r>
              <a:rPr lang="en-US" u="sng" dirty="0"/>
              <a:t>young</a:t>
            </a:r>
            <a:r>
              <a:rPr lang="en-US" dirty="0"/>
              <a:t> woman was </a:t>
            </a:r>
            <a:r>
              <a:rPr lang="en-US" u="sng" dirty="0"/>
              <a:t>tall</a:t>
            </a:r>
            <a:r>
              <a:rPr lang="en-US" dirty="0"/>
              <a:t>, with </a:t>
            </a:r>
            <a:r>
              <a:rPr lang="en-US" dirty="0">
                <a:solidFill>
                  <a:srgbClr val="FF0000"/>
                </a:solidFill>
              </a:rPr>
              <a:t>a</a:t>
            </a:r>
            <a:r>
              <a:rPr lang="en-US" dirty="0"/>
              <a:t> figure of </a:t>
            </a:r>
            <a:r>
              <a:rPr lang="en-US" u="sng" dirty="0"/>
              <a:t>perfect</a:t>
            </a:r>
            <a:r>
              <a:rPr lang="en-US" dirty="0"/>
              <a:t> elegance, on </a:t>
            </a:r>
            <a:r>
              <a:rPr lang="en-US" dirty="0">
                <a:solidFill>
                  <a:srgbClr val="FF0000"/>
                </a:solidFill>
              </a:rPr>
              <a:t>a</a:t>
            </a:r>
            <a:r>
              <a:rPr lang="en-US" dirty="0"/>
              <a:t> </a:t>
            </a:r>
            <a:r>
              <a:rPr lang="en-US" u="sng" dirty="0"/>
              <a:t>large</a:t>
            </a:r>
            <a:r>
              <a:rPr lang="en-US" dirty="0"/>
              <a:t> scale. She had </a:t>
            </a:r>
            <a:r>
              <a:rPr lang="en-US" u="sng" dirty="0"/>
              <a:t>dark</a:t>
            </a:r>
            <a:r>
              <a:rPr lang="en-US" dirty="0"/>
              <a:t> and </a:t>
            </a:r>
            <a:r>
              <a:rPr lang="en-US" u="sng" dirty="0"/>
              <a:t>abundant</a:t>
            </a:r>
            <a:r>
              <a:rPr lang="en-US" dirty="0"/>
              <a:t> hair, so </a:t>
            </a:r>
            <a:r>
              <a:rPr lang="en-US" u="sng" dirty="0"/>
              <a:t>glossy</a:t>
            </a:r>
            <a:r>
              <a:rPr lang="en-US" dirty="0"/>
              <a:t> that it threw off </a:t>
            </a:r>
            <a:r>
              <a:rPr lang="en-US" dirty="0">
                <a:solidFill>
                  <a:srgbClr val="FF0000"/>
                </a:solidFill>
              </a:rPr>
              <a:t>the</a:t>
            </a:r>
            <a:r>
              <a:rPr lang="en-US" dirty="0"/>
              <a:t> sunshine with </a:t>
            </a:r>
            <a:r>
              <a:rPr lang="en-US" dirty="0">
                <a:solidFill>
                  <a:srgbClr val="FF0000"/>
                </a:solidFill>
              </a:rPr>
              <a:t>a</a:t>
            </a:r>
            <a:r>
              <a:rPr lang="en-US" dirty="0"/>
              <a:t> gleam, and </a:t>
            </a:r>
            <a:r>
              <a:rPr lang="en-US" dirty="0">
                <a:solidFill>
                  <a:srgbClr val="FF0000"/>
                </a:solidFill>
              </a:rPr>
              <a:t>a</a:t>
            </a:r>
            <a:r>
              <a:rPr lang="en-US" dirty="0"/>
              <a:t> face which, besides being </a:t>
            </a:r>
            <a:r>
              <a:rPr lang="en-US" u="sng" dirty="0"/>
              <a:t>beautiful</a:t>
            </a:r>
            <a:r>
              <a:rPr lang="en-US" dirty="0"/>
              <a:t> from regularity of feature and richness of complexion, had </a:t>
            </a:r>
            <a:r>
              <a:rPr lang="en-US" dirty="0">
                <a:solidFill>
                  <a:srgbClr val="FF0000"/>
                </a:solidFill>
              </a:rPr>
              <a:t>the</a:t>
            </a:r>
            <a:r>
              <a:rPr lang="en-US" dirty="0"/>
              <a:t> impressiveness belonging to </a:t>
            </a:r>
            <a:r>
              <a:rPr lang="en-US" dirty="0">
                <a:solidFill>
                  <a:srgbClr val="FF0000"/>
                </a:solidFill>
              </a:rPr>
              <a:t>a</a:t>
            </a:r>
            <a:r>
              <a:rPr lang="en-US" dirty="0"/>
              <a:t> </a:t>
            </a:r>
            <a:r>
              <a:rPr lang="en-US" u="sng" dirty="0"/>
              <a:t>marked</a:t>
            </a:r>
            <a:r>
              <a:rPr lang="en-US" dirty="0"/>
              <a:t> brow and </a:t>
            </a:r>
            <a:r>
              <a:rPr lang="en-US" u="sng" dirty="0"/>
              <a:t>deep</a:t>
            </a:r>
            <a:r>
              <a:rPr lang="en-US" dirty="0"/>
              <a:t> </a:t>
            </a:r>
            <a:r>
              <a:rPr lang="en-US" u="sng" dirty="0"/>
              <a:t>black</a:t>
            </a:r>
            <a:r>
              <a:rPr lang="en-US" dirty="0"/>
              <a:t> eyes. She was </a:t>
            </a:r>
            <a:r>
              <a:rPr lang="en-US" u="sng" dirty="0"/>
              <a:t>lady-like</a:t>
            </a:r>
            <a:r>
              <a:rPr lang="en-US" dirty="0"/>
              <a:t>, too, after </a:t>
            </a:r>
            <a:r>
              <a:rPr lang="en-US" dirty="0">
                <a:solidFill>
                  <a:srgbClr val="FF0000"/>
                </a:solidFill>
              </a:rPr>
              <a:t>the</a:t>
            </a:r>
            <a:r>
              <a:rPr lang="en-US" dirty="0"/>
              <a:t> manner of </a:t>
            </a:r>
            <a:r>
              <a:rPr lang="en-US" dirty="0">
                <a:solidFill>
                  <a:srgbClr val="FF0000"/>
                </a:solidFill>
              </a:rPr>
              <a:t>the</a:t>
            </a:r>
            <a:r>
              <a:rPr lang="en-US" dirty="0"/>
              <a:t> </a:t>
            </a:r>
            <a:r>
              <a:rPr lang="en-US" u="sng" dirty="0"/>
              <a:t>feminine </a:t>
            </a:r>
            <a:r>
              <a:rPr lang="en-US" dirty="0"/>
              <a:t>gentility of </a:t>
            </a:r>
            <a:r>
              <a:rPr lang="en-US" u="sng" dirty="0"/>
              <a:t>those</a:t>
            </a:r>
            <a:r>
              <a:rPr lang="en-US" dirty="0"/>
              <a:t> days; characterized by </a:t>
            </a:r>
            <a:r>
              <a:rPr lang="en-US" dirty="0">
                <a:solidFill>
                  <a:srgbClr val="FF0000"/>
                </a:solidFill>
              </a:rPr>
              <a:t>a</a:t>
            </a:r>
            <a:r>
              <a:rPr lang="en-US" dirty="0"/>
              <a:t> </a:t>
            </a:r>
            <a:r>
              <a:rPr lang="en-US" u="sng" dirty="0"/>
              <a:t>certain</a:t>
            </a:r>
            <a:r>
              <a:rPr lang="en-US" dirty="0"/>
              <a:t> state and dignity, rather than by </a:t>
            </a:r>
            <a:r>
              <a:rPr lang="en-US" dirty="0">
                <a:solidFill>
                  <a:srgbClr val="FF0000"/>
                </a:solidFill>
              </a:rPr>
              <a:t>the</a:t>
            </a:r>
            <a:r>
              <a:rPr lang="en-US" dirty="0"/>
              <a:t> </a:t>
            </a:r>
            <a:r>
              <a:rPr lang="en-US" u="sng" dirty="0"/>
              <a:t>delicate</a:t>
            </a:r>
            <a:r>
              <a:rPr lang="en-US" dirty="0"/>
              <a:t>, </a:t>
            </a:r>
            <a:r>
              <a:rPr lang="en-US" u="sng" dirty="0"/>
              <a:t>evanescent</a:t>
            </a:r>
            <a:r>
              <a:rPr lang="en-US" dirty="0"/>
              <a:t>, and </a:t>
            </a:r>
            <a:r>
              <a:rPr lang="en-US" u="sng" dirty="0"/>
              <a:t>indescribable</a:t>
            </a:r>
            <a:r>
              <a:rPr lang="en-US" dirty="0"/>
              <a:t> grace, which is now recognized as </a:t>
            </a:r>
            <a:r>
              <a:rPr lang="en-US" u="sng" dirty="0"/>
              <a:t>its</a:t>
            </a:r>
            <a:r>
              <a:rPr lang="en-US" dirty="0"/>
              <a:t> indication. And never had Hester Prynne appeared more </a:t>
            </a:r>
            <a:r>
              <a:rPr lang="en-US" u="sng" dirty="0"/>
              <a:t>lady-like</a:t>
            </a:r>
            <a:r>
              <a:rPr lang="en-US" dirty="0"/>
              <a:t>, in </a:t>
            </a:r>
            <a:r>
              <a:rPr lang="en-US" dirty="0">
                <a:solidFill>
                  <a:srgbClr val="FF0000"/>
                </a:solidFill>
              </a:rPr>
              <a:t>the</a:t>
            </a:r>
            <a:r>
              <a:rPr lang="en-US" dirty="0"/>
              <a:t> </a:t>
            </a:r>
            <a:r>
              <a:rPr lang="en-US" u="sng" dirty="0"/>
              <a:t>antique</a:t>
            </a:r>
            <a:r>
              <a:rPr lang="en-US" dirty="0"/>
              <a:t> interpretation of </a:t>
            </a:r>
            <a:r>
              <a:rPr lang="en-US" dirty="0">
                <a:solidFill>
                  <a:srgbClr val="FF0000"/>
                </a:solidFill>
              </a:rPr>
              <a:t>the</a:t>
            </a:r>
            <a:r>
              <a:rPr lang="en-US" dirty="0"/>
              <a:t> term, than as she issued from </a:t>
            </a:r>
            <a:r>
              <a:rPr lang="en-US" dirty="0">
                <a:solidFill>
                  <a:srgbClr val="FF0000"/>
                </a:solidFill>
              </a:rPr>
              <a:t>the</a:t>
            </a:r>
            <a:r>
              <a:rPr lang="en-US" dirty="0"/>
              <a:t> prison. Those who had before known her, and had expected to behold her dimmed and obscured by </a:t>
            </a:r>
            <a:r>
              <a:rPr lang="en-US" dirty="0">
                <a:solidFill>
                  <a:srgbClr val="FF0000"/>
                </a:solidFill>
              </a:rPr>
              <a:t>a</a:t>
            </a:r>
            <a:r>
              <a:rPr lang="en-US" dirty="0"/>
              <a:t> </a:t>
            </a:r>
            <a:r>
              <a:rPr lang="en-US" u="sng" dirty="0"/>
              <a:t>disastrous</a:t>
            </a:r>
            <a:r>
              <a:rPr lang="en-US" dirty="0"/>
              <a:t> cloud, were astonished, and even startled, to perceive how </a:t>
            </a:r>
            <a:r>
              <a:rPr lang="en-US" u="sng" dirty="0"/>
              <a:t>her</a:t>
            </a:r>
            <a:r>
              <a:rPr lang="en-US" dirty="0"/>
              <a:t> beauty shone out, and made </a:t>
            </a:r>
            <a:r>
              <a:rPr lang="en-US" dirty="0">
                <a:solidFill>
                  <a:srgbClr val="FF0000"/>
                </a:solidFill>
              </a:rPr>
              <a:t>a</a:t>
            </a:r>
            <a:r>
              <a:rPr lang="en-US" dirty="0"/>
              <a:t> halo of </a:t>
            </a:r>
            <a:r>
              <a:rPr lang="en-US" dirty="0">
                <a:solidFill>
                  <a:srgbClr val="FF0000"/>
                </a:solidFill>
              </a:rPr>
              <a:t>the</a:t>
            </a:r>
            <a:r>
              <a:rPr lang="en-US" dirty="0"/>
              <a:t> misfortune and ignominy in which she was enveloped. It may be </a:t>
            </a:r>
            <a:r>
              <a:rPr lang="en-US" u="sng" dirty="0"/>
              <a:t>true</a:t>
            </a:r>
            <a:r>
              <a:rPr lang="en-US" dirty="0"/>
              <a:t>, that, to </a:t>
            </a:r>
            <a:r>
              <a:rPr lang="en-US" dirty="0">
                <a:solidFill>
                  <a:srgbClr val="FF0000"/>
                </a:solidFill>
              </a:rPr>
              <a:t>a</a:t>
            </a:r>
            <a:r>
              <a:rPr lang="en-US" dirty="0"/>
              <a:t> </a:t>
            </a:r>
            <a:r>
              <a:rPr lang="en-US" u="sng" dirty="0"/>
              <a:t>sensitive</a:t>
            </a:r>
            <a:r>
              <a:rPr lang="en-US" dirty="0"/>
              <a:t> observer, there was something exquisitely </a:t>
            </a:r>
            <a:r>
              <a:rPr lang="en-US" u="sng" dirty="0"/>
              <a:t>painful</a:t>
            </a:r>
            <a:r>
              <a:rPr lang="en-US" dirty="0"/>
              <a:t> in it. </a:t>
            </a:r>
            <a:r>
              <a:rPr lang="en-US" u="sng" dirty="0"/>
              <a:t>Her</a:t>
            </a:r>
            <a:r>
              <a:rPr lang="en-US" dirty="0"/>
              <a:t> attire, which, indeed, she had wrought for </a:t>
            </a:r>
            <a:r>
              <a:rPr lang="en-US" dirty="0">
                <a:solidFill>
                  <a:srgbClr val="FF0000"/>
                </a:solidFill>
              </a:rPr>
              <a:t>the</a:t>
            </a:r>
            <a:r>
              <a:rPr lang="en-US" dirty="0"/>
              <a:t> occasion, in prison, and had modelled much after </a:t>
            </a:r>
            <a:r>
              <a:rPr lang="en-US" u="sng" dirty="0"/>
              <a:t>her</a:t>
            </a:r>
            <a:r>
              <a:rPr lang="en-US" dirty="0"/>
              <a:t> </a:t>
            </a:r>
            <a:r>
              <a:rPr lang="en-US" u="sng" dirty="0"/>
              <a:t>own</a:t>
            </a:r>
            <a:r>
              <a:rPr lang="en-US" dirty="0"/>
              <a:t> fancy, seemed to express </a:t>
            </a:r>
            <a:r>
              <a:rPr lang="en-US" dirty="0">
                <a:solidFill>
                  <a:srgbClr val="FF0000"/>
                </a:solidFill>
              </a:rPr>
              <a:t>the</a:t>
            </a:r>
            <a:r>
              <a:rPr lang="en-US" dirty="0"/>
              <a:t> attitude of </a:t>
            </a:r>
            <a:r>
              <a:rPr lang="en-US" u="sng" dirty="0"/>
              <a:t>her</a:t>
            </a:r>
            <a:r>
              <a:rPr lang="en-US" dirty="0"/>
              <a:t> spirit, </a:t>
            </a:r>
            <a:r>
              <a:rPr lang="en-US" dirty="0">
                <a:solidFill>
                  <a:srgbClr val="FF0000"/>
                </a:solidFill>
              </a:rPr>
              <a:t>the</a:t>
            </a:r>
            <a:r>
              <a:rPr lang="en-US" dirty="0"/>
              <a:t> </a:t>
            </a:r>
            <a:r>
              <a:rPr lang="en-US" u="sng" dirty="0"/>
              <a:t>desperate</a:t>
            </a:r>
            <a:r>
              <a:rPr lang="en-US" dirty="0"/>
              <a:t> recklessness of </a:t>
            </a:r>
            <a:r>
              <a:rPr lang="en-US" u="sng" dirty="0"/>
              <a:t>her</a:t>
            </a:r>
            <a:r>
              <a:rPr lang="en-US" dirty="0"/>
              <a:t> mood, by </a:t>
            </a:r>
            <a:r>
              <a:rPr lang="en-US" dirty="0">
                <a:solidFill>
                  <a:srgbClr val="FF0000"/>
                </a:solidFill>
              </a:rPr>
              <a:t>its</a:t>
            </a:r>
            <a:r>
              <a:rPr lang="en-US" dirty="0"/>
              <a:t> </a:t>
            </a:r>
            <a:r>
              <a:rPr lang="en-US" u="sng" dirty="0"/>
              <a:t>wild</a:t>
            </a:r>
            <a:r>
              <a:rPr lang="en-US" dirty="0"/>
              <a:t> and </a:t>
            </a:r>
            <a:r>
              <a:rPr lang="en-US" u="sng" dirty="0"/>
              <a:t>picturesque</a:t>
            </a:r>
            <a:r>
              <a:rPr lang="en-US" dirty="0"/>
              <a:t> peculiarity. But </a:t>
            </a:r>
            <a:r>
              <a:rPr lang="en-US" dirty="0">
                <a:solidFill>
                  <a:srgbClr val="FF0000"/>
                </a:solidFill>
              </a:rPr>
              <a:t>the</a:t>
            </a:r>
            <a:r>
              <a:rPr lang="en-US" dirty="0"/>
              <a:t> point which drew </a:t>
            </a:r>
            <a:r>
              <a:rPr lang="en-US" u="sng" dirty="0"/>
              <a:t>all</a:t>
            </a:r>
            <a:r>
              <a:rPr lang="en-US" dirty="0"/>
              <a:t> eyes, and, as it were, transfigured </a:t>
            </a:r>
            <a:r>
              <a:rPr lang="en-US" dirty="0">
                <a:solidFill>
                  <a:srgbClr val="FF0000"/>
                </a:solidFill>
              </a:rPr>
              <a:t>the</a:t>
            </a:r>
            <a:r>
              <a:rPr lang="en-US" dirty="0"/>
              <a:t> wearer,--so that </a:t>
            </a:r>
            <a:r>
              <a:rPr lang="en-US" u="sng" dirty="0"/>
              <a:t>both</a:t>
            </a:r>
            <a:r>
              <a:rPr lang="en-US" dirty="0"/>
              <a:t> men and women, who had been familiarly acquainted with Hester Prynne, were now impressed as if they beheld her for </a:t>
            </a:r>
            <a:r>
              <a:rPr lang="en-US" dirty="0">
                <a:solidFill>
                  <a:srgbClr val="FF0000"/>
                </a:solidFill>
              </a:rPr>
              <a:t>the</a:t>
            </a:r>
            <a:r>
              <a:rPr lang="en-US" dirty="0"/>
              <a:t> </a:t>
            </a:r>
            <a:r>
              <a:rPr lang="en-US" u="sng" dirty="0"/>
              <a:t>first</a:t>
            </a:r>
            <a:r>
              <a:rPr lang="en-US" dirty="0"/>
              <a:t> time,--was </a:t>
            </a:r>
            <a:r>
              <a:rPr lang="en-US" u="sng" dirty="0"/>
              <a:t>that</a:t>
            </a:r>
            <a:r>
              <a:rPr lang="en-US" dirty="0"/>
              <a:t> </a:t>
            </a:r>
            <a:r>
              <a:rPr lang="en-US" u="sng" dirty="0"/>
              <a:t>SCARLET</a:t>
            </a:r>
            <a:r>
              <a:rPr lang="en-US" dirty="0"/>
              <a:t> LETTER, so fantastically embroidered and illuminated upon </a:t>
            </a:r>
            <a:r>
              <a:rPr lang="en-US" u="sng" dirty="0"/>
              <a:t>her</a:t>
            </a:r>
            <a:r>
              <a:rPr lang="en-US" dirty="0"/>
              <a:t> bosom. It had </a:t>
            </a:r>
            <a:r>
              <a:rPr lang="en-US" dirty="0">
                <a:solidFill>
                  <a:srgbClr val="FF0000"/>
                </a:solidFill>
              </a:rPr>
              <a:t>the</a:t>
            </a:r>
            <a:r>
              <a:rPr lang="en-US" dirty="0"/>
              <a:t> effect of </a:t>
            </a:r>
            <a:r>
              <a:rPr lang="en-US" dirty="0">
                <a:solidFill>
                  <a:srgbClr val="FF0000"/>
                </a:solidFill>
              </a:rPr>
              <a:t>a</a:t>
            </a:r>
            <a:r>
              <a:rPr lang="en-US" dirty="0"/>
              <a:t> spell, taking her out of </a:t>
            </a:r>
            <a:r>
              <a:rPr lang="en-US" dirty="0">
                <a:solidFill>
                  <a:srgbClr val="FF0000"/>
                </a:solidFill>
              </a:rPr>
              <a:t>the</a:t>
            </a:r>
            <a:r>
              <a:rPr lang="en-US" dirty="0"/>
              <a:t> </a:t>
            </a:r>
            <a:r>
              <a:rPr lang="en-US" u="sng" dirty="0"/>
              <a:t>ordinary</a:t>
            </a:r>
            <a:r>
              <a:rPr lang="en-US" dirty="0"/>
              <a:t> relations with humanity, and inclosing her in </a:t>
            </a:r>
            <a:r>
              <a:rPr lang="en-US" dirty="0">
                <a:solidFill>
                  <a:srgbClr val="FF0000"/>
                </a:solidFill>
              </a:rPr>
              <a:t>a</a:t>
            </a:r>
            <a:r>
              <a:rPr lang="en-US" dirty="0"/>
              <a:t> sphere by herself.</a:t>
            </a:r>
          </a:p>
        </p:txBody>
      </p:sp>
    </p:spTree>
    <p:extLst>
      <p:ext uri="{BB962C8B-B14F-4D97-AF65-F5344CB8AC3E}">
        <p14:creationId xmlns:p14="http://schemas.microsoft.com/office/powerpoint/2010/main" val="3394128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hlinkClick r:id="rId2"/>
              </a:rPr>
              <a:t>Adjective Exercises</a:t>
            </a:r>
            <a:endParaRPr lang="en-US" dirty="0" smtClean="0"/>
          </a:p>
          <a:p>
            <a:pPr marL="0" indent="0">
              <a:buNone/>
            </a:pPr>
            <a:endParaRPr lang="en-US" dirty="0"/>
          </a:p>
        </p:txBody>
      </p:sp>
    </p:spTree>
    <p:extLst>
      <p:ext uri="{BB962C8B-B14F-4D97-AF65-F5344CB8AC3E}">
        <p14:creationId xmlns:p14="http://schemas.microsoft.com/office/powerpoint/2010/main" val="760282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8229600" cy="1143000"/>
          </a:xfrm>
        </p:spPr>
        <p:txBody>
          <a:bodyPr/>
          <a:lstStyle/>
          <a:p>
            <a:r>
              <a:rPr lang="en-US" dirty="0" smtClean="0"/>
              <a:t>More descriptive adjectives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443" y="8382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41589" y="976887"/>
            <a:ext cx="8229600" cy="6172200"/>
          </a:xfrm>
        </p:spPr>
        <p:txBody>
          <a:bodyPr/>
          <a:lstStyle/>
          <a:p>
            <a:pPr marL="0" indent="0">
              <a:buNone/>
            </a:pPr>
            <a:endParaRPr lang="en-US" dirty="0" smtClean="0"/>
          </a:p>
          <a:p>
            <a:pPr marL="0" indent="0">
              <a:buNone/>
            </a:pPr>
            <a:endParaRPr lang="en-US" dirty="0" smtClean="0"/>
          </a:p>
          <a:p>
            <a:pPr marL="0" indent="0">
              <a:buNone/>
            </a:pPr>
            <a:r>
              <a:rPr lang="en-US" dirty="0" smtClean="0">
                <a:solidFill>
                  <a:srgbClr val="FF0000"/>
                </a:solidFill>
              </a:rPr>
              <a:t>blue</a:t>
            </a:r>
            <a:r>
              <a:rPr lang="en-US" dirty="0" smtClean="0"/>
              <a:t> sky		</a:t>
            </a: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364" t="11828" r="6033" b="4448"/>
          <a:stretch/>
        </p:blipFill>
        <p:spPr bwMode="auto">
          <a:xfrm>
            <a:off x="5562600" y="931789"/>
            <a:ext cx="2833255" cy="228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24972" y="3221113"/>
            <a:ext cx="1412181" cy="461665"/>
          </a:xfrm>
          <a:prstGeom prst="rect">
            <a:avLst/>
          </a:prstGeom>
          <a:noFill/>
        </p:spPr>
        <p:txBody>
          <a:bodyPr wrap="none" rtlCol="0">
            <a:spAutoFit/>
          </a:bodyPr>
          <a:lstStyle/>
          <a:p>
            <a:r>
              <a:rPr lang="en-US" sz="2400" dirty="0">
                <a:solidFill>
                  <a:srgbClr val="FF0000"/>
                </a:solidFill>
              </a:rPr>
              <a:t>y</a:t>
            </a:r>
            <a:r>
              <a:rPr lang="en-US" sz="2400" dirty="0" smtClean="0">
                <a:solidFill>
                  <a:srgbClr val="FF0000"/>
                </a:solidFill>
              </a:rPr>
              <a:t>oung</a:t>
            </a:r>
            <a:r>
              <a:rPr lang="en-US" sz="2400" dirty="0" smtClean="0"/>
              <a:t> girl</a:t>
            </a:r>
            <a:endParaRPr lang="en-US" sz="24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377728"/>
            <a:ext cx="1728788"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57600" y="3634084"/>
            <a:ext cx="1522276" cy="461665"/>
          </a:xfrm>
          <a:prstGeom prst="rect">
            <a:avLst/>
          </a:prstGeom>
          <a:noFill/>
        </p:spPr>
        <p:txBody>
          <a:bodyPr wrap="none" rtlCol="0">
            <a:spAutoFit/>
          </a:bodyPr>
          <a:lstStyle/>
          <a:p>
            <a:r>
              <a:rPr lang="en-US" sz="2400" dirty="0" smtClean="0">
                <a:solidFill>
                  <a:srgbClr val="FF0000"/>
                </a:solidFill>
              </a:rPr>
              <a:t>funny</a:t>
            </a:r>
            <a:r>
              <a:rPr lang="en-US" sz="2400" dirty="0" smtClean="0"/>
              <a:t> man</a:t>
            </a:r>
            <a:endParaRPr lang="en-US" sz="2400" dirty="0"/>
          </a:p>
        </p:txBody>
      </p:sp>
      <p:pic>
        <p:nvPicPr>
          <p:cNvPr id="2054" name="Picture 6" descr="http://2.bp.blogspot.com/-ZXDpDqbalyY/Uw9pZiovmMI/AAAAAAAACAs/EdZjfKbXWFc/s1600/original.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67049"/>
            <a:ext cx="2743200" cy="2057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2025" y="5122717"/>
            <a:ext cx="2193549" cy="461665"/>
          </a:xfrm>
          <a:prstGeom prst="rect">
            <a:avLst/>
          </a:prstGeom>
          <a:noFill/>
        </p:spPr>
        <p:txBody>
          <a:bodyPr wrap="none" rtlCol="0">
            <a:spAutoFit/>
          </a:bodyPr>
          <a:lstStyle/>
          <a:p>
            <a:r>
              <a:rPr lang="en-US" sz="2400" dirty="0" smtClean="0">
                <a:solidFill>
                  <a:srgbClr val="FF0000"/>
                </a:solidFill>
              </a:rPr>
              <a:t>nervous</a:t>
            </a:r>
            <a:r>
              <a:rPr lang="en-US" sz="2400" dirty="0" smtClean="0"/>
              <a:t> woman</a:t>
            </a:r>
            <a:endParaRPr lang="en-US" sz="2400" dirty="0"/>
          </a:p>
        </p:txBody>
      </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6096" y="3858820"/>
            <a:ext cx="4126862" cy="152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14892" y="5388186"/>
            <a:ext cx="1928670" cy="461665"/>
          </a:xfrm>
          <a:prstGeom prst="rect">
            <a:avLst/>
          </a:prstGeom>
          <a:noFill/>
        </p:spPr>
        <p:txBody>
          <a:bodyPr wrap="none" rtlCol="0">
            <a:spAutoFit/>
          </a:bodyPr>
          <a:lstStyle/>
          <a:p>
            <a:r>
              <a:rPr lang="en-US" sz="2400" dirty="0">
                <a:solidFill>
                  <a:srgbClr val="FF0000"/>
                </a:solidFill>
              </a:rPr>
              <a:t>d</a:t>
            </a:r>
            <a:r>
              <a:rPr lang="en-US" sz="2400" dirty="0" smtClean="0">
                <a:solidFill>
                  <a:srgbClr val="FF0000"/>
                </a:solidFill>
              </a:rPr>
              <a:t>elicious</a:t>
            </a:r>
            <a:r>
              <a:rPr lang="en-US" sz="2400" dirty="0" smtClean="0"/>
              <a:t> food</a:t>
            </a:r>
            <a:endParaRPr lang="en-US" sz="2400" dirty="0"/>
          </a:p>
        </p:txBody>
      </p:sp>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1641" y="4249088"/>
            <a:ext cx="2188235" cy="2739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228108" y="6354541"/>
            <a:ext cx="1447127" cy="461665"/>
          </a:xfrm>
          <a:prstGeom prst="rect">
            <a:avLst/>
          </a:prstGeom>
          <a:noFill/>
        </p:spPr>
        <p:txBody>
          <a:bodyPr wrap="none" rtlCol="0">
            <a:spAutoFit/>
          </a:bodyPr>
          <a:lstStyle/>
          <a:p>
            <a:r>
              <a:rPr lang="en-US" sz="2400" dirty="0" smtClean="0">
                <a:solidFill>
                  <a:srgbClr val="FF0000"/>
                </a:solidFill>
              </a:rPr>
              <a:t>new</a:t>
            </a:r>
            <a:r>
              <a:rPr lang="en-US" sz="2400" dirty="0" smtClean="0"/>
              <a:t> dress</a:t>
            </a:r>
            <a:endParaRPr lang="en-US" sz="2400" dirty="0"/>
          </a:p>
        </p:txBody>
      </p:sp>
    </p:spTree>
    <p:extLst>
      <p:ext uri="{BB962C8B-B14F-4D97-AF65-F5344CB8AC3E}">
        <p14:creationId xmlns:p14="http://schemas.microsoft.com/office/powerpoint/2010/main" val="849649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25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250"/>
                                        <p:tgtEl>
                                          <p:spTgt spid="3">
                                            <p:txEl>
                                              <p:pRg st="2" end="2"/>
                                            </p:txEl>
                                          </p:spTgt>
                                        </p:tgtEl>
                                      </p:cBhvr>
                                    </p:animEffect>
                                  </p:childTnLst>
                                </p:cTn>
                              </p:par>
                            </p:childTnLst>
                          </p:cTn>
                        </p:par>
                        <p:par>
                          <p:cTn id="11" fill="hold">
                            <p:stCondLst>
                              <p:cond delay="2250"/>
                            </p:stCondLst>
                            <p:childTnLst>
                              <p:par>
                                <p:cTn id="12" presetID="10" presetClass="entr" presetSubtype="0" fill="hold" nodeType="afterEffect">
                                  <p:stCondLst>
                                    <p:cond delay="750"/>
                                  </p:stCondLst>
                                  <p:childTnLst>
                                    <p:set>
                                      <p:cBhvr>
                                        <p:cTn id="13" dur="1" fill="hold">
                                          <p:stCondLst>
                                            <p:cond delay="0"/>
                                          </p:stCondLst>
                                        </p:cTn>
                                        <p:tgtEl>
                                          <p:spTgt spid="2055"/>
                                        </p:tgtEl>
                                        <p:attrNameLst>
                                          <p:attrName>style.visibility</p:attrName>
                                        </p:attrNameLst>
                                      </p:cBhvr>
                                      <p:to>
                                        <p:strVal val="visible"/>
                                      </p:to>
                                    </p:set>
                                    <p:animEffect transition="in" filter="fade">
                                      <p:cBhvr>
                                        <p:cTn id="14" dur="2250"/>
                                        <p:tgtEl>
                                          <p:spTgt spid="205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250"/>
                                        <p:tgtEl>
                                          <p:spTgt spid="7">
                                            <p:txEl>
                                              <p:pRg st="0" end="0"/>
                                            </p:txEl>
                                          </p:spTgt>
                                        </p:tgtEl>
                                      </p:cBhvr>
                                    </p:animEffect>
                                  </p:childTnLst>
                                </p:cTn>
                              </p:par>
                            </p:childTnLst>
                          </p:cTn>
                        </p:par>
                        <p:par>
                          <p:cTn id="18" fill="hold">
                            <p:stCondLst>
                              <p:cond delay="5250"/>
                            </p:stCondLst>
                            <p:childTnLst>
                              <p:par>
                                <p:cTn id="19" presetID="10" presetClass="entr" presetSubtype="0" fill="hold" nodeType="afterEffect">
                                  <p:stCondLst>
                                    <p:cond delay="75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2250"/>
                                        <p:tgtEl>
                                          <p:spTgt spid="2052"/>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2250"/>
                                        <p:tgtEl>
                                          <p:spTgt spid="5">
                                            <p:txEl>
                                              <p:pRg st="0" end="0"/>
                                            </p:txEl>
                                          </p:spTgt>
                                        </p:tgtEl>
                                      </p:cBhvr>
                                    </p:animEffect>
                                  </p:childTnLst>
                                </p:cTn>
                              </p:par>
                            </p:childTnLst>
                          </p:cTn>
                        </p:par>
                        <p:par>
                          <p:cTn id="25" fill="hold">
                            <p:stCondLst>
                              <p:cond delay="8250"/>
                            </p:stCondLst>
                            <p:childTnLst>
                              <p:par>
                                <p:cTn id="26" presetID="10" presetClass="entr" presetSubtype="0" fill="hold" nodeType="afterEffect">
                                  <p:stCondLst>
                                    <p:cond delay="500"/>
                                  </p:stCondLst>
                                  <p:childTnLst>
                                    <p:set>
                                      <p:cBhvr>
                                        <p:cTn id="27" dur="1" fill="hold">
                                          <p:stCondLst>
                                            <p:cond delay="0"/>
                                          </p:stCondLst>
                                        </p:cTn>
                                        <p:tgtEl>
                                          <p:spTgt spid="2054"/>
                                        </p:tgtEl>
                                        <p:attrNameLst>
                                          <p:attrName>style.visibility</p:attrName>
                                        </p:attrNameLst>
                                      </p:cBhvr>
                                      <p:to>
                                        <p:strVal val="visible"/>
                                      </p:to>
                                    </p:set>
                                    <p:animEffect transition="in" filter="fade">
                                      <p:cBhvr>
                                        <p:cTn id="28" dur="2250"/>
                                        <p:tgtEl>
                                          <p:spTgt spid="2054"/>
                                        </p:tgtEl>
                                      </p:cBhvr>
                                    </p:animEffect>
                                  </p:childTnLst>
                                </p:cTn>
                              </p:par>
                              <p:par>
                                <p:cTn id="29" presetID="10" presetClass="entr" presetSubtype="0" fill="hold" nodeType="withEffect">
                                  <p:stCondLst>
                                    <p:cond delay="50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2000"/>
                                        <p:tgtEl>
                                          <p:spTgt spid="6">
                                            <p:txEl>
                                              <p:pRg st="0" end="0"/>
                                            </p:txEl>
                                          </p:spTgt>
                                        </p:tgtEl>
                                      </p:cBhvr>
                                    </p:animEffect>
                                  </p:childTnLst>
                                </p:cTn>
                              </p:par>
                            </p:childTnLst>
                          </p:cTn>
                        </p:par>
                        <p:par>
                          <p:cTn id="32" fill="hold">
                            <p:stCondLst>
                              <p:cond delay="11000"/>
                            </p:stCondLst>
                            <p:childTnLst>
                              <p:par>
                                <p:cTn id="33" presetID="10" presetClass="entr" presetSubtype="0" fill="hold" nodeType="afterEffect">
                                  <p:stCondLst>
                                    <p:cond delay="750"/>
                                  </p:stCondLst>
                                  <p:childTnLst>
                                    <p:set>
                                      <p:cBhvr>
                                        <p:cTn id="34" dur="1" fill="hold">
                                          <p:stCondLst>
                                            <p:cond delay="0"/>
                                          </p:stCondLst>
                                        </p:cTn>
                                        <p:tgtEl>
                                          <p:spTgt spid="2051"/>
                                        </p:tgtEl>
                                        <p:attrNameLst>
                                          <p:attrName>style.visibility</p:attrName>
                                        </p:attrNameLst>
                                      </p:cBhvr>
                                      <p:to>
                                        <p:strVal val="visible"/>
                                      </p:to>
                                    </p:set>
                                    <p:animEffect transition="in" filter="fade">
                                      <p:cBhvr>
                                        <p:cTn id="35" dur="2250"/>
                                        <p:tgtEl>
                                          <p:spTgt spid="2051"/>
                                        </p:tgtEl>
                                      </p:cBhvr>
                                    </p:animEffect>
                                  </p:childTnLst>
                                </p:cTn>
                              </p:par>
                              <p:par>
                                <p:cTn id="36" presetID="10" presetClass="entr" presetSubtype="0" fill="hold" nodeType="withEffect">
                                  <p:stCondLst>
                                    <p:cond delay="75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2250"/>
                                        <p:tgtEl>
                                          <p:spTgt spid="4">
                                            <p:txEl>
                                              <p:pRg st="0" end="0"/>
                                            </p:txEl>
                                          </p:spTgt>
                                        </p:tgtEl>
                                      </p:cBhvr>
                                    </p:animEffect>
                                  </p:childTnLst>
                                </p:cTn>
                              </p:par>
                            </p:childTnLst>
                          </p:cTn>
                        </p:par>
                        <p:par>
                          <p:cTn id="39" fill="hold">
                            <p:stCondLst>
                              <p:cond delay="14000"/>
                            </p:stCondLst>
                            <p:childTnLst>
                              <p:par>
                                <p:cTn id="40" presetID="10" presetClass="entr" presetSubtype="0" fill="hold" nodeType="afterEffect">
                                  <p:stCondLst>
                                    <p:cond delay="500"/>
                                  </p:stCondLst>
                                  <p:childTnLst>
                                    <p:set>
                                      <p:cBhvr>
                                        <p:cTn id="41" dur="1" fill="hold">
                                          <p:stCondLst>
                                            <p:cond delay="0"/>
                                          </p:stCondLst>
                                        </p:cTn>
                                        <p:tgtEl>
                                          <p:spTgt spid="2056"/>
                                        </p:tgtEl>
                                        <p:attrNameLst>
                                          <p:attrName>style.visibility</p:attrName>
                                        </p:attrNameLst>
                                      </p:cBhvr>
                                      <p:to>
                                        <p:strVal val="visible"/>
                                      </p:to>
                                    </p:set>
                                    <p:animEffect transition="in" filter="fade">
                                      <p:cBhvr>
                                        <p:cTn id="42" dur="2250"/>
                                        <p:tgtEl>
                                          <p:spTgt spid="2056"/>
                                        </p:tgtEl>
                                      </p:cBhvr>
                                    </p:animEffect>
                                  </p:childTnLst>
                                </p:cTn>
                              </p:par>
                              <p:par>
                                <p:cTn id="43" presetID="10" presetClass="entr" presetSubtype="0" fill="hold" nodeType="withEffect">
                                  <p:stCondLst>
                                    <p:cond delay="50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2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ashDnDiag">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610600" cy="6096000"/>
          </a:xfrm>
        </p:spPr>
        <p:txBody>
          <a:bodyPr>
            <a:normAutofit fontScale="92500" lnSpcReduction="20000"/>
          </a:bodyPr>
          <a:lstStyle/>
          <a:p>
            <a:pPr marL="0" indent="0">
              <a:buNone/>
            </a:pPr>
            <a:r>
              <a:rPr lang="en-US" dirty="0" smtClean="0"/>
              <a:t>But don’t forget that besides describing nouns &amp; pronouns, adjectives can identify them:</a:t>
            </a:r>
          </a:p>
          <a:p>
            <a:pPr marL="0" indent="0">
              <a:buNone/>
            </a:pPr>
            <a:endParaRPr lang="en-US" dirty="0"/>
          </a:p>
          <a:p>
            <a:pPr marL="0" indent="0">
              <a:buNone/>
            </a:pPr>
            <a:r>
              <a:rPr lang="en-US" dirty="0" smtClean="0">
                <a:solidFill>
                  <a:srgbClr val="FF0000"/>
                </a:solidFill>
              </a:rPr>
              <a:t>Which</a:t>
            </a:r>
            <a:r>
              <a:rPr lang="en-US" dirty="0" smtClean="0"/>
              <a:t> man?  </a:t>
            </a:r>
            <a:r>
              <a:rPr lang="en-US" dirty="0" smtClean="0">
                <a:solidFill>
                  <a:srgbClr val="FF0000"/>
                </a:solidFill>
              </a:rPr>
              <a:t>That</a:t>
            </a:r>
            <a:r>
              <a:rPr lang="en-US" dirty="0" smtClean="0"/>
              <a:t> man?  No, the </a:t>
            </a:r>
            <a:r>
              <a:rPr lang="en-US" dirty="0" smtClean="0">
                <a:solidFill>
                  <a:srgbClr val="FF0000"/>
                </a:solidFill>
              </a:rPr>
              <a:t>other</a:t>
            </a:r>
            <a:r>
              <a:rPr lang="en-US" dirty="0" smtClean="0"/>
              <a:t> man.</a:t>
            </a:r>
          </a:p>
          <a:p>
            <a:pPr marL="0" indent="0">
              <a:buNone/>
            </a:pPr>
            <a:endParaRPr lang="en-US" dirty="0"/>
          </a:p>
          <a:p>
            <a:pPr marL="0" indent="0">
              <a:buNone/>
            </a:pPr>
            <a:r>
              <a:rPr lang="en-US" dirty="0" smtClean="0"/>
              <a:t>All three highlighted words are adjectives that identify the noun.  It shouldn’t surprise you that “this” is called a DEMONSTRATIVE adjective, since you learned in the pronoun presentation that, when “this” replaces a noun, it’s a demonstrative pronoun.  Likewise, you shouldn’t be surprised to learn that the following adjectives are called POSSESSIVE adjectives:</a:t>
            </a:r>
          </a:p>
          <a:p>
            <a:pPr marL="0" indent="0">
              <a:buNone/>
            </a:pPr>
            <a:endParaRPr lang="en-US" dirty="0"/>
          </a:p>
          <a:p>
            <a:pPr marL="0" indent="0" algn="ctr">
              <a:buNone/>
            </a:pPr>
            <a:r>
              <a:rPr lang="en-US" dirty="0" smtClean="0">
                <a:solidFill>
                  <a:srgbClr val="FF0000"/>
                </a:solidFill>
              </a:rPr>
              <a:t>my</a:t>
            </a:r>
            <a:r>
              <a:rPr lang="en-US" dirty="0" smtClean="0"/>
              <a:t> house      </a:t>
            </a:r>
            <a:r>
              <a:rPr lang="en-US" dirty="0" smtClean="0">
                <a:solidFill>
                  <a:srgbClr val="FF0000"/>
                </a:solidFill>
              </a:rPr>
              <a:t>your</a:t>
            </a:r>
            <a:r>
              <a:rPr lang="en-US" dirty="0" smtClean="0"/>
              <a:t> car      </a:t>
            </a:r>
            <a:r>
              <a:rPr lang="en-US" dirty="0" smtClean="0">
                <a:solidFill>
                  <a:srgbClr val="FF0000"/>
                </a:solidFill>
              </a:rPr>
              <a:t>her</a:t>
            </a:r>
            <a:r>
              <a:rPr lang="en-US" dirty="0" smtClean="0"/>
              <a:t> friends</a:t>
            </a:r>
            <a:endParaRPr lang="en-US" dirty="0"/>
          </a:p>
        </p:txBody>
      </p:sp>
    </p:spTree>
    <p:extLst>
      <p:ext uri="{BB962C8B-B14F-4D97-AF65-F5344CB8AC3E}">
        <p14:creationId xmlns:p14="http://schemas.microsoft.com/office/powerpoint/2010/main" val="1920205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ashVert">
          <a:fgClr>
            <a:srgbClr val="FFFF0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610600" cy="6172200"/>
          </a:xfrm>
        </p:spPr>
        <p:txBody>
          <a:bodyPr>
            <a:normAutofit/>
          </a:bodyPr>
          <a:lstStyle/>
          <a:p>
            <a:pPr marL="0" indent="0">
              <a:buNone/>
            </a:pPr>
            <a:r>
              <a:rPr lang="en-US" dirty="0" smtClean="0"/>
              <a:t>And remember that adjectives also quantify nouns or pronouns:</a:t>
            </a:r>
          </a:p>
          <a:p>
            <a:pPr marL="0" indent="0">
              <a:buNone/>
            </a:pPr>
            <a:endParaRPr lang="en-US" sz="1200" dirty="0"/>
          </a:p>
          <a:p>
            <a:pPr marL="0" indent="0" algn="ctr">
              <a:buNone/>
            </a:pPr>
            <a:r>
              <a:rPr lang="en-US" dirty="0" smtClean="0">
                <a:solidFill>
                  <a:srgbClr val="FF0000"/>
                </a:solidFill>
              </a:rPr>
              <a:t>two</a:t>
            </a:r>
            <a:r>
              <a:rPr lang="en-US" dirty="0" smtClean="0"/>
              <a:t> puppies</a:t>
            </a:r>
          </a:p>
          <a:p>
            <a:pPr marL="0" indent="0" algn="ctr">
              <a:buNone/>
            </a:pPr>
            <a:r>
              <a:rPr lang="en-US" dirty="0" smtClean="0">
                <a:solidFill>
                  <a:srgbClr val="FF0000"/>
                </a:solidFill>
              </a:rPr>
              <a:t>many</a:t>
            </a:r>
            <a:r>
              <a:rPr lang="en-US" dirty="0" smtClean="0"/>
              <a:t> children</a:t>
            </a:r>
          </a:p>
          <a:p>
            <a:pPr marL="0" indent="0" algn="ctr">
              <a:buNone/>
            </a:pPr>
            <a:r>
              <a:rPr lang="en-US" dirty="0" smtClean="0">
                <a:solidFill>
                  <a:srgbClr val="FF0000"/>
                </a:solidFill>
              </a:rPr>
              <a:t>several</a:t>
            </a:r>
            <a:r>
              <a:rPr lang="en-US" dirty="0" smtClean="0"/>
              <a:t> tests</a:t>
            </a:r>
          </a:p>
          <a:p>
            <a:pPr marL="0" indent="0" algn="ctr">
              <a:buNone/>
            </a:pPr>
            <a:endParaRPr lang="en-US" sz="1100" dirty="0"/>
          </a:p>
          <a:p>
            <a:pPr marL="0" indent="0">
              <a:buNone/>
            </a:pPr>
            <a:r>
              <a:rPr lang="en-US" sz="2800" dirty="0" smtClean="0"/>
              <a:t>Adjectives normally come before the noun/pronoun that they describe/quantify/modify, but occasionally they come after:</a:t>
            </a:r>
          </a:p>
          <a:p>
            <a:pPr marL="0" indent="0">
              <a:buNone/>
            </a:pPr>
            <a:endParaRPr lang="en-US" sz="2800" dirty="0"/>
          </a:p>
          <a:p>
            <a:pPr marL="0" indent="0">
              <a:buNone/>
            </a:pPr>
            <a:r>
              <a:rPr lang="en-US" sz="2800" dirty="0" smtClean="0"/>
              <a:t>The woman is tall. – “Tall” describes “woman.”</a:t>
            </a:r>
          </a:p>
          <a:p>
            <a:pPr marL="0" indent="0">
              <a:buNone/>
            </a:pPr>
            <a:r>
              <a:rPr lang="en-US" sz="2800" dirty="0" smtClean="0"/>
              <a:t>We painted the house blue. – “Blue” describes “house.”</a:t>
            </a:r>
            <a:endParaRPr lang="en-US" sz="2800" dirty="0"/>
          </a:p>
        </p:txBody>
      </p:sp>
    </p:spTree>
    <p:extLst>
      <p:ext uri="{BB962C8B-B14F-4D97-AF65-F5344CB8AC3E}">
        <p14:creationId xmlns:p14="http://schemas.microsoft.com/office/powerpoint/2010/main" val="3651613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horzBrick">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686800" cy="6324600"/>
          </a:xfrm>
        </p:spPr>
        <p:txBody>
          <a:bodyPr>
            <a:normAutofit fontScale="62500" lnSpcReduction="20000"/>
          </a:bodyPr>
          <a:lstStyle/>
          <a:p>
            <a:pPr marL="0" indent="0">
              <a:buNone/>
            </a:pPr>
            <a:r>
              <a:rPr lang="en-US" dirty="0" smtClean="0"/>
              <a:t>Two final notes: First, the words “a,” “an,” &amp; “the” are considered adjectives, although they’re better known as “articles.”  But when you’re assigning words to one of the 8 parts of speech, “adjective” is the category where they go.</a:t>
            </a:r>
          </a:p>
          <a:p>
            <a:pPr marL="0" indent="0">
              <a:buNone/>
            </a:pPr>
            <a:endParaRPr lang="en-US" dirty="0"/>
          </a:p>
          <a:p>
            <a:pPr marL="0" indent="0">
              <a:buNone/>
            </a:pPr>
            <a:r>
              <a:rPr lang="en-US" dirty="0" smtClean="0"/>
              <a:t>Second, just as there are proper &amp; common nouns, there are proper &amp; common adjectives.  Proper </a:t>
            </a:r>
            <a:r>
              <a:rPr lang="en-US" dirty="0" smtClean="0">
                <a:solidFill>
                  <a:srgbClr val="FF0000"/>
                </a:solidFill>
              </a:rPr>
              <a:t>adjectives</a:t>
            </a:r>
            <a:r>
              <a:rPr lang="en-US" dirty="0" smtClean="0"/>
              <a:t> normally come from proper </a:t>
            </a:r>
            <a:r>
              <a:rPr lang="en-US" dirty="0" smtClean="0">
                <a:solidFill>
                  <a:srgbClr val="00B050"/>
                </a:solidFill>
              </a:rPr>
              <a:t>nouns:</a:t>
            </a:r>
          </a:p>
          <a:p>
            <a:pPr marL="0" indent="0">
              <a:buNone/>
            </a:pPr>
            <a:endParaRPr lang="en-US" dirty="0"/>
          </a:p>
          <a:p>
            <a:pPr marL="0" indent="0">
              <a:buNone/>
            </a:pPr>
            <a:r>
              <a:rPr lang="en-US" dirty="0" smtClean="0"/>
              <a:t>          I went to </a:t>
            </a:r>
            <a:r>
              <a:rPr lang="en-US" dirty="0" smtClean="0">
                <a:solidFill>
                  <a:srgbClr val="00B050"/>
                </a:solidFill>
              </a:rPr>
              <a:t>Italy</a:t>
            </a:r>
            <a:r>
              <a:rPr lang="en-US" dirty="0" smtClean="0"/>
              <a:t> because I love </a:t>
            </a:r>
            <a:r>
              <a:rPr lang="en-US" dirty="0" smtClean="0">
                <a:solidFill>
                  <a:srgbClr val="FF0000"/>
                </a:solidFill>
              </a:rPr>
              <a:t>Italian</a:t>
            </a:r>
            <a:r>
              <a:rPr lang="en-US" dirty="0" smtClean="0"/>
              <a:t> food. </a:t>
            </a:r>
          </a:p>
          <a:p>
            <a:pPr marL="0" indent="0">
              <a:buNone/>
            </a:pPr>
            <a:r>
              <a:rPr lang="en-US" dirty="0"/>
              <a:t> </a:t>
            </a:r>
            <a:r>
              <a:rPr lang="en-US" dirty="0" smtClean="0"/>
              <a:t>        “Italy” is a proper noun, &amp; “Italian” is a proper adjective.</a:t>
            </a:r>
          </a:p>
          <a:p>
            <a:pPr marL="0" indent="0">
              <a:buNone/>
            </a:pPr>
            <a:endParaRPr lang="en-US" dirty="0"/>
          </a:p>
          <a:p>
            <a:pPr marL="0" indent="0">
              <a:buNone/>
            </a:pPr>
            <a:r>
              <a:rPr lang="en-US" dirty="0" smtClean="0"/>
              <a:t>          We bought a </a:t>
            </a:r>
            <a:r>
              <a:rPr lang="en-US" dirty="0" smtClean="0">
                <a:solidFill>
                  <a:srgbClr val="FF0000"/>
                </a:solidFill>
              </a:rPr>
              <a:t>Victorian </a:t>
            </a:r>
            <a:r>
              <a:rPr lang="en-US" dirty="0" smtClean="0"/>
              <a:t>house. (Meaning a house built during the </a:t>
            </a:r>
          </a:p>
          <a:p>
            <a:pPr marL="0" indent="0">
              <a:buNone/>
            </a:pPr>
            <a:r>
              <a:rPr lang="en-US" dirty="0" smtClean="0"/>
              <a:t>           reign of England’s Queen </a:t>
            </a:r>
            <a:r>
              <a:rPr lang="en-US" dirty="0" smtClean="0">
                <a:solidFill>
                  <a:srgbClr val="00B050"/>
                </a:solidFill>
              </a:rPr>
              <a:t>Victoria</a:t>
            </a:r>
            <a:r>
              <a:rPr lang="en-US" dirty="0" smtClean="0"/>
              <a:t>.)</a:t>
            </a:r>
          </a:p>
          <a:p>
            <a:pPr marL="0" indent="0">
              <a:buNone/>
            </a:pPr>
            <a:endParaRPr lang="en-US" dirty="0" smtClean="0"/>
          </a:p>
          <a:p>
            <a:pPr marL="0" indent="0">
              <a:buNone/>
            </a:pPr>
            <a:r>
              <a:rPr lang="en-US" dirty="0" smtClean="0"/>
              <a:t>If you mastered nouns &amp; pronouns in the last 2 presentations, you should find adjective identification a piece of cake.  If you think a word is an adjective, there HAS to be a noun or pronoun that the adjective describes/modifies/identifies.  So let’s see how you do:</a:t>
            </a:r>
          </a:p>
          <a:p>
            <a:pPr marL="0" indent="0">
              <a:buNone/>
            </a:pPr>
            <a:endParaRPr lang="en-US" dirty="0" smtClean="0"/>
          </a:p>
          <a:p>
            <a:pPr marL="0" indent="0">
              <a:buNone/>
            </a:pPr>
            <a:r>
              <a:rPr lang="en-US" dirty="0" smtClean="0"/>
              <a:t>The man in the gray suit does not know a thing.</a:t>
            </a:r>
          </a:p>
          <a:p>
            <a:pPr marL="0" indent="0">
              <a:buNone/>
            </a:pPr>
            <a:endParaRPr lang="en-US" dirty="0" smtClean="0"/>
          </a:p>
          <a:p>
            <a:pPr marL="0" indent="0">
              <a:buNone/>
            </a:pPr>
            <a:r>
              <a:rPr lang="en-US" dirty="0" smtClean="0"/>
              <a:t>Click on the adjective in the above sentence. (In this exercise, articles don’t count, so don’t click on an article.)</a:t>
            </a:r>
            <a:endParaRPr lang="en-US" dirty="0"/>
          </a:p>
        </p:txBody>
      </p:sp>
      <p:sp>
        <p:nvSpPr>
          <p:cNvPr id="5" name="Action Button: Back or Previous 4">
            <a:hlinkClick r:id="rId2" action="ppaction://hlinksldjump" highlightClick="1"/>
          </p:cNvPr>
          <p:cNvSpPr/>
          <p:nvPr/>
        </p:nvSpPr>
        <p:spPr>
          <a:xfrm>
            <a:off x="1143000" y="4572000"/>
            <a:ext cx="609600" cy="381000"/>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2" action="ppaction://hlinksldjump" highlightClick="1"/>
          </p:cNvPr>
          <p:cNvSpPr/>
          <p:nvPr/>
        </p:nvSpPr>
        <p:spPr>
          <a:xfrm>
            <a:off x="1828800" y="4572000"/>
            <a:ext cx="3048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 action="ppaction://hlinkshowjump?jump=nextslide" highlightClick="1"/>
          </p:cNvPr>
          <p:cNvSpPr/>
          <p:nvPr/>
        </p:nvSpPr>
        <p:spPr>
          <a:xfrm>
            <a:off x="3429000" y="4572000"/>
            <a:ext cx="4572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 action="ppaction://hlinkshowjump?jump=nextslide" highlightClick="1"/>
          </p:cNvPr>
          <p:cNvSpPr/>
          <p:nvPr/>
        </p:nvSpPr>
        <p:spPr>
          <a:xfrm>
            <a:off x="3962400" y="4572000"/>
            <a:ext cx="6858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 action="ppaction://hlinkshowjump?jump=nextslide" highlightClick="1"/>
          </p:cNvPr>
          <p:cNvSpPr/>
          <p:nvPr/>
        </p:nvSpPr>
        <p:spPr>
          <a:xfrm>
            <a:off x="4648200" y="4572000"/>
            <a:ext cx="6096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 action="ppaction://hlinkshowjump?jump=nextslide" highlightClick="1"/>
          </p:cNvPr>
          <p:cNvSpPr/>
          <p:nvPr/>
        </p:nvSpPr>
        <p:spPr>
          <a:xfrm>
            <a:off x="5257800" y="4572000"/>
            <a:ext cx="7620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 action="ppaction://hlinkshowjump?jump=nextslide" highlightClick="1"/>
          </p:cNvPr>
          <p:cNvSpPr/>
          <p:nvPr/>
        </p:nvSpPr>
        <p:spPr>
          <a:xfrm>
            <a:off x="6324600" y="4572000"/>
            <a:ext cx="7620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3" action="ppaction://hlinksldjump" highlightClick="1"/>
          </p:cNvPr>
          <p:cNvSpPr/>
          <p:nvPr/>
        </p:nvSpPr>
        <p:spPr>
          <a:xfrm>
            <a:off x="2743200" y="4572000"/>
            <a:ext cx="5334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Custom 14">
            <a:hlinkClick r:id="" action="ppaction://hlinkshowjump?jump=nextslide" highlightClick="1"/>
          </p:cNvPr>
          <p:cNvSpPr/>
          <p:nvPr/>
        </p:nvSpPr>
        <p:spPr>
          <a:xfrm>
            <a:off x="304800" y="5410200"/>
            <a:ext cx="1524000" cy="304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 action="ppaction://hlinkshowjump?jump=nextslide" highlightClick="1"/>
          </p:cNvPr>
          <p:cNvSpPr/>
          <p:nvPr/>
        </p:nvSpPr>
        <p:spPr>
          <a:xfrm>
            <a:off x="2438400" y="5410200"/>
            <a:ext cx="2743200" cy="304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Custom 16">
            <a:hlinkClick r:id="rId3" action="ppaction://hlinksldjump" highlightClick="1"/>
          </p:cNvPr>
          <p:cNvSpPr/>
          <p:nvPr/>
        </p:nvSpPr>
        <p:spPr>
          <a:xfrm>
            <a:off x="1828800" y="5410200"/>
            <a:ext cx="609600" cy="304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456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rgbClr val="FF0000"/>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NO.  That word is NOT an adjective.  It does not describe/identify/modify a noun or pronoun.</a:t>
            </a:r>
            <a:endParaRPr lang="en-US" dirty="0"/>
          </a:p>
        </p:txBody>
      </p:sp>
      <p:sp>
        <p:nvSpPr>
          <p:cNvPr id="4" name="Action Button: Custom 3">
            <a:hlinkClick r:id="" action="ppaction://hlinkshowjump?jump=previousslide" highlightClick="1"/>
          </p:cNvPr>
          <p:cNvSpPr/>
          <p:nvPr/>
        </p:nvSpPr>
        <p:spPr>
          <a:xfrm>
            <a:off x="-914400" y="-152400"/>
            <a:ext cx="11125200" cy="7162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684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 Yes!  “Gray” describes “suit.”</a:t>
            </a:r>
            <a:endParaRPr lang="en-US" dirty="0"/>
          </a:p>
        </p:txBody>
      </p:sp>
      <p:pic>
        <p:nvPicPr>
          <p:cNvPr id="3074" name="Picture 2" descr="http://cdnb.lystit.com/photos/2012/11/22/john-varvatos-gun-metal-gun-metal-wool-twobutton-suit-with-flat-front-pants-product-1-5544179-494571116_large_flex.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667000"/>
            <a:ext cx="2835275" cy="326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393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6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Click on the adjective. (In this exercise, articles don’t count, so don’t click on an article.)</a:t>
            </a:r>
            <a:r>
              <a:rPr lang="en-US" dirty="0"/>
              <a:t/>
            </a:r>
            <a:br>
              <a:rPr lang="en-US" dirty="0"/>
            </a:br>
            <a:endParaRPr lang="en-US" dirty="0"/>
          </a:p>
        </p:txBody>
      </p:sp>
      <p:sp>
        <p:nvSpPr>
          <p:cNvPr id="3" name="Content Placeholder 2"/>
          <p:cNvSpPr>
            <a:spLocks noGrp="1"/>
          </p:cNvSpPr>
          <p:nvPr>
            <p:ph idx="1"/>
          </p:nvPr>
        </p:nvSpPr>
        <p:spPr>
          <a:xfrm>
            <a:off x="228600" y="1752600"/>
            <a:ext cx="8610600" cy="4525963"/>
          </a:xfrm>
        </p:spPr>
        <p:txBody>
          <a:bodyPr/>
          <a:lstStyle/>
          <a:p>
            <a:pPr marL="0" indent="0">
              <a:buNone/>
            </a:pPr>
            <a:r>
              <a:rPr lang="en-US" dirty="0" smtClean="0"/>
              <a:t>She insists on doing whatever she wants every day.</a:t>
            </a:r>
            <a:endParaRPr lang="en-US" dirty="0"/>
          </a:p>
        </p:txBody>
      </p:sp>
      <p:sp>
        <p:nvSpPr>
          <p:cNvPr id="4" name="Action Button: Custom 3">
            <a:hlinkClick r:id="" action="ppaction://hlinkshowjump?jump=nextslide" highlightClick="1"/>
          </p:cNvPr>
          <p:cNvSpPr/>
          <p:nvPr/>
        </p:nvSpPr>
        <p:spPr>
          <a:xfrm>
            <a:off x="304800" y="1752600"/>
            <a:ext cx="67056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 action="ppaction://hlinkshowjump?jump=nextslide" highlightClick="1"/>
          </p:cNvPr>
          <p:cNvSpPr/>
          <p:nvPr/>
        </p:nvSpPr>
        <p:spPr>
          <a:xfrm>
            <a:off x="8077200" y="1752600"/>
            <a:ext cx="5334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rId2" action="ppaction://hlinksldjump" highlightClick="1"/>
          </p:cNvPr>
          <p:cNvSpPr/>
          <p:nvPr/>
        </p:nvSpPr>
        <p:spPr>
          <a:xfrm>
            <a:off x="7010400" y="1752600"/>
            <a:ext cx="9906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893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23446</TotalTime>
  <Words>1587</Words>
  <Application>Microsoft Office PowerPoint</Application>
  <PresentationFormat>On-screen Show (4:3)</PresentationFormat>
  <Paragraphs>87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Adjectives</vt:lpstr>
      <vt:lpstr>PowerPoint Presentation</vt:lpstr>
      <vt:lpstr>More descriptive adjectives</vt:lpstr>
      <vt:lpstr>PowerPoint Presentation</vt:lpstr>
      <vt:lpstr>PowerPoint Presentation</vt:lpstr>
      <vt:lpstr>PowerPoint Presentation</vt:lpstr>
      <vt:lpstr>PowerPoint Presentation</vt:lpstr>
      <vt:lpstr>PowerPoint Presentation</vt:lpstr>
      <vt:lpstr>Click on the adjective. (In this exercise, articles don’t count, so don’t click on an article.) </vt:lpstr>
      <vt:lpstr>PowerPoint Presentation</vt:lpstr>
      <vt:lpstr>PowerPoint Presentation</vt:lpstr>
      <vt:lpstr>Click on the adjective. (In this exercise, articles don’t count, so don’t click on an article.)</vt:lpstr>
      <vt:lpstr>PowerPoint Presentation</vt:lpstr>
      <vt:lpstr>BTW, if you chose “really,” what noun or pronoun does that go with?  Does “really” identify/describe “you”? Or “sister”? Or “time”?</vt:lpstr>
      <vt:lpstr>Click on the adjective. (In this exercise, articles don’t count, so don’t click on an article.)</vt:lpstr>
      <vt:lpstr>PowerPoint Presentation</vt:lpstr>
      <vt:lpstr>Yes!  “Good” describes “idea.”</vt:lpstr>
      <vt:lpstr>Click on the adjective. (In this exercise, articles don’t count, so don’t click on an article.)</vt:lpstr>
      <vt:lpstr>PowerPoint Presentation</vt:lpstr>
      <vt:lpstr>PowerPoint Presentation</vt:lpstr>
      <vt:lpstr>Identify the adjectives in this excerpt from The Scarlet Letter.</vt:lpstr>
      <vt:lpstr>If you reached this page without first having written down the adjectives from the previous page, go BACK!</vt:lpstr>
      <vt:lpstr>PowerPoint Presentation</vt:lpstr>
    </vt:vector>
  </TitlesOfParts>
  <Company>Gordon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Guffey</dc:creator>
  <cp:lastModifiedBy>Karen Guffey</cp:lastModifiedBy>
  <cp:revision>35</cp:revision>
  <dcterms:created xsi:type="dcterms:W3CDTF">2014-03-31T00:29:25Z</dcterms:created>
  <dcterms:modified xsi:type="dcterms:W3CDTF">2014-04-28T03:06:24Z</dcterms:modified>
</cp:coreProperties>
</file>