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122"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5D30F-7E82-431A-80E4-FF721236817C}"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BCCDC-5C93-4725-91EE-B6ED249CF804}" type="slidenum">
              <a:rPr lang="en-US" smtClean="0"/>
              <a:t>‹#›</a:t>
            </a:fld>
            <a:endParaRPr lang="en-US"/>
          </a:p>
        </p:txBody>
      </p:sp>
    </p:spTree>
    <p:extLst>
      <p:ext uri="{BB962C8B-B14F-4D97-AF65-F5344CB8AC3E}">
        <p14:creationId xmlns:p14="http://schemas.microsoft.com/office/powerpoint/2010/main" val="203255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8ABC74-9879-47AB-98E4-FB1FB5BE8876}" type="slidenum">
              <a:rPr lang="en-US" altLang="en-US" smtClean="0">
                <a:latin typeface="Times" pitchFamily="18" charset="0"/>
              </a:rPr>
              <a:pPr/>
              <a:t>1</a:t>
            </a:fld>
            <a:endParaRPr lang="en-US" altLang="en-US" smtClean="0">
              <a:latin typeface="Times"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E45C248-45DF-4C0B-9EE1-1FD18DB65924}" type="slidenum">
              <a:rPr lang="en-US" altLang="en-US" smtClean="0">
                <a:latin typeface="Times" pitchFamily="18" charset="0"/>
              </a:rPr>
              <a:pPr/>
              <a:t>11</a:t>
            </a:fld>
            <a:endParaRPr lang="en-US" altLang="en-US" smtClean="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860953C-0724-4561-8EAF-13179F45573F}" type="slidenum">
              <a:rPr lang="en-US" altLang="en-US" smtClean="0">
                <a:latin typeface="Times" pitchFamily="18" charset="0"/>
              </a:rPr>
              <a:pPr/>
              <a:t>15</a:t>
            </a:fld>
            <a:endParaRPr lang="en-US" altLang="en-US" smtClean="0">
              <a:latin typeface="Times"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1FA74B-1A0D-4E71-B62F-3F76AFB3D974}" type="slidenum">
              <a:rPr lang="en-US" altLang="en-US" smtClean="0">
                <a:latin typeface="Times" pitchFamily="18" charset="0"/>
              </a:rPr>
              <a:pPr/>
              <a:t>16</a:t>
            </a:fld>
            <a:endParaRPr lang="en-US" altLang="en-US" smtClean="0">
              <a:latin typeface="Times"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40A8ECD-43D9-4906-A554-79DB09F26643}" type="slidenum">
              <a:rPr lang="en-US" altLang="en-US" smtClean="0">
                <a:latin typeface="Times" pitchFamily="18" charset="0"/>
              </a:rPr>
              <a:pPr/>
              <a:t>20</a:t>
            </a:fld>
            <a:endParaRPr lang="en-US" altLang="en-US" smtClean="0">
              <a:latin typeface="Times"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656E85-5AC2-4B54-8EC6-CAE3A4461990}" type="slidenum">
              <a:rPr lang="en-US" altLang="en-US" smtClean="0">
                <a:latin typeface="Times" pitchFamily="18" charset="0"/>
              </a:rPr>
              <a:pPr/>
              <a:t>22</a:t>
            </a:fld>
            <a:endParaRPr lang="en-US" altLang="en-US" smtClean="0">
              <a:latin typeface="Times"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B41E04C-DE8A-40B4-94DD-E57CFF897E91}" type="slidenum">
              <a:rPr lang="en-US" altLang="en-US" smtClean="0">
                <a:latin typeface="Times" pitchFamily="18" charset="0"/>
              </a:rPr>
              <a:pPr/>
              <a:t>24</a:t>
            </a:fld>
            <a:endParaRPr lang="en-US" altLang="en-US" smtClean="0">
              <a:latin typeface="Times" pitchFamily="18" charset="0"/>
            </a:endParaRPr>
          </a:p>
        </p:txBody>
      </p:sp>
      <p:sp>
        <p:nvSpPr>
          <p:cNvPr id="54275" name="Rectangle 2"/>
          <p:cNvSpPr>
            <a:spLocks noGrp="1" noRot="1" noChangeAspect="1" noChangeArrowheads="1" noTextEdit="1"/>
          </p:cNvSpPr>
          <p:nvPr>
            <p:ph type="sldImg"/>
          </p:nvPr>
        </p:nvSpPr>
        <p:spPr>
          <a:xfrm>
            <a:off x="1144588" y="685800"/>
            <a:ext cx="4570412" cy="3427413"/>
          </a:xfrm>
          <a:ln/>
        </p:spPr>
      </p:sp>
      <p:sp>
        <p:nvSpPr>
          <p:cNvPr id="54276" name="Rectangle 3"/>
          <p:cNvSpPr>
            <a:spLocks noGrp="1" noChangeArrowheads="1"/>
          </p:cNvSpPr>
          <p:nvPr>
            <p:ph type="body" idx="1"/>
          </p:nvPr>
        </p:nvSpPr>
        <p:spPr>
          <a:noFill/>
          <a:ln/>
        </p:spPr>
        <p:txBody>
          <a:bodyPr lIns="88400" tIns="44200" rIns="88400" bIns="44200"/>
          <a:lstStyle/>
          <a:p>
            <a:pPr>
              <a:spcBef>
                <a:spcPct val="0"/>
              </a:spcBef>
            </a:pPr>
            <a:r>
              <a:rPr lang="en-US" smtClean="0">
                <a:cs typeface="Times New Roman" pitchFamily="18" charset="0"/>
              </a:rPr>
              <a:t>In recent years, there have been increased efforts by states to implement comprehensive tobacco control programs.  Between 1990 and 2003, tobacco consumption has declined from 133 to 79 packs per capita in the United States, with even greater declines among states with strong tobacco control programs.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0E01B2F-6031-4C37-B61D-291A5BB7D730}" type="slidenum">
              <a:rPr lang="en-US" altLang="en-US" smtClean="0">
                <a:latin typeface="Times" pitchFamily="18" charset="0"/>
              </a:rPr>
              <a:pPr/>
              <a:t>25</a:t>
            </a:fld>
            <a:endParaRPr lang="en-US" altLang="en-US" smtClean="0">
              <a:latin typeface="Times" pitchFamily="18" charset="0"/>
            </a:endParaRPr>
          </a:p>
        </p:txBody>
      </p:sp>
      <p:sp>
        <p:nvSpPr>
          <p:cNvPr id="55299" name="Rectangle 2"/>
          <p:cNvSpPr>
            <a:spLocks noGrp="1" noRot="1" noChangeAspect="1" noChangeArrowheads="1" noTextEdit="1"/>
          </p:cNvSpPr>
          <p:nvPr>
            <p:ph type="sldImg"/>
          </p:nvPr>
        </p:nvSpPr>
        <p:spPr>
          <a:xfrm>
            <a:off x="1144588" y="685800"/>
            <a:ext cx="4570412" cy="3427413"/>
          </a:xfrm>
          <a:ln/>
        </p:spPr>
      </p:sp>
      <p:sp>
        <p:nvSpPr>
          <p:cNvPr id="55300" name="Rectangle 3"/>
          <p:cNvSpPr>
            <a:spLocks noGrp="1" noChangeArrowheads="1"/>
          </p:cNvSpPr>
          <p:nvPr>
            <p:ph type="body" idx="1"/>
          </p:nvPr>
        </p:nvSpPr>
        <p:spPr>
          <a:noFill/>
          <a:ln/>
        </p:spPr>
        <p:txBody>
          <a:bodyPr/>
          <a:lstStyle/>
          <a:p>
            <a:pPr eaLnBrk="1" hangingPunct="1"/>
            <a:r>
              <a:rPr lang="en-US" smtClean="0">
                <a:cs typeface="Times New Roman" pitchFamily="18" charset="0"/>
              </a:rPr>
              <a:t>The reduction in cigarette consumption has been associated with a decrease in adult smoking prevalence in both men and women since 1965. The difference in cigarette smoking across gender narrowed from 1965 to 1985, a result of smoking becoming more popular among women and higher rates of quitting among male smokers following the Surgeon General</a:t>
            </a:r>
            <a:r>
              <a:rPr lang="en-US" smtClean="0">
                <a:latin typeface="Arial" charset="0"/>
                <a:cs typeface="Times New Roman" pitchFamily="18" charset="0"/>
              </a:rPr>
              <a:t>’</a:t>
            </a:r>
            <a:r>
              <a:rPr lang="en-US" smtClean="0">
                <a:cs typeface="Times New Roman" pitchFamily="18" charset="0"/>
              </a:rPr>
              <a:t>s Report.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0DC9383-22B5-484A-9701-56F0E2D3813D}" type="slidenum">
              <a:rPr lang="en-US" altLang="en-US" smtClean="0">
                <a:latin typeface="Times" pitchFamily="18" charset="0"/>
              </a:rPr>
              <a:pPr/>
              <a:t>26</a:t>
            </a:fld>
            <a:endParaRPr lang="en-US" altLang="en-US" smtClean="0">
              <a:latin typeface="Times" pitchFamily="18" charset="0"/>
            </a:endParaRPr>
          </a:p>
        </p:txBody>
      </p:sp>
      <p:sp>
        <p:nvSpPr>
          <p:cNvPr id="56323" name="Rectangle 2"/>
          <p:cNvSpPr>
            <a:spLocks noGrp="1" noRot="1" noChangeAspect="1" noChangeArrowheads="1" noTextEdit="1"/>
          </p:cNvSpPr>
          <p:nvPr>
            <p:ph type="sldImg"/>
          </p:nvPr>
        </p:nvSpPr>
        <p:spPr>
          <a:xfrm>
            <a:off x="1144588" y="685800"/>
            <a:ext cx="4570412" cy="3427413"/>
          </a:xfrm>
          <a:ln/>
        </p:spPr>
      </p:sp>
      <p:sp>
        <p:nvSpPr>
          <p:cNvPr id="56324" name="Rectangle 3"/>
          <p:cNvSpPr>
            <a:spLocks noGrp="1" noChangeArrowheads="1"/>
          </p:cNvSpPr>
          <p:nvPr>
            <p:ph type="body" idx="1"/>
          </p:nvPr>
        </p:nvSpPr>
        <p:spPr>
          <a:noFill/>
          <a:ln/>
        </p:spPr>
        <p:txBody>
          <a:bodyPr/>
          <a:lstStyle/>
          <a:p>
            <a:pPr eaLnBrk="1" hangingPunct="1"/>
            <a:r>
              <a:rPr lang="en-US" smtClean="0">
                <a:cs typeface="Times New Roman" pitchFamily="18" charset="0"/>
              </a:rPr>
              <a:t>Reduction in cigarette smoking among youth is an important factor in reducing prevalence and addiction in adulthood. Smoking among high school students increased from 1991 to 1997 and then began to decline.  It is thought that the increase in smoking from 1991 to 1997 was due to aggressive youth targeted marketing and promotions; tobacco companies greatly increased their expenditures and promotions during that period.  The subsequent decline is thought to be due to increased price of cigarettes as well as tobacco control efforts.  Patterns were similar for Whites, African Americans, and Hispanics and for males and females.</a:t>
            </a: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499A495-9856-4973-B5CA-55DA9D3C218C}" type="slidenum">
              <a:rPr lang="en-US" altLang="en-US" smtClean="0">
                <a:latin typeface="Times" pitchFamily="18" charset="0"/>
              </a:rPr>
              <a:pPr/>
              <a:t>33</a:t>
            </a:fld>
            <a:endParaRPr lang="en-US" altLang="en-US" smtClean="0">
              <a:latin typeface="Times"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1F03818-ABD9-4E31-8753-2C81A379ADAD}" type="slidenum">
              <a:rPr lang="en-US" altLang="en-US" smtClean="0">
                <a:latin typeface="Times" pitchFamily="18" charset="0"/>
              </a:rPr>
              <a:pPr/>
              <a:t>35</a:t>
            </a:fld>
            <a:endParaRPr lang="en-US" altLang="en-US" smtClean="0">
              <a:latin typeface="Times"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F068120-C161-4AB4-A501-1FA4EB588026}" type="slidenum">
              <a:rPr lang="en-US" altLang="en-US" smtClean="0">
                <a:latin typeface="Times" pitchFamily="18" charset="0"/>
              </a:rPr>
              <a:pPr/>
              <a:t>2</a:t>
            </a:fld>
            <a:endParaRPr lang="en-US" altLang="en-US" smtClean="0">
              <a:latin typeface="Times"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EC2742C-E7DF-4A49-A007-99E951F6ED33}" type="slidenum">
              <a:rPr lang="en-US" altLang="en-US" smtClean="0">
                <a:latin typeface="Times" pitchFamily="18" charset="0"/>
              </a:rPr>
              <a:pPr/>
              <a:t>3</a:t>
            </a:fld>
            <a:endParaRPr lang="en-US" altLang="en-US" smtClean="0">
              <a:latin typeface="Times"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CCDC-5C93-4725-91EE-B6ED249CF804}" type="slidenum">
              <a:rPr lang="en-US" smtClean="0"/>
              <a:t>4</a:t>
            </a:fld>
            <a:endParaRPr lang="en-US"/>
          </a:p>
        </p:txBody>
      </p:sp>
    </p:spTree>
    <p:extLst>
      <p:ext uri="{BB962C8B-B14F-4D97-AF65-F5344CB8AC3E}">
        <p14:creationId xmlns:p14="http://schemas.microsoft.com/office/powerpoint/2010/main" val="665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CCDC-5C93-4725-91EE-B6ED249CF804}" type="slidenum">
              <a:rPr lang="en-US" smtClean="0"/>
              <a:t>5</a:t>
            </a:fld>
            <a:endParaRPr lang="en-US"/>
          </a:p>
        </p:txBody>
      </p:sp>
    </p:spTree>
    <p:extLst>
      <p:ext uri="{BB962C8B-B14F-4D97-AF65-F5344CB8AC3E}">
        <p14:creationId xmlns:p14="http://schemas.microsoft.com/office/powerpoint/2010/main" val="44852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CCDC-5C93-4725-91EE-B6ED249CF804}" type="slidenum">
              <a:rPr lang="en-US" smtClean="0"/>
              <a:t>6</a:t>
            </a:fld>
            <a:endParaRPr lang="en-US"/>
          </a:p>
        </p:txBody>
      </p:sp>
    </p:spTree>
    <p:extLst>
      <p:ext uri="{BB962C8B-B14F-4D97-AF65-F5344CB8AC3E}">
        <p14:creationId xmlns:p14="http://schemas.microsoft.com/office/powerpoint/2010/main" val="404113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CCDC-5C93-4725-91EE-B6ED249CF804}" type="slidenum">
              <a:rPr lang="en-US" smtClean="0"/>
              <a:t>7</a:t>
            </a:fld>
            <a:endParaRPr lang="en-US"/>
          </a:p>
        </p:txBody>
      </p:sp>
    </p:spTree>
    <p:extLst>
      <p:ext uri="{BB962C8B-B14F-4D97-AF65-F5344CB8AC3E}">
        <p14:creationId xmlns:p14="http://schemas.microsoft.com/office/powerpoint/2010/main" val="163450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BCCDC-5C93-4725-91EE-B6ED249CF804}" type="slidenum">
              <a:rPr lang="en-US" smtClean="0"/>
              <a:t>8</a:t>
            </a:fld>
            <a:endParaRPr lang="en-US"/>
          </a:p>
        </p:txBody>
      </p:sp>
    </p:spTree>
    <p:extLst>
      <p:ext uri="{BB962C8B-B14F-4D97-AF65-F5344CB8AC3E}">
        <p14:creationId xmlns:p14="http://schemas.microsoft.com/office/powerpoint/2010/main" val="313173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1A69D0A-D824-472E-859B-B2A37AC21C64}" type="slidenum">
              <a:rPr lang="en-US" altLang="en-US" smtClean="0">
                <a:latin typeface="Times" pitchFamily="18" charset="0"/>
              </a:rPr>
              <a:pPr/>
              <a:t>10</a:t>
            </a:fld>
            <a:endParaRPr lang="en-US" altLang="en-US" smtClean="0">
              <a:latin typeface="Times"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C9E1375-7418-4FAE-ABC0-5BCF4DF9B84B}" type="datetimeFigureOut">
              <a:rPr lang="en-US" smtClean="0"/>
              <a:t>6/24/2015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1707CAC-2DCF-4E76-8A4C-A9BF636DCF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9E1375-7418-4FAE-ABC0-5BCF4DF9B84B}"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7CAC-2DCF-4E76-8A4C-A9BF636DCF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9E1375-7418-4FAE-ABC0-5BCF4DF9B84B}"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7CAC-2DCF-4E76-8A4C-A9BF636DCF3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2C2A60-2744-4520-983D-F457F5B8ADF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C9E1375-7418-4FAE-ABC0-5BCF4DF9B84B}" type="datetimeFigureOut">
              <a:rPr lang="en-US" smtClean="0"/>
              <a:t>6/24/2015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1707CAC-2DCF-4E76-8A4C-A9BF636DCF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C9E1375-7418-4FAE-ABC0-5BCF4DF9B84B}" type="datetimeFigureOut">
              <a:rPr lang="en-US" smtClean="0"/>
              <a:t>6/24/2015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1707CAC-2DCF-4E76-8A4C-A9BF636DCF3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C9E1375-7418-4FAE-ABC0-5BCF4DF9B84B}" type="datetimeFigureOut">
              <a:rPr lang="en-US" smtClean="0"/>
              <a:t>6/24/2015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1707CAC-2DCF-4E76-8A4C-A9BF636DCF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C9E1375-7418-4FAE-ABC0-5BCF4DF9B84B}"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1707CAC-2DCF-4E76-8A4C-A9BF636DCF3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C9E1375-7418-4FAE-ABC0-5BCF4DF9B84B}" type="datetimeFigureOut">
              <a:rPr lang="en-US" smtClean="0"/>
              <a:t>6/24/2015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7CAC-2DCF-4E76-8A4C-A9BF636DCF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9E1375-7418-4FAE-ABC0-5BCF4DF9B84B}" type="datetimeFigureOut">
              <a:rPr lang="en-US" smtClean="0"/>
              <a:t>6/24/2015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7CAC-2DCF-4E76-8A4C-A9BF636DCF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C9E1375-7418-4FAE-ABC0-5BCF4DF9B84B}" type="datetimeFigureOut">
              <a:rPr lang="en-US" smtClean="0"/>
              <a:t>6/24/2015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7CAC-2DCF-4E76-8A4C-A9BF636DCF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C9E1375-7418-4FAE-ABC0-5BCF4DF9B84B}"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1707CAC-2DCF-4E76-8A4C-A9BF636DCF3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C9E1375-7418-4FAE-ABC0-5BCF4DF9B84B}" type="datetimeFigureOut">
              <a:rPr lang="en-US" smtClean="0"/>
              <a:t>6/24/2015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1707CAC-2DCF-4E76-8A4C-A9BF636DCF3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0aun1303.jpg%20%20%20%20%20%20%20%20%20%20%20%20%20%20%20%20%20%20%20%20%20%20%20%20%20%20%20%20%20%20%20%20%20%20%20%20%20%20%20%20%20%20%20%20%20%20%20%20%20%20%20%20%2000015B16%0cMacintosh%20HD%20%20%20%20%20%20%20%20%20%20%20%20%20%20%20%20%20%20%20ABA7815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www.youtube.com/watch?v=17NOkPgDcFU&amp;feature=related" TargetMode="External"/><Relationship Id="rId2" Type="http://schemas.openxmlformats.org/officeDocument/2006/relationships/hyperlink" Target="http://www.webmd.com/hw-popup/standard-alcoholic-drink" TargetMode="External"/><Relationship Id="rId1" Type="http://schemas.openxmlformats.org/officeDocument/2006/relationships/slideLayout" Target="../slideLayouts/slideLayout7.xml"/><Relationship Id="rId6" Type="http://schemas.openxmlformats.org/officeDocument/2006/relationships/hyperlink" Target="http://www.webmd.com/video/alcohol-drug-hope" TargetMode="External"/><Relationship Id="rId5" Type="http://schemas.openxmlformats.org/officeDocument/2006/relationships/image" Target="../media/image17.png"/><Relationship Id="rId4" Type="http://schemas.openxmlformats.org/officeDocument/2006/relationships/hyperlink" Target="http://www.webmd.com/mental-health/alcohol-abuse/tc/interactive-tool-do-you-have-a-drinking-problem-what-does-this-tool-measu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0aun1306.jpg%20%20%20%20%20%20%20%20%20%20%20%20%20%20%20%20%20%20%20%20%20%20%20%20%20%20%20%20%20%20%20%20%20%20%20%20%20%20%20%20%20%20%20%20%20%20%20%20%20%20%20%20%2000015B16%0cMacintosh%20HD%20%20%20%20%20%20%20%20%20%20%20%20%20%20%20%20%20%20%20ABA7815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quitsmoking.com/index.html" TargetMode="External"/><Relationship Id="rId1" Type="http://schemas.openxmlformats.org/officeDocument/2006/relationships/slideLayout" Target="../slideLayouts/slideLayout7.xml"/><Relationship Id="rId4" Type="http://schemas.openxmlformats.org/officeDocument/2006/relationships/hyperlink" Target="http://www.webmd.com/smoking-cessation/slideshow-13-best-quit-smoking-tips-eve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www.grapefroot.com/tobacco/1.html"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www.youtube.com/watch?v=dn50mTEGnr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ebmd.com/video/how-to-quit-smok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www.huffingtonpost.com/2011/06/20/cigarette-warnings-labels-photos-fda_n_880885.html#s295464" TargetMode="External"/><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http://www.webmd.com/drug-medication/slideshow-commonly-abused-drugs" TargetMode="External"/><Relationship Id="rId5" Type="http://schemas.openxmlformats.org/officeDocument/2006/relationships/image" Target="../media/image36.pn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hyperlink" Target="http://tc.bmjjournals.com/cgi/content/full/7/4/443/F2" TargetMode="Externa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hyperlink" Target="http://www.webmd.com/drug-medication/slideshow-commonly-abused-drug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p:spPr>
        <p:txBody>
          <a:bodyPr/>
          <a:lstStyle/>
          <a:p>
            <a:pPr eaLnBrk="1" hangingPunct="1"/>
            <a:r>
              <a:rPr lang="en-US" smtClean="0"/>
              <a:t>Addiction</a:t>
            </a:r>
          </a:p>
        </p:txBody>
      </p:sp>
      <p:sp>
        <p:nvSpPr>
          <p:cNvPr id="5123" name="Rectangle 3"/>
          <p:cNvSpPr>
            <a:spLocks noGrp="1" noChangeArrowheads="1"/>
          </p:cNvSpPr>
          <p:nvPr>
            <p:ph idx="1"/>
          </p:nvPr>
        </p:nvSpPr>
        <p:spPr>
          <a:xfrm>
            <a:off x="762000" y="1600200"/>
            <a:ext cx="7772400" cy="4114800"/>
          </a:xfrm>
        </p:spPr>
        <p:txBody>
          <a:bodyPr/>
          <a:lstStyle/>
          <a:p>
            <a:pPr marL="609600" indent="-609600" eaLnBrk="1" hangingPunct="1"/>
            <a:r>
              <a:rPr lang="en-US" smtClean="0"/>
              <a:t>A pathological or abnormal relationship with an object or event with three common elements:</a:t>
            </a:r>
          </a:p>
          <a:p>
            <a:pPr marL="990600" lvl="1" indent="-533400" eaLnBrk="1" hangingPunct="1"/>
            <a:r>
              <a:rPr lang="en-US" smtClean="0"/>
              <a:t>Exposure = definite beginning and end</a:t>
            </a:r>
          </a:p>
          <a:p>
            <a:pPr marL="990600" lvl="1" indent="-533400" eaLnBrk="1" hangingPunct="1"/>
            <a:r>
              <a:rPr lang="en-US" smtClean="0"/>
              <a:t>Compulsion = engage in despite negative consequences </a:t>
            </a:r>
          </a:p>
          <a:p>
            <a:pPr marL="990600" lvl="1" indent="-533400" eaLnBrk="1" hangingPunct="1"/>
            <a:r>
              <a:rPr lang="en-US" smtClean="0"/>
              <a:t>Loss of control = search for highs changes to desire to avoid the lows</a:t>
            </a:r>
          </a:p>
          <a:p>
            <a:pPr marL="990600" lvl="1" indent="-533400" eaLnBrk="1" hangingPunct="1"/>
            <a:endParaRPr lang="en-US" smtClean="0"/>
          </a:p>
          <a:p>
            <a:pPr marL="990600" lvl="1" indent="-533400" eaLnBrk="1" hangingPunct="1">
              <a:buFontTx/>
              <a:buNone/>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z="4400" dirty="0" smtClean="0">
                <a:effectLst>
                  <a:reflection blurRad="6350" stA="55000" endA="300" endPos="45500" dir="5400000" sy="-100000" algn="bl" rotWithShape="0"/>
                </a:effectLst>
              </a:rPr>
              <a:t>Alcohol</a:t>
            </a:r>
          </a:p>
        </p:txBody>
      </p:sp>
      <p:sp>
        <p:nvSpPr>
          <p:cNvPr id="14339" name="Rectangle 3"/>
          <p:cNvSpPr>
            <a:spLocks noGrp="1" noChangeArrowheads="1"/>
          </p:cNvSpPr>
          <p:nvPr>
            <p:ph idx="1"/>
          </p:nvPr>
        </p:nvSpPr>
        <p:spPr>
          <a:xfrm>
            <a:off x="609600" y="1600200"/>
            <a:ext cx="8077200" cy="4953000"/>
          </a:xfrm>
        </p:spPr>
        <p:txBody>
          <a:bodyPr/>
          <a:lstStyle/>
          <a:p>
            <a:pPr>
              <a:lnSpc>
                <a:spcPct val="90000"/>
              </a:lnSpc>
              <a:buClrTx/>
              <a:buFont typeface="Wingdings" pitchFamily="2" charset="2"/>
              <a:buChar char="§"/>
            </a:pPr>
            <a:r>
              <a:rPr lang="en-US" sz="2400" dirty="0" smtClean="0"/>
              <a:t>Alcohol is technically known as ethyl alcohol or ethanol.</a:t>
            </a:r>
          </a:p>
          <a:p>
            <a:pPr>
              <a:lnSpc>
                <a:spcPct val="90000"/>
              </a:lnSpc>
              <a:buClrTx/>
              <a:buFont typeface="Wingdings" pitchFamily="2" charset="2"/>
              <a:buChar char="§"/>
            </a:pPr>
            <a:r>
              <a:rPr lang="en-US" sz="2400" dirty="0" smtClean="0"/>
              <a:t>It is a central nervous system </a:t>
            </a:r>
            <a:r>
              <a:rPr lang="en-US" sz="2400" b="1" dirty="0" smtClean="0"/>
              <a:t>depressant</a:t>
            </a:r>
            <a:r>
              <a:rPr lang="en-US" sz="2400" dirty="0" smtClean="0"/>
              <a:t> drug.</a:t>
            </a:r>
          </a:p>
          <a:p>
            <a:pPr lvl="1">
              <a:lnSpc>
                <a:spcPct val="90000"/>
              </a:lnSpc>
              <a:buClrTx/>
              <a:buFont typeface="Wingdings" pitchFamily="2" charset="2"/>
              <a:buChar char="§"/>
            </a:pPr>
            <a:r>
              <a:rPr lang="en-US" sz="2400" dirty="0" smtClean="0"/>
              <a:t>Slows brain function </a:t>
            </a:r>
          </a:p>
          <a:p>
            <a:pPr lvl="1">
              <a:lnSpc>
                <a:spcPct val="90000"/>
              </a:lnSpc>
              <a:buClrTx/>
              <a:buFont typeface="Wingdings" pitchFamily="2" charset="2"/>
              <a:buChar char="§"/>
            </a:pPr>
            <a:r>
              <a:rPr lang="en-US" sz="2400" dirty="0" smtClean="0"/>
              <a:t>Slows reaction time</a:t>
            </a:r>
          </a:p>
          <a:p>
            <a:pPr lvl="1">
              <a:lnSpc>
                <a:spcPct val="90000"/>
              </a:lnSpc>
              <a:buClrTx/>
              <a:buFont typeface="Wingdings" pitchFamily="2" charset="2"/>
              <a:buChar char="§"/>
            </a:pPr>
            <a:r>
              <a:rPr lang="en-US" sz="2400" dirty="0" smtClean="0"/>
              <a:t>Dulls alertness</a:t>
            </a:r>
          </a:p>
          <a:p>
            <a:pPr lvl="1">
              <a:lnSpc>
                <a:spcPct val="90000"/>
              </a:lnSpc>
              <a:buClrTx/>
              <a:buFont typeface="Wingdings" pitchFamily="2" charset="2"/>
              <a:buChar char="§"/>
            </a:pPr>
            <a:r>
              <a:rPr lang="en-US" sz="2400" dirty="0" smtClean="0"/>
              <a:t>Impairs coordination </a:t>
            </a:r>
          </a:p>
          <a:p>
            <a:pPr lvl="1">
              <a:lnSpc>
                <a:spcPct val="90000"/>
              </a:lnSpc>
              <a:buClrTx/>
              <a:buFont typeface="Wingdings" pitchFamily="2" charset="2"/>
              <a:buChar char="§"/>
            </a:pPr>
            <a:r>
              <a:rPr lang="en-US" sz="2400" dirty="0" smtClean="0"/>
              <a:t>Intensifies emotions </a:t>
            </a:r>
          </a:p>
          <a:p>
            <a:pPr lvl="1">
              <a:lnSpc>
                <a:spcPct val="90000"/>
              </a:lnSpc>
              <a:buClrTx/>
              <a:buFont typeface="Wingdings" pitchFamily="2" charset="2"/>
              <a:buChar char="§"/>
            </a:pPr>
            <a:r>
              <a:rPr lang="en-US" sz="2400" dirty="0" smtClean="0"/>
              <a:t>Increases risk taking </a:t>
            </a:r>
          </a:p>
          <a:p>
            <a:pPr lvl="1">
              <a:lnSpc>
                <a:spcPct val="90000"/>
              </a:lnSpc>
              <a:buClrTx/>
              <a:buFont typeface="Wingdings" pitchFamily="2" charset="2"/>
              <a:buChar char="§"/>
            </a:pPr>
            <a:r>
              <a:rPr lang="en-US" sz="2400" dirty="0" smtClean="0"/>
              <a:t>Lowers inhibitions</a:t>
            </a:r>
          </a:p>
          <a:p>
            <a:pPr lvl="1">
              <a:lnSpc>
                <a:spcPct val="90000"/>
              </a:lnSpc>
              <a:buClrTx/>
              <a:buFont typeface="Wingdings" pitchFamily="2" charset="2"/>
              <a:buChar char="§"/>
            </a:pPr>
            <a:r>
              <a:rPr lang="en-US" sz="2400" dirty="0" smtClean="0"/>
              <a:t>Disrupts judgment and reasoning.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8382000" cy="1143000"/>
          </a:xfrm>
        </p:spPr>
        <p:txBody>
          <a:bodyPr>
            <a:normAutofit/>
          </a:bodyPr>
          <a:lstStyle/>
          <a:p>
            <a:pPr eaLnBrk="1" hangingPunct="1"/>
            <a:r>
              <a:rPr lang="en-US" sz="4400" dirty="0" smtClean="0"/>
              <a:t>Alcohol</a:t>
            </a:r>
          </a:p>
        </p:txBody>
      </p:sp>
      <p:sp>
        <p:nvSpPr>
          <p:cNvPr id="15363" name="Rectangle 3"/>
          <p:cNvSpPr>
            <a:spLocks noGrp="1" noChangeArrowheads="1"/>
          </p:cNvSpPr>
          <p:nvPr>
            <p:ph idx="1"/>
          </p:nvPr>
        </p:nvSpPr>
        <p:spPr>
          <a:xfrm>
            <a:off x="609600" y="1371600"/>
            <a:ext cx="8001000" cy="4876800"/>
          </a:xfrm>
        </p:spPr>
        <p:txBody>
          <a:bodyPr/>
          <a:lstStyle/>
          <a:p>
            <a:pPr eaLnBrk="1" hangingPunct="1">
              <a:lnSpc>
                <a:spcPct val="80000"/>
              </a:lnSpc>
              <a:buClrTx/>
              <a:buFont typeface="Wingdings" pitchFamily="2" charset="2"/>
              <a:buChar char="§"/>
            </a:pPr>
            <a:r>
              <a:rPr lang="en-US" sz="2900" dirty="0" smtClean="0"/>
              <a:t>Alcohol is processed by the liver at an approximate rate of 1 oz. per hour. </a:t>
            </a:r>
          </a:p>
          <a:p>
            <a:pPr eaLnBrk="1" hangingPunct="1">
              <a:lnSpc>
                <a:spcPct val="80000"/>
              </a:lnSpc>
              <a:buClrTx/>
              <a:buFont typeface="Wingdings" pitchFamily="2" charset="2"/>
              <a:buChar char="§"/>
            </a:pPr>
            <a:r>
              <a:rPr lang="en-US" sz="2900" dirty="0" smtClean="0"/>
              <a:t>Speed of absorption depends on: </a:t>
            </a:r>
          </a:p>
          <a:p>
            <a:pPr>
              <a:lnSpc>
                <a:spcPct val="80000"/>
              </a:lnSpc>
              <a:buClrTx/>
              <a:buFont typeface="Wingdings" pitchFamily="2" charset="2"/>
              <a:buChar char="§"/>
            </a:pPr>
            <a:r>
              <a:rPr lang="en-US" sz="2900" dirty="0" smtClean="0"/>
              <a:t>              - weight, </a:t>
            </a:r>
          </a:p>
          <a:p>
            <a:pPr>
              <a:lnSpc>
                <a:spcPct val="80000"/>
              </a:lnSpc>
              <a:buClrTx/>
              <a:buFont typeface="Wingdings" pitchFamily="2" charset="2"/>
              <a:buChar char="§"/>
            </a:pPr>
            <a:r>
              <a:rPr lang="en-US" sz="2900" dirty="0" smtClean="0"/>
              <a:t>              - gender, </a:t>
            </a:r>
          </a:p>
          <a:p>
            <a:pPr>
              <a:lnSpc>
                <a:spcPct val="80000"/>
              </a:lnSpc>
              <a:buClrTx/>
              <a:buFont typeface="Wingdings" pitchFamily="2" charset="2"/>
              <a:buChar char="§"/>
            </a:pPr>
            <a:r>
              <a:rPr lang="en-US" sz="2900" dirty="0" smtClean="0"/>
              <a:t>              - speed of consumption, </a:t>
            </a:r>
          </a:p>
          <a:p>
            <a:pPr>
              <a:lnSpc>
                <a:spcPct val="80000"/>
              </a:lnSpc>
              <a:buClrTx/>
              <a:buFont typeface="Wingdings" pitchFamily="2" charset="2"/>
              <a:buChar char="§"/>
            </a:pPr>
            <a:r>
              <a:rPr lang="en-US" sz="2900" dirty="0" smtClean="0"/>
              <a:t>              - food intake</a:t>
            </a:r>
          </a:p>
          <a:p>
            <a:pPr>
              <a:lnSpc>
                <a:spcPct val="80000"/>
              </a:lnSpc>
              <a:buClrTx/>
              <a:buFont typeface="Wingdings" pitchFamily="2" charset="2"/>
              <a:buChar char="§"/>
            </a:pPr>
            <a:r>
              <a:rPr lang="en-US" sz="2900" dirty="0" smtClean="0"/>
              <a:t>              - type of beverage</a:t>
            </a:r>
          </a:p>
          <a:p>
            <a:pPr>
              <a:lnSpc>
                <a:spcPct val="80000"/>
              </a:lnSpc>
              <a:buClrTx/>
              <a:buFont typeface="Wingdings" pitchFamily="2" charset="2"/>
              <a:buChar char="§"/>
            </a:pPr>
            <a:r>
              <a:rPr lang="en-US" sz="2900" dirty="0" smtClean="0"/>
              <a:t>              - gender</a:t>
            </a:r>
          </a:p>
          <a:p>
            <a:pPr eaLnBrk="1" hangingPunct="1">
              <a:lnSpc>
                <a:spcPct val="80000"/>
              </a:lnSpc>
              <a:buClrTx/>
              <a:buFont typeface="Wingdings" pitchFamily="2" charset="2"/>
              <a:buChar char="§"/>
            </a:pPr>
            <a:r>
              <a:rPr lang="en-US" sz="2900" dirty="0" smtClean="0"/>
              <a:t>Tolerance is the body’s physical adjustment to the habitual use of a chemical.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6" name="Group 2"/>
          <p:cNvGraphicFramePr>
            <a:graphicFrameLocks noGrp="1"/>
          </p:cNvGraphicFramePr>
          <p:nvPr/>
        </p:nvGraphicFramePr>
        <p:xfrm>
          <a:off x="609600" y="1371600"/>
          <a:ext cx="7993063" cy="4817110"/>
        </p:xfrm>
        <a:graphic>
          <a:graphicData uri="http://schemas.openxmlformats.org/drawingml/2006/table">
            <a:tbl>
              <a:tblPr/>
              <a:tblGrid>
                <a:gridCol w="1195388"/>
                <a:gridCol w="1014412"/>
                <a:gridCol w="762000"/>
                <a:gridCol w="1295400"/>
                <a:gridCol w="3725863"/>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Number Drinks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Ounces EtOH</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BAC</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Time of Removal</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Effects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½</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hour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Feeling relaxed</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1/2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¼</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½ hours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Feeling “high”,  ↓inhibitions,  ↑confidence,  ↓judgement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1/2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 hours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Memory impaired,  coordination reduced,  slurred speech</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 hours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Slowed reflexes, erratic changes in feelings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 ½</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15hours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Stuporous, complete loss of coordination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 hours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Coma, Dealth</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42" name="Rectangle 58"/>
          <p:cNvSpPr>
            <a:spLocks noChangeArrowheads="1"/>
          </p:cNvSpPr>
          <p:nvPr/>
        </p:nvSpPr>
        <p:spPr bwMode="auto">
          <a:xfrm>
            <a:off x="609600" y="152400"/>
            <a:ext cx="7848600" cy="1311275"/>
          </a:xfrm>
          <a:prstGeom prst="rect">
            <a:avLst/>
          </a:prstGeom>
          <a:noFill/>
          <a:ln w="9525">
            <a:noFill/>
            <a:miter lim="800000"/>
            <a:headEnd/>
            <a:tailEnd/>
          </a:ln>
        </p:spPr>
        <p:txBody>
          <a:bodyPr anchor="ctr">
            <a:spAutoFit/>
          </a:bodyPr>
          <a:lstStyle/>
          <a:p>
            <a:pPr algn="ctr"/>
            <a:r>
              <a:rPr lang="en-US" sz="4000">
                <a:cs typeface="Times New Roman" pitchFamily="18" charset="0"/>
              </a:rPr>
              <a:t>Behavioral Effects of Alcohol</a:t>
            </a:r>
            <a:endParaRPr lang="en-US" sz="4000"/>
          </a:p>
          <a:p>
            <a:pPr eaLnBrk="0" hangingPunct="0"/>
            <a:endParaRPr lang="en-US" sz="400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lcoholism"/>
          <p:cNvPicPr>
            <a:picLocks noChangeAspect="1" noChangeArrowheads="1"/>
          </p:cNvPicPr>
          <p:nvPr/>
        </p:nvPicPr>
        <p:blipFill>
          <a:blip r:embed="rId2" cstate="print"/>
          <a:srcRect/>
          <a:stretch>
            <a:fillRect/>
          </a:stretch>
        </p:blipFill>
        <p:spPr bwMode="auto">
          <a:xfrm>
            <a:off x="762000" y="92075"/>
            <a:ext cx="7772400" cy="6216650"/>
          </a:xfrm>
          <a:prstGeom prst="rect">
            <a:avLst/>
          </a:prstGeom>
          <a:noFill/>
          <a:ln w="9525">
            <a:noFill/>
            <a:miter lim="800000"/>
            <a:headEnd/>
            <a:tailEnd/>
          </a:ln>
        </p:spPr>
      </p:pic>
      <p:pic>
        <p:nvPicPr>
          <p:cNvPr id="17411" name="Picture 3" descr="&#10;un1303.jpg                                                     00015B16Macintosh HD                   ABA78158:"/>
          <p:cNvPicPr>
            <a:picLocks noChangeAspect="1" noChangeArrowheads="1"/>
          </p:cNvPicPr>
          <p:nvPr/>
        </p:nvPicPr>
        <p:blipFill>
          <a:blip r:embed="rId3" r:link="rId4" cstate="print"/>
          <a:srcRect/>
          <a:stretch>
            <a:fillRect/>
          </a:stretch>
        </p:blipFill>
        <p:spPr bwMode="auto">
          <a:xfrm>
            <a:off x="304800" y="457200"/>
            <a:ext cx="5562600" cy="517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Gruenewald"/>
          <p:cNvPicPr>
            <a:picLocks noChangeAspect="1" noChangeArrowheads="1"/>
          </p:cNvPicPr>
          <p:nvPr/>
        </p:nvPicPr>
        <p:blipFill>
          <a:blip r:embed="rId2" cstate="print"/>
          <a:srcRect/>
          <a:stretch>
            <a:fillRect/>
          </a:stretch>
        </p:blipFill>
        <p:spPr bwMode="auto">
          <a:xfrm>
            <a:off x="0" y="1398588"/>
            <a:ext cx="9144000" cy="5459412"/>
          </a:xfrm>
          <a:prstGeom prst="rect">
            <a:avLst/>
          </a:prstGeom>
          <a:noFill/>
          <a:ln w="9525">
            <a:noFill/>
            <a:miter lim="800000"/>
            <a:headEnd/>
            <a:tailEnd/>
          </a:ln>
        </p:spPr>
      </p:pic>
      <p:sp>
        <p:nvSpPr>
          <p:cNvPr id="18435" name="Text Box 4"/>
          <p:cNvSpPr txBox="1">
            <a:spLocks noChangeArrowheads="1"/>
          </p:cNvSpPr>
          <p:nvPr/>
        </p:nvSpPr>
        <p:spPr bwMode="auto">
          <a:xfrm>
            <a:off x="990600" y="304800"/>
            <a:ext cx="7086600" cy="701675"/>
          </a:xfrm>
          <a:prstGeom prst="rect">
            <a:avLst/>
          </a:prstGeom>
          <a:noFill/>
          <a:ln w="9525">
            <a:noFill/>
            <a:miter lim="800000"/>
            <a:headEnd/>
            <a:tailEnd/>
          </a:ln>
        </p:spPr>
        <p:txBody>
          <a:bodyPr>
            <a:spAutoFit/>
          </a:bodyPr>
          <a:lstStyle/>
          <a:p>
            <a:pPr algn="ctr">
              <a:spcBef>
                <a:spcPct val="50000"/>
              </a:spcBef>
            </a:pPr>
            <a:r>
              <a:rPr lang="en-US" sz="4000"/>
              <a:t>Drinking Patterns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152400"/>
            <a:ext cx="7772400" cy="1143000"/>
          </a:xfrm>
        </p:spPr>
        <p:txBody>
          <a:bodyPr/>
          <a:lstStyle/>
          <a:p>
            <a:pPr eaLnBrk="1" hangingPunct="1"/>
            <a:r>
              <a:rPr lang="en-US" smtClean="0"/>
              <a:t>Impact of Alcohol</a:t>
            </a:r>
          </a:p>
        </p:txBody>
      </p:sp>
      <p:sp>
        <p:nvSpPr>
          <p:cNvPr id="19459" name="Rectangle 3"/>
          <p:cNvSpPr>
            <a:spLocks noGrp="1" noChangeArrowheads="1"/>
          </p:cNvSpPr>
          <p:nvPr>
            <p:ph idx="1"/>
          </p:nvPr>
        </p:nvSpPr>
        <p:spPr>
          <a:xfrm>
            <a:off x="533400" y="1371600"/>
            <a:ext cx="8001000" cy="4800600"/>
          </a:xfrm>
        </p:spPr>
        <p:txBody>
          <a:bodyPr/>
          <a:lstStyle/>
          <a:p>
            <a:pPr eaLnBrk="1" hangingPunct="1">
              <a:lnSpc>
                <a:spcPct val="80000"/>
              </a:lnSpc>
              <a:buFontTx/>
              <a:buNone/>
            </a:pPr>
            <a:r>
              <a:rPr lang="en-US" sz="2400" u="sng" smtClean="0"/>
              <a:t>Alcohol is a factor in:</a:t>
            </a:r>
            <a:r>
              <a:rPr lang="en-US" sz="2400" smtClean="0"/>
              <a:t> </a:t>
            </a:r>
          </a:p>
          <a:p>
            <a:pPr eaLnBrk="1" hangingPunct="1">
              <a:lnSpc>
                <a:spcPct val="80000"/>
              </a:lnSpc>
            </a:pPr>
            <a:r>
              <a:rPr lang="en-US" sz="2400" smtClean="0"/>
              <a:t>50% of deaths in motor vehicle crashes, </a:t>
            </a:r>
          </a:p>
          <a:p>
            <a:pPr eaLnBrk="1" hangingPunct="1">
              <a:lnSpc>
                <a:spcPct val="80000"/>
              </a:lnSpc>
            </a:pPr>
            <a:r>
              <a:rPr lang="en-US" sz="2400" smtClean="0"/>
              <a:t>33% drownings, </a:t>
            </a:r>
          </a:p>
          <a:p>
            <a:pPr eaLnBrk="1" hangingPunct="1">
              <a:lnSpc>
                <a:spcPct val="80000"/>
              </a:lnSpc>
            </a:pPr>
            <a:r>
              <a:rPr lang="en-US" sz="2400" smtClean="0"/>
              <a:t>50% deaths caused by fire, </a:t>
            </a:r>
          </a:p>
          <a:p>
            <a:pPr eaLnBrk="1" hangingPunct="1">
              <a:lnSpc>
                <a:spcPct val="80000"/>
              </a:lnSpc>
            </a:pPr>
            <a:r>
              <a:rPr lang="en-US" sz="2400" smtClean="0"/>
              <a:t>50% homicides, </a:t>
            </a:r>
          </a:p>
          <a:p>
            <a:pPr eaLnBrk="1" hangingPunct="1">
              <a:lnSpc>
                <a:spcPct val="80000"/>
              </a:lnSpc>
            </a:pPr>
            <a:r>
              <a:rPr lang="en-US" sz="2400" smtClean="0"/>
              <a:t>33% of suicides, </a:t>
            </a:r>
          </a:p>
          <a:p>
            <a:pPr eaLnBrk="1" hangingPunct="1">
              <a:lnSpc>
                <a:spcPct val="80000"/>
              </a:lnSpc>
            </a:pPr>
            <a:r>
              <a:rPr lang="en-US" sz="2400" smtClean="0"/>
              <a:t>66% of assaults, </a:t>
            </a:r>
          </a:p>
          <a:p>
            <a:pPr eaLnBrk="1" hangingPunct="1">
              <a:lnSpc>
                <a:spcPct val="80000"/>
              </a:lnSpc>
            </a:pPr>
            <a:r>
              <a:rPr lang="en-US" sz="2400" smtClean="0"/>
              <a:t>50% domestic violence, </a:t>
            </a:r>
          </a:p>
          <a:p>
            <a:pPr eaLnBrk="1" hangingPunct="1">
              <a:lnSpc>
                <a:spcPct val="80000"/>
              </a:lnSpc>
            </a:pPr>
            <a:r>
              <a:rPr lang="en-US" sz="2400" smtClean="0"/>
              <a:t>90% of campus rapes, </a:t>
            </a:r>
          </a:p>
          <a:p>
            <a:pPr eaLnBrk="1" hangingPunct="1">
              <a:lnSpc>
                <a:spcPct val="80000"/>
              </a:lnSpc>
            </a:pPr>
            <a:r>
              <a:rPr lang="en-US" sz="2400" smtClean="0"/>
              <a:t>40% of academic problems.  </a:t>
            </a:r>
          </a:p>
          <a:p>
            <a:pPr eaLnBrk="1" hangingPunct="1">
              <a:lnSpc>
                <a:spcPct val="80000"/>
              </a:lnSpc>
            </a:pPr>
            <a:r>
              <a:rPr lang="en-US" sz="2400" smtClean="0"/>
              <a:t>#1 killer of teenagers: drinking and driving.  </a:t>
            </a:r>
          </a:p>
          <a:p>
            <a:pPr eaLnBrk="1" hangingPunct="1">
              <a:lnSpc>
                <a:spcPct val="80000"/>
              </a:lnSpc>
            </a:pPr>
            <a:r>
              <a:rPr lang="en-US" sz="2400" smtClean="0"/>
              <a:t>Significant factor in all risk behavior especially sexual decisions.</a:t>
            </a:r>
          </a:p>
        </p:txBody>
      </p:sp>
      <p:sp>
        <p:nvSpPr>
          <p:cNvPr id="19460" name="Text Box 4"/>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4400" dirty="0" smtClean="0"/>
              <a:t>ALCOHOL</a:t>
            </a:r>
          </a:p>
        </p:txBody>
      </p:sp>
      <p:sp>
        <p:nvSpPr>
          <p:cNvPr id="20483" name="Rectangle 3"/>
          <p:cNvSpPr>
            <a:spLocks noGrp="1" noChangeArrowheads="1"/>
          </p:cNvSpPr>
          <p:nvPr>
            <p:ph idx="1"/>
          </p:nvPr>
        </p:nvSpPr>
        <p:spPr/>
        <p:txBody>
          <a:bodyPr/>
          <a:lstStyle/>
          <a:p>
            <a:pPr eaLnBrk="1" hangingPunct="1">
              <a:buClrTx/>
              <a:buFont typeface="Wingdings" pitchFamily="2" charset="2"/>
              <a:buChar char="§"/>
            </a:pPr>
            <a:r>
              <a:rPr lang="en-US" sz="2800" dirty="0" smtClean="0"/>
              <a:t>Alcohol is a toxin, and harmful effects on the body are great!</a:t>
            </a:r>
          </a:p>
          <a:p>
            <a:pPr lvl="1" eaLnBrk="1" hangingPunct="1">
              <a:buClrTx/>
              <a:buFont typeface="Wingdings" pitchFamily="2" charset="2"/>
              <a:buChar char="§"/>
            </a:pPr>
            <a:r>
              <a:rPr lang="en-US" sz="2400" dirty="0" smtClean="0"/>
              <a:t>Brain damage</a:t>
            </a:r>
          </a:p>
          <a:p>
            <a:pPr lvl="1" eaLnBrk="1" hangingPunct="1">
              <a:buClrTx/>
              <a:buFont typeface="Wingdings" pitchFamily="2" charset="2"/>
              <a:buChar char="§"/>
            </a:pPr>
            <a:r>
              <a:rPr lang="en-US" sz="2400" dirty="0" smtClean="0"/>
              <a:t>Nerve damage</a:t>
            </a:r>
          </a:p>
          <a:p>
            <a:pPr lvl="1" eaLnBrk="1" hangingPunct="1">
              <a:buClrTx/>
              <a:buFont typeface="Wingdings" pitchFamily="2" charset="2"/>
              <a:buChar char="§"/>
            </a:pPr>
            <a:r>
              <a:rPr lang="en-US" sz="2400" dirty="0" smtClean="0"/>
              <a:t>Heart disease, high blood pressure, stroke</a:t>
            </a:r>
          </a:p>
          <a:p>
            <a:pPr lvl="1" eaLnBrk="1" hangingPunct="1">
              <a:buClrTx/>
              <a:buFont typeface="Wingdings" pitchFamily="2" charset="2"/>
              <a:buChar char="§"/>
            </a:pPr>
            <a:r>
              <a:rPr lang="en-US" sz="2400" dirty="0" smtClean="0"/>
              <a:t>Cancer</a:t>
            </a:r>
          </a:p>
          <a:p>
            <a:pPr lvl="1" eaLnBrk="1" hangingPunct="1">
              <a:buClrTx/>
              <a:buFont typeface="Wingdings" pitchFamily="2" charset="2"/>
              <a:buChar char="§"/>
            </a:pPr>
            <a:r>
              <a:rPr lang="en-US" sz="2400" dirty="0" smtClean="0"/>
              <a:t>Depress immune function</a:t>
            </a:r>
          </a:p>
          <a:p>
            <a:pPr lvl="1" eaLnBrk="1" hangingPunct="1">
              <a:buClrTx/>
              <a:buFont typeface="Wingdings" pitchFamily="2" charset="2"/>
              <a:buChar char="§"/>
            </a:pPr>
            <a:r>
              <a:rPr lang="en-US" sz="2400" dirty="0" smtClean="0"/>
              <a:t>Liver failure</a:t>
            </a:r>
          </a:p>
          <a:p>
            <a:pPr lvl="1" eaLnBrk="1" hangingPunct="1">
              <a:buClrTx/>
              <a:buFont typeface="Wingdings" pitchFamily="2" charset="2"/>
              <a:buChar char="§"/>
            </a:pPr>
            <a:r>
              <a:rPr lang="en-US" sz="2400" dirty="0" smtClean="0"/>
              <a:t>Malnutrition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1524000"/>
            <a:ext cx="8686800" cy="4708981"/>
          </a:xfrm>
          <a:prstGeom prst="rect">
            <a:avLst/>
          </a:prstGeom>
          <a:noFill/>
          <a:ln w="9525">
            <a:noFill/>
            <a:miter lim="800000"/>
            <a:headEnd/>
            <a:tailEnd/>
          </a:ln>
        </p:spPr>
        <p:txBody>
          <a:bodyPr anchor="ctr">
            <a:spAutoFit/>
          </a:bodyPr>
          <a:lstStyle/>
          <a:p>
            <a:pPr>
              <a:tabLst>
                <a:tab pos="457200" algn="l"/>
              </a:tabLst>
            </a:pPr>
            <a:r>
              <a:rPr lang="en-US" sz="2000" dirty="0" smtClean="0"/>
              <a:t>The </a:t>
            </a:r>
            <a:r>
              <a:rPr lang="en-US" sz="2000" dirty="0"/>
              <a:t>following symptoms are associated with alcohol abuse</a:t>
            </a:r>
            <a:r>
              <a:rPr lang="en-US" sz="2000" dirty="0" smtClean="0"/>
              <a:t>:</a:t>
            </a:r>
          </a:p>
          <a:p>
            <a:pPr>
              <a:tabLst>
                <a:tab pos="457200" algn="l"/>
              </a:tabLst>
            </a:pPr>
            <a:endParaRPr lang="en-US" sz="2000" dirty="0"/>
          </a:p>
          <a:p>
            <a:pPr>
              <a:buFont typeface="Wingdings" pitchFamily="2" charset="2"/>
              <a:buChar char="§"/>
              <a:tabLst>
                <a:tab pos="457200" algn="l"/>
              </a:tabLst>
            </a:pPr>
            <a:r>
              <a:rPr lang="en-US" sz="2000" dirty="0"/>
              <a:t>Temporary blackouts or memory loss.</a:t>
            </a:r>
          </a:p>
          <a:p>
            <a:pPr>
              <a:buFont typeface="Wingdings" pitchFamily="2" charset="2"/>
              <a:buChar char="§"/>
              <a:tabLst>
                <a:tab pos="457200" algn="l"/>
              </a:tabLst>
            </a:pPr>
            <a:r>
              <a:rPr lang="en-US" sz="2000" dirty="0"/>
              <a:t>Recurrent arguments or fights with family members or friends.</a:t>
            </a:r>
          </a:p>
          <a:p>
            <a:pPr>
              <a:buFont typeface="Wingdings" pitchFamily="2" charset="2"/>
              <a:buChar char="§"/>
              <a:tabLst>
                <a:tab pos="457200" algn="l"/>
              </a:tabLst>
            </a:pPr>
            <a:r>
              <a:rPr lang="en-US" sz="2000" dirty="0"/>
              <a:t>Continuing use of alcohol to relax, to cheer up, to sleep, to deal with problems, or to feel "normal."</a:t>
            </a:r>
          </a:p>
          <a:p>
            <a:pPr>
              <a:buFont typeface="Wingdings" pitchFamily="2" charset="2"/>
              <a:buChar char="§"/>
              <a:tabLst>
                <a:tab pos="457200" algn="l"/>
              </a:tabLst>
            </a:pPr>
            <a:r>
              <a:rPr lang="en-US" sz="2000" dirty="0"/>
              <a:t>Headache, anxiety, insomnia, nausea, or other unpleasant symptoms when you stop drinking.</a:t>
            </a:r>
          </a:p>
          <a:p>
            <a:pPr>
              <a:buFont typeface="Wingdings" pitchFamily="2" charset="2"/>
              <a:buChar char="§"/>
              <a:tabLst>
                <a:tab pos="457200" algn="l"/>
              </a:tabLst>
            </a:pPr>
            <a:r>
              <a:rPr lang="en-US" sz="2000" dirty="0"/>
              <a:t>Flushed skin and broken capillaries on the face; a husky voice; trembling hands; chronic diarrhea; and drinking alone, in the mornings, or in secret. These symptoms are specifically associated with chronic alcoholism.</a:t>
            </a:r>
          </a:p>
          <a:p>
            <a:pPr>
              <a:buFont typeface="Wingdings" pitchFamily="2" charset="2"/>
              <a:buChar char="§"/>
              <a:tabLst>
                <a:tab pos="457200" algn="l"/>
              </a:tabLst>
            </a:pPr>
            <a:r>
              <a:rPr lang="en-US" sz="2000" dirty="0"/>
              <a:t>Keep in mind that alcohol abuse is different from alcohol dependence.</a:t>
            </a:r>
          </a:p>
          <a:p>
            <a:pPr>
              <a:buFont typeface="Wingdings" pitchFamily="2" charset="2"/>
              <a:buChar char="§"/>
              <a:tabLst>
                <a:tab pos="457200" algn="l"/>
              </a:tabLst>
            </a:pPr>
            <a:r>
              <a:rPr lang="en-US" sz="2000" dirty="0"/>
              <a:t>With abuse, a person uses alcohol in excess but mat not have regular cravings, a need to use daily, and/or withdrawal symptoms during sudden stoppage.</a:t>
            </a:r>
          </a:p>
        </p:txBody>
      </p:sp>
      <p:sp>
        <p:nvSpPr>
          <p:cNvPr id="3" name="TextBox 2"/>
          <p:cNvSpPr txBox="1"/>
          <p:nvPr/>
        </p:nvSpPr>
        <p:spPr>
          <a:xfrm>
            <a:off x="228600" y="457200"/>
            <a:ext cx="6781800" cy="769441"/>
          </a:xfrm>
          <a:prstGeom prst="rect">
            <a:avLst/>
          </a:prstGeom>
          <a:noFill/>
        </p:spPr>
        <p:txBody>
          <a:bodyPr wrap="square" rtlCol="0">
            <a:spAutoFit/>
          </a:bodyPr>
          <a:lstStyle/>
          <a:p>
            <a:r>
              <a:rPr lang="en-US" sz="4400" dirty="0" smtClean="0">
                <a:effectLst>
                  <a:reflection blurRad="6350" stA="55000" endA="300" endPos="45500" dir="5400000" sy="-100000" algn="bl" rotWithShape="0"/>
                </a:effectLst>
                <a:latin typeface="+mj-lt"/>
              </a:rPr>
              <a:t>ALCOHOL ABUSE</a:t>
            </a:r>
            <a:endParaRPr lang="en-US" sz="4400" dirty="0">
              <a:effectLst>
                <a:reflection blurRad="6350" stA="55000" endA="300" endPos="45500" dir="5400000" sy="-100000" algn="bl" rotWithShape="0"/>
              </a:effectLst>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52400" y="1524000"/>
            <a:ext cx="8763000" cy="4001095"/>
          </a:xfrm>
          <a:prstGeom prst="rect">
            <a:avLst/>
          </a:prstGeom>
          <a:noFill/>
          <a:ln w="9525">
            <a:noFill/>
            <a:miter lim="800000"/>
            <a:headEnd/>
            <a:tailEnd/>
          </a:ln>
        </p:spPr>
        <p:txBody>
          <a:bodyPr anchor="ctr">
            <a:spAutoFit/>
          </a:bodyPr>
          <a:lstStyle/>
          <a:p>
            <a:pPr eaLnBrk="0" hangingPunct="0"/>
            <a:r>
              <a:rPr lang="en-US" dirty="0" smtClean="0">
                <a:solidFill>
                  <a:srgbClr val="000000"/>
                </a:solidFill>
                <a:latin typeface="Arial" charset="0"/>
                <a:cs typeface="Arial" charset="0"/>
              </a:rPr>
              <a:t>Alcoholism</a:t>
            </a:r>
            <a:r>
              <a:rPr lang="en-US" dirty="0">
                <a:solidFill>
                  <a:srgbClr val="000000"/>
                </a:solidFill>
                <a:latin typeface="Arial" charset="0"/>
                <a:cs typeface="Arial" charset="0"/>
              </a:rPr>
              <a:t>, also known as “alcohol dependence,” is a disease that includes at least three of the following symptoms:</a:t>
            </a:r>
            <a:endParaRPr lang="en-US" dirty="0">
              <a:latin typeface="Arial" charset="0"/>
              <a:cs typeface="Arial" charset="0"/>
            </a:endParaRPr>
          </a:p>
          <a:p>
            <a:pPr eaLnBrk="0" hangingPunct="0"/>
            <a:endParaRPr lang="en-US" dirty="0">
              <a:solidFill>
                <a:srgbClr val="000000"/>
              </a:solidFill>
              <a:latin typeface="Arial" charset="0"/>
              <a:cs typeface="Arial" charset="0"/>
            </a:endParaRPr>
          </a:p>
          <a:p>
            <a:pPr>
              <a:buFont typeface="Wingdings" pitchFamily="2" charset="2"/>
              <a:buChar char="§"/>
            </a:pPr>
            <a:r>
              <a:rPr lang="en-US" sz="2000" dirty="0"/>
              <a:t>You cannot quit drinking or control how much you drink.</a:t>
            </a:r>
          </a:p>
          <a:p>
            <a:pPr>
              <a:buFont typeface="Wingdings" pitchFamily="2" charset="2"/>
              <a:buChar char="§"/>
            </a:pPr>
            <a:r>
              <a:rPr lang="en-US" sz="2000" dirty="0"/>
              <a:t>You need to drink more to get the same effect. </a:t>
            </a:r>
          </a:p>
          <a:p>
            <a:pPr>
              <a:buFont typeface="Wingdings" pitchFamily="2" charset="2"/>
              <a:buChar char="§"/>
            </a:pPr>
            <a:r>
              <a:rPr lang="en-US" sz="2000" dirty="0"/>
              <a:t>You have withdrawal symptoms when you stop drinking. These include feeling sick to your stomach, sweating, shakiness, and anxiety. </a:t>
            </a:r>
          </a:p>
          <a:p>
            <a:pPr>
              <a:buFont typeface="Wingdings" pitchFamily="2" charset="2"/>
              <a:buChar char="§"/>
            </a:pPr>
            <a:r>
              <a:rPr lang="en-US" sz="2000" dirty="0"/>
              <a:t>You spend a lot of time drinking and recovering from drinking, or you have given up other activities so you can drink.</a:t>
            </a:r>
          </a:p>
          <a:p>
            <a:pPr>
              <a:buFont typeface="Wingdings" pitchFamily="2" charset="2"/>
              <a:buChar char="§"/>
            </a:pPr>
            <a:r>
              <a:rPr lang="en-US" sz="2000" dirty="0"/>
              <a:t>You have tried to quit drinking or to cut back the amount you drink but haven't been able to. </a:t>
            </a:r>
          </a:p>
          <a:p>
            <a:pPr>
              <a:buFont typeface="Wingdings" pitchFamily="2" charset="2"/>
              <a:buChar char="§"/>
            </a:pPr>
            <a:r>
              <a:rPr lang="en-US" sz="2000" dirty="0"/>
              <a:t>You continue to drink even though it harms your relationships and causes physical problems. </a:t>
            </a:r>
          </a:p>
        </p:txBody>
      </p:sp>
      <p:sp>
        <p:nvSpPr>
          <p:cNvPr id="3" name="TextBox 2"/>
          <p:cNvSpPr txBox="1"/>
          <p:nvPr/>
        </p:nvSpPr>
        <p:spPr>
          <a:xfrm>
            <a:off x="228600" y="457200"/>
            <a:ext cx="6477000" cy="769441"/>
          </a:xfrm>
          <a:prstGeom prst="rect">
            <a:avLst/>
          </a:prstGeom>
          <a:noFill/>
        </p:spPr>
        <p:txBody>
          <a:bodyPr wrap="square" rtlCol="0">
            <a:spAutoFit/>
          </a:bodyPr>
          <a:lstStyle/>
          <a:p>
            <a:r>
              <a:rPr lang="en-US" sz="4400" dirty="0" smtClean="0">
                <a:effectLst>
                  <a:reflection blurRad="6350" stA="55000" endA="300" endPos="45500" dir="5400000" sy="-100000" algn="bl" rotWithShape="0"/>
                </a:effectLst>
                <a:latin typeface="+mj-lt"/>
              </a:rPr>
              <a:t>ALCOHOLISM</a:t>
            </a:r>
            <a:endParaRPr lang="en-US" sz="4400" dirty="0">
              <a:effectLst>
                <a:reflection blurRad="6350" stA="55000" endA="300" endPos="45500" dir="5400000" sy="-100000" algn="bl" rotWithShape="0"/>
              </a:effectLst>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mera">
            <a:hlinkClick r:id="rId2"/>
          </p:cNvPr>
          <p:cNvPicPr>
            <a:picLocks noChangeAspect="1" noChangeArrowheads="1"/>
          </p:cNvPicPr>
          <p:nvPr/>
        </p:nvPicPr>
        <p:blipFill>
          <a:blip r:embed="rId3" cstate="print"/>
          <a:srcRect/>
          <a:stretch>
            <a:fillRect/>
          </a:stretch>
        </p:blipFill>
        <p:spPr bwMode="auto">
          <a:xfrm>
            <a:off x="4351338" y="-168275"/>
            <a:ext cx="114300" cy="104775"/>
          </a:xfrm>
          <a:prstGeom prst="rect">
            <a:avLst/>
          </a:prstGeom>
          <a:noFill/>
          <a:ln w="9525">
            <a:noFill/>
            <a:miter lim="800000"/>
            <a:headEnd/>
            <a:tailEnd/>
          </a:ln>
        </p:spPr>
      </p:pic>
      <p:sp>
        <p:nvSpPr>
          <p:cNvPr id="24579" name="TextBox 3"/>
          <p:cNvSpPr txBox="1">
            <a:spLocks noChangeArrowheads="1"/>
          </p:cNvSpPr>
          <p:nvPr/>
        </p:nvSpPr>
        <p:spPr bwMode="auto">
          <a:xfrm>
            <a:off x="533400" y="1676401"/>
            <a:ext cx="7924800" cy="2862322"/>
          </a:xfrm>
          <a:prstGeom prst="rect">
            <a:avLst/>
          </a:prstGeom>
          <a:noFill/>
          <a:ln w="9525">
            <a:noFill/>
            <a:miter lim="800000"/>
            <a:headEnd/>
            <a:tailEnd/>
          </a:ln>
        </p:spPr>
        <p:txBody>
          <a:bodyPr wrap="square">
            <a:spAutoFit/>
          </a:bodyPr>
          <a:lstStyle/>
          <a:p>
            <a:r>
              <a:rPr lang="en-US" sz="2000" dirty="0"/>
              <a:t>You are at risk of drinking too much and should talk to your doctor if you are</a:t>
            </a:r>
            <a:r>
              <a:rPr lang="en-US" sz="2000" dirty="0" smtClean="0"/>
              <a:t>:</a:t>
            </a:r>
          </a:p>
          <a:p>
            <a:endParaRPr lang="en-US" sz="2000" dirty="0"/>
          </a:p>
          <a:p>
            <a:pPr>
              <a:buFont typeface="Wingdings" pitchFamily="2" charset="2"/>
              <a:buChar char="§"/>
            </a:pPr>
            <a:r>
              <a:rPr lang="en-US" sz="2000" dirty="0"/>
              <a:t>A woman who has more than 3 drinks at one time or more than 7 drinks a week. </a:t>
            </a:r>
          </a:p>
          <a:p>
            <a:pPr>
              <a:buFont typeface="Wingdings" pitchFamily="2" charset="2"/>
              <a:buChar char="§"/>
            </a:pPr>
            <a:endParaRPr lang="en-US" sz="2000" dirty="0"/>
          </a:p>
          <a:p>
            <a:pPr>
              <a:buFont typeface="Wingdings" pitchFamily="2" charset="2"/>
              <a:buChar char="§"/>
            </a:pPr>
            <a:r>
              <a:rPr lang="en-US" sz="2000" dirty="0"/>
              <a:t>A man who has more than 4 drinks at one time or more than 14 drinks a week.</a:t>
            </a:r>
          </a:p>
          <a:p>
            <a:pPr>
              <a:buFont typeface="Wingdings" pitchFamily="2" charset="2"/>
              <a:buChar char="§"/>
            </a:pPr>
            <a:endParaRPr lang="en-US" sz="2000" dirty="0"/>
          </a:p>
        </p:txBody>
      </p:sp>
      <p:pic>
        <p:nvPicPr>
          <p:cNvPr id="24581" name="Picture 4" descr="http://img.webmd.com/dtmcms/live/webmd/consumer_assets/site_images/media/interface/calculator.gif">
            <a:hlinkClick r:id="rId4"/>
          </p:cNvPr>
          <p:cNvPicPr>
            <a:picLocks noChangeAspect="1" noChangeArrowheads="1"/>
          </p:cNvPicPr>
          <p:nvPr/>
        </p:nvPicPr>
        <p:blipFill>
          <a:blip r:embed="rId5" cstate="print"/>
          <a:srcRect/>
          <a:stretch>
            <a:fillRect/>
          </a:stretch>
        </p:blipFill>
        <p:spPr bwMode="auto">
          <a:xfrm>
            <a:off x="7045325" y="-130175"/>
            <a:ext cx="200025" cy="123825"/>
          </a:xfrm>
          <a:prstGeom prst="rect">
            <a:avLst/>
          </a:prstGeom>
          <a:noFill/>
          <a:ln w="9525">
            <a:noFill/>
            <a:miter lim="800000"/>
            <a:headEnd/>
            <a:tailEnd/>
          </a:ln>
        </p:spPr>
      </p:pic>
      <p:sp>
        <p:nvSpPr>
          <p:cNvPr id="6" name="TextBox 5"/>
          <p:cNvSpPr txBox="1"/>
          <p:nvPr/>
        </p:nvSpPr>
        <p:spPr>
          <a:xfrm>
            <a:off x="533400" y="381000"/>
            <a:ext cx="6400800" cy="769441"/>
          </a:xfrm>
          <a:prstGeom prst="rect">
            <a:avLst/>
          </a:prstGeom>
          <a:noFill/>
        </p:spPr>
        <p:txBody>
          <a:bodyPr wrap="square" rtlCol="0">
            <a:spAutoFit/>
          </a:bodyPr>
          <a:lstStyle/>
          <a:p>
            <a:r>
              <a:rPr lang="en-US" sz="4400" dirty="0" smtClean="0">
                <a:effectLst>
                  <a:reflection blurRad="6350" stA="55000" endA="300" endPos="45500" dir="5400000" sy="-100000" algn="bl" rotWithShape="0"/>
                </a:effectLst>
                <a:latin typeface="+mj-lt"/>
              </a:rPr>
              <a:t>HOW MUCH IS TOO MUCH</a:t>
            </a:r>
            <a:endParaRPr lang="en-US" sz="4400" dirty="0">
              <a:effectLst>
                <a:reflection blurRad="6350" stA="55000" endA="300" endPos="45500" dir="5400000" sy="-100000" algn="bl" rotWithShape="0"/>
              </a:effectLst>
              <a:latin typeface="+mj-lt"/>
            </a:endParaRPr>
          </a:p>
        </p:txBody>
      </p:sp>
      <p:sp>
        <p:nvSpPr>
          <p:cNvPr id="7" name="Rectangle 6"/>
          <p:cNvSpPr/>
          <p:nvPr/>
        </p:nvSpPr>
        <p:spPr>
          <a:xfrm>
            <a:off x="457200" y="5638800"/>
            <a:ext cx="7620000" cy="646331"/>
          </a:xfrm>
          <a:prstGeom prst="rect">
            <a:avLst/>
          </a:prstGeom>
        </p:spPr>
        <p:txBody>
          <a:bodyPr wrap="square">
            <a:spAutoFit/>
          </a:bodyPr>
          <a:lstStyle/>
          <a:p>
            <a:r>
              <a:rPr lang="en-US" dirty="0" smtClean="0">
                <a:hlinkClick r:id="rId6"/>
              </a:rPr>
              <a:t>http://www.webmd.com/video/alcohol-drug-hope</a:t>
            </a:r>
            <a:endParaRPr lang="en-US" dirty="0" smtClean="0"/>
          </a:p>
          <a:p>
            <a:endParaRPr lang="en-US" dirty="0"/>
          </a:p>
        </p:txBody>
      </p:sp>
      <p:sp>
        <p:nvSpPr>
          <p:cNvPr id="8" name="Rectangle 7"/>
          <p:cNvSpPr/>
          <p:nvPr/>
        </p:nvSpPr>
        <p:spPr>
          <a:xfrm>
            <a:off x="533400" y="4724400"/>
            <a:ext cx="8077200" cy="646331"/>
          </a:xfrm>
          <a:prstGeom prst="rect">
            <a:avLst/>
          </a:prstGeom>
        </p:spPr>
        <p:txBody>
          <a:bodyPr wrap="square">
            <a:spAutoFit/>
          </a:bodyPr>
          <a:lstStyle/>
          <a:p>
            <a:r>
              <a:rPr lang="en-US" dirty="0" smtClean="0">
                <a:hlinkClick r:id="rId7"/>
              </a:rPr>
              <a:t>http://www.youtube.com/watch?v=17NOkPgDcFU&amp;feature=related</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Drug Dependence as a Disease</a:t>
            </a:r>
          </a:p>
        </p:txBody>
      </p:sp>
      <p:sp>
        <p:nvSpPr>
          <p:cNvPr id="6147" name="Rectangle 3"/>
          <p:cNvSpPr>
            <a:spLocks noGrp="1" noChangeArrowheads="1"/>
          </p:cNvSpPr>
          <p:nvPr>
            <p:ph idx="1"/>
          </p:nvPr>
        </p:nvSpPr>
        <p:spPr>
          <a:xfrm>
            <a:off x="1066800" y="1905000"/>
            <a:ext cx="7772400" cy="4114800"/>
          </a:xfrm>
        </p:spPr>
        <p:txBody>
          <a:bodyPr/>
          <a:lstStyle/>
          <a:p>
            <a:pPr eaLnBrk="1" hangingPunct="1">
              <a:lnSpc>
                <a:spcPct val="90000"/>
              </a:lnSpc>
            </a:pPr>
            <a:r>
              <a:rPr lang="en-US" sz="2800" dirty="0" smtClean="0"/>
              <a:t>The disease can be described.</a:t>
            </a:r>
          </a:p>
          <a:p>
            <a:pPr eaLnBrk="1" hangingPunct="1">
              <a:lnSpc>
                <a:spcPct val="90000"/>
              </a:lnSpc>
            </a:pPr>
            <a:r>
              <a:rPr lang="en-US" sz="2800" dirty="0" smtClean="0"/>
              <a:t>The course of the disease is predictable and progressive.</a:t>
            </a:r>
          </a:p>
          <a:p>
            <a:pPr eaLnBrk="1" hangingPunct="1">
              <a:lnSpc>
                <a:spcPct val="90000"/>
              </a:lnSpc>
            </a:pPr>
            <a:r>
              <a:rPr lang="en-US" sz="2800" dirty="0" smtClean="0"/>
              <a:t>The disease is primary.</a:t>
            </a:r>
          </a:p>
          <a:p>
            <a:pPr eaLnBrk="1" hangingPunct="1">
              <a:lnSpc>
                <a:spcPct val="90000"/>
              </a:lnSpc>
            </a:pPr>
            <a:r>
              <a:rPr lang="en-US" sz="2800" dirty="0" smtClean="0"/>
              <a:t>The disease is permanent.</a:t>
            </a:r>
          </a:p>
          <a:p>
            <a:pPr eaLnBrk="1" hangingPunct="1">
              <a:lnSpc>
                <a:spcPct val="90000"/>
              </a:lnSpc>
            </a:pPr>
            <a:r>
              <a:rPr lang="en-US" sz="2800" dirty="0" smtClean="0"/>
              <a:t>The disease is terminal.</a:t>
            </a:r>
          </a:p>
        </p:txBody>
      </p:sp>
      <p:sp>
        <p:nvSpPr>
          <p:cNvPr id="6148" name="Text Box 4"/>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762000"/>
            <a:ext cx="3352800" cy="4473575"/>
          </a:xfrm>
          <a:prstGeom prst="rect">
            <a:avLst/>
          </a:prstGeom>
          <a:noFill/>
          <a:ln w="9525">
            <a:noFill/>
            <a:miter lim="800000"/>
            <a:headEnd/>
            <a:tailEnd/>
          </a:ln>
        </p:spPr>
        <p:txBody>
          <a:bodyPr>
            <a:spAutoFit/>
          </a:bodyPr>
          <a:lstStyle/>
          <a:p>
            <a:pPr>
              <a:buFontTx/>
              <a:buChar char="•"/>
            </a:pPr>
            <a:r>
              <a:rPr lang="en-US" altLang="en-US"/>
              <a:t>One in five women drink during pregnancy. </a:t>
            </a:r>
          </a:p>
          <a:p>
            <a:pPr>
              <a:buFontTx/>
              <a:buChar char="•"/>
            </a:pPr>
            <a:r>
              <a:rPr lang="en-US"/>
              <a:t>Alcohol use during pregnancy can cause Fetal Alcohol Syndrome – leading cause of mental retardation in the Western world.</a:t>
            </a:r>
          </a:p>
          <a:p>
            <a:pPr>
              <a:buFontTx/>
              <a:buChar char="•"/>
            </a:pPr>
            <a:r>
              <a:rPr lang="en-US"/>
              <a:t>Even a small amount can cause Fetal Alcohol Effect (FAE).</a:t>
            </a:r>
          </a:p>
          <a:p>
            <a:endParaRPr lang="en-US" altLang="en-US" b="1"/>
          </a:p>
        </p:txBody>
      </p:sp>
      <p:sp>
        <p:nvSpPr>
          <p:cNvPr id="25603" name="Text Box 3"/>
          <p:cNvSpPr txBox="1">
            <a:spLocks noChangeArrowheads="1"/>
          </p:cNvSpPr>
          <p:nvPr/>
        </p:nvSpPr>
        <p:spPr bwMode="auto">
          <a:xfrm>
            <a:off x="0" y="0"/>
            <a:ext cx="9144000" cy="228600"/>
          </a:xfrm>
          <a:prstGeom prst="rect">
            <a:avLst/>
          </a:prstGeom>
          <a:noFill/>
          <a:ln w="9525">
            <a:noFill/>
            <a:miter lim="800000"/>
            <a:headEnd/>
            <a:tailEnd/>
          </a:ln>
        </p:spPr>
        <p:txBody>
          <a:bodyPr>
            <a:spAutoFit/>
          </a:bodyPr>
          <a:lstStyle/>
          <a:p>
            <a:pPr algn="ctr">
              <a:spcBef>
                <a:spcPct val="50000"/>
              </a:spcBef>
            </a:pPr>
            <a:r>
              <a:rPr lang="en-US" altLang="en-US" sz="900" b="1">
                <a:latin typeface="Arial" charset="0"/>
              </a:rPr>
              <a:t>Copyright </a:t>
            </a:r>
            <a:r>
              <a:rPr lang="en-US" altLang="en-US" sz="900" b="1">
                <a:latin typeface="Arial" charset="0"/>
                <a:cs typeface="Times New Roman" pitchFamily="18" charset="0"/>
              </a:rPr>
              <a:t>© The McGraw-Hill Companies, Inc. Permission required for reproduction or display.</a:t>
            </a:r>
            <a:endParaRPr lang="en-US" altLang="en-US" sz="900" b="1">
              <a:latin typeface="Arial" charset="0"/>
            </a:endParaRPr>
          </a:p>
        </p:txBody>
      </p:sp>
      <p:pic>
        <p:nvPicPr>
          <p:cNvPr id="25604" name="Picture 4" descr="&#10;un1306.jpg                                                     00015B16Macintosh HD                   ABA78158:"/>
          <p:cNvPicPr>
            <a:picLocks noChangeAspect="1" noChangeArrowheads="1"/>
          </p:cNvPicPr>
          <p:nvPr/>
        </p:nvPicPr>
        <p:blipFill>
          <a:blip r:embed="rId3" r:link="rId4" cstate="print"/>
          <a:srcRect/>
          <a:stretch>
            <a:fillRect/>
          </a:stretch>
        </p:blipFill>
        <p:spPr bwMode="auto">
          <a:xfrm>
            <a:off x="4038600" y="228600"/>
            <a:ext cx="4805363" cy="6096000"/>
          </a:xfrm>
          <a:prstGeom prst="rect">
            <a:avLst/>
          </a:prstGeom>
          <a:noFill/>
          <a:ln w="9525">
            <a:noFill/>
            <a:miter lim="800000"/>
            <a:headEnd/>
            <a:tailEnd/>
          </a:ln>
        </p:spPr>
      </p:pic>
      <p:sp>
        <p:nvSpPr>
          <p:cNvPr id="25605" name="Text Box 5"/>
          <p:cNvSpPr txBox="1">
            <a:spLocks noChangeArrowheads="1"/>
          </p:cNvSpPr>
          <p:nvPr/>
        </p:nvSpPr>
        <p:spPr bwMode="auto">
          <a:xfrm>
            <a:off x="838200" y="5867400"/>
            <a:ext cx="5715000" cy="274638"/>
          </a:xfrm>
          <a:prstGeom prst="rect">
            <a:avLst/>
          </a:prstGeom>
          <a:noFill/>
          <a:ln w="9525">
            <a:noFill/>
            <a:miter lim="800000"/>
            <a:headEnd/>
            <a:tailEnd/>
          </a:ln>
        </p:spPr>
        <p:txBody>
          <a:bodyPr>
            <a:spAutoFit/>
          </a:bodyPr>
          <a:lstStyle/>
          <a:p>
            <a:pPr>
              <a:spcBef>
                <a:spcPct val="50000"/>
              </a:spcBef>
            </a:pPr>
            <a:r>
              <a:rPr lang="en-US" altLang="en-US" sz="1200">
                <a:latin typeface="TimesNewRomanPS Bold" charset="0"/>
              </a:rPr>
              <a:t>Photo credit: ©PhotoDisc</a:t>
            </a:r>
            <a:endParaRPr lang="en-US" altLang="en-US">
              <a:latin typeface="TimesNewRomanPS Bold" charset="0"/>
            </a:endParaRPr>
          </a:p>
        </p:txBody>
      </p:sp>
      <p:sp>
        <p:nvSpPr>
          <p:cNvPr id="25606" name="Text Box 6"/>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803525" y="1412875"/>
            <a:ext cx="184150" cy="457200"/>
          </a:xfrm>
          <a:prstGeom prst="rect">
            <a:avLst/>
          </a:prstGeom>
          <a:noFill/>
          <a:ln w="9525">
            <a:noFill/>
            <a:miter lim="800000"/>
            <a:headEnd/>
            <a:tailEnd/>
          </a:ln>
        </p:spPr>
        <p:txBody>
          <a:bodyPr wrap="none">
            <a:spAutoFit/>
          </a:bodyPr>
          <a:lstStyle/>
          <a:p>
            <a:endParaRPr lang="en-US"/>
          </a:p>
        </p:txBody>
      </p:sp>
      <p:pic>
        <p:nvPicPr>
          <p:cNvPr id="26627" name="Picture 3" descr="Quit Smoking">
            <a:hlinkClick r:id="rId2"/>
          </p:cNvPr>
          <p:cNvPicPr>
            <a:picLocks noChangeAspect="1" noChangeArrowheads="1"/>
          </p:cNvPicPr>
          <p:nvPr/>
        </p:nvPicPr>
        <p:blipFill>
          <a:blip r:embed="rId3" cstate="print"/>
          <a:srcRect/>
          <a:stretch>
            <a:fillRect/>
          </a:stretch>
        </p:blipFill>
        <p:spPr bwMode="auto">
          <a:xfrm>
            <a:off x="2438400" y="2057400"/>
            <a:ext cx="3657600" cy="2965450"/>
          </a:xfrm>
          <a:prstGeom prst="rect">
            <a:avLst/>
          </a:prstGeom>
          <a:noFill/>
          <a:ln w="9525">
            <a:noFill/>
            <a:miter lim="800000"/>
            <a:headEnd/>
            <a:tailEnd/>
          </a:ln>
        </p:spPr>
      </p:pic>
      <p:sp>
        <p:nvSpPr>
          <p:cNvPr id="26628" name="Text Box 4"/>
          <p:cNvSpPr txBox="1">
            <a:spLocks noChangeArrowheads="1"/>
          </p:cNvSpPr>
          <p:nvPr/>
        </p:nvSpPr>
        <p:spPr bwMode="auto">
          <a:xfrm>
            <a:off x="2133600" y="939800"/>
            <a:ext cx="4976813" cy="519113"/>
          </a:xfrm>
          <a:prstGeom prst="rect">
            <a:avLst/>
          </a:prstGeom>
          <a:noFill/>
          <a:ln w="9525">
            <a:noFill/>
            <a:miter lim="800000"/>
            <a:headEnd/>
            <a:tailEnd/>
          </a:ln>
        </p:spPr>
        <p:txBody>
          <a:bodyPr wrap="none">
            <a:spAutoFit/>
          </a:bodyPr>
          <a:lstStyle/>
          <a:p>
            <a:r>
              <a:rPr lang="en-US" sz="2800"/>
              <a:t>CIGARETTES</a:t>
            </a:r>
            <a:r>
              <a:rPr lang="en-US"/>
              <a:t> </a:t>
            </a:r>
            <a:r>
              <a:rPr lang="en-US" sz="2800"/>
              <a:t>AND NICOTINE</a:t>
            </a:r>
          </a:p>
        </p:txBody>
      </p:sp>
      <p:sp>
        <p:nvSpPr>
          <p:cNvPr id="26629" name="Rectangle 6"/>
          <p:cNvSpPr>
            <a:spLocks noChangeArrowheads="1"/>
          </p:cNvSpPr>
          <p:nvPr/>
        </p:nvSpPr>
        <p:spPr bwMode="auto">
          <a:xfrm>
            <a:off x="381000" y="5257800"/>
            <a:ext cx="8382000" cy="1200150"/>
          </a:xfrm>
          <a:prstGeom prst="rect">
            <a:avLst/>
          </a:prstGeom>
          <a:noFill/>
          <a:ln w="9525">
            <a:noFill/>
            <a:miter lim="800000"/>
            <a:headEnd/>
            <a:tailEnd/>
          </a:ln>
        </p:spPr>
        <p:txBody>
          <a:bodyPr>
            <a:spAutoFit/>
          </a:bodyPr>
          <a:lstStyle/>
          <a:p>
            <a:r>
              <a:rPr lang="en-US">
                <a:hlinkClick r:id="rId4"/>
              </a:rPr>
              <a:t>http://www.webmd.com/smoking-cessation/slideshow-13-best-quit-smoking-tips-ever</a:t>
            </a:r>
            <a:endParaRPr lang="en-US"/>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Tobacco Use</a:t>
            </a:r>
          </a:p>
        </p:txBody>
      </p:sp>
      <p:sp>
        <p:nvSpPr>
          <p:cNvPr id="27651" name="Rectangle 3"/>
          <p:cNvSpPr>
            <a:spLocks noGrp="1" noChangeArrowheads="1"/>
          </p:cNvSpPr>
          <p:nvPr>
            <p:ph idx="1"/>
          </p:nvPr>
        </p:nvSpPr>
        <p:spPr>
          <a:xfrm>
            <a:off x="457200" y="1524000"/>
            <a:ext cx="7772400" cy="4114800"/>
          </a:xfrm>
        </p:spPr>
        <p:txBody>
          <a:bodyPr/>
          <a:lstStyle/>
          <a:p>
            <a:pPr eaLnBrk="1" hangingPunct="1">
              <a:lnSpc>
                <a:spcPct val="90000"/>
              </a:lnSpc>
            </a:pPr>
            <a:r>
              <a:rPr lang="en-US" sz="2400" smtClean="0"/>
              <a:t>Regular smokers lose 6 minutes of life with every cigarette they smoke! – 2 hours lost per day!</a:t>
            </a:r>
          </a:p>
          <a:p>
            <a:pPr eaLnBrk="1" hangingPunct="1">
              <a:lnSpc>
                <a:spcPct val="90000"/>
              </a:lnSpc>
            </a:pPr>
            <a:r>
              <a:rPr lang="en-US" sz="2400" smtClean="0"/>
              <a:t>Even moderate use of any tobacco product could reduce life expectancy by 5 to 7 years.</a:t>
            </a:r>
          </a:p>
          <a:p>
            <a:pPr eaLnBrk="1" hangingPunct="1">
              <a:lnSpc>
                <a:spcPct val="90000"/>
              </a:lnSpc>
            </a:pPr>
            <a:r>
              <a:rPr lang="en-US" sz="2400" smtClean="0"/>
              <a:t>#1 preventable cause of death – more than 400,000 deaths per year in the U.S.</a:t>
            </a:r>
          </a:p>
          <a:p>
            <a:pPr eaLnBrk="1" hangingPunct="1">
              <a:lnSpc>
                <a:spcPct val="90000"/>
              </a:lnSpc>
            </a:pPr>
            <a:r>
              <a:rPr lang="en-US" sz="2400" smtClean="0"/>
              <a:t>Factor in heart disease, cancer, emphysema, COPD, high blood pressure, stroke, high LDL levels, etc.</a:t>
            </a:r>
          </a:p>
          <a:p>
            <a:pPr eaLnBrk="1" hangingPunct="1">
              <a:lnSpc>
                <a:spcPct val="90000"/>
              </a:lnSpc>
            </a:pPr>
            <a:r>
              <a:rPr lang="en-US" sz="2400" smtClean="0"/>
              <a:t>Smoking is responsible for 30% of all cancers.</a:t>
            </a:r>
          </a:p>
        </p:txBody>
      </p:sp>
      <p:sp>
        <p:nvSpPr>
          <p:cNvPr id="27652" name="Text Box 4"/>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 y="-261938"/>
            <a:ext cx="8610600" cy="7426326"/>
          </a:xfrm>
          <a:prstGeom prst="rect">
            <a:avLst/>
          </a:prstGeom>
          <a:noFill/>
          <a:ln w="9525">
            <a:noFill/>
            <a:miter lim="800000"/>
            <a:headEnd/>
            <a:tailEnd/>
          </a:ln>
        </p:spPr>
        <p:txBody>
          <a:bodyPr lIns="0" tIns="0" rIns="0" bIns="0" anchor="ctr">
            <a:spAutoFit/>
          </a:bodyPr>
          <a:lstStyle/>
          <a:p>
            <a:endParaRPr lang="en-US" b="1" u="sng"/>
          </a:p>
          <a:p>
            <a:pPr algn="ctr"/>
            <a:r>
              <a:rPr lang="en-US" sz="4000" u="sng"/>
              <a:t>TRENDS IN SMOKING</a:t>
            </a:r>
          </a:p>
          <a:p>
            <a:pPr algn="ctr"/>
            <a:endParaRPr lang="en-US" sz="4000" u="sng"/>
          </a:p>
          <a:p>
            <a:r>
              <a:rPr lang="en-US"/>
              <a:t>Smoking declined from 42% of adults 18 and over to 25% from 1965 to 1990.</a:t>
            </a:r>
          </a:p>
          <a:p>
            <a:r>
              <a:rPr lang="en-US"/>
              <a:t>80% of adult smokers began smoking by age 18. (1991 survey)</a:t>
            </a:r>
          </a:p>
          <a:p>
            <a:r>
              <a:rPr lang="en-US"/>
              <a:t>In 1997 47 million US adults continue to smoke.  (27% men  22% women)</a:t>
            </a:r>
          </a:p>
          <a:p>
            <a:r>
              <a:rPr lang="en-US"/>
              <a:t>4.5 million children age 12-17 smoke cigarettes</a:t>
            </a:r>
          </a:p>
          <a:p>
            <a:r>
              <a:rPr lang="en-US"/>
              <a:t>Daily smokers who think that they will not smoke in five years, nearly 75% are still smoking five to six years later.</a:t>
            </a:r>
          </a:p>
          <a:p>
            <a:r>
              <a:rPr lang="en-US"/>
              <a:t>70% of adolescent smokers wish they had never started smoking in the first place.</a:t>
            </a:r>
          </a:p>
          <a:p>
            <a:r>
              <a:rPr lang="en-US" b="1"/>
              <a:t>In Georgia, 23.7% of adults 18 and over smoke. (Utah 13.9% Nevada 31.5%)</a:t>
            </a:r>
          </a:p>
          <a:p>
            <a:r>
              <a:rPr lang="en-US"/>
              <a:t>In Georgia 13.8% of Middle School students smoke.  (4.4% use spit tobacco)</a:t>
            </a:r>
          </a:p>
          <a:p>
            <a:r>
              <a:rPr lang="en-US"/>
              <a:t> </a:t>
            </a:r>
          </a:p>
          <a:p>
            <a:r>
              <a:rPr lang="en-US"/>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71463"/>
            <a:ext cx="9144000" cy="795337"/>
          </a:xfrm>
        </p:spPr>
        <p:txBody>
          <a:bodyPr>
            <a:normAutofit fontScale="90000"/>
          </a:bodyPr>
          <a:lstStyle/>
          <a:p>
            <a:pPr eaLnBrk="1" hangingPunct="1"/>
            <a:r>
              <a:rPr lang="en-US" sz="2400" smtClean="0">
                <a:latin typeface="Arial" charset="0"/>
              </a:rPr>
              <a:t>Trends in per capita cigarette consumption for selected states and the average consumption across all states, </a:t>
            </a:r>
            <a:br>
              <a:rPr lang="en-US" sz="2400" smtClean="0">
                <a:latin typeface="Arial" charset="0"/>
              </a:rPr>
            </a:br>
            <a:r>
              <a:rPr lang="en-US" sz="2400" smtClean="0">
                <a:latin typeface="Arial" charset="0"/>
              </a:rPr>
              <a:t>1980-2003</a:t>
            </a:r>
          </a:p>
        </p:txBody>
      </p:sp>
      <p:graphicFrame>
        <p:nvGraphicFramePr>
          <p:cNvPr id="1026" name="Object 3"/>
          <p:cNvGraphicFramePr>
            <a:graphicFrameLocks noGrp="1" noChangeAspect="1"/>
          </p:cNvGraphicFramePr>
          <p:nvPr>
            <p:ph type="chart" idx="1"/>
          </p:nvPr>
        </p:nvGraphicFramePr>
        <p:xfrm>
          <a:off x="838200" y="1143000"/>
          <a:ext cx="7283450" cy="5113338"/>
        </p:xfrm>
        <a:graphic>
          <a:graphicData uri="http://schemas.openxmlformats.org/presentationml/2006/ole">
            <mc:AlternateContent xmlns:mc="http://schemas.openxmlformats.org/markup-compatibility/2006">
              <mc:Choice xmlns:v="urn:schemas-microsoft-com:vml" Requires="v">
                <p:oleObj spid="_x0000_s1029" name="Chart" r:id="rId4" imgW="7705725" imgH="5410200" progId="MSGraph.Chart.8">
                  <p:embed followColorScheme="full"/>
                </p:oleObj>
              </mc:Choice>
              <mc:Fallback>
                <p:oleObj name="Chart" r:id="rId4" imgW="7705725" imgH="5410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143000"/>
                        <a:ext cx="7283450" cy="511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6400800" y="2438400"/>
            <a:ext cx="1295400" cy="274638"/>
          </a:xfrm>
          <a:prstGeom prst="rect">
            <a:avLst/>
          </a:prstGeom>
          <a:noFill/>
          <a:ln w="9525">
            <a:noFill/>
            <a:miter lim="800000"/>
            <a:headEnd/>
            <a:tailEnd/>
          </a:ln>
        </p:spPr>
        <p:txBody>
          <a:bodyPr>
            <a:spAutoFit/>
          </a:bodyPr>
          <a:lstStyle/>
          <a:p>
            <a:pPr>
              <a:spcBef>
                <a:spcPct val="50000"/>
              </a:spcBef>
            </a:pPr>
            <a:r>
              <a:rPr lang="en-US" sz="1200" b="1">
                <a:latin typeface="Arial" charset="0"/>
              </a:rPr>
              <a:t>United States</a:t>
            </a:r>
          </a:p>
        </p:txBody>
      </p:sp>
      <p:sp>
        <p:nvSpPr>
          <p:cNvPr id="1029" name="Text Box 5"/>
          <p:cNvSpPr txBox="1">
            <a:spLocks noChangeArrowheads="1"/>
          </p:cNvSpPr>
          <p:nvPr/>
        </p:nvSpPr>
        <p:spPr bwMode="auto">
          <a:xfrm>
            <a:off x="7010400" y="3352800"/>
            <a:ext cx="1447800" cy="274638"/>
          </a:xfrm>
          <a:prstGeom prst="rect">
            <a:avLst/>
          </a:prstGeom>
          <a:noFill/>
          <a:ln w="9525">
            <a:noFill/>
            <a:miter lim="800000"/>
            <a:headEnd/>
            <a:tailEnd/>
          </a:ln>
        </p:spPr>
        <p:txBody>
          <a:bodyPr>
            <a:spAutoFit/>
          </a:bodyPr>
          <a:lstStyle/>
          <a:p>
            <a:pPr>
              <a:spcBef>
                <a:spcPct val="50000"/>
              </a:spcBef>
            </a:pPr>
            <a:r>
              <a:rPr lang="en-US" sz="1200" b="1">
                <a:latin typeface="Arial" charset="0"/>
              </a:rPr>
              <a:t>Massachusetts</a:t>
            </a:r>
          </a:p>
        </p:txBody>
      </p:sp>
      <p:sp>
        <p:nvSpPr>
          <p:cNvPr id="1030" name="Text Box 6"/>
          <p:cNvSpPr txBox="1">
            <a:spLocks noChangeArrowheads="1"/>
          </p:cNvSpPr>
          <p:nvPr/>
        </p:nvSpPr>
        <p:spPr bwMode="auto">
          <a:xfrm>
            <a:off x="4953000" y="3352800"/>
            <a:ext cx="1447800" cy="274638"/>
          </a:xfrm>
          <a:prstGeom prst="rect">
            <a:avLst/>
          </a:prstGeom>
          <a:noFill/>
          <a:ln w="9525">
            <a:noFill/>
            <a:miter lim="800000"/>
            <a:headEnd/>
            <a:tailEnd/>
          </a:ln>
        </p:spPr>
        <p:txBody>
          <a:bodyPr>
            <a:spAutoFit/>
          </a:bodyPr>
          <a:lstStyle/>
          <a:p>
            <a:pPr>
              <a:spcBef>
                <a:spcPct val="50000"/>
              </a:spcBef>
            </a:pPr>
            <a:r>
              <a:rPr lang="en-US" sz="1200" b="1">
                <a:latin typeface="Arial" charset="0"/>
              </a:rPr>
              <a:t>California</a:t>
            </a:r>
          </a:p>
        </p:txBody>
      </p:sp>
      <p:sp>
        <p:nvSpPr>
          <p:cNvPr id="1031" name="Text Box 7"/>
          <p:cNvSpPr txBox="1">
            <a:spLocks noChangeArrowheads="1"/>
          </p:cNvSpPr>
          <p:nvPr/>
        </p:nvSpPr>
        <p:spPr bwMode="auto">
          <a:xfrm>
            <a:off x="1295400" y="6248400"/>
            <a:ext cx="7848600" cy="609600"/>
          </a:xfrm>
          <a:prstGeom prst="rect">
            <a:avLst/>
          </a:prstGeom>
          <a:noFill/>
          <a:ln w="9525">
            <a:noFill/>
            <a:miter lim="800000"/>
            <a:headEnd/>
            <a:tailEnd/>
          </a:ln>
        </p:spPr>
        <p:txBody>
          <a:bodyPr/>
          <a:lstStyle/>
          <a:p>
            <a:pPr eaLnBrk="0" hangingPunct="0"/>
            <a:r>
              <a:rPr lang="en-US" sz="1200" b="1">
                <a:latin typeface="Arial" charset="0"/>
              </a:rPr>
              <a:t>Data from: Orzechowski W, Walker RC.  The tax burden on tobacco: historical compilation 2003: Volume 36.  Arlington (VA): Orzechowski and Walker; 2003.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533400"/>
            <a:ext cx="9144000" cy="762000"/>
          </a:xfrm>
        </p:spPr>
        <p:txBody>
          <a:bodyPr>
            <a:normAutofit fontScale="90000"/>
          </a:bodyPr>
          <a:lstStyle/>
          <a:p>
            <a:pPr eaLnBrk="1" hangingPunct="1"/>
            <a:r>
              <a:rPr lang="en-US" altLang="en-US" sz="3400" smtClean="0">
                <a:latin typeface="Arial" charset="0"/>
              </a:rPr>
              <a:t>Trends in Cigarette Smoking Prevalence* (%), by Gender, Adults 18 and Older, US, 1965-2004</a:t>
            </a:r>
          </a:p>
        </p:txBody>
      </p:sp>
      <p:sp>
        <p:nvSpPr>
          <p:cNvPr id="2052" name="Text Box 3"/>
          <p:cNvSpPr txBox="1">
            <a:spLocks noChangeArrowheads="1"/>
          </p:cNvSpPr>
          <p:nvPr/>
        </p:nvSpPr>
        <p:spPr bwMode="auto">
          <a:xfrm>
            <a:off x="1295400" y="6184900"/>
            <a:ext cx="7967663" cy="596900"/>
          </a:xfrm>
          <a:prstGeom prst="rect">
            <a:avLst/>
          </a:prstGeom>
          <a:noFill/>
          <a:ln w="9525">
            <a:noFill/>
            <a:miter lim="800000"/>
            <a:headEnd/>
            <a:tailEnd/>
          </a:ln>
        </p:spPr>
        <p:txBody>
          <a:bodyPr>
            <a:spAutoFit/>
          </a:bodyPr>
          <a:lstStyle/>
          <a:p>
            <a:pPr eaLnBrk="0" hangingPunct="0"/>
            <a:r>
              <a:rPr lang="en-US" sz="1100" b="1">
                <a:latin typeface="Arial" charset="0"/>
              </a:rPr>
              <a:t>*Redesign of survey  in 1997 may  affect trends.</a:t>
            </a:r>
          </a:p>
          <a:p>
            <a:pPr eaLnBrk="0" hangingPunct="0"/>
            <a:r>
              <a:rPr lang="en-US" sz="1100" b="1">
                <a:latin typeface="Arial" charset="0"/>
              </a:rPr>
              <a:t>Source: National Health Interview Survey, 1965-2004, National Center for Health Statistics, Centers for Disease Control and Prevention, 2005.</a:t>
            </a:r>
          </a:p>
        </p:txBody>
      </p:sp>
      <p:graphicFrame>
        <p:nvGraphicFramePr>
          <p:cNvPr id="2050" name="Object 4"/>
          <p:cNvGraphicFramePr>
            <a:graphicFrameLocks noChangeAspect="1"/>
          </p:cNvGraphicFramePr>
          <p:nvPr/>
        </p:nvGraphicFramePr>
        <p:xfrm>
          <a:off x="533400" y="1524000"/>
          <a:ext cx="8077200" cy="4840288"/>
        </p:xfrm>
        <a:graphic>
          <a:graphicData uri="http://schemas.openxmlformats.org/presentationml/2006/ole">
            <mc:AlternateContent xmlns:mc="http://schemas.openxmlformats.org/markup-compatibility/2006">
              <mc:Choice xmlns:v="urn:schemas-microsoft-com:vml" Requires="v">
                <p:oleObj spid="_x0000_s2053" name="Chart" r:id="rId4" imgW="5695950" imgH="3133725" progId="MSGraph.Chart.8">
                  <p:embed followColorScheme="full"/>
                </p:oleObj>
              </mc:Choice>
              <mc:Fallback>
                <p:oleObj name="Chart" r:id="rId4" imgW="5695950" imgH="313372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8077200" cy="484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5"/>
          <p:cNvSpPr txBox="1">
            <a:spLocks noChangeArrowheads="1"/>
          </p:cNvSpPr>
          <p:nvPr/>
        </p:nvSpPr>
        <p:spPr bwMode="auto">
          <a:xfrm>
            <a:off x="5638800" y="2971800"/>
            <a:ext cx="609600" cy="30480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400" b="1">
                <a:latin typeface="Arial" charset="0"/>
              </a:rPr>
              <a:t>Men</a:t>
            </a:r>
          </a:p>
        </p:txBody>
      </p:sp>
      <p:sp>
        <p:nvSpPr>
          <p:cNvPr id="2054" name="Text Box 6"/>
          <p:cNvSpPr txBox="1">
            <a:spLocks noChangeArrowheads="1"/>
          </p:cNvSpPr>
          <p:nvPr/>
        </p:nvSpPr>
        <p:spPr bwMode="auto">
          <a:xfrm>
            <a:off x="4572000" y="3810000"/>
            <a:ext cx="914400" cy="30480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400" b="1">
                <a:latin typeface="Arial" charset="0"/>
              </a:rPr>
              <a:t>Women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304800"/>
            <a:ext cx="9144000" cy="762000"/>
          </a:xfrm>
        </p:spPr>
        <p:txBody>
          <a:bodyPr>
            <a:normAutofit fontScale="90000"/>
          </a:bodyPr>
          <a:lstStyle/>
          <a:p>
            <a:pPr eaLnBrk="1" hangingPunct="1"/>
            <a:r>
              <a:rPr lang="en-US" sz="2800" smtClean="0">
                <a:latin typeface="Arial" charset="0"/>
              </a:rPr>
              <a:t>Current* Cigarette Smoking Prevalence (%), by Gender and Race/Ethnicity, High School Students, US, 1991-2003</a:t>
            </a:r>
            <a:endParaRPr lang="en-US" altLang="en-US" sz="2800" smtClean="0">
              <a:latin typeface="Arial" charset="0"/>
            </a:endParaRPr>
          </a:p>
        </p:txBody>
      </p:sp>
      <p:sp>
        <p:nvSpPr>
          <p:cNvPr id="3076" name="Line 3"/>
          <p:cNvSpPr>
            <a:spLocks noChangeShapeType="1"/>
          </p:cNvSpPr>
          <p:nvPr/>
        </p:nvSpPr>
        <p:spPr bwMode="auto">
          <a:xfrm>
            <a:off x="1143000" y="1295400"/>
            <a:ext cx="7486650" cy="0"/>
          </a:xfrm>
          <a:prstGeom prst="line">
            <a:avLst/>
          </a:prstGeom>
          <a:noFill/>
          <a:ln w="28575">
            <a:solidFill>
              <a:schemeClr val="tx1"/>
            </a:solidFill>
            <a:round/>
            <a:headEnd/>
            <a:tailEnd/>
          </a:ln>
        </p:spPr>
        <p:txBody>
          <a:bodyPr wrap="none" anchor="ctr"/>
          <a:lstStyle/>
          <a:p>
            <a:endParaRPr lang="en-US"/>
          </a:p>
        </p:txBody>
      </p:sp>
      <p:sp>
        <p:nvSpPr>
          <p:cNvPr id="3077" name="Text Box 4"/>
          <p:cNvSpPr txBox="1">
            <a:spLocks noChangeArrowheads="1"/>
          </p:cNvSpPr>
          <p:nvPr/>
        </p:nvSpPr>
        <p:spPr bwMode="auto">
          <a:xfrm>
            <a:off x="1306513" y="6184900"/>
            <a:ext cx="7199312" cy="596900"/>
          </a:xfrm>
          <a:prstGeom prst="rect">
            <a:avLst/>
          </a:prstGeom>
          <a:noFill/>
          <a:ln w="9525">
            <a:noFill/>
            <a:miter lim="800000"/>
            <a:headEnd/>
            <a:tailEnd/>
          </a:ln>
        </p:spPr>
        <p:txBody>
          <a:bodyPr wrap="none">
            <a:spAutoFit/>
          </a:bodyPr>
          <a:lstStyle/>
          <a:p>
            <a:pPr eaLnBrk="0" hangingPunct="0"/>
            <a:r>
              <a:rPr lang="en-US" sz="1100" b="1">
                <a:latin typeface="Arial" charset="0"/>
              </a:rPr>
              <a:t>*Smoked cigarettes on one or more of the 30 days preceding the survey.</a:t>
            </a:r>
            <a:br>
              <a:rPr lang="en-US" sz="1100" b="1">
                <a:latin typeface="Arial" charset="0"/>
              </a:rPr>
            </a:br>
            <a:r>
              <a:rPr lang="en-US" sz="1100" b="1">
                <a:latin typeface="Arial" charset="0"/>
              </a:rPr>
              <a:t>Source: Youth Risk Behavior Surveillance System, 1991, 1995, 1997, 1999, 2001, 2003, National Center for </a:t>
            </a:r>
          </a:p>
          <a:p>
            <a:pPr eaLnBrk="0" hangingPunct="0"/>
            <a:r>
              <a:rPr lang="en-US" sz="1100" b="1">
                <a:latin typeface="Arial" charset="0"/>
              </a:rPr>
              <a:t>Chronic Disease Prevention and Health Promotion, Centers for Disease Control and Prevention, 2004.</a:t>
            </a:r>
          </a:p>
        </p:txBody>
      </p:sp>
      <p:graphicFrame>
        <p:nvGraphicFramePr>
          <p:cNvPr id="3074" name="Object 5"/>
          <p:cNvGraphicFramePr>
            <a:graphicFrameLocks noChangeAspect="1"/>
          </p:cNvGraphicFramePr>
          <p:nvPr/>
        </p:nvGraphicFramePr>
        <p:xfrm>
          <a:off x="457200" y="1295400"/>
          <a:ext cx="8113713" cy="4760913"/>
        </p:xfrm>
        <a:graphic>
          <a:graphicData uri="http://schemas.openxmlformats.org/presentationml/2006/ole">
            <mc:AlternateContent xmlns:mc="http://schemas.openxmlformats.org/markup-compatibility/2006">
              <mc:Choice xmlns:v="urn:schemas-microsoft-com:vml" Requires="v">
                <p:oleObj spid="_x0000_s3077" name="Chart" r:id="rId4" imgW="8315325" imgH="4876800" progId="MSGraph.Chart.8">
                  <p:embed followColorScheme="full"/>
                </p:oleObj>
              </mc:Choice>
              <mc:Fallback>
                <p:oleObj name="Chart" r:id="rId4" imgW="8315325" imgH="48768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113713"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3276600" y="0"/>
            <a:ext cx="2076450" cy="641350"/>
          </a:xfrm>
          <a:prstGeom prst="rect">
            <a:avLst/>
          </a:prstGeom>
          <a:noFill/>
          <a:ln w="9525">
            <a:noFill/>
            <a:miter lim="800000"/>
            <a:headEnd/>
            <a:tailEnd/>
          </a:ln>
        </p:spPr>
        <p:txBody>
          <a:bodyPr anchor="ctr">
            <a:spAutoFit/>
          </a:bodyPr>
          <a:lstStyle/>
          <a:p>
            <a:pPr algn="ctr"/>
            <a:r>
              <a:rPr lang="en-US" sz="1800" b="1"/>
              <a:t>Nicotine Addiction</a:t>
            </a:r>
            <a:r>
              <a:rPr lang="en-US" sz="1800"/>
              <a:t>|</a:t>
            </a:r>
          </a:p>
          <a:p>
            <a:pPr algn="ctr" eaLnBrk="0" hangingPunct="0"/>
            <a:endParaRPr lang="en-US" sz="1800"/>
          </a:p>
        </p:txBody>
      </p:sp>
      <p:graphicFrame>
        <p:nvGraphicFramePr>
          <p:cNvPr id="93278" name="Group 94"/>
          <p:cNvGraphicFramePr>
            <a:graphicFrameLocks noGrp="1"/>
          </p:cNvGraphicFramePr>
          <p:nvPr/>
        </p:nvGraphicFramePr>
        <p:xfrm>
          <a:off x="304800" y="609600"/>
          <a:ext cx="8458200" cy="5029201"/>
        </p:xfrm>
        <a:graphic>
          <a:graphicData uri="http://schemas.openxmlformats.org/drawingml/2006/table">
            <a:tbl>
              <a:tblPr/>
              <a:tblGrid>
                <a:gridCol w="2406650"/>
                <a:gridCol w="6051550"/>
              </a:tblGrid>
              <a:tr h="162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Physiological dependence: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Tolerance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Dependence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Withdrawal symptoms</a:t>
                      </a:r>
                      <a:br>
                        <a:rPr kumimoji="0" lang="en-US" sz="1800" b="1" i="0" u="none" strike="noStrike" cap="none" normalizeH="0" baseline="0" smtClean="0">
                          <a:ln>
                            <a:noFill/>
                          </a:ln>
                          <a:solidFill>
                            <a:schemeClr val="tx1"/>
                          </a:solidFill>
                          <a:effectLst/>
                          <a:latin typeface="Times New Roman" pitchFamily="18" charset="0"/>
                        </a:rPr>
                      </a:b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209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Psychological dependence: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1314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Sociocultural Factors: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Social activity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Numerous daily rituals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Family origin and cultural practices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bl>
          </a:graphicData>
        </a:graphic>
      </p:graphicFrame>
      <p:sp>
        <p:nvSpPr>
          <p:cNvPr id="29713" name="Rectangle 84"/>
          <p:cNvSpPr>
            <a:spLocks noChangeArrowheads="1"/>
          </p:cNvSpPr>
          <p:nvPr/>
        </p:nvSpPr>
        <p:spPr bwMode="auto">
          <a:xfrm>
            <a:off x="0" y="5759450"/>
            <a:ext cx="9144000" cy="915988"/>
          </a:xfrm>
          <a:prstGeom prst="rect">
            <a:avLst/>
          </a:prstGeom>
          <a:noFill/>
          <a:ln w="9525">
            <a:noFill/>
            <a:miter lim="800000"/>
            <a:headEnd/>
            <a:tailEnd/>
          </a:ln>
        </p:spPr>
        <p:txBody>
          <a:bodyPr anchor="ctr">
            <a:spAutoFit/>
          </a:bodyPr>
          <a:lstStyle/>
          <a:p>
            <a:r>
              <a:rPr lang="en-US" sz="1800"/>
              <a:t>Human genetics, early family experiences, environmental factors and societal influences appear to work together in complex ways, to set the addictive cycle in motion.</a:t>
            </a:r>
          </a:p>
          <a:p>
            <a:pPr eaLnBrk="0" hangingPunct="0"/>
            <a:r>
              <a:rPr lang="en-US" sz="1800"/>
              <a:t>At times tobacco can act as a </a:t>
            </a:r>
            <a:r>
              <a:rPr lang="en-US" sz="1800" i="1"/>
              <a:t>stimulant</a:t>
            </a:r>
            <a:r>
              <a:rPr lang="en-US" sz="1800"/>
              <a:t> and at other times it may produce </a:t>
            </a:r>
            <a:r>
              <a:rPr lang="en-US" sz="1800" i="1"/>
              <a:t>tranquilizing effects</a:t>
            </a:r>
            <a:r>
              <a:rPr lang="en-US" sz="1800"/>
              <a:t>.</a:t>
            </a:r>
          </a:p>
        </p:txBody>
      </p:sp>
      <p:graphicFrame>
        <p:nvGraphicFramePr>
          <p:cNvPr id="93282" name="Group 98"/>
          <p:cNvGraphicFramePr>
            <a:graphicFrameLocks noGrp="1"/>
          </p:cNvGraphicFramePr>
          <p:nvPr/>
        </p:nvGraphicFramePr>
        <p:xfrm>
          <a:off x="2743200" y="2209800"/>
          <a:ext cx="6019800" cy="2100898"/>
        </p:xfrm>
        <a:graphic>
          <a:graphicData uri="http://schemas.openxmlformats.org/drawingml/2006/table">
            <a:tbl>
              <a:tblPr/>
              <a:tblGrid>
                <a:gridCol w="3297238"/>
                <a:gridCol w="2722562"/>
              </a:tblGrid>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Stimulation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Tension reduction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Handling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Habit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Pleasurable relaxation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Times New Roman" pitchFamily="18" charset="0"/>
                        </a:rPr>
                        <a:t>Craving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152400"/>
            <a:ext cx="8839200" cy="641350"/>
          </a:xfrm>
          <a:prstGeom prst="rect">
            <a:avLst/>
          </a:prstGeom>
          <a:noFill/>
          <a:ln w="9525">
            <a:noFill/>
            <a:miter lim="800000"/>
            <a:headEnd/>
            <a:tailEnd/>
          </a:ln>
        </p:spPr>
        <p:txBody>
          <a:bodyPr anchor="ctr">
            <a:spAutoFit/>
          </a:bodyPr>
          <a:lstStyle/>
          <a:p>
            <a:r>
              <a:rPr lang="en-US" sz="1800"/>
              <a:t>Nicotine combines with a number of neurotransmitters in the brain and may contribute to the following effects: </a:t>
            </a:r>
          </a:p>
        </p:txBody>
      </p:sp>
      <p:graphicFrame>
        <p:nvGraphicFramePr>
          <p:cNvPr id="223235" name="Group 3"/>
          <p:cNvGraphicFramePr>
            <a:graphicFrameLocks noGrp="1"/>
          </p:cNvGraphicFramePr>
          <p:nvPr/>
        </p:nvGraphicFramePr>
        <p:xfrm>
          <a:off x="304800" y="1295400"/>
          <a:ext cx="8305800" cy="1920240"/>
        </p:xfrm>
        <a:graphic>
          <a:graphicData uri="http://schemas.openxmlformats.org/drawingml/2006/table">
            <a:tbl>
              <a:tblPr/>
              <a:tblGrid>
                <a:gridCol w="1524000"/>
                <a:gridCol w="2057400"/>
                <a:gridCol w="1828800"/>
                <a:gridCol w="28956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Dopamine: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Pleasure, suppress appetite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Norepinephrine: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Arousal, suppress appetite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Acetylcholine: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Arousal, cognitive enhancement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Vasopressin:</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Memory improvement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Serotonin: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Mood modulation, suppress appetite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Beta-endorphin:</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Reduce anxiety / tension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bl>
          </a:graphicData>
        </a:graphic>
      </p:graphicFrame>
      <p:sp>
        <p:nvSpPr>
          <p:cNvPr id="30745" name="Rectangle 25"/>
          <p:cNvSpPr>
            <a:spLocks noChangeArrowheads="1"/>
          </p:cNvSpPr>
          <p:nvPr/>
        </p:nvSpPr>
        <p:spPr bwMode="auto">
          <a:xfrm>
            <a:off x="152400" y="3684588"/>
            <a:ext cx="8839200" cy="2838450"/>
          </a:xfrm>
          <a:prstGeom prst="rect">
            <a:avLst/>
          </a:prstGeom>
          <a:noFill/>
          <a:ln w="9525">
            <a:noFill/>
            <a:miter lim="800000"/>
            <a:headEnd/>
            <a:tailEnd/>
          </a:ln>
        </p:spPr>
        <p:txBody>
          <a:bodyPr anchor="ctr">
            <a:spAutoFit/>
          </a:bodyPr>
          <a:lstStyle/>
          <a:p>
            <a:r>
              <a:rPr lang="en-US" sz="1800"/>
              <a:t>Tobacco is as addictive as heroin (as a mood &amp; behavior altering agent). </a:t>
            </a:r>
          </a:p>
          <a:p>
            <a:pPr eaLnBrk="0" hangingPunct="0">
              <a:buFontTx/>
              <a:buChar char="•"/>
            </a:pPr>
            <a:r>
              <a:rPr lang="en-US" sz="1800"/>
              <a:t>Nicotine is: </a:t>
            </a:r>
          </a:p>
          <a:p>
            <a:pPr lvl="1" eaLnBrk="0" hangingPunct="0">
              <a:buFontTx/>
              <a:buChar char="•"/>
            </a:pPr>
            <a:r>
              <a:rPr lang="en-US" sz="1800"/>
              <a:t>1000 X more potent than alcohol </a:t>
            </a:r>
          </a:p>
          <a:p>
            <a:pPr lvl="1" eaLnBrk="0" hangingPunct="0">
              <a:buFontTx/>
              <a:buChar char="•"/>
            </a:pPr>
            <a:r>
              <a:rPr lang="en-US" sz="1800"/>
              <a:t>10-100 X more potent than barbiturates </a:t>
            </a:r>
          </a:p>
          <a:p>
            <a:pPr lvl="1" eaLnBrk="0" hangingPunct="0">
              <a:buFontTx/>
              <a:buChar char="•"/>
            </a:pPr>
            <a:r>
              <a:rPr lang="en-US" sz="1800"/>
              <a:t>5-10 X more potent than cocaine or morphine </a:t>
            </a:r>
          </a:p>
          <a:p>
            <a:pPr eaLnBrk="0" hangingPunct="0">
              <a:buFontTx/>
              <a:buChar char="•"/>
            </a:pPr>
            <a:r>
              <a:rPr lang="en-US" sz="1800"/>
              <a:t>A 1-2 pack per day smoker takes 200-400 hits daily for years. This constant intake of a fast acting drug (which affects mood, concentration &amp; performance).. eventually produces dependence.</a:t>
            </a:r>
            <a:br>
              <a:rPr lang="en-US" sz="1800"/>
            </a:br>
            <a:r>
              <a:rPr lang="en-US" sz="1800"/>
              <a:t>Pressures to relapse are both </a:t>
            </a:r>
            <a:r>
              <a:rPr lang="en-US" sz="1800" b="1"/>
              <a:t>behaviorally</a:t>
            </a:r>
            <a:r>
              <a:rPr lang="en-US" sz="1800"/>
              <a:t> &amp; </a:t>
            </a:r>
            <a:r>
              <a:rPr lang="en-US" sz="1800" b="1"/>
              <a:t>pharmacologically</a:t>
            </a:r>
            <a:r>
              <a:rPr lang="en-US" sz="1800"/>
              <a:t> triggered.</a:t>
            </a:r>
          </a:p>
          <a:p>
            <a:pPr eaLnBrk="0" hangingPunct="0"/>
            <a:r>
              <a:rPr lang="en-US" sz="1800"/>
              <a:t>Quitting involves a significantly serious psychological loss... a serious life style change.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descr="space1"/>
          <p:cNvPicPr>
            <a:picLocks noChangeAspect="1" noChangeArrowheads="1"/>
          </p:cNvPicPr>
          <p:nvPr/>
        </p:nvPicPr>
        <p:blipFill>
          <a:blip r:embed="rId2" cstate="print"/>
          <a:srcRect/>
          <a:stretch>
            <a:fillRect/>
          </a:stretch>
        </p:blipFill>
        <p:spPr bwMode="auto">
          <a:xfrm>
            <a:off x="928688" y="1303338"/>
            <a:ext cx="190500" cy="342900"/>
          </a:xfrm>
          <a:prstGeom prst="rect">
            <a:avLst/>
          </a:prstGeom>
          <a:noFill/>
          <a:ln w="9525">
            <a:noFill/>
            <a:miter lim="800000"/>
            <a:headEnd/>
            <a:tailEnd/>
          </a:ln>
        </p:spPr>
      </p:pic>
      <p:pic>
        <p:nvPicPr>
          <p:cNvPr id="31747" name="Picture 12" descr="space2"/>
          <p:cNvPicPr>
            <a:picLocks noChangeAspect="1" noChangeArrowheads="1"/>
          </p:cNvPicPr>
          <p:nvPr/>
        </p:nvPicPr>
        <p:blipFill>
          <a:blip r:embed="rId3" cstate="print"/>
          <a:srcRect/>
          <a:stretch>
            <a:fillRect/>
          </a:stretch>
        </p:blipFill>
        <p:spPr bwMode="auto">
          <a:xfrm>
            <a:off x="928688" y="1303338"/>
            <a:ext cx="161925" cy="342900"/>
          </a:xfrm>
          <a:prstGeom prst="rect">
            <a:avLst/>
          </a:prstGeom>
          <a:noFill/>
          <a:ln w="9525">
            <a:noFill/>
            <a:miter lim="800000"/>
            <a:headEnd/>
            <a:tailEnd/>
          </a:ln>
        </p:spPr>
      </p:pic>
      <p:sp>
        <p:nvSpPr>
          <p:cNvPr id="31748" name="Rectangle 16"/>
          <p:cNvSpPr>
            <a:spLocks noChangeArrowheads="1"/>
          </p:cNvSpPr>
          <p:nvPr/>
        </p:nvSpPr>
        <p:spPr bwMode="auto">
          <a:xfrm>
            <a:off x="228600" y="685800"/>
            <a:ext cx="8763000" cy="701675"/>
          </a:xfrm>
          <a:prstGeom prst="rect">
            <a:avLst/>
          </a:prstGeom>
          <a:solidFill>
            <a:srgbClr val="FFFFFF"/>
          </a:solidFill>
          <a:ln w="9525">
            <a:noFill/>
            <a:miter lim="800000"/>
            <a:headEnd/>
            <a:tailEnd/>
          </a:ln>
        </p:spPr>
        <p:txBody>
          <a:bodyPr>
            <a:spAutoFit/>
          </a:bodyPr>
          <a:lstStyle/>
          <a:p>
            <a:r>
              <a:rPr lang="en-US" sz="1000" b="1">
                <a:solidFill>
                  <a:srgbClr val="000000"/>
                </a:solidFill>
                <a:latin typeface="Arial" charset="0"/>
                <a:cs typeface="Arial" charset="0"/>
              </a:rPr>
              <a:t>The Chemicals in Cigarettes </a:t>
            </a:r>
            <a:endParaRPr lang="en-US" sz="1100"/>
          </a:p>
          <a:p>
            <a:pPr eaLnBrk="0" hangingPunct="0"/>
            <a:r>
              <a:rPr lang="en-US" sz="1000">
                <a:solidFill>
                  <a:srgbClr val="000000"/>
                </a:solidFill>
                <a:latin typeface="Arial" charset="0"/>
                <a:cs typeface="Arial" charset="0"/>
              </a:rPr>
              <a:t>Tobacco smoke contains more than 4,000 chemicals. Many are known to be harmful substances, and according to Health Canada, about 50 of these chemicals cause cancer in humans, including 2-naphthylamine, 4-aminobiphenyl, arsenic, benzene and nickel. Some of the harmful chemical substances found in cigarette smoke are: </a:t>
            </a:r>
            <a:endParaRPr lang="en-US"/>
          </a:p>
        </p:txBody>
      </p:sp>
      <p:graphicFrame>
        <p:nvGraphicFramePr>
          <p:cNvPr id="97341" name="Group 61"/>
          <p:cNvGraphicFramePr>
            <a:graphicFrameLocks noGrp="1"/>
          </p:cNvGraphicFramePr>
          <p:nvPr/>
        </p:nvGraphicFramePr>
        <p:xfrm>
          <a:off x="838200" y="2133600"/>
          <a:ext cx="7278688" cy="4251325"/>
        </p:xfrm>
        <a:graphic>
          <a:graphicData uri="http://schemas.openxmlformats.org/drawingml/2006/table">
            <a:tbl>
              <a:tblPr/>
              <a:tblGrid>
                <a:gridCol w="7278688"/>
              </a:tblGrid>
              <a:tr h="425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97353" name="Group 73"/>
          <p:cNvGraphicFramePr>
            <a:graphicFrameLocks noGrp="1"/>
          </p:cNvGraphicFramePr>
          <p:nvPr/>
        </p:nvGraphicFramePr>
        <p:xfrm>
          <a:off x="381000" y="1449388"/>
          <a:ext cx="8610600" cy="5425440"/>
        </p:xfrm>
        <a:graphic>
          <a:graphicData uri="http://schemas.openxmlformats.org/drawingml/2006/table">
            <a:tbl>
              <a:tblPr/>
              <a:tblGrid>
                <a:gridCol w="1841500"/>
                <a:gridCol w="1200150"/>
                <a:gridCol w="1304925"/>
                <a:gridCol w="4264025"/>
              </a:tblGrid>
              <a:tr h="381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Acetaldehyde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Acetamide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Acetone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Acrolein</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Acrylonitrile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4-Aminobiphenyl</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Ammonia</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Aniline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Arsenic</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Benzaanthracene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Benzene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Benzoapyrene Benzobfluoranthen</a:t>
                      </a:r>
                      <a:br>
                        <a:rPr kumimoji="0" lang="en-US" sz="1400" b="0" i="0" u="none" strike="noStrike" cap="none" normalizeH="0" baseline="0" smtClean="0">
                          <a:ln>
                            <a:noFill/>
                          </a:ln>
                          <a:solidFill>
                            <a:srgbClr val="000000"/>
                          </a:solidFill>
                          <a:effectLst/>
                          <a:latin typeface="Arial" charset="0"/>
                          <a:cs typeface="Arial" charset="0"/>
                        </a:rPr>
                      </a:b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cap="fla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Benzokfluoranthene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Cadmium</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Captan</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Carbon disulfide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Carbon monoxide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Catechol</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Chromium VI</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Chrysene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DDT</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Dibenza,hacridine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Dibenza,hanthracene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Dibenza,jacridine</a:t>
                      </a:r>
                      <a:br>
                        <a:rPr kumimoji="0" lang="en-US" sz="1400" b="0" i="0" u="none" strike="noStrike" cap="none" normalizeH="0" baseline="0" smtClean="0">
                          <a:ln>
                            <a:noFill/>
                          </a:ln>
                          <a:solidFill>
                            <a:srgbClr val="000000"/>
                          </a:solidFill>
                          <a:effectLst/>
                          <a:latin typeface="Arial" charset="0"/>
                          <a:cs typeface="Arial" charset="0"/>
                        </a:rPr>
                      </a:b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Dibenzoa,epyrene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Dibenzoa,hpyrene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Dibenzoa,ipyrene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1,1-Dimenthylhydrazine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Formaldehyde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Hydrogene cyanide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Hydroquinone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Lead</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1-Naphthylamine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2-Naphthylamine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Nickel</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2-Nitropropane</a:t>
                      </a:r>
                      <a:br>
                        <a:rPr kumimoji="0" lang="en-US" sz="1400" b="0" i="0" u="none" strike="noStrike" cap="none" normalizeH="0" baseline="0" smtClean="0">
                          <a:ln>
                            <a:noFill/>
                          </a:ln>
                          <a:solidFill>
                            <a:srgbClr val="000000"/>
                          </a:solidFill>
                          <a:effectLst/>
                          <a:latin typeface="Arial" charset="0"/>
                          <a:cs typeface="Arial" charset="0"/>
                        </a:rPr>
                      </a:b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Nitrosodi-n-butylamine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N-Nitrosodiethanolamine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N-Nitrosodiethylamine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N-Nitroso-n-methylethylamine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N'-Nitrosonornicotine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N-Nitrosopiperidine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N-Nitrosopyrrolidine Phenol</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Pyridine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Quinoline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Styrene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2-Toluidine</a:t>
                      </a:r>
                      <a:br>
                        <a:rPr kumimoji="0" lang="en-US" sz="1400" b="0" i="0" u="none" strike="noStrike" cap="none" normalizeH="0" baseline="0" smtClean="0">
                          <a:ln>
                            <a:noFill/>
                          </a:ln>
                          <a:solidFill>
                            <a:srgbClr val="000000"/>
                          </a:solidFill>
                          <a:effectLst/>
                          <a:latin typeface="Arial" charset="0"/>
                          <a:cs typeface="Arial" charset="0"/>
                        </a:rPr>
                      </a:br>
                      <a:r>
                        <a:rPr kumimoji="0" lang="en-US" sz="1400" b="0" i="0" u="none" strike="noStrike" cap="none" normalizeH="0" baseline="0" smtClean="0">
                          <a:ln>
                            <a:noFill/>
                          </a:ln>
                          <a:solidFill>
                            <a:srgbClr val="000000"/>
                          </a:solidFill>
                          <a:effectLst/>
                          <a:latin typeface="Arial" charset="0"/>
                          <a:cs typeface="Arial" charset="0"/>
                        </a:rPr>
                        <a:t>Urethane</a:t>
                      </a:r>
                      <a:br>
                        <a:rPr kumimoji="0" lang="en-US" sz="1400" b="0" i="0" u="none" strike="noStrike" cap="none" normalizeH="0" baseline="0" smtClean="0">
                          <a:ln>
                            <a:noFill/>
                          </a:ln>
                          <a:solidFill>
                            <a:srgbClr val="000000"/>
                          </a:solidFill>
                          <a:effectLst/>
                          <a:latin typeface="Arial" charset="0"/>
                          <a:cs typeface="Arial" charset="0"/>
                        </a:rPr>
                      </a:b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cap="flat">
                      <a:noFill/>
                    </a:lnT>
                    <a:lnB cap="flat">
                      <a:noFill/>
                    </a:lnB>
                    <a:lnTlToBr>
                      <a:noFill/>
                    </a:lnTlToBr>
                    <a:lnBlToTr>
                      <a:noFill/>
                    </a:lnBlToTr>
                    <a:solidFill>
                      <a:srgbClr val="FFFFFF"/>
                    </a:solidFill>
                  </a:tcPr>
                </a:tc>
              </a:tr>
            </a:tbl>
          </a:graphicData>
        </a:graphic>
      </p:graphicFrame>
      <p:pic>
        <p:nvPicPr>
          <p:cNvPr id="31756" name="Picture 7" descr="pixel"/>
          <p:cNvPicPr>
            <a:picLocks noChangeAspect="1" noChangeArrowheads="1"/>
          </p:cNvPicPr>
          <p:nvPr/>
        </p:nvPicPr>
        <p:blipFill>
          <a:blip r:embed="rId4"/>
          <a:srcRect/>
          <a:stretch>
            <a:fillRect/>
          </a:stretch>
        </p:blipFill>
        <p:spPr bwMode="auto">
          <a:xfrm>
            <a:off x="1200150" y="1973263"/>
            <a:ext cx="9525" cy="9525"/>
          </a:xfrm>
          <a:prstGeom prst="rect">
            <a:avLst/>
          </a:prstGeom>
          <a:noFill/>
          <a:ln w="9525">
            <a:noFill/>
            <a:miter lim="800000"/>
            <a:headEnd/>
            <a:tailEnd/>
          </a:ln>
        </p:spPr>
      </p:pic>
      <p:pic>
        <p:nvPicPr>
          <p:cNvPr id="31757" name="Picture 9" descr="How Smoking Effects Your Body">
            <a:hlinkClick r:id="rId5"/>
          </p:cNvPr>
          <p:cNvPicPr>
            <a:picLocks noChangeAspect="1" noChangeArrowheads="1"/>
          </p:cNvPicPr>
          <p:nvPr/>
        </p:nvPicPr>
        <p:blipFill>
          <a:blip r:embed="rId6" cstate="print"/>
          <a:srcRect/>
          <a:stretch>
            <a:fillRect/>
          </a:stretch>
        </p:blipFill>
        <p:spPr bwMode="auto">
          <a:xfrm>
            <a:off x="304800" y="228600"/>
            <a:ext cx="2790825" cy="342900"/>
          </a:xfrm>
          <a:prstGeom prst="rect">
            <a:avLst/>
          </a:prstGeom>
          <a:noFill/>
          <a:ln w="9525">
            <a:noFill/>
            <a:miter lim="800000"/>
            <a:headEnd/>
            <a:tailEnd/>
          </a:ln>
        </p:spPr>
      </p:pic>
      <p:pic>
        <p:nvPicPr>
          <p:cNvPr id="31758" name="Picture 15" descr="pixel"/>
          <p:cNvPicPr>
            <a:picLocks noChangeAspect="1" noChangeArrowheads="1"/>
          </p:cNvPicPr>
          <p:nvPr/>
        </p:nvPicPr>
        <p:blipFill>
          <a:blip r:embed="rId4"/>
          <a:srcRect/>
          <a:stretch>
            <a:fillRect/>
          </a:stretch>
        </p:blipFill>
        <p:spPr bwMode="auto">
          <a:xfrm>
            <a:off x="1200150" y="2427288"/>
            <a:ext cx="9525" cy="9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Addiction and the Brain</a:t>
            </a:r>
          </a:p>
        </p:txBody>
      </p:sp>
      <p:sp>
        <p:nvSpPr>
          <p:cNvPr id="7171" name="Rectangle 3"/>
          <p:cNvSpPr>
            <a:spLocks noGrp="1" noChangeArrowheads="1"/>
          </p:cNvSpPr>
          <p:nvPr>
            <p:ph idx="1"/>
          </p:nvPr>
        </p:nvSpPr>
        <p:spPr>
          <a:xfrm>
            <a:off x="1143000" y="1752600"/>
            <a:ext cx="7620000" cy="4648200"/>
          </a:xfrm>
        </p:spPr>
        <p:txBody>
          <a:bodyPr>
            <a:normAutofit lnSpcReduction="10000"/>
          </a:bodyPr>
          <a:lstStyle/>
          <a:p>
            <a:pPr eaLnBrk="1" hangingPunct="1">
              <a:lnSpc>
                <a:spcPct val="80000"/>
              </a:lnSpc>
            </a:pPr>
            <a:r>
              <a:rPr lang="en-US" sz="2400" smtClean="0"/>
              <a:t>Addiction is a brain disease with a genetic basis.</a:t>
            </a:r>
          </a:p>
          <a:p>
            <a:pPr eaLnBrk="1" hangingPunct="1">
              <a:lnSpc>
                <a:spcPct val="80000"/>
              </a:lnSpc>
            </a:pPr>
            <a:r>
              <a:rPr lang="en-US" sz="2400" smtClean="0"/>
              <a:t>Brain programmed to pay extra attention to salience.</a:t>
            </a:r>
          </a:p>
          <a:p>
            <a:pPr eaLnBrk="1" hangingPunct="1">
              <a:lnSpc>
                <a:spcPct val="80000"/>
              </a:lnSpc>
            </a:pPr>
            <a:r>
              <a:rPr lang="en-US" sz="2400" smtClean="0"/>
              <a:t>Salience=special relevance.  I.E. Life Sustaining activities.</a:t>
            </a:r>
          </a:p>
          <a:p>
            <a:pPr eaLnBrk="1" hangingPunct="1">
              <a:lnSpc>
                <a:spcPct val="80000"/>
              </a:lnSpc>
            </a:pPr>
            <a:r>
              <a:rPr lang="en-US" sz="2400" smtClean="0"/>
              <a:t>Brain associates those activities with pleasure or reward.</a:t>
            </a:r>
          </a:p>
          <a:p>
            <a:pPr eaLnBrk="1" hangingPunct="1">
              <a:lnSpc>
                <a:spcPct val="80000"/>
              </a:lnSpc>
            </a:pPr>
            <a:r>
              <a:rPr lang="en-US" sz="2400" smtClean="0"/>
              <a:t>Dopamine is a reward or pleasure neurotramsmitter.</a:t>
            </a:r>
          </a:p>
          <a:p>
            <a:pPr eaLnBrk="1" hangingPunct="1">
              <a:lnSpc>
                <a:spcPct val="80000"/>
              </a:lnSpc>
            </a:pPr>
            <a:r>
              <a:rPr lang="en-US" sz="2400" smtClean="0"/>
              <a:t>Drugs of abuse act in different ways to dramatically increase dopamine.</a:t>
            </a:r>
          </a:p>
          <a:p>
            <a:pPr eaLnBrk="1" hangingPunct="1">
              <a:lnSpc>
                <a:spcPct val="80000"/>
              </a:lnSpc>
            </a:pPr>
            <a:r>
              <a:rPr lang="en-US" sz="2400" smtClean="0"/>
              <a:t>Because of the increase, the brain decreases dopamine receptors which results in an overall decrease in dopamine in the brain.</a:t>
            </a:r>
          </a:p>
          <a:p>
            <a:pPr eaLnBrk="1" hangingPunct="1">
              <a:lnSpc>
                <a:spcPct val="80000"/>
              </a:lnSpc>
            </a:pPr>
            <a:r>
              <a:rPr lang="en-US" sz="2400" smtClean="0"/>
              <a:t>Therefore, pleasure decreases, resulting in a higher amount of the drug to produce the same effect.</a:t>
            </a:r>
          </a:p>
        </p:txBody>
      </p:sp>
      <p:sp>
        <p:nvSpPr>
          <p:cNvPr id="7172" name="Text Box 4"/>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ungcancer"/>
          <p:cNvPicPr>
            <a:picLocks noChangeAspect="1" noChangeArrowheads="1"/>
          </p:cNvPicPr>
          <p:nvPr/>
        </p:nvPicPr>
        <p:blipFill>
          <a:blip r:embed="rId2" cstate="print"/>
          <a:srcRect/>
          <a:stretch>
            <a:fillRect/>
          </a:stretch>
        </p:blipFill>
        <p:spPr bwMode="auto">
          <a:xfrm>
            <a:off x="533400" y="228600"/>
            <a:ext cx="3457575" cy="3333750"/>
          </a:xfrm>
          <a:prstGeom prst="rect">
            <a:avLst/>
          </a:prstGeom>
          <a:noFill/>
          <a:ln w="9525">
            <a:noFill/>
            <a:miter lim="800000"/>
            <a:headEnd/>
            <a:tailEnd/>
          </a:ln>
        </p:spPr>
      </p:pic>
      <p:pic>
        <p:nvPicPr>
          <p:cNvPr id="32771" name="Picture 7" descr="emphysema"/>
          <p:cNvPicPr>
            <a:picLocks noChangeAspect="1" noChangeArrowheads="1"/>
          </p:cNvPicPr>
          <p:nvPr/>
        </p:nvPicPr>
        <p:blipFill>
          <a:blip r:embed="rId3" cstate="print"/>
          <a:srcRect/>
          <a:stretch>
            <a:fillRect/>
          </a:stretch>
        </p:blipFill>
        <p:spPr bwMode="auto">
          <a:xfrm>
            <a:off x="4648200" y="304800"/>
            <a:ext cx="3457575" cy="33337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tongue"/>
          <p:cNvPicPr>
            <a:picLocks noChangeAspect="1" noChangeArrowheads="1"/>
          </p:cNvPicPr>
          <p:nvPr/>
        </p:nvPicPr>
        <p:blipFill>
          <a:blip r:embed="rId2" cstate="print"/>
          <a:srcRect/>
          <a:stretch>
            <a:fillRect/>
          </a:stretch>
        </p:blipFill>
        <p:spPr bwMode="auto">
          <a:xfrm>
            <a:off x="152400" y="228600"/>
            <a:ext cx="3457575" cy="3333750"/>
          </a:xfrm>
          <a:prstGeom prst="rect">
            <a:avLst/>
          </a:prstGeom>
          <a:noFill/>
          <a:ln w="9525">
            <a:noFill/>
            <a:miter lim="800000"/>
            <a:headEnd/>
            <a:tailEnd/>
          </a:ln>
        </p:spPr>
      </p:pic>
      <p:pic>
        <p:nvPicPr>
          <p:cNvPr id="33795" name="Picture 7" descr="stomach"/>
          <p:cNvPicPr>
            <a:picLocks noChangeAspect="1" noChangeArrowheads="1"/>
          </p:cNvPicPr>
          <p:nvPr/>
        </p:nvPicPr>
        <p:blipFill>
          <a:blip r:embed="rId3" cstate="print"/>
          <a:srcRect/>
          <a:stretch>
            <a:fillRect/>
          </a:stretch>
        </p:blipFill>
        <p:spPr bwMode="auto">
          <a:xfrm>
            <a:off x="4953000" y="1828800"/>
            <a:ext cx="3457575" cy="33337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heart"/>
          <p:cNvPicPr>
            <a:picLocks noChangeAspect="1" noChangeArrowheads="1"/>
          </p:cNvPicPr>
          <p:nvPr/>
        </p:nvPicPr>
        <p:blipFill>
          <a:blip r:embed="rId2" cstate="print"/>
          <a:srcRect/>
          <a:stretch>
            <a:fillRect/>
          </a:stretch>
        </p:blipFill>
        <p:spPr bwMode="auto">
          <a:xfrm>
            <a:off x="228600" y="304800"/>
            <a:ext cx="3457575" cy="3333750"/>
          </a:xfrm>
          <a:prstGeom prst="rect">
            <a:avLst/>
          </a:prstGeom>
          <a:noFill/>
          <a:ln w="9525">
            <a:noFill/>
            <a:miter lim="800000"/>
            <a:headEnd/>
            <a:tailEnd/>
          </a:ln>
        </p:spPr>
      </p:pic>
      <p:pic>
        <p:nvPicPr>
          <p:cNvPr id="34819" name="Picture 7" descr="foot"/>
          <p:cNvPicPr>
            <a:picLocks noChangeAspect="1" noChangeArrowheads="1"/>
          </p:cNvPicPr>
          <p:nvPr/>
        </p:nvPicPr>
        <p:blipFill>
          <a:blip r:embed="rId3" cstate="print"/>
          <a:srcRect/>
          <a:stretch>
            <a:fillRect/>
          </a:stretch>
        </p:blipFill>
        <p:spPr bwMode="auto">
          <a:xfrm>
            <a:off x="4648200" y="2057400"/>
            <a:ext cx="3457575" cy="3333750"/>
          </a:xfrm>
          <a:prstGeom prst="rect">
            <a:avLst/>
          </a:prstGeom>
          <a:noFill/>
          <a:ln w="9525">
            <a:noFill/>
            <a:miter lim="800000"/>
            <a:headEnd/>
            <a:tailEnd/>
          </a:ln>
        </p:spPr>
      </p:pic>
      <p:sp>
        <p:nvSpPr>
          <p:cNvPr id="4" name="Rectangle 3"/>
          <p:cNvSpPr/>
          <p:nvPr/>
        </p:nvSpPr>
        <p:spPr>
          <a:xfrm>
            <a:off x="304800" y="5715000"/>
            <a:ext cx="6477000" cy="646331"/>
          </a:xfrm>
          <a:prstGeom prst="rect">
            <a:avLst/>
          </a:prstGeom>
        </p:spPr>
        <p:txBody>
          <a:bodyPr wrap="square">
            <a:spAutoFit/>
          </a:bodyPr>
          <a:lstStyle/>
          <a:p>
            <a:r>
              <a:rPr lang="en-US" dirty="0" smtClean="0">
                <a:hlinkClick r:id="rId4"/>
              </a:rPr>
              <a:t>http://www.youtube.com/watch?v=dn50mTEGnrU</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How to Quit Smoking</a:t>
            </a:r>
          </a:p>
        </p:txBody>
      </p:sp>
      <p:sp>
        <p:nvSpPr>
          <p:cNvPr id="35843" name="Rectangle 3"/>
          <p:cNvSpPr>
            <a:spLocks noGrp="1" noChangeArrowheads="1"/>
          </p:cNvSpPr>
          <p:nvPr>
            <p:ph sz="half" idx="1"/>
          </p:nvPr>
        </p:nvSpPr>
        <p:spPr/>
        <p:txBody>
          <a:bodyPr/>
          <a:lstStyle/>
          <a:p>
            <a:pPr eaLnBrk="1" hangingPunct="1">
              <a:lnSpc>
                <a:spcPct val="90000"/>
              </a:lnSpc>
            </a:pPr>
            <a:r>
              <a:rPr lang="en-US" sz="2400" smtClean="0"/>
              <a:t>Identify your reasons.</a:t>
            </a:r>
          </a:p>
          <a:p>
            <a:pPr eaLnBrk="1" hangingPunct="1">
              <a:lnSpc>
                <a:spcPct val="90000"/>
              </a:lnSpc>
            </a:pPr>
            <a:r>
              <a:rPr lang="en-US" sz="2400" smtClean="0"/>
              <a:t>Identify your barriers to quitting.</a:t>
            </a:r>
          </a:p>
          <a:p>
            <a:pPr eaLnBrk="1" hangingPunct="1">
              <a:lnSpc>
                <a:spcPct val="90000"/>
              </a:lnSpc>
            </a:pPr>
            <a:r>
              <a:rPr lang="en-US" sz="2400" smtClean="0"/>
              <a:t>Make a plan for dealing with temptations.</a:t>
            </a:r>
          </a:p>
          <a:p>
            <a:pPr eaLnBrk="1" hangingPunct="1">
              <a:lnSpc>
                <a:spcPct val="90000"/>
              </a:lnSpc>
            </a:pPr>
            <a:r>
              <a:rPr lang="en-US" sz="2400" smtClean="0"/>
              <a:t>Change to a brand you find distasteful.</a:t>
            </a:r>
          </a:p>
          <a:p>
            <a:pPr eaLnBrk="1" hangingPunct="1">
              <a:lnSpc>
                <a:spcPct val="90000"/>
              </a:lnSpc>
            </a:pPr>
            <a:r>
              <a:rPr lang="en-US" sz="2400" smtClean="0"/>
              <a:t>Involve your friends and family.</a:t>
            </a:r>
          </a:p>
          <a:p>
            <a:pPr eaLnBrk="1" hangingPunct="1">
              <a:lnSpc>
                <a:spcPct val="90000"/>
              </a:lnSpc>
            </a:pPr>
            <a:r>
              <a:rPr lang="en-US" sz="2400" smtClean="0"/>
              <a:t>Set a date.</a:t>
            </a:r>
          </a:p>
        </p:txBody>
      </p:sp>
      <p:sp>
        <p:nvSpPr>
          <p:cNvPr id="35844" name="Rectangle 4"/>
          <p:cNvSpPr>
            <a:spLocks noGrp="1" noChangeArrowheads="1"/>
          </p:cNvSpPr>
          <p:nvPr>
            <p:ph sz="half" idx="2"/>
          </p:nvPr>
        </p:nvSpPr>
        <p:spPr/>
        <p:txBody>
          <a:bodyPr/>
          <a:lstStyle/>
          <a:p>
            <a:pPr eaLnBrk="1" hangingPunct="1">
              <a:lnSpc>
                <a:spcPct val="90000"/>
              </a:lnSpc>
            </a:pPr>
            <a:r>
              <a:rPr lang="en-US" sz="2400" smtClean="0"/>
              <a:t>On the day you quit, toss out all cigarettes, tobacco, and other paraphernalia.</a:t>
            </a:r>
          </a:p>
          <a:p>
            <a:pPr eaLnBrk="1" hangingPunct="1">
              <a:lnSpc>
                <a:spcPct val="90000"/>
              </a:lnSpc>
            </a:pPr>
            <a:r>
              <a:rPr lang="en-US" sz="2400" smtClean="0"/>
              <a:t>After quitting, change your normal routine.</a:t>
            </a:r>
          </a:p>
          <a:p>
            <a:pPr eaLnBrk="1" hangingPunct="1">
              <a:lnSpc>
                <a:spcPct val="90000"/>
              </a:lnSpc>
            </a:pPr>
            <a:r>
              <a:rPr lang="en-US" sz="2400" smtClean="0"/>
              <a:t>When you crave, chew on carrots, pickles, sugarless gum or a toothpick.</a:t>
            </a:r>
          </a:p>
          <a:p>
            <a:pPr eaLnBrk="1" hangingPunct="1">
              <a:lnSpc>
                <a:spcPct val="90000"/>
              </a:lnSpc>
            </a:pPr>
            <a:r>
              <a:rPr lang="en-US" sz="2400" smtClean="0"/>
              <a:t>Mark your progress.</a:t>
            </a:r>
          </a:p>
        </p:txBody>
      </p:sp>
      <p:sp>
        <p:nvSpPr>
          <p:cNvPr id="35845" name="Text Box 5"/>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
        <p:nvSpPr>
          <p:cNvPr id="35846" name="Rectangle 5"/>
          <p:cNvSpPr>
            <a:spLocks noChangeArrowheads="1"/>
          </p:cNvSpPr>
          <p:nvPr/>
        </p:nvSpPr>
        <p:spPr bwMode="auto">
          <a:xfrm>
            <a:off x="1066800" y="5791200"/>
            <a:ext cx="7772400" cy="830263"/>
          </a:xfrm>
          <a:prstGeom prst="rect">
            <a:avLst/>
          </a:prstGeom>
          <a:noFill/>
          <a:ln w="9525">
            <a:noFill/>
            <a:miter lim="800000"/>
            <a:headEnd/>
            <a:tailEnd/>
          </a:ln>
        </p:spPr>
        <p:txBody>
          <a:bodyPr>
            <a:spAutoFit/>
          </a:bodyPr>
          <a:lstStyle/>
          <a:p>
            <a:r>
              <a:rPr lang="en-US">
                <a:hlinkClick r:id="rId3"/>
              </a:rPr>
              <a:t>http://www.webmd.com/video/how-to-quit-smoking</a:t>
            </a:r>
            <a:endParaRPr lang="en-US"/>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Nicoderm CQ comes in three strengths to help you stop smoking."/>
          <p:cNvPicPr>
            <a:picLocks noChangeAspect="1" noChangeArrowheads="1"/>
          </p:cNvPicPr>
          <p:nvPr/>
        </p:nvPicPr>
        <p:blipFill>
          <a:blip r:embed="rId2" cstate="print"/>
          <a:srcRect/>
          <a:stretch>
            <a:fillRect/>
          </a:stretch>
        </p:blipFill>
        <p:spPr bwMode="auto">
          <a:xfrm>
            <a:off x="533400" y="838200"/>
            <a:ext cx="2971800" cy="1708150"/>
          </a:xfrm>
          <a:prstGeom prst="rect">
            <a:avLst/>
          </a:prstGeom>
          <a:noFill/>
          <a:ln w="9525">
            <a:noFill/>
            <a:miter lim="800000"/>
            <a:headEnd/>
            <a:tailEnd/>
          </a:ln>
        </p:spPr>
      </p:pic>
      <p:pic>
        <p:nvPicPr>
          <p:cNvPr id="36867" name="Picture 3" descr="Nicorette Orange, stop smoking aid."/>
          <p:cNvPicPr>
            <a:picLocks noChangeAspect="1" noChangeArrowheads="1"/>
          </p:cNvPicPr>
          <p:nvPr/>
        </p:nvPicPr>
        <p:blipFill>
          <a:blip r:embed="rId3" cstate="print"/>
          <a:srcRect/>
          <a:stretch>
            <a:fillRect/>
          </a:stretch>
        </p:blipFill>
        <p:spPr bwMode="auto">
          <a:xfrm>
            <a:off x="3124200" y="2514600"/>
            <a:ext cx="2362200" cy="1693863"/>
          </a:xfrm>
          <a:prstGeom prst="rect">
            <a:avLst/>
          </a:prstGeom>
          <a:noFill/>
          <a:ln w="9525">
            <a:noFill/>
            <a:miter lim="800000"/>
            <a:headEnd/>
            <a:tailEnd/>
          </a:ln>
        </p:spPr>
      </p:pic>
      <p:pic>
        <p:nvPicPr>
          <p:cNvPr id="36868" name="Picture 4" descr="Nicotrol Inhaler"/>
          <p:cNvPicPr>
            <a:picLocks noChangeAspect="1" noChangeArrowheads="1"/>
          </p:cNvPicPr>
          <p:nvPr/>
        </p:nvPicPr>
        <p:blipFill>
          <a:blip r:embed="rId4" cstate="print"/>
          <a:srcRect/>
          <a:stretch>
            <a:fillRect/>
          </a:stretch>
        </p:blipFill>
        <p:spPr bwMode="auto">
          <a:xfrm>
            <a:off x="304800" y="2667000"/>
            <a:ext cx="1771650" cy="2514600"/>
          </a:xfrm>
          <a:prstGeom prst="rect">
            <a:avLst/>
          </a:prstGeom>
          <a:noFill/>
          <a:ln w="9525">
            <a:noFill/>
            <a:miter lim="800000"/>
            <a:headEnd/>
            <a:tailEnd/>
          </a:ln>
        </p:spPr>
      </p:pic>
      <p:pic>
        <p:nvPicPr>
          <p:cNvPr id="36869" name="Picture 5" descr="zp_mm_logo_02"/>
          <p:cNvPicPr>
            <a:picLocks noChangeAspect="1" noChangeArrowheads="1"/>
          </p:cNvPicPr>
          <p:nvPr/>
        </p:nvPicPr>
        <p:blipFill>
          <a:blip r:embed="rId5" cstate="print"/>
          <a:srcRect/>
          <a:stretch>
            <a:fillRect/>
          </a:stretch>
        </p:blipFill>
        <p:spPr bwMode="auto">
          <a:xfrm>
            <a:off x="6019800" y="914400"/>
            <a:ext cx="2743200" cy="1585913"/>
          </a:xfrm>
          <a:prstGeom prst="rect">
            <a:avLst/>
          </a:prstGeom>
          <a:noFill/>
          <a:ln w="9525">
            <a:noFill/>
            <a:miter lim="800000"/>
            <a:headEnd/>
            <a:tailEnd/>
          </a:ln>
        </p:spPr>
      </p:pic>
      <p:pic>
        <p:nvPicPr>
          <p:cNvPr id="36870" name="Picture 7" descr="Chantix logo">
            <a:hlinkClick r:id="rId6" tooltip="Chantix (varenicline) TABLETS"/>
          </p:cNvPr>
          <p:cNvPicPr>
            <a:picLocks noChangeAspect="1" noChangeArrowheads="1"/>
          </p:cNvPicPr>
          <p:nvPr/>
        </p:nvPicPr>
        <p:blipFill>
          <a:blip r:embed="rId7" cstate="print"/>
          <a:srcRect/>
          <a:stretch>
            <a:fillRect/>
          </a:stretch>
        </p:blipFill>
        <p:spPr bwMode="auto">
          <a:xfrm>
            <a:off x="6096000" y="3352800"/>
            <a:ext cx="2514600" cy="674688"/>
          </a:xfrm>
          <a:prstGeom prst="rect">
            <a:avLst/>
          </a:prstGeom>
          <a:noFill/>
          <a:ln w="9525">
            <a:noFill/>
            <a:miter lim="800000"/>
            <a:headEnd/>
            <a:tailEnd/>
          </a:ln>
        </p:spPr>
      </p:pic>
      <p:sp>
        <p:nvSpPr>
          <p:cNvPr id="36871" name="Text Box 8"/>
          <p:cNvSpPr txBox="1">
            <a:spLocks noChangeArrowheads="1"/>
          </p:cNvSpPr>
          <p:nvPr/>
        </p:nvSpPr>
        <p:spPr bwMode="auto">
          <a:xfrm>
            <a:off x="4953000" y="533400"/>
            <a:ext cx="3886200" cy="457200"/>
          </a:xfrm>
          <a:prstGeom prst="rect">
            <a:avLst/>
          </a:prstGeom>
          <a:noFill/>
          <a:ln w="9525">
            <a:noFill/>
            <a:miter lim="800000"/>
            <a:headEnd/>
            <a:tailEnd/>
          </a:ln>
        </p:spPr>
        <p:txBody>
          <a:bodyPr>
            <a:spAutoFit/>
          </a:bodyPr>
          <a:lstStyle/>
          <a:p>
            <a:pPr algn="ctr">
              <a:spcBef>
                <a:spcPct val="50000"/>
              </a:spcBef>
            </a:pPr>
            <a:r>
              <a:rPr lang="en-US"/>
              <a:t>Drug Therapy</a:t>
            </a:r>
          </a:p>
        </p:txBody>
      </p:sp>
      <p:sp>
        <p:nvSpPr>
          <p:cNvPr id="36872" name="Text Box 9"/>
          <p:cNvSpPr txBox="1">
            <a:spLocks noChangeArrowheads="1"/>
          </p:cNvSpPr>
          <p:nvPr/>
        </p:nvSpPr>
        <p:spPr bwMode="auto">
          <a:xfrm>
            <a:off x="533400" y="457200"/>
            <a:ext cx="3962400" cy="822325"/>
          </a:xfrm>
          <a:prstGeom prst="rect">
            <a:avLst/>
          </a:prstGeom>
          <a:noFill/>
          <a:ln w="9525">
            <a:noFill/>
            <a:miter lim="800000"/>
            <a:headEnd/>
            <a:tailEnd/>
          </a:ln>
        </p:spPr>
        <p:txBody>
          <a:bodyPr>
            <a:spAutoFit/>
          </a:bodyPr>
          <a:lstStyle/>
          <a:p>
            <a:pPr>
              <a:spcBef>
                <a:spcPct val="50000"/>
              </a:spcBef>
            </a:pPr>
            <a:r>
              <a:rPr lang="en-US"/>
              <a:t>Nicotine Replacement Therapy</a:t>
            </a:r>
          </a:p>
        </p:txBody>
      </p:sp>
      <p:sp>
        <p:nvSpPr>
          <p:cNvPr id="9" name="Rectangle 8"/>
          <p:cNvSpPr/>
          <p:nvPr/>
        </p:nvSpPr>
        <p:spPr>
          <a:xfrm>
            <a:off x="457200" y="5562600"/>
            <a:ext cx="7010400" cy="923330"/>
          </a:xfrm>
          <a:prstGeom prst="rect">
            <a:avLst/>
          </a:prstGeom>
        </p:spPr>
        <p:txBody>
          <a:bodyPr wrap="square">
            <a:spAutoFit/>
          </a:bodyPr>
          <a:lstStyle/>
          <a:p>
            <a:r>
              <a:rPr lang="en-US" dirty="0" smtClean="0">
                <a:hlinkClick r:id="rId8"/>
              </a:rPr>
              <a:t>http://www.huffingtonpost.com/2011/06/20/cigarette-warnings-labels-photos-fda_n_880885.html#s295464</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Passive Smoking</a:t>
            </a:r>
          </a:p>
        </p:txBody>
      </p:sp>
      <p:sp>
        <p:nvSpPr>
          <p:cNvPr id="37891" name="Rectangle 3"/>
          <p:cNvSpPr>
            <a:spLocks noGrp="1" noChangeArrowheads="1"/>
          </p:cNvSpPr>
          <p:nvPr>
            <p:ph idx="1"/>
          </p:nvPr>
        </p:nvSpPr>
        <p:spPr/>
        <p:txBody>
          <a:bodyPr/>
          <a:lstStyle/>
          <a:p>
            <a:pPr eaLnBrk="1" hangingPunct="1">
              <a:lnSpc>
                <a:spcPct val="90000"/>
              </a:lnSpc>
            </a:pPr>
            <a:r>
              <a:rPr lang="en-US" sz="2800" smtClean="0"/>
              <a:t>Passive smoking or secondhand smoke is breathing air polluted by tobacco smoke.</a:t>
            </a:r>
          </a:p>
          <a:p>
            <a:pPr eaLnBrk="1" hangingPunct="1">
              <a:lnSpc>
                <a:spcPct val="90000"/>
              </a:lnSpc>
            </a:pPr>
            <a:r>
              <a:rPr lang="en-US" sz="2800" smtClean="0"/>
              <a:t>Passive smoking causes more than 60,000 deaths per year.</a:t>
            </a:r>
          </a:p>
          <a:p>
            <a:pPr eaLnBrk="1" hangingPunct="1">
              <a:lnSpc>
                <a:spcPct val="90000"/>
              </a:lnSpc>
            </a:pPr>
            <a:r>
              <a:rPr lang="en-US" sz="2800" smtClean="0"/>
              <a:t>It acts as a carcinogen.</a:t>
            </a:r>
          </a:p>
          <a:p>
            <a:pPr eaLnBrk="1" hangingPunct="1">
              <a:lnSpc>
                <a:spcPct val="90000"/>
              </a:lnSpc>
            </a:pPr>
            <a:r>
              <a:rPr lang="en-US" sz="2800" smtClean="0"/>
              <a:t>It can worsen medical conditions such as asthma, emphysema, and anemia, increases Sudden Infant Death Syndrome, increases infections in children.</a:t>
            </a:r>
          </a:p>
          <a:p>
            <a:pPr eaLnBrk="1" hangingPunct="1">
              <a:lnSpc>
                <a:spcPct val="90000"/>
              </a:lnSpc>
            </a:pPr>
            <a:endParaRPr lang="en-US" sz="2800" smtClean="0"/>
          </a:p>
        </p:txBody>
      </p:sp>
      <p:sp>
        <p:nvSpPr>
          <p:cNvPr id="37892" name="Text Box 4"/>
          <p:cNvSpPr txBox="1">
            <a:spLocks noChangeArrowheads="1"/>
          </p:cNvSpPr>
          <p:nvPr/>
        </p:nvSpPr>
        <p:spPr bwMode="auto">
          <a:xfrm>
            <a:off x="1524000" y="6446838"/>
            <a:ext cx="5181600" cy="304800"/>
          </a:xfrm>
          <a:prstGeom prst="rect">
            <a:avLst/>
          </a:prstGeom>
          <a:noFill/>
          <a:ln w="9525">
            <a:noFill/>
            <a:miter lim="800000"/>
            <a:headEnd/>
            <a:tailEnd/>
          </a:ln>
        </p:spPr>
        <p:txBody>
          <a:bodyPr>
            <a:spAutoFit/>
          </a:bodyPr>
          <a:lstStyle/>
          <a:p>
            <a:r>
              <a:rPr lang="en-US" sz="1400"/>
              <a:t>©  2008 McGraw-Hill Higher Education. All rights reserved.</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Spitting into the Wind"/>
          <p:cNvPicPr>
            <a:picLocks noChangeAspect="1" noChangeArrowheads="1"/>
          </p:cNvPicPr>
          <p:nvPr/>
        </p:nvPicPr>
        <p:blipFill>
          <a:blip r:embed="rId2" cstate="print"/>
          <a:srcRect/>
          <a:stretch>
            <a:fillRect/>
          </a:stretch>
        </p:blipFill>
        <p:spPr bwMode="auto">
          <a:xfrm>
            <a:off x="1676400" y="914400"/>
            <a:ext cx="6019800" cy="401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Name your Poison: Poster details the following toxic chemicals in spit tobacco: Polonium 210; N-Nitrosamines; Acetaldehyde; Uranium 235; Hydrazine; Cadmium; Nicotine; Formaldehyde; and Benzopyrene. Beat the Smokeless Habit, call 1-800-4-Cancer. "/>
          <p:cNvPicPr>
            <a:picLocks noChangeAspect="1" noChangeArrowheads="1"/>
          </p:cNvPicPr>
          <p:nvPr/>
        </p:nvPicPr>
        <p:blipFill>
          <a:blip r:embed="rId2" cstate="print"/>
          <a:srcRect/>
          <a:stretch>
            <a:fillRect/>
          </a:stretch>
        </p:blipFill>
        <p:spPr bwMode="auto">
          <a:xfrm>
            <a:off x="1752600" y="152400"/>
            <a:ext cx="4205288" cy="6019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jaw"/>
          <p:cNvPicPr>
            <a:picLocks noChangeAspect="1" noChangeArrowheads="1"/>
          </p:cNvPicPr>
          <p:nvPr/>
        </p:nvPicPr>
        <p:blipFill>
          <a:blip r:embed="rId2" cstate="print"/>
          <a:srcRect/>
          <a:stretch>
            <a:fillRect/>
          </a:stretch>
        </p:blipFill>
        <p:spPr bwMode="auto">
          <a:xfrm>
            <a:off x="533400" y="381000"/>
            <a:ext cx="3810000" cy="2466975"/>
          </a:xfrm>
          <a:prstGeom prst="rect">
            <a:avLst/>
          </a:prstGeom>
          <a:noFill/>
          <a:ln w="9525">
            <a:noFill/>
            <a:miter lim="800000"/>
            <a:headEnd/>
            <a:tailEnd/>
          </a:ln>
        </p:spPr>
      </p:pic>
      <p:pic>
        <p:nvPicPr>
          <p:cNvPr id="40963" name="Picture 7" descr="oral_slide"/>
          <p:cNvPicPr>
            <a:picLocks noChangeAspect="1" noChangeArrowheads="1"/>
          </p:cNvPicPr>
          <p:nvPr/>
        </p:nvPicPr>
        <p:blipFill>
          <a:blip r:embed="rId3" cstate="print"/>
          <a:srcRect/>
          <a:stretch>
            <a:fillRect/>
          </a:stretch>
        </p:blipFill>
        <p:spPr bwMode="auto">
          <a:xfrm>
            <a:off x="533400" y="3124200"/>
            <a:ext cx="3810000" cy="2590800"/>
          </a:xfrm>
          <a:prstGeom prst="rect">
            <a:avLst/>
          </a:prstGeom>
          <a:noFill/>
          <a:ln w="9525">
            <a:noFill/>
            <a:miter lim="800000"/>
            <a:headEnd/>
            <a:tailEnd/>
          </a:ln>
        </p:spPr>
      </p:pic>
      <p:pic>
        <p:nvPicPr>
          <p:cNvPr id="40964" name="Picture 13" descr="lipstuff"/>
          <p:cNvPicPr>
            <a:picLocks noChangeAspect="1" noChangeArrowheads="1"/>
          </p:cNvPicPr>
          <p:nvPr/>
        </p:nvPicPr>
        <p:blipFill>
          <a:blip r:embed="rId4" cstate="print"/>
          <a:srcRect/>
          <a:stretch>
            <a:fillRect/>
          </a:stretch>
        </p:blipFill>
        <p:spPr bwMode="auto">
          <a:xfrm>
            <a:off x="5105400" y="1752600"/>
            <a:ext cx="3457575" cy="33337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Gruen"/>
          <p:cNvPicPr>
            <a:picLocks noChangeAspect="1" noChangeArrowheads="1"/>
          </p:cNvPicPr>
          <p:nvPr/>
        </p:nvPicPr>
        <p:blipFill>
          <a:blip r:embed="rId2" cstate="print"/>
          <a:srcRect/>
          <a:stretch>
            <a:fillRect/>
          </a:stretch>
        </p:blipFill>
        <p:spPr bwMode="auto">
          <a:xfrm>
            <a:off x="914400" y="990600"/>
            <a:ext cx="2749550" cy="4343400"/>
          </a:xfrm>
          <a:prstGeom prst="rect">
            <a:avLst/>
          </a:prstGeom>
          <a:noFill/>
          <a:ln w="9525">
            <a:noFill/>
            <a:miter lim="800000"/>
            <a:headEnd/>
            <a:tailEnd/>
          </a:ln>
        </p:spPr>
      </p:pic>
      <p:pic>
        <p:nvPicPr>
          <p:cNvPr id="41987" name="Picture 7" descr="980bit4">
            <a:hlinkClick r:id="rId3"/>
          </p:cNvPr>
          <p:cNvPicPr>
            <a:picLocks noChangeAspect="1" noChangeArrowheads="1"/>
          </p:cNvPicPr>
          <p:nvPr/>
        </p:nvPicPr>
        <p:blipFill>
          <a:blip r:embed="rId4" cstate="print"/>
          <a:srcRect/>
          <a:stretch>
            <a:fillRect/>
          </a:stretch>
        </p:blipFill>
        <p:spPr bwMode="auto">
          <a:xfrm>
            <a:off x="4724400" y="1905000"/>
            <a:ext cx="3962400" cy="27924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a:stretch>
            <a:fillRect/>
          </a:stretch>
        </p:blipFill>
        <p:spPr bwMode="auto">
          <a:xfrm>
            <a:off x="2362200" y="2438400"/>
            <a:ext cx="6477000" cy="3182938"/>
          </a:xfrm>
          <a:prstGeom prst="rect">
            <a:avLst/>
          </a:prstGeom>
          <a:noFill/>
          <a:ln w="9525">
            <a:noFill/>
            <a:miter lim="800000"/>
            <a:headEnd/>
            <a:tailEnd/>
          </a:ln>
        </p:spPr>
      </p:pic>
      <p:pic>
        <p:nvPicPr>
          <p:cNvPr id="8195" name="Picture 5"/>
          <p:cNvPicPr>
            <a:picLocks noChangeAspect="1" noChangeArrowheads="1"/>
          </p:cNvPicPr>
          <p:nvPr/>
        </p:nvPicPr>
        <p:blipFill>
          <a:blip r:embed="rId4" cstate="print"/>
          <a:srcRect/>
          <a:stretch>
            <a:fillRect/>
          </a:stretch>
        </p:blipFill>
        <p:spPr bwMode="auto">
          <a:xfrm>
            <a:off x="152400" y="2438400"/>
            <a:ext cx="2079625" cy="2447925"/>
          </a:xfrm>
          <a:prstGeom prst="rect">
            <a:avLst/>
          </a:prstGeom>
          <a:noFill/>
          <a:ln w="9525">
            <a:noFill/>
            <a:miter lim="800000"/>
            <a:headEnd/>
            <a:tailEnd/>
          </a:ln>
        </p:spPr>
      </p:pic>
      <p:pic>
        <p:nvPicPr>
          <p:cNvPr id="8196" name="Picture 7"/>
          <p:cNvPicPr>
            <a:picLocks noChangeAspect="1" noChangeArrowheads="1"/>
          </p:cNvPicPr>
          <p:nvPr/>
        </p:nvPicPr>
        <p:blipFill>
          <a:blip r:embed="rId5" cstate="print"/>
          <a:srcRect/>
          <a:stretch>
            <a:fillRect/>
          </a:stretch>
        </p:blipFill>
        <p:spPr bwMode="auto">
          <a:xfrm>
            <a:off x="4876800" y="6219825"/>
            <a:ext cx="3962400" cy="419100"/>
          </a:xfrm>
          <a:prstGeom prst="rect">
            <a:avLst/>
          </a:prstGeom>
          <a:noFill/>
          <a:ln w="9525">
            <a:noFill/>
            <a:miter lim="800000"/>
            <a:headEnd/>
            <a:tailEnd/>
          </a:ln>
        </p:spPr>
      </p:pic>
      <p:sp>
        <p:nvSpPr>
          <p:cNvPr id="8197" name="Rectangle 8"/>
          <p:cNvSpPr>
            <a:spLocks noChangeArrowheads="1"/>
          </p:cNvSpPr>
          <p:nvPr/>
        </p:nvSpPr>
        <p:spPr bwMode="auto">
          <a:xfrm>
            <a:off x="2133600" y="762000"/>
            <a:ext cx="5175250" cy="701675"/>
          </a:xfrm>
          <a:prstGeom prst="rect">
            <a:avLst/>
          </a:prstGeom>
          <a:noFill/>
          <a:ln w="9525">
            <a:noFill/>
            <a:miter lim="800000"/>
            <a:headEnd/>
            <a:tailEnd/>
          </a:ln>
        </p:spPr>
        <p:txBody>
          <a:bodyPr>
            <a:spAutoFit/>
          </a:bodyPr>
          <a:lstStyle/>
          <a:p>
            <a:r>
              <a:rPr lang="en-US" sz="4000">
                <a:solidFill>
                  <a:schemeClr val="tx2"/>
                </a:solidFill>
              </a:rPr>
              <a:t>Addiction and the Brain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762000" y="2895600"/>
            <a:ext cx="7772400" cy="1570038"/>
          </a:xfrm>
          <a:prstGeom prst="rect">
            <a:avLst/>
          </a:prstGeom>
          <a:noFill/>
          <a:ln w="9525">
            <a:noFill/>
            <a:miter lim="800000"/>
            <a:headEnd/>
            <a:tailEnd/>
          </a:ln>
        </p:spPr>
        <p:txBody>
          <a:bodyPr>
            <a:spAutoFit/>
          </a:bodyPr>
          <a:lstStyle/>
          <a:p>
            <a:r>
              <a:rPr lang="en-US">
                <a:hlinkClick r:id="rId2"/>
              </a:rPr>
              <a:t>http://www.webmd.com/drug-medication/slideshow-commonly-abused-drugs</a:t>
            </a:r>
            <a:endParaRPr lang="en-US"/>
          </a:p>
          <a:p>
            <a:endParaRPr lang="en-US"/>
          </a:p>
          <a:p>
            <a:endParaRPr lang="en-US"/>
          </a:p>
        </p:txBody>
      </p:sp>
      <p:sp>
        <p:nvSpPr>
          <p:cNvPr id="43011" name="TextBox 2"/>
          <p:cNvSpPr txBox="1">
            <a:spLocks noChangeArrowheads="1"/>
          </p:cNvSpPr>
          <p:nvPr/>
        </p:nvSpPr>
        <p:spPr bwMode="auto">
          <a:xfrm>
            <a:off x="685800" y="762000"/>
            <a:ext cx="7239000" cy="769441"/>
          </a:xfrm>
          <a:prstGeom prst="rect">
            <a:avLst/>
          </a:prstGeom>
          <a:noFill/>
          <a:ln w="9525">
            <a:noFill/>
            <a:miter lim="800000"/>
            <a:headEnd/>
            <a:tailEnd/>
          </a:ln>
        </p:spPr>
        <p:txBody>
          <a:bodyPr>
            <a:spAutoFit/>
          </a:bodyPr>
          <a:lstStyle/>
          <a:p>
            <a:r>
              <a:rPr lang="en-US" sz="4400" dirty="0" smtClean="0">
                <a:effectLst>
                  <a:reflection blurRad="6350" stA="55000" endA="300" endPos="45500" dir="5400000" sy="-100000" algn="bl" rotWithShape="0"/>
                </a:effectLst>
                <a:latin typeface="+mj-lt"/>
              </a:rPr>
              <a:t>DRUG ABUSE</a:t>
            </a:r>
            <a:endParaRPr lang="en-US" sz="4400" dirty="0">
              <a:effectLst>
                <a:reflection blurRad="6350" stA="55000" endA="300" endPos="45500" dir="5400000" sy="-100000" algn="bl" rotWithShape="0"/>
              </a:effectLst>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a:stretch>
            <a:fillRect/>
          </a:stretch>
        </p:blipFill>
        <p:spPr bwMode="auto">
          <a:xfrm>
            <a:off x="2209800" y="2132013"/>
            <a:ext cx="6781800" cy="3459162"/>
          </a:xfrm>
          <a:prstGeom prst="rect">
            <a:avLst/>
          </a:prstGeom>
          <a:noFill/>
          <a:ln w="9525">
            <a:noFill/>
            <a:miter lim="800000"/>
            <a:headEnd/>
            <a:tailEnd/>
          </a:ln>
        </p:spPr>
      </p:pic>
      <p:pic>
        <p:nvPicPr>
          <p:cNvPr id="9219" name="Picture 6"/>
          <p:cNvPicPr>
            <a:picLocks noChangeAspect="1" noChangeArrowheads="1"/>
          </p:cNvPicPr>
          <p:nvPr/>
        </p:nvPicPr>
        <p:blipFill>
          <a:blip r:embed="rId4" cstate="print"/>
          <a:srcRect/>
          <a:stretch>
            <a:fillRect/>
          </a:stretch>
        </p:blipFill>
        <p:spPr bwMode="auto">
          <a:xfrm>
            <a:off x="0" y="2133600"/>
            <a:ext cx="2133600" cy="2667000"/>
          </a:xfrm>
          <a:prstGeom prst="rect">
            <a:avLst/>
          </a:prstGeom>
          <a:noFill/>
          <a:ln w="9525">
            <a:noFill/>
            <a:miter lim="800000"/>
            <a:headEnd/>
            <a:tailEnd/>
          </a:ln>
        </p:spPr>
      </p:pic>
      <p:pic>
        <p:nvPicPr>
          <p:cNvPr id="9220" name="Picture 7"/>
          <p:cNvPicPr>
            <a:picLocks noChangeAspect="1" noChangeArrowheads="1"/>
          </p:cNvPicPr>
          <p:nvPr/>
        </p:nvPicPr>
        <p:blipFill>
          <a:blip r:embed="rId5" cstate="print"/>
          <a:srcRect/>
          <a:stretch>
            <a:fillRect/>
          </a:stretch>
        </p:blipFill>
        <p:spPr bwMode="auto">
          <a:xfrm>
            <a:off x="5410200" y="6324600"/>
            <a:ext cx="3505200" cy="371475"/>
          </a:xfrm>
          <a:prstGeom prst="rect">
            <a:avLst/>
          </a:prstGeom>
          <a:noFill/>
          <a:ln w="9525">
            <a:noFill/>
            <a:miter lim="800000"/>
            <a:headEnd/>
            <a:tailEnd/>
          </a:ln>
        </p:spPr>
      </p:pic>
      <p:sp>
        <p:nvSpPr>
          <p:cNvPr id="9221" name="Rectangle 8"/>
          <p:cNvSpPr>
            <a:spLocks noChangeArrowheads="1"/>
          </p:cNvSpPr>
          <p:nvPr/>
        </p:nvSpPr>
        <p:spPr bwMode="auto">
          <a:xfrm>
            <a:off x="1981200" y="685800"/>
            <a:ext cx="5791200" cy="701675"/>
          </a:xfrm>
          <a:prstGeom prst="rect">
            <a:avLst/>
          </a:prstGeom>
          <a:noFill/>
          <a:ln w="9525">
            <a:noFill/>
            <a:miter lim="800000"/>
            <a:headEnd/>
            <a:tailEnd/>
          </a:ln>
        </p:spPr>
        <p:txBody>
          <a:bodyPr>
            <a:spAutoFit/>
          </a:bodyPr>
          <a:lstStyle/>
          <a:p>
            <a:r>
              <a:rPr lang="en-US" sz="4000">
                <a:solidFill>
                  <a:schemeClr val="tx2"/>
                </a:solidFill>
              </a:rPr>
              <a:t>Addiction and the Brain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a:stretch>
            <a:fillRect/>
          </a:stretch>
        </p:blipFill>
        <p:spPr bwMode="auto">
          <a:xfrm>
            <a:off x="2514600" y="1600200"/>
            <a:ext cx="6248400" cy="4259263"/>
          </a:xfrm>
          <a:prstGeom prst="rect">
            <a:avLst/>
          </a:prstGeom>
          <a:noFill/>
          <a:ln w="9525">
            <a:noFill/>
            <a:miter lim="800000"/>
            <a:headEnd/>
            <a:tailEnd/>
          </a:ln>
        </p:spPr>
      </p:pic>
      <p:pic>
        <p:nvPicPr>
          <p:cNvPr id="10243" name="Picture 5"/>
          <p:cNvPicPr>
            <a:picLocks noChangeAspect="1" noChangeArrowheads="1"/>
          </p:cNvPicPr>
          <p:nvPr/>
        </p:nvPicPr>
        <p:blipFill>
          <a:blip r:embed="rId4" cstate="print"/>
          <a:srcRect/>
          <a:stretch>
            <a:fillRect/>
          </a:stretch>
        </p:blipFill>
        <p:spPr bwMode="auto">
          <a:xfrm>
            <a:off x="228600" y="1600200"/>
            <a:ext cx="2224088" cy="4267200"/>
          </a:xfrm>
          <a:prstGeom prst="rect">
            <a:avLst/>
          </a:prstGeom>
          <a:noFill/>
          <a:ln w="9525">
            <a:noFill/>
            <a:miter lim="800000"/>
            <a:headEnd/>
            <a:tailEnd/>
          </a:ln>
        </p:spPr>
      </p:pic>
      <p:pic>
        <p:nvPicPr>
          <p:cNvPr id="10244" name="Picture 6"/>
          <p:cNvPicPr>
            <a:picLocks noChangeAspect="1" noChangeArrowheads="1"/>
          </p:cNvPicPr>
          <p:nvPr/>
        </p:nvPicPr>
        <p:blipFill>
          <a:blip r:embed="rId5" cstate="print"/>
          <a:srcRect/>
          <a:stretch>
            <a:fillRect/>
          </a:stretch>
        </p:blipFill>
        <p:spPr bwMode="auto">
          <a:xfrm>
            <a:off x="4343400" y="6019800"/>
            <a:ext cx="4495800" cy="477838"/>
          </a:xfrm>
          <a:prstGeom prst="rect">
            <a:avLst/>
          </a:prstGeom>
          <a:noFill/>
          <a:ln w="9525">
            <a:noFill/>
            <a:miter lim="800000"/>
            <a:headEnd/>
            <a:tailEnd/>
          </a:ln>
        </p:spPr>
      </p:pic>
      <p:sp>
        <p:nvSpPr>
          <p:cNvPr id="10245" name="Rectangle 7"/>
          <p:cNvSpPr>
            <a:spLocks noChangeArrowheads="1"/>
          </p:cNvSpPr>
          <p:nvPr/>
        </p:nvSpPr>
        <p:spPr bwMode="auto">
          <a:xfrm>
            <a:off x="1371600" y="533400"/>
            <a:ext cx="6248400" cy="701675"/>
          </a:xfrm>
          <a:prstGeom prst="rect">
            <a:avLst/>
          </a:prstGeom>
          <a:noFill/>
          <a:ln w="9525">
            <a:noFill/>
            <a:miter lim="800000"/>
            <a:headEnd/>
            <a:tailEnd/>
          </a:ln>
        </p:spPr>
        <p:txBody>
          <a:bodyPr>
            <a:spAutoFit/>
          </a:bodyPr>
          <a:lstStyle/>
          <a:p>
            <a:pPr algn="ctr"/>
            <a:r>
              <a:rPr lang="en-US" sz="4000">
                <a:solidFill>
                  <a:schemeClr val="tx2"/>
                </a:solidFill>
              </a:rPr>
              <a:t>Addiction and the Brain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a:stretch>
            <a:fillRect/>
          </a:stretch>
        </p:blipFill>
        <p:spPr bwMode="auto">
          <a:xfrm>
            <a:off x="2514600" y="1355725"/>
            <a:ext cx="6400800" cy="4418013"/>
          </a:xfrm>
          <a:prstGeom prst="rect">
            <a:avLst/>
          </a:prstGeom>
          <a:noFill/>
          <a:ln w="9525">
            <a:noFill/>
            <a:miter lim="800000"/>
            <a:headEnd/>
            <a:tailEnd/>
          </a:ln>
        </p:spPr>
      </p:pic>
      <p:pic>
        <p:nvPicPr>
          <p:cNvPr id="11267" name="Picture 5"/>
          <p:cNvPicPr>
            <a:picLocks noChangeAspect="1" noChangeArrowheads="1"/>
          </p:cNvPicPr>
          <p:nvPr/>
        </p:nvPicPr>
        <p:blipFill>
          <a:blip r:embed="rId4" cstate="print"/>
          <a:srcRect/>
          <a:stretch>
            <a:fillRect/>
          </a:stretch>
        </p:blipFill>
        <p:spPr bwMode="auto">
          <a:xfrm>
            <a:off x="228600" y="1371600"/>
            <a:ext cx="2176463" cy="4124325"/>
          </a:xfrm>
          <a:prstGeom prst="rect">
            <a:avLst/>
          </a:prstGeom>
          <a:noFill/>
          <a:ln w="9525">
            <a:noFill/>
            <a:miter lim="800000"/>
            <a:headEnd/>
            <a:tailEnd/>
          </a:ln>
        </p:spPr>
      </p:pic>
      <p:pic>
        <p:nvPicPr>
          <p:cNvPr id="11268" name="Picture 6"/>
          <p:cNvPicPr>
            <a:picLocks noChangeAspect="1" noChangeArrowheads="1"/>
          </p:cNvPicPr>
          <p:nvPr/>
        </p:nvPicPr>
        <p:blipFill>
          <a:blip r:embed="rId5" cstate="print"/>
          <a:srcRect/>
          <a:stretch>
            <a:fillRect/>
          </a:stretch>
        </p:blipFill>
        <p:spPr bwMode="auto">
          <a:xfrm>
            <a:off x="4495800" y="6096000"/>
            <a:ext cx="4419600" cy="466725"/>
          </a:xfrm>
          <a:prstGeom prst="rect">
            <a:avLst/>
          </a:prstGeom>
          <a:noFill/>
          <a:ln w="9525">
            <a:noFill/>
            <a:miter lim="800000"/>
            <a:headEnd/>
            <a:tailEnd/>
          </a:ln>
        </p:spPr>
      </p:pic>
      <p:sp>
        <p:nvSpPr>
          <p:cNvPr id="11269" name="Rectangle 7"/>
          <p:cNvSpPr>
            <a:spLocks noChangeArrowheads="1"/>
          </p:cNvSpPr>
          <p:nvPr/>
        </p:nvSpPr>
        <p:spPr bwMode="auto">
          <a:xfrm>
            <a:off x="2133600" y="228600"/>
            <a:ext cx="5080000" cy="701675"/>
          </a:xfrm>
          <a:prstGeom prst="rect">
            <a:avLst/>
          </a:prstGeom>
          <a:noFill/>
          <a:ln w="9525">
            <a:noFill/>
            <a:miter lim="800000"/>
            <a:headEnd/>
            <a:tailEnd/>
          </a:ln>
        </p:spPr>
        <p:txBody>
          <a:bodyPr wrap="none">
            <a:spAutoFit/>
          </a:bodyPr>
          <a:lstStyle/>
          <a:p>
            <a:r>
              <a:rPr lang="en-US" sz="4000">
                <a:solidFill>
                  <a:schemeClr val="tx2"/>
                </a:solidFill>
              </a:rPr>
              <a:t>Addiction and the Brain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007_big"/>
          <p:cNvPicPr>
            <a:picLocks noChangeAspect="1" noChangeArrowheads="1"/>
          </p:cNvPicPr>
          <p:nvPr/>
        </p:nvPicPr>
        <p:blipFill>
          <a:blip r:embed="rId3" cstate="print"/>
          <a:srcRect/>
          <a:stretch>
            <a:fillRect/>
          </a:stretch>
        </p:blipFill>
        <p:spPr bwMode="auto">
          <a:xfrm>
            <a:off x="0" y="1300163"/>
            <a:ext cx="9144000" cy="5557837"/>
          </a:xfrm>
          <a:prstGeom prst="rect">
            <a:avLst/>
          </a:prstGeom>
          <a:noFill/>
          <a:ln w="9525">
            <a:noFill/>
            <a:miter lim="800000"/>
            <a:headEnd/>
            <a:tailEnd/>
          </a:ln>
        </p:spPr>
      </p:pic>
      <p:sp>
        <p:nvSpPr>
          <p:cNvPr id="12291" name="Text Box 6"/>
          <p:cNvSpPr txBox="1">
            <a:spLocks noChangeArrowheads="1"/>
          </p:cNvSpPr>
          <p:nvPr/>
        </p:nvSpPr>
        <p:spPr bwMode="auto">
          <a:xfrm>
            <a:off x="609600" y="304800"/>
            <a:ext cx="7696200" cy="701675"/>
          </a:xfrm>
          <a:prstGeom prst="rect">
            <a:avLst/>
          </a:prstGeom>
          <a:noFill/>
          <a:ln w="9525">
            <a:noFill/>
            <a:miter lim="800000"/>
            <a:headEnd/>
            <a:tailEnd/>
          </a:ln>
        </p:spPr>
        <p:txBody>
          <a:bodyPr>
            <a:spAutoFit/>
          </a:bodyPr>
          <a:lstStyle/>
          <a:p>
            <a:pPr algn="ctr">
              <a:spcBef>
                <a:spcPct val="50000"/>
              </a:spcBef>
            </a:pPr>
            <a:r>
              <a:rPr lang="en-US" sz="4000"/>
              <a:t>Addiction Risk Factors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91" name="Group 63"/>
          <p:cNvGraphicFramePr>
            <a:graphicFrameLocks noGrp="1"/>
          </p:cNvGraphicFramePr>
          <p:nvPr/>
        </p:nvGraphicFramePr>
        <p:xfrm>
          <a:off x="228600" y="1905000"/>
          <a:ext cx="8686800" cy="3570606"/>
        </p:xfrm>
        <a:graphic>
          <a:graphicData uri="http://schemas.openxmlformats.org/drawingml/2006/table">
            <a:tbl>
              <a:tblPr/>
              <a:tblGrid>
                <a:gridCol w="3303588"/>
                <a:gridCol w="1535112"/>
                <a:gridCol w="3848100"/>
              </a:tblGrid>
              <a:tr h="3810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Verdana" pitchFamily="34" charset="0"/>
                        </a:rPr>
                        <a:t>EXAMPLES OF RISK AND PROTECTIVE FACTORS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Risk Factors</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9FA6C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Domain</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FA6C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rPr>
                        <a:t>Protective Factors</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FA6C9"/>
                    </a:solidFill>
                  </a:tcPr>
                </a:tc>
              </a:tr>
              <a:tr h="392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Early Aggressive Behavior</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Individual</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Self-Control</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0D1DA"/>
                    </a:solidFill>
                  </a:tcPr>
                </a:tc>
              </a:tr>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Poor Social Skills</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Individual</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Positive Relationships</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0D1DA"/>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Lack of Parental Supervision</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Family</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Parental Monitoring and Support</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0D1DA"/>
                    </a:solidFill>
                  </a:tcPr>
                </a:tc>
              </a:tr>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Substance Abuse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Peer</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Academic Competence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0D1DA"/>
                    </a:solidFill>
                  </a:tcPr>
                </a:tc>
              </a:tr>
              <a:tr h="392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Drug Availability</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School</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Anti-Drug Use Policies</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D0D1DA"/>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Poverty</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Community</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D0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Strong Neighborhood Attachment</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solidFill>
                      <a:srgbClr val="D0D1DA"/>
                    </a:solidFill>
                  </a:tcPr>
                </a:tc>
              </a:tr>
            </a:tbl>
          </a:graphicData>
        </a:graphic>
      </p:graphicFrame>
      <p:sp>
        <p:nvSpPr>
          <p:cNvPr id="13337" name="Rectangle 61"/>
          <p:cNvSpPr>
            <a:spLocks noChangeArrowheads="1"/>
          </p:cNvSpPr>
          <p:nvPr/>
        </p:nvSpPr>
        <p:spPr bwMode="auto">
          <a:xfrm>
            <a:off x="2286000" y="838200"/>
            <a:ext cx="4899025" cy="701675"/>
          </a:xfrm>
          <a:prstGeom prst="rect">
            <a:avLst/>
          </a:prstGeom>
          <a:noFill/>
          <a:ln w="9525">
            <a:noFill/>
            <a:miter lim="800000"/>
            <a:headEnd/>
            <a:tailEnd/>
          </a:ln>
        </p:spPr>
        <p:txBody>
          <a:bodyPr wrap="none">
            <a:spAutoFit/>
          </a:bodyPr>
          <a:lstStyle/>
          <a:p>
            <a:r>
              <a:rPr lang="en-US" sz="4000"/>
              <a:t>Addiction Risk Factors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TotalTime>
  <Words>2068</Words>
  <Application>Microsoft Office PowerPoint</Application>
  <PresentationFormat>On-screen Show (4:3)</PresentationFormat>
  <Paragraphs>301</Paragraphs>
  <Slides>40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Trek</vt:lpstr>
      <vt:lpstr>Chart</vt:lpstr>
      <vt:lpstr>Addiction</vt:lpstr>
      <vt:lpstr>Drug Dependence as a Disease</vt:lpstr>
      <vt:lpstr>Addiction and the Brain</vt:lpstr>
      <vt:lpstr>PowerPoint Presentation</vt:lpstr>
      <vt:lpstr>PowerPoint Presentation</vt:lpstr>
      <vt:lpstr>PowerPoint Presentation</vt:lpstr>
      <vt:lpstr>PowerPoint Presentation</vt:lpstr>
      <vt:lpstr>PowerPoint Presentation</vt:lpstr>
      <vt:lpstr>PowerPoint Presentation</vt:lpstr>
      <vt:lpstr>Alcohol</vt:lpstr>
      <vt:lpstr>Alcohol</vt:lpstr>
      <vt:lpstr>PowerPoint Presentation</vt:lpstr>
      <vt:lpstr>PowerPoint Presentation</vt:lpstr>
      <vt:lpstr>PowerPoint Presentation</vt:lpstr>
      <vt:lpstr>Impact of Alcohol</vt:lpstr>
      <vt:lpstr>ALCOHOL</vt:lpstr>
      <vt:lpstr>PowerPoint Presentation</vt:lpstr>
      <vt:lpstr>PowerPoint Presentation</vt:lpstr>
      <vt:lpstr>PowerPoint Presentation</vt:lpstr>
      <vt:lpstr>PowerPoint Presentation</vt:lpstr>
      <vt:lpstr>PowerPoint Presentation</vt:lpstr>
      <vt:lpstr>Tobacco Use</vt:lpstr>
      <vt:lpstr>PowerPoint Presentation</vt:lpstr>
      <vt:lpstr>Trends in per capita cigarette consumption for selected states and the average consumption across all states,  1980-2003</vt:lpstr>
      <vt:lpstr>Trends in Cigarette Smoking Prevalence* (%), by Gender, Adults 18 and Older, US, 1965-2004</vt:lpstr>
      <vt:lpstr>Current* Cigarette Smoking Prevalence (%), by Gender and Race/Ethnicity, High School Students, US, 1991-2003</vt:lpstr>
      <vt:lpstr>PowerPoint Presentation</vt:lpstr>
      <vt:lpstr>PowerPoint Presentation</vt:lpstr>
      <vt:lpstr>PowerPoint Presentation</vt:lpstr>
      <vt:lpstr>PowerPoint Presentation</vt:lpstr>
      <vt:lpstr>PowerPoint Presentation</vt:lpstr>
      <vt:lpstr>PowerPoint Presentation</vt:lpstr>
      <vt:lpstr>How to Quit Smoking</vt:lpstr>
      <vt:lpstr>PowerPoint Presentation</vt:lpstr>
      <vt:lpstr>Passive Smoking</vt:lpstr>
      <vt:lpstr>PowerPoint Presentation</vt:lpstr>
      <vt:lpstr>PowerPoint Presentation</vt:lpstr>
      <vt:lpstr>PowerPoint Presentation</vt:lpstr>
      <vt:lpstr>PowerPoint Presentation</vt:lpstr>
      <vt:lpstr>PowerPoint Presentation</vt:lpstr>
    </vt:vector>
  </TitlesOfParts>
  <Company>Gordon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dc:title>
  <dc:creator>jwhite</dc:creator>
  <cp:lastModifiedBy>White, Jeff</cp:lastModifiedBy>
  <cp:revision>7</cp:revision>
  <dcterms:created xsi:type="dcterms:W3CDTF">2011-07-18T20:17:58Z</dcterms:created>
  <dcterms:modified xsi:type="dcterms:W3CDTF">2015-06-24T18:15:21Z</dcterms:modified>
</cp:coreProperties>
</file>