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8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9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0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notesSlides/notesSlide27.xml" ContentType="application/vnd.openxmlformats-officedocument.presentationml.notesSlide+xml"/>
  <Override PartName="/ppt/tags/tag27.xml" ContentType="application/vnd.openxmlformats-officedocument.presentationml.tags+xml"/>
  <Override PartName="/ppt/notesSlides/notesSlide28.xml" ContentType="application/vnd.openxmlformats-officedocument.presentationml.notesSlide+xml"/>
  <Override PartName="/ppt/tags/tag28.xml" ContentType="application/vnd.openxmlformats-officedocument.presentationml.tags+xml"/>
  <Override PartName="/ppt/notesSlides/notesSlide29.xml" ContentType="application/vnd.openxmlformats-officedocument.presentationml.notesSlide+xml"/>
  <Override PartName="/ppt/tags/tag29.xml" ContentType="application/vnd.openxmlformats-officedocument.presentationml.tags+xml"/>
  <Override PartName="/ppt/notesSlides/notesSlide30.xml" ContentType="application/vnd.openxmlformats-officedocument.presentationml.notesSlide+xml"/>
  <Override PartName="/ppt/tags/tag30.xml" ContentType="application/vnd.openxmlformats-officedocument.presentationml.tags+xml"/>
  <Override PartName="/ppt/notesSlides/notesSlide31.xml" ContentType="application/vnd.openxmlformats-officedocument.presentationml.notesSlide+xml"/>
  <Override PartName="/ppt/tags/tag31.xml" ContentType="application/vnd.openxmlformats-officedocument.presentationml.tags+xml"/>
  <Override PartName="/ppt/notesSlides/notesSlide32.xml" ContentType="application/vnd.openxmlformats-officedocument.presentationml.notesSlide+xml"/>
  <Override PartName="/ppt/tags/tag32.xml" ContentType="application/vnd.openxmlformats-officedocument.presentationml.tags+xml"/>
  <Override PartName="/ppt/notesSlides/notesSlide33.xml" ContentType="application/vnd.openxmlformats-officedocument.presentationml.notesSlide+xml"/>
  <Override PartName="/ppt/tags/tag33.xml" ContentType="application/vnd.openxmlformats-officedocument.presentationml.tags+xml"/>
  <Override PartName="/ppt/notesSlides/notesSlide34.xml" ContentType="application/vnd.openxmlformats-officedocument.presentationml.notesSlide+xml"/>
  <Override PartName="/ppt/tags/tag34.xml" ContentType="application/vnd.openxmlformats-officedocument.presentationml.tags+xml"/>
  <Override PartName="/ppt/notesSlides/notesSlide35.xml" ContentType="application/vnd.openxmlformats-officedocument.presentationml.notesSlide+xml"/>
  <Override PartName="/ppt/tags/tag35.xml" ContentType="application/vnd.openxmlformats-officedocument.presentationml.tags+xml"/>
  <Override PartName="/ppt/notesSlides/notesSlide36.xml" ContentType="application/vnd.openxmlformats-officedocument.presentationml.notesSlide+xml"/>
  <Override PartName="/ppt/tags/tag36.xml" ContentType="application/vnd.openxmlformats-officedocument.presentationml.tags+xml"/>
  <Override PartName="/ppt/notesSlides/notesSlide37.xml" ContentType="application/vnd.openxmlformats-officedocument.presentationml.notesSlide+xml"/>
  <Override PartName="/ppt/tags/tag37.xml" ContentType="application/vnd.openxmlformats-officedocument.presentationml.tags+xml"/>
  <Override PartName="/ppt/notesSlides/notesSlide38.xml" ContentType="application/vnd.openxmlformats-officedocument.presentationml.notesSlide+xml"/>
  <Override PartName="/ppt/tags/tag38.xml" ContentType="application/vnd.openxmlformats-officedocument.presentationml.tags+xml"/>
  <Override PartName="/ppt/notesSlides/notesSlide39.xml" ContentType="application/vnd.openxmlformats-officedocument.presentationml.notesSlide+xml"/>
  <Override PartName="/ppt/tags/tag39.xml" ContentType="application/vnd.openxmlformats-officedocument.presentationml.tags+xml"/>
  <Override PartName="/ppt/notesSlides/notesSlide40.xml" ContentType="application/vnd.openxmlformats-officedocument.presentationml.notesSlide+xml"/>
  <Override PartName="/ppt/tags/tag40.xml" ContentType="application/vnd.openxmlformats-officedocument.presentationml.tags+xml"/>
  <Override PartName="/ppt/notesSlides/notesSlide41.xml" ContentType="application/vnd.openxmlformats-officedocument.presentationml.notesSlide+xml"/>
  <Override PartName="/ppt/tags/tag41.xml" ContentType="application/vnd.openxmlformats-officedocument.presentationml.tags+xml"/>
  <Override PartName="/ppt/notesSlides/notesSlide42.xml" ContentType="application/vnd.openxmlformats-officedocument.presentationml.notesSlide+xml"/>
  <Override PartName="/ppt/tags/tag42.xml" ContentType="application/vnd.openxmlformats-officedocument.presentationml.tags+xml"/>
  <Override PartName="/ppt/notesSlides/notesSlide43.xml" ContentType="application/vnd.openxmlformats-officedocument.presentationml.notesSlide+xml"/>
  <Override PartName="/ppt/tags/tag4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8" r:id="rId3"/>
    <p:sldMasterId id="2147483710" r:id="rId4"/>
    <p:sldMasterId id="2147483745" r:id="rId5"/>
    <p:sldMasterId id="2147483781" r:id="rId6"/>
    <p:sldMasterId id="2147483805" r:id="rId7"/>
    <p:sldMasterId id="2147483821" r:id="rId8"/>
    <p:sldMasterId id="2147483824" r:id="rId9"/>
    <p:sldMasterId id="2147483829" r:id="rId10"/>
    <p:sldMasterId id="2147483841" r:id="rId11"/>
    <p:sldMasterId id="2147483853" r:id="rId12"/>
  </p:sldMasterIdLst>
  <p:notesMasterIdLst>
    <p:notesMasterId r:id="rId56"/>
  </p:notesMasterIdLst>
  <p:sldIdLst>
    <p:sldId id="596" r:id="rId13"/>
    <p:sldId id="262" r:id="rId14"/>
    <p:sldId id="383" r:id="rId15"/>
    <p:sldId id="522" r:id="rId16"/>
    <p:sldId id="506" r:id="rId17"/>
    <p:sldId id="542" r:id="rId18"/>
    <p:sldId id="543" r:id="rId19"/>
    <p:sldId id="586" r:id="rId20"/>
    <p:sldId id="546" r:id="rId21"/>
    <p:sldId id="549" r:id="rId22"/>
    <p:sldId id="381" r:id="rId23"/>
    <p:sldId id="595" r:id="rId24"/>
    <p:sldId id="583" r:id="rId25"/>
    <p:sldId id="592" r:id="rId26"/>
    <p:sldId id="593" r:id="rId27"/>
    <p:sldId id="587" r:id="rId28"/>
    <p:sldId id="544" r:id="rId29"/>
    <p:sldId id="545" r:id="rId30"/>
    <p:sldId id="515" r:id="rId31"/>
    <p:sldId id="594" r:id="rId32"/>
    <p:sldId id="589" r:id="rId33"/>
    <p:sldId id="550" r:id="rId34"/>
    <p:sldId id="551" r:id="rId35"/>
    <p:sldId id="581" r:id="rId36"/>
    <p:sldId id="538" r:id="rId37"/>
    <p:sldId id="547" r:id="rId38"/>
    <p:sldId id="288" r:id="rId39"/>
    <p:sldId id="590" r:id="rId40"/>
    <p:sldId id="582" r:id="rId41"/>
    <p:sldId id="548" r:id="rId42"/>
    <p:sldId id="585" r:id="rId43"/>
    <p:sldId id="584" r:id="rId44"/>
    <p:sldId id="509" r:id="rId45"/>
    <p:sldId id="434" r:id="rId46"/>
    <p:sldId id="536" r:id="rId47"/>
    <p:sldId id="588" r:id="rId48"/>
    <p:sldId id="540" r:id="rId49"/>
    <p:sldId id="452" r:id="rId50"/>
    <p:sldId id="451" r:id="rId51"/>
    <p:sldId id="591" r:id="rId52"/>
    <p:sldId id="284" r:id="rId53"/>
    <p:sldId id="378" r:id="rId54"/>
    <p:sldId id="597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te" initials="K" lastIdx="1" clrIdx="0"/>
  <p:cmAuthor id="1" name="Isman, Jodi" initials="IJ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F79646"/>
    <a:srgbClr val="008080"/>
    <a:srgbClr val="FCD5B5"/>
    <a:srgbClr val="A6A6A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32" autoAdjust="0"/>
    <p:restoredTop sz="77450" autoAdjust="0"/>
  </p:normalViewPr>
  <p:slideViewPr>
    <p:cSldViewPr>
      <p:cViewPr varScale="1">
        <p:scale>
          <a:sx n="70" d="100"/>
          <a:sy n="70" d="100"/>
        </p:scale>
        <p:origin x="-199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9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706597-A0CD-4367-B3B4-3B20C8A464A9}" type="datetimeFigureOut">
              <a:rPr lang="en-US" smtClean="0"/>
              <a:t>10/26/2016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C9249-343B-4722-9764-1BA316ECD6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674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3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4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5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6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7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8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9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0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2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3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4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5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6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7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8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9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0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2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3.xml"/></Relationships>
</file>

<file path=ppt/notesSlides/_rels/notesSlide3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4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5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6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7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8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9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0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1.xml"/></Relationships>
</file>

<file path=ppt/notesSlides/_rels/notesSlide4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2.xml"/></Relationships>
</file>

<file path=ppt/notesSlides/_rels/notesSlide4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3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411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867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0452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9050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0452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338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4613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0452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7548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2561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045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0452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956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0452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0199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4017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7606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0452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8922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0452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4521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045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0452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9869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0452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2081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7257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1602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0452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0452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82661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Answer:</a:t>
            </a:r>
            <a:r>
              <a:rPr lang="en-US" baseline="0" dirty="0" smtClean="0"/>
              <a:t> 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76960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Answer: For high-speed</a:t>
            </a:r>
            <a:r>
              <a:rPr lang="en-US" altLang="en-US" baseline="0" dirty="0" smtClean="0"/>
              <a:t> trains to succeed, enough people must ride them so that additional trains and routes can be added, further enhancing their value. To produce a virtuous cycle, it may be necessary to offer teaser deals, such as half-price rides for a year, or generous loyalty programs that make it difficult to leave once hooked.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A85C6D-6F3F-47B1-ADFC-3439C2F7E16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229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0452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Answer:</a:t>
            </a:r>
            <a:r>
              <a:rPr lang="en-US" baseline="0" dirty="0" smtClean="0"/>
              <a:t> 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7696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Answer:</a:t>
            </a:r>
            <a:r>
              <a:rPr lang="en-US" altLang="en-US" baseline="0" dirty="0" smtClean="0"/>
              <a:t> The wireless carriers must be connected to each other’s essential facilities. This is called interconnection. For example, AT&amp;T must agree to connect calls that start from a Verizon or Sprint customer and vice versa. The same is true for international service: foreign carriers must complete calls that originate in another country.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A85C6D-6F3F-47B1-ADFC-3439C2F7E16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3133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Answer:</a:t>
            </a:r>
            <a:r>
              <a:rPr lang="en-US" baseline="0" dirty="0" smtClean="0"/>
              <a:t> 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079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378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500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195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915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279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9249-343B-4722-9764-1BA316ECD67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024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/>
              <a:t>10/26/2016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993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/>
              <a:t>10/26/2016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339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/>
              <a:t>10/26/2016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802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667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1"/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Oval 10"/>
          <p:cNvSpPr>
            <a:spLocks noChangeArrowheads="1"/>
          </p:cNvSpPr>
          <p:nvPr userDrawn="1"/>
        </p:nvSpPr>
        <p:spPr bwMode="auto">
          <a:xfrm>
            <a:off x="8305800" y="6492875"/>
            <a:ext cx="457200" cy="365125"/>
          </a:xfrm>
          <a:prstGeom prst="ellipse">
            <a:avLst/>
          </a:prstGeom>
          <a:gradFill rotWithShape="1">
            <a:gsLst>
              <a:gs pos="0">
                <a:srgbClr val="FFFF80"/>
              </a:gs>
              <a:gs pos="50000">
                <a:srgbClr val="FFFFB3"/>
              </a:gs>
              <a:gs pos="100000">
                <a:srgbClr val="FFFFDA"/>
              </a:gs>
            </a:gsLst>
            <a:lin ang="16200000" scaled="1"/>
          </a:gradFill>
          <a:ln w="9525" algn="ctr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686800" y="6492875"/>
            <a:ext cx="4572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248CEE0-2BFC-4DAE-98DB-919AA82EB6C6}" type="slidenum">
              <a:rPr lang="en-US" sz="1400">
                <a:solidFill>
                  <a:prstClr val="black"/>
                </a:solidFill>
                <a:latin typeface="Arial" charset="0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8359775" y="648811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Century Gothic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12-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2813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algn="ctr">
              <a:defRPr sz="4800" b="0" spc="3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9067800" cy="5257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buFont typeface="Arial" pitchFamily="34" charset="0"/>
              <a:buChar char="•"/>
              <a:defRPr sz="3200" b="1">
                <a:latin typeface="Arial" pitchFamily="34" charset="0"/>
                <a:cs typeface="Arial" pitchFamily="34" charset="0"/>
              </a:defRPr>
            </a:lvl2pPr>
            <a:lvl3pPr>
              <a:buFont typeface="Arial" pitchFamily="34" charset="0"/>
              <a:buChar char="•"/>
              <a:defRPr sz="2800" b="1">
                <a:latin typeface="Arial" pitchFamily="34" charset="0"/>
                <a:cs typeface="Arial" pitchFamily="34" charset="0"/>
              </a:defRPr>
            </a:lvl3pPr>
            <a:lvl4pPr>
              <a:buFont typeface="Arial" pitchFamily="34" charset="0"/>
              <a:buChar char="•"/>
              <a:defRPr sz="2400" b="1">
                <a:latin typeface="Arial" pitchFamily="34" charset="0"/>
                <a:cs typeface="Arial" pitchFamily="34" charset="0"/>
              </a:defRPr>
            </a:lvl4pPr>
            <a:lvl5pPr>
              <a:buFont typeface="Arial" pitchFamily="34" charset="0"/>
              <a:buChar char="•"/>
              <a:defRPr sz="2400" b="1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2"/>
          <p:cNvSpPr>
            <a:spLocks noGrp="1" noChangeArrowheads="1"/>
          </p:cNvSpPr>
          <p:nvPr>
            <p:ph type="ftr" sz="quarter" idx="10"/>
          </p:nvPr>
        </p:nvSpPr>
        <p:spPr>
          <a:xfrm>
            <a:off x="381000" y="6400800"/>
            <a:ext cx="74676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Copyright 2014, Worth Publishers, Stone/Chiang,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989189305"/>
      </p:ext>
    </p:extLst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281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 noChangeArrowheads="1"/>
          </p:cNvSpPr>
          <p:nvPr>
            <p:ph type="ftr" sz="quarter" idx="10"/>
          </p:nvPr>
        </p:nvSpPr>
        <p:spPr>
          <a:xfrm>
            <a:off x="381000" y="6400800"/>
            <a:ext cx="74676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Copyright 2014, Worth Publishers, Stone/Chiang, All Rights Reserved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229600" y="6400800"/>
            <a:ext cx="6096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9917B7-1E48-4D38-8F95-CD155DEBC75C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707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0779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12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5681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9191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365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/>
              <a:t>10/26/2016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3516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006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1576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2115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3630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9878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6912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1980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1817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8996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087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/>
              <a:t>10/26/2016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2367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4728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210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784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6181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0905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6848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6584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7397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1042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624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/>
              <a:t>10/26/2016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903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0420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7074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4734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3129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6378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9237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0046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8111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6920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790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/>
              <a:t>10/26/2016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8666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6021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6491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3147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9576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8953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7443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5478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1650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1270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1"/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Oval 4"/>
          <p:cNvSpPr>
            <a:spLocks noChangeArrowheads="1"/>
          </p:cNvSpPr>
          <p:nvPr userDrawn="1"/>
        </p:nvSpPr>
        <p:spPr bwMode="auto">
          <a:xfrm>
            <a:off x="8305800" y="6492875"/>
            <a:ext cx="457200" cy="365125"/>
          </a:xfrm>
          <a:prstGeom prst="ellipse">
            <a:avLst/>
          </a:prstGeom>
          <a:gradFill rotWithShape="1">
            <a:gsLst>
              <a:gs pos="0">
                <a:srgbClr val="FFFF80"/>
              </a:gs>
              <a:gs pos="50000">
                <a:srgbClr val="FFFFB3"/>
              </a:gs>
              <a:gs pos="100000">
                <a:srgbClr val="FFFFDA"/>
              </a:gs>
            </a:gsLst>
            <a:lin ang="16200000" scaled="1"/>
          </a:gradFill>
          <a:ln w="9525" algn="ctr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686800" y="6492875"/>
            <a:ext cx="4572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FCB55F5-0C93-4465-B36F-389F05678F49}" type="slidenum">
              <a:rPr lang="en-US" sz="1400">
                <a:solidFill>
                  <a:prstClr val="black"/>
                </a:solidFill>
                <a:latin typeface="Calibri" pitchFamily="34" charset="0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8305800" y="64928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Century Gothic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</a:rPr>
              <a:t>10-</a:t>
            </a:r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2813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algn="ctr">
              <a:defRPr sz="4800" b="0" spc="3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buFont typeface="Arial" pitchFamily="34" charset="0"/>
              <a:buChar char="•"/>
              <a:defRPr sz="3200" b="1">
                <a:latin typeface="Arial" pitchFamily="34" charset="0"/>
                <a:cs typeface="Arial" pitchFamily="34" charset="0"/>
              </a:defRPr>
            </a:lvl2pPr>
            <a:lvl3pPr>
              <a:buFont typeface="Arial" pitchFamily="34" charset="0"/>
              <a:buChar char="•"/>
              <a:defRPr sz="2800" b="1">
                <a:latin typeface="Arial" pitchFamily="34" charset="0"/>
                <a:cs typeface="Arial" pitchFamily="34" charset="0"/>
              </a:defRPr>
            </a:lvl3pPr>
            <a:lvl4pPr>
              <a:buFont typeface="Arial" pitchFamily="34" charset="0"/>
              <a:buChar char="•"/>
              <a:defRPr sz="2400" b="1">
                <a:latin typeface="Arial" pitchFamily="34" charset="0"/>
                <a:cs typeface="Arial" pitchFamily="34" charset="0"/>
              </a:defRPr>
            </a:lvl4pPr>
            <a:lvl5pPr>
              <a:buFont typeface="Arial" pitchFamily="34" charset="0"/>
              <a:buChar char="•"/>
              <a:defRPr sz="2400" b="1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Copyright 2014, Worth Publishers, Stone/Chiang,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81502010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/>
              <a:t>10/26/2016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1093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Copyright 2014, Worth Publishers, Stone/Chiang,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49920188"/>
      </p:ext>
    </p:extLst>
  </p:cSld>
  <p:clrMapOvr>
    <a:masterClrMapping/>
  </p:clrMapOvr>
  <p:transition>
    <p:fade thruBlk="1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1"/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5" name="Oval 4"/>
          <p:cNvSpPr>
            <a:spLocks noChangeArrowheads="1"/>
          </p:cNvSpPr>
          <p:nvPr userDrawn="1"/>
        </p:nvSpPr>
        <p:spPr bwMode="auto">
          <a:xfrm>
            <a:off x="8305800" y="6492875"/>
            <a:ext cx="457200" cy="365125"/>
          </a:xfrm>
          <a:prstGeom prst="ellipse">
            <a:avLst/>
          </a:prstGeom>
          <a:gradFill rotWithShape="1">
            <a:gsLst>
              <a:gs pos="0">
                <a:srgbClr val="FFFF80"/>
              </a:gs>
              <a:gs pos="50000">
                <a:srgbClr val="FFFFB3"/>
              </a:gs>
              <a:gs pos="100000">
                <a:srgbClr val="FFFFDA"/>
              </a:gs>
            </a:gsLst>
            <a:lin ang="16200000" scaled="1"/>
          </a:gradFill>
          <a:ln w="9525" algn="ctr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ＭＳ Ｐゴシック"/>
              <a:cs typeface="Arial" charset="0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686800" y="6492875"/>
            <a:ext cx="4572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078B967-D994-4CEC-A845-28E0672EBE61}" type="slidenum">
              <a:rPr lang="en-US" sz="1400">
                <a:solidFill>
                  <a:prstClr val="black"/>
                </a:solidFill>
                <a:ea typeface="ＭＳ Ｐゴシック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prstClr val="black"/>
              </a:solidFill>
              <a:ea typeface="ＭＳ Ｐゴシック"/>
              <a:cs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8305800" y="64928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Century Gothic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ＭＳ Ｐゴシック"/>
              </a:rPr>
              <a:t>14-</a:t>
            </a:r>
            <a:endParaRPr lang="en-US" dirty="0">
              <a:solidFill>
                <a:prstClr val="black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2813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algn="ctr">
              <a:defRPr sz="4800" b="0" spc="3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buFont typeface="Arial" pitchFamily="34" charset="0"/>
              <a:buChar char="•"/>
              <a:defRPr sz="3200" b="1">
                <a:latin typeface="Arial" pitchFamily="34" charset="0"/>
                <a:cs typeface="Arial" pitchFamily="34" charset="0"/>
              </a:defRPr>
            </a:lvl2pPr>
            <a:lvl3pPr>
              <a:buFont typeface="Arial" pitchFamily="34" charset="0"/>
              <a:buChar char="•"/>
              <a:defRPr sz="2800" b="1">
                <a:latin typeface="Arial" pitchFamily="34" charset="0"/>
                <a:cs typeface="Arial" pitchFamily="34" charset="0"/>
              </a:defRPr>
            </a:lvl3pPr>
            <a:lvl4pPr>
              <a:buFont typeface="Arial" pitchFamily="34" charset="0"/>
              <a:buChar char="•"/>
              <a:defRPr sz="2400" b="1">
                <a:latin typeface="Arial" pitchFamily="34" charset="0"/>
                <a:cs typeface="Arial" pitchFamily="34" charset="0"/>
              </a:defRPr>
            </a:lvl4pPr>
            <a:lvl5pPr>
              <a:buFont typeface="Arial" pitchFamily="34" charset="0"/>
              <a:buChar char="•"/>
              <a:defRPr sz="2400" b="1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Copyright 2014, Worth Publishers, Stone/Chiang,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419052488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Copyright 2014, Worth Publishers, Stone/Chiang,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61845230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>
                <a:latin typeface="Arial" pitchFamily="34" charset="0"/>
                <a:cs typeface="Arial" pitchFamily="34" charset="0"/>
              </a:defRPr>
            </a:lvl1pPr>
            <a:lvl2pPr>
              <a:defRPr sz="3200">
                <a:latin typeface="Arial" pitchFamily="34" charset="0"/>
                <a:cs typeface="Arial" pitchFamily="34" charset="0"/>
              </a:defRPr>
            </a:lvl2pPr>
            <a:lvl3pPr>
              <a:defRPr sz="2800">
                <a:latin typeface="Arial" pitchFamily="34" charset="0"/>
                <a:cs typeface="Arial" pitchFamily="34" charset="0"/>
              </a:defRPr>
            </a:lvl3pPr>
            <a:lvl4pPr>
              <a:defRPr sz="2400">
                <a:latin typeface="Arial" pitchFamily="34" charset="0"/>
                <a:cs typeface="Arial" pitchFamily="34" charset="0"/>
              </a:defRPr>
            </a:lvl4pPr>
            <a:lvl5pPr>
              <a:defRPr sz="2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2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Copyright 2014, Worth Publishers, Stone/Chiang,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418832951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90600"/>
            <a:ext cx="78867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" y="2019300"/>
            <a:ext cx="3086100" cy="35734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1143000"/>
            <a:ext cx="5867400" cy="4983163"/>
          </a:xfrm>
        </p:spPr>
        <p:txBody>
          <a:bodyPr>
            <a:normAutofit/>
          </a:bodyPr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  <a:lvl2pPr>
              <a:defRPr sz="28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2143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2514600"/>
            <a:ext cx="78867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8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8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11470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  <a:lvl2pPr>
              <a:defRPr sz="2800">
                <a:latin typeface="Arial" pitchFamily="34" charset="0"/>
                <a:cs typeface="Arial" pitchFamily="34" charset="0"/>
              </a:defRPr>
            </a:lvl2pPr>
            <a:lvl3pPr>
              <a:defRPr sz="2400">
                <a:latin typeface="Arial" pitchFamily="34" charset="0"/>
                <a:cs typeface="Arial" pitchFamily="34" charset="0"/>
              </a:defRPr>
            </a:lvl3pPr>
            <a:lvl4pPr>
              <a:defRPr sz="2000">
                <a:latin typeface="Arial" pitchFamily="34" charset="0"/>
                <a:cs typeface="Arial" pitchFamily="34" charset="0"/>
              </a:defRPr>
            </a:lvl4pPr>
            <a:lvl5pPr>
              <a:defRPr sz="2000">
                <a:latin typeface="Arial" pitchFamily="34" charset="0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85609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4598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1479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060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/>
              <a:t>10/26/2016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5559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4192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0388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1960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2070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268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44483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414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101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5332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383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/>
              <a:t>10/26/2016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98246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7041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6422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5199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4841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94289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8329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5939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32325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18362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461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/>
              <a:t>10/26/2016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78508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51309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89263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39005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50290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53898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35160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9308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09864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46079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570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.jpe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.jpe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.jpe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F59A4-396C-4EEC-AD28-9F54DCAB5162}" type="datetimeFigureOut">
              <a:rPr lang="en-US" smtClean="0"/>
              <a:t>10/26/2016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EFC1D-0AE0-4807-9531-E387E195B9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250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73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5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05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>
            <a:off x="0" y="5486400"/>
            <a:ext cx="9144000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0" y="2971800"/>
            <a:ext cx="9144000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7" name="TextBox 18"/>
          <p:cNvSpPr txBox="1">
            <a:spLocks noChangeArrowheads="1"/>
          </p:cNvSpPr>
          <p:nvPr/>
        </p:nvSpPr>
        <p:spPr bwMode="auto">
          <a:xfrm>
            <a:off x="0" y="1676400"/>
            <a:ext cx="9144000" cy="369888"/>
          </a:xfrm>
          <a:prstGeom prst="rect">
            <a:avLst/>
          </a:prstGeom>
          <a:solidFill>
            <a:srgbClr val="CCFF33">
              <a:alpha val="47058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Some good blogs and other sites to get the juices flowing: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8600" y="0"/>
            <a:ext cx="73152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E46C0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Food for Thought….</a:t>
            </a:r>
          </a:p>
        </p:txBody>
      </p:sp>
      <p:sp>
        <p:nvSpPr>
          <p:cNvPr id="4109" name="Oval 19"/>
          <p:cNvSpPr>
            <a:spLocks noChangeArrowheads="1"/>
          </p:cNvSpPr>
          <p:nvPr/>
        </p:nvSpPr>
        <p:spPr bwMode="auto">
          <a:xfrm>
            <a:off x="8305800" y="6492875"/>
            <a:ext cx="457200" cy="365125"/>
          </a:xfrm>
          <a:prstGeom prst="ellipse">
            <a:avLst/>
          </a:prstGeom>
          <a:gradFill rotWithShape="1">
            <a:gsLst>
              <a:gs pos="0">
                <a:srgbClr val="FFFF80"/>
              </a:gs>
              <a:gs pos="50000">
                <a:srgbClr val="FFFFB3"/>
              </a:gs>
              <a:gs pos="100000">
                <a:srgbClr val="FFFFDA"/>
              </a:gs>
            </a:gsLst>
            <a:lin ang="16200000" scaled="1"/>
          </a:gradFill>
          <a:ln w="9525" algn="ctr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Slide Number Placeholder 5"/>
          <p:cNvSpPr txBox="1">
            <a:spLocks/>
          </p:cNvSpPr>
          <p:nvPr/>
        </p:nvSpPr>
        <p:spPr>
          <a:xfrm>
            <a:off x="8686800" y="6492875"/>
            <a:ext cx="4572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B54BA58-0208-458B-8039-A7A623BB8BEE}" type="slidenum">
              <a:rPr lang="en-US" sz="1400">
                <a:solidFill>
                  <a:prstClr val="black"/>
                </a:solidFill>
                <a:latin typeface="Arial" charset="0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Footer Placeholder 4"/>
          <p:cNvSpPr txBox="1">
            <a:spLocks/>
          </p:cNvSpPr>
          <p:nvPr userDrawn="1"/>
        </p:nvSpPr>
        <p:spPr>
          <a:xfrm>
            <a:off x="8315325" y="6502400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Century Gothic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12-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914400" y="3657600"/>
            <a:ext cx="23622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http://freakonomics.blogs.nytimes.com/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3048000"/>
            <a:ext cx="25527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http://www.worthpublishers.com/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2667000" y="4953000"/>
            <a:ext cx="25479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http://bls.gov/home.htm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2795588" y="3244850"/>
            <a:ext cx="355282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http://krugman.blogs.nytimes.com/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4191000" y="4191000"/>
            <a:ext cx="218916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http://www.bea.gov/</a:t>
            </a:r>
          </a:p>
        </p:txBody>
      </p:sp>
    </p:spTree>
    <p:extLst>
      <p:ext uri="{BB962C8B-B14F-4D97-AF65-F5344CB8AC3E}">
        <p14:creationId xmlns:p14="http://schemas.microsoft.com/office/powerpoint/2010/main" val="4187433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bg1"/>
          </a:solidFill>
          <a:latin typeface="Century Gothic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entury Gothic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entury Gothic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entury Gothic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entury Gothic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entury Gothic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entury Gothic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entury Gothic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237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456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735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F59A4-396C-4EEC-AD28-9F54DCAB51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EFC1D-0AE0-4807-9531-E387E195B9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490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2813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14400"/>
            <a:ext cx="9144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5604" name="Line 11"/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5605" name="Oval 9"/>
          <p:cNvSpPr>
            <a:spLocks noChangeArrowheads="1"/>
          </p:cNvSpPr>
          <p:nvPr/>
        </p:nvSpPr>
        <p:spPr bwMode="auto">
          <a:xfrm>
            <a:off x="8305800" y="6492875"/>
            <a:ext cx="457200" cy="365125"/>
          </a:xfrm>
          <a:prstGeom prst="ellipse">
            <a:avLst/>
          </a:prstGeom>
          <a:gradFill rotWithShape="1">
            <a:gsLst>
              <a:gs pos="0">
                <a:srgbClr val="FFFF80"/>
              </a:gs>
              <a:gs pos="50000">
                <a:srgbClr val="FFFFB3"/>
              </a:gs>
              <a:gs pos="100000">
                <a:srgbClr val="FFFFDA"/>
              </a:gs>
            </a:gsLst>
            <a:lin ang="16200000" scaled="1"/>
          </a:gradFill>
          <a:ln w="9525" algn="ctr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8686800" y="6492875"/>
            <a:ext cx="4572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436E3BC-5360-4C9E-A1FB-2A89C996A04F}" type="slidenum">
              <a:rPr lang="en-US" sz="1400">
                <a:solidFill>
                  <a:prstClr val="black"/>
                </a:solidFill>
                <a:latin typeface="Calibri" pitchFamily="34" charset="0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8305800" y="64928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Century Gothic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</a:rPr>
              <a:t>10-</a:t>
            </a:r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9" name="Footer Placeholder 2"/>
          <p:cNvSpPr>
            <a:spLocks noGrp="1" noChangeArrowheads="1"/>
          </p:cNvSpPr>
          <p:nvPr>
            <p:ph type="ftr" sz="quarter" idx="3"/>
          </p:nvPr>
        </p:nvSpPr>
        <p:spPr>
          <a:xfrm>
            <a:off x="381000" y="6400800"/>
            <a:ext cx="74676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Copyright 2014, Worth Publishers, Stone/Chiang,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675506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</p:sldLayoutIdLst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spc="300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Times" pitchFamily="18" charset="0"/>
        <a:buChar char="•"/>
        <a:defRPr sz="4000" b="1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w"/>
        <a:defRPr sz="2400">
          <a:solidFill>
            <a:schemeClr val="tx1"/>
          </a:solidFill>
          <a:latin typeface="+mn-lt"/>
          <a:cs typeface="Tahoma" pitchFamily="34" charset="0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Tahoma" pitchFamily="34" charset="0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Times" pitchFamily="18" charset="0"/>
        <a:buChar char="•"/>
        <a:defRPr sz="2000">
          <a:solidFill>
            <a:schemeClr val="tx1"/>
          </a:solidFill>
          <a:latin typeface="+mn-lt"/>
          <a:cs typeface="Tahoma" pitchFamily="34" charset="0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Tahoma" pitchFamily="34" charset="0"/>
        </a:defRPr>
      </a:lvl5pPr>
      <a:lvl6pPr marL="222885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68605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14325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60045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2813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1440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604" name="Line 11"/>
          <p:cNvSpPr>
            <a:spLocks noChangeShapeType="1"/>
          </p:cNvSpPr>
          <p:nvPr/>
        </p:nvSpPr>
        <p:spPr bwMode="auto">
          <a:xfrm>
            <a:off x="0" y="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ＭＳ Ｐゴシック"/>
            </a:endParaRPr>
          </a:p>
        </p:txBody>
      </p:sp>
      <p:sp>
        <p:nvSpPr>
          <p:cNvPr id="25605" name="Oval 9"/>
          <p:cNvSpPr>
            <a:spLocks noChangeArrowheads="1"/>
          </p:cNvSpPr>
          <p:nvPr/>
        </p:nvSpPr>
        <p:spPr bwMode="auto">
          <a:xfrm>
            <a:off x="8305800" y="6492875"/>
            <a:ext cx="457200" cy="365125"/>
          </a:xfrm>
          <a:prstGeom prst="ellipse">
            <a:avLst/>
          </a:prstGeom>
          <a:gradFill rotWithShape="1">
            <a:gsLst>
              <a:gs pos="0">
                <a:srgbClr val="FFFF80"/>
              </a:gs>
              <a:gs pos="50000">
                <a:srgbClr val="FFFFB3"/>
              </a:gs>
              <a:gs pos="100000">
                <a:srgbClr val="FFFFDA"/>
              </a:gs>
            </a:gsLst>
            <a:lin ang="16200000" scaled="1"/>
          </a:gradFill>
          <a:ln w="9525" algn="ctr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ＭＳ Ｐゴシック"/>
              <a:cs typeface="Arial" charset="0"/>
            </a:endParaRPr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8686800" y="6492875"/>
            <a:ext cx="4572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C55F928-2497-46BF-A48D-FC1AB7EAA0C8}" type="slidenum">
              <a:rPr lang="en-US" sz="1400">
                <a:solidFill>
                  <a:prstClr val="black"/>
                </a:solidFill>
                <a:ea typeface="ＭＳ Ｐゴシック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dirty="0">
              <a:solidFill>
                <a:prstClr val="black"/>
              </a:solidFill>
              <a:ea typeface="ＭＳ Ｐゴシック"/>
              <a:cs typeface="Arial" charset="0"/>
            </a:endParaRP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8305800" y="64928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Century Gothic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ＭＳ Ｐゴシック"/>
              </a:rPr>
              <a:t>14-</a:t>
            </a:r>
            <a:endParaRPr lang="en-US" dirty="0">
              <a:solidFill>
                <a:prstClr val="black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9" name="Footer Placeholder 2"/>
          <p:cNvSpPr>
            <a:spLocks noGrp="1" noChangeArrowheads="1"/>
          </p:cNvSpPr>
          <p:nvPr>
            <p:ph type="ftr" sz="quarter" idx="3"/>
          </p:nvPr>
        </p:nvSpPr>
        <p:spPr>
          <a:xfrm>
            <a:off x="381000" y="6400800"/>
            <a:ext cx="74676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  <a:ea typeface="ＭＳ Ｐゴシック"/>
              </a:rPr>
              <a:t>Copyright 2014, Worth Publishers, Stone/Chiang,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331621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</p:sldLayoutIdLst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8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spc="300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Times" pitchFamily="18" charset="0"/>
        <a:buChar char="•"/>
        <a:defRPr sz="4000" b="1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w"/>
        <a:defRPr sz="2400">
          <a:solidFill>
            <a:schemeClr val="tx1"/>
          </a:solidFill>
          <a:latin typeface="+mn-lt"/>
          <a:cs typeface="Tahoma" pitchFamily="34" charset="0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Tahoma" pitchFamily="34" charset="0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Times" pitchFamily="18" charset="0"/>
        <a:buChar char="•"/>
        <a:defRPr sz="2000">
          <a:solidFill>
            <a:schemeClr val="tx1"/>
          </a:solidFill>
          <a:latin typeface="+mn-lt"/>
          <a:cs typeface="Tahoma" pitchFamily="34" charset="0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Tahoma" pitchFamily="34" charset="0"/>
        </a:defRPr>
      </a:lvl5pPr>
      <a:lvl6pPr marL="222885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68605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14325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60045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0" y="1219200"/>
            <a:ext cx="8686800" cy="513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9" name="Right Arrow 8"/>
          <p:cNvSpPr/>
          <p:nvPr/>
        </p:nvSpPr>
        <p:spPr>
          <a:xfrm>
            <a:off x="0" y="0"/>
            <a:ext cx="2438400" cy="1283910"/>
          </a:xfrm>
          <a:prstGeom prst="rightArrow">
            <a:avLst/>
          </a:prstGeom>
          <a:solidFill>
            <a:schemeClr val="accent6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ea typeface="ＭＳ Ｐゴシック"/>
              </a:rPr>
              <a:t>Try it</a:t>
            </a:r>
          </a:p>
        </p:txBody>
      </p:sp>
      <p:sp>
        <p:nvSpPr>
          <p:cNvPr id="24581" name="Oval 9"/>
          <p:cNvSpPr>
            <a:spLocks noChangeArrowheads="1"/>
          </p:cNvSpPr>
          <p:nvPr/>
        </p:nvSpPr>
        <p:spPr bwMode="auto">
          <a:xfrm>
            <a:off x="8305800" y="6492875"/>
            <a:ext cx="457200" cy="365125"/>
          </a:xfrm>
          <a:prstGeom prst="ellipse">
            <a:avLst/>
          </a:prstGeom>
          <a:gradFill rotWithShape="1">
            <a:gsLst>
              <a:gs pos="0">
                <a:srgbClr val="FFFF80"/>
              </a:gs>
              <a:gs pos="50000">
                <a:srgbClr val="FFFFB3"/>
              </a:gs>
              <a:gs pos="100000">
                <a:srgbClr val="FFFFDA"/>
              </a:gs>
            </a:gsLst>
            <a:lin ang="16200000" scaled="1"/>
          </a:gradFill>
          <a:ln w="9525" algn="ctr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ea typeface="ＭＳ Ｐゴシック"/>
              <a:cs typeface="Arial" charset="0"/>
            </a:endParaRPr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8686800" y="6492875"/>
            <a:ext cx="4572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F9ADB91-752D-42D1-8C63-9192B61E6229}" type="slidenum">
              <a:rPr lang="en-US" sz="1400">
                <a:solidFill>
                  <a:prstClr val="black"/>
                </a:solidFill>
                <a:latin typeface="Century Gothic" pitchFamily="34" charset="0"/>
                <a:ea typeface="ＭＳ Ｐゴシック"/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prstClr val="black"/>
              </a:solidFill>
              <a:latin typeface="Century Gothic" pitchFamily="34" charset="0"/>
              <a:ea typeface="ＭＳ Ｐゴシック"/>
              <a:cs typeface="Arial" charset="0"/>
            </a:endParaRP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8305800" y="64928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Century Gothic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prstClr val="black"/>
                </a:solidFill>
                <a:latin typeface="Arial" pitchFamily="34" charset="0"/>
                <a:ea typeface="ＭＳ Ｐゴシック"/>
              </a:rPr>
              <a:t>14-</a:t>
            </a:r>
            <a:endParaRPr lang="en-US" dirty="0">
              <a:solidFill>
                <a:prstClr val="black"/>
              </a:solidFill>
              <a:latin typeface="Arial" pitchFamily="34" charset="0"/>
              <a:ea typeface="ＭＳ Ｐゴシック"/>
            </a:endParaRPr>
          </a:p>
        </p:txBody>
      </p:sp>
      <p:sp>
        <p:nvSpPr>
          <p:cNvPr id="7" name="Footer Placeholder 2"/>
          <p:cNvSpPr>
            <a:spLocks noGrp="1" noChangeArrowheads="1"/>
          </p:cNvSpPr>
          <p:nvPr>
            <p:ph type="ftr" sz="quarter" idx="3"/>
          </p:nvPr>
        </p:nvSpPr>
        <p:spPr>
          <a:xfrm>
            <a:off x="381000" y="6400800"/>
            <a:ext cx="74676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  <a:ea typeface="ＭＳ Ｐゴシック"/>
              </a:rPr>
              <a:t>Copyright 2014, Worth Publishers, Stone/Chiang,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4097761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</p:sldLayoutIdLst>
  <p:transition>
    <p:fade thruBlk="1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i="1" kern="1200">
          <a:noFill/>
          <a:latin typeface="Century Gothic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 i="1">
          <a:solidFill>
            <a:schemeClr val="tx1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:\Users\chiang\Dropbox\Eric Chiang - Jeremys slide files\Core3e Pictures\ch14_co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9144000" cy="660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553200" y="6560940"/>
            <a:ext cx="18101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CHAPTER </a:t>
            </a:r>
            <a:r>
              <a:rPr lang="en-US" sz="11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14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        </a:t>
            </a:r>
            <a:r>
              <a:rPr lang="en-US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prstClr val="white"/>
                </a:solidFill>
                <a:latin typeface="Century Gothic" panose="020B0502020202020204" pitchFamily="34" charset="0"/>
              </a:rPr>
              <a:pPr/>
              <a:t>1</a:t>
            </a:fld>
            <a:endParaRPr lang="en-US" sz="11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39200" y="4724400"/>
            <a:ext cx="307777" cy="186842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r"/>
            <a:r>
              <a:rPr lang="en-US" sz="800" cap="all" dirty="0" smtClean="0">
                <a:solidFill>
                  <a:schemeClr val="bg1"/>
                </a:solidFill>
                <a:latin typeface="Century Gothic"/>
                <a:ea typeface="Century Gothic"/>
                <a:cs typeface="Century Gothic"/>
              </a:rPr>
              <a:t>Ajv123ajv / Dreamstime.com</a:t>
            </a:r>
            <a:endParaRPr lang="en-US" sz="800" cap="all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975" y="1227892"/>
            <a:ext cx="9146975" cy="155188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7776" y="0"/>
            <a:ext cx="1676400" cy="2779776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60176" y="2590800"/>
            <a:ext cx="1371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7775" y="1295400"/>
            <a:ext cx="16764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14</a:t>
            </a:r>
            <a:endParaRPr lang="en-US" sz="8800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0" y="1565350"/>
            <a:ext cx="38763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Segoe UI Light" panose="020B0502040204020203" pitchFamily="34" charset="0"/>
              </a:rPr>
              <a:t>Network Goods</a:t>
            </a:r>
            <a:endParaRPr lang="en-US" sz="4400" b="1" dirty="0">
              <a:solidFill>
                <a:prstClr val="black">
                  <a:lumMod val="65000"/>
                  <a:lumOff val="35000"/>
                </a:prstClr>
              </a:solidFill>
              <a:latin typeface="Segoe UI Light" panose="020B0502040204020203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0" y="2338315"/>
            <a:ext cx="3038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" dirty="0">
              <a:solidFill>
                <a:prstClr val="white"/>
              </a:solidFill>
            </a:endParaRPr>
          </a:p>
          <a:p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SLIDES CREATED BY ERIC CHIANG</a:t>
            </a:r>
          </a:p>
        </p:txBody>
      </p:sp>
    </p:spTree>
    <p:extLst>
      <p:ext uri="{BB962C8B-B14F-4D97-AF65-F5344CB8AC3E}">
        <p14:creationId xmlns:p14="http://schemas.microsoft.com/office/powerpoint/2010/main" val="85418713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14UN07_get_1638536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59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457200" y="4800600"/>
            <a:ext cx="8382000" cy="1676400"/>
          </a:xfrm>
          <a:prstGeom prst="roundRect">
            <a:avLst/>
          </a:prstGeom>
          <a:solidFill>
            <a:srgbClr val="00999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33400" y="4800600"/>
            <a:ext cx="8238506" cy="1596242"/>
          </a:xfrm>
        </p:spPr>
        <p:txBody>
          <a:bodyPr>
            <a:noAutofit/>
          </a:bodyPr>
          <a:lstStyle/>
          <a:p>
            <a:pPr marL="0" lvl="1" indent="0" algn="ctr">
              <a:buFont typeface="Arial" pitchFamily="34" charset="0"/>
              <a:buNone/>
              <a:defRPr/>
            </a:pPr>
            <a:r>
              <a:rPr lang="en-US" sz="2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 2013, JUSTIN TIMBERLAKE RELEASED HIS NEW SONGS FREE ON MUSIC STREAMING SITES. THEIR POPULARITY SOARED, LEADING TO A TOP-SELLING ALBUM ONCE RELEASED (A NETWORK EFFECT).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prstClr val="white"/>
                </a:solidFill>
                <a:latin typeface="Century Gothic" panose="020B0502020202020204" pitchFamily="34" charset="0"/>
              </a:rPr>
              <a:pPr algn="ctr"/>
              <a:t>10</a:t>
            </a:fld>
            <a:endParaRPr lang="en-US" sz="11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14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39200" y="114301"/>
            <a:ext cx="307777" cy="346709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>
                    <a:lumMod val="75000"/>
                  </a:schemeClr>
                </a:solidFill>
                <a:latin typeface="Century Gothic"/>
                <a:ea typeface="Century Gothic"/>
                <a:cs typeface="Century Gothic"/>
              </a:rPr>
              <a:t>JASON KEMPIN/GETTY IMAGES</a:t>
            </a:r>
            <a:endParaRPr lang="en-US" sz="800" dirty="0">
              <a:solidFill>
                <a:schemeClr val="bg1">
                  <a:lumMod val="75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15779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sosceles Triangle 21"/>
          <p:cNvSpPr/>
          <p:nvPr/>
        </p:nvSpPr>
        <p:spPr>
          <a:xfrm rot="10800000">
            <a:off x="457200" y="685800"/>
            <a:ext cx="848247" cy="514406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" y="1295400"/>
            <a:ext cx="3291840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135774" y="426720"/>
            <a:ext cx="7331826" cy="594360"/>
          </a:xfrm>
          <a:prstGeom prst="roundRect">
            <a:avLst>
              <a:gd name="adj" fmla="val 13721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420916"/>
            <a:ext cx="704391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NETWORK EXTERNALITY VS. EFFECT</a:t>
            </a:r>
            <a:endParaRPr lang="en-US" sz="33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057400" y="2464195"/>
            <a:ext cx="0" cy="608112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685800" y="1577606"/>
            <a:ext cx="2734886" cy="1179818"/>
          </a:xfrm>
          <a:prstGeom prst="roundRect">
            <a:avLst>
              <a:gd name="adj" fmla="val 13721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5800" y="1729026"/>
            <a:ext cx="27729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altLang="en-US" sz="2500" dirty="0" smtClean="0">
                <a:solidFill>
                  <a:prstClr val="white"/>
                </a:solidFill>
                <a:latin typeface="Century Gothic" panose="020B0502020202020204" pitchFamily="34" charset="0"/>
                <a:cs typeface="Arial" charset="0"/>
              </a:rPr>
              <a:t>NETWORK EXTERNALITY</a:t>
            </a:r>
            <a:endParaRPr lang="en-US" altLang="en-US" sz="2500" dirty="0">
              <a:solidFill>
                <a:prstClr val="white"/>
              </a:solidFill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3048000"/>
            <a:ext cx="2849186" cy="29544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Content Placeholder 1"/>
          <p:cNvSpPr txBox="1">
            <a:spLocks/>
          </p:cNvSpPr>
          <p:nvPr/>
        </p:nvSpPr>
        <p:spPr>
          <a:xfrm>
            <a:off x="685800" y="3124200"/>
            <a:ext cx="2849186" cy="2895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>
              <a:buClr>
                <a:prstClr val="black">
                  <a:lumMod val="75000"/>
                  <a:lumOff val="25000"/>
                </a:prstClr>
              </a:buClr>
              <a:defRPr/>
            </a:pPr>
            <a:r>
              <a:rPr lang="en-US" altLang="en-US" sz="2600" dirty="0" smtClean="0">
                <a:solidFill>
                  <a:prstClr val="white"/>
                </a:solidFill>
                <a:latin typeface="Century Gothic" panose="020B0502020202020204" pitchFamily="34" charset="0"/>
                <a:cs typeface="Arial" charset="0"/>
              </a:rPr>
              <a:t>AN EXTERNAL BENEFIT GENERATED FROM THE CONSUMPTION OF A NETWORK GOOD</a:t>
            </a:r>
            <a:endParaRPr lang="en-US" sz="3300" dirty="0">
              <a:solidFill>
                <a:prstClr val="white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75760" y="1295400"/>
            <a:ext cx="3291840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5776352" y="2514600"/>
            <a:ext cx="0" cy="608112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4404360" y="1577606"/>
            <a:ext cx="2734886" cy="1179818"/>
          </a:xfrm>
          <a:prstGeom prst="roundRect">
            <a:avLst>
              <a:gd name="adj" fmla="val 13721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404361" y="1729026"/>
            <a:ext cx="27348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altLang="en-US" sz="2500" dirty="0" smtClean="0">
                <a:solidFill>
                  <a:prstClr val="white"/>
                </a:solidFill>
                <a:latin typeface="Century Gothic" panose="020B0502020202020204" pitchFamily="34" charset="0"/>
                <a:cs typeface="Arial" charset="0"/>
              </a:rPr>
              <a:t>NETWORK EFFECT</a:t>
            </a:r>
            <a:endParaRPr lang="en-US" altLang="en-US" sz="2500" dirty="0">
              <a:solidFill>
                <a:prstClr val="white"/>
              </a:solidFill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404360" y="3065380"/>
            <a:ext cx="2849186" cy="29544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3" name="Content Placeholder 1"/>
          <p:cNvSpPr txBox="1">
            <a:spLocks/>
          </p:cNvSpPr>
          <p:nvPr/>
        </p:nvSpPr>
        <p:spPr>
          <a:xfrm>
            <a:off x="4404360" y="3124200"/>
            <a:ext cx="2849186" cy="2971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600" dirty="0" smtClean="0">
                <a:solidFill>
                  <a:prstClr val="white"/>
                </a:solidFill>
                <a:latin typeface="Century Gothic" panose="020B0502020202020204" pitchFamily="34" charset="0"/>
                <a:cs typeface="Arial" charset="0"/>
              </a:rPr>
              <a:t>INFLUENCE OF NETWORK EXTERNALITIES ON CONSUMERS’ DECISION MAKING</a:t>
            </a:r>
            <a:endParaRPr lang="en-US" altLang="en-US" sz="2600" dirty="0">
              <a:solidFill>
                <a:prstClr val="white"/>
              </a:solidFill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ctr"/>
              <a:t>11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14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80657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 Diagonal Corner Rectangle 52"/>
          <p:cNvSpPr/>
          <p:nvPr/>
        </p:nvSpPr>
        <p:spPr>
          <a:xfrm>
            <a:off x="152400" y="152400"/>
            <a:ext cx="6858000" cy="6248400"/>
          </a:xfrm>
          <a:prstGeom prst="round2DiagRect">
            <a:avLst>
              <a:gd name="adj1" fmla="val 6583"/>
              <a:gd name="adj2" fmla="val 0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Round Diagonal Corner Rectangle 53"/>
          <p:cNvSpPr/>
          <p:nvPr/>
        </p:nvSpPr>
        <p:spPr>
          <a:xfrm>
            <a:off x="152400" y="152400"/>
            <a:ext cx="6858000" cy="71807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42081" y="211353"/>
            <a:ext cx="678021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NETWORK EFFECTS</a:t>
            </a:r>
            <a:endParaRPr lang="en-US" sz="28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09" name="Rectangle 10"/>
          <p:cNvSpPr>
            <a:spLocks noChangeArrowheads="1"/>
          </p:cNvSpPr>
          <p:nvPr/>
        </p:nvSpPr>
        <p:spPr bwMode="auto">
          <a:xfrm>
            <a:off x="458233" y="3589337"/>
            <a:ext cx="6032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700">
                <a:solidFill>
                  <a:srgbClr val="1F1A17"/>
                </a:solidFill>
                <a:latin typeface="Arial" pitchFamily="34" charset="0"/>
              </a:rPr>
              <a:t> </a:t>
            </a:r>
            <a:endParaRPr lang="en-US" sz="240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13" name="Rectangle 14"/>
          <p:cNvSpPr>
            <a:spLocks noChangeArrowheads="1"/>
          </p:cNvSpPr>
          <p:nvPr/>
        </p:nvSpPr>
        <p:spPr bwMode="auto">
          <a:xfrm>
            <a:off x="551895" y="5605462"/>
            <a:ext cx="12223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700" b="1" dirty="0">
                <a:solidFill>
                  <a:srgbClr val="1F1A17"/>
                </a:solidFill>
                <a:latin typeface="Arial" pitchFamily="34" charset="0"/>
              </a:rPr>
              <a:t>0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59" name="Text Box 11"/>
          <p:cNvSpPr txBox="1">
            <a:spLocks noChangeArrowheads="1"/>
          </p:cNvSpPr>
          <p:nvPr/>
        </p:nvSpPr>
        <p:spPr bwMode="auto">
          <a:xfrm>
            <a:off x="4255533" y="1504890"/>
            <a:ext cx="3561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 dirty="0" smtClean="0">
                <a:solidFill>
                  <a:srgbClr val="0070C0"/>
                </a:solidFill>
                <a:latin typeface="Arial" charset="0"/>
              </a:rPr>
              <a:t>S</a:t>
            </a:r>
            <a:endParaRPr lang="en-US" altLang="en-US" sz="2000" b="1" i="1" baseline="-25000" dirty="0" smtClean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61" name="Text Box 12"/>
          <p:cNvSpPr txBox="1">
            <a:spLocks noChangeArrowheads="1"/>
          </p:cNvSpPr>
          <p:nvPr/>
        </p:nvSpPr>
        <p:spPr bwMode="auto">
          <a:xfrm>
            <a:off x="3790396" y="5086350"/>
            <a:ext cx="4844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 dirty="0" smtClean="0">
                <a:solidFill>
                  <a:srgbClr val="FF0000"/>
                </a:solidFill>
                <a:latin typeface="Arial" charset="0"/>
              </a:rPr>
              <a:t>D</a:t>
            </a:r>
            <a:r>
              <a:rPr lang="en-US" altLang="en-US" sz="2000" b="1" i="1" baseline="-25000" dirty="0">
                <a:solidFill>
                  <a:srgbClr val="FF0000"/>
                </a:solidFill>
                <a:latin typeface="Arial" charset="0"/>
              </a:rPr>
              <a:t>P</a:t>
            </a:r>
            <a:endParaRPr lang="en-US" altLang="en-US" sz="2000" b="1" i="1" baseline="-25000" dirty="0" smtClean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055133" y="2057400"/>
            <a:ext cx="2819400" cy="304800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50333" y="5532434"/>
            <a:ext cx="4876800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ectangle 8"/>
          <p:cNvSpPr>
            <a:spLocks noChangeArrowheads="1"/>
          </p:cNvSpPr>
          <p:nvPr/>
        </p:nvSpPr>
        <p:spPr bwMode="auto">
          <a:xfrm>
            <a:off x="453630" y="1371600"/>
            <a:ext cx="6032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700">
                <a:solidFill>
                  <a:srgbClr val="1F1A17"/>
                </a:solidFill>
                <a:latin typeface="Arial" pitchFamily="34" charset="0"/>
              </a:rPr>
              <a:t> </a:t>
            </a:r>
            <a:endParaRPr lang="en-US" sz="240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36" name="Rectangle 8"/>
          <p:cNvSpPr>
            <a:spLocks noChangeArrowheads="1"/>
          </p:cNvSpPr>
          <p:nvPr/>
        </p:nvSpPr>
        <p:spPr bwMode="auto">
          <a:xfrm>
            <a:off x="525227" y="3581400"/>
            <a:ext cx="6032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700">
                <a:solidFill>
                  <a:srgbClr val="1F1A17"/>
                </a:solidFill>
                <a:latin typeface="Arial" pitchFamily="34" charset="0"/>
              </a:rPr>
              <a:t> </a:t>
            </a:r>
            <a:endParaRPr lang="en-US" sz="240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39" name="Rectangle 8"/>
          <p:cNvSpPr>
            <a:spLocks noChangeArrowheads="1"/>
          </p:cNvSpPr>
          <p:nvPr/>
        </p:nvSpPr>
        <p:spPr bwMode="auto">
          <a:xfrm>
            <a:off x="525227" y="3559175"/>
            <a:ext cx="6032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700">
                <a:solidFill>
                  <a:srgbClr val="1F1A17"/>
                </a:solidFill>
                <a:latin typeface="Arial" pitchFamily="34" charset="0"/>
              </a:rPr>
              <a:t> </a:t>
            </a:r>
            <a:endParaRPr lang="en-US" sz="240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029098" y="1793574"/>
            <a:ext cx="3282950" cy="3531202"/>
          </a:xfrm>
          <a:prstGeom prst="line">
            <a:avLst/>
          </a:prstGeom>
          <a:ln w="444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19"/>
          <p:cNvSpPr>
            <a:spLocks noChangeArrowheads="1"/>
          </p:cNvSpPr>
          <p:nvPr/>
        </p:nvSpPr>
        <p:spPr bwMode="auto">
          <a:xfrm>
            <a:off x="2472453" y="3589337"/>
            <a:ext cx="182880" cy="18288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prstClr val="black"/>
              </a:solidFill>
              <a:latin typeface="Arial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750333" y="1371600"/>
            <a:ext cx="0" cy="416083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ounded Rectangle 68"/>
          <p:cNvSpPr/>
          <p:nvPr/>
        </p:nvSpPr>
        <p:spPr>
          <a:xfrm>
            <a:off x="5322333" y="1143000"/>
            <a:ext cx="3564485" cy="1600200"/>
          </a:xfrm>
          <a:prstGeom prst="roundRect">
            <a:avLst>
              <a:gd name="adj" fmla="val 14996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2400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consumer produces an external benefit, the difference between </a:t>
            </a:r>
            <a:r>
              <a:rPr lang="en-US" altLang="en-US" sz="2400" i="1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en-US" sz="2400" i="1" baseline="-25000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sz="2400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en-US" sz="2400" i="1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en-US" sz="2400" i="1" baseline="-25000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400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400" i="1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6276981" y="2924085"/>
            <a:ext cx="2486019" cy="2608350"/>
          </a:xfrm>
          <a:prstGeom prst="roundRect">
            <a:avLst>
              <a:gd name="adj" fmla="val 9475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2400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external benefit produces a network effect that shifts both </a:t>
            </a:r>
            <a:r>
              <a:rPr lang="en-US" altLang="en-US" sz="2400" i="1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en-US" sz="2400" i="1" baseline="-25000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sz="2400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en-US" sz="2400" i="1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en-US" sz="2400" i="1" baseline="-25000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n-US" sz="2400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farther to the right.</a:t>
            </a:r>
            <a:endParaRPr lang="en-US" altLang="en-US" sz="2400" i="1" baseline="-250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CHAPTER </a:t>
            </a:r>
            <a:r>
              <a:rPr lang="en-US" sz="11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14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>
                <a:solidFill>
                  <a:prstClr val="white"/>
                </a:solidFill>
                <a:latin typeface="Century Gothic" panose="020B0502020202020204" pitchFamily="34" charset="0"/>
              </a:rPr>
              <a:pPr algn="ctr"/>
              <a:t>12</a:t>
            </a:fld>
            <a:endParaRPr lang="en-US" sz="11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121933" y="3001969"/>
            <a:ext cx="441960" cy="0"/>
          </a:xfrm>
          <a:prstGeom prst="straightConnector1">
            <a:avLst/>
          </a:prstGeom>
          <a:ln w="38100">
            <a:solidFill>
              <a:srgbClr val="388873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Box 13"/>
          <p:cNvSpPr txBox="1">
            <a:spLocks noChangeArrowheads="1"/>
          </p:cNvSpPr>
          <p:nvPr/>
        </p:nvSpPr>
        <p:spPr bwMode="auto">
          <a:xfrm rot="-5400000">
            <a:off x="-31727" y="3262297"/>
            <a:ext cx="8899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PRICE</a:t>
            </a:r>
            <a:endParaRPr lang="en-US" altLang="en-US" sz="18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750333" y="5791200"/>
            <a:ext cx="493770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QUANTITY OF SUBSCRIBERS</a:t>
            </a:r>
            <a:endParaRPr lang="en-US" altLang="en-US" sz="18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1588533" y="1752600"/>
            <a:ext cx="2819400" cy="304800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2045733" y="1447800"/>
            <a:ext cx="2819400" cy="304800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579133" y="1143000"/>
            <a:ext cx="2819400" cy="3048000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304505" y="4724400"/>
            <a:ext cx="5790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 dirty="0" smtClean="0">
                <a:solidFill>
                  <a:schemeClr val="accent2"/>
                </a:solidFill>
                <a:latin typeface="Arial" charset="0"/>
              </a:rPr>
              <a:t>D</a:t>
            </a:r>
            <a:r>
              <a:rPr lang="en-US" altLang="en-US" sz="2000" b="1" i="1" baseline="-25000" dirty="0" smtClean="0">
                <a:solidFill>
                  <a:schemeClr val="accent2"/>
                </a:solidFill>
                <a:latin typeface="Arial" charset="0"/>
              </a:rPr>
              <a:t>P</a:t>
            </a:r>
            <a:r>
              <a:rPr lang="en-US" altLang="en-US" sz="2000" b="1" baseline="-25000" dirty="0" smtClean="0">
                <a:solidFill>
                  <a:schemeClr val="accent2"/>
                </a:solidFill>
                <a:latin typeface="Arial" charset="0"/>
              </a:rPr>
              <a:t>1</a:t>
            </a:r>
          </a:p>
        </p:txBody>
      </p:sp>
      <p:sp>
        <p:nvSpPr>
          <p:cNvPr id="45" name="Text Box 12"/>
          <p:cNvSpPr txBox="1">
            <a:spLocks noChangeArrowheads="1"/>
          </p:cNvSpPr>
          <p:nvPr/>
        </p:nvSpPr>
        <p:spPr bwMode="auto">
          <a:xfrm>
            <a:off x="4837905" y="4419600"/>
            <a:ext cx="4844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 dirty="0" smtClean="0">
                <a:solidFill>
                  <a:srgbClr val="FF0000"/>
                </a:solidFill>
                <a:latin typeface="Arial" charset="0"/>
              </a:rPr>
              <a:t>D</a:t>
            </a:r>
            <a:r>
              <a:rPr lang="en-US" altLang="en-US" sz="2000" b="1" i="1" baseline="-25000" dirty="0" smtClean="0">
                <a:solidFill>
                  <a:srgbClr val="FF0000"/>
                </a:solidFill>
                <a:latin typeface="Arial" charset="0"/>
              </a:rPr>
              <a:t>S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3051573" y="2286000"/>
            <a:ext cx="441960" cy="0"/>
          </a:xfrm>
          <a:prstGeom prst="straightConnector1">
            <a:avLst/>
          </a:prstGeom>
          <a:ln w="38100">
            <a:solidFill>
              <a:srgbClr val="388873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Box 12"/>
          <p:cNvSpPr txBox="1">
            <a:spLocks noChangeArrowheads="1"/>
          </p:cNvSpPr>
          <p:nvPr/>
        </p:nvSpPr>
        <p:spPr bwMode="auto">
          <a:xfrm>
            <a:off x="5334000" y="4114800"/>
            <a:ext cx="5790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 dirty="0" smtClean="0">
                <a:solidFill>
                  <a:schemeClr val="accent2"/>
                </a:solidFill>
                <a:latin typeface="Arial" charset="0"/>
              </a:rPr>
              <a:t>D</a:t>
            </a:r>
            <a:r>
              <a:rPr lang="en-US" altLang="en-US" sz="2000" b="1" i="1" baseline="-25000" dirty="0">
                <a:solidFill>
                  <a:schemeClr val="accent2"/>
                </a:solidFill>
                <a:latin typeface="Arial" charset="0"/>
              </a:rPr>
              <a:t>S</a:t>
            </a:r>
            <a:r>
              <a:rPr lang="en-US" altLang="en-US" sz="2000" b="1" baseline="-25000" dirty="0" smtClean="0">
                <a:solidFill>
                  <a:schemeClr val="accent2"/>
                </a:solidFill>
                <a:latin typeface="Arial" charset="0"/>
              </a:rPr>
              <a:t>1</a:t>
            </a:r>
          </a:p>
        </p:txBody>
      </p:sp>
      <p:sp>
        <p:nvSpPr>
          <p:cNvPr id="55" name="Oval 19"/>
          <p:cNvSpPr>
            <a:spLocks noChangeArrowheads="1"/>
          </p:cNvSpPr>
          <p:nvPr/>
        </p:nvSpPr>
        <p:spPr bwMode="auto">
          <a:xfrm>
            <a:off x="3246120" y="2743200"/>
            <a:ext cx="182880" cy="18288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6" name="Oval 19"/>
          <p:cNvSpPr>
            <a:spLocks noChangeArrowheads="1"/>
          </p:cNvSpPr>
          <p:nvPr/>
        </p:nvSpPr>
        <p:spPr bwMode="auto">
          <a:xfrm>
            <a:off x="2865120" y="3124200"/>
            <a:ext cx="182880" cy="18288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0" name="Oval 19"/>
          <p:cNvSpPr>
            <a:spLocks noChangeArrowheads="1"/>
          </p:cNvSpPr>
          <p:nvPr/>
        </p:nvSpPr>
        <p:spPr bwMode="auto">
          <a:xfrm>
            <a:off x="3657600" y="2286000"/>
            <a:ext cx="182880" cy="18288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82691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44" grpId="0"/>
      <p:bldP spid="52" grpId="0"/>
      <p:bldP spid="56" grpId="0" animBg="1"/>
      <p:bldP spid="6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sosceles Triangle 8"/>
          <p:cNvSpPr/>
          <p:nvPr/>
        </p:nvSpPr>
        <p:spPr>
          <a:xfrm rot="10800000">
            <a:off x="457200" y="685800"/>
            <a:ext cx="848247" cy="514406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52399" y="381000"/>
            <a:ext cx="7830491" cy="594360"/>
          </a:xfrm>
          <a:prstGeom prst="roundRect">
            <a:avLst>
              <a:gd name="adj" fmla="val 22445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" y="404517"/>
            <a:ext cx="792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DEMAND CURVES FOR NETWORK GOODS</a:t>
            </a:r>
            <a:endParaRPr lang="en-US" sz="3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1295400"/>
            <a:ext cx="76200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altLang="en-US" dirty="0" smtClean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demand curve </a:t>
            </a: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reflects the fact that the value of a good initially rises as more people purchase or subscribe to the good.</a:t>
            </a:r>
          </a:p>
          <a:p>
            <a:pPr marL="457200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assumptions:</a:t>
            </a:r>
          </a:p>
          <a:p>
            <a:pPr marL="914400" lvl="1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short-run supply curve is limited to the capacity of a firm’s fixed investment and therefore is vertical.</a:t>
            </a:r>
          </a:p>
          <a:p>
            <a:pPr marL="914400" lvl="1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short-run supply curve corresponds to a demand curve for that supply.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ctr"/>
              <a:t>13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3200" y="6560940"/>
            <a:ext cx="9989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14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82152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 Diagonal Corner Rectangle 52"/>
          <p:cNvSpPr/>
          <p:nvPr/>
        </p:nvSpPr>
        <p:spPr>
          <a:xfrm>
            <a:off x="152400" y="152400"/>
            <a:ext cx="7620000" cy="6248400"/>
          </a:xfrm>
          <a:prstGeom prst="round2DiagRect">
            <a:avLst>
              <a:gd name="adj1" fmla="val 6583"/>
              <a:gd name="adj2" fmla="val 0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Round Diagonal Corner Rectangle 53"/>
          <p:cNvSpPr/>
          <p:nvPr/>
        </p:nvSpPr>
        <p:spPr>
          <a:xfrm>
            <a:off x="152400" y="152400"/>
            <a:ext cx="7620000" cy="71807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6200" y="228600"/>
            <a:ext cx="7772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A SMALL NETWORK WITH FIXED CAPACITY</a:t>
            </a:r>
            <a:endParaRPr lang="en-US" sz="3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>
                <a:solidFill>
                  <a:prstClr val="white"/>
                </a:solidFill>
                <a:latin typeface="Century Gothic" panose="020B0502020202020204" pitchFamily="34" charset="0"/>
              </a:rPr>
              <a:pPr algn="ctr"/>
              <a:t>14</a:t>
            </a:fld>
            <a:endParaRPr lang="en-US" sz="11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Text Box 13"/>
          <p:cNvSpPr txBox="1">
            <a:spLocks noChangeArrowheads="1"/>
          </p:cNvSpPr>
          <p:nvPr/>
        </p:nvSpPr>
        <p:spPr bwMode="auto">
          <a:xfrm rot="-5400000">
            <a:off x="120673" y="3180340"/>
            <a:ext cx="8899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PRICE</a:t>
            </a:r>
            <a:endParaRPr lang="en-US" altLang="en-US" sz="18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1" name="Text Box 10"/>
          <p:cNvSpPr txBox="1">
            <a:spLocks noChangeArrowheads="1"/>
          </p:cNvSpPr>
          <p:nvPr/>
        </p:nvSpPr>
        <p:spPr bwMode="auto">
          <a:xfrm>
            <a:off x="1219200" y="5954712"/>
            <a:ext cx="467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NETWORK EXPANSION (</a:t>
            </a:r>
            <a:r>
              <a:rPr lang="en-US" altLang="en-US" sz="1800" i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Q</a:t>
            </a:r>
            <a:r>
              <a:rPr lang="en-US" alt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)</a:t>
            </a:r>
            <a:endParaRPr lang="en-US" altLang="en-US" sz="18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733800" y="1190624"/>
            <a:ext cx="4880796" cy="866775"/>
          </a:xfrm>
          <a:prstGeom prst="roundRect">
            <a:avLst>
              <a:gd name="adj" fmla="val 14996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2400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small network starts with a small demand.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14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Rectangle 7"/>
          <p:cNvSpPr>
            <a:spLocks noChangeArrowheads="1"/>
          </p:cNvSpPr>
          <p:nvPr/>
        </p:nvSpPr>
        <p:spPr bwMode="auto">
          <a:xfrm>
            <a:off x="914400" y="4495800"/>
            <a:ext cx="30480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1700" b="1" i="1" dirty="0" smtClean="0">
                <a:solidFill>
                  <a:srgbClr val="1F1A17"/>
                </a:solidFill>
                <a:latin typeface="Arial" pitchFamily="34" charset="0"/>
              </a:rPr>
              <a:t>P</a:t>
            </a:r>
            <a:r>
              <a:rPr lang="en-US" sz="1700" b="1" baseline="-25000" dirty="0">
                <a:solidFill>
                  <a:srgbClr val="1F1A17"/>
                </a:solidFill>
                <a:latin typeface="Arial" pitchFamily="34" charset="0"/>
              </a:rPr>
              <a:t>1</a:t>
            </a:r>
            <a:r>
              <a:rPr lang="en-US" sz="1700" b="1" dirty="0" smtClean="0">
                <a:solidFill>
                  <a:srgbClr val="1F1A17"/>
                </a:solidFill>
                <a:latin typeface="Arial" pitchFamily="34" charset="0"/>
              </a:rPr>
              <a:t> 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41" name="Rectangle 7"/>
          <p:cNvSpPr>
            <a:spLocks noChangeArrowheads="1"/>
          </p:cNvSpPr>
          <p:nvPr/>
        </p:nvSpPr>
        <p:spPr bwMode="auto">
          <a:xfrm>
            <a:off x="914400" y="4953000"/>
            <a:ext cx="30480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1700" b="1" i="1" dirty="0" smtClean="0">
                <a:solidFill>
                  <a:srgbClr val="1F1A17"/>
                </a:solidFill>
                <a:latin typeface="Arial" pitchFamily="34" charset="0"/>
              </a:rPr>
              <a:t>P</a:t>
            </a:r>
            <a:r>
              <a:rPr lang="en-US" sz="1700" b="1" baseline="-25000" dirty="0">
                <a:solidFill>
                  <a:srgbClr val="1F1A17"/>
                </a:solidFill>
                <a:latin typeface="Arial" pitchFamily="34" charset="0"/>
              </a:rPr>
              <a:t>0</a:t>
            </a:r>
            <a:r>
              <a:rPr lang="en-US" sz="1700" b="1" dirty="0" smtClean="0">
                <a:solidFill>
                  <a:srgbClr val="1F1A17"/>
                </a:solidFill>
                <a:latin typeface="Arial" pitchFamily="34" charset="0"/>
              </a:rPr>
              <a:t> 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42" name="Rectangle 7"/>
          <p:cNvSpPr>
            <a:spLocks noChangeArrowheads="1"/>
          </p:cNvSpPr>
          <p:nvPr/>
        </p:nvSpPr>
        <p:spPr bwMode="auto">
          <a:xfrm>
            <a:off x="1981200" y="5715000"/>
            <a:ext cx="30480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1700" b="1" i="1" dirty="0" smtClean="0">
                <a:solidFill>
                  <a:srgbClr val="1F1A17"/>
                </a:solidFill>
                <a:latin typeface="Arial" pitchFamily="34" charset="0"/>
              </a:rPr>
              <a:t>Q</a:t>
            </a:r>
            <a:r>
              <a:rPr lang="en-US" sz="1700" b="1" baseline="-25000" dirty="0">
                <a:solidFill>
                  <a:srgbClr val="1F1A17"/>
                </a:solidFill>
                <a:latin typeface="Arial" pitchFamily="34" charset="0"/>
              </a:rPr>
              <a:t>0</a:t>
            </a:r>
            <a:r>
              <a:rPr lang="en-US" sz="1700" b="1" dirty="0" smtClean="0">
                <a:solidFill>
                  <a:srgbClr val="1F1A17"/>
                </a:solidFill>
                <a:latin typeface="Arial" pitchFamily="34" charset="0"/>
              </a:rPr>
              <a:t> 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122488" y="1371600"/>
            <a:ext cx="11112" cy="4297363"/>
          </a:xfrm>
          <a:prstGeom prst="line">
            <a:avLst/>
          </a:prstGeom>
          <a:ln w="444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219201" y="4953000"/>
            <a:ext cx="4419599" cy="71437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Box 11"/>
          <p:cNvSpPr txBox="1">
            <a:spLocks noChangeArrowheads="1"/>
          </p:cNvSpPr>
          <p:nvPr/>
        </p:nvSpPr>
        <p:spPr bwMode="auto">
          <a:xfrm>
            <a:off x="1922814" y="990600"/>
            <a:ext cx="450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 dirty="0" smtClean="0">
                <a:solidFill>
                  <a:srgbClr val="0070C0"/>
                </a:solidFill>
                <a:latin typeface="Arial" charset="0"/>
              </a:rPr>
              <a:t>S</a:t>
            </a:r>
            <a:r>
              <a:rPr lang="en-US" altLang="en-US" sz="2000" b="1" baseline="-25000" dirty="0" smtClean="0">
                <a:solidFill>
                  <a:srgbClr val="0070C0"/>
                </a:solidFill>
                <a:latin typeface="Arial" charset="0"/>
              </a:rPr>
              <a:t>0</a:t>
            </a:r>
          </a:p>
        </p:txBody>
      </p:sp>
      <p:cxnSp>
        <p:nvCxnSpPr>
          <p:cNvPr id="49" name="Straight Connector 48"/>
          <p:cNvCxnSpPr/>
          <p:nvPr/>
        </p:nvCxnSpPr>
        <p:spPr>
          <a:xfrm flipH="1">
            <a:off x="2971800" y="1371600"/>
            <a:ext cx="11112" cy="4297363"/>
          </a:xfrm>
          <a:prstGeom prst="line">
            <a:avLst/>
          </a:prstGeom>
          <a:ln w="444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Box 11"/>
          <p:cNvSpPr txBox="1">
            <a:spLocks noChangeArrowheads="1"/>
          </p:cNvSpPr>
          <p:nvPr/>
        </p:nvSpPr>
        <p:spPr bwMode="auto">
          <a:xfrm>
            <a:off x="2743200" y="990600"/>
            <a:ext cx="4507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 dirty="0" smtClean="0">
                <a:solidFill>
                  <a:srgbClr val="0070C0"/>
                </a:solidFill>
                <a:latin typeface="Arial" charset="0"/>
              </a:rPr>
              <a:t>S</a:t>
            </a:r>
            <a:r>
              <a:rPr lang="en-US" altLang="en-US" sz="2000" b="1" baseline="-25000" dirty="0">
                <a:solidFill>
                  <a:srgbClr val="0070C0"/>
                </a:solidFill>
                <a:latin typeface="Arial" charset="0"/>
              </a:rPr>
              <a:t>1</a:t>
            </a:r>
            <a:endParaRPr lang="en-US" altLang="en-US" sz="2000" b="1" baseline="-25000" dirty="0" smtClean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51" name="Text Box 11"/>
          <p:cNvSpPr txBox="1">
            <a:spLocks noChangeArrowheads="1"/>
          </p:cNvSpPr>
          <p:nvPr/>
        </p:nvSpPr>
        <p:spPr bwMode="auto">
          <a:xfrm>
            <a:off x="3703320" y="5302025"/>
            <a:ext cx="4651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 dirty="0">
                <a:solidFill>
                  <a:srgbClr val="FF0000"/>
                </a:solidFill>
                <a:latin typeface="Arial" charset="0"/>
              </a:rPr>
              <a:t>D</a:t>
            </a:r>
            <a:r>
              <a:rPr lang="en-US" altLang="en-US" sz="2000" b="1" baseline="-25000" dirty="0" smtClean="0">
                <a:solidFill>
                  <a:srgbClr val="FF0000"/>
                </a:solidFill>
                <a:latin typeface="Arial" charset="0"/>
              </a:rPr>
              <a:t>0</a:t>
            </a:r>
          </a:p>
        </p:txBody>
      </p:sp>
      <p:cxnSp>
        <p:nvCxnSpPr>
          <p:cNvPr id="52" name="Straight Connector 51"/>
          <p:cNvCxnSpPr/>
          <p:nvPr/>
        </p:nvCxnSpPr>
        <p:spPr>
          <a:xfrm>
            <a:off x="1219201" y="4114800"/>
            <a:ext cx="4419599" cy="155257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 Box 11"/>
          <p:cNvSpPr txBox="1">
            <a:spLocks noChangeArrowheads="1"/>
          </p:cNvSpPr>
          <p:nvPr/>
        </p:nvSpPr>
        <p:spPr bwMode="auto">
          <a:xfrm>
            <a:off x="4487808" y="4953000"/>
            <a:ext cx="4651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i="1" dirty="0" smtClean="0">
                <a:solidFill>
                  <a:srgbClr val="FF0000"/>
                </a:solidFill>
                <a:latin typeface="Arial" charset="0"/>
              </a:rPr>
              <a:t>D</a:t>
            </a:r>
            <a:r>
              <a:rPr lang="en-US" altLang="en-US" sz="2000" b="1" baseline="-25000" dirty="0">
                <a:solidFill>
                  <a:srgbClr val="FF0000"/>
                </a:solidFill>
                <a:latin typeface="Arial" charset="0"/>
              </a:rPr>
              <a:t>1</a:t>
            </a:r>
            <a:endParaRPr lang="en-US" altLang="en-US" sz="2000" b="1" baseline="-25000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7" name="Rectangle 7"/>
          <p:cNvSpPr>
            <a:spLocks noChangeArrowheads="1"/>
          </p:cNvSpPr>
          <p:nvPr/>
        </p:nvSpPr>
        <p:spPr bwMode="auto">
          <a:xfrm>
            <a:off x="2819400" y="5715000"/>
            <a:ext cx="30480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1700" b="1" i="1" dirty="0" smtClean="0">
                <a:solidFill>
                  <a:srgbClr val="1F1A17"/>
                </a:solidFill>
                <a:latin typeface="Arial" pitchFamily="34" charset="0"/>
              </a:rPr>
              <a:t>Q</a:t>
            </a:r>
            <a:r>
              <a:rPr lang="en-US" sz="1700" b="1" baseline="-25000" dirty="0" smtClean="0">
                <a:solidFill>
                  <a:srgbClr val="1F1A17"/>
                </a:solidFill>
                <a:latin typeface="Arial" pitchFamily="34" charset="0"/>
              </a:rPr>
              <a:t>1</a:t>
            </a:r>
            <a:r>
              <a:rPr lang="en-US" sz="1700" b="1" dirty="0" smtClean="0">
                <a:solidFill>
                  <a:srgbClr val="1F1A17"/>
                </a:solidFill>
                <a:latin typeface="Arial" pitchFamily="34" charset="0"/>
              </a:rPr>
              <a:t> 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3733800" y="2261588"/>
            <a:ext cx="4880796" cy="1258693"/>
          </a:xfrm>
          <a:prstGeom prst="roundRect">
            <a:avLst>
              <a:gd name="adj" fmla="val 14996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2400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the network expands, the network effect increases demand but is offset by the price effect.</a:t>
            </a:r>
          </a:p>
        </p:txBody>
      </p:sp>
      <p:sp>
        <p:nvSpPr>
          <p:cNvPr id="62" name="Line 13"/>
          <p:cNvSpPr>
            <a:spLocks noChangeShapeType="1"/>
          </p:cNvSpPr>
          <p:nvPr/>
        </p:nvSpPr>
        <p:spPr bwMode="auto">
          <a:xfrm flipH="1">
            <a:off x="1242217" y="4724400"/>
            <a:ext cx="1714343" cy="0"/>
          </a:xfrm>
          <a:prstGeom prst="lin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3" name="Line 13"/>
          <p:cNvSpPr>
            <a:spLocks noChangeShapeType="1"/>
          </p:cNvSpPr>
          <p:nvPr/>
        </p:nvSpPr>
        <p:spPr bwMode="auto">
          <a:xfrm flipH="1">
            <a:off x="1242217" y="5105400"/>
            <a:ext cx="876143" cy="0"/>
          </a:xfrm>
          <a:prstGeom prst="lin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7" name="Oval 19"/>
          <p:cNvSpPr>
            <a:spLocks noChangeArrowheads="1"/>
          </p:cNvSpPr>
          <p:nvPr/>
        </p:nvSpPr>
        <p:spPr bwMode="auto">
          <a:xfrm>
            <a:off x="2026920" y="4998720"/>
            <a:ext cx="182880" cy="18288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6" name="Oval 19"/>
          <p:cNvSpPr>
            <a:spLocks noChangeArrowheads="1"/>
          </p:cNvSpPr>
          <p:nvPr/>
        </p:nvSpPr>
        <p:spPr bwMode="auto">
          <a:xfrm>
            <a:off x="2865120" y="4617720"/>
            <a:ext cx="182880" cy="18288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prstClr val="black"/>
              </a:solidFill>
              <a:latin typeface="Arial" charset="0"/>
            </a:endParaRPr>
          </a:p>
        </p:txBody>
      </p:sp>
      <p:cxnSp>
        <p:nvCxnSpPr>
          <p:cNvPr id="38" name="Straight Connector 9"/>
          <p:cNvCxnSpPr>
            <a:cxnSpLocks noChangeShapeType="1"/>
          </p:cNvCxnSpPr>
          <p:nvPr/>
        </p:nvCxnSpPr>
        <p:spPr bwMode="auto">
          <a:xfrm>
            <a:off x="1208088" y="5667375"/>
            <a:ext cx="4648200" cy="1588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Straight Connector 7"/>
          <p:cNvCxnSpPr>
            <a:cxnSpLocks noChangeShapeType="1"/>
          </p:cNvCxnSpPr>
          <p:nvPr/>
        </p:nvCxnSpPr>
        <p:spPr bwMode="auto">
          <a:xfrm rot="5400000">
            <a:off x="-1096962" y="3362325"/>
            <a:ext cx="4608512" cy="1588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57278758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0" grpId="0"/>
      <p:bldP spid="55" grpId="0"/>
      <p:bldP spid="57" grpId="0"/>
      <p:bldP spid="59" grpId="0" animBg="1"/>
      <p:bldP spid="62" grpId="0" animBg="1"/>
      <p:bldP spid="5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 Diagonal Corner Rectangle 52"/>
          <p:cNvSpPr/>
          <p:nvPr/>
        </p:nvSpPr>
        <p:spPr>
          <a:xfrm>
            <a:off x="152400" y="152400"/>
            <a:ext cx="7620000" cy="6248400"/>
          </a:xfrm>
          <a:prstGeom prst="round2DiagRect">
            <a:avLst>
              <a:gd name="adj1" fmla="val 6583"/>
              <a:gd name="adj2" fmla="val 0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Round Diagonal Corner Rectangle 53"/>
          <p:cNvSpPr/>
          <p:nvPr/>
        </p:nvSpPr>
        <p:spPr>
          <a:xfrm>
            <a:off x="152400" y="152400"/>
            <a:ext cx="7620000" cy="71807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52400" y="211353"/>
            <a:ext cx="787618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THE NETWORK DEMAND CURVE</a:t>
            </a:r>
            <a:endParaRPr lang="en-US" sz="28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>
                <a:solidFill>
                  <a:prstClr val="white"/>
                </a:solidFill>
                <a:latin typeface="Century Gothic" panose="020B0502020202020204" pitchFamily="34" charset="0"/>
              </a:rPr>
              <a:pPr algn="ctr"/>
              <a:t>15</a:t>
            </a:fld>
            <a:endParaRPr lang="en-US" sz="11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Text Box 13"/>
          <p:cNvSpPr txBox="1">
            <a:spLocks noChangeArrowheads="1"/>
          </p:cNvSpPr>
          <p:nvPr/>
        </p:nvSpPr>
        <p:spPr bwMode="auto">
          <a:xfrm rot="-5400000">
            <a:off x="120673" y="3180340"/>
            <a:ext cx="8899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PRICE</a:t>
            </a:r>
            <a:endParaRPr lang="en-US" altLang="en-US" sz="18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1" name="Text Box 10"/>
          <p:cNvSpPr txBox="1">
            <a:spLocks noChangeArrowheads="1"/>
          </p:cNvSpPr>
          <p:nvPr/>
        </p:nvSpPr>
        <p:spPr bwMode="auto">
          <a:xfrm>
            <a:off x="1219200" y="6030912"/>
            <a:ext cx="467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NETWORK EXPANSION (</a:t>
            </a:r>
            <a:r>
              <a:rPr lang="en-US" altLang="en-US" sz="1800" i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Q</a:t>
            </a:r>
            <a:r>
              <a:rPr lang="en-US" alt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)</a:t>
            </a:r>
            <a:endParaRPr lang="en-US" altLang="en-US" sz="18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724400" y="1295400"/>
            <a:ext cx="3886200" cy="2514600"/>
          </a:xfrm>
          <a:prstGeom prst="roundRect">
            <a:avLst>
              <a:gd name="adj" fmla="val 14996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2400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the network expands further, the network demand curve is developed, with an upward sloping portion and then a downward sloping portion.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14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1219201" y="4953000"/>
            <a:ext cx="4419599" cy="714375"/>
          </a:xfrm>
          <a:prstGeom prst="line">
            <a:avLst/>
          </a:prstGeom>
          <a:ln w="444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219201" y="4206240"/>
            <a:ext cx="4419599" cy="1461135"/>
          </a:xfrm>
          <a:prstGeom prst="line">
            <a:avLst/>
          </a:prstGeom>
          <a:ln w="444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219200" y="3352800"/>
            <a:ext cx="4419599" cy="2314575"/>
          </a:xfrm>
          <a:prstGeom prst="line">
            <a:avLst/>
          </a:prstGeom>
          <a:ln w="444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206500" y="2362200"/>
            <a:ext cx="4432299" cy="3305175"/>
          </a:xfrm>
          <a:prstGeom prst="line">
            <a:avLst/>
          </a:prstGeom>
          <a:ln w="444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208088" y="1524000"/>
            <a:ext cx="4430711" cy="4143375"/>
          </a:xfrm>
          <a:prstGeom prst="line">
            <a:avLst/>
          </a:prstGeom>
          <a:ln w="444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Freeform 2"/>
          <p:cNvSpPr>
            <a:spLocks/>
          </p:cNvSpPr>
          <p:nvPr/>
        </p:nvSpPr>
        <p:spPr bwMode="auto">
          <a:xfrm>
            <a:off x="1219200" y="4019550"/>
            <a:ext cx="4038599" cy="1619250"/>
          </a:xfrm>
          <a:custGeom>
            <a:avLst/>
            <a:gdLst/>
            <a:ahLst/>
            <a:cxnLst>
              <a:cxn ang="0">
                <a:pos x="0" y="1600"/>
              </a:cxn>
              <a:cxn ang="0">
                <a:pos x="526" y="1286"/>
              </a:cxn>
              <a:cxn ang="0">
                <a:pos x="1309" y="517"/>
              </a:cxn>
              <a:cxn ang="0">
                <a:pos x="2146" y="67"/>
              </a:cxn>
              <a:cxn ang="0">
                <a:pos x="3811" y="922"/>
              </a:cxn>
            </a:cxnLst>
            <a:rect l="0" t="0" r="r" b="b"/>
            <a:pathLst>
              <a:path w="3811" h="1600">
                <a:moveTo>
                  <a:pt x="0" y="1600"/>
                </a:moveTo>
                <a:cubicBezTo>
                  <a:pt x="154" y="1533"/>
                  <a:pt x="308" y="1467"/>
                  <a:pt x="526" y="1286"/>
                </a:cubicBezTo>
                <a:cubicBezTo>
                  <a:pt x="744" y="1105"/>
                  <a:pt x="1039" y="720"/>
                  <a:pt x="1309" y="517"/>
                </a:cubicBezTo>
                <a:cubicBezTo>
                  <a:pt x="1579" y="314"/>
                  <a:pt x="1729" y="0"/>
                  <a:pt x="2146" y="67"/>
                </a:cubicBezTo>
                <a:cubicBezTo>
                  <a:pt x="2563" y="134"/>
                  <a:pt x="3187" y="528"/>
                  <a:pt x="3811" y="922"/>
                </a:cubicBezTo>
              </a:path>
            </a:pathLst>
          </a:cu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38" name="Straight Connector 9"/>
          <p:cNvCxnSpPr>
            <a:cxnSpLocks noChangeShapeType="1"/>
          </p:cNvCxnSpPr>
          <p:nvPr/>
        </p:nvCxnSpPr>
        <p:spPr bwMode="auto">
          <a:xfrm>
            <a:off x="1208088" y="5667375"/>
            <a:ext cx="4648200" cy="1588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Straight Connector 7"/>
          <p:cNvCxnSpPr>
            <a:cxnSpLocks noChangeShapeType="1"/>
          </p:cNvCxnSpPr>
          <p:nvPr/>
        </p:nvCxnSpPr>
        <p:spPr bwMode="auto">
          <a:xfrm rot="5400000">
            <a:off x="-1096962" y="3362325"/>
            <a:ext cx="4608512" cy="1588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5257800" y="46482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NETWORK DEMAND CURVE</a:t>
            </a:r>
            <a:endParaRPr lang="en-US" dirty="0"/>
          </a:p>
        </p:txBody>
      </p:sp>
      <p:cxnSp>
        <p:nvCxnSpPr>
          <p:cNvPr id="64" name="Straight Connector 34"/>
          <p:cNvCxnSpPr>
            <a:cxnSpLocks noChangeShapeType="1"/>
          </p:cNvCxnSpPr>
          <p:nvPr/>
        </p:nvCxnSpPr>
        <p:spPr bwMode="auto">
          <a:xfrm>
            <a:off x="1996440" y="5126243"/>
            <a:ext cx="0" cy="512557"/>
          </a:xfrm>
          <a:prstGeom prst="line">
            <a:avLst/>
          </a:prstGeom>
          <a:noFill/>
          <a:ln w="22225" algn="ctr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5" name="Straight Connector 34"/>
          <p:cNvCxnSpPr>
            <a:cxnSpLocks noChangeShapeType="1"/>
          </p:cNvCxnSpPr>
          <p:nvPr/>
        </p:nvCxnSpPr>
        <p:spPr bwMode="auto">
          <a:xfrm>
            <a:off x="2514600" y="4648200"/>
            <a:ext cx="0" cy="990600"/>
          </a:xfrm>
          <a:prstGeom prst="line">
            <a:avLst/>
          </a:prstGeom>
          <a:noFill/>
          <a:ln w="22225" algn="ctr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6" name="Straight Connector 34"/>
          <p:cNvCxnSpPr>
            <a:cxnSpLocks noChangeShapeType="1"/>
          </p:cNvCxnSpPr>
          <p:nvPr/>
        </p:nvCxnSpPr>
        <p:spPr bwMode="auto">
          <a:xfrm>
            <a:off x="2986644" y="4292534"/>
            <a:ext cx="0" cy="1346266"/>
          </a:xfrm>
          <a:prstGeom prst="line">
            <a:avLst/>
          </a:prstGeom>
          <a:noFill/>
          <a:ln w="22225" algn="ctr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" name="Straight Connector 34"/>
          <p:cNvCxnSpPr>
            <a:cxnSpLocks noChangeShapeType="1"/>
          </p:cNvCxnSpPr>
          <p:nvPr/>
        </p:nvCxnSpPr>
        <p:spPr bwMode="auto">
          <a:xfrm>
            <a:off x="3581400" y="4145280"/>
            <a:ext cx="0" cy="1493520"/>
          </a:xfrm>
          <a:prstGeom prst="line">
            <a:avLst/>
          </a:prstGeom>
          <a:noFill/>
          <a:ln w="22225" algn="ctr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8" name="Straight Connector 34"/>
          <p:cNvCxnSpPr>
            <a:cxnSpLocks noChangeShapeType="1"/>
          </p:cNvCxnSpPr>
          <p:nvPr/>
        </p:nvCxnSpPr>
        <p:spPr bwMode="auto">
          <a:xfrm>
            <a:off x="4191000" y="4419600"/>
            <a:ext cx="0" cy="1219200"/>
          </a:xfrm>
          <a:prstGeom prst="line">
            <a:avLst/>
          </a:prstGeom>
          <a:noFill/>
          <a:ln w="22225" algn="ctr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" name="Oval 19"/>
          <p:cNvSpPr>
            <a:spLocks noChangeArrowheads="1"/>
          </p:cNvSpPr>
          <p:nvPr/>
        </p:nvSpPr>
        <p:spPr bwMode="auto">
          <a:xfrm>
            <a:off x="1905000" y="4998720"/>
            <a:ext cx="182880" cy="18288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6" name="Oval 19"/>
          <p:cNvSpPr>
            <a:spLocks noChangeArrowheads="1"/>
          </p:cNvSpPr>
          <p:nvPr/>
        </p:nvSpPr>
        <p:spPr bwMode="auto">
          <a:xfrm>
            <a:off x="2407920" y="4517769"/>
            <a:ext cx="182880" cy="18288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7" name="Oval 19"/>
          <p:cNvSpPr>
            <a:spLocks noChangeArrowheads="1"/>
          </p:cNvSpPr>
          <p:nvPr/>
        </p:nvSpPr>
        <p:spPr bwMode="auto">
          <a:xfrm>
            <a:off x="2880360" y="4139144"/>
            <a:ext cx="182880" cy="18288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9" name="Oval 19"/>
          <p:cNvSpPr>
            <a:spLocks noChangeArrowheads="1"/>
          </p:cNvSpPr>
          <p:nvPr/>
        </p:nvSpPr>
        <p:spPr bwMode="auto">
          <a:xfrm>
            <a:off x="3474720" y="3962400"/>
            <a:ext cx="182880" cy="18288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3" name="Oval 19"/>
          <p:cNvSpPr>
            <a:spLocks noChangeArrowheads="1"/>
          </p:cNvSpPr>
          <p:nvPr/>
        </p:nvSpPr>
        <p:spPr bwMode="auto">
          <a:xfrm>
            <a:off x="4114800" y="4236720"/>
            <a:ext cx="182880" cy="18288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0" name="Text Box 10"/>
          <p:cNvSpPr txBox="1">
            <a:spLocks noChangeArrowheads="1"/>
          </p:cNvSpPr>
          <p:nvPr/>
        </p:nvSpPr>
        <p:spPr bwMode="auto">
          <a:xfrm>
            <a:off x="1219200" y="5638800"/>
            <a:ext cx="2362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CORE USERS</a:t>
            </a:r>
            <a:endParaRPr lang="en-US" altLang="en-US" sz="18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1" name="Text Box 10"/>
          <p:cNvSpPr txBox="1">
            <a:spLocks noChangeArrowheads="1"/>
          </p:cNvSpPr>
          <p:nvPr/>
        </p:nvSpPr>
        <p:spPr bwMode="auto">
          <a:xfrm>
            <a:off x="3581400" y="5638800"/>
            <a:ext cx="2057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CASUAL USERS</a:t>
            </a:r>
            <a:endParaRPr lang="en-US" altLang="en-US" sz="18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61301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sosceles Triangle 21"/>
          <p:cNvSpPr/>
          <p:nvPr/>
        </p:nvSpPr>
        <p:spPr>
          <a:xfrm rot="10800000">
            <a:off x="457200" y="685800"/>
            <a:ext cx="848247" cy="514406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" y="1295400"/>
            <a:ext cx="3291840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135774" y="426720"/>
            <a:ext cx="6646025" cy="594360"/>
          </a:xfrm>
          <a:prstGeom prst="roundRect">
            <a:avLst>
              <a:gd name="adj" fmla="val 13721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420916"/>
            <a:ext cx="569098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NETWORK DEMAND CURVE</a:t>
            </a:r>
            <a:endParaRPr lang="en-US" sz="33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2464195"/>
            <a:ext cx="0" cy="608112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685800" y="1577606"/>
            <a:ext cx="2734886" cy="1179818"/>
          </a:xfrm>
          <a:prstGeom prst="roundRect">
            <a:avLst>
              <a:gd name="adj" fmla="val 13721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600" y="1952071"/>
            <a:ext cx="2849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altLang="en-US" sz="2500" dirty="0" smtClean="0">
                <a:solidFill>
                  <a:prstClr val="white"/>
                </a:solidFill>
                <a:latin typeface="Century Gothic" panose="020B0502020202020204" pitchFamily="34" charset="0"/>
                <a:cs typeface="Arial" charset="0"/>
              </a:rPr>
              <a:t>CORE USERS</a:t>
            </a:r>
            <a:endParaRPr lang="en-US" altLang="en-US" sz="2500" dirty="0">
              <a:solidFill>
                <a:prstClr val="white"/>
              </a:solidFill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3065380"/>
            <a:ext cx="2849186" cy="29544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Content Placeholder 1"/>
          <p:cNvSpPr txBox="1">
            <a:spLocks/>
          </p:cNvSpPr>
          <p:nvPr/>
        </p:nvSpPr>
        <p:spPr>
          <a:xfrm>
            <a:off x="685800" y="3124200"/>
            <a:ext cx="2849186" cy="2895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>
              <a:buClr>
                <a:prstClr val="black">
                  <a:lumMod val="75000"/>
                  <a:lumOff val="25000"/>
                </a:prstClr>
              </a:buClr>
              <a:defRPr/>
            </a:pPr>
            <a:r>
              <a:rPr lang="en-US" altLang="en-US" sz="2600" dirty="0" smtClean="0">
                <a:solidFill>
                  <a:prstClr val="white"/>
                </a:solidFill>
                <a:latin typeface="Century Gothic" panose="020B0502020202020204" pitchFamily="34" charset="0"/>
                <a:cs typeface="Arial" charset="0"/>
              </a:rPr>
              <a:t>CONSUMERS FOR WHOM THE NETWORK EFFECT DOMINATES THE PRICE EFFECT</a:t>
            </a:r>
            <a:endParaRPr lang="en-US" sz="3300" dirty="0">
              <a:solidFill>
                <a:prstClr val="white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75760" y="1295400"/>
            <a:ext cx="3291840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5776352" y="2514600"/>
            <a:ext cx="0" cy="608112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4404360" y="1577606"/>
            <a:ext cx="2734886" cy="1179818"/>
          </a:xfrm>
          <a:prstGeom prst="roundRect">
            <a:avLst>
              <a:gd name="adj" fmla="val 13721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404361" y="1931313"/>
            <a:ext cx="27348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altLang="en-US" sz="2500" dirty="0" smtClean="0">
                <a:solidFill>
                  <a:prstClr val="white"/>
                </a:solidFill>
                <a:latin typeface="Century Gothic" panose="020B0502020202020204" pitchFamily="34" charset="0"/>
                <a:cs typeface="Arial" charset="0"/>
              </a:rPr>
              <a:t>CASUAL USERS</a:t>
            </a:r>
            <a:endParaRPr lang="en-US" altLang="en-US" sz="2500" dirty="0">
              <a:solidFill>
                <a:prstClr val="white"/>
              </a:solidFill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404360" y="3065380"/>
            <a:ext cx="2849186" cy="29544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3" name="Content Placeholder 1"/>
          <p:cNvSpPr txBox="1">
            <a:spLocks/>
          </p:cNvSpPr>
          <p:nvPr/>
        </p:nvSpPr>
        <p:spPr>
          <a:xfrm>
            <a:off x="4404360" y="3124200"/>
            <a:ext cx="2849186" cy="2971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600" dirty="0" smtClean="0">
                <a:solidFill>
                  <a:prstClr val="white"/>
                </a:solidFill>
                <a:latin typeface="Century Gothic" panose="020B0502020202020204" pitchFamily="34" charset="0"/>
                <a:cs typeface="Arial" charset="0"/>
              </a:rPr>
              <a:t>CONSUMERS FOR WHOM THE PRICE EFFECT DOMINATES THE NETWORK EFFECT</a:t>
            </a:r>
            <a:endParaRPr lang="en-US" altLang="en-US" sz="2600" dirty="0">
              <a:solidFill>
                <a:prstClr val="white"/>
              </a:solidFill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ctr"/>
              <a:t>16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14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53838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JeremyB\Dropbox\CoreEconomics Video Lectures (1)\High Res Photos for Core Videos\Network Goods\14UN08_222059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9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52400" y="5029200"/>
            <a:ext cx="8839200" cy="1371600"/>
          </a:xfrm>
          <a:prstGeom prst="roundRect">
            <a:avLst/>
          </a:prstGeom>
          <a:solidFill>
            <a:srgbClr val="00999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6200" y="5029200"/>
            <a:ext cx="8915400" cy="1371600"/>
          </a:xfrm>
        </p:spPr>
        <p:txBody>
          <a:bodyPr>
            <a:normAutofit/>
          </a:bodyPr>
          <a:lstStyle/>
          <a:p>
            <a:pPr marL="0" lvl="1" indent="0" algn="ctr"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CORE USERS ARE THE FIRST TO TRY NEW PRODUCTS. THEY ARE REPRESENTED BY THE UPWARD SLOPING PORTION OF THE NETWORK DEMAND CURVE.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prstClr val="white"/>
                </a:solidFill>
                <a:latin typeface="Century Gothic" panose="020B0502020202020204" pitchFamily="34" charset="0"/>
              </a:rPr>
              <a:pPr algn="ctr"/>
              <a:t>17</a:t>
            </a:fld>
            <a:endParaRPr lang="en-US" sz="11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14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39200" y="114301"/>
            <a:ext cx="307777" cy="346709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JKIRSH/DREAMSTIME.COM</a:t>
            </a:r>
            <a:endParaRPr lang="en-US" sz="800" dirty="0">
              <a:solidFill>
                <a:srgbClr val="FFFFFF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90847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JeremyB\Dropbox\CoreEconomics Video Lectures (1)\High Res Photos for Core Videos\Network Goods\14UN14_272051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59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52400" y="5029200"/>
            <a:ext cx="8839200" cy="1371600"/>
          </a:xfrm>
          <a:prstGeom prst="roundRect">
            <a:avLst/>
          </a:prstGeom>
          <a:solidFill>
            <a:srgbClr val="00999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6200" y="5029200"/>
            <a:ext cx="8915400" cy="1371600"/>
          </a:xfrm>
        </p:spPr>
        <p:txBody>
          <a:bodyPr>
            <a:normAutofit/>
          </a:bodyPr>
          <a:lstStyle/>
          <a:p>
            <a:pPr marL="0" lvl="1" indent="0" algn="ctr"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CASUAL USERS ARE MORE PRICE CONSCIOUS. THEY ARE REPRESENTED BY THE DOWNWARD SLOPING PORTION OF THE NETWORK DEMAND CURVE.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prstClr val="white"/>
                </a:solidFill>
                <a:latin typeface="Century Gothic" panose="020B0502020202020204" pitchFamily="34" charset="0"/>
              </a:rPr>
              <a:pPr algn="ctr"/>
              <a:t>18</a:t>
            </a:fld>
            <a:endParaRPr lang="en-US" sz="11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14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39200" y="114301"/>
            <a:ext cx="307777" cy="346709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LISAFX/DREAMSTIME.COM </a:t>
            </a:r>
            <a:endParaRPr lang="en-US" sz="800" dirty="0">
              <a:solidFill>
                <a:srgbClr val="FFFFFF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61441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sosceles Triangle 8"/>
          <p:cNvSpPr/>
          <p:nvPr/>
        </p:nvSpPr>
        <p:spPr>
          <a:xfrm rot="10800000">
            <a:off x="457200" y="685800"/>
            <a:ext cx="848247" cy="514406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52399" y="381000"/>
            <a:ext cx="7830491" cy="594360"/>
          </a:xfrm>
          <a:prstGeom prst="roundRect">
            <a:avLst>
              <a:gd name="adj" fmla="val 22445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00" y="390436"/>
            <a:ext cx="8065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ECONOMIES OF SCALE AND MARGINAL COST</a:t>
            </a:r>
            <a:endParaRPr lang="en-US" sz="28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1295400"/>
            <a:ext cx="76200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goods generally require a very </a:t>
            </a:r>
            <a:r>
              <a:rPr lang="en-US" altLang="en-US" dirty="0" smtClean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fixed cost to produce</a:t>
            </a: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 the network good is produced, the </a:t>
            </a:r>
            <a:r>
              <a:rPr lang="en-US" altLang="en-US" dirty="0" smtClean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marginal cost </a:t>
            </a: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providing it to customers is minimal.</a:t>
            </a:r>
          </a:p>
          <a:p>
            <a:pPr marL="457200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Firms exhibit </a:t>
            </a:r>
            <a:r>
              <a:rPr lang="en-US" altLang="en-US" dirty="0" smtClean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economies of scale</a:t>
            </a: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ctr"/>
              <a:t>19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14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32719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sosceles Triangle 9"/>
          <p:cNvSpPr/>
          <p:nvPr/>
        </p:nvSpPr>
        <p:spPr>
          <a:xfrm rot="10800000">
            <a:off x="457200" y="685800"/>
            <a:ext cx="848247" cy="514406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35774" y="426720"/>
            <a:ext cx="6646025" cy="594360"/>
          </a:xfrm>
          <a:prstGeom prst="roundRect">
            <a:avLst>
              <a:gd name="adj" fmla="val 13721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ontent Placeholder 1"/>
          <p:cNvSpPr txBox="1">
            <a:spLocks/>
          </p:cNvSpPr>
          <p:nvPr/>
        </p:nvSpPr>
        <p:spPr>
          <a:xfrm>
            <a:off x="579120" y="990600"/>
            <a:ext cx="7403771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1800" dirty="0" smtClean="0"/>
          </a:p>
          <a:p>
            <a:pPr marL="457200" indent="-457200" algn="l">
              <a:buFont typeface="Wingdings" panose="05000000000000000000" pitchFamily="2" charset="2"/>
              <a:buChar char=""/>
              <a:defRPr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Describe the similarities and differences among the </a:t>
            </a:r>
            <a:r>
              <a:rPr lang="en-US" sz="26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main types of networks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Wingdings" panose="05000000000000000000" pitchFamily="2" charset="2"/>
              <a:buChar char=""/>
              <a:defRPr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Explain what a </a:t>
            </a:r>
            <a:r>
              <a:rPr lang="en-US" sz="26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good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is and how consuming a network good generates an </a:t>
            </a:r>
            <a:r>
              <a:rPr lang="en-US" sz="26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 benefit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Wingdings" panose="05000000000000000000" pitchFamily="2" charset="2"/>
              <a:buChar char=""/>
              <a:defRPr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Describe the steps in </a:t>
            </a:r>
            <a:r>
              <a:rPr lang="en-US" sz="26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deriving a demand curve for a network good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Wingdings" panose="05000000000000000000" pitchFamily="2" charset="2"/>
              <a:buChar char=""/>
              <a:defRPr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Describe how the opposing forces of the </a:t>
            </a:r>
            <a:r>
              <a:rPr lang="en-US" sz="26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effect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6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price effect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determine who are</a:t>
            </a:r>
            <a:r>
              <a:rPr lang="en-US" sz="26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core users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6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casual users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of network goods.</a:t>
            </a:r>
            <a:endParaRPr lang="en-US" sz="2600" dirty="0">
              <a:solidFill>
                <a:srgbClr val="C00000"/>
              </a:solidFill>
              <a:latin typeface="Arial" charset="0"/>
              <a:ea typeface="ＭＳ Ｐゴシック"/>
              <a:cs typeface="ＭＳ Ｐゴシック"/>
            </a:endParaRPr>
          </a:p>
          <a:p>
            <a:pPr marL="0" lvl="1" algn="l">
              <a:defRPr/>
            </a:pPr>
            <a:endParaRPr lang="en-US" altLang="en-US" dirty="0" smtClean="0">
              <a:solidFill>
                <a:srgbClr val="C00000"/>
              </a:solidFill>
              <a:latin typeface="Arial" charset="0"/>
              <a:cs typeface="Arial" charset="0"/>
            </a:endParaRPr>
          </a:p>
          <a:p>
            <a:pPr marL="457200" indent="-457200" algn="l">
              <a:buFont typeface="Wingdings" panose="05000000000000000000" pitchFamily="2" charset="2"/>
              <a:buChar char=""/>
              <a:defRPr/>
            </a:pPr>
            <a:endParaRPr lang="en-US" sz="2600" dirty="0" smtClean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420916"/>
            <a:ext cx="455765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CHAPTER OBJECTIVES</a:t>
            </a:r>
            <a:endParaRPr lang="en-US" sz="33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ctr"/>
              <a:t>2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5200" y="5638800"/>
            <a:ext cx="6880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 3"/>
              </a:rPr>
              <a:t></a:t>
            </a:r>
            <a:endParaRPr lang="en-US" sz="4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14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42317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 Diagonal Corner Rectangle 52"/>
          <p:cNvSpPr/>
          <p:nvPr/>
        </p:nvSpPr>
        <p:spPr>
          <a:xfrm>
            <a:off x="152400" y="152400"/>
            <a:ext cx="7620000" cy="6248400"/>
          </a:xfrm>
          <a:prstGeom prst="round2DiagRect">
            <a:avLst>
              <a:gd name="adj1" fmla="val 6583"/>
              <a:gd name="adj2" fmla="val 0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Round Diagonal Corner Rectangle 53"/>
          <p:cNvSpPr/>
          <p:nvPr/>
        </p:nvSpPr>
        <p:spPr>
          <a:xfrm>
            <a:off x="152400" y="152400"/>
            <a:ext cx="7620000" cy="71807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8618" y="300335"/>
            <a:ext cx="7876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EQUILIBRIUM IN THE MARKET FOR NETWORK GOODS</a:t>
            </a:r>
            <a:endParaRPr lang="en-US" sz="24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>
                <a:solidFill>
                  <a:prstClr val="white"/>
                </a:solidFill>
                <a:latin typeface="Century Gothic" panose="020B0502020202020204" pitchFamily="34" charset="0"/>
              </a:rPr>
              <a:pPr algn="ctr"/>
              <a:t>20</a:t>
            </a:fld>
            <a:endParaRPr lang="en-US" sz="11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Text Box 13"/>
          <p:cNvSpPr txBox="1">
            <a:spLocks noChangeArrowheads="1"/>
          </p:cNvSpPr>
          <p:nvPr/>
        </p:nvSpPr>
        <p:spPr bwMode="auto">
          <a:xfrm rot="-5400000">
            <a:off x="120673" y="3256540"/>
            <a:ext cx="8899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PRICE</a:t>
            </a:r>
            <a:endParaRPr lang="en-US" altLang="en-US" sz="18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1" name="Text Box 10"/>
          <p:cNvSpPr txBox="1">
            <a:spLocks noChangeArrowheads="1"/>
          </p:cNvSpPr>
          <p:nvPr/>
        </p:nvSpPr>
        <p:spPr bwMode="auto">
          <a:xfrm>
            <a:off x="826533" y="5715000"/>
            <a:ext cx="467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NETWORK EXPANSION (</a:t>
            </a:r>
            <a:r>
              <a:rPr lang="en-US" altLang="en-US" sz="1800" i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q</a:t>
            </a:r>
            <a:r>
              <a:rPr lang="en-US" alt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)</a:t>
            </a:r>
            <a:endParaRPr lang="en-US" altLang="en-US" sz="18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631173" y="1447800"/>
            <a:ext cx="4055627" cy="2057400"/>
          </a:xfrm>
          <a:prstGeom prst="roundRect">
            <a:avLst>
              <a:gd name="adj" fmla="val 14996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2400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tipping point is the quantity at which network effects are strong enough to expand the network to equilibrium at point </a:t>
            </a:r>
            <a:r>
              <a:rPr lang="en-US" altLang="en-US" sz="2400" i="1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14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Freeform 2"/>
          <p:cNvSpPr>
            <a:spLocks/>
          </p:cNvSpPr>
          <p:nvPr/>
        </p:nvSpPr>
        <p:spPr bwMode="auto">
          <a:xfrm>
            <a:off x="826533" y="3505200"/>
            <a:ext cx="4065507" cy="2133600"/>
          </a:xfrm>
          <a:custGeom>
            <a:avLst/>
            <a:gdLst/>
            <a:ahLst/>
            <a:cxnLst>
              <a:cxn ang="0">
                <a:pos x="0" y="1600"/>
              </a:cxn>
              <a:cxn ang="0">
                <a:pos x="526" y="1286"/>
              </a:cxn>
              <a:cxn ang="0">
                <a:pos x="1309" y="517"/>
              </a:cxn>
              <a:cxn ang="0">
                <a:pos x="2146" y="67"/>
              </a:cxn>
              <a:cxn ang="0">
                <a:pos x="3811" y="922"/>
              </a:cxn>
            </a:cxnLst>
            <a:rect l="0" t="0" r="r" b="b"/>
            <a:pathLst>
              <a:path w="3811" h="1600">
                <a:moveTo>
                  <a:pt x="0" y="1600"/>
                </a:moveTo>
                <a:cubicBezTo>
                  <a:pt x="154" y="1533"/>
                  <a:pt x="308" y="1467"/>
                  <a:pt x="526" y="1286"/>
                </a:cubicBezTo>
                <a:cubicBezTo>
                  <a:pt x="744" y="1105"/>
                  <a:pt x="1039" y="720"/>
                  <a:pt x="1309" y="517"/>
                </a:cubicBezTo>
                <a:cubicBezTo>
                  <a:pt x="1579" y="314"/>
                  <a:pt x="1729" y="0"/>
                  <a:pt x="2146" y="67"/>
                </a:cubicBezTo>
                <a:cubicBezTo>
                  <a:pt x="2563" y="134"/>
                  <a:pt x="3187" y="528"/>
                  <a:pt x="3811" y="922"/>
                </a:cubicBezTo>
              </a:path>
            </a:pathLst>
          </a:custGeom>
          <a:noFill/>
          <a:ln w="63500">
            <a:solidFill>
              <a:srgbClr val="FF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38" name="Straight Connector 9"/>
          <p:cNvCxnSpPr>
            <a:cxnSpLocks noChangeShapeType="1"/>
          </p:cNvCxnSpPr>
          <p:nvPr/>
        </p:nvCxnSpPr>
        <p:spPr bwMode="auto">
          <a:xfrm>
            <a:off x="815421" y="5667375"/>
            <a:ext cx="4648200" cy="1588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Straight Connector 7"/>
          <p:cNvCxnSpPr>
            <a:cxnSpLocks noChangeShapeType="1"/>
          </p:cNvCxnSpPr>
          <p:nvPr/>
        </p:nvCxnSpPr>
        <p:spPr bwMode="auto">
          <a:xfrm>
            <a:off x="813833" y="1828800"/>
            <a:ext cx="0" cy="3838575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4865133" y="46482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NETWORK DEMAND CURVE</a:t>
            </a:r>
            <a:endParaRPr lang="en-US" dirty="0"/>
          </a:p>
        </p:txBody>
      </p:sp>
      <p:sp>
        <p:nvSpPr>
          <p:cNvPr id="56" name="Oval 19"/>
          <p:cNvSpPr>
            <a:spLocks noChangeArrowheads="1"/>
          </p:cNvSpPr>
          <p:nvPr/>
        </p:nvSpPr>
        <p:spPr bwMode="auto">
          <a:xfrm>
            <a:off x="1371600" y="5074920"/>
            <a:ext cx="182880" cy="18288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9" name="Oval 19"/>
          <p:cNvSpPr>
            <a:spLocks noChangeArrowheads="1"/>
          </p:cNvSpPr>
          <p:nvPr/>
        </p:nvSpPr>
        <p:spPr bwMode="auto">
          <a:xfrm>
            <a:off x="2941320" y="3474720"/>
            <a:ext cx="182880" cy="18288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" name="Text Box 10"/>
          <p:cNvSpPr txBox="1">
            <a:spLocks noChangeArrowheads="1"/>
          </p:cNvSpPr>
          <p:nvPr/>
        </p:nvSpPr>
        <p:spPr bwMode="auto">
          <a:xfrm>
            <a:off x="978933" y="3239869"/>
            <a:ext cx="11546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TIPPING POINT</a:t>
            </a:r>
            <a:endParaRPr lang="en-US" altLang="en-US" sz="18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826533" y="4419600"/>
            <a:ext cx="4419600" cy="0"/>
          </a:xfrm>
          <a:prstGeom prst="line">
            <a:avLst/>
          </a:prstGeom>
          <a:ln w="444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246133" y="4202668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MARGINAL COST</a:t>
            </a:r>
            <a:endParaRPr lang="en-US" dirty="0"/>
          </a:p>
        </p:txBody>
      </p:sp>
      <p:sp>
        <p:nvSpPr>
          <p:cNvPr id="37" name="Oval 19"/>
          <p:cNvSpPr>
            <a:spLocks noChangeArrowheads="1"/>
          </p:cNvSpPr>
          <p:nvPr/>
        </p:nvSpPr>
        <p:spPr bwMode="auto">
          <a:xfrm>
            <a:off x="1950720" y="4312920"/>
            <a:ext cx="182880" cy="18288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3" name="Oval 19"/>
          <p:cNvSpPr>
            <a:spLocks noChangeArrowheads="1"/>
          </p:cNvSpPr>
          <p:nvPr/>
        </p:nvSpPr>
        <p:spPr bwMode="auto">
          <a:xfrm>
            <a:off x="4389120" y="4312920"/>
            <a:ext cx="182880" cy="18288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prstClr val="black"/>
              </a:solidFill>
              <a:latin typeface="Arial" charset="0"/>
            </a:endParaRPr>
          </a:p>
        </p:txBody>
      </p:sp>
      <p:cxnSp>
        <p:nvCxnSpPr>
          <p:cNvPr id="40" name="Straight Arrow Connector 39"/>
          <p:cNvCxnSpPr>
            <a:stCxn id="71" idx="2"/>
          </p:cNvCxnSpPr>
          <p:nvPr/>
        </p:nvCxnSpPr>
        <p:spPr>
          <a:xfrm>
            <a:off x="1556267" y="3886200"/>
            <a:ext cx="424933" cy="435885"/>
          </a:xfrm>
          <a:prstGeom prst="straightConnector1">
            <a:avLst/>
          </a:prstGeom>
          <a:ln w="38100">
            <a:solidFill>
              <a:srgbClr val="388873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Box 10"/>
          <p:cNvSpPr txBox="1">
            <a:spLocks noChangeArrowheads="1"/>
          </p:cNvSpPr>
          <p:nvPr/>
        </p:nvSpPr>
        <p:spPr bwMode="auto">
          <a:xfrm>
            <a:off x="1131333" y="4812268"/>
            <a:ext cx="4231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i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a</a:t>
            </a: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1981200" y="4431268"/>
            <a:ext cx="4231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i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b</a:t>
            </a:r>
            <a:endParaRPr lang="en-US" altLang="en-US" sz="1800" i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5" name="Text Box 10"/>
          <p:cNvSpPr txBox="1">
            <a:spLocks noChangeArrowheads="1"/>
          </p:cNvSpPr>
          <p:nvPr/>
        </p:nvSpPr>
        <p:spPr bwMode="auto">
          <a:xfrm>
            <a:off x="2819400" y="3124200"/>
            <a:ext cx="4231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i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c</a:t>
            </a:r>
            <a:endParaRPr lang="en-US" altLang="en-US" sz="1800" i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8" name="Text Box 10"/>
          <p:cNvSpPr txBox="1">
            <a:spLocks noChangeArrowheads="1"/>
          </p:cNvSpPr>
          <p:nvPr/>
        </p:nvSpPr>
        <p:spPr bwMode="auto">
          <a:xfrm>
            <a:off x="4419600" y="4038600"/>
            <a:ext cx="4231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i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d</a:t>
            </a:r>
            <a:endParaRPr lang="en-US" altLang="en-US" sz="1800" i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17904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sosceles Triangle 21"/>
          <p:cNvSpPr/>
          <p:nvPr/>
        </p:nvSpPr>
        <p:spPr>
          <a:xfrm rot="10800000">
            <a:off x="457200" y="685800"/>
            <a:ext cx="848247" cy="514406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0" y="1295400"/>
            <a:ext cx="3291840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135773" y="426720"/>
            <a:ext cx="7331827" cy="594360"/>
          </a:xfrm>
          <a:prstGeom prst="roundRect">
            <a:avLst>
              <a:gd name="adj" fmla="val 13721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420916"/>
            <a:ext cx="723467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VIRTUOUS VERSUS VICIOUS CYCLES</a:t>
            </a:r>
            <a:endParaRPr lang="en-US" sz="33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2464195"/>
            <a:ext cx="0" cy="608112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685800" y="1577606"/>
            <a:ext cx="2734886" cy="1179818"/>
          </a:xfrm>
          <a:prstGeom prst="roundRect">
            <a:avLst>
              <a:gd name="adj" fmla="val 13721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5800" y="1729026"/>
            <a:ext cx="27348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altLang="en-US" sz="2500" dirty="0" smtClean="0">
                <a:solidFill>
                  <a:prstClr val="white"/>
                </a:solidFill>
                <a:latin typeface="Century Gothic" panose="020B0502020202020204" pitchFamily="34" charset="0"/>
                <a:cs typeface="Arial" charset="0"/>
              </a:rPr>
              <a:t>VIRTUOUS CYCLE</a:t>
            </a:r>
            <a:endParaRPr lang="en-US" altLang="en-US" sz="2500" dirty="0">
              <a:solidFill>
                <a:prstClr val="white"/>
              </a:solidFill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3065380"/>
            <a:ext cx="2849186" cy="29544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Content Placeholder 1"/>
          <p:cNvSpPr txBox="1">
            <a:spLocks/>
          </p:cNvSpPr>
          <p:nvPr/>
        </p:nvSpPr>
        <p:spPr>
          <a:xfrm>
            <a:off x="685800" y="3072307"/>
            <a:ext cx="2849186" cy="2947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>
              <a:buClr>
                <a:prstClr val="black">
                  <a:lumMod val="75000"/>
                  <a:lumOff val="25000"/>
                </a:prstClr>
              </a:buClr>
              <a:defRPr/>
            </a:pPr>
            <a:r>
              <a:rPr lang="en-US" altLang="en-US" dirty="0" smtClean="0">
                <a:solidFill>
                  <a:prstClr val="white"/>
                </a:solidFill>
                <a:latin typeface="Century Gothic" panose="020B0502020202020204" pitchFamily="34" charset="0"/>
                <a:cs typeface="Arial" charset="0"/>
              </a:rPr>
              <a:t>OCCURS WHEN NETWORK EFFECTS PUSH DEMAND TO THE RIGHT, ADDING EVEN MORE VALUE TO THE NETWORK</a:t>
            </a:r>
            <a:endParaRPr lang="en-US" dirty="0">
              <a:solidFill>
                <a:prstClr val="white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75760" y="1295400"/>
            <a:ext cx="3291840" cy="495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5776352" y="2514600"/>
            <a:ext cx="0" cy="608112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4404360" y="1577606"/>
            <a:ext cx="2734886" cy="1179818"/>
          </a:xfrm>
          <a:prstGeom prst="roundRect">
            <a:avLst>
              <a:gd name="adj" fmla="val 13721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71999" y="1729026"/>
            <a:ext cx="24384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altLang="en-US" sz="2500" dirty="0" smtClean="0">
                <a:solidFill>
                  <a:prstClr val="white"/>
                </a:solidFill>
                <a:latin typeface="Century Gothic" panose="020B0502020202020204" pitchFamily="34" charset="0"/>
                <a:cs typeface="Arial" charset="0"/>
              </a:rPr>
              <a:t>VICIOUS CYCLE</a:t>
            </a:r>
            <a:endParaRPr lang="en-US" altLang="en-US" sz="2500" dirty="0">
              <a:solidFill>
                <a:prstClr val="white"/>
              </a:solidFill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404360" y="3065380"/>
            <a:ext cx="2849186" cy="29544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3" name="Content Placeholder 1"/>
          <p:cNvSpPr txBox="1">
            <a:spLocks/>
          </p:cNvSpPr>
          <p:nvPr/>
        </p:nvSpPr>
        <p:spPr>
          <a:xfrm>
            <a:off x="4404360" y="3065380"/>
            <a:ext cx="2849186" cy="29544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 smtClean="0">
                <a:solidFill>
                  <a:prstClr val="white"/>
                </a:solidFill>
                <a:latin typeface="Century Gothic" panose="020B0502020202020204" pitchFamily="34" charset="0"/>
                <a:cs typeface="Arial" charset="0"/>
              </a:rPr>
              <a:t>OCCURS WHEN A REDUCTION IN DEMAND CAUSES MORE PEOPLE TO AVOID THE PRODUCT, MAGNIFYING THE EFFECT</a:t>
            </a:r>
            <a:endParaRPr lang="en-US" altLang="en-US" sz="2600" dirty="0">
              <a:solidFill>
                <a:prstClr val="white"/>
              </a:solidFill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ctr"/>
              <a:t>21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14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24575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592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14UN16_ala_D545N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600" y="1309687"/>
            <a:ext cx="4314825" cy="4252913"/>
          </a:xfrm>
          <a:prstGeom prst="rect">
            <a:avLst/>
          </a:prstGeom>
          <a:noFill/>
          <a:scene3d>
            <a:camera prst="perspectiveHeroicExtreme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238625" y="1219200"/>
            <a:ext cx="4600575" cy="3643313"/>
          </a:xfrm>
        </p:spPr>
        <p:txBody>
          <a:bodyPr>
            <a:noAutofit/>
          </a:bodyPr>
          <a:lstStyle/>
          <a:p>
            <a:pPr marL="0" lvl="1" indent="0" algn="ctr">
              <a:buFont typeface="Arial" pitchFamily="34" charset="0"/>
              <a:buNone/>
              <a:defRPr/>
            </a:pPr>
            <a:r>
              <a:rPr lang="en-US" sz="3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DROPBOX GAINED OVER 50 MILLION USERS IN ONE YEAR AS ITS POPULARITY ROSE THROUGH NETWORK EFFECTS, CREATING A VIRTUOUS CYCLE.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prstClr val="white"/>
                </a:solidFill>
                <a:latin typeface="Century Gothic" panose="020B0502020202020204" pitchFamily="34" charset="0"/>
              </a:rPr>
              <a:pPr algn="ctr"/>
              <a:t>22</a:t>
            </a:fld>
            <a:endParaRPr lang="en-US" sz="11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14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Left Brace 2"/>
          <p:cNvSpPr/>
          <p:nvPr/>
        </p:nvSpPr>
        <p:spPr>
          <a:xfrm>
            <a:off x="3990975" y="1219200"/>
            <a:ext cx="428625" cy="4114800"/>
          </a:xfrm>
          <a:prstGeom prst="leftBrac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839200" y="114301"/>
            <a:ext cx="307777" cy="346709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PSL IMAGES/ALAMY </a:t>
            </a:r>
            <a:endParaRPr lang="en-US" sz="800" dirty="0">
              <a:solidFill>
                <a:srgbClr val="FFFFFF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85711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" y="0"/>
            <a:ext cx="9144000" cy="658938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52400" y="5029200"/>
            <a:ext cx="8839200" cy="1371600"/>
          </a:xfrm>
          <a:prstGeom prst="roundRect">
            <a:avLst/>
          </a:prstGeom>
          <a:solidFill>
            <a:srgbClr val="00999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6200" y="5029200"/>
            <a:ext cx="8915400" cy="1371600"/>
          </a:xfrm>
        </p:spPr>
        <p:txBody>
          <a:bodyPr>
            <a:normAutofit/>
          </a:bodyPr>
          <a:lstStyle/>
          <a:p>
            <a:pPr marL="0" lvl="1" indent="0" algn="ctr"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OTHER FIRMS ARE SUBJECT TO VICIOUS CYCLES. MYSPACE LOST MOST OF ITS SUBSCRIBERS AFTER 2007.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prstClr val="white"/>
                </a:solidFill>
                <a:latin typeface="Century Gothic" panose="020B0502020202020204" pitchFamily="34" charset="0"/>
              </a:rPr>
              <a:pPr algn="ctr"/>
              <a:t>23</a:t>
            </a:fld>
            <a:endParaRPr lang="en-US" sz="11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14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17" y="144780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MYSPACE</a:t>
            </a:r>
            <a:endParaRPr lang="en-US" sz="1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39200" y="114301"/>
            <a:ext cx="307777" cy="346709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ANDRES </a:t>
            </a:r>
            <a:r>
              <a:rPr lang="en-US" sz="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RODRIGUEZ | DREAMSTIME.COM</a:t>
            </a:r>
            <a:endParaRPr lang="en-US" sz="800" dirty="0">
              <a:solidFill>
                <a:srgbClr val="FFFFFF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91212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592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prstClr val="white"/>
                </a:solidFill>
                <a:latin typeface="Century Gothic" panose="020B0502020202020204" pitchFamily="34" charset="0"/>
              </a:rPr>
              <a:pPr algn="ctr"/>
              <a:t>24</a:t>
            </a:fld>
            <a:endParaRPr lang="en-US" sz="11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14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ound Diagonal Corner Rectangle 1"/>
          <p:cNvSpPr/>
          <p:nvPr/>
        </p:nvSpPr>
        <p:spPr>
          <a:xfrm>
            <a:off x="152400" y="5410200"/>
            <a:ext cx="8839200" cy="990600"/>
          </a:xfrm>
          <a:prstGeom prst="round2Diag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2400" y="5410200"/>
            <a:ext cx="8839200" cy="990600"/>
          </a:xfrm>
        </p:spPr>
        <p:txBody>
          <a:bodyPr>
            <a:normAutofit/>
          </a:bodyPr>
          <a:lstStyle/>
          <a:p>
            <a:pPr marL="0" lvl="1" indent="0" algn="ctr"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VIRTUOUS AND VICIOUS CYCLES ABOUND AS OLD PRODUCTS ARE REPLACED WITH NEW PRODUCTS.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026" y="152400"/>
            <a:ext cx="8813573" cy="509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0682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sosceles Triangle 8"/>
          <p:cNvSpPr/>
          <p:nvPr/>
        </p:nvSpPr>
        <p:spPr>
          <a:xfrm rot="10800000">
            <a:off x="457200" y="685800"/>
            <a:ext cx="848247" cy="514406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52399" y="381000"/>
            <a:ext cx="7830491" cy="594360"/>
          </a:xfrm>
          <a:prstGeom prst="roundRect">
            <a:avLst>
              <a:gd name="adj" fmla="val 22445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8326" y="375196"/>
            <a:ext cx="738054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COMPETITION IN NETWORK GOODS</a:t>
            </a:r>
            <a:endParaRPr lang="en-US" sz="33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1295400"/>
            <a:ext cx="76200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effects cause some firms to flourish rapidly and others to fail quickly.</a:t>
            </a:r>
          </a:p>
          <a:p>
            <a:pPr marL="457200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determinant of a product’s success is not always its quality but rather the </a:t>
            </a:r>
            <a:r>
              <a:rPr lang="en-US" altLang="en-US" dirty="0" smtClean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competitive strategies to capture market share</a:t>
            </a:r>
            <a:r>
              <a:rPr lang="en-US" alt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network effects.</a:t>
            </a:r>
          </a:p>
          <a:p>
            <a:pPr marL="457200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Firms spend significant money to protect and gain market share using:</a:t>
            </a:r>
          </a:p>
          <a:p>
            <a:pPr marL="914400" lvl="1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teaser strategies.</a:t>
            </a:r>
          </a:p>
          <a:p>
            <a:pPr marL="914400" lvl="1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lock-in (switching costs) strategies.</a:t>
            </a:r>
            <a:endParaRPr lang="en-US" altLang="en-US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 segmentation.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ctr"/>
              <a:t>25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3200" y="6560940"/>
            <a:ext cx="9989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14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03785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JeremyB\Dropbox\CoreEconomics Video Lectures (1)\High Res Photos for Core Videos\Network Goods\14UN17_280168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96" y="0"/>
            <a:ext cx="9144000" cy="659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52400" y="5029200"/>
            <a:ext cx="8839200" cy="1371600"/>
          </a:xfrm>
          <a:prstGeom prst="roundRect">
            <a:avLst/>
          </a:prstGeom>
          <a:solidFill>
            <a:srgbClr val="00999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6200" y="5029200"/>
            <a:ext cx="8915400" cy="1371600"/>
          </a:xfrm>
        </p:spPr>
        <p:txBody>
          <a:bodyPr>
            <a:normAutofit/>
          </a:bodyPr>
          <a:lstStyle/>
          <a:p>
            <a:pPr marL="0" lvl="1" indent="0" algn="ctr"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TEASER STRATEGIES ARE DEALS OFFERED UP FRONT TO ATTRACT NEW CUSTOMERS (SUCH AS A FREE SMARTPHONE, LOW-INTEREST FINANCING, ETC.).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prstClr val="white"/>
                </a:solidFill>
                <a:latin typeface="Century Gothic" panose="020B0502020202020204" pitchFamily="34" charset="0"/>
              </a:rPr>
              <a:pPr algn="ctr"/>
              <a:t>26</a:t>
            </a:fld>
            <a:endParaRPr lang="en-US" sz="11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14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39200" y="114301"/>
            <a:ext cx="307777" cy="346709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BFBFBF"/>
                </a:solidFill>
                <a:latin typeface="Century Gothic"/>
                <a:ea typeface="Century Gothic"/>
                <a:cs typeface="Century Gothic"/>
              </a:rPr>
              <a:t>CAMMERAYDAVE/DREAMSTIME.COM</a:t>
            </a:r>
            <a:endParaRPr lang="en-US" sz="800" dirty="0">
              <a:solidFill>
                <a:srgbClr val="BFBFBF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84688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364374" y="1828800"/>
            <a:ext cx="7408026" cy="3124200"/>
          </a:xfrm>
          <a:prstGeom prst="roundRect">
            <a:avLst>
              <a:gd name="adj" fmla="val 6903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3400" y="1135559"/>
            <a:ext cx="51619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008080"/>
                </a:solidFill>
                <a:latin typeface="Century Gothic" panose="020B0502020202020204" pitchFamily="34" charset="0"/>
              </a:rPr>
              <a:t>SWITCHING COSTS</a:t>
            </a:r>
            <a:endParaRPr lang="en-US" sz="4400" dirty="0">
              <a:solidFill>
                <a:srgbClr val="00808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04800" y="1873332"/>
            <a:ext cx="7543800" cy="2971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3000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 COST IMPOSED ON CONSUMERS WHEN THEY CHANGE PRODUCTS OR SUBSCRIBE TO A NEW NETWORK. THEY INCLUDE MONETARY AND NONMONETARY COSTS AND OFTEN ARE SUBSTANTIAL FOR NETWORK GOODS.</a:t>
            </a:r>
            <a:endParaRPr lang="en-US" altLang="en-US" sz="3000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en-US" altLang="en-US" sz="3000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ctr"/>
              <a:t>27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14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24056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hiang\Dropbox\Eric Chiang - Jeremys slide files\Core3e Pictures\ch14_14un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8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52400" y="5029200"/>
            <a:ext cx="8839200" cy="1371600"/>
          </a:xfrm>
          <a:prstGeom prst="roundRect">
            <a:avLst/>
          </a:prstGeom>
          <a:solidFill>
            <a:srgbClr val="00999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6200" y="5029200"/>
            <a:ext cx="8915400" cy="1371600"/>
          </a:xfrm>
        </p:spPr>
        <p:txBody>
          <a:bodyPr>
            <a:normAutofit/>
          </a:bodyPr>
          <a:lstStyle/>
          <a:p>
            <a:pPr marL="0" lvl="1" indent="0" algn="ctr"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 LOCK-IN STRATEGY IS USED TO MAKE IT HARDER TO LEAVE A NETWORK (SUCH AS LOSING LOYALTY BENEFITS) BY RAISING THE SWITCHING COSTS.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prstClr val="white"/>
                </a:solidFill>
                <a:latin typeface="Century Gothic" panose="020B0502020202020204" pitchFamily="34" charset="0"/>
              </a:rPr>
              <a:pPr algn="ctr"/>
              <a:t>28</a:t>
            </a:fld>
            <a:endParaRPr lang="en-US" sz="11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14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39200" y="114301"/>
            <a:ext cx="307777" cy="346709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STEWART COHEN/PAM OSTROW/BLEND IMAGES/CORBIS</a:t>
            </a:r>
            <a:endParaRPr lang="en-US" sz="800" dirty="0">
              <a:solidFill>
                <a:srgbClr val="FFFFFF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35152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sosceles Triangle 8"/>
          <p:cNvSpPr/>
          <p:nvPr/>
        </p:nvSpPr>
        <p:spPr>
          <a:xfrm rot="10800000">
            <a:off x="457200" y="685800"/>
            <a:ext cx="848247" cy="514406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52399" y="381000"/>
            <a:ext cx="7830491" cy="594360"/>
          </a:xfrm>
          <a:prstGeom prst="roundRect">
            <a:avLst>
              <a:gd name="adj" fmla="val 22445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6281" y="375196"/>
            <a:ext cx="510107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MARKET SEGMENTATION</a:t>
            </a:r>
            <a:endParaRPr lang="en-US" sz="33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1295400"/>
            <a:ext cx="76200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Firms differentiate their products to allow similar goods to be priced differently to different groups of consumers.</a:t>
            </a:r>
          </a:p>
          <a:p>
            <a:pPr marL="457200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Firms price discriminate, which increases profits.</a:t>
            </a:r>
          </a:p>
          <a:p>
            <a:pPr marL="457200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 segmentation strategies include:</a:t>
            </a:r>
          </a:p>
          <a:p>
            <a:pPr marL="914400" lvl="1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versioning.</a:t>
            </a:r>
          </a:p>
          <a:p>
            <a:pPr marL="914400" lvl="1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intertemporal</a:t>
            </a: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pricing.</a:t>
            </a:r>
          </a:p>
          <a:p>
            <a:pPr marL="914400" lvl="1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peak-load pricing.</a:t>
            </a:r>
          </a:p>
          <a:p>
            <a:pPr marL="914400" lvl="1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bundling.</a:t>
            </a:r>
            <a:endParaRPr lang="en-US" altLang="en-US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ctr"/>
              <a:t>29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3200" y="6560940"/>
            <a:ext cx="9989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14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68728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0800000">
            <a:off x="457200" y="685800"/>
            <a:ext cx="848247" cy="514406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35774" y="426720"/>
            <a:ext cx="6646025" cy="594360"/>
          </a:xfrm>
          <a:prstGeom prst="roundRect">
            <a:avLst>
              <a:gd name="adj" fmla="val 13721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420916"/>
            <a:ext cx="455765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CHAPTER OBJECTIVES</a:t>
            </a:r>
            <a:endParaRPr lang="en-US" sz="33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533400" y="1045754"/>
            <a:ext cx="7315200" cy="53550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800" dirty="0" smtClean="0">
              <a:solidFill>
                <a:srgbClr val="00B050"/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"/>
              <a:defRPr/>
            </a:pPr>
            <a:r>
              <a:rPr lang="en-US" sz="2600" dirty="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Describe how networks can </a:t>
            </a:r>
            <a:r>
              <a:rPr lang="en-US" sz="26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rapidly expand or decline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due to network effects.</a:t>
            </a:r>
            <a:endParaRPr lang="en-US" sz="2600" dirty="0" smtClean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Wingdings" panose="05000000000000000000" pitchFamily="2" charset="2"/>
              <a:buChar char=""/>
              <a:defRPr/>
            </a:pPr>
            <a:r>
              <a:rPr lang="en-US" sz="2600" dirty="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Describe the </a:t>
            </a:r>
            <a:r>
              <a:rPr lang="en-US" sz="2600" dirty="0" smtClean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strategies firms use to compete </a:t>
            </a:r>
            <a:r>
              <a:rPr lang="en-US" sz="2600" dirty="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market for network goods.</a:t>
            </a:r>
          </a:p>
          <a:p>
            <a:pPr marL="457200" indent="-457200" algn="l">
              <a:buFont typeface="Wingdings" panose="05000000000000000000" pitchFamily="2" charset="2"/>
              <a:buChar char=""/>
              <a:defRPr/>
            </a:pPr>
            <a:r>
              <a:rPr lang="en-US" sz="2600" dirty="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 the </a:t>
            </a:r>
            <a:r>
              <a:rPr lang="en-US" sz="2600" dirty="0" smtClean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 of regulation</a:t>
            </a:r>
            <a:r>
              <a:rPr lang="en-US" sz="2600" dirty="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promoting network efficiency and competition.</a:t>
            </a:r>
          </a:p>
          <a:p>
            <a:pPr marL="457200" indent="-457200" algn="l">
              <a:buFont typeface="Wingdings" panose="05000000000000000000" pitchFamily="2" charset="2"/>
              <a:buChar char=""/>
              <a:defRPr/>
            </a:pPr>
            <a:r>
              <a:rPr lang="en-US" sz="2600" dirty="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Explain how</a:t>
            </a:r>
            <a:r>
              <a:rPr lang="en-US" sz="2600" dirty="0" smtClean="0">
                <a:solidFill>
                  <a:srgbClr val="F79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interconnection promotes competition</a:t>
            </a:r>
            <a:r>
              <a:rPr lang="en-US" sz="2600" dirty="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industries with essential facilities.</a:t>
            </a:r>
            <a:endParaRPr lang="en-US" sz="2600" dirty="0" smtClean="0">
              <a:solidFill>
                <a:srgbClr val="F796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ctr"/>
              <a:t>3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14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56800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59282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52400" y="5029200"/>
            <a:ext cx="8839200" cy="1371600"/>
          </a:xfrm>
          <a:prstGeom prst="roundRect">
            <a:avLst/>
          </a:prstGeom>
          <a:solidFill>
            <a:srgbClr val="00999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6200" y="5029200"/>
            <a:ext cx="8915400" cy="1371600"/>
          </a:xfrm>
        </p:spPr>
        <p:txBody>
          <a:bodyPr>
            <a:normAutofit/>
          </a:bodyPr>
          <a:lstStyle/>
          <a:p>
            <a:pPr marL="0" lvl="1" indent="0" algn="ctr"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VERSIONING OCCURS WHEN FIRMS OFFER DIFFERENT PRICING BASED ON THE TYPE OF SERVICES DESIRED (SUCH AS CABLE PLANS).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prstClr val="white"/>
                </a:solidFill>
                <a:latin typeface="Century Gothic" panose="020B0502020202020204" pitchFamily="34" charset="0"/>
              </a:rPr>
              <a:pPr algn="ctr"/>
              <a:t>30</a:t>
            </a:fld>
            <a:endParaRPr lang="en-US" sz="11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14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39200" y="114301"/>
            <a:ext cx="307777" cy="346709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FLYNT </a:t>
            </a:r>
            <a:r>
              <a:rPr lang="en-US" sz="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| DREAMSTIME.COM</a:t>
            </a:r>
            <a:endParaRPr lang="en-US" sz="800" dirty="0">
              <a:solidFill>
                <a:srgbClr val="FFFFFF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26795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Isosceles Triangle 24"/>
          <p:cNvSpPr/>
          <p:nvPr/>
        </p:nvSpPr>
        <p:spPr>
          <a:xfrm rot="10800000">
            <a:off x="457200" y="685800"/>
            <a:ext cx="848247" cy="514406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52400" y="381000"/>
            <a:ext cx="7550621" cy="594360"/>
          </a:xfrm>
          <a:prstGeom prst="roundRect">
            <a:avLst>
              <a:gd name="adj" fmla="val 22445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1410" y="394446"/>
            <a:ext cx="7521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INTERTEMPORAL AND PEAK-LOAD PRICING</a:t>
            </a:r>
            <a:endParaRPr lang="en-US" sz="28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prstClr val="white"/>
                </a:solidFill>
                <a:latin typeface="Century Gothic" panose="020B0502020202020204" pitchFamily="34" charset="0"/>
              </a:rPr>
              <a:pPr algn="ctr"/>
              <a:t>31</a:t>
            </a:fld>
            <a:endParaRPr lang="en-US" sz="11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CHAPTER 14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038600" y="3063801"/>
            <a:ext cx="0" cy="1188720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3400" y="1376388"/>
            <a:ext cx="7086600" cy="2043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33400" y="1376388"/>
            <a:ext cx="7086600" cy="4429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3400" y="3805352"/>
            <a:ext cx="7086600" cy="2043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533400" y="3805352"/>
            <a:ext cx="7086600" cy="4429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4063" y="4249578"/>
            <a:ext cx="7086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versioning strategy: A product’s price is higher during periods of higher demand and lower during periods of lower demand. Free night and weekend wireless plans are an example of peak-load pricing.</a:t>
            </a:r>
            <a:endParaRPr lang="en-US" sz="220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8681" y="1295400"/>
            <a:ext cx="527740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INTERTEMPORAL PRICING</a:t>
            </a:r>
            <a:endParaRPr lang="en-US" sz="33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7200" y="3724364"/>
            <a:ext cx="439735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PEAK-LOAD PRICING</a:t>
            </a:r>
            <a:endParaRPr lang="en-US" sz="33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3399" y="1896814"/>
            <a:ext cx="70572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versioning strategy: A firm differentiates a product by its timing. An example of </a:t>
            </a:r>
            <a:r>
              <a:rPr lang="en-US" sz="220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intertemporal</a:t>
            </a:r>
            <a:r>
              <a:rPr lang="en-US" sz="22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pricing is airlines raising the price of tickets the closer one books to the travel date. </a:t>
            </a:r>
          </a:p>
        </p:txBody>
      </p:sp>
    </p:spTree>
    <p:extLst>
      <p:ext uri="{BB962C8B-B14F-4D97-AF65-F5344CB8AC3E}">
        <p14:creationId xmlns:p14="http://schemas.microsoft.com/office/powerpoint/2010/main" val="131222048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579384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13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prstClr val="white"/>
                </a:solidFill>
                <a:latin typeface="Century Gothic" panose="020B0502020202020204" pitchFamily="34" charset="0"/>
              </a:rPr>
              <a:pPr algn="ctr"/>
              <a:t>32</a:t>
            </a:fld>
            <a:endParaRPr lang="en-US" sz="11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14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ound Diagonal Corner Rectangle 10"/>
          <p:cNvSpPr/>
          <p:nvPr/>
        </p:nvSpPr>
        <p:spPr>
          <a:xfrm>
            <a:off x="0" y="1905000"/>
            <a:ext cx="9144000" cy="3505200"/>
          </a:xfrm>
          <a:prstGeom prst="round2DiagRect">
            <a:avLst>
              <a:gd name="adj1" fmla="val 11697"/>
              <a:gd name="adj2" fmla="val 19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Isosceles Triangle 12"/>
          <p:cNvSpPr/>
          <p:nvPr/>
        </p:nvSpPr>
        <p:spPr>
          <a:xfrm rot="10800000">
            <a:off x="457200" y="1238193"/>
            <a:ext cx="848247" cy="514406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52400" y="933393"/>
            <a:ext cx="8001000" cy="594360"/>
          </a:xfrm>
          <a:prstGeom prst="roundRect">
            <a:avLst>
              <a:gd name="adj" fmla="val 22445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19469" y="933393"/>
            <a:ext cx="7709113" cy="562003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3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INTERTEMPORAL PRICING OF MOVIES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2057400"/>
            <a:ext cx="8698737" cy="315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5299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 Diagonal Corner Rectangle 52"/>
          <p:cNvSpPr/>
          <p:nvPr/>
        </p:nvSpPr>
        <p:spPr>
          <a:xfrm>
            <a:off x="152400" y="152400"/>
            <a:ext cx="7620000" cy="6248400"/>
          </a:xfrm>
          <a:prstGeom prst="round2DiagRect">
            <a:avLst>
              <a:gd name="adj1" fmla="val 6583"/>
              <a:gd name="adj2" fmla="val 0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Round Diagonal Corner Rectangle 53"/>
          <p:cNvSpPr/>
          <p:nvPr/>
        </p:nvSpPr>
        <p:spPr>
          <a:xfrm>
            <a:off x="152400" y="152400"/>
            <a:ext cx="7620000" cy="71807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6200" y="211353"/>
            <a:ext cx="778271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PEAK-LOAD PRICING</a:t>
            </a:r>
            <a:endParaRPr lang="en-US" sz="28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>
                <a:solidFill>
                  <a:prstClr val="white"/>
                </a:solidFill>
                <a:latin typeface="Century Gothic" panose="020B0502020202020204" pitchFamily="34" charset="0"/>
              </a:rPr>
              <a:pPr algn="ctr"/>
              <a:t>33</a:t>
            </a:fld>
            <a:endParaRPr lang="en-US" sz="11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8" name="Straight Connector 9"/>
          <p:cNvCxnSpPr>
            <a:cxnSpLocks noChangeShapeType="1"/>
          </p:cNvCxnSpPr>
          <p:nvPr/>
        </p:nvCxnSpPr>
        <p:spPr bwMode="auto">
          <a:xfrm>
            <a:off x="1208088" y="5667375"/>
            <a:ext cx="4648200" cy="1588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0" name="Text Box 13"/>
          <p:cNvSpPr txBox="1">
            <a:spLocks noChangeArrowheads="1"/>
          </p:cNvSpPr>
          <p:nvPr/>
        </p:nvSpPr>
        <p:spPr bwMode="auto">
          <a:xfrm rot="-5400000">
            <a:off x="120673" y="3180340"/>
            <a:ext cx="8899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PRICE</a:t>
            </a:r>
            <a:endParaRPr lang="en-US" altLang="en-US" sz="18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1" name="Text Box 10"/>
          <p:cNvSpPr txBox="1">
            <a:spLocks noChangeArrowheads="1"/>
          </p:cNvSpPr>
          <p:nvPr/>
        </p:nvSpPr>
        <p:spPr bwMode="auto">
          <a:xfrm>
            <a:off x="1219200" y="5954712"/>
            <a:ext cx="467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OUTPUT</a:t>
            </a:r>
            <a:endParaRPr lang="en-US" altLang="en-US" sz="18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0" name="Line 17"/>
          <p:cNvSpPr>
            <a:spLocks noChangeShapeType="1"/>
          </p:cNvSpPr>
          <p:nvPr/>
        </p:nvSpPr>
        <p:spPr bwMode="auto">
          <a:xfrm>
            <a:off x="1219201" y="2904876"/>
            <a:ext cx="3124199" cy="2429124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1" name="Text Box 25"/>
          <p:cNvSpPr txBox="1">
            <a:spLocks noChangeArrowheads="1"/>
          </p:cNvSpPr>
          <p:nvPr/>
        </p:nvSpPr>
        <p:spPr bwMode="auto">
          <a:xfrm>
            <a:off x="3733800" y="5257800"/>
            <a:ext cx="18938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i="1" dirty="0" smtClean="0">
                <a:solidFill>
                  <a:srgbClr val="FF0000"/>
                </a:solidFill>
              </a:rPr>
              <a:t>D</a:t>
            </a:r>
            <a:r>
              <a:rPr lang="en-US" altLang="en-US" sz="1800" dirty="0" smtClean="0">
                <a:solidFill>
                  <a:srgbClr val="FF0000"/>
                </a:solidFill>
              </a:rPr>
              <a:t> (OFF PEAK)</a:t>
            </a:r>
            <a:endParaRPr lang="en-US" altLang="en-US" sz="1800" baseline="-25000" dirty="0">
              <a:solidFill>
                <a:srgbClr val="FF0000"/>
              </a:solidFill>
            </a:endParaRPr>
          </a:p>
        </p:txBody>
      </p:sp>
      <p:sp>
        <p:nvSpPr>
          <p:cNvPr id="44" name="Line 17"/>
          <p:cNvSpPr>
            <a:spLocks noChangeShapeType="1"/>
          </p:cNvSpPr>
          <p:nvPr/>
        </p:nvSpPr>
        <p:spPr bwMode="auto">
          <a:xfrm>
            <a:off x="1219201" y="2895600"/>
            <a:ext cx="1447800" cy="2438400"/>
          </a:xfrm>
          <a:prstGeom prst="line">
            <a:avLst/>
          </a:prstGeom>
          <a:noFill/>
          <a:ln w="444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5" name="Text Box 25"/>
          <p:cNvSpPr txBox="1">
            <a:spLocks noChangeArrowheads="1"/>
          </p:cNvSpPr>
          <p:nvPr/>
        </p:nvSpPr>
        <p:spPr bwMode="auto">
          <a:xfrm>
            <a:off x="1638302" y="5269468"/>
            <a:ext cx="19430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i="1" dirty="0" smtClean="0">
                <a:solidFill>
                  <a:srgbClr val="C0504D"/>
                </a:solidFill>
              </a:rPr>
              <a:t>MR</a:t>
            </a:r>
            <a:r>
              <a:rPr lang="en-US" altLang="en-US" sz="1800" dirty="0" smtClean="0">
                <a:solidFill>
                  <a:srgbClr val="C0504D"/>
                </a:solidFill>
              </a:rPr>
              <a:t> (OFF PEAK)</a:t>
            </a:r>
            <a:endParaRPr lang="en-US" altLang="en-US" sz="1800" baseline="-25000" dirty="0">
              <a:solidFill>
                <a:srgbClr val="C0504D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6934200" y="1143000"/>
            <a:ext cx="1981200" cy="2502931"/>
          </a:xfrm>
          <a:prstGeom prst="roundRect">
            <a:avLst>
              <a:gd name="adj" fmla="val 14996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2400" dirty="0" smtClean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 demand pricing is higher than off-peak pricing.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14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>
            <a:off x="3401292" y="1449874"/>
            <a:ext cx="1627908" cy="2669563"/>
          </a:xfrm>
          <a:prstGeom prst="line">
            <a:avLst/>
          </a:prstGeom>
          <a:noFill/>
          <a:ln w="444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>
            <a:off x="3432566" y="1409630"/>
            <a:ext cx="3120633" cy="2391093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Text Box 25"/>
          <p:cNvSpPr txBox="1">
            <a:spLocks noChangeArrowheads="1"/>
          </p:cNvSpPr>
          <p:nvPr/>
        </p:nvSpPr>
        <p:spPr bwMode="auto">
          <a:xfrm>
            <a:off x="4837113" y="4114800"/>
            <a:ext cx="14874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i="1" dirty="0" smtClean="0">
                <a:solidFill>
                  <a:srgbClr val="C0504D"/>
                </a:solidFill>
              </a:rPr>
              <a:t>MR</a:t>
            </a:r>
            <a:r>
              <a:rPr lang="en-US" altLang="en-US" sz="1800" dirty="0" smtClean="0">
                <a:solidFill>
                  <a:srgbClr val="C0504D"/>
                </a:solidFill>
              </a:rPr>
              <a:t> (PEAK)</a:t>
            </a:r>
            <a:endParaRPr lang="en-US" altLang="en-US" sz="1800" baseline="-25000" dirty="0">
              <a:solidFill>
                <a:srgbClr val="C0504D"/>
              </a:solidFill>
            </a:endParaRPr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6488111" y="3821668"/>
            <a:ext cx="12842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i="1" dirty="0" smtClean="0">
                <a:solidFill>
                  <a:srgbClr val="FF0000"/>
                </a:solidFill>
              </a:rPr>
              <a:t>D</a:t>
            </a:r>
            <a:r>
              <a:rPr lang="en-US" altLang="en-US" sz="1800" dirty="0" smtClean="0">
                <a:solidFill>
                  <a:srgbClr val="FF0000"/>
                </a:solidFill>
              </a:rPr>
              <a:t> (PEAK)</a:t>
            </a:r>
            <a:endParaRPr lang="en-US" altLang="en-US" sz="1800" baseline="-25000" dirty="0">
              <a:solidFill>
                <a:srgbClr val="FF0000"/>
              </a:solidFill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1246909" y="1579418"/>
            <a:ext cx="4631377" cy="3098977"/>
          </a:xfrm>
          <a:custGeom>
            <a:avLst/>
            <a:gdLst>
              <a:gd name="connsiteX0" fmla="*/ 0 w 4631377"/>
              <a:gd name="connsiteY0" fmla="*/ 2291938 h 3098977"/>
              <a:gd name="connsiteX1" fmla="*/ 1460665 w 4631377"/>
              <a:gd name="connsiteY1" fmla="*/ 2968831 h 3098977"/>
              <a:gd name="connsiteX2" fmla="*/ 4631377 w 4631377"/>
              <a:gd name="connsiteY2" fmla="*/ 0 h 3098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31377" h="3098977">
                <a:moveTo>
                  <a:pt x="0" y="2291938"/>
                </a:moveTo>
                <a:cubicBezTo>
                  <a:pt x="344384" y="2821379"/>
                  <a:pt x="688769" y="3350821"/>
                  <a:pt x="1460665" y="2968831"/>
                </a:cubicBezTo>
                <a:cubicBezTo>
                  <a:pt x="2232561" y="2586841"/>
                  <a:pt x="3431969" y="1293420"/>
                  <a:pt x="4631377" y="0"/>
                </a:cubicBezTo>
              </a:path>
            </a:pathLst>
          </a:custGeom>
          <a:noFill/>
          <a:ln w="444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Box 25"/>
          <p:cNvSpPr txBox="1">
            <a:spLocks noChangeArrowheads="1"/>
          </p:cNvSpPr>
          <p:nvPr/>
        </p:nvSpPr>
        <p:spPr bwMode="auto">
          <a:xfrm>
            <a:off x="5791200" y="1230868"/>
            <a:ext cx="609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Font typeface="Times" pitchFamily="18" charset="0"/>
              <a:buChar char="•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i="1" dirty="0" smtClean="0">
                <a:solidFill>
                  <a:srgbClr val="0070C0"/>
                </a:solidFill>
              </a:rPr>
              <a:t>MC</a:t>
            </a:r>
            <a:endParaRPr lang="en-US" altLang="en-US" sz="1800" i="1" baseline="-25000" dirty="0">
              <a:solidFill>
                <a:srgbClr val="0070C0"/>
              </a:solidFill>
            </a:endParaRPr>
          </a:p>
        </p:txBody>
      </p:sp>
      <p:cxnSp>
        <p:nvCxnSpPr>
          <p:cNvPr id="22" name="Straight Connector 34"/>
          <p:cNvCxnSpPr>
            <a:cxnSpLocks noChangeShapeType="1"/>
          </p:cNvCxnSpPr>
          <p:nvPr/>
        </p:nvCxnSpPr>
        <p:spPr bwMode="auto">
          <a:xfrm>
            <a:off x="2286795" y="3733800"/>
            <a:ext cx="0" cy="1933575"/>
          </a:xfrm>
          <a:prstGeom prst="line">
            <a:avLst/>
          </a:prstGeom>
          <a:noFill/>
          <a:ln w="22225" algn="ctr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Connector 34"/>
          <p:cNvCxnSpPr>
            <a:cxnSpLocks noChangeShapeType="1"/>
          </p:cNvCxnSpPr>
          <p:nvPr/>
        </p:nvCxnSpPr>
        <p:spPr bwMode="auto">
          <a:xfrm>
            <a:off x="4419600" y="2133600"/>
            <a:ext cx="795" cy="3505200"/>
          </a:xfrm>
          <a:prstGeom prst="line">
            <a:avLst/>
          </a:prstGeom>
          <a:noFill/>
          <a:ln w="22225" algn="ctr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Line 13"/>
          <p:cNvSpPr>
            <a:spLocks noChangeShapeType="1"/>
          </p:cNvSpPr>
          <p:nvPr/>
        </p:nvSpPr>
        <p:spPr bwMode="auto">
          <a:xfrm flipH="1">
            <a:off x="1242217" y="3733800"/>
            <a:ext cx="1044578" cy="0"/>
          </a:xfrm>
          <a:prstGeom prst="lin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2" name="Line 13"/>
          <p:cNvSpPr>
            <a:spLocks noChangeShapeType="1"/>
          </p:cNvSpPr>
          <p:nvPr/>
        </p:nvSpPr>
        <p:spPr bwMode="auto">
          <a:xfrm flipH="1">
            <a:off x="1246909" y="2133600"/>
            <a:ext cx="3172691" cy="0"/>
          </a:xfrm>
          <a:prstGeom prst="line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3" name="Oval 19"/>
          <p:cNvSpPr>
            <a:spLocks noChangeArrowheads="1"/>
          </p:cNvSpPr>
          <p:nvPr/>
        </p:nvSpPr>
        <p:spPr bwMode="auto">
          <a:xfrm>
            <a:off x="2209800" y="3627120"/>
            <a:ext cx="182880" cy="18288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6" name="Oval 19"/>
          <p:cNvSpPr>
            <a:spLocks noChangeArrowheads="1"/>
          </p:cNvSpPr>
          <p:nvPr/>
        </p:nvSpPr>
        <p:spPr bwMode="auto">
          <a:xfrm>
            <a:off x="4312920" y="2026920"/>
            <a:ext cx="182880" cy="18288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7" name="Oval 19"/>
          <p:cNvSpPr>
            <a:spLocks noChangeArrowheads="1"/>
          </p:cNvSpPr>
          <p:nvPr/>
        </p:nvSpPr>
        <p:spPr bwMode="auto">
          <a:xfrm>
            <a:off x="4312920" y="3017520"/>
            <a:ext cx="182880" cy="18288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9" name="Oval 19"/>
          <p:cNvSpPr>
            <a:spLocks noChangeArrowheads="1"/>
          </p:cNvSpPr>
          <p:nvPr/>
        </p:nvSpPr>
        <p:spPr bwMode="auto">
          <a:xfrm>
            <a:off x="2209800" y="4572000"/>
            <a:ext cx="182880" cy="18288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0" name="Rectangle 7"/>
          <p:cNvSpPr>
            <a:spLocks noChangeArrowheads="1"/>
          </p:cNvSpPr>
          <p:nvPr/>
        </p:nvSpPr>
        <p:spPr bwMode="auto">
          <a:xfrm>
            <a:off x="914400" y="1981200"/>
            <a:ext cx="30480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1700" b="1" i="1" dirty="0" smtClean="0">
                <a:solidFill>
                  <a:srgbClr val="1F1A17"/>
                </a:solidFill>
                <a:latin typeface="Arial" pitchFamily="34" charset="0"/>
              </a:rPr>
              <a:t>P</a:t>
            </a:r>
            <a:r>
              <a:rPr lang="en-US" sz="1700" b="1" i="1" baseline="-25000" dirty="0" smtClean="0">
                <a:solidFill>
                  <a:srgbClr val="1F1A17"/>
                </a:solidFill>
                <a:latin typeface="Arial" pitchFamily="34" charset="0"/>
              </a:rPr>
              <a:t>P</a:t>
            </a:r>
            <a:r>
              <a:rPr lang="en-US" sz="1700" b="1" dirty="0" smtClean="0">
                <a:solidFill>
                  <a:srgbClr val="1F1A17"/>
                </a:solidFill>
                <a:latin typeface="Arial" pitchFamily="34" charset="0"/>
              </a:rPr>
              <a:t> 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41" name="Rectangle 7"/>
          <p:cNvSpPr>
            <a:spLocks noChangeArrowheads="1"/>
          </p:cNvSpPr>
          <p:nvPr/>
        </p:nvSpPr>
        <p:spPr bwMode="auto">
          <a:xfrm>
            <a:off x="914400" y="3581400"/>
            <a:ext cx="30480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1700" b="1" i="1" dirty="0" smtClean="0">
                <a:solidFill>
                  <a:srgbClr val="1F1A17"/>
                </a:solidFill>
                <a:latin typeface="Arial" pitchFamily="34" charset="0"/>
              </a:rPr>
              <a:t>P</a:t>
            </a:r>
            <a:r>
              <a:rPr lang="en-US" sz="1700" b="1" i="1" baseline="-25000" dirty="0">
                <a:solidFill>
                  <a:srgbClr val="1F1A17"/>
                </a:solidFill>
                <a:latin typeface="Arial" pitchFamily="34" charset="0"/>
              </a:rPr>
              <a:t>O</a:t>
            </a:r>
            <a:r>
              <a:rPr lang="en-US" sz="1700" b="1" dirty="0" smtClean="0">
                <a:solidFill>
                  <a:srgbClr val="1F1A17"/>
                </a:solidFill>
                <a:latin typeface="Arial" pitchFamily="34" charset="0"/>
              </a:rPr>
              <a:t> 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42" name="Rectangle 7"/>
          <p:cNvSpPr>
            <a:spLocks noChangeArrowheads="1"/>
          </p:cNvSpPr>
          <p:nvPr/>
        </p:nvSpPr>
        <p:spPr bwMode="auto">
          <a:xfrm>
            <a:off x="2209799" y="5715000"/>
            <a:ext cx="30480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1700" b="1" i="1" dirty="0" smtClean="0">
                <a:solidFill>
                  <a:srgbClr val="1F1A17"/>
                </a:solidFill>
                <a:latin typeface="Arial" pitchFamily="34" charset="0"/>
              </a:rPr>
              <a:t>Q</a:t>
            </a:r>
            <a:r>
              <a:rPr lang="en-US" sz="1700" b="1" baseline="-25000" dirty="0" smtClean="0">
                <a:solidFill>
                  <a:srgbClr val="1F1A17"/>
                </a:solidFill>
                <a:latin typeface="Arial" pitchFamily="34" charset="0"/>
              </a:rPr>
              <a:t>O</a:t>
            </a:r>
            <a:r>
              <a:rPr lang="en-US" sz="1700" b="1" dirty="0" smtClean="0">
                <a:solidFill>
                  <a:srgbClr val="1F1A17"/>
                </a:solidFill>
                <a:latin typeface="Arial" pitchFamily="34" charset="0"/>
              </a:rPr>
              <a:t> 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43" name="Rectangle 7"/>
          <p:cNvSpPr>
            <a:spLocks noChangeArrowheads="1"/>
          </p:cNvSpPr>
          <p:nvPr/>
        </p:nvSpPr>
        <p:spPr bwMode="auto">
          <a:xfrm>
            <a:off x="4267200" y="5758190"/>
            <a:ext cx="30480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lang="en-US" sz="1700" b="1" i="1" dirty="0" smtClean="0">
                <a:solidFill>
                  <a:srgbClr val="1F1A17"/>
                </a:solidFill>
                <a:latin typeface="Arial" pitchFamily="34" charset="0"/>
              </a:rPr>
              <a:t>Q</a:t>
            </a:r>
            <a:r>
              <a:rPr lang="en-US" sz="1700" b="1" i="1" baseline="-25000" dirty="0">
                <a:solidFill>
                  <a:srgbClr val="1F1A17"/>
                </a:solidFill>
                <a:latin typeface="Arial" pitchFamily="34" charset="0"/>
              </a:rPr>
              <a:t>P</a:t>
            </a:r>
            <a:r>
              <a:rPr lang="en-US" sz="1700" b="1" dirty="0" smtClean="0">
                <a:solidFill>
                  <a:srgbClr val="1F1A17"/>
                </a:solidFill>
                <a:latin typeface="Arial" pitchFamily="34" charset="0"/>
              </a:rPr>
              <a:t> 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cxnSp>
        <p:nvCxnSpPr>
          <p:cNvPr id="35" name="Straight Connector 7"/>
          <p:cNvCxnSpPr>
            <a:cxnSpLocks noChangeShapeType="1"/>
          </p:cNvCxnSpPr>
          <p:nvPr/>
        </p:nvCxnSpPr>
        <p:spPr bwMode="auto">
          <a:xfrm rot="5400000">
            <a:off x="-1096962" y="3362325"/>
            <a:ext cx="4608512" cy="1588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37693009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chiang\Dropbox\Eric Chiang - Jeremys slide files\Core3e Pictures\ch14_14un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676400" cy="659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chiang\Dropbox\Eric Chiang - Jeremys slide files\Core3e Pictures\ch14_14un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47799" y="-2"/>
            <a:ext cx="7696201" cy="659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ctr"/>
              <a:t>34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14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92483" y="1319719"/>
            <a:ext cx="3641317" cy="4700081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PACKAGING SEVERAL ADD- ONS INTO A SINGLE PRODUCT WITH ONE PRICE. ALLOWS FIRMS TO CAPTURE CUSTOMERS OF RELATED PRODUCTS.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200" y="509081"/>
            <a:ext cx="52578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</a:rPr>
              <a:t>BUNDLING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39200" y="114301"/>
            <a:ext cx="307777" cy="346709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BFBFBF"/>
                </a:solidFill>
                <a:latin typeface="Century Gothic"/>
                <a:ea typeface="Century Gothic"/>
                <a:cs typeface="Century Gothic"/>
              </a:rPr>
              <a:t>AJV123AJV/DREAMSTIME.COM </a:t>
            </a:r>
            <a:endParaRPr lang="en-US" sz="800" dirty="0">
              <a:solidFill>
                <a:srgbClr val="BFBFBF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66616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4038600" y="3876764"/>
            <a:ext cx="0" cy="1188720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Isosceles Triangle 24"/>
          <p:cNvSpPr/>
          <p:nvPr/>
        </p:nvSpPr>
        <p:spPr>
          <a:xfrm rot="10800000">
            <a:off x="457200" y="685800"/>
            <a:ext cx="848247" cy="514406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52400" y="381000"/>
            <a:ext cx="6553200" cy="594360"/>
          </a:xfrm>
          <a:prstGeom prst="roundRect">
            <a:avLst>
              <a:gd name="adj" fmla="val 22445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4604" y="357187"/>
            <a:ext cx="569899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PROMOTING COMPETITION</a:t>
            </a:r>
            <a:endParaRPr lang="en-US" sz="33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ctr"/>
              <a:t>35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14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038600" y="2514600"/>
            <a:ext cx="0" cy="985882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3400" y="1376388"/>
            <a:ext cx="7086600" cy="1289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33400" y="1376388"/>
            <a:ext cx="7086600" cy="4429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3400" y="2967152"/>
            <a:ext cx="7086600" cy="1300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533400" y="2967152"/>
            <a:ext cx="7086600" cy="4429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4063" y="3411378"/>
            <a:ext cx="708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Inputs that are needed to produce a product or to allow a person to consume a product</a:t>
            </a:r>
            <a:endParaRPr lang="en-US" sz="2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1424" y="1295400"/>
            <a:ext cx="462017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INDUSTRY STANDARDS</a:t>
            </a:r>
            <a:endParaRPr lang="en-US" sz="33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3543" y="2886164"/>
            <a:ext cx="423705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ESSENTIAL FACILITIES</a:t>
            </a:r>
            <a:endParaRPr lang="en-US" sz="33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3399" y="1828800"/>
            <a:ext cx="70572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common format that is used, for example, in televisions, DVRs, and software programs</a:t>
            </a:r>
          </a:p>
        </p:txBody>
      </p:sp>
      <p:pic>
        <p:nvPicPr>
          <p:cNvPr id="22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3400" y="4576788"/>
            <a:ext cx="7086600" cy="1824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533400" y="4576788"/>
            <a:ext cx="7086600" cy="44297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4063" y="5021014"/>
            <a:ext cx="7086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physical linking of networks to another network’s essential facilities. Prevents one firm from blocking another firm from accessing its essential facilities to prevent competition.</a:t>
            </a:r>
            <a:endParaRPr lang="en-US" sz="2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02759" y="4495800"/>
            <a:ext cx="412164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INTERCONNECTION</a:t>
            </a:r>
            <a:endParaRPr lang="en-US" sz="33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24019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sosceles Triangle 8"/>
          <p:cNvSpPr/>
          <p:nvPr/>
        </p:nvSpPr>
        <p:spPr>
          <a:xfrm rot="10800000">
            <a:off x="457200" y="685800"/>
            <a:ext cx="848247" cy="514406"/>
          </a:xfrm>
          <a:prstGeom prst="triangle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152399" y="381000"/>
            <a:ext cx="7876183" cy="594360"/>
          </a:xfrm>
          <a:prstGeom prst="roundRect">
            <a:avLst>
              <a:gd name="adj" fmla="val 22445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399" y="412626"/>
            <a:ext cx="795121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SHOULD NETWORK GOODS BE REGULATED?</a:t>
            </a:r>
            <a:endParaRPr lang="en-US" sz="29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1295400"/>
            <a:ext cx="76200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government generally aims to ensure that competition for network goods leads to low prices and choices of quality goods.</a:t>
            </a:r>
          </a:p>
          <a:p>
            <a:pPr marL="457200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also must ensure that</a:t>
            </a:r>
            <a:r>
              <a:rPr lang="en-US" altLang="en-US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regulations do not impede productivity or impose burdensome costs on firms.</a:t>
            </a:r>
          </a:p>
          <a:p>
            <a:pPr marL="457200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 regulation can sometimes be worse than no regulation.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ctr"/>
              <a:t>36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3200" y="6560940"/>
            <a:ext cx="9989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14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98087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0" y="0"/>
            <a:ext cx="9144000" cy="6579384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13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Round Diagonal Corner Rectangle 52"/>
          <p:cNvSpPr/>
          <p:nvPr/>
        </p:nvSpPr>
        <p:spPr>
          <a:xfrm>
            <a:off x="304800" y="152400"/>
            <a:ext cx="8458200" cy="6223000"/>
          </a:xfrm>
          <a:prstGeom prst="round2DiagRect">
            <a:avLst>
              <a:gd name="adj1" fmla="val 6583"/>
              <a:gd name="adj2" fmla="val 0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Round Diagonal Corner Rectangle 53"/>
          <p:cNvSpPr/>
          <p:nvPr/>
        </p:nvSpPr>
        <p:spPr>
          <a:xfrm>
            <a:off x="304800" y="152400"/>
            <a:ext cx="8458200" cy="71807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04800" y="228600"/>
            <a:ext cx="845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KEY CONCEPTS</a:t>
            </a:r>
            <a:endParaRPr lang="en-US" sz="28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553200" y="6560940"/>
            <a:ext cx="18501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CHAPTER 14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       </a:t>
            </a:r>
            <a:r>
              <a:rPr lang="en-US" sz="11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prstClr val="white"/>
                </a:solidFill>
                <a:latin typeface="Century Gothic" panose="020B0502020202020204" pitchFamily="34" charset="0"/>
              </a:rPr>
              <a:pPr/>
              <a:t>37</a:t>
            </a:fld>
            <a:endParaRPr lang="en-US" sz="11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534400" cy="5257800"/>
          </a:xfrm>
          <a:ln>
            <a:miter lim="800000"/>
            <a:headEnd/>
            <a:tailEnd/>
          </a:ln>
          <a:extLst/>
        </p:spPr>
        <p:txBody>
          <a:bodyPr numCol="2"/>
          <a:lstStyle/>
          <a:p>
            <a:pPr eaLnBrk="1" hangingPunct="1">
              <a:defRPr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network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 network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network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good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externality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effect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demand curve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 user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Casual user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Tipping point (critical mass)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Virtuous cycle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Vicious cycle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Teaser strategies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Switching cost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Lock-in strategies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 segmentation 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Versioning</a:t>
            </a:r>
          </a:p>
          <a:p>
            <a:pPr eaLnBrk="1" hangingPunct="1">
              <a:defRPr/>
            </a:pP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Intertemporal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pricing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Peak-load pricing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Bundling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 standard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Essential facility</a:t>
            </a:r>
          </a:p>
          <a:p>
            <a:pPr eaLnBrk="1" hangingPunct="1">
              <a:defRPr/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Interconnection</a:t>
            </a:r>
          </a:p>
        </p:txBody>
      </p:sp>
    </p:spTree>
    <p:extLst>
      <p:ext uri="{BB962C8B-B14F-4D97-AF65-F5344CB8AC3E}">
        <p14:creationId xmlns:p14="http://schemas.microsoft.com/office/powerpoint/2010/main" val="151998827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579384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13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-3869"/>
            <a:ext cx="609600" cy="6187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077200" y="0"/>
            <a:ext cx="609600" cy="65836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543800" y="0"/>
            <a:ext cx="502920" cy="65836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52600" y="0"/>
            <a:ext cx="5746698" cy="65836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4" name="Round Diagonal Corner Rectangle 53"/>
          <p:cNvSpPr/>
          <p:nvPr/>
        </p:nvSpPr>
        <p:spPr>
          <a:xfrm>
            <a:off x="0" y="0"/>
            <a:ext cx="8686800" cy="1233727"/>
          </a:xfrm>
          <a:prstGeom prst="round2DiagRect">
            <a:avLst>
              <a:gd name="adj1" fmla="val 30313"/>
              <a:gd name="adj2" fmla="val 0"/>
            </a:avLst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52400" y="152400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WHICH OF THE FOLLOWING IS A NETWORK EFFECT?</a:t>
            </a:r>
            <a:endParaRPr lang="en-US" sz="28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402080" y="2545080"/>
            <a:ext cx="731520" cy="731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B</a:t>
            </a:r>
            <a:endParaRPr lang="en-US" sz="4400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402080" y="3535680"/>
            <a:ext cx="731520" cy="731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C</a:t>
            </a:r>
            <a:endParaRPr lang="en-US" sz="4400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447800" y="1524000"/>
            <a:ext cx="731520" cy="731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A</a:t>
            </a:r>
            <a:endParaRPr lang="en-US" sz="4400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4" name="Straight Connector 13"/>
          <p:cNvCxnSpPr>
            <a:stCxn id="13" idx="6"/>
          </p:cNvCxnSpPr>
          <p:nvPr/>
        </p:nvCxnSpPr>
        <p:spPr>
          <a:xfrm>
            <a:off x="2179320" y="1889760"/>
            <a:ext cx="60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133600" y="2895600"/>
            <a:ext cx="60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133600" y="3886200"/>
            <a:ext cx="60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712720" y="1447800"/>
            <a:ext cx="4678680" cy="9448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A BLACK FRIDAY SALE ENCOURAGES YOU TO BUY A TV.</a:t>
            </a:r>
            <a:endParaRPr lang="en-US" sz="22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17482" y="2438400"/>
            <a:ext cx="4673918" cy="9448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YOUR FRIEND CANCELS HER GYM MEMBERSHIP, SO YOU DO TOO.</a:t>
            </a:r>
            <a:endParaRPr lang="en-US" sz="22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12720" y="3429000"/>
            <a:ext cx="4678680" cy="9448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YOU USE YOUR HOLIDAY BONUS TO PAY OFF BILLS.</a:t>
            </a:r>
            <a:endParaRPr lang="en-US" sz="22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402080" y="4495800"/>
            <a:ext cx="731520" cy="731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D</a:t>
            </a:r>
            <a:endParaRPr lang="en-US" sz="4400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371600" y="5486400"/>
            <a:ext cx="731520" cy="731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E</a:t>
            </a:r>
            <a:endParaRPr lang="en-US" sz="4400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2133600" y="4846320"/>
            <a:ext cx="60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057400" y="5836920"/>
            <a:ext cx="60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717482" y="4419600"/>
            <a:ext cx="4673918" cy="9448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A PARADE COMES TO TOWN, DISRUPTING TRAFFIC ALL DAY.</a:t>
            </a:r>
            <a:endParaRPr lang="en-US" sz="22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ctr"/>
              <a:t>38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14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43200" y="5410200"/>
            <a:ext cx="4648200" cy="9448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YOUR MOM SENDS YOU A SHIRT, WHICH YOU GIVE TO CHARITY.</a:t>
            </a:r>
            <a:endParaRPr lang="en-US" sz="22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81300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hiang\Dropbox\Eric Chiang - Jeremys slide files\Core3e Pictures\L9_economicgrowth_286501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9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hevron 11"/>
          <p:cNvSpPr/>
          <p:nvPr/>
        </p:nvSpPr>
        <p:spPr>
          <a:xfrm rot="16200000">
            <a:off x="723900" y="622300"/>
            <a:ext cx="914400" cy="2057400"/>
          </a:xfrm>
          <a:prstGeom prst="chevron">
            <a:avLst>
              <a:gd name="adj" fmla="val 43074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0"/>
            <a:ext cx="2057400" cy="1701800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-76200" y="177800"/>
            <a:ext cx="2438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100" b="0" dirty="0">
                <a:solidFill>
                  <a:srgbClr val="FFFFFF"/>
                </a:solidFill>
                <a:latin typeface="Century Gothic" pitchFamily="34" charset="0"/>
              </a:rPr>
              <a:t>PRACTICE QUESTION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ctr"/>
              <a:t>39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14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52399" y="4495800"/>
            <a:ext cx="8763001" cy="1828800"/>
          </a:xfrm>
          <a:prstGeom prst="roundRect">
            <a:avLst>
              <a:gd name="adj" fmla="val 10747"/>
            </a:avLst>
          </a:prstGeom>
          <a:solidFill>
            <a:schemeClr val="accent6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52400" y="4508718"/>
            <a:ext cx="8763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HIGH-SPEED TRAINS ARE A BIG INVESTMENT, ESPECIALLY IN THE UNITED STATES WHERE TRAINS ARE NOT POPULAR. WHAT STRATEGIES COULD BE USED TO GENERATE A VIRTUOUS CYCLE?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12423" y="3086101"/>
            <a:ext cx="307777" cy="346709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800" dirty="0" smtClean="0">
                <a:latin typeface="Century Gothic"/>
                <a:ea typeface="Century Gothic"/>
                <a:cs typeface="Century Gothic"/>
              </a:rPr>
              <a:t> </a:t>
            </a:r>
            <a:r>
              <a:rPr lang="en-US" sz="800" dirty="0">
                <a:latin typeface="Century Gothic"/>
                <a:ea typeface="Century Gothic"/>
                <a:cs typeface="Century Gothic"/>
              </a:rPr>
              <a:t>WAYNE0216 | DREAMSTIME.COM</a:t>
            </a:r>
            <a:endParaRPr lang="en-US" sz="8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96205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52399" y="990600"/>
            <a:ext cx="7830491" cy="1752600"/>
          </a:xfrm>
          <a:prstGeom prst="roundRect">
            <a:avLst>
              <a:gd name="adj" fmla="val 13070"/>
            </a:avLst>
          </a:prstGeom>
          <a:solidFill>
            <a:srgbClr val="0099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6281" y="297359"/>
            <a:ext cx="28536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008080"/>
                </a:solidFill>
                <a:latin typeface="Century Gothic" panose="020B0502020202020204" pitchFamily="34" charset="0"/>
              </a:rPr>
              <a:t>NETWORK</a:t>
            </a:r>
            <a:endParaRPr lang="en-US" sz="4400" dirty="0">
              <a:solidFill>
                <a:srgbClr val="00808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1066800"/>
            <a:ext cx="76200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prstClr val="black">
                  <a:lumMod val="65000"/>
                  <a:lumOff val="35000"/>
                </a:prstClr>
              </a:buClr>
            </a:pPr>
            <a:r>
              <a:rPr lang="en-US" altLang="en-US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 TYPE OF STRUCTURE THAT CONNECTS ONE ENTITY WITH ANOTHER</a:t>
            </a:r>
          </a:p>
          <a:p>
            <a:pPr algn="l">
              <a:buClr>
                <a:prstClr val="black">
                  <a:lumMod val="65000"/>
                  <a:lumOff val="35000"/>
                </a:prstClr>
              </a:buClr>
            </a:pPr>
            <a:endParaRPr lang="en-US" altLang="en-US" dirty="0" smtClean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three types of networks:</a:t>
            </a:r>
          </a:p>
          <a:p>
            <a:pPr marL="914400" lvl="1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</a:t>
            </a:r>
          </a:p>
          <a:p>
            <a:pPr marL="914400" lvl="1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</a:t>
            </a:r>
          </a:p>
          <a:p>
            <a:pPr marL="914400" lvl="1" indent="-457200" algn="l">
              <a:buClr>
                <a:prstClr val="black">
                  <a:lumMod val="65000"/>
                  <a:lumOff val="35000"/>
                </a:prstClr>
              </a:buClr>
              <a:buFont typeface="Wingdings" panose="05000000000000000000" pitchFamily="2" charset="2"/>
              <a:buChar char="Ü"/>
            </a:pPr>
            <a:r>
              <a:rPr lang="en-US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ctr"/>
              <a:t>4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14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87582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579384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13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-3869"/>
            <a:ext cx="609600" cy="6187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077200" y="0"/>
            <a:ext cx="609600" cy="65836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543800" y="0"/>
            <a:ext cx="502920" cy="65836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52600" y="0"/>
            <a:ext cx="5746698" cy="65836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4" name="Round Diagonal Corner Rectangle 53"/>
          <p:cNvSpPr/>
          <p:nvPr/>
        </p:nvSpPr>
        <p:spPr>
          <a:xfrm>
            <a:off x="0" y="0"/>
            <a:ext cx="8686800" cy="1233727"/>
          </a:xfrm>
          <a:prstGeom prst="round2DiagRect">
            <a:avLst>
              <a:gd name="adj1" fmla="val 30313"/>
              <a:gd name="adj2" fmla="val 0"/>
            </a:avLst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0" y="152400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 AT WHICH PART OF THE NETWORK DEMAND </a:t>
            </a:r>
            <a:r>
              <a:rPr lang="en-US" sz="28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CURVE ARE NETWORK EFFECTS STRONGEST? </a:t>
            </a:r>
            <a:endParaRPr lang="en-US" sz="28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402080" y="2545080"/>
            <a:ext cx="731520" cy="731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B</a:t>
            </a:r>
            <a:endParaRPr lang="en-US" sz="4400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402080" y="3535680"/>
            <a:ext cx="731520" cy="731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C</a:t>
            </a:r>
            <a:endParaRPr lang="en-US" sz="4400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447800" y="1524000"/>
            <a:ext cx="731520" cy="731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A</a:t>
            </a:r>
            <a:endParaRPr lang="en-US" sz="4400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4" name="Straight Connector 13"/>
          <p:cNvCxnSpPr>
            <a:stCxn id="13" idx="6"/>
          </p:cNvCxnSpPr>
          <p:nvPr/>
        </p:nvCxnSpPr>
        <p:spPr>
          <a:xfrm>
            <a:off x="2179320" y="1889760"/>
            <a:ext cx="60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133600" y="2895600"/>
            <a:ext cx="60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133600" y="3886200"/>
            <a:ext cx="60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712720" y="1447800"/>
            <a:ext cx="4678680" cy="9448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UPWARD SLOPING PORTION</a:t>
            </a:r>
            <a:endParaRPr lang="en-US" sz="22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17482" y="2438400"/>
            <a:ext cx="4673918" cy="9448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DOWNWARD SLOPING SECTION</a:t>
            </a:r>
            <a:endParaRPr lang="en-US" sz="22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12720" y="3429000"/>
            <a:ext cx="4678680" cy="9448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PEAK</a:t>
            </a:r>
            <a:endParaRPr lang="en-US" sz="22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402080" y="4495800"/>
            <a:ext cx="731520" cy="731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D</a:t>
            </a:r>
            <a:endParaRPr lang="en-US" sz="4400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371600" y="5486400"/>
            <a:ext cx="731520" cy="731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E</a:t>
            </a:r>
            <a:endParaRPr lang="en-US" sz="4400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2133600" y="4846320"/>
            <a:ext cx="60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057400" y="5836920"/>
            <a:ext cx="60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717482" y="4419600"/>
            <a:ext cx="4673918" cy="9448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ORIGIN</a:t>
            </a:r>
            <a:endParaRPr lang="en-US" sz="22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ctr"/>
              <a:t>40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14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43200" y="5410200"/>
            <a:ext cx="4648200" cy="9448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VERY END OF THE CURVE</a:t>
            </a:r>
            <a:endParaRPr lang="en-US" sz="22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51714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chiang\Dropbox\Eric Chiang - Jeremys slide files\Core3e Pictures\L6_2351377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3113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chiang\Dropbox\Eric Chiang - Jeremys slide files\Core3e Pictures\L6_235137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5" y="1447800"/>
            <a:ext cx="9131135" cy="513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hevron 11"/>
          <p:cNvSpPr/>
          <p:nvPr/>
        </p:nvSpPr>
        <p:spPr>
          <a:xfrm rot="16200000">
            <a:off x="723900" y="622300"/>
            <a:ext cx="914400" cy="2057400"/>
          </a:xfrm>
          <a:prstGeom prst="chevron">
            <a:avLst>
              <a:gd name="adj" fmla="val 43074"/>
            </a:avLst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2400" y="0"/>
            <a:ext cx="2057400" cy="1701800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09800" y="76200"/>
            <a:ext cx="693420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MOST OF YOUR FRIENDS DO NOT USE THE SAME WIRELESS PROVIDER AS YOU. WHAT MUST HAPPEN TO MAKE SURE YOUR CALLS AND TEXT MESSAGES GO THROUGH?</a:t>
            </a:r>
            <a:endParaRPr lang="en-US" sz="26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-76200" y="177800"/>
            <a:ext cx="2438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3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100" b="0" dirty="0">
                <a:solidFill>
                  <a:srgbClr val="FFFFFF"/>
                </a:solidFill>
                <a:latin typeface="Century Gothic" pitchFamily="34" charset="0"/>
              </a:rPr>
              <a:t>PRACTICE QUESTION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ctr"/>
              <a:t>41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14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39200" y="3086101"/>
            <a:ext cx="307777" cy="346709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 </a:t>
            </a:r>
            <a:r>
              <a:rPr lang="en-US" sz="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ANDRES RODRIGUEZ | DREAMSTIME.COM</a:t>
            </a:r>
            <a:endParaRPr lang="en-US" sz="800" dirty="0">
              <a:solidFill>
                <a:srgbClr val="FFFFFF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54763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579384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13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-3869"/>
            <a:ext cx="609600" cy="6187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077200" y="0"/>
            <a:ext cx="609600" cy="65836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543800" y="0"/>
            <a:ext cx="502920" cy="65836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52600" y="0"/>
            <a:ext cx="5746698" cy="65836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Round Diagonal Corner Rectangle 53"/>
          <p:cNvSpPr/>
          <p:nvPr/>
        </p:nvSpPr>
        <p:spPr>
          <a:xfrm>
            <a:off x="0" y="1"/>
            <a:ext cx="8686800" cy="1371599"/>
          </a:xfrm>
          <a:prstGeom prst="round2DiagRect">
            <a:avLst>
              <a:gd name="adj1" fmla="val 15425"/>
              <a:gd name="adj2" fmla="val 0"/>
            </a:avLst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0" y="62805"/>
            <a:ext cx="8686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WHEN YOU BUY A NEW COMPUTER, IT OFTEN COMES PRELOADED WITH A LOT OF SOFTWARE. WHAT STRATEGY IS BEING USED?</a:t>
            </a:r>
            <a:endParaRPr lang="en-US" sz="28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402080" y="2621280"/>
            <a:ext cx="731520" cy="731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B</a:t>
            </a:r>
            <a:endParaRPr lang="en-US" sz="4400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402080" y="3611880"/>
            <a:ext cx="731520" cy="731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C</a:t>
            </a:r>
            <a:endParaRPr lang="en-US" sz="4400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447800" y="1600200"/>
            <a:ext cx="731520" cy="731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A</a:t>
            </a:r>
            <a:endParaRPr lang="en-US" sz="4400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4" name="Straight Connector 13"/>
          <p:cNvCxnSpPr>
            <a:stCxn id="13" idx="6"/>
          </p:cNvCxnSpPr>
          <p:nvPr/>
        </p:nvCxnSpPr>
        <p:spPr>
          <a:xfrm>
            <a:off x="2179320" y="1965960"/>
            <a:ext cx="60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133600" y="2971800"/>
            <a:ext cx="60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133600" y="3962400"/>
            <a:ext cx="60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712720" y="1524000"/>
            <a:ext cx="4359211" cy="9448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A TEASER STRATEGY</a:t>
            </a:r>
            <a:endParaRPr lang="en-US" sz="22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17482" y="2514600"/>
            <a:ext cx="4354449" cy="9448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VERSIONING</a:t>
            </a:r>
            <a:endParaRPr lang="en-US" sz="22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12720" y="3505200"/>
            <a:ext cx="4359211" cy="9448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INTERTEMPORAL PRICING</a:t>
            </a:r>
            <a:endParaRPr lang="en-US" sz="22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402080" y="4572000"/>
            <a:ext cx="731520" cy="731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D</a:t>
            </a:r>
            <a:endParaRPr lang="en-US" sz="4400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2133600" y="4922520"/>
            <a:ext cx="60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717482" y="4495800"/>
            <a:ext cx="4354449" cy="9448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BUNDLING</a:t>
            </a:r>
            <a:endParaRPr lang="en-US" sz="22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schemeClr val="bg1"/>
                </a:solidFill>
                <a:latin typeface="Century Gothic" panose="020B0502020202020204" pitchFamily="34" charset="0"/>
              </a:rPr>
              <a:pPr algn="ctr"/>
              <a:t>42</a:t>
            </a:fld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14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402080" y="5608320"/>
            <a:ext cx="731520" cy="731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E</a:t>
            </a:r>
            <a:endParaRPr lang="en-US" sz="4400" dirty="0">
              <a:solidFill>
                <a:prstClr val="black">
                  <a:lumMod val="50000"/>
                  <a:lumOff val="50000"/>
                </a:prst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2133600" y="5958840"/>
            <a:ext cx="609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2712720" y="5501640"/>
            <a:ext cx="4359211" cy="9448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PEAK-LOAD PRICING</a:t>
            </a:r>
            <a:endParaRPr lang="en-US" sz="22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53280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1" t="18641" r="8249" b="10087"/>
          <a:stretch/>
        </p:blipFill>
        <p:spPr>
          <a:xfrm>
            <a:off x="3008318" y="0"/>
            <a:ext cx="6135682" cy="65836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1" t="18641" r="76297" b="10087"/>
          <a:stretch/>
        </p:blipFill>
        <p:spPr>
          <a:xfrm>
            <a:off x="1" y="0"/>
            <a:ext cx="3886200" cy="658368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975" y="3239632"/>
            <a:ext cx="9146975" cy="155188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56318" y="3239632"/>
            <a:ext cx="1676400" cy="1551884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04022" y="3291840"/>
            <a:ext cx="167621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14</a:t>
            </a:r>
            <a:endParaRPr lang="en-US" sz="8800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4400" y="3536681"/>
            <a:ext cx="45320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prstClr val="black">
                    <a:lumMod val="65000"/>
                    <a:lumOff val="35000"/>
                  </a:prstClr>
                </a:solidFill>
                <a:latin typeface="Segoe UI Light" panose="020B0502040204020203" pitchFamily="34" charset="0"/>
              </a:rPr>
              <a:t>END OF CHAPTER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90600" y="4191000"/>
            <a:ext cx="3038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" dirty="0">
              <a:solidFill>
                <a:prstClr val="white"/>
              </a:solidFill>
            </a:endParaRPr>
          </a:p>
          <a:p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 panose="020B0502020202020204" pitchFamily="34" charset="0"/>
              </a:rPr>
              <a:t>SLIDES CREATED BY ERIC CHIANG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6211881" y="4572000"/>
            <a:ext cx="1371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582537" y="655320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CHAPTER </a:t>
            </a:r>
            <a:r>
              <a:rPr lang="en-US" sz="11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entury Gothic" panose="020B0502020202020204" pitchFamily="34" charset="0"/>
              </a:rPr>
              <a:t>14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SLIDE </a:t>
            </a:r>
            <a:r>
              <a:rPr lang="en-US" sz="11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43</a:t>
            </a:r>
            <a:endParaRPr lang="en-US" sz="11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6398568"/>
            <a:ext cx="3483429" cy="2308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900" dirty="0" err="1">
                <a:latin typeface="Century Gothic" pitchFamily="34" charset="0"/>
              </a:rPr>
              <a:t>Tshooter</a:t>
            </a:r>
            <a:r>
              <a:rPr lang="en-US" sz="900" dirty="0">
                <a:latin typeface="Century Gothic" pitchFamily="34" charset="0"/>
              </a:rPr>
              <a:t>/</a:t>
            </a:r>
            <a:r>
              <a:rPr lang="en-US" sz="900" dirty="0" err="1">
                <a:latin typeface="Century Gothic" pitchFamily="34" charset="0"/>
              </a:rPr>
              <a:t>Shutterstock</a:t>
            </a:r>
            <a:r>
              <a:rPr lang="en-US" sz="900" dirty="0">
                <a:latin typeface="Century Gothic" pitchFamily="34" charset="0"/>
              </a:rPr>
              <a:t>; Anton </a:t>
            </a:r>
            <a:r>
              <a:rPr lang="en-US" sz="900" dirty="0" err="1">
                <a:latin typeface="Century Gothic" pitchFamily="34" charset="0"/>
              </a:rPr>
              <a:t>Balazh</a:t>
            </a:r>
            <a:r>
              <a:rPr lang="en-US" sz="900" dirty="0">
                <a:latin typeface="Century Gothic" pitchFamily="34" charset="0"/>
              </a:rPr>
              <a:t>/</a:t>
            </a:r>
            <a:r>
              <a:rPr lang="en-US" sz="900" dirty="0" err="1">
                <a:latin typeface="Century Gothic" pitchFamily="34" charset="0"/>
              </a:rPr>
              <a:t>Shutterstock</a:t>
            </a:r>
            <a:endParaRPr lang="en-US" sz="9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44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JeremyB\Dropbox\CoreEconomics Video Lectures (1)\High Res Photos for Core Videos\Network Goods\22UN10_42-209075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7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52400" y="5029200"/>
            <a:ext cx="8839200" cy="1371600"/>
          </a:xfrm>
          <a:prstGeom prst="roundRect">
            <a:avLst/>
          </a:prstGeom>
          <a:solidFill>
            <a:srgbClr val="00999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6200" y="5029200"/>
            <a:ext cx="8915400" cy="1371600"/>
          </a:xfrm>
        </p:spPr>
        <p:txBody>
          <a:bodyPr>
            <a:normAutofit/>
          </a:bodyPr>
          <a:lstStyle/>
          <a:p>
            <a:pPr marL="0" lvl="1" indent="0" algn="ctr"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PHYSICAL NETWORKS ARE CONNECTED BY A PHYSICAL STRUCTURE SUCH AS FIBER OPTICS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,</a:t>
            </a: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SATELLITES, OR TRANSPORTATION ROUTES.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prstClr val="white"/>
                </a:solidFill>
                <a:latin typeface="Century Gothic" panose="020B0502020202020204" pitchFamily="34" charset="0"/>
              </a:rPr>
              <a:pPr algn="ctr"/>
              <a:t>5</a:t>
            </a:fld>
            <a:endParaRPr lang="en-US" sz="11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14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39200" y="114301"/>
            <a:ext cx="307777" cy="346709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</a:rPr>
              <a:t>MARTIAL TREZZINI/EPA/CORBIS</a:t>
            </a:r>
            <a:endParaRPr lang="en-US" sz="80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27587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chiang\Dropbox\Eric Chiang - Jeremys slide files\Core3e_Lecture6_Chapter14\2013-11-01 20.02.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prstClr val="white"/>
                </a:solidFill>
                <a:latin typeface="Century Gothic" panose="020B0502020202020204" pitchFamily="34" charset="0"/>
              </a:rPr>
              <a:pPr algn="ctr"/>
              <a:t>6</a:t>
            </a:fld>
            <a:endParaRPr lang="en-US" sz="11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14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5181600"/>
            <a:ext cx="9144000" cy="141122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2400" y="5181600"/>
            <a:ext cx="8915400" cy="1371600"/>
          </a:xfrm>
        </p:spPr>
        <p:txBody>
          <a:bodyPr>
            <a:normAutofit/>
          </a:bodyPr>
          <a:lstStyle/>
          <a:p>
            <a:pPr marL="0" lvl="1" indent="0" algn="ctr"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VIRTUAL NETWORKS ARE CONNECTED BY GROUPS OF PEOPLE USING THE SAME TYPE OR BRAND OF GOOD OR SERVICE.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39200" y="114301"/>
            <a:ext cx="307777" cy="346709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ERIC CHIANG</a:t>
            </a:r>
            <a:endParaRPr lang="en-US" sz="800" dirty="0">
              <a:solidFill>
                <a:srgbClr val="FFFFFF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72245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579384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13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" name="Picture 2" descr="C:\Users\chiang\AppData\Local\Microsoft\Windows\Temporary Internet Files\Content.Outlook\KSJE07PH\phot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7010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52400" y="5105400"/>
            <a:ext cx="8839200" cy="1371600"/>
          </a:xfrm>
          <a:prstGeom prst="roundRect">
            <a:avLst/>
          </a:prstGeom>
          <a:solidFill>
            <a:srgbClr val="00999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6200" y="5105400"/>
            <a:ext cx="8915400" cy="1371600"/>
          </a:xfrm>
        </p:spPr>
        <p:txBody>
          <a:bodyPr>
            <a:normAutofit/>
          </a:bodyPr>
          <a:lstStyle/>
          <a:p>
            <a:pPr marL="0" lvl="1" indent="0" algn="ctr"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SOCIAL NETWORKS ARE CONNECTED VIRTUALLY BUT ALSO MORE DIRECTLY THROUGH CONTACTS WITHIN THE NETWORK.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prstClr val="white"/>
                </a:solidFill>
                <a:latin typeface="Century Gothic" panose="020B0502020202020204" pitchFamily="34" charset="0"/>
              </a:rPr>
              <a:pPr algn="ctr"/>
              <a:t>7</a:t>
            </a:fld>
            <a:endParaRPr lang="en-US" sz="11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14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39200" y="114301"/>
            <a:ext cx="307777" cy="346709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ERIC CHIANG</a:t>
            </a:r>
            <a:endParaRPr lang="en-US" sz="800" dirty="0">
              <a:solidFill>
                <a:srgbClr val="FFFFFF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50275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hiang\Dropbox\Eric Chiang - Jeremys slide files\Core3e Pictures\ch14_14un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9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5029200" y="2286000"/>
            <a:ext cx="3733800" cy="3352800"/>
          </a:xfrm>
          <a:prstGeom prst="roundRect">
            <a:avLst/>
          </a:prstGeom>
          <a:solidFill>
            <a:srgbClr val="00999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029200" y="2362200"/>
            <a:ext cx="3733800" cy="3276600"/>
          </a:xfrm>
        </p:spPr>
        <p:txBody>
          <a:bodyPr>
            <a:normAutofit lnSpcReduction="10000"/>
          </a:bodyPr>
          <a:lstStyle/>
          <a:p>
            <a:pPr marL="0" lvl="1" indent="0" algn="ctr">
              <a:buFont typeface="Arial" pitchFamily="34" charset="0"/>
              <a:buNone/>
              <a:defRPr/>
            </a:pPr>
            <a:r>
              <a:rPr lang="en-US" cap="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 network good describes a type of good or service whose existence depends on the a physical, virtual, or social network.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prstClr val="white"/>
                </a:solidFill>
                <a:latin typeface="Century Gothic" panose="020B0502020202020204" pitchFamily="34" charset="0"/>
              </a:rPr>
              <a:pPr algn="ctr"/>
              <a:t>8</a:t>
            </a:fld>
            <a:endParaRPr lang="en-US" sz="11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14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39200" y="114301"/>
            <a:ext cx="307777" cy="346709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DANIELOIZO/DREAMSTIME.COM</a:t>
            </a:r>
            <a:endParaRPr lang="en-US" sz="800" dirty="0">
              <a:solidFill>
                <a:srgbClr val="FFFFFF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47772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JeremyB\Dropbox\CoreEconomics Video Lectures (1)\High Res Photos for Core Videos\Network Goods\14UN04b_203676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7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52400" y="5029200"/>
            <a:ext cx="8839200" cy="1371600"/>
          </a:xfrm>
          <a:prstGeom prst="roundRect">
            <a:avLst/>
          </a:prstGeom>
          <a:solidFill>
            <a:srgbClr val="00999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6200" y="5029200"/>
            <a:ext cx="8915400" cy="1371600"/>
          </a:xfrm>
        </p:spPr>
        <p:txBody>
          <a:bodyPr>
            <a:normAutofit fontScale="92500"/>
          </a:bodyPr>
          <a:lstStyle/>
          <a:p>
            <a:pPr marL="0" lvl="1" indent="0" algn="ctr"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 NETWORK EFFECT OCCURS WHEN THE VALUE OF A PRODUCT RISES AS MORE PEOPLE USE THE PRODUCT, WHICH ENCOURAGES EVEN MORE PEOPLE TO USE IT.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20000" y="6553200"/>
            <a:ext cx="8171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SLIDE </a:t>
            </a:r>
            <a:fld id="{6FD6B7A6-E1EC-4D2B-BE3B-190BA12621E0}" type="slidenum">
              <a:rPr lang="en-US" sz="1100" smtClean="0">
                <a:solidFill>
                  <a:prstClr val="white"/>
                </a:solidFill>
                <a:latin typeface="Century Gothic" panose="020B0502020202020204" pitchFamily="34" charset="0"/>
              </a:rPr>
              <a:pPr algn="ctr"/>
              <a:t>9</a:t>
            </a:fld>
            <a:endParaRPr lang="en-US" sz="11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3200" y="6560940"/>
            <a:ext cx="1037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CHAPTER 14</a:t>
            </a:r>
            <a:r>
              <a:rPr lang="en-US" sz="1100" dirty="0" smtClean="0">
                <a:solidFill>
                  <a:srgbClr val="009999"/>
                </a:solidFill>
                <a:latin typeface="Century Gothic" panose="020B0502020202020204" pitchFamily="34" charset="0"/>
              </a:rPr>
              <a:t> </a:t>
            </a:r>
            <a:endParaRPr lang="en-US" sz="11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39200" y="114301"/>
            <a:ext cx="307777" cy="346709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GINASANDERS/DREAMSTIME.COM</a:t>
            </a:r>
            <a:endParaRPr lang="en-US" sz="800" dirty="0">
              <a:solidFill>
                <a:srgbClr val="FFFFFF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19527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ood for though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Basi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2_Master Sli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2_Master Slide 1">
        <a:dk1>
          <a:srgbClr val="000000"/>
        </a:dk1>
        <a:lt1>
          <a:srgbClr val="B3D1F0"/>
        </a:lt1>
        <a:dk2>
          <a:srgbClr val="1822CD"/>
        </a:dk2>
        <a:lt2>
          <a:srgbClr val="000000"/>
        </a:lt2>
        <a:accent1>
          <a:srgbClr val="3568C7"/>
        </a:accent1>
        <a:accent2>
          <a:srgbClr val="F06157"/>
        </a:accent2>
        <a:accent3>
          <a:srgbClr val="D6E5F6"/>
        </a:accent3>
        <a:accent4>
          <a:srgbClr val="000000"/>
        </a:accent4>
        <a:accent5>
          <a:srgbClr val="AEB9E0"/>
        </a:accent5>
        <a:accent6>
          <a:srgbClr val="D9574E"/>
        </a:accent6>
        <a:hlink>
          <a:srgbClr val="FF9218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 Slide 2">
        <a:dk1>
          <a:srgbClr val="000000"/>
        </a:dk1>
        <a:lt1>
          <a:srgbClr val="DCD1EB"/>
        </a:lt1>
        <a:dk2>
          <a:srgbClr val="6C18B0"/>
        </a:dk2>
        <a:lt2>
          <a:srgbClr val="000000"/>
        </a:lt2>
        <a:accent1>
          <a:srgbClr val="9968CC"/>
        </a:accent1>
        <a:accent2>
          <a:srgbClr val="FFAF18"/>
        </a:accent2>
        <a:accent3>
          <a:srgbClr val="EBE5F3"/>
        </a:accent3>
        <a:accent4>
          <a:srgbClr val="000000"/>
        </a:accent4>
        <a:accent5>
          <a:srgbClr val="CAB9E2"/>
        </a:accent5>
        <a:accent6>
          <a:srgbClr val="E79E15"/>
        </a:accent6>
        <a:hlink>
          <a:srgbClr val="1822CD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 Slide 3">
        <a:dk1>
          <a:srgbClr val="000000"/>
        </a:dk1>
        <a:lt1>
          <a:srgbClr val="EECAE1"/>
        </a:lt1>
        <a:dk2>
          <a:srgbClr val="DC54AD"/>
        </a:dk2>
        <a:lt2>
          <a:srgbClr val="000000"/>
        </a:lt2>
        <a:accent1>
          <a:srgbClr val="DC359C"/>
        </a:accent1>
        <a:accent2>
          <a:srgbClr val="FFAF18"/>
        </a:accent2>
        <a:accent3>
          <a:srgbClr val="F5E1EE"/>
        </a:accent3>
        <a:accent4>
          <a:srgbClr val="000000"/>
        </a:accent4>
        <a:accent5>
          <a:srgbClr val="EBAECB"/>
        </a:accent5>
        <a:accent6>
          <a:srgbClr val="E79E15"/>
        </a:accent6>
        <a:hlink>
          <a:srgbClr val="1822CD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 Slide 4">
        <a:dk1>
          <a:srgbClr val="000000"/>
        </a:dk1>
        <a:lt1>
          <a:srgbClr val="D7E6C5"/>
        </a:lt1>
        <a:dk2>
          <a:srgbClr val="2F8B20"/>
        </a:dk2>
        <a:lt2>
          <a:srgbClr val="000000"/>
        </a:lt2>
        <a:accent1>
          <a:srgbClr val="7ABA05"/>
        </a:accent1>
        <a:accent2>
          <a:srgbClr val="FFAF18"/>
        </a:accent2>
        <a:accent3>
          <a:srgbClr val="E8F0DF"/>
        </a:accent3>
        <a:accent4>
          <a:srgbClr val="000000"/>
        </a:accent4>
        <a:accent5>
          <a:srgbClr val="BED9AA"/>
        </a:accent5>
        <a:accent6>
          <a:srgbClr val="E79E15"/>
        </a:accent6>
        <a:hlink>
          <a:srgbClr val="1822CD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 Slide 5">
        <a:dk1>
          <a:srgbClr val="000000"/>
        </a:dk1>
        <a:lt1>
          <a:srgbClr val="F8D1A8"/>
        </a:lt1>
        <a:dk2>
          <a:srgbClr val="FF9218"/>
        </a:dk2>
        <a:lt2>
          <a:srgbClr val="000000"/>
        </a:lt2>
        <a:accent1>
          <a:srgbClr val="FFAF18"/>
        </a:accent1>
        <a:accent2>
          <a:srgbClr val="F06157"/>
        </a:accent2>
        <a:accent3>
          <a:srgbClr val="FBE5D1"/>
        </a:accent3>
        <a:accent4>
          <a:srgbClr val="000000"/>
        </a:accent4>
        <a:accent5>
          <a:srgbClr val="FFD4AB"/>
        </a:accent5>
        <a:accent6>
          <a:srgbClr val="D9574E"/>
        </a:accent6>
        <a:hlink>
          <a:srgbClr val="FF9218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 Slide 6">
        <a:dk1>
          <a:srgbClr val="000000"/>
        </a:dk1>
        <a:lt1>
          <a:srgbClr val="CCCCCC"/>
        </a:lt1>
        <a:dk2>
          <a:srgbClr val="555555"/>
        </a:dk2>
        <a:lt2>
          <a:srgbClr val="000000"/>
        </a:lt2>
        <a:accent1>
          <a:srgbClr val="AAAAAA"/>
        </a:accent1>
        <a:accent2>
          <a:srgbClr val="888888"/>
        </a:accent2>
        <a:accent3>
          <a:srgbClr val="E2E2E2"/>
        </a:accent3>
        <a:accent4>
          <a:srgbClr val="000000"/>
        </a:accent4>
        <a:accent5>
          <a:srgbClr val="D2D2D2"/>
        </a:accent5>
        <a:accent6>
          <a:srgbClr val="7B7B7B"/>
        </a:accent6>
        <a:hlink>
          <a:srgbClr val="333333"/>
        </a:hlink>
        <a:folHlink>
          <a:srgbClr val="8888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Basi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2_Master Sli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2_Master Slide 1">
        <a:dk1>
          <a:srgbClr val="000000"/>
        </a:dk1>
        <a:lt1>
          <a:srgbClr val="B3D1F0"/>
        </a:lt1>
        <a:dk2>
          <a:srgbClr val="1822CD"/>
        </a:dk2>
        <a:lt2>
          <a:srgbClr val="000000"/>
        </a:lt2>
        <a:accent1>
          <a:srgbClr val="3568C7"/>
        </a:accent1>
        <a:accent2>
          <a:srgbClr val="F06157"/>
        </a:accent2>
        <a:accent3>
          <a:srgbClr val="D6E5F6"/>
        </a:accent3>
        <a:accent4>
          <a:srgbClr val="000000"/>
        </a:accent4>
        <a:accent5>
          <a:srgbClr val="AEB9E0"/>
        </a:accent5>
        <a:accent6>
          <a:srgbClr val="D9574E"/>
        </a:accent6>
        <a:hlink>
          <a:srgbClr val="FF9218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 Slide 2">
        <a:dk1>
          <a:srgbClr val="000000"/>
        </a:dk1>
        <a:lt1>
          <a:srgbClr val="DCD1EB"/>
        </a:lt1>
        <a:dk2>
          <a:srgbClr val="6C18B0"/>
        </a:dk2>
        <a:lt2>
          <a:srgbClr val="000000"/>
        </a:lt2>
        <a:accent1>
          <a:srgbClr val="9968CC"/>
        </a:accent1>
        <a:accent2>
          <a:srgbClr val="FFAF18"/>
        </a:accent2>
        <a:accent3>
          <a:srgbClr val="EBE5F3"/>
        </a:accent3>
        <a:accent4>
          <a:srgbClr val="000000"/>
        </a:accent4>
        <a:accent5>
          <a:srgbClr val="CAB9E2"/>
        </a:accent5>
        <a:accent6>
          <a:srgbClr val="E79E15"/>
        </a:accent6>
        <a:hlink>
          <a:srgbClr val="1822CD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 Slide 3">
        <a:dk1>
          <a:srgbClr val="000000"/>
        </a:dk1>
        <a:lt1>
          <a:srgbClr val="EECAE1"/>
        </a:lt1>
        <a:dk2>
          <a:srgbClr val="DC54AD"/>
        </a:dk2>
        <a:lt2>
          <a:srgbClr val="000000"/>
        </a:lt2>
        <a:accent1>
          <a:srgbClr val="DC359C"/>
        </a:accent1>
        <a:accent2>
          <a:srgbClr val="FFAF18"/>
        </a:accent2>
        <a:accent3>
          <a:srgbClr val="F5E1EE"/>
        </a:accent3>
        <a:accent4>
          <a:srgbClr val="000000"/>
        </a:accent4>
        <a:accent5>
          <a:srgbClr val="EBAECB"/>
        </a:accent5>
        <a:accent6>
          <a:srgbClr val="E79E15"/>
        </a:accent6>
        <a:hlink>
          <a:srgbClr val="1822CD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 Slide 4">
        <a:dk1>
          <a:srgbClr val="000000"/>
        </a:dk1>
        <a:lt1>
          <a:srgbClr val="D7E6C5"/>
        </a:lt1>
        <a:dk2>
          <a:srgbClr val="2F8B20"/>
        </a:dk2>
        <a:lt2>
          <a:srgbClr val="000000"/>
        </a:lt2>
        <a:accent1>
          <a:srgbClr val="7ABA05"/>
        </a:accent1>
        <a:accent2>
          <a:srgbClr val="FFAF18"/>
        </a:accent2>
        <a:accent3>
          <a:srgbClr val="E8F0DF"/>
        </a:accent3>
        <a:accent4>
          <a:srgbClr val="000000"/>
        </a:accent4>
        <a:accent5>
          <a:srgbClr val="BED9AA"/>
        </a:accent5>
        <a:accent6>
          <a:srgbClr val="E79E15"/>
        </a:accent6>
        <a:hlink>
          <a:srgbClr val="1822CD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 Slide 5">
        <a:dk1>
          <a:srgbClr val="000000"/>
        </a:dk1>
        <a:lt1>
          <a:srgbClr val="F8D1A8"/>
        </a:lt1>
        <a:dk2>
          <a:srgbClr val="FF9218"/>
        </a:dk2>
        <a:lt2>
          <a:srgbClr val="000000"/>
        </a:lt2>
        <a:accent1>
          <a:srgbClr val="FFAF18"/>
        </a:accent1>
        <a:accent2>
          <a:srgbClr val="F06157"/>
        </a:accent2>
        <a:accent3>
          <a:srgbClr val="FBE5D1"/>
        </a:accent3>
        <a:accent4>
          <a:srgbClr val="000000"/>
        </a:accent4>
        <a:accent5>
          <a:srgbClr val="FFD4AB"/>
        </a:accent5>
        <a:accent6>
          <a:srgbClr val="D9574E"/>
        </a:accent6>
        <a:hlink>
          <a:srgbClr val="FF9218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Master Slide 6">
        <a:dk1>
          <a:srgbClr val="000000"/>
        </a:dk1>
        <a:lt1>
          <a:srgbClr val="CCCCCC"/>
        </a:lt1>
        <a:dk2>
          <a:srgbClr val="555555"/>
        </a:dk2>
        <a:lt2>
          <a:srgbClr val="000000"/>
        </a:lt2>
        <a:accent1>
          <a:srgbClr val="AAAAAA"/>
        </a:accent1>
        <a:accent2>
          <a:srgbClr val="888888"/>
        </a:accent2>
        <a:accent3>
          <a:srgbClr val="E2E2E2"/>
        </a:accent3>
        <a:accent4>
          <a:srgbClr val="000000"/>
        </a:accent4>
        <a:accent5>
          <a:srgbClr val="D2D2D2"/>
        </a:accent5>
        <a:accent6>
          <a:srgbClr val="7B7B7B"/>
        </a:accent6>
        <a:hlink>
          <a:srgbClr val="333333"/>
        </a:hlink>
        <a:folHlink>
          <a:srgbClr val="8888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Try it 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2637</TotalTime>
  <Words>1900</Words>
  <Application>Microsoft Office PowerPoint</Application>
  <PresentationFormat>On-screen Show (4:3)</PresentationFormat>
  <Paragraphs>374</Paragraphs>
  <Slides>43</Slides>
  <Notes>43</Notes>
  <HiddenSlides>0</HiddenSlides>
  <MMClips>0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43</vt:i4>
      </vt:variant>
    </vt:vector>
  </HeadingPairs>
  <TitlesOfParts>
    <vt:vector size="55" baseType="lpstr">
      <vt:lpstr>Office Theme</vt:lpstr>
      <vt:lpstr>1_Food for thought</vt:lpstr>
      <vt:lpstr>3_Office Theme</vt:lpstr>
      <vt:lpstr>4_Office Theme</vt:lpstr>
      <vt:lpstr>1_Office Theme</vt:lpstr>
      <vt:lpstr>7_Office Theme</vt:lpstr>
      <vt:lpstr>2_Basic</vt:lpstr>
      <vt:lpstr>3_Basic</vt:lpstr>
      <vt:lpstr>2_Try it 1</vt:lpstr>
      <vt:lpstr>2_Office Theme</vt:lpstr>
      <vt:lpstr>10_Office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Jeremy Brown</dc:creator>
  <cp:lastModifiedBy>Lindsay Neff</cp:lastModifiedBy>
  <cp:revision>303</cp:revision>
  <dcterms:created xsi:type="dcterms:W3CDTF">2013-11-11T14:39:47Z</dcterms:created>
  <dcterms:modified xsi:type="dcterms:W3CDTF">2016-10-26T20:48:41Z</dcterms:modified>
</cp:coreProperties>
</file>