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8" r:id="rId4"/>
    <p:sldMasterId id="2147483710" r:id="rId5"/>
    <p:sldMasterId id="2147483745" r:id="rId6"/>
    <p:sldMasterId id="2147483757" r:id="rId7"/>
    <p:sldMasterId id="2147483781" r:id="rId8"/>
    <p:sldMasterId id="2147483793" r:id="rId9"/>
    <p:sldMasterId id="2147483797" r:id="rId10"/>
    <p:sldMasterId id="2147483802" r:id="rId11"/>
    <p:sldMasterId id="2147483806" r:id="rId12"/>
    <p:sldMasterId id="2147483818" r:id="rId13"/>
    <p:sldMasterId id="2147483830" r:id="rId14"/>
    <p:sldMasterId id="2147483842" r:id="rId15"/>
    <p:sldMasterId id="2147483854" r:id="rId16"/>
  </p:sldMasterIdLst>
  <p:notesMasterIdLst>
    <p:notesMasterId r:id="rId59"/>
  </p:notesMasterIdLst>
  <p:sldIdLst>
    <p:sldId id="527" r:id="rId17"/>
    <p:sldId id="262" r:id="rId18"/>
    <p:sldId id="383" r:id="rId19"/>
    <p:sldId id="437" r:id="rId20"/>
    <p:sldId id="427" r:id="rId21"/>
    <p:sldId id="381" r:id="rId22"/>
    <p:sldId id="494" r:id="rId23"/>
    <p:sldId id="495" r:id="rId24"/>
    <p:sldId id="496" r:id="rId25"/>
    <p:sldId id="512" r:id="rId26"/>
    <p:sldId id="497" r:id="rId27"/>
    <p:sldId id="498" r:id="rId28"/>
    <p:sldId id="499" r:id="rId29"/>
    <p:sldId id="500" r:id="rId30"/>
    <p:sldId id="501" r:id="rId31"/>
    <p:sldId id="523" r:id="rId32"/>
    <p:sldId id="288" r:id="rId33"/>
    <p:sldId id="428" r:id="rId34"/>
    <p:sldId id="515" r:id="rId35"/>
    <p:sldId id="503" r:id="rId36"/>
    <p:sldId id="520" r:id="rId37"/>
    <p:sldId id="273" r:id="rId38"/>
    <p:sldId id="506" r:id="rId39"/>
    <p:sldId id="514" r:id="rId40"/>
    <p:sldId id="524" r:id="rId41"/>
    <p:sldId id="517" r:id="rId42"/>
    <p:sldId id="518" r:id="rId43"/>
    <p:sldId id="519" r:id="rId44"/>
    <p:sldId id="526" r:id="rId45"/>
    <p:sldId id="522" r:id="rId46"/>
    <p:sldId id="521" r:id="rId47"/>
    <p:sldId id="516" r:id="rId48"/>
    <p:sldId id="513" r:id="rId49"/>
    <p:sldId id="525" r:id="rId50"/>
    <p:sldId id="505" r:id="rId51"/>
    <p:sldId id="376" r:id="rId52"/>
    <p:sldId id="378" r:id="rId53"/>
    <p:sldId id="284" r:id="rId54"/>
    <p:sldId id="509" r:id="rId55"/>
    <p:sldId id="510" r:id="rId56"/>
    <p:sldId id="511" r:id="rId57"/>
    <p:sldId id="52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2" clrIdx="0"/>
  <p:cmAuthor id="1" name="Isman, Jodi" initials="IJ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008080"/>
    <a:srgbClr val="FCD5B5"/>
    <a:srgbClr val="A6A6A6"/>
    <a:srgbClr val="00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91297" autoAdjust="0"/>
  </p:normalViewPr>
  <p:slideViewPr>
    <p:cSldViewPr>
      <p:cViewPr varScale="1">
        <p:scale>
          <a:sx n="84" d="100"/>
          <a:sy n="84" d="100"/>
        </p:scale>
        <p:origin x="-157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06597-A0CD-4367-B3B4-3B20C8A464A9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C9249-343B-4722-9764-1BA316ECD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7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26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6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59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64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0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60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61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6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78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23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15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92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Answer:</a:t>
            </a:r>
            <a:r>
              <a:rPr lang="en-US" baseline="0" dirty="0" smtClean="0"/>
              <a:t>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93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Answer: Income</a:t>
            </a:r>
            <a:r>
              <a:rPr lang="en-US" altLang="en-US" baseline="0" dirty="0" smtClean="0"/>
              <a:t> effect is stronger than the substitution effect in this case.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85C6D-6F3F-47B1-ADFC-3439C2F7E1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844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Answer: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5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Answer:</a:t>
            </a:r>
            <a:r>
              <a:rPr lang="en-US" altLang="en-US" baseline="0" dirty="0" smtClean="0"/>
              <a:t> The Equal Pay Act of 1963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85C6D-6F3F-47B1-ADFC-3439C2F7E1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8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Answer: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37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6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2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59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79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9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392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67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237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73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32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888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637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925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681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418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1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026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152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31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190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134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5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980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737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5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9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49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677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419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76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422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640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213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794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327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94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989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9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Oval 10"/>
          <p:cNvSpPr>
            <a:spLocks noChangeArrowheads="1"/>
          </p:cNvSpPr>
          <p:nvPr userDrawn="1"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48CEE0-2BFC-4DAE-98DB-919AA82EB6C6}" type="slidenum">
              <a:rPr lang="en-US" sz="1400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359775" y="648811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12-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4800" b="0" spc="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3200" b="1"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800" b="1"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89189305"/>
      </p:ext>
    </p:extLst>
  </p:cSld>
  <p:clrMapOvr>
    <a:masterClrMapping/>
  </p:clrMapOvr>
  <p:transition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36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02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729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117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088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916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836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725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769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59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0" y="6400800"/>
            <a:ext cx="609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917B7-1E48-4D38-8F95-CD155DEBC75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079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347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61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830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114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061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56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4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9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74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8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51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7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66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26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14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73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77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68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1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36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65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0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57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11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3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87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91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98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81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9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0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87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2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1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78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18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90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84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5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39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66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24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42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07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34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12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37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3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04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11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09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4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59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94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92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30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938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19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8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55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920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0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02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491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14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57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95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443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47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82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270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 userDrawn="1"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7D9B4-A805-4219-8D0C-DBBB707835E8}" type="slidenum"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11-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4800" b="0" spc="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3200" b="1"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800" b="1"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17534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589984049"/>
      </p:ext>
    </p:extLst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1295400" y="6400800"/>
            <a:ext cx="65532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Chapter 8  © 2008 Worth Publishers ▪ CoreEconomics ▪ Stone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0" y="6400800"/>
            <a:ext cx="609600" cy="3810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4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28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124985786"/>
      </p:ext>
    </p:extLst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59204"/>
      </p:ext>
    </p:extLst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51460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64630"/>
      </p:ext>
    </p:extLst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925989"/>
      </p:ext>
    </p:extLst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 userDrawn="1"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E00A79-49FC-45F2-9D6D-2A5166B1953E}" type="slidenum"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11-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4800" b="0" spc="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3200" b="1"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800" b="1"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12619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8669819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850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1295400" y="6400800"/>
            <a:ext cx="65532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Chapter 8  © 2008 Worth Publishers ▪ CoreEconomics ▪ Stone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0" y="6400800"/>
            <a:ext cx="609600" cy="3810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71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64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915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68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477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506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282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118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164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9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5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219200"/>
            <a:ext cx="86868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0" y="0"/>
            <a:ext cx="2438400" cy="1283910"/>
          </a:xfrm>
          <a:prstGeom prst="rightArrow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Try it</a:t>
            </a:r>
          </a:p>
        </p:txBody>
      </p:sp>
      <p:sp>
        <p:nvSpPr>
          <p:cNvPr id="24581" name="Oval 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3EA3901-49C7-42C4-ABC0-3D8AE343200F}" type="slidenum">
              <a:rPr lang="en-US" sz="140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11-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4419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605" name="Oval 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76029A-CA00-412D-97DB-C86E7FF5E897}" type="slidenum"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11-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4232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spc="3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40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cs typeface="Tahoma" pitchFamily="34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cs typeface="Tahoma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0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0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1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3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2971800"/>
            <a:ext cx="914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TextBox 18"/>
          <p:cNvSpPr txBox="1">
            <a:spLocks noChangeArrowheads="1"/>
          </p:cNvSpPr>
          <p:nvPr/>
        </p:nvSpPr>
        <p:spPr bwMode="auto">
          <a:xfrm>
            <a:off x="0" y="1676400"/>
            <a:ext cx="9144000" cy="369888"/>
          </a:xfrm>
          <a:prstGeom prst="rect">
            <a:avLst/>
          </a:prstGeom>
          <a:solidFill>
            <a:srgbClr val="CCFF33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good blogs and other sites to get the juices flowing: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0"/>
            <a:ext cx="7315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Food for Thought….</a:t>
            </a:r>
          </a:p>
        </p:txBody>
      </p:sp>
      <p:sp>
        <p:nvSpPr>
          <p:cNvPr id="4109" name="Oval 1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B54BA58-0208-458B-8039-A7A623BB8BEE}" type="slidenum">
              <a:rPr lang="en-US" sz="1400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8315325" y="650240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12-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14400" y="3657600"/>
            <a:ext cx="2362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http://freakonomics.blogs.nytimes.com/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3048000"/>
            <a:ext cx="25527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http://www.worthpublishers.com/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667000" y="4953000"/>
            <a:ext cx="25479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http://bls.gov/home.htm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795588" y="3244850"/>
            <a:ext cx="35528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http://krugman.blogs.nytimes.com/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191000" y="4191000"/>
            <a:ext cx="21891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http://www.bea.gov/</a:t>
            </a:r>
          </a:p>
        </p:txBody>
      </p:sp>
    </p:spTree>
    <p:extLst>
      <p:ext uri="{BB962C8B-B14F-4D97-AF65-F5344CB8AC3E}">
        <p14:creationId xmlns:p14="http://schemas.microsoft.com/office/powerpoint/2010/main" val="418743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0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3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3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7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605" name="Oval 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97F4F3-F456-4C2C-90BA-47864B093B18}" type="slidenum"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11-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0793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spc="3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40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cs typeface="Tahoma" pitchFamily="34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cs typeface="Tahoma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75" y="0"/>
            <a:ext cx="9144000" cy="65928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71889" y="6553200"/>
            <a:ext cx="18101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</a:t>
            </a: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        </a:t>
            </a:r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1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977" y="4876800"/>
            <a:ext cx="307777" cy="1676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cap="all" dirty="0" smtClean="0">
                <a:solidFill>
                  <a:schemeClr val="bg1"/>
                </a:solidFill>
                <a:latin typeface="Century Gothic"/>
              </a:rPr>
              <a:t>Digital Vision / Getty Images</a:t>
            </a:r>
            <a:endParaRPr lang="en-US" sz="800" cap="all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75" y="1227892"/>
            <a:ext cx="9146975" cy="155188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776" y="0"/>
            <a:ext cx="1676400" cy="277977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0176" y="2590800"/>
            <a:ext cx="1371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775" y="1295400"/>
            <a:ext cx="16764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11</a:t>
            </a:r>
            <a:endParaRPr lang="en-US" sz="8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1565350"/>
            <a:ext cx="4366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</a:rPr>
              <a:t>The Labor Market</a:t>
            </a:r>
            <a:endParaRPr lang="en-US" sz="4400" b="1" dirty="0">
              <a:solidFill>
                <a:prstClr val="black">
                  <a:lumMod val="65000"/>
                  <a:lumOff val="35000"/>
                </a:prstClr>
              </a:solidFill>
              <a:latin typeface="Segoe UI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2338315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" dirty="0">
              <a:solidFill>
                <a:prstClr val="white"/>
              </a:solidFill>
            </a:endParaRPr>
          </a:p>
          <a:p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SLIDES CREATED BY ERIC CHIANG</a:t>
            </a:r>
          </a:p>
        </p:txBody>
      </p:sp>
    </p:spTree>
    <p:extLst>
      <p:ext uri="{BB962C8B-B14F-4D97-AF65-F5344CB8AC3E}">
        <p14:creationId xmlns:p14="http://schemas.microsoft.com/office/powerpoint/2010/main" val="8183682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iang\Dropbox\Camera Uploads\2013-12-28 12.57.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95300" y="76200"/>
            <a:ext cx="8077200" cy="14478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3900" y="120555"/>
            <a:ext cx="7713264" cy="1447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FIRM’S DEMAND FOR LABOR IS DERIVED FROM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DEMAND </a:t>
            </a:r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 ITS PRODUCT AND THE PRODUCTIVITY OF LABOR.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10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ERIC CHIANG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313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667000"/>
            <a:ext cx="6750117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371600"/>
            <a:ext cx="73152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revenue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worker earns for the firm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11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17483" y="2743200"/>
            <a:ext cx="6597717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</a:t>
            </a:r>
            <a:r>
              <a:rPr lang="en-US" altLang="en-US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MPP</a:t>
            </a:r>
            <a:r>
              <a:rPr lang="en-US" altLang="en-US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×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endParaRPr lang="en-US" altLang="en-US" i="1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810000"/>
            <a:ext cx="7467600" cy="213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MPP</a:t>
            </a:r>
            <a:r>
              <a:rPr lang="en-US" altLang="en-US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marginal physical product of labor: the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output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adding one more worker. </a:t>
            </a:r>
          </a:p>
          <a:p>
            <a:pPr algn="l">
              <a:buClr>
                <a:prstClr val="black">
                  <a:lumMod val="65000"/>
                  <a:lumOff val="35000"/>
                </a:prstClr>
              </a:buClr>
            </a:pPr>
            <a:endParaRPr lang="en-US" altLang="en-US" dirty="0" smtClean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26" y="346131"/>
            <a:ext cx="8088574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579" y="327005"/>
            <a:ext cx="791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MARGINAL REVENUE PRODUCT, </a:t>
            </a:r>
            <a:r>
              <a:rPr lang="en-US" sz="3300" i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MRP</a:t>
            </a:r>
            <a:r>
              <a:rPr lang="en-US" sz="3300" i="1" baseline="-25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endParaRPr lang="en-US" sz="33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583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667000"/>
            <a:ext cx="6750117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371600"/>
            <a:ext cx="73152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competitive labor markets, the firm is a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taker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means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12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17483" y="2743200"/>
            <a:ext cx="6597717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</a:t>
            </a:r>
            <a:r>
              <a:rPr lang="en-US" altLang="en-US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MPP</a:t>
            </a:r>
            <a:r>
              <a:rPr lang="en-US" altLang="en-US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×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VMP</a:t>
            </a:r>
            <a:r>
              <a:rPr lang="en-US" altLang="en-US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altLang="en-US" i="1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810000"/>
            <a:ext cx="7467600" cy="213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competitive firms,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profits are maximized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labor is hired to the point where </a:t>
            </a:r>
            <a:r>
              <a:rPr lang="en-US" altLang="en-US" i="1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VMP</a:t>
            </a:r>
            <a:r>
              <a:rPr lang="en-US" altLang="en-US" i="1" baseline="-250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wage rate</a:t>
            </a:r>
            <a:r>
              <a:rPr lang="en-US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dirty="0" smtClean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452735"/>
            <a:ext cx="791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VALUE OF THE MARGINAL REVENUE PRODUCT, </a:t>
            </a:r>
            <a:r>
              <a:rPr lang="en-US" sz="2400" i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VMP</a:t>
            </a:r>
            <a:r>
              <a:rPr lang="en-US" sz="2400" i="1" baseline="-25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endParaRPr lang="en-US" sz="24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51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hiang\Dropbox\Eric Chiang - Jeremys slide files\Core3e Pictures\ch18_18un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" y="-1"/>
            <a:ext cx="9145979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200" y="5029200"/>
            <a:ext cx="8915400" cy="12192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5073555"/>
            <a:ext cx="8648700" cy="1447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FIRMS HIRE WORKERS BASED ON THEIR VALUE RELATIVE TO THEIR COST: </a:t>
            </a:r>
            <a:r>
              <a:rPr lang="en-US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MRP</a:t>
            </a:r>
            <a:r>
              <a:rPr lang="en-US" altLang="en-US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= </a:t>
            </a:r>
            <a:r>
              <a:rPr lang="en-US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13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LOU LINWEI/ALAMY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935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416" y="356335"/>
            <a:ext cx="53799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SHIFTS IN LABOR DEMAND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factors can lead to a shift of the labor demand curve: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product demand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productivity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prices of other inputs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competitive labor markets occurs at the intersection of supply and demand.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14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721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299" name="Line 6"/>
          <p:cNvSpPr>
            <a:spLocks noChangeShapeType="1"/>
          </p:cNvSpPr>
          <p:nvPr/>
        </p:nvSpPr>
        <p:spPr bwMode="auto">
          <a:xfrm>
            <a:off x="611187" y="2057400"/>
            <a:ext cx="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611187" y="5410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01" name="Line 8"/>
          <p:cNvSpPr>
            <a:spLocks noChangeShapeType="1"/>
          </p:cNvSpPr>
          <p:nvPr/>
        </p:nvSpPr>
        <p:spPr bwMode="auto">
          <a:xfrm>
            <a:off x="5395912" y="5410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02" name="Line 9"/>
          <p:cNvSpPr>
            <a:spLocks noChangeShapeType="1"/>
          </p:cNvSpPr>
          <p:nvPr/>
        </p:nvSpPr>
        <p:spPr bwMode="auto">
          <a:xfrm flipV="1">
            <a:off x="5395912" y="2057400"/>
            <a:ext cx="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85" name="Line 16"/>
          <p:cNvSpPr>
            <a:spLocks noChangeShapeType="1"/>
          </p:cNvSpPr>
          <p:nvPr/>
        </p:nvSpPr>
        <p:spPr bwMode="auto">
          <a:xfrm>
            <a:off x="1143000" y="2526506"/>
            <a:ext cx="2438400" cy="24264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86" name="Line 17"/>
          <p:cNvSpPr>
            <a:spLocks noChangeShapeType="1"/>
          </p:cNvSpPr>
          <p:nvPr/>
        </p:nvSpPr>
        <p:spPr bwMode="auto">
          <a:xfrm>
            <a:off x="5562599" y="2895600"/>
            <a:ext cx="2286001" cy="19050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91" name="Text Box 25"/>
          <p:cNvSpPr txBox="1">
            <a:spLocks noChangeArrowheads="1"/>
          </p:cNvSpPr>
          <p:nvPr/>
        </p:nvSpPr>
        <p:spPr bwMode="auto">
          <a:xfrm>
            <a:off x="3592644" y="4887913"/>
            <a:ext cx="4459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0000"/>
                </a:solidFill>
              </a:rPr>
              <a:t>D</a:t>
            </a:r>
            <a:r>
              <a:rPr lang="en-US" altLang="en-US" sz="1800" i="1" baseline="-25000" dirty="0" smtClean="0">
                <a:solidFill>
                  <a:srgbClr val="C00000"/>
                </a:solidFill>
              </a:rPr>
              <a:t>L</a:t>
            </a:r>
            <a:endParaRPr lang="en-US" altLang="en-US" sz="1800" i="1" baseline="-25000" dirty="0">
              <a:solidFill>
                <a:srgbClr val="C00000"/>
              </a:solidFill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3453068" y="2209800"/>
            <a:ext cx="433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70C0"/>
                </a:solidFill>
              </a:rPr>
              <a:t>S</a:t>
            </a:r>
            <a:r>
              <a:rPr lang="en-US" altLang="en-US" sz="1800" i="1" baseline="-25000" dirty="0" smtClean="0">
                <a:solidFill>
                  <a:srgbClr val="0070C0"/>
                </a:solidFill>
              </a:rPr>
              <a:t>L</a:t>
            </a:r>
            <a:endParaRPr lang="en-US" altLang="en-US" sz="1800" i="1" baseline="-25000" dirty="0">
              <a:solidFill>
                <a:srgbClr val="0070C0"/>
              </a:solidFill>
            </a:endParaRP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6553200" y="3733522"/>
            <a:ext cx="0" cy="1676678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H="1" flipV="1">
            <a:off x="5395912" y="3742318"/>
            <a:ext cx="1178340" cy="277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21" name="Text Box 34"/>
          <p:cNvSpPr txBox="1">
            <a:spLocks noChangeArrowheads="1"/>
          </p:cNvSpPr>
          <p:nvPr/>
        </p:nvSpPr>
        <p:spPr bwMode="auto">
          <a:xfrm>
            <a:off x="4915163" y="3573041"/>
            <a:ext cx="450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i="1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i="1" dirty="0">
              <a:solidFill>
                <a:prstClr val="black"/>
              </a:solidFill>
            </a:endParaRPr>
          </a:p>
        </p:txBody>
      </p:sp>
      <p:sp>
        <p:nvSpPr>
          <p:cNvPr id="55323" name="Text Box 36"/>
          <p:cNvSpPr txBox="1">
            <a:spLocks noChangeArrowheads="1"/>
          </p:cNvSpPr>
          <p:nvPr/>
        </p:nvSpPr>
        <p:spPr bwMode="auto">
          <a:xfrm>
            <a:off x="6400800" y="5395913"/>
            <a:ext cx="373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L</a:t>
            </a:r>
            <a:r>
              <a:rPr lang="en-US" altLang="en-US" sz="1600" b="0" i="1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i="1" baseline="-25000" dirty="0">
              <a:solidFill>
                <a:prstClr val="black"/>
              </a:solidFill>
            </a:endParaRPr>
          </a:p>
        </p:txBody>
      </p:sp>
      <p:sp>
        <p:nvSpPr>
          <p:cNvPr id="28701" name="Text Box 25"/>
          <p:cNvSpPr txBox="1">
            <a:spLocks noChangeArrowheads="1"/>
          </p:cNvSpPr>
          <p:nvPr/>
        </p:nvSpPr>
        <p:spPr bwMode="auto">
          <a:xfrm>
            <a:off x="7854939" y="4687669"/>
            <a:ext cx="106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FF0000"/>
                </a:solidFill>
              </a:rPr>
              <a:t>MRP</a:t>
            </a:r>
            <a:r>
              <a:rPr lang="en-US" altLang="en-US" sz="1800" i="1" baseline="-25000" dirty="0" smtClean="0">
                <a:solidFill>
                  <a:srgbClr val="FF0000"/>
                </a:solidFill>
              </a:rPr>
              <a:t>L</a:t>
            </a:r>
            <a:r>
              <a:rPr lang="en-US" altLang="en-US" sz="1800" i="1" dirty="0" smtClean="0">
                <a:solidFill>
                  <a:srgbClr val="FF0000"/>
                </a:solidFill>
              </a:rPr>
              <a:t> </a:t>
            </a:r>
            <a:r>
              <a:rPr lang="en-US" altLang="en-US" sz="1800" dirty="0" smtClean="0">
                <a:solidFill>
                  <a:srgbClr val="FF0000"/>
                </a:solidFill>
              </a:rPr>
              <a:t>= </a:t>
            </a:r>
            <a:r>
              <a:rPr lang="en-US" altLang="en-US" sz="1800" i="1" dirty="0" smtClean="0">
                <a:solidFill>
                  <a:srgbClr val="FF0000"/>
                </a:solidFill>
              </a:rPr>
              <a:t>VMP</a:t>
            </a:r>
            <a:r>
              <a:rPr lang="en-US" altLang="en-US" sz="1800" i="1" baseline="-25000" dirty="0" smtClean="0">
                <a:solidFill>
                  <a:srgbClr val="FF0000"/>
                </a:solidFill>
              </a:rPr>
              <a:t>L</a:t>
            </a:r>
            <a:endParaRPr lang="en-US" altLang="en-US" sz="1800" i="1" baseline="-25000" dirty="0">
              <a:solidFill>
                <a:srgbClr val="FF0000"/>
              </a:solidFill>
            </a:endParaRP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 flipH="1">
            <a:off x="2362199" y="3733800"/>
            <a:ext cx="1587" cy="1676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29" name="Text Box 34"/>
          <p:cNvSpPr txBox="1">
            <a:spLocks noChangeArrowheads="1"/>
          </p:cNvSpPr>
          <p:nvPr/>
        </p:nvSpPr>
        <p:spPr bwMode="auto">
          <a:xfrm>
            <a:off x="159694" y="3547646"/>
            <a:ext cx="450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i="1" baseline="-25000" dirty="0">
                <a:solidFill>
                  <a:prstClr val="black"/>
                </a:solidFill>
              </a:rPr>
              <a:t>e</a:t>
            </a:r>
            <a:endParaRPr lang="en-US" altLang="en-US" sz="1600" b="0" i="1" dirty="0">
              <a:solidFill>
                <a:prstClr val="black"/>
              </a:solidFill>
            </a:endParaRPr>
          </a:p>
        </p:txBody>
      </p:sp>
      <p:sp>
        <p:nvSpPr>
          <p:cNvPr id="55330" name="Text Box 36"/>
          <p:cNvSpPr txBox="1">
            <a:spLocks noChangeArrowheads="1"/>
          </p:cNvSpPr>
          <p:nvPr/>
        </p:nvSpPr>
        <p:spPr bwMode="auto">
          <a:xfrm>
            <a:off x="2209800" y="5410200"/>
            <a:ext cx="373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>
                <a:solidFill>
                  <a:prstClr val="black"/>
                </a:solidFill>
              </a:rPr>
              <a:t>L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>
            <a:off x="611187" y="3742318"/>
            <a:ext cx="4201081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Round Diagonal Corner Rectangle 47"/>
          <p:cNvSpPr/>
          <p:nvPr/>
        </p:nvSpPr>
        <p:spPr>
          <a:xfrm>
            <a:off x="152400" y="381000"/>
            <a:ext cx="4148137" cy="5867400"/>
          </a:xfrm>
          <a:prstGeom prst="round2Diag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ound Diagonal Corner Rectangle 48"/>
          <p:cNvSpPr/>
          <p:nvPr/>
        </p:nvSpPr>
        <p:spPr>
          <a:xfrm>
            <a:off x="4843463" y="381000"/>
            <a:ext cx="4148137" cy="5867400"/>
          </a:xfrm>
          <a:prstGeom prst="round2Diag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ound Diagonal Corner Rectangle 49"/>
          <p:cNvSpPr/>
          <p:nvPr/>
        </p:nvSpPr>
        <p:spPr>
          <a:xfrm>
            <a:off x="153987" y="381000"/>
            <a:ext cx="4148137" cy="14454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3987" y="609600"/>
            <a:ext cx="414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MARKET DEMAND FOR LABOR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Round Diagonal Corner Rectangle 50"/>
          <p:cNvSpPr/>
          <p:nvPr/>
        </p:nvSpPr>
        <p:spPr>
          <a:xfrm>
            <a:off x="4843463" y="381000"/>
            <a:ext cx="4148137" cy="14454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76800" y="533400"/>
            <a:ext cx="41481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FIRM’S DEMAND   FOR LABOR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>
            <a:off x="215106" y="457200"/>
            <a:ext cx="4023360" cy="12954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4892040" y="457200"/>
            <a:ext cx="4023360" cy="12954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53200" y="6560940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       </a:t>
            </a:r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15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153988" y="5757446"/>
            <a:ext cx="4146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LABOR</a:t>
            </a:r>
            <a:endParaRPr lang="en-US" alt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4845050" y="5757446"/>
            <a:ext cx="4146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LABOR</a:t>
            </a:r>
            <a:endParaRPr lang="en-US" alt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Text Box 12"/>
          <p:cNvSpPr txBox="1">
            <a:spLocks noChangeArrowheads="1"/>
          </p:cNvSpPr>
          <p:nvPr/>
        </p:nvSpPr>
        <p:spPr bwMode="auto">
          <a:xfrm rot="-5400000">
            <a:off x="-445647" y="2414652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 rot="-5400000">
            <a:off x="4290420" y="2414652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 flipV="1">
            <a:off x="1203325" y="2526506"/>
            <a:ext cx="2301875" cy="2426494"/>
          </a:xfrm>
          <a:prstGeom prst="line">
            <a:avLst/>
          </a:prstGeom>
          <a:noFill/>
          <a:ln w="444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711" name="Oval 21"/>
          <p:cNvSpPr>
            <a:spLocks noChangeArrowheads="1"/>
          </p:cNvSpPr>
          <p:nvPr/>
        </p:nvSpPr>
        <p:spPr bwMode="auto">
          <a:xfrm>
            <a:off x="2278062" y="3657322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42" name="Oval 21"/>
          <p:cNvSpPr>
            <a:spLocks noChangeArrowheads="1"/>
          </p:cNvSpPr>
          <p:nvPr/>
        </p:nvSpPr>
        <p:spPr bwMode="auto">
          <a:xfrm>
            <a:off x="6477000" y="3657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248400" y="2196031"/>
            <a:ext cx="2590800" cy="1080569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 hires </a:t>
            </a:r>
            <a:r>
              <a:rPr lang="en-US" altLang="en-US" sz="20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20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workers, where </a:t>
            </a:r>
            <a:r>
              <a:rPr lang="en-US" altLang="en-US" sz="20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20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20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</a:t>
            </a:r>
            <a:r>
              <a:rPr lang="en-US" altLang="en-US" sz="20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2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20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VMP</a:t>
            </a:r>
            <a:r>
              <a:rPr lang="en-US" altLang="en-US" sz="20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altLang="en-US" sz="2000" i="1" baseline="-25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551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20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16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2814681" y="1295400"/>
            <a:ext cx="4333449" cy="1524000"/>
          </a:xfrm>
          <a:prstGeom prst="round2Diag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4682" y="2057400"/>
            <a:ext cx="5029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13716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% </a:t>
            </a:r>
            <a:r>
              <a:rPr lang="el-GR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Δ</a:t>
            </a:r>
            <a:r>
              <a:rPr lang="en-US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QUANTITY</a:t>
            </a:r>
            <a:r>
              <a:rPr lang="en-US" sz="4000" i="1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endParaRPr lang="en-US" sz="4000" i="1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r>
              <a:rPr lang="en-US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% </a:t>
            </a:r>
            <a:r>
              <a:rPr lang="el-GR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Δ</a:t>
            </a:r>
            <a:r>
              <a:rPr lang="en-US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WAGE</a:t>
            </a:r>
            <a:endParaRPr lang="en-US" sz="4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2998" y="1143000"/>
            <a:ext cx="1722121" cy="1828800"/>
          </a:xfrm>
          <a:prstGeom prst="ellipse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699" y="1295400"/>
            <a:ext cx="16969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mpact" panose="020B0806030902050204" pitchFamily="34" charset="0"/>
              </a:rPr>
              <a:t>=</a:t>
            </a:r>
            <a:endParaRPr lang="en-US" sz="9900" dirty="0">
              <a:solidFill>
                <a:prstClr val="black">
                  <a:lumMod val="50000"/>
                  <a:lumOff val="50000"/>
                </a:prstClr>
              </a:solidFill>
              <a:latin typeface="Impact" panose="020B080603090205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2400" y="381000"/>
            <a:ext cx="7615282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446" y="359362"/>
            <a:ext cx="74672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ELASTICITY OF DEMAND</a:t>
            </a:r>
            <a:r>
              <a:rPr lang="en-US" sz="33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FOR LABOR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00446" y="3124200"/>
            <a:ext cx="7700554" cy="3200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prstClr val="black">
                  <a:lumMod val="65000"/>
                  <a:lumOff val="35000"/>
                </a:prstClr>
              </a:buClr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responsiveness of quantity of labor demanded to changes in wages. Factors include: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elasticity of demand for the product.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input substitutability.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labor’s share of total production costs.</a:t>
            </a:r>
          </a:p>
          <a:p>
            <a:pPr algn="l">
              <a:buClr>
                <a:prstClr val="black">
                  <a:lumMod val="65000"/>
                  <a:lumOff val="35000"/>
                </a:prstClr>
              </a:buClr>
            </a:pPr>
            <a:endParaRPr lang="en-US" altLang="en-US" dirty="0" smtClean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101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11974" y="1447800"/>
            <a:ext cx="7712826" cy="4572000"/>
          </a:xfrm>
          <a:prstGeom prst="roundRect">
            <a:avLst>
              <a:gd name="adj" fmla="val 514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801469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80"/>
                </a:solidFill>
                <a:latin typeface="Century Gothic" panose="020B0502020202020204" pitchFamily="34" charset="0"/>
              </a:rPr>
              <a:t>ECONOMIC DISCRIMINATION</a:t>
            </a:r>
            <a:endParaRPr lang="en-US" sz="3600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600200"/>
            <a:ext cx="7543800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WORKERS OF EQUAL ABILITY AND PRODUCTIVITY ARE PAID DIFFERENT WAGES OR ARE OTHERWISE DISCRIMINATED AGAINST.</a:t>
            </a:r>
          </a:p>
          <a:p>
            <a:endParaRPr lang="en-US" altLang="en-US" sz="70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altLang="en-US" sz="22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altLang="en-US" sz="30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RESULT: MEMBERS OF DIFFERENT GROUPS ARE SEGREGATED INTO DIFFERENT OCCUPATIONS.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17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962400"/>
            <a:ext cx="6781800" cy="1600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405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304800" y="4648200"/>
            <a:ext cx="7543800" cy="137631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chiang\Dropbox\Eric Chiang - Jeremys slide files\Core3e Pictures\ch11_11un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1080"/>
            <a:ext cx="3352800" cy="49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Diagonal Corner Rectangle 1"/>
          <p:cNvSpPr/>
          <p:nvPr/>
        </p:nvSpPr>
        <p:spPr>
          <a:xfrm>
            <a:off x="304800" y="681082"/>
            <a:ext cx="7543800" cy="5338718"/>
          </a:xfrm>
          <a:prstGeom prst="round2DiagRect">
            <a:avLst>
              <a:gd name="adj1" fmla="val 13188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9680" y="420916"/>
            <a:ext cx="55515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GARY BECKER (1930–2014)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0" y="1143000"/>
            <a:ext cx="4114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Explained demographic changes and criminal behavior by focusing on economic incentives.</a:t>
            </a:r>
          </a:p>
          <a:p>
            <a:pPr algn="l">
              <a:defRPr/>
            </a:pPr>
            <a:endParaRPr lang="en-US" sz="120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Argued that discrimination is economically detrimental to all parties.</a:t>
            </a:r>
          </a:p>
          <a:p>
            <a:pPr algn="l">
              <a:defRPr/>
            </a:pPr>
            <a:endParaRPr lang="en-US" sz="180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sz="2800" dirty="0" smtClean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 Nobel Prize in Economics in 1992</a:t>
            </a:r>
            <a:endParaRPr lang="en-US" sz="2800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18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016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35774" y="426720"/>
            <a:ext cx="7892808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774" y="420916"/>
            <a:ext cx="80176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BECKER’S THEORY OF DISCRIMINATION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2464195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8580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" y="1729026"/>
            <a:ext cx="3139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DISCRIMINATING FIRMS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85800" y="3048000"/>
            <a:ext cx="2849186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en-US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MUST PAY HIGHER WAGES FOR “PREFERRED” WORKERS, RESULTING IN HIGHER COSTS AND LOWER PROFITS</a:t>
            </a:r>
            <a:endParaRPr lang="en-US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6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776352" y="2514600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0436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6730" y="1572905"/>
            <a:ext cx="29101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NON-DISCRIMINATING FIRMS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404360" y="3048000"/>
            <a:ext cx="2849186" cy="2947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CAN HIRE FROM A LARGER SUPPLY OF WORKERS AT LOWER WAGES, RESULTING IN LOWER COSTS AND GREATER PROFITS </a:t>
            </a:r>
            <a:endParaRPr lang="en-US" altLang="en-US" sz="24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244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579120" y="1143000"/>
            <a:ext cx="7403771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800" dirty="0" smtClean="0"/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 the tradeoffs between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leisure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the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effects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why an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labor supply curve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backward-bending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the factors that can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labor supply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the factors that can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labor demand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the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market equilibrium for labor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endParaRPr lang="en-US" sz="26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20916"/>
            <a:ext cx="45576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CHAPTER OBJECTIVES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5638800"/>
            <a:ext cx="688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 3"/>
              </a:rPr>
              <a:t>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231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iang\Dropbox\Eric Chiang - Jeremys slide files\Core3e Pictures\ch11_11un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200" y="4876800"/>
            <a:ext cx="8915400" cy="15240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4876800"/>
            <a:ext cx="8953500" cy="173100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BECKER’S CONCLUSION: PRESSURES OF MARKET COMPETITION SHOULD DRIVE DISCRIMINATION TO ZERO IN THE LONG RUN.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20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WAVEBREAKMEDIA LTD/DREAMSTIME.COM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513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416" y="385718"/>
            <a:ext cx="69958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LIMITATIONS TO BECKER’S THEORY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0337" y="1287660"/>
            <a:ext cx="7362063" cy="4960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 costs of firing unproductive workers and hiring new workers can be high.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may be less mobile than men and less willing to accommodate employer’s demands (such as travel).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may continue to choose more flexible career paths that do not penalize extended absences from the labor market.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21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571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559" y="1981200"/>
            <a:ext cx="7178039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52400" y="381000"/>
            <a:ext cx="7696198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9384" y="378098"/>
            <a:ext cx="60773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SEGMENTED LABOR MARKETS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0559" y="2057400"/>
            <a:ext cx="702564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3000" cap="all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Dual labor market hypothesis:</a:t>
            </a:r>
            <a:r>
              <a:rPr lang="en-US" altLang="en-US" sz="30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labor market is split into primary and secondary sectors.</a:t>
            </a: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endParaRPr lang="en-US" altLang="en-US" sz="900" cap="all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3000" cap="all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Job crowding hypothesis:</a:t>
            </a:r>
            <a:r>
              <a:rPr lang="en-US" altLang="en-US" sz="30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occupations ARE BROKEN into predominantly male and female jobs.</a:t>
            </a: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endParaRPr lang="en-US" altLang="en-US" sz="900" cap="all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3000" cap="all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Insider-outsider theory:</a:t>
            </a:r>
            <a:r>
              <a:rPr lang="en-US" altLang="en-US" sz="30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workers are segregated into union and nonunion sectors.</a:t>
            </a:r>
          </a:p>
        </p:txBody>
      </p:sp>
      <p:sp>
        <p:nvSpPr>
          <p:cNvPr id="23" name="Oval 22"/>
          <p:cNvSpPr/>
          <p:nvPr/>
        </p:nvSpPr>
        <p:spPr>
          <a:xfrm>
            <a:off x="534442" y="2143541"/>
            <a:ext cx="457200" cy="4953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0685" y="1752600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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4442" y="3465255"/>
            <a:ext cx="458243" cy="6667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0685" y="3160454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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492" y="5105400"/>
            <a:ext cx="457200" cy="5429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0685" y="4742527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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22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684" y="1066800"/>
            <a:ext cx="76179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 when labor markets split into separate parts, leading to wage differentials. Theories include:</a:t>
            </a:r>
            <a:endParaRPr lang="en-US" sz="25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923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685" name="Line 16"/>
          <p:cNvSpPr>
            <a:spLocks noChangeShapeType="1"/>
          </p:cNvSpPr>
          <p:nvPr/>
        </p:nvSpPr>
        <p:spPr bwMode="auto">
          <a:xfrm>
            <a:off x="1295399" y="1993106"/>
            <a:ext cx="2438400" cy="24264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91" name="Text Box 25"/>
          <p:cNvSpPr txBox="1">
            <a:spLocks noChangeArrowheads="1"/>
          </p:cNvSpPr>
          <p:nvPr/>
        </p:nvSpPr>
        <p:spPr bwMode="auto">
          <a:xfrm>
            <a:off x="3733799" y="43545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0000"/>
                </a:solidFill>
              </a:rPr>
              <a:t>D</a:t>
            </a:r>
            <a:endParaRPr lang="en-US" altLang="en-US" sz="1800" i="1" baseline="-25000" dirty="0">
              <a:solidFill>
                <a:srgbClr val="C00000"/>
              </a:solidFill>
            </a:endParaRP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 flipH="1">
            <a:off x="2514598" y="3200400"/>
            <a:ext cx="1587" cy="1676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30" name="Text Box 36"/>
          <p:cNvSpPr txBox="1">
            <a:spLocks noChangeArrowheads="1"/>
          </p:cNvSpPr>
          <p:nvPr/>
        </p:nvSpPr>
        <p:spPr bwMode="auto">
          <a:xfrm>
            <a:off x="2319751" y="4876800"/>
            <a:ext cx="4315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>
                <a:solidFill>
                  <a:prstClr val="black"/>
                </a:solidFill>
              </a:rPr>
              <a:t>M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0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 flipV="1">
            <a:off x="763588" y="3194447"/>
            <a:ext cx="3321590" cy="595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53200" y="6560940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       </a:t>
            </a:r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23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306387" y="5224046"/>
            <a:ext cx="4146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INDUSTRY OUTPUT</a:t>
            </a:r>
            <a:endParaRPr lang="en-US" alt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Text Box 12"/>
          <p:cNvSpPr txBox="1">
            <a:spLocks noChangeArrowheads="1"/>
          </p:cNvSpPr>
          <p:nvPr/>
        </p:nvSpPr>
        <p:spPr bwMode="auto">
          <a:xfrm rot="-5400000">
            <a:off x="-598047" y="3003528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 flipV="1">
            <a:off x="1355724" y="1993106"/>
            <a:ext cx="2301875" cy="2426494"/>
          </a:xfrm>
          <a:prstGeom prst="line">
            <a:avLst/>
          </a:prstGeom>
          <a:noFill/>
          <a:ln w="444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Round Diagonal Corner Rectangle 40"/>
          <p:cNvSpPr/>
          <p:nvPr/>
        </p:nvSpPr>
        <p:spPr>
          <a:xfrm>
            <a:off x="152398" y="152400"/>
            <a:ext cx="8686801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080" y="228600"/>
            <a:ext cx="86971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JOB CROWDING/DUAL LABOR MARKET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6044" y="990600"/>
            <a:ext cx="257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MALE-DOMINATED JOBS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10198" y="990600"/>
            <a:ext cx="274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FEMALE-DOMINATED JOBS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3657599" y="1600200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70C0"/>
                </a:solidFill>
              </a:rPr>
              <a:t>S</a:t>
            </a:r>
            <a:r>
              <a:rPr lang="en-US" altLang="en-US" sz="1800" baseline="-250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311749" y="3014246"/>
            <a:ext cx="450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i="1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i="1" baseline="-25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00581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Discrimination in male-dominated jobs shifts the supply left, pushing wages higher, while female-dominated jobs see wages fall.</a:t>
            </a:r>
            <a:endParaRPr lang="en-US" sz="23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 flipV="1">
            <a:off x="1355725" y="1981200"/>
            <a:ext cx="2301875" cy="2426494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711" name="Oval 21"/>
          <p:cNvSpPr>
            <a:spLocks noChangeArrowheads="1"/>
          </p:cNvSpPr>
          <p:nvPr/>
        </p:nvSpPr>
        <p:spPr bwMode="auto">
          <a:xfrm>
            <a:off x="2430461" y="3123922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3234086" y="1219200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B0F0"/>
                </a:solidFill>
              </a:rPr>
              <a:t>S</a:t>
            </a:r>
            <a:r>
              <a:rPr lang="en-US" altLang="en-US" sz="1800" baseline="-25000" dirty="0" smtClean="0">
                <a:solidFill>
                  <a:srgbClr val="00B0F0"/>
                </a:solidFill>
              </a:rPr>
              <a:t>1</a:t>
            </a:r>
            <a:endParaRPr lang="en-US" altLang="en-US" sz="1800" baseline="-25000" dirty="0">
              <a:solidFill>
                <a:srgbClr val="00B0F0"/>
              </a:solidFill>
            </a:endParaRPr>
          </a:p>
        </p:txBody>
      </p:sp>
      <p:sp>
        <p:nvSpPr>
          <p:cNvPr id="78" name="Line 33"/>
          <p:cNvSpPr>
            <a:spLocks noChangeShapeType="1"/>
          </p:cNvSpPr>
          <p:nvPr/>
        </p:nvSpPr>
        <p:spPr bwMode="auto">
          <a:xfrm flipV="1">
            <a:off x="763588" y="2819400"/>
            <a:ext cx="1370012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Text Box 36"/>
          <p:cNvSpPr txBox="1">
            <a:spLocks noChangeArrowheads="1"/>
          </p:cNvSpPr>
          <p:nvPr/>
        </p:nvSpPr>
        <p:spPr bwMode="auto">
          <a:xfrm>
            <a:off x="304800" y="2667000"/>
            <a:ext cx="4539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baseline="-25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5299" name="Line 6"/>
          <p:cNvSpPr>
            <a:spLocks noChangeShapeType="1"/>
          </p:cNvSpPr>
          <p:nvPr/>
        </p:nvSpPr>
        <p:spPr bwMode="auto">
          <a:xfrm>
            <a:off x="763586" y="1524000"/>
            <a:ext cx="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Line 29"/>
          <p:cNvSpPr>
            <a:spLocks noChangeShapeType="1"/>
          </p:cNvSpPr>
          <p:nvPr/>
        </p:nvSpPr>
        <p:spPr bwMode="auto">
          <a:xfrm flipH="1">
            <a:off x="2133599" y="2819400"/>
            <a:ext cx="1587" cy="2057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Oval 21"/>
          <p:cNvSpPr>
            <a:spLocks noChangeArrowheads="1"/>
          </p:cNvSpPr>
          <p:nvPr/>
        </p:nvSpPr>
        <p:spPr bwMode="auto"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763586" y="48768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9" name="Text Box 36"/>
          <p:cNvSpPr txBox="1">
            <a:spLocks noChangeArrowheads="1"/>
          </p:cNvSpPr>
          <p:nvPr/>
        </p:nvSpPr>
        <p:spPr bwMode="auto">
          <a:xfrm>
            <a:off x="1988380" y="4876800"/>
            <a:ext cx="4315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>
                <a:solidFill>
                  <a:prstClr val="black"/>
                </a:solidFill>
              </a:rPr>
              <a:t>M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1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100" name="Line 16"/>
          <p:cNvSpPr>
            <a:spLocks noChangeShapeType="1"/>
          </p:cNvSpPr>
          <p:nvPr/>
        </p:nvSpPr>
        <p:spPr bwMode="auto">
          <a:xfrm>
            <a:off x="5562598" y="2001230"/>
            <a:ext cx="2438400" cy="24264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1" name="Text Box 25"/>
          <p:cNvSpPr txBox="1">
            <a:spLocks noChangeArrowheads="1"/>
          </p:cNvSpPr>
          <p:nvPr/>
        </p:nvSpPr>
        <p:spPr bwMode="auto">
          <a:xfrm>
            <a:off x="8000998" y="4362637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0000"/>
                </a:solidFill>
              </a:rPr>
              <a:t>D</a:t>
            </a:r>
            <a:endParaRPr lang="en-US" altLang="en-US" sz="1800" i="1" baseline="-25000" dirty="0">
              <a:solidFill>
                <a:srgbClr val="C00000"/>
              </a:solidFill>
            </a:endParaRPr>
          </a:p>
        </p:txBody>
      </p:sp>
      <p:sp>
        <p:nvSpPr>
          <p:cNvPr id="102" name="Line 29"/>
          <p:cNvSpPr>
            <a:spLocks noChangeShapeType="1"/>
          </p:cNvSpPr>
          <p:nvPr/>
        </p:nvSpPr>
        <p:spPr bwMode="auto">
          <a:xfrm flipH="1">
            <a:off x="6781797" y="3208524"/>
            <a:ext cx="1587" cy="1676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" name="Text Box 36"/>
          <p:cNvSpPr txBox="1">
            <a:spLocks noChangeArrowheads="1"/>
          </p:cNvSpPr>
          <p:nvPr/>
        </p:nvSpPr>
        <p:spPr bwMode="auto">
          <a:xfrm>
            <a:off x="6636580" y="4884924"/>
            <a:ext cx="3850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>
                <a:solidFill>
                  <a:prstClr val="black"/>
                </a:solidFill>
              </a:rPr>
              <a:t>F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0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104" name="Line 33"/>
          <p:cNvSpPr>
            <a:spLocks noChangeShapeType="1"/>
          </p:cNvSpPr>
          <p:nvPr/>
        </p:nvSpPr>
        <p:spPr bwMode="auto">
          <a:xfrm flipV="1">
            <a:off x="5030786" y="3183523"/>
            <a:ext cx="1751012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5" name="Text Box 11"/>
          <p:cNvSpPr txBox="1">
            <a:spLocks noChangeArrowheads="1"/>
          </p:cNvSpPr>
          <p:nvPr/>
        </p:nvSpPr>
        <p:spPr bwMode="auto">
          <a:xfrm>
            <a:off x="4573586" y="5232170"/>
            <a:ext cx="4146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INDUSTRY OUTPUT</a:t>
            </a:r>
            <a:endParaRPr lang="en-US" alt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6" name="Text Box 12"/>
          <p:cNvSpPr txBox="1">
            <a:spLocks noChangeArrowheads="1"/>
          </p:cNvSpPr>
          <p:nvPr/>
        </p:nvSpPr>
        <p:spPr bwMode="auto">
          <a:xfrm rot="-5400000">
            <a:off x="3669152" y="3011652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7" name="Line 16"/>
          <p:cNvSpPr>
            <a:spLocks noChangeShapeType="1"/>
          </p:cNvSpPr>
          <p:nvPr/>
        </p:nvSpPr>
        <p:spPr bwMode="auto">
          <a:xfrm flipV="1">
            <a:off x="5622923" y="2001230"/>
            <a:ext cx="2301875" cy="2426494"/>
          </a:xfrm>
          <a:prstGeom prst="line">
            <a:avLst/>
          </a:prstGeom>
          <a:noFill/>
          <a:ln w="444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8" name="Text Box 27"/>
          <p:cNvSpPr txBox="1">
            <a:spLocks noChangeArrowheads="1"/>
          </p:cNvSpPr>
          <p:nvPr/>
        </p:nvSpPr>
        <p:spPr bwMode="auto">
          <a:xfrm>
            <a:off x="7924798" y="1608324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70C0"/>
                </a:solidFill>
              </a:rPr>
              <a:t>S</a:t>
            </a:r>
            <a:r>
              <a:rPr lang="en-US" altLang="en-US" sz="1800" baseline="-250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109" name="Text Box 36"/>
          <p:cNvSpPr txBox="1">
            <a:spLocks noChangeArrowheads="1"/>
          </p:cNvSpPr>
          <p:nvPr/>
        </p:nvSpPr>
        <p:spPr bwMode="auto">
          <a:xfrm>
            <a:off x="4578948" y="3022370"/>
            <a:ext cx="450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i="1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i="1" baseline="-25000" dirty="0">
              <a:solidFill>
                <a:prstClr val="black"/>
              </a:solidFill>
            </a:endParaRPr>
          </a:p>
        </p:txBody>
      </p:sp>
      <p:sp>
        <p:nvSpPr>
          <p:cNvPr id="110" name="Line 16"/>
          <p:cNvSpPr>
            <a:spLocks noChangeShapeType="1"/>
          </p:cNvSpPr>
          <p:nvPr/>
        </p:nvSpPr>
        <p:spPr bwMode="auto">
          <a:xfrm flipV="1">
            <a:off x="5622924" y="1989324"/>
            <a:ext cx="2301875" cy="2426494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1" name="Oval 21"/>
          <p:cNvSpPr>
            <a:spLocks noChangeArrowheads="1"/>
          </p:cNvSpPr>
          <p:nvPr/>
        </p:nvSpPr>
        <p:spPr bwMode="auto">
          <a:xfrm>
            <a:off x="6697660" y="3132046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112" name="Text Box 27"/>
          <p:cNvSpPr txBox="1">
            <a:spLocks noChangeArrowheads="1"/>
          </p:cNvSpPr>
          <p:nvPr/>
        </p:nvSpPr>
        <p:spPr bwMode="auto">
          <a:xfrm>
            <a:off x="8305800" y="1992868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B0F0"/>
                </a:solidFill>
              </a:rPr>
              <a:t>S</a:t>
            </a:r>
            <a:r>
              <a:rPr lang="en-US" altLang="en-US" sz="1800" baseline="-250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13" name="Line 33"/>
          <p:cNvSpPr>
            <a:spLocks noChangeShapeType="1"/>
          </p:cNvSpPr>
          <p:nvPr/>
        </p:nvSpPr>
        <p:spPr bwMode="auto">
          <a:xfrm flipV="1">
            <a:off x="5025969" y="3581400"/>
            <a:ext cx="2136831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4" name="Text Box 36"/>
          <p:cNvSpPr txBox="1">
            <a:spLocks noChangeArrowheads="1"/>
          </p:cNvSpPr>
          <p:nvPr/>
        </p:nvSpPr>
        <p:spPr bwMode="auto">
          <a:xfrm>
            <a:off x="4571999" y="3429000"/>
            <a:ext cx="4539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2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115" name="Line 6"/>
          <p:cNvSpPr>
            <a:spLocks noChangeShapeType="1"/>
          </p:cNvSpPr>
          <p:nvPr/>
        </p:nvSpPr>
        <p:spPr bwMode="auto">
          <a:xfrm>
            <a:off x="5030785" y="1532124"/>
            <a:ext cx="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6" name="Line 29"/>
          <p:cNvSpPr>
            <a:spLocks noChangeShapeType="1"/>
          </p:cNvSpPr>
          <p:nvPr/>
        </p:nvSpPr>
        <p:spPr bwMode="auto">
          <a:xfrm flipH="1">
            <a:off x="7162800" y="3657600"/>
            <a:ext cx="1587" cy="1227324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Oval 21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>
            <a:off x="5030785" y="4884924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9" name="Text Box 36"/>
          <p:cNvSpPr txBox="1">
            <a:spLocks noChangeArrowheads="1"/>
          </p:cNvSpPr>
          <p:nvPr/>
        </p:nvSpPr>
        <p:spPr bwMode="auto">
          <a:xfrm>
            <a:off x="7010400" y="4884924"/>
            <a:ext cx="3850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>
                <a:solidFill>
                  <a:prstClr val="black"/>
                </a:solidFill>
              </a:rPr>
              <a:t>F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2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735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92 L -0.03993 -0.053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-2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L 0.04166 0.055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5" grpId="0"/>
      <p:bldP spid="78" grpId="0" animBg="1"/>
      <p:bldP spid="79" grpId="0"/>
      <p:bldP spid="98" grpId="0" animBg="1"/>
      <p:bldP spid="77" grpId="0" animBg="1"/>
      <p:bldP spid="99" grpId="0"/>
      <p:bldP spid="110" grpId="0" animBg="1"/>
      <p:bldP spid="110" grpId="1" animBg="1"/>
      <p:bldP spid="112" grpId="0"/>
      <p:bldP spid="113" grpId="0" animBg="1"/>
      <p:bldP spid="114" grpId="0"/>
      <p:bldP spid="116" grpId="0" animBg="1"/>
      <p:bldP spid="117" grpId="0" animBg="1"/>
      <p:bldP spid="1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/>
          <p:cNvSpPr/>
          <p:nvPr/>
        </p:nvSpPr>
        <p:spPr>
          <a:xfrm rot="10800000">
            <a:off x="457200" y="9144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559" y="1676400"/>
            <a:ext cx="7178039" cy="440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52400" y="152400"/>
            <a:ext cx="7086600" cy="106680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6281" y="127337"/>
            <a:ext cx="5522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PUBLIC POLICY TO </a:t>
            </a:r>
          </a:p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COMBAT DISCRIMINATION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684" y="1905000"/>
            <a:ext cx="7236915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EQUAL PAY ACT OF 1963</a:t>
            </a:r>
            <a:r>
              <a:rPr lang="en-US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REQUIRES THAT WOMEN AND MEN RECEIVE EQUAL PAY FOR EQUAL WORK.</a:t>
            </a: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endParaRPr lang="en-US" alt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CIVIL RIGHTS ACT OF 1964</a:t>
            </a:r>
            <a:r>
              <a:rPr lang="en-US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PROHIBITS DISCRIMINATION BASED ON RACE, COLOR, SEX, RELIGION, NATIONALITY.</a:t>
            </a: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endParaRPr lang="en-US" alt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EXECUTIVE ORDER 11246</a:t>
            </a:r>
            <a:r>
              <a:rPr lang="en-US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ESTABLISHED AFFIRMATIVE ACTION.</a:t>
            </a:r>
          </a:p>
        </p:txBody>
      </p:sp>
      <p:sp>
        <p:nvSpPr>
          <p:cNvPr id="23" name="Oval 22"/>
          <p:cNvSpPr/>
          <p:nvPr/>
        </p:nvSpPr>
        <p:spPr>
          <a:xfrm>
            <a:off x="534442" y="1991141"/>
            <a:ext cx="457200" cy="4953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0685" y="1600200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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4442" y="3505201"/>
            <a:ext cx="458243" cy="6667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0685" y="3200400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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492" y="5029200"/>
            <a:ext cx="457200" cy="5429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0685" y="4666327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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24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237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/>
          <p:cNvSpPr/>
          <p:nvPr/>
        </p:nvSpPr>
        <p:spPr>
          <a:xfrm rot="10800000">
            <a:off x="457200" y="9144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559" y="1600200"/>
            <a:ext cx="717803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52400" y="152400"/>
            <a:ext cx="7086600" cy="106680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6281" y="127337"/>
            <a:ext cx="5522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PUBLIC POLICY TO </a:t>
            </a:r>
          </a:p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COMBAT DISCRIMINATION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4442" y="1838741"/>
            <a:ext cx="457200" cy="4953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0685" y="1447800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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4442" y="3370928"/>
            <a:ext cx="458243" cy="6667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0685" y="3066127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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492" y="5029200"/>
            <a:ext cx="457200" cy="5429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0685" y="4666327"/>
            <a:ext cx="106471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  <a:sym typeface="Wingdings"/>
              </a:rPr>
              <a:t></a:t>
            </a:r>
            <a:endParaRPr lang="en-US" sz="77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25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11684" y="1752600"/>
            <a:ext cx="7236915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3000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AGE DISCRIMINATION IN EMPLOYMENT ACT OF 1967</a:t>
            </a:r>
            <a:r>
              <a:rPr lang="en-US" alt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PROTECTS WORKERS OVER AGE </a:t>
            </a:r>
            <a:r>
              <a:rPr lang="en-US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 FROM AGE DISCRIMINATION.</a:t>
            </a: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endParaRPr lang="en-US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3000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AMERICANS WITH DISABILITIES ACT (1990) </a:t>
            </a:r>
            <a:r>
              <a:rPr lang="en-US" alt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PROHIBITS DISCRIMINATION BASED ON PHYSICAL OR MENTAL DISABILITIES.</a:t>
            </a: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endParaRPr lang="en-US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l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en-US" sz="3000" dirty="0" smtClean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EMPLOYMENT NONDISCRIMINATION ACT (PROPOSED)</a:t>
            </a:r>
            <a:r>
              <a:rPr lang="en-US" alt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WOULD PROHIBIT DISCRIMINATION BASED ON SEXUAL ORIENTATION OR GENDER IDENTITY.</a:t>
            </a:r>
          </a:p>
        </p:txBody>
      </p:sp>
    </p:spTree>
    <p:extLst>
      <p:ext uri="{BB962C8B-B14F-4D97-AF65-F5344CB8AC3E}">
        <p14:creationId xmlns:p14="http://schemas.microsoft.com/office/powerpoint/2010/main" val="39863731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iang\Dropbox\Eric Chiang - Jeremys slide files\Core3e Pictures\ch03_03un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28600" y="4876800"/>
            <a:ext cx="8763000" cy="15240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4876800"/>
            <a:ext cx="8763000" cy="173100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UNIONS ARE ASSOCIATIONS OF EMPLOYEES THAT BARGAIN WITH EMPLOYERS OVER THE TERMS AND CONDITIONS OF WORK.</a:t>
            </a:r>
          </a:p>
          <a:p>
            <a:pPr marL="0" indent="0">
              <a:buNone/>
              <a:defRPr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26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PHILIP GOSTELOW/AURORA PHOTOS/CORBIS</a:t>
            </a:r>
            <a:endParaRPr lang="en-US" sz="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629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sosceles Triangle 27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35774" y="426720"/>
            <a:ext cx="7331826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0916"/>
            <a:ext cx="66460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TYPES OF UNIONS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2464195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8580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957" y="1905904"/>
            <a:ext cx="273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8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CRAFT UNION</a:t>
            </a:r>
            <a:endParaRPr lang="en-US" altLang="en-US" sz="28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85800" y="3048000"/>
            <a:ext cx="2849186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en-US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REPRESENTS MEMBERS OF A SPECIFIC CRAFT OR OCCUPATION (EXAMPLE: AIR TRAFFIC CONTROLLERS— PATCO)</a:t>
            </a:r>
            <a:endParaRPr lang="en-US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6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776352" y="2514600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0436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3400" y="1690461"/>
            <a:ext cx="2910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8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INDUSTRIAL UNION</a:t>
            </a:r>
            <a:endParaRPr lang="en-US" altLang="en-US" sz="28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404360" y="3124200"/>
            <a:ext cx="2849186" cy="2947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REPRESENTS ALL WORKERS EMPLOYED IN A SPECIFIC INDUSTRY (EXAMPLE: AUTO WORKERS—UAW)</a:t>
            </a:r>
            <a:endParaRPr lang="en-US" altLang="en-US" sz="24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27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67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81" y="416570"/>
            <a:ext cx="761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BENEFITS VS. COSTS OF UNION MEMBERSHIP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include: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wages and job benefits through collective bargaining.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job security against arbitrary or vindictive decisions by management.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include: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dues.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of strikes (lost wages).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some individual flexibility.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28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36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3962400" y="2301449"/>
            <a:ext cx="0" cy="27432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400" y="381000"/>
            <a:ext cx="6553200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38600" y="2774099"/>
            <a:ext cx="0" cy="118872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1376389"/>
            <a:ext cx="7086600" cy="113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3400" y="1376388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917" y="1295400"/>
            <a:ext cx="30764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CLOSED SHOP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137" y="378098"/>
            <a:ext cx="60099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TYPES OF UNION STRUCTURES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919" y="4729188"/>
            <a:ext cx="7086600" cy="168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21919" y="4729188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0222" y="4648200"/>
            <a:ext cx="32335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AGENCY SHOP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98119" y="1905000"/>
            <a:ext cx="7098081" cy="792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union members are hired.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609600" y="5181600"/>
            <a:ext cx="6981063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Nonunion workers may be hired but must pay union dues for its services.</a:t>
            </a:r>
          </a:p>
        </p:txBody>
      </p:sp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2747989"/>
            <a:ext cx="7086600" cy="1778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21919" y="2747988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466" y="2667000"/>
            <a:ext cx="27831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UNION SHOP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586638" y="3200400"/>
            <a:ext cx="6880962" cy="1402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Nonunion workers can be hired but must join the union within a specified time.</a:t>
            </a:r>
            <a:endParaRPr lang="en-US" altLang="en-US" sz="2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075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0916"/>
            <a:ext cx="45576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CHAPTER OBJECTIVES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533400" y="1045754"/>
            <a:ext cx="7315200" cy="535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800" dirty="0" smtClean="0">
              <a:solidFill>
                <a:srgbClr val="00B05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ways in which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discrimination</a:t>
            </a:r>
            <a:r>
              <a:rPr lang="en-US" sz="26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occur.</a:t>
            </a: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concept of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segmented labor markets 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they affect wage levels.</a:t>
            </a:r>
            <a:endParaRPr lang="en-US" sz="2600" dirty="0" smtClean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laws and policies 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aimed at combating discrimination.</a:t>
            </a: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benefits of trade unions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how the labor market has adapted to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economic conditions 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last few decades. </a:t>
            </a:r>
          </a:p>
          <a:p>
            <a:pPr algn="l">
              <a:defRPr/>
            </a:pPr>
            <a:endParaRPr lang="en-US" sz="28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n-US" sz="28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680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81" y="381000"/>
            <a:ext cx="65838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HISTORY OF AMERICAN UNIONS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2954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Wagner Act (1935)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Prohibited a variety of unfair labor practices, including firing workers for engaging in union activities.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employers to “bargain in good faith.”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Taft-Hartley Act (1947)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Prohibits unfair labor practices by unions.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 balance the Wagner Act</a:t>
            </a:r>
            <a:r>
              <a:rPr lang="en-US" altLang="en-US" sz="25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sz="25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outlawing closed shops </a:t>
            </a: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permitting states to pass </a:t>
            </a:r>
            <a:r>
              <a:rPr lang="en-US" altLang="en-US" sz="25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right-to-work laws</a:t>
            </a:r>
            <a:r>
              <a:rPr lang="en-US" altLang="en-US" sz="2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30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470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31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2971800"/>
            <a:ext cx="9144000" cy="6858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30480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UNION MEMBERSHIP HAS FALLEN SINCE THE 1970s.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AP PHOTO/KEVORK DJANSEZIAN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3657600"/>
            <a:ext cx="914400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488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chiang\Dropbox\Eric Chiang - Jeremys slide files\Core3e Pictures\ch16_16un1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200" y="5029200"/>
            <a:ext cx="89154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5029200"/>
            <a:ext cx="8648700" cy="14478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AVERAGE UNION WAGE IS 10% to 20% HIGHER THAN THE AVERAGE NONUNION WAGE WITHIN THE SAME INDUSTRY.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32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DAVID R. FRAZIER/THE IMAGE WORKS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312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685" name="Line 16"/>
          <p:cNvSpPr>
            <a:spLocks noChangeShapeType="1"/>
          </p:cNvSpPr>
          <p:nvPr/>
        </p:nvSpPr>
        <p:spPr bwMode="auto">
          <a:xfrm>
            <a:off x="1295399" y="1993106"/>
            <a:ext cx="2438400" cy="24264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91" name="Text Box 25"/>
          <p:cNvSpPr txBox="1">
            <a:spLocks noChangeArrowheads="1"/>
          </p:cNvSpPr>
          <p:nvPr/>
        </p:nvSpPr>
        <p:spPr bwMode="auto">
          <a:xfrm>
            <a:off x="3733799" y="43545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0000"/>
                </a:solidFill>
              </a:rPr>
              <a:t>D</a:t>
            </a:r>
            <a:endParaRPr lang="en-US" altLang="en-US" sz="1800" i="1" baseline="-25000" dirty="0">
              <a:solidFill>
                <a:srgbClr val="C00000"/>
              </a:solidFill>
            </a:endParaRP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 flipH="1">
            <a:off x="2514598" y="3200400"/>
            <a:ext cx="1587" cy="1676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30" name="Text Box 36"/>
          <p:cNvSpPr txBox="1">
            <a:spLocks noChangeArrowheads="1"/>
          </p:cNvSpPr>
          <p:nvPr/>
        </p:nvSpPr>
        <p:spPr bwMode="auto">
          <a:xfrm>
            <a:off x="2319751" y="4876800"/>
            <a:ext cx="373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L</a:t>
            </a:r>
            <a:r>
              <a:rPr lang="en-US" altLang="en-US" sz="1600" b="0" baseline="-250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 flipV="1">
            <a:off x="763588" y="3194447"/>
            <a:ext cx="3321590" cy="595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53200" y="6560940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       </a:t>
            </a:r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33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306387" y="5224046"/>
            <a:ext cx="4146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INDUSTRY OUTPUT</a:t>
            </a:r>
            <a:endParaRPr lang="en-US" alt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Text Box 12"/>
          <p:cNvSpPr txBox="1">
            <a:spLocks noChangeArrowheads="1"/>
          </p:cNvSpPr>
          <p:nvPr/>
        </p:nvSpPr>
        <p:spPr bwMode="auto">
          <a:xfrm rot="-5400000">
            <a:off x="-598047" y="3003528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 flipV="1">
            <a:off x="1355724" y="1993106"/>
            <a:ext cx="2301875" cy="2426494"/>
          </a:xfrm>
          <a:prstGeom prst="line">
            <a:avLst/>
          </a:prstGeom>
          <a:noFill/>
          <a:ln w="444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Round Diagonal Corner Rectangle 40"/>
          <p:cNvSpPr/>
          <p:nvPr/>
        </p:nvSpPr>
        <p:spPr>
          <a:xfrm>
            <a:off x="152398" y="152400"/>
            <a:ext cx="8763001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2398" y="228600"/>
            <a:ext cx="87630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UNIONS AND WAGES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990600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UNION SECTOR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15000" y="990600"/>
            <a:ext cx="223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NONUNION SECTOR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3657599" y="1600200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70C0"/>
                </a:solidFill>
              </a:rPr>
              <a:t>S</a:t>
            </a:r>
            <a:r>
              <a:rPr lang="en-US" altLang="en-US" sz="1800" baseline="-250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311749" y="3014246"/>
            <a:ext cx="450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i="1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i="1" baseline="-25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6260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Unions reduce labor supply to push wages higher; this causes an increase in supply in the nonunion sector, reducing wages.</a:t>
            </a:r>
            <a:endParaRPr lang="en-US" sz="25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 flipV="1">
            <a:off x="1355725" y="1981200"/>
            <a:ext cx="2301875" cy="2426494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711" name="Oval 21"/>
          <p:cNvSpPr>
            <a:spLocks noChangeArrowheads="1"/>
          </p:cNvSpPr>
          <p:nvPr/>
        </p:nvSpPr>
        <p:spPr bwMode="auto">
          <a:xfrm>
            <a:off x="2430461" y="3123922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3234086" y="1219200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B0F0"/>
                </a:solidFill>
              </a:rPr>
              <a:t>S</a:t>
            </a:r>
            <a:r>
              <a:rPr lang="en-US" altLang="en-US" sz="1800" baseline="-25000" dirty="0" smtClean="0">
                <a:solidFill>
                  <a:srgbClr val="00B0F0"/>
                </a:solidFill>
              </a:rPr>
              <a:t>1</a:t>
            </a:r>
            <a:endParaRPr lang="en-US" altLang="en-US" sz="1800" baseline="-25000" dirty="0">
              <a:solidFill>
                <a:srgbClr val="00B0F0"/>
              </a:solidFill>
            </a:endParaRPr>
          </a:p>
        </p:txBody>
      </p:sp>
      <p:sp>
        <p:nvSpPr>
          <p:cNvPr id="78" name="Line 33"/>
          <p:cNvSpPr>
            <a:spLocks noChangeShapeType="1"/>
          </p:cNvSpPr>
          <p:nvPr/>
        </p:nvSpPr>
        <p:spPr bwMode="auto">
          <a:xfrm flipV="1">
            <a:off x="763588" y="2819400"/>
            <a:ext cx="1370012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Text Box 36"/>
          <p:cNvSpPr txBox="1">
            <a:spLocks noChangeArrowheads="1"/>
          </p:cNvSpPr>
          <p:nvPr/>
        </p:nvSpPr>
        <p:spPr bwMode="auto">
          <a:xfrm>
            <a:off x="304800" y="2667000"/>
            <a:ext cx="4539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baseline="-25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5299" name="Line 6"/>
          <p:cNvSpPr>
            <a:spLocks noChangeShapeType="1"/>
          </p:cNvSpPr>
          <p:nvPr/>
        </p:nvSpPr>
        <p:spPr bwMode="auto">
          <a:xfrm>
            <a:off x="763586" y="1524000"/>
            <a:ext cx="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Line 29"/>
          <p:cNvSpPr>
            <a:spLocks noChangeShapeType="1"/>
          </p:cNvSpPr>
          <p:nvPr/>
        </p:nvSpPr>
        <p:spPr bwMode="auto">
          <a:xfrm flipH="1">
            <a:off x="2133599" y="2819400"/>
            <a:ext cx="1587" cy="2057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Oval 21"/>
          <p:cNvSpPr>
            <a:spLocks noChangeArrowheads="1"/>
          </p:cNvSpPr>
          <p:nvPr/>
        </p:nvSpPr>
        <p:spPr bwMode="auto"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763586" y="48768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9" name="Text Box 36"/>
          <p:cNvSpPr txBox="1">
            <a:spLocks noChangeArrowheads="1"/>
          </p:cNvSpPr>
          <p:nvPr/>
        </p:nvSpPr>
        <p:spPr bwMode="auto">
          <a:xfrm>
            <a:off x="1988380" y="4876800"/>
            <a:ext cx="373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L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1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100" name="Line 16"/>
          <p:cNvSpPr>
            <a:spLocks noChangeShapeType="1"/>
          </p:cNvSpPr>
          <p:nvPr/>
        </p:nvSpPr>
        <p:spPr bwMode="auto">
          <a:xfrm>
            <a:off x="5562598" y="2001230"/>
            <a:ext cx="2438400" cy="24264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1" name="Text Box 25"/>
          <p:cNvSpPr txBox="1">
            <a:spLocks noChangeArrowheads="1"/>
          </p:cNvSpPr>
          <p:nvPr/>
        </p:nvSpPr>
        <p:spPr bwMode="auto">
          <a:xfrm>
            <a:off x="8000998" y="4362637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0000"/>
                </a:solidFill>
              </a:rPr>
              <a:t>D</a:t>
            </a:r>
            <a:endParaRPr lang="en-US" altLang="en-US" sz="1800" i="1" baseline="-25000" dirty="0">
              <a:solidFill>
                <a:srgbClr val="C00000"/>
              </a:solidFill>
            </a:endParaRPr>
          </a:p>
        </p:txBody>
      </p:sp>
      <p:sp>
        <p:nvSpPr>
          <p:cNvPr id="102" name="Line 29"/>
          <p:cNvSpPr>
            <a:spLocks noChangeShapeType="1"/>
          </p:cNvSpPr>
          <p:nvPr/>
        </p:nvSpPr>
        <p:spPr bwMode="auto">
          <a:xfrm flipH="1">
            <a:off x="6781797" y="3208524"/>
            <a:ext cx="1587" cy="167640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" name="Text Box 36"/>
          <p:cNvSpPr txBox="1">
            <a:spLocks noChangeArrowheads="1"/>
          </p:cNvSpPr>
          <p:nvPr/>
        </p:nvSpPr>
        <p:spPr bwMode="auto">
          <a:xfrm>
            <a:off x="6636580" y="4884924"/>
            <a:ext cx="373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L</a:t>
            </a:r>
            <a:r>
              <a:rPr lang="en-US" altLang="en-US" sz="1600" b="0" baseline="-250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4" name="Line 33"/>
          <p:cNvSpPr>
            <a:spLocks noChangeShapeType="1"/>
          </p:cNvSpPr>
          <p:nvPr/>
        </p:nvSpPr>
        <p:spPr bwMode="auto">
          <a:xfrm flipV="1">
            <a:off x="5030786" y="3183523"/>
            <a:ext cx="1751012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5" name="Text Box 11"/>
          <p:cNvSpPr txBox="1">
            <a:spLocks noChangeArrowheads="1"/>
          </p:cNvSpPr>
          <p:nvPr/>
        </p:nvSpPr>
        <p:spPr bwMode="auto">
          <a:xfrm>
            <a:off x="4573586" y="5232170"/>
            <a:ext cx="4146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INDUSTRY OUTPUT</a:t>
            </a:r>
            <a:endParaRPr lang="en-US" alt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6" name="Text Box 12"/>
          <p:cNvSpPr txBox="1">
            <a:spLocks noChangeArrowheads="1"/>
          </p:cNvSpPr>
          <p:nvPr/>
        </p:nvSpPr>
        <p:spPr bwMode="auto">
          <a:xfrm rot="-5400000">
            <a:off x="3669152" y="3011652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7" name="Line 16"/>
          <p:cNvSpPr>
            <a:spLocks noChangeShapeType="1"/>
          </p:cNvSpPr>
          <p:nvPr/>
        </p:nvSpPr>
        <p:spPr bwMode="auto">
          <a:xfrm flipV="1">
            <a:off x="5622923" y="2001230"/>
            <a:ext cx="2301875" cy="2426494"/>
          </a:xfrm>
          <a:prstGeom prst="line">
            <a:avLst/>
          </a:prstGeom>
          <a:noFill/>
          <a:ln w="444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8" name="Text Box 27"/>
          <p:cNvSpPr txBox="1">
            <a:spLocks noChangeArrowheads="1"/>
          </p:cNvSpPr>
          <p:nvPr/>
        </p:nvSpPr>
        <p:spPr bwMode="auto">
          <a:xfrm>
            <a:off x="7924798" y="1608324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70C0"/>
                </a:solidFill>
              </a:rPr>
              <a:t>S</a:t>
            </a:r>
            <a:r>
              <a:rPr lang="en-US" altLang="en-US" sz="1800" baseline="-250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109" name="Text Box 36"/>
          <p:cNvSpPr txBox="1">
            <a:spLocks noChangeArrowheads="1"/>
          </p:cNvSpPr>
          <p:nvPr/>
        </p:nvSpPr>
        <p:spPr bwMode="auto">
          <a:xfrm>
            <a:off x="4578948" y="3022370"/>
            <a:ext cx="450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i="1" baseline="-25000" dirty="0" smtClean="0">
                <a:solidFill>
                  <a:prstClr val="black"/>
                </a:solidFill>
              </a:rPr>
              <a:t>e</a:t>
            </a:r>
            <a:endParaRPr lang="en-US" altLang="en-US" sz="1600" b="0" i="1" baseline="-25000" dirty="0">
              <a:solidFill>
                <a:prstClr val="black"/>
              </a:solidFill>
            </a:endParaRPr>
          </a:p>
        </p:txBody>
      </p:sp>
      <p:sp>
        <p:nvSpPr>
          <p:cNvPr id="110" name="Line 16"/>
          <p:cNvSpPr>
            <a:spLocks noChangeShapeType="1"/>
          </p:cNvSpPr>
          <p:nvPr/>
        </p:nvSpPr>
        <p:spPr bwMode="auto">
          <a:xfrm flipV="1">
            <a:off x="5622924" y="1989324"/>
            <a:ext cx="2301875" cy="2426494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1" name="Oval 21"/>
          <p:cNvSpPr>
            <a:spLocks noChangeArrowheads="1"/>
          </p:cNvSpPr>
          <p:nvPr/>
        </p:nvSpPr>
        <p:spPr bwMode="auto">
          <a:xfrm>
            <a:off x="6697660" y="3132046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112" name="Text Box 27"/>
          <p:cNvSpPr txBox="1">
            <a:spLocks noChangeArrowheads="1"/>
          </p:cNvSpPr>
          <p:nvPr/>
        </p:nvSpPr>
        <p:spPr bwMode="auto">
          <a:xfrm>
            <a:off x="8296622" y="201856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B0F0"/>
                </a:solidFill>
              </a:rPr>
              <a:t>S</a:t>
            </a:r>
            <a:r>
              <a:rPr lang="en-US" altLang="en-US" sz="1800" baseline="-250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13" name="Line 33"/>
          <p:cNvSpPr>
            <a:spLocks noChangeShapeType="1"/>
          </p:cNvSpPr>
          <p:nvPr/>
        </p:nvSpPr>
        <p:spPr bwMode="auto">
          <a:xfrm flipV="1">
            <a:off x="5025969" y="3581400"/>
            <a:ext cx="2136831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4" name="Text Box 36"/>
          <p:cNvSpPr txBox="1">
            <a:spLocks noChangeArrowheads="1"/>
          </p:cNvSpPr>
          <p:nvPr/>
        </p:nvSpPr>
        <p:spPr bwMode="auto">
          <a:xfrm>
            <a:off x="4571999" y="3429000"/>
            <a:ext cx="4539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W</a:t>
            </a:r>
            <a:r>
              <a:rPr lang="en-US" altLang="en-US" sz="1600" b="0" baseline="-25000" dirty="0" smtClean="0">
                <a:solidFill>
                  <a:prstClr val="black"/>
                </a:solidFill>
              </a:rPr>
              <a:t>2</a:t>
            </a:r>
            <a:endParaRPr lang="en-US" altLang="en-US" sz="1600" b="0" baseline="-25000" dirty="0">
              <a:solidFill>
                <a:prstClr val="black"/>
              </a:solidFill>
            </a:endParaRPr>
          </a:p>
        </p:txBody>
      </p:sp>
      <p:sp>
        <p:nvSpPr>
          <p:cNvPr id="115" name="Line 6"/>
          <p:cNvSpPr>
            <a:spLocks noChangeShapeType="1"/>
          </p:cNvSpPr>
          <p:nvPr/>
        </p:nvSpPr>
        <p:spPr bwMode="auto">
          <a:xfrm>
            <a:off x="5030785" y="1532124"/>
            <a:ext cx="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6" name="Line 29"/>
          <p:cNvSpPr>
            <a:spLocks noChangeShapeType="1"/>
          </p:cNvSpPr>
          <p:nvPr/>
        </p:nvSpPr>
        <p:spPr bwMode="auto">
          <a:xfrm flipH="1">
            <a:off x="7162800" y="3657600"/>
            <a:ext cx="1587" cy="1227324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Oval 21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prstClr val="black"/>
              </a:solidFill>
            </a:endParaRP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>
            <a:off x="5030785" y="4884924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9" name="Text Box 36"/>
          <p:cNvSpPr txBox="1">
            <a:spLocks noChangeArrowheads="1"/>
          </p:cNvSpPr>
          <p:nvPr/>
        </p:nvSpPr>
        <p:spPr bwMode="auto">
          <a:xfrm>
            <a:off x="7010400" y="4884924"/>
            <a:ext cx="373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0" i="1" dirty="0" smtClean="0">
                <a:solidFill>
                  <a:prstClr val="black"/>
                </a:solidFill>
              </a:rPr>
              <a:t>L</a:t>
            </a:r>
            <a:r>
              <a:rPr lang="en-US" altLang="en-US" sz="1600" b="0" baseline="-25000" dirty="0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09911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92 L -0.03993 -0.053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-2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L 0.04166 0.055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5" grpId="0"/>
      <p:bldP spid="78" grpId="0" animBg="1"/>
      <p:bldP spid="79" grpId="0"/>
      <p:bldP spid="98" grpId="0" animBg="1"/>
      <p:bldP spid="77" grpId="0" animBg="1"/>
      <p:bldP spid="99" grpId="0"/>
      <p:bldP spid="110" grpId="0" animBg="1"/>
      <p:bldP spid="110" grpId="1" animBg="1"/>
      <p:bldP spid="112" grpId="0"/>
      <p:bldP spid="113" grpId="0" animBg="1"/>
      <p:bldP spid="114" grpId="0"/>
      <p:bldP spid="116" grpId="0" animBg="1"/>
      <p:bldP spid="117" grpId="0" animBg="1"/>
      <p:bldP spid="1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chiang\Dropbox\Eric Chiang - Jeremys slide files\Core3e Pictures\ch11_11un08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Triangle 13"/>
          <p:cNvSpPr/>
          <p:nvPr/>
        </p:nvSpPr>
        <p:spPr>
          <a:xfrm rot="10800000" flipV="1">
            <a:off x="3043084" y="6172200"/>
            <a:ext cx="1300316" cy="420624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chiang\Dropbox\Eric Chiang - Jeremys slide files\Core3e Pictures\ch11_11un08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6700" y="2057400"/>
            <a:ext cx="5067300" cy="45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915400" cy="1447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9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JOBS OF THE FUTURE FOCUS MORE ON SERVICES, SUCH AS HEALTH CARE, TRANSPORTATION, AND INFORMATION TECHNOLOGY.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34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" y="2133600"/>
            <a:ext cx="4480560" cy="448056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10800000" flipV="1">
            <a:off x="7162799" y="1447800"/>
            <a:ext cx="1986116" cy="609600"/>
          </a:xfrm>
          <a:prstGeom prst="rtTriangl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12423" y="1600200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/>
                <a:ea typeface="Century Gothic"/>
                <a:cs typeface="Century Gothic"/>
              </a:rPr>
              <a:t>JETTA PRODUCTIONS/GETTY IMAGES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0" y="2286000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STEFANIE GREWEL/CORBIS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571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iang\Dropbox\Eric Chiang - Jeremys slide files\Core3e Pictures\ch02_02un1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200" y="5029200"/>
            <a:ext cx="89154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5250" y="5038189"/>
            <a:ext cx="8953500" cy="14478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INCREASED TECHNOLOGY AND THE GROWTH OF HIGH-SKILLED JOBS HAS LED TO GREATER IMPORTANCE OF EDUCATION.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35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CHARLES </a:t>
            </a:r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PERTWEE/CORBIS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564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Diagonal Corner Rectangle 53"/>
          <p:cNvSpPr/>
          <p:nvPr/>
        </p:nvSpPr>
        <p:spPr>
          <a:xfrm>
            <a:off x="152400" y="2743200"/>
            <a:ext cx="31242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2840625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KEY CONCEPTS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3352800" y="152400"/>
            <a:ext cx="838200" cy="6324600"/>
          </a:xfrm>
          <a:prstGeom prst="leftBrace">
            <a:avLst>
              <a:gd name="adj1" fmla="val 17911"/>
              <a:gd name="adj2" fmla="val 45693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76699" y="152400"/>
            <a:ext cx="4152901" cy="6455405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of labor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effect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effect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for labor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physical product of labor</a:t>
            </a:r>
            <a:endParaRPr lang="en-US" sz="2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revenue product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of the marginal product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Elasticity of demand for labor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discrimination</a:t>
            </a: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Segmented labor markets</a:t>
            </a:r>
          </a:p>
          <a:p>
            <a:r>
              <a:rPr lang="en-US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shop</a:t>
            </a:r>
          </a:p>
          <a:p>
            <a:r>
              <a:rPr lang="en-US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shop</a:t>
            </a:r>
          </a:p>
          <a:p>
            <a:r>
              <a:rPr lang="en-US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shop</a:t>
            </a:r>
          </a:p>
          <a:p>
            <a:r>
              <a:rPr lang="en-US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Right-to-work laws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36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76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3869"/>
            <a:ext cx="609600" cy="618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77200" y="0"/>
            <a:ext cx="60960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3800" y="0"/>
            <a:ext cx="50292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0"/>
            <a:ext cx="5746698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0" y="0"/>
            <a:ext cx="8686800" cy="1752599"/>
          </a:xfrm>
          <a:prstGeom prst="round2DiagRect">
            <a:avLst>
              <a:gd name="adj1" fmla="val 15425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1524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WHICH OF THE FOLLOWING FACTORS WOULD SHIFT THE MARKET LABOR SUPPLY CURVE TO THE RIGHT?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2080" y="33070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B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2080" y="42976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22860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2179320" y="265176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36576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46482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12720" y="2209800"/>
            <a:ext cx="43738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AN INCREASE IN NONWAGE INCOME FROM INVESTMENTS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7482" y="3200400"/>
            <a:ext cx="43691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 REDUCTION IN EMPLOYER HEALTH CARE COVERAGE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2720" y="4191000"/>
            <a:ext cx="43738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AN INCREASE IN THE WAGES IN OTHER INDUSTRIES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02080" y="52578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D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33600" y="56083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17482" y="5181600"/>
            <a:ext cx="43691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AN INCREASE IN MINIMUM AGE FOR RETIREMENT BENEFITS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37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328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hiang\Dropbox\Eric Chiang - Jeremys slide files\Core3e Pictures\ch17_17un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hevron 11"/>
          <p:cNvSpPr/>
          <p:nvPr/>
        </p:nvSpPr>
        <p:spPr>
          <a:xfrm rot="16200000">
            <a:off x="723900" y="622300"/>
            <a:ext cx="914400" cy="2057400"/>
          </a:xfrm>
          <a:prstGeom prst="chevron">
            <a:avLst>
              <a:gd name="adj" fmla="val 43074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2057400" cy="17018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399" y="4384120"/>
            <a:ext cx="8763000" cy="2092880"/>
          </a:xfrm>
          <a:prstGeom prst="roundRect">
            <a:avLst>
              <a:gd name="adj" fmla="val 10747"/>
            </a:avLst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399" y="4414897"/>
            <a:ext cx="89916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YOU RECEIVE A RAISE FROM $10 TO $15 PER HOUR, SO YOU REDUCE YOUR HOURS TO STUDY MORE. IS YOUR SUBSTITUTION OR INCOME EFFECT STRONGER? 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-76200" y="1778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0" dirty="0">
                <a:solidFill>
                  <a:srgbClr val="FFFFFF"/>
                </a:solidFill>
                <a:latin typeface="Century Gothic" pitchFamily="34" charset="0"/>
              </a:rPr>
              <a:t>PRACTICE QUESTION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38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RAMIN TALAIE/CORBIS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476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3869"/>
            <a:ext cx="609600" cy="618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77200" y="0"/>
            <a:ext cx="60960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3800" y="0"/>
            <a:ext cx="50292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0"/>
            <a:ext cx="5746698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0" y="0"/>
            <a:ext cx="8686800" cy="1752599"/>
          </a:xfrm>
          <a:prstGeom prst="round2DiagRect">
            <a:avLst>
              <a:gd name="adj1" fmla="val 15425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1524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SUPPOSE IMMIGRATION LAWS TIGHTEN. WHAT WILL LIKELY HAPPEN TO WAGES AND EMPLOYMENT IN THE LABOR MARKET?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2080" y="33070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B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2080" y="42976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22860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2179320" y="265176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36576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46482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12720" y="2209800"/>
            <a:ext cx="43738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WAGES WOULD FALL; EMPLOYMENT WOULD RISE.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7482" y="3200400"/>
            <a:ext cx="43691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WAGES WOULD FALL; EMPLOYMENT WOULD FALL.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2720" y="4191000"/>
            <a:ext cx="43738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WAGES WOULD RISE; EMPLOYMENT WOULD RISE.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02080" y="52578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D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33600" y="56083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17482" y="5181600"/>
            <a:ext cx="43691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WAGES WOULD RISE; EMPLOYMENT WOULD FALL.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8784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81" y="356298"/>
            <a:ext cx="62744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COMPETITIVE LABOR MARKETS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labor markets are similar to competitive product markets. Several key assumptions: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 operate in competitive industries with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buyers and sellers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 product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entry and exit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workers are regarded as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equally productive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industry is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widely available and accurate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2800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ang\Dropbox\Eric Chiang - Jeremys slide files\Core3e Pictures\ch14_14un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0"/>
            <a:ext cx="9144000" cy="65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hevron 11"/>
          <p:cNvSpPr/>
          <p:nvPr/>
        </p:nvSpPr>
        <p:spPr>
          <a:xfrm rot="16200000">
            <a:off x="723900" y="622300"/>
            <a:ext cx="914400" cy="2057400"/>
          </a:xfrm>
          <a:prstGeom prst="chevron">
            <a:avLst>
              <a:gd name="adj" fmla="val 43074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2057400" cy="17018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599" y="4765120"/>
            <a:ext cx="8763000" cy="1711880"/>
          </a:xfrm>
          <a:prstGeom prst="roundRect">
            <a:avLst>
              <a:gd name="adj" fmla="val 10747"/>
            </a:avLst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599" y="4795897"/>
            <a:ext cx="8991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WHICH LAW MADE IT A REQUIREMENT THAT WOMEN AND MEN BE PAID EQUALLY FOR THE SAME TYPE OF WORK?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-76200" y="1778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0" dirty="0">
                <a:solidFill>
                  <a:srgbClr val="FFFFFF"/>
                </a:solidFill>
                <a:latin typeface="Century Gothic" pitchFamily="34" charset="0"/>
              </a:rPr>
              <a:t>PRACTICE QUESTION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40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STEWART COHEN/PAM OSTROW/BLEND IMAGES/CORBIS 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434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3869"/>
            <a:ext cx="609600" cy="618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77200" y="0"/>
            <a:ext cx="60960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3800" y="0"/>
            <a:ext cx="50292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0"/>
            <a:ext cx="5746698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0" y="0"/>
            <a:ext cx="8991600" cy="1752599"/>
          </a:xfrm>
          <a:prstGeom prst="round2DiagRect">
            <a:avLst>
              <a:gd name="adj1" fmla="val 15425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152400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IN WHAT TYPE OF WORKPLACE ARE NONUNION HIRES ALLOWED, BUT THEY MUST JOIN THE UNION WITHIN A SPECIFIED PERIOD?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2080" y="33070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B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2080" y="42976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22860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2179320" y="265176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36576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46482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12720" y="2209800"/>
            <a:ext cx="43738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OPEN SHOP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7482" y="3200400"/>
            <a:ext cx="43691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CLOSED SHOP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2720" y="4191000"/>
            <a:ext cx="43738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UNION SHOP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02080" y="52578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D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33600" y="56083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17482" y="5181600"/>
            <a:ext cx="43691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AGENCY SHOP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41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508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18641" r="8249" b="10087"/>
          <a:stretch/>
        </p:blipFill>
        <p:spPr>
          <a:xfrm>
            <a:off x="3008318" y="0"/>
            <a:ext cx="6135682" cy="6583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18641" r="76297" b="10087"/>
          <a:stretch/>
        </p:blipFill>
        <p:spPr>
          <a:xfrm>
            <a:off x="1" y="0"/>
            <a:ext cx="3886200" cy="65836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975" y="3239632"/>
            <a:ext cx="9146975" cy="155188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56318" y="3239632"/>
            <a:ext cx="1676400" cy="155188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4022" y="3291840"/>
            <a:ext cx="1676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11</a:t>
            </a:r>
            <a:endParaRPr lang="en-US" sz="8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3536681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</a:rPr>
              <a:t>END OF CHAPTER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4191000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" dirty="0">
              <a:solidFill>
                <a:prstClr val="white"/>
              </a:solidFill>
            </a:endParaRPr>
          </a:p>
          <a:p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SLIDES CREATED BY ERIC CHIANG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211881" y="4572000"/>
            <a:ext cx="1371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2537" y="655320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</a:t>
            </a: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42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98568"/>
            <a:ext cx="3483429" cy="2308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900" dirty="0" err="1">
                <a:latin typeface="Century Gothic" pitchFamily="34" charset="0"/>
              </a:rPr>
              <a:t>Tshooter</a:t>
            </a:r>
            <a:r>
              <a:rPr lang="en-US" sz="900" dirty="0">
                <a:latin typeface="Century Gothic" pitchFamily="34" charset="0"/>
              </a:rPr>
              <a:t>/</a:t>
            </a:r>
            <a:r>
              <a:rPr lang="en-US" sz="900" dirty="0" err="1">
                <a:latin typeface="Century Gothic" pitchFamily="34" charset="0"/>
              </a:rPr>
              <a:t>Shutterstock</a:t>
            </a:r>
            <a:r>
              <a:rPr lang="en-US" sz="900" dirty="0">
                <a:latin typeface="Century Gothic" pitchFamily="34" charset="0"/>
              </a:rPr>
              <a:t>; Anton </a:t>
            </a:r>
            <a:r>
              <a:rPr lang="en-US" sz="900" dirty="0" err="1">
                <a:latin typeface="Century Gothic" pitchFamily="34" charset="0"/>
              </a:rPr>
              <a:t>Balazh</a:t>
            </a:r>
            <a:r>
              <a:rPr lang="en-US" sz="900" dirty="0">
                <a:latin typeface="Century Gothic" pitchFamily="34" charset="0"/>
              </a:rPr>
              <a:t>/</a:t>
            </a:r>
            <a:r>
              <a:rPr lang="en-US" sz="900" dirty="0" err="1">
                <a:latin typeface="Century Gothic" pitchFamily="34" charset="0"/>
              </a:rPr>
              <a:t>Shutterstock</a:t>
            </a:r>
            <a:endParaRPr lang="en-US" sz="9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iang\Dropbox\Eric Chiang - Jeremys slide files\Core3e Pictures\ch04_04un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56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200" y="5029200"/>
            <a:ext cx="8915400" cy="14478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5073555"/>
            <a:ext cx="8648700" cy="1447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SUPPLY OF LABOR: THE TIME AN INDIVIDUAL IS WILLING TO WORK AT VARIOUS WAGE RATES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5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PAUL BRADBURY/GETTY IMAGES</a:t>
            </a:r>
            <a:endParaRPr lang="en-US" sz="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949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0916"/>
            <a:ext cx="56557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INDIVIDUAL LABOR SUPPLY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2516088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8580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1600200"/>
            <a:ext cx="28491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9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SUBSTITUTION EFFECT</a:t>
            </a:r>
            <a:endParaRPr lang="en-US" altLang="en-US" sz="29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85800" y="3124200"/>
            <a:ext cx="2849186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en-US" sz="26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WORKERS CHOOSE MORE HOURS AS WAGES RISE (OPPORTUNITY COST OF LEISURE RISES).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6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776352" y="2514600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0436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3401" y="1600200"/>
            <a:ext cx="2910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9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INCOME EFFECT</a:t>
            </a:r>
            <a:endParaRPr lang="en-US" altLang="en-US" sz="29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404360" y="3122712"/>
            <a:ext cx="2849186" cy="2897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WORKERS CHOOSE FEWER HOURS WHEN WAGES RISE AND MORE HOURS WHEN WAGES FALL.</a:t>
            </a:r>
            <a:endParaRPr lang="en-US" altLang="en-US" sz="26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6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065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399" y="152400"/>
            <a:ext cx="7438263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7438263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082" y="280602"/>
            <a:ext cx="744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BACKWARD BENDING INDIVIDUAL LABOR SUPPLY</a:t>
            </a:r>
            <a:endParaRPr lang="en-US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ctangle 14"/>
          <p:cNvSpPr>
            <a:spLocks noChangeArrowheads="1"/>
          </p:cNvSpPr>
          <p:nvPr/>
        </p:nvSpPr>
        <p:spPr bwMode="auto">
          <a:xfrm>
            <a:off x="1020762" y="5605462"/>
            <a:ext cx="1222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 dirty="0">
                <a:solidFill>
                  <a:srgbClr val="1F1A17"/>
                </a:solidFill>
                <a:latin typeface="Arial" pitchFamily="34" charset="0"/>
              </a:rPr>
              <a:t>0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4" name="Rectangle 15"/>
          <p:cNvSpPr>
            <a:spLocks noChangeArrowheads="1"/>
          </p:cNvSpPr>
          <p:nvPr/>
        </p:nvSpPr>
        <p:spPr bwMode="auto">
          <a:xfrm>
            <a:off x="3289593" y="5715588"/>
            <a:ext cx="2970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l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1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               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30" name="Line 34"/>
          <p:cNvSpPr>
            <a:spLocks noChangeShapeType="1"/>
          </p:cNvSpPr>
          <p:nvPr/>
        </p:nvSpPr>
        <p:spPr bwMode="auto">
          <a:xfrm>
            <a:off x="3361030" y="5563188"/>
            <a:ext cx="1587" cy="128588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2511418" y="1143000"/>
            <a:ext cx="460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70C0"/>
                </a:solidFill>
                <a:latin typeface="Arial" charset="0"/>
              </a:rPr>
              <a:t>S</a:t>
            </a:r>
            <a:r>
              <a:rPr lang="en-US" altLang="en-US" sz="2000" b="1" i="1" baseline="-25000" dirty="0" smtClean="0">
                <a:solidFill>
                  <a:srgbClr val="0070C0"/>
                </a:solidFill>
                <a:latin typeface="Arial" charset="0"/>
              </a:rPr>
              <a:t>L</a:t>
            </a:r>
          </a:p>
        </p:txBody>
      </p:sp>
      <p:sp>
        <p:nvSpPr>
          <p:cNvPr id="64" name="Line 13"/>
          <p:cNvSpPr>
            <a:spLocks noChangeShapeType="1"/>
          </p:cNvSpPr>
          <p:nvPr/>
        </p:nvSpPr>
        <p:spPr bwMode="auto">
          <a:xfrm flipH="1">
            <a:off x="1242216" y="1996440"/>
            <a:ext cx="2125823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66" name="Straight Connector 34"/>
          <p:cNvCxnSpPr>
            <a:cxnSpLocks noChangeShapeType="1"/>
          </p:cNvCxnSpPr>
          <p:nvPr/>
        </p:nvCxnSpPr>
        <p:spPr bwMode="auto">
          <a:xfrm>
            <a:off x="3368040" y="1981200"/>
            <a:ext cx="795" cy="358140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Rectangle 8"/>
          <p:cNvSpPr>
            <a:spLocks noChangeArrowheads="1"/>
          </p:cNvSpPr>
          <p:nvPr/>
        </p:nvSpPr>
        <p:spPr bwMode="auto">
          <a:xfrm>
            <a:off x="922497" y="1371600"/>
            <a:ext cx="603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762000" y="4267200"/>
            <a:ext cx="3082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W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1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5" name="Line 23"/>
          <p:cNvSpPr>
            <a:spLocks noChangeShapeType="1"/>
          </p:cNvSpPr>
          <p:nvPr/>
        </p:nvSpPr>
        <p:spPr bwMode="auto">
          <a:xfrm>
            <a:off x="1090613" y="4418013"/>
            <a:ext cx="128587" cy="1587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905381" y="1968035"/>
            <a:ext cx="3857619" cy="1156165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effect dominates substitution effect at higher wages.</a:t>
            </a:r>
            <a:endParaRPr lang="en-US" altLang="en-US" sz="2400" i="1" baseline="-25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7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29984" y="2590800"/>
            <a:ext cx="681912" cy="0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/>
          <p:cNvSpPr txBox="1">
            <a:spLocks noChangeArrowheads="1"/>
          </p:cNvSpPr>
          <p:nvPr/>
        </p:nvSpPr>
        <p:spPr bwMode="auto">
          <a:xfrm rot="-5400000">
            <a:off x="-281582" y="3262297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52400" y="6030912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HOURS OF WORK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05381" y="3429000"/>
            <a:ext cx="3857619" cy="1143000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effect dominates income effect at lower wages.</a:t>
            </a:r>
            <a:endParaRPr lang="en-US" altLang="en-US" sz="2400" i="1" baseline="-25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769423" y="1504950"/>
            <a:ext cx="2345377" cy="3752850"/>
          </a:xfrm>
          <a:custGeom>
            <a:avLst/>
            <a:gdLst>
              <a:gd name="connsiteX0" fmla="*/ 0 w 2313841"/>
              <a:gd name="connsiteY0" fmla="*/ 3895106 h 3895106"/>
              <a:gd name="connsiteX1" fmla="*/ 2280063 w 2313841"/>
              <a:gd name="connsiteY1" fmla="*/ 2220685 h 3895106"/>
              <a:gd name="connsiteX2" fmla="*/ 1151907 w 2313841"/>
              <a:gd name="connsiteY2" fmla="*/ 0 h 389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3841" h="3895106">
                <a:moveTo>
                  <a:pt x="0" y="3895106"/>
                </a:moveTo>
                <a:cubicBezTo>
                  <a:pt x="1044039" y="3382487"/>
                  <a:pt x="2088079" y="2869869"/>
                  <a:pt x="2280063" y="2220685"/>
                </a:cubicBezTo>
                <a:cubicBezTo>
                  <a:pt x="2472048" y="1571501"/>
                  <a:pt x="1811977" y="785750"/>
                  <a:pt x="1151907" y="0"/>
                </a:cubicBezTo>
              </a:path>
            </a:pathLst>
          </a:cu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flipH="1">
            <a:off x="1219199" y="3465464"/>
            <a:ext cx="2895600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H="1">
            <a:off x="1219200" y="4419600"/>
            <a:ext cx="2125823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19200" y="1371600"/>
            <a:ext cx="0" cy="4160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4"/>
          <p:cNvCxnSpPr>
            <a:cxnSpLocks noChangeShapeType="1"/>
            <a:stCxn id="42" idx="0"/>
          </p:cNvCxnSpPr>
          <p:nvPr/>
        </p:nvCxnSpPr>
        <p:spPr bwMode="auto">
          <a:xfrm>
            <a:off x="4114799" y="3465464"/>
            <a:ext cx="1" cy="2097136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Oval 19"/>
          <p:cNvSpPr>
            <a:spLocks noChangeArrowheads="1"/>
          </p:cNvSpPr>
          <p:nvPr/>
        </p:nvSpPr>
        <p:spPr bwMode="auto">
          <a:xfrm>
            <a:off x="3276600" y="19050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" name="Oval 19"/>
          <p:cNvSpPr>
            <a:spLocks noChangeArrowheads="1"/>
          </p:cNvSpPr>
          <p:nvPr/>
        </p:nvSpPr>
        <p:spPr bwMode="auto">
          <a:xfrm>
            <a:off x="4008120" y="33528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3276600" y="4312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4046377" y="5715000"/>
            <a:ext cx="2970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l</a:t>
            </a:r>
            <a:r>
              <a:rPr lang="en-US" sz="1700" b="1" baseline="-25000" dirty="0">
                <a:solidFill>
                  <a:srgbClr val="1F1A17"/>
                </a:solidFill>
                <a:latin typeface="Arial" pitchFamily="34" charset="0"/>
              </a:rPr>
              <a:t>2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               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6" name="Line 34"/>
          <p:cNvSpPr>
            <a:spLocks noChangeShapeType="1"/>
          </p:cNvSpPr>
          <p:nvPr/>
        </p:nvSpPr>
        <p:spPr bwMode="auto">
          <a:xfrm>
            <a:off x="4117814" y="5562600"/>
            <a:ext cx="1587" cy="128588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219200" y="5532434"/>
            <a:ext cx="48768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762000" y="3319790"/>
            <a:ext cx="3082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W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2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>
            <a:off x="1094108" y="3470603"/>
            <a:ext cx="128587" cy="1587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762000" y="1828800"/>
            <a:ext cx="3082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W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3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1094108" y="1979613"/>
            <a:ext cx="128587" cy="1587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4229984" y="4038600"/>
            <a:ext cx="681912" cy="0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708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400" y="152400"/>
            <a:ext cx="6858000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68580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081" y="238780"/>
            <a:ext cx="6868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MARKET LABOR SUPPLY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ctangle 14"/>
          <p:cNvSpPr>
            <a:spLocks noChangeArrowheads="1"/>
          </p:cNvSpPr>
          <p:nvPr/>
        </p:nvSpPr>
        <p:spPr bwMode="auto">
          <a:xfrm>
            <a:off x="1020762" y="5605462"/>
            <a:ext cx="1222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 dirty="0">
                <a:solidFill>
                  <a:srgbClr val="1F1A17"/>
                </a:solidFill>
                <a:latin typeface="Arial" pitchFamily="34" charset="0"/>
              </a:rPr>
              <a:t>0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4" name="Rectangle 15"/>
          <p:cNvSpPr>
            <a:spLocks noChangeArrowheads="1"/>
          </p:cNvSpPr>
          <p:nvPr/>
        </p:nvSpPr>
        <p:spPr bwMode="auto">
          <a:xfrm>
            <a:off x="2209800" y="5715588"/>
            <a:ext cx="2970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>
                <a:solidFill>
                  <a:srgbClr val="1F1A17"/>
                </a:solidFill>
                <a:latin typeface="Arial" pitchFamily="34" charset="0"/>
              </a:rPr>
              <a:t>L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1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               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4419600" y="1981200"/>
            <a:ext cx="450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70C0"/>
                </a:solidFill>
                <a:latin typeface="Arial" charset="0"/>
              </a:rPr>
              <a:t>S</a:t>
            </a:r>
            <a:r>
              <a:rPr lang="en-US" altLang="en-US" sz="2000" b="1" baseline="-25000" dirty="0">
                <a:solidFill>
                  <a:srgbClr val="0070C0"/>
                </a:solidFill>
                <a:latin typeface="Arial" charset="0"/>
              </a:rPr>
              <a:t>0</a:t>
            </a:r>
            <a:endParaRPr lang="en-US" altLang="en-US" sz="2000" b="1" baseline="-25000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4" name="Line 13"/>
          <p:cNvSpPr>
            <a:spLocks noChangeShapeType="1"/>
          </p:cNvSpPr>
          <p:nvPr/>
        </p:nvSpPr>
        <p:spPr bwMode="auto">
          <a:xfrm flipH="1">
            <a:off x="1242216" y="3352800"/>
            <a:ext cx="2125823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66" name="Straight Connector 34"/>
          <p:cNvCxnSpPr>
            <a:cxnSpLocks noChangeShapeType="1"/>
            <a:stCxn id="40" idx="4"/>
          </p:cNvCxnSpPr>
          <p:nvPr/>
        </p:nvCxnSpPr>
        <p:spPr bwMode="auto">
          <a:xfrm>
            <a:off x="3368040" y="3429000"/>
            <a:ext cx="796" cy="213360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762000" y="4267200"/>
            <a:ext cx="3082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W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1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5" name="Line 23"/>
          <p:cNvSpPr>
            <a:spLocks noChangeShapeType="1"/>
          </p:cNvSpPr>
          <p:nvPr/>
        </p:nvSpPr>
        <p:spPr bwMode="auto">
          <a:xfrm>
            <a:off x="1090613" y="4418013"/>
            <a:ext cx="128587" cy="1587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638800" y="1143000"/>
            <a:ext cx="3276600" cy="2667000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 individual labor supply curves, the market labor supply curve is positively sloped: Higher wages attract more workers (e.g., point </a:t>
            </a:r>
            <a:r>
              <a:rPr lang="en-US" altLang="en-US" sz="22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point </a:t>
            </a:r>
            <a:r>
              <a:rPr lang="en-US" altLang="en-US" sz="22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n-US" sz="2200" i="1" baseline="-25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8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90800" y="4267200"/>
            <a:ext cx="689688" cy="0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/>
          <p:cNvSpPr txBox="1">
            <a:spLocks noChangeArrowheads="1"/>
          </p:cNvSpPr>
          <p:nvPr/>
        </p:nvSpPr>
        <p:spPr bwMode="auto">
          <a:xfrm rot="-5400000">
            <a:off x="-281582" y="3262297"/>
            <a:ext cx="1565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WAGE RATE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52400" y="6030912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HOURS OF WORK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H="1">
            <a:off x="1219200" y="4419600"/>
            <a:ext cx="2125823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19200" y="1371600"/>
            <a:ext cx="0" cy="4160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4"/>
          <p:cNvCxnSpPr>
            <a:cxnSpLocks noChangeShapeType="1"/>
          </p:cNvCxnSpPr>
          <p:nvPr/>
        </p:nvCxnSpPr>
        <p:spPr bwMode="auto">
          <a:xfrm>
            <a:off x="2271226" y="4465635"/>
            <a:ext cx="0" cy="106680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3276600" y="5715000"/>
            <a:ext cx="2970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>
                <a:solidFill>
                  <a:srgbClr val="1F1A17"/>
                </a:solidFill>
                <a:latin typeface="Arial" pitchFamily="34" charset="0"/>
              </a:rPr>
              <a:t>L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2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               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219200" y="5532434"/>
            <a:ext cx="48768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762000" y="3200400"/>
            <a:ext cx="3082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W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2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>
            <a:off x="1094108" y="3351213"/>
            <a:ext cx="128587" cy="1587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517650" y="2340766"/>
            <a:ext cx="2978150" cy="2764634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978025" y="3114061"/>
            <a:ext cx="3359150" cy="2231234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5638800" y="3962400"/>
            <a:ext cx="3276600" cy="1417635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labor supply can shift (e.g., point </a:t>
            </a:r>
            <a:r>
              <a:rPr lang="en-US" altLang="en-US" sz="22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point </a:t>
            </a:r>
            <a:r>
              <a:rPr lang="en-US" altLang="en-US" sz="22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2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response to various factors.</a:t>
            </a:r>
            <a:endParaRPr lang="en-US" altLang="en-US" sz="2200" i="1" baseline="-25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5264236" y="2743200"/>
            <a:ext cx="450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70C0"/>
                </a:solidFill>
                <a:latin typeface="Arial" charset="0"/>
              </a:rPr>
              <a:t>S</a:t>
            </a:r>
            <a:r>
              <a:rPr lang="en-US" altLang="en-US" sz="2000" b="1" baseline="-25000" dirty="0" smtClean="0">
                <a:solidFill>
                  <a:srgbClr val="0070C0"/>
                </a:solidFill>
                <a:latin typeface="Arial" charset="0"/>
              </a:rPr>
              <a:t>1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3276600" y="4312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Oval 19"/>
          <p:cNvSpPr>
            <a:spLocks noChangeArrowheads="1"/>
          </p:cNvSpPr>
          <p:nvPr/>
        </p:nvSpPr>
        <p:spPr bwMode="auto">
          <a:xfrm>
            <a:off x="3276600" y="32461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179320" y="4312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327275" y="3452018"/>
            <a:ext cx="644525" cy="586582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4038600"/>
            <a:ext cx="28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48000" y="2971800"/>
            <a:ext cx="28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52800" y="4355068"/>
            <a:ext cx="28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3368835" y="5532434"/>
            <a:ext cx="1" cy="158754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Line 34"/>
          <p:cNvSpPr>
            <a:spLocks noChangeShapeType="1"/>
          </p:cNvSpPr>
          <p:nvPr/>
        </p:nvSpPr>
        <p:spPr bwMode="auto">
          <a:xfrm>
            <a:off x="2266873" y="5532434"/>
            <a:ext cx="1" cy="157962"/>
          </a:xfrm>
          <a:prstGeom prst="line">
            <a:avLst/>
          </a:prstGeom>
          <a:noFill/>
          <a:ln w="190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790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621" y="368212"/>
            <a:ext cx="49423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SHIFTS IN LABOR SUPPLY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factors can lead to a shift of the labor supply curve: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 changes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Nonwage aspects of jobs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 in alternative jobs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Nonwage income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11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269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Try i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Maste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Master Slide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od for thou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Maste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Master Slide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1882</Words>
  <Application>Microsoft Office PowerPoint</Application>
  <PresentationFormat>On-screen Show (4:3)</PresentationFormat>
  <Paragraphs>420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Office Theme</vt:lpstr>
      <vt:lpstr>1_Food for thought</vt:lpstr>
      <vt:lpstr>2_Office Theme</vt:lpstr>
      <vt:lpstr>3_Office Theme</vt:lpstr>
      <vt:lpstr>4_Office Theme</vt:lpstr>
      <vt:lpstr>1_Office Theme</vt:lpstr>
      <vt:lpstr>5_Office Theme</vt:lpstr>
      <vt:lpstr>7_Office Theme</vt:lpstr>
      <vt:lpstr>2_Basic</vt:lpstr>
      <vt:lpstr>2_Try it 1</vt:lpstr>
      <vt:lpstr>3_Basic</vt:lpstr>
      <vt:lpstr>8_Office Theme</vt:lpstr>
      <vt:lpstr>9_Office Theme</vt:lpstr>
      <vt:lpstr>6_Office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Brown</dc:creator>
  <cp:lastModifiedBy>Lindsay Neff</cp:lastModifiedBy>
  <cp:revision>290</cp:revision>
  <dcterms:created xsi:type="dcterms:W3CDTF">2013-11-11T14:39:47Z</dcterms:created>
  <dcterms:modified xsi:type="dcterms:W3CDTF">2016-10-26T20:47:52Z</dcterms:modified>
</cp:coreProperties>
</file>