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8" r:id="rId3"/>
    <p:sldMasterId id="2147483745" r:id="rId4"/>
    <p:sldMasterId id="2147483793" r:id="rId5"/>
    <p:sldMasterId id="2147483799" r:id="rId6"/>
    <p:sldMasterId id="2147483804" r:id="rId7"/>
    <p:sldMasterId id="2147483840" r:id="rId8"/>
    <p:sldMasterId id="2147483843" r:id="rId9"/>
    <p:sldMasterId id="2147483850" r:id="rId10"/>
    <p:sldMasterId id="2147483862" r:id="rId11"/>
    <p:sldMasterId id="2147483874" r:id="rId12"/>
    <p:sldMasterId id="2147483886" r:id="rId13"/>
  </p:sldMasterIdLst>
  <p:notesMasterIdLst>
    <p:notesMasterId r:id="rId59"/>
  </p:notesMasterIdLst>
  <p:sldIdLst>
    <p:sldId id="628" r:id="rId14"/>
    <p:sldId id="262" r:id="rId15"/>
    <p:sldId id="451" r:id="rId16"/>
    <p:sldId id="600" r:id="rId17"/>
    <p:sldId id="601" r:id="rId18"/>
    <p:sldId id="273" r:id="rId19"/>
    <p:sldId id="595" r:id="rId20"/>
    <p:sldId id="596" r:id="rId21"/>
    <p:sldId id="597" r:id="rId22"/>
    <p:sldId id="521" r:id="rId23"/>
    <p:sldId id="598" r:id="rId24"/>
    <p:sldId id="605" r:id="rId25"/>
    <p:sldId id="604" r:id="rId26"/>
    <p:sldId id="602" r:id="rId27"/>
    <p:sldId id="603" r:id="rId28"/>
    <p:sldId id="609" r:id="rId29"/>
    <p:sldId id="606" r:id="rId30"/>
    <p:sldId id="607" r:id="rId31"/>
    <p:sldId id="608" r:id="rId32"/>
    <p:sldId id="625" r:id="rId33"/>
    <p:sldId id="615" r:id="rId34"/>
    <p:sldId id="610" r:id="rId35"/>
    <p:sldId id="617" r:id="rId36"/>
    <p:sldId id="629" r:id="rId37"/>
    <p:sldId id="618" r:id="rId38"/>
    <p:sldId id="624" r:id="rId39"/>
    <p:sldId id="626" r:id="rId40"/>
    <p:sldId id="612" r:id="rId41"/>
    <p:sldId id="613" r:id="rId42"/>
    <p:sldId id="614" r:id="rId43"/>
    <p:sldId id="622" r:id="rId44"/>
    <p:sldId id="549" r:id="rId45"/>
    <p:sldId id="619" r:id="rId46"/>
    <p:sldId id="616" r:id="rId47"/>
    <p:sldId id="621" r:id="rId48"/>
    <p:sldId id="623" r:id="rId49"/>
    <p:sldId id="620" r:id="rId50"/>
    <p:sldId id="611" r:id="rId51"/>
    <p:sldId id="495" r:id="rId52"/>
    <p:sldId id="558" r:id="rId53"/>
    <p:sldId id="284" r:id="rId54"/>
    <p:sldId id="546" r:id="rId55"/>
    <p:sldId id="559" r:id="rId56"/>
    <p:sldId id="557" r:id="rId57"/>
    <p:sldId id="62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 initials="K" lastIdx="4" clrIdx="0"/>
  <p:cmAuthor id="1" name="Isman, Jodi" initials="IJ"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008080"/>
    <a:srgbClr val="000000"/>
    <a:srgbClr val="FCD5B5"/>
    <a:srgbClr val="A6A6A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90647" autoAdjust="0"/>
  </p:normalViewPr>
  <p:slideViewPr>
    <p:cSldViewPr>
      <p:cViewPr varScale="1">
        <p:scale>
          <a:sx n="83" d="100"/>
          <a:sy n="83" d="100"/>
        </p:scale>
        <p:origin x="-1608" y="-90"/>
      </p:cViewPr>
      <p:guideLst>
        <p:guide orient="horz" pos="2160"/>
        <p:guide pos="2880"/>
      </p:guideLst>
    </p:cSldViewPr>
  </p:slideViewPr>
  <p:outlineViewPr>
    <p:cViewPr>
      <p:scale>
        <a:sx n="33" d="100"/>
        <a:sy n="33" d="100"/>
      </p:scale>
      <p:origin x="0" y="11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06597-A0CD-4367-B3B4-3B20C8A464A9}" type="datetimeFigureOut">
              <a:rPr lang="en-US" smtClean="0"/>
              <a:t>10/26/2016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C9249-343B-4722-9764-1BA316ECD671}" type="slidenum">
              <a:rPr lang="en-US" smtClean="0"/>
              <a:t>‹#›</a:t>
            </a:fld>
            <a:endParaRPr lang="en-US" dirty="0"/>
          </a:p>
        </p:txBody>
      </p:sp>
    </p:spTree>
    <p:extLst>
      <p:ext uri="{BB962C8B-B14F-4D97-AF65-F5344CB8AC3E}">
        <p14:creationId xmlns:p14="http://schemas.microsoft.com/office/powerpoint/2010/main" val="21836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8480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10</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12</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17</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19</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051165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22</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23</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213344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28</a:t>
            </a:fld>
            <a:endParaRPr lang="en-US" dirty="0"/>
          </a:p>
        </p:txBody>
      </p:sp>
    </p:spTree>
    <p:extLst>
      <p:ext uri="{BB962C8B-B14F-4D97-AF65-F5344CB8AC3E}">
        <p14:creationId xmlns:p14="http://schemas.microsoft.com/office/powerpoint/2010/main" val="2385195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30</a:t>
            </a:fld>
            <a:endParaRPr lang="en-US" dirty="0"/>
          </a:p>
        </p:txBody>
      </p:sp>
    </p:spTree>
    <p:extLst>
      <p:ext uri="{BB962C8B-B14F-4D97-AF65-F5344CB8AC3E}">
        <p14:creationId xmlns:p14="http://schemas.microsoft.com/office/powerpoint/2010/main" val="3267109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32</a:t>
            </a:fld>
            <a:endParaRPr lang="en-US" dirty="0"/>
          </a:p>
        </p:txBody>
      </p:sp>
    </p:spTree>
    <p:extLst>
      <p:ext uri="{BB962C8B-B14F-4D97-AF65-F5344CB8AC3E}">
        <p14:creationId xmlns:p14="http://schemas.microsoft.com/office/powerpoint/2010/main" val="2621965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34</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36</a:t>
            </a:fld>
            <a:endParaRPr lang="en-US" dirty="0"/>
          </a:p>
        </p:txBody>
      </p:sp>
    </p:spTree>
    <p:extLst>
      <p:ext uri="{BB962C8B-B14F-4D97-AF65-F5344CB8AC3E}">
        <p14:creationId xmlns:p14="http://schemas.microsoft.com/office/powerpoint/2010/main" val="2105200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37</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39</a:t>
            </a:fld>
            <a:endParaRPr lang="en-US" dirty="0"/>
          </a:p>
        </p:txBody>
      </p:sp>
    </p:spTree>
    <p:extLst>
      <p:ext uri="{BB962C8B-B14F-4D97-AF65-F5344CB8AC3E}">
        <p14:creationId xmlns:p14="http://schemas.microsoft.com/office/powerpoint/2010/main" val="107369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4</a:t>
            </a:fld>
            <a:endParaRPr lang="en-US" dirty="0"/>
          </a:p>
        </p:txBody>
      </p:sp>
    </p:spTree>
    <p:extLst>
      <p:ext uri="{BB962C8B-B14F-4D97-AF65-F5344CB8AC3E}">
        <p14:creationId xmlns:p14="http://schemas.microsoft.com/office/powerpoint/2010/main" val="3600218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40</a:t>
            </a:fld>
            <a:endParaRPr lang="en-US" dirty="0"/>
          </a:p>
        </p:txBody>
      </p:sp>
    </p:spTree>
    <p:extLst>
      <p:ext uri="{BB962C8B-B14F-4D97-AF65-F5344CB8AC3E}">
        <p14:creationId xmlns:p14="http://schemas.microsoft.com/office/powerpoint/2010/main" val="3605769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Making an accounting profit does not guarantee a successful business, because many opportunity costs are not factored in to accounting profit. For example, if one works 80 hours per week running a sole proprietorship and earns only a small accounting profit, it is likely that economic profit is negative.</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1324502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A</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42</a:t>
            </a:fld>
            <a:endParaRPr lang="en-US" dirty="0"/>
          </a:p>
        </p:txBody>
      </p:sp>
    </p:spTree>
    <p:extLst>
      <p:ext uri="{BB962C8B-B14F-4D97-AF65-F5344CB8AC3E}">
        <p14:creationId xmlns:p14="http://schemas.microsoft.com/office/powerpoint/2010/main" val="3605769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Fixed costs include maintaining the chair lifts and operating the snow making equipment, costs that do not vary with the number of skiers. Variable costs include food, staff wages, and other costs that increase with the number of skiers.</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742055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B</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44</a:t>
            </a:fld>
            <a:endParaRPr lang="en-US" dirty="0"/>
          </a:p>
        </p:txBody>
      </p:sp>
    </p:spTree>
    <p:extLst>
      <p:ext uri="{BB962C8B-B14F-4D97-AF65-F5344CB8AC3E}">
        <p14:creationId xmlns:p14="http://schemas.microsoft.com/office/powerpoint/2010/main" val="4189355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38975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6</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2609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562339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51916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12705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9784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581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84680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fontAlgn="base">
              <a:spcBef>
                <a:spcPct val="0"/>
              </a:spcBef>
              <a:spcAft>
                <a:spcPct val="0"/>
              </a:spcAft>
              <a:defRPr/>
            </a:pPr>
            <a:endParaRPr lang="en-US" dirty="0">
              <a:solidFill>
                <a:prstClr val="black"/>
              </a:solidFill>
            </a:endParaRPr>
          </a:p>
        </p:txBody>
      </p:sp>
    </p:spTree>
    <p:extLst>
      <p:ext uri="{BB962C8B-B14F-4D97-AF65-F5344CB8AC3E}">
        <p14:creationId xmlns:p14="http://schemas.microsoft.com/office/powerpoint/2010/main" val="484667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5" name="Oval 10"/>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2248CEE0-2BFC-4DAE-98DB-919AA82EB6C6}"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7" name="Footer Placeholder 4"/>
          <p:cNvSpPr txBox="1">
            <a:spLocks/>
          </p:cNvSpPr>
          <p:nvPr userDrawn="1"/>
        </p:nvSpPr>
        <p:spPr>
          <a:xfrm>
            <a:off x="8359775" y="6488113"/>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1066800"/>
            <a:ext cx="9067800" cy="5257800"/>
          </a:xfrm>
          <a:prstGeom prst="rect">
            <a:avLst/>
          </a:prstGeom>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98918930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2813"/>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fontAlgn="base">
              <a:spcBef>
                <a:spcPct val="0"/>
              </a:spcBef>
              <a:spcAft>
                <a:spcPct val="0"/>
              </a:spcAft>
              <a:defRPr/>
            </a:pPr>
            <a:fld id="{919917B7-1E48-4D38-8F95-CD155DEBC75C}"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61070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3077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412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056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8919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236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29635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7000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6157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21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9363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9987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691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8739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110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624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904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87723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1707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0473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9312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0637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5923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004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4811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latin typeface="Calibri" pitchFamily="34" charset="0"/>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743EC1B1-CBD5-48DE-A79F-58555DEF93C3}" type="slidenum">
              <a:rPr lang="en-US" sz="1400">
                <a:solidFill>
                  <a:prstClr val="black"/>
                </a:solidFill>
                <a:cs typeface="Arial" charset="0"/>
              </a:rPr>
              <a:pPr eaLnBrk="0" fontAlgn="base" hangingPunct="0">
                <a:spcBef>
                  <a:spcPct val="0"/>
                </a:spcBef>
                <a:spcAft>
                  <a:spcPct val="0"/>
                </a:spcAft>
                <a:defRPr/>
              </a:pPr>
              <a:t>‹#›</a:t>
            </a:fld>
            <a:endParaRPr lang="en-US" sz="1400">
              <a:solidFill>
                <a:prstClr val="black"/>
              </a:solidFill>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5-</a:t>
            </a:r>
            <a:endParaRPr lang="en-US"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0" y="0"/>
            <a:ext cx="9144000" cy="912813"/>
          </a:xfr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852777295"/>
      </p:ext>
    </p:extLst>
  </p:cSld>
  <p:clrMapOvr>
    <a:masterClrMapping/>
  </p:clrMapOvr>
  <p:transition>
    <p:fade thruBlk="1"/>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p:txBody>
          <a:bodyPr/>
          <a:lstStyle>
            <a:lvl1pPr fontAlgn="auto">
              <a:spcBef>
                <a:spcPts val="0"/>
              </a:spcBef>
              <a:spcAft>
                <a:spcPts val="0"/>
              </a:spcAft>
              <a:defRPr>
                <a:latin typeface="+mn-lt"/>
                <a:cs typeface="Arial" charset="0"/>
              </a:defRPr>
            </a:lvl1pPr>
          </a:lstStyle>
          <a:p>
            <a:pPr>
              <a:defRPr/>
            </a:pPr>
            <a:r>
              <a:rPr lang="en-US">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fontAlgn="base">
              <a:spcBef>
                <a:spcPct val="0"/>
              </a:spcBef>
              <a:spcAft>
                <a:spcPct val="0"/>
              </a:spcAft>
              <a:defRPr/>
            </a:pPr>
            <a:endParaRPr lang="en-US">
              <a:solidFill>
                <a:prstClr val="black"/>
              </a:solidFill>
              <a:cs typeface="Arial" charset="0"/>
            </a:endParaRPr>
          </a:p>
        </p:txBody>
      </p:sp>
    </p:spTree>
    <p:extLst>
      <p:ext uri="{BB962C8B-B14F-4D97-AF65-F5344CB8AC3E}">
        <p14:creationId xmlns:p14="http://schemas.microsoft.com/office/powerpoint/2010/main" val="1562125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78867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101112585"/>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6429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9121324"/>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8609426"/>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2766620"/>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247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421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741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854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210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460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01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900866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324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547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29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158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41472470-67F7-4035-A344-4B95E620DC65}" type="slidenum">
              <a:rPr lang="en-US" sz="1400">
                <a:solidFill>
                  <a:prstClr val="black"/>
                </a:solidFill>
                <a:cs typeface="Arial" charset="0"/>
              </a:rPr>
              <a:pPr eaLnBrk="0" fontAlgn="base" hangingPunct="0">
                <a:spcBef>
                  <a:spcPct val="0"/>
                </a:spcBef>
                <a:spcAft>
                  <a:spcPct val="0"/>
                </a:spcAft>
                <a:defRPr/>
              </a:pPr>
              <a:t>‹#›</a:t>
            </a:fld>
            <a:endParaRPr lang="en-US" sz="1400">
              <a:solidFill>
                <a:prstClr val="black"/>
              </a:solidFill>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7-</a:t>
            </a:r>
            <a:endParaRPr lang="en-US" dirty="0">
              <a:solidFill>
                <a:prstClr val="black"/>
              </a:solidFill>
              <a:latin typeface="Arial" pitchFamily="34" charset="0"/>
            </a:endParaRPr>
          </a:p>
        </p:txBody>
      </p:sp>
      <p:sp>
        <p:nvSpPr>
          <p:cNvPr id="2" name="Title 1"/>
          <p:cNvSpPr>
            <a:spLocks noGrp="1"/>
          </p:cNvSpPr>
          <p:nvPr>
            <p:ph type="title"/>
          </p:nvPr>
        </p:nvSpPr>
        <p:spPr>
          <a:xfrm>
            <a:off x="0" y="0"/>
            <a:ext cx="9144000" cy="912813"/>
          </a:xfr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1610958688"/>
      </p:ext>
    </p:extLst>
  </p:cSld>
  <p:clrMapOvr>
    <a:masterClrMapping/>
  </p:clrMapOvr>
  <p:transition>
    <p:fade thruBlk="1"/>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p:txBody>
          <a:bodyPr/>
          <a:lstStyle>
            <a:lvl1pPr fontAlgn="auto">
              <a:spcBef>
                <a:spcPts val="0"/>
              </a:spcBef>
              <a:spcAft>
                <a:spcPts val="0"/>
              </a:spcAft>
              <a:defRPr>
                <a:latin typeface="+mn-lt"/>
                <a:cs typeface="Arial" charset="0"/>
              </a:defRPr>
            </a:lvl1pPr>
          </a:lstStyle>
          <a:p>
            <a:pPr>
              <a:defRPr/>
            </a:pPr>
            <a:r>
              <a:rPr lang="en-US">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523461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746973858"/>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2498060"/>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4415067"/>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016877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4120109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48936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701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0580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65373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9132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490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2080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68648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3364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025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911555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9114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8359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4869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6725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80185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2811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072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74284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19605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107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480982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67798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92686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80658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9785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61029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3751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90293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95857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4711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281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650785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57218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7055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92401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2441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6583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1580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07546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64869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1020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7988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0.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3.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jpeg"/><Relationship Id="rId5" Type="http://schemas.openxmlformats.org/officeDocument/2006/relationships/theme" Target="../theme/theme9.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t>10/26/2016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t>‹#›</a:t>
            </a:fld>
            <a:endParaRPr lang="en-US" dirty="0"/>
          </a:p>
        </p:txBody>
      </p:sp>
    </p:spTree>
    <p:extLst>
      <p:ext uri="{BB962C8B-B14F-4D97-AF65-F5344CB8AC3E}">
        <p14:creationId xmlns:p14="http://schemas.microsoft.com/office/powerpoint/2010/main" val="25742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410615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996585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635921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16937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0" y="54864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718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07" name="TextBox 18"/>
          <p:cNvSpPr txBox="1">
            <a:spLocks noChangeArrowheads="1"/>
          </p:cNvSpPr>
          <p:nvPr/>
        </p:nvSpPr>
        <p:spPr bwMode="auto">
          <a:xfrm>
            <a:off x="0" y="1676400"/>
            <a:ext cx="9144000" cy="369888"/>
          </a:xfrm>
          <a:prstGeom prst="rect">
            <a:avLst/>
          </a:prstGeom>
          <a:solidFill>
            <a:srgbClr val="CCFF33">
              <a:alpha val="47058"/>
            </a:srgbClr>
          </a:solidFill>
          <a:ln w="9525">
            <a:noFill/>
            <a:miter lim="800000"/>
            <a:headEnd/>
            <a:tailEnd/>
          </a:ln>
        </p:spPr>
        <p:txBody>
          <a:bodyPr>
            <a:spAutoFit/>
          </a:bodyPr>
          <a:lstStyle/>
          <a:p>
            <a:pPr algn="ctr" fontAlgn="base">
              <a:spcBef>
                <a:spcPct val="0"/>
              </a:spcBef>
              <a:spcAft>
                <a:spcPct val="0"/>
              </a:spcAft>
              <a:defRPr/>
            </a:pPr>
            <a:r>
              <a:rPr lang="en-US" b="1" i="1" dirty="0">
                <a:solidFill>
                  <a:prstClr val="black"/>
                </a:solidFill>
                <a:latin typeface="Arial" pitchFamily="34" charset="0"/>
                <a:cs typeface="Arial" pitchFamily="34" charset="0"/>
              </a:rPr>
              <a:t>Some good blogs and other sites to get the juices flowing:</a:t>
            </a:r>
          </a:p>
        </p:txBody>
      </p:sp>
      <p:sp>
        <p:nvSpPr>
          <p:cNvPr id="15" name="TextBox 14"/>
          <p:cNvSpPr txBox="1"/>
          <p:nvPr/>
        </p:nvSpPr>
        <p:spPr>
          <a:xfrm>
            <a:off x="228600" y="0"/>
            <a:ext cx="7315200" cy="830263"/>
          </a:xfrm>
          <a:prstGeom prst="rect">
            <a:avLst/>
          </a:prstGeom>
          <a:noFill/>
        </p:spPr>
        <p:txBody>
          <a:bodyPr>
            <a:spAutoFit/>
          </a:bodyPr>
          <a:lstStyle/>
          <a:p>
            <a:pPr fontAlgn="base">
              <a:spcBef>
                <a:spcPct val="0"/>
              </a:spcBef>
              <a:spcAft>
                <a:spcPct val="0"/>
              </a:spcAft>
              <a:defRPr/>
            </a:pPr>
            <a:r>
              <a:rPr lang="en-US" sz="4800" b="1" dirty="0">
                <a:solidFill>
                  <a:srgbClr val="E46C0A"/>
                </a:solidFill>
                <a:effectLst>
                  <a:outerShdw blurRad="38100" dist="38100" dir="2700000" algn="tl">
                    <a:srgbClr val="C0C0C0"/>
                  </a:outerShdw>
                </a:effectLst>
                <a:latin typeface="Arial" charset="0"/>
                <a:cs typeface="Arial" charset="0"/>
              </a:rPr>
              <a:t>Food for Thought….</a:t>
            </a:r>
          </a:p>
        </p:txBody>
      </p:sp>
      <p:sp>
        <p:nvSpPr>
          <p:cNvPr id="4109" name="Oval 1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B54BA58-0208-458B-8039-A7A623BB8BEE}"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16" name="Footer Placeholder 4"/>
          <p:cNvSpPr txBox="1">
            <a:spLocks/>
          </p:cNvSpPr>
          <p:nvPr userDrawn="1"/>
        </p:nvSpPr>
        <p:spPr>
          <a:xfrm>
            <a:off x="8315325" y="6502400"/>
            <a:ext cx="5334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17" name="Rectangle 16"/>
          <p:cNvSpPr/>
          <p:nvPr userDrawn="1"/>
        </p:nvSpPr>
        <p:spPr>
          <a:xfrm>
            <a:off x="914400" y="3657600"/>
            <a:ext cx="2362200" cy="646113"/>
          </a:xfrm>
          <a:prstGeom prst="rect">
            <a:avLst/>
          </a:prstGeom>
        </p:spPr>
        <p:txBody>
          <a:bodyPr>
            <a:spAutoFit/>
          </a:bodyPr>
          <a:lstStyle/>
          <a:p>
            <a:pPr fontAlgn="base">
              <a:spcBef>
                <a:spcPct val="0"/>
              </a:spcBef>
              <a:spcAft>
                <a:spcPct val="0"/>
              </a:spcAft>
              <a:defRPr/>
            </a:pPr>
            <a:r>
              <a:rPr lang="en-US" dirty="0">
                <a:solidFill>
                  <a:prstClr val="black"/>
                </a:solidFill>
              </a:rPr>
              <a:t>http://freakonomics.blogs.nytimes.com/</a:t>
            </a:r>
          </a:p>
        </p:txBody>
      </p:sp>
      <p:sp>
        <p:nvSpPr>
          <p:cNvPr id="18" name="Rectangle 17"/>
          <p:cNvSpPr/>
          <p:nvPr userDrawn="1"/>
        </p:nvSpPr>
        <p:spPr>
          <a:xfrm>
            <a:off x="0" y="3048000"/>
            <a:ext cx="2552700" cy="646113"/>
          </a:xfrm>
          <a:prstGeom prst="rect">
            <a:avLst/>
          </a:prstGeom>
        </p:spPr>
        <p:txBody>
          <a:bodyPr>
            <a:spAutoFit/>
          </a:bodyPr>
          <a:lstStyle/>
          <a:p>
            <a:pPr fontAlgn="base">
              <a:spcBef>
                <a:spcPct val="0"/>
              </a:spcBef>
              <a:spcAft>
                <a:spcPct val="0"/>
              </a:spcAft>
              <a:defRPr/>
            </a:pPr>
            <a:r>
              <a:rPr lang="en-US" dirty="0">
                <a:solidFill>
                  <a:prstClr val="black"/>
                </a:solidFill>
              </a:rPr>
              <a:t>http://www.worthpublishers.com/</a:t>
            </a:r>
          </a:p>
        </p:txBody>
      </p:sp>
      <p:sp>
        <p:nvSpPr>
          <p:cNvPr id="19" name="Rectangle 18"/>
          <p:cNvSpPr/>
          <p:nvPr userDrawn="1"/>
        </p:nvSpPr>
        <p:spPr>
          <a:xfrm>
            <a:off x="2667000" y="4953000"/>
            <a:ext cx="2547938" cy="369888"/>
          </a:xfrm>
          <a:prstGeom prst="rect">
            <a:avLst/>
          </a:prstGeom>
        </p:spPr>
        <p:txBody>
          <a:bodyPr wrap="none">
            <a:spAutoFit/>
          </a:bodyPr>
          <a:lstStyle/>
          <a:p>
            <a:pPr fontAlgn="base">
              <a:spcBef>
                <a:spcPct val="0"/>
              </a:spcBef>
              <a:spcAft>
                <a:spcPct val="0"/>
              </a:spcAft>
              <a:defRPr/>
            </a:pPr>
            <a:r>
              <a:rPr lang="en-US" dirty="0">
                <a:solidFill>
                  <a:prstClr val="black"/>
                </a:solidFill>
              </a:rPr>
              <a:t>http://bls.gov/home.htm</a:t>
            </a:r>
          </a:p>
        </p:txBody>
      </p:sp>
      <p:sp>
        <p:nvSpPr>
          <p:cNvPr id="20" name="Rectangle 19"/>
          <p:cNvSpPr/>
          <p:nvPr userDrawn="1"/>
        </p:nvSpPr>
        <p:spPr>
          <a:xfrm>
            <a:off x="2795588" y="3244850"/>
            <a:ext cx="3552825" cy="368300"/>
          </a:xfrm>
          <a:prstGeom prst="rect">
            <a:avLst/>
          </a:prstGeom>
        </p:spPr>
        <p:txBody>
          <a:bodyPr wrap="none">
            <a:spAutoFit/>
          </a:bodyPr>
          <a:lstStyle/>
          <a:p>
            <a:pPr fontAlgn="base">
              <a:spcBef>
                <a:spcPct val="0"/>
              </a:spcBef>
              <a:spcAft>
                <a:spcPct val="0"/>
              </a:spcAft>
              <a:defRPr/>
            </a:pPr>
            <a:r>
              <a:rPr lang="en-US" dirty="0">
                <a:solidFill>
                  <a:prstClr val="black"/>
                </a:solidFill>
              </a:rPr>
              <a:t>http://krugman.blogs.nytimes.com/</a:t>
            </a:r>
          </a:p>
        </p:txBody>
      </p:sp>
      <p:sp>
        <p:nvSpPr>
          <p:cNvPr id="21" name="Rectangle 20"/>
          <p:cNvSpPr/>
          <p:nvPr userDrawn="1"/>
        </p:nvSpPr>
        <p:spPr>
          <a:xfrm>
            <a:off x="4191000" y="4191000"/>
            <a:ext cx="2189163" cy="369888"/>
          </a:xfrm>
          <a:prstGeom prst="rect">
            <a:avLst/>
          </a:prstGeom>
        </p:spPr>
        <p:txBody>
          <a:bodyPr wrap="none">
            <a:spAutoFit/>
          </a:bodyPr>
          <a:lstStyle/>
          <a:p>
            <a:pPr fontAlgn="base">
              <a:spcBef>
                <a:spcPct val="0"/>
              </a:spcBef>
              <a:spcAft>
                <a:spcPct val="0"/>
              </a:spcAft>
              <a:defRPr/>
            </a:pPr>
            <a:r>
              <a:rPr lang="en-US" dirty="0">
                <a:solidFill>
                  <a:prstClr val="black"/>
                </a:solidFill>
              </a:rPr>
              <a:t>http://www.bea.gov/</a:t>
            </a:r>
          </a:p>
        </p:txBody>
      </p:sp>
    </p:spTree>
    <p:extLst>
      <p:ext uri="{BB962C8B-B14F-4D97-AF65-F5344CB8AC3E}">
        <p14:creationId xmlns:p14="http://schemas.microsoft.com/office/powerpoint/2010/main" val="4187433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kern="1200">
          <a:solidFill>
            <a:schemeClr val="bg1"/>
          </a:solidFill>
          <a:latin typeface="Century Gothic" pitchFamily="34" charset="0"/>
          <a:ea typeface="+mj-ea"/>
          <a:cs typeface="+mj-cs"/>
        </a:defRPr>
      </a:lvl1pPr>
      <a:lvl2pPr algn="ctr" rtl="0" eaLnBrk="0" fontAlgn="base" hangingPunct="0">
        <a:spcBef>
          <a:spcPct val="0"/>
        </a:spcBef>
        <a:spcAft>
          <a:spcPct val="0"/>
        </a:spcAft>
        <a:defRPr sz="4400" b="1">
          <a:solidFill>
            <a:schemeClr val="bg1"/>
          </a:solidFill>
          <a:latin typeface="Century Gothic" pitchFamily="34" charset="0"/>
        </a:defRPr>
      </a:lvl2pPr>
      <a:lvl3pPr algn="ctr" rtl="0" eaLnBrk="0" fontAlgn="base" hangingPunct="0">
        <a:spcBef>
          <a:spcPct val="0"/>
        </a:spcBef>
        <a:spcAft>
          <a:spcPct val="0"/>
        </a:spcAft>
        <a:defRPr sz="4400" b="1">
          <a:solidFill>
            <a:schemeClr val="bg1"/>
          </a:solidFill>
          <a:latin typeface="Century Gothic" pitchFamily="34" charset="0"/>
        </a:defRPr>
      </a:lvl3pPr>
      <a:lvl4pPr algn="ctr" rtl="0" eaLnBrk="0" fontAlgn="base" hangingPunct="0">
        <a:spcBef>
          <a:spcPct val="0"/>
        </a:spcBef>
        <a:spcAft>
          <a:spcPct val="0"/>
        </a:spcAft>
        <a:defRPr sz="4400" b="1">
          <a:solidFill>
            <a:schemeClr val="bg1"/>
          </a:solidFill>
          <a:latin typeface="Century Gothic" pitchFamily="34" charset="0"/>
        </a:defRPr>
      </a:lvl4pPr>
      <a:lvl5pPr algn="ctr" rtl="0" eaLnBrk="0" fontAlgn="base" hangingPunct="0">
        <a:spcBef>
          <a:spcPct val="0"/>
        </a:spcBef>
        <a:spcAft>
          <a:spcPct val="0"/>
        </a:spcAft>
        <a:defRPr sz="4400" b="1">
          <a:solidFill>
            <a:schemeClr val="bg1"/>
          </a:solidFill>
          <a:latin typeface="Century Gothic" pitchFamily="34" charset="0"/>
        </a:defRPr>
      </a:lvl5pPr>
      <a:lvl6pPr marL="457200" algn="ctr" rtl="0" fontAlgn="base">
        <a:spcBef>
          <a:spcPct val="0"/>
        </a:spcBef>
        <a:spcAft>
          <a:spcPct val="0"/>
        </a:spcAft>
        <a:defRPr sz="4400" b="1">
          <a:solidFill>
            <a:schemeClr val="bg1"/>
          </a:solidFill>
          <a:latin typeface="Century Gothic" pitchFamily="34" charset="0"/>
        </a:defRPr>
      </a:lvl6pPr>
      <a:lvl7pPr marL="914400" algn="ctr" rtl="0" fontAlgn="base">
        <a:spcBef>
          <a:spcPct val="0"/>
        </a:spcBef>
        <a:spcAft>
          <a:spcPct val="0"/>
        </a:spcAft>
        <a:defRPr sz="4400" b="1">
          <a:solidFill>
            <a:schemeClr val="bg1"/>
          </a:solidFill>
          <a:latin typeface="Century Gothic" pitchFamily="34" charset="0"/>
        </a:defRPr>
      </a:lvl7pPr>
      <a:lvl8pPr marL="1371600" algn="ctr" rtl="0" fontAlgn="base">
        <a:spcBef>
          <a:spcPct val="0"/>
        </a:spcBef>
        <a:spcAft>
          <a:spcPct val="0"/>
        </a:spcAft>
        <a:defRPr sz="4400" b="1">
          <a:solidFill>
            <a:schemeClr val="bg1"/>
          </a:solidFill>
          <a:latin typeface="Century Gothic" pitchFamily="34" charset="0"/>
        </a:defRPr>
      </a:lvl8pPr>
      <a:lvl9pPr marL="1828800" algn="ctr" rtl="0" fontAlgn="base">
        <a:spcBef>
          <a:spcPct val="0"/>
        </a:spcBef>
        <a:spcAft>
          <a:spcPct val="0"/>
        </a:spcAft>
        <a:defRPr sz="44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237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73554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76200" y="1066800"/>
            <a:ext cx="906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latin typeface="Calibri" pitchFamily="34" charset="0"/>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143400CD-AE54-4768-A1E1-59E0CF0D353E}" type="slidenum">
              <a:rPr lang="en-US" sz="1400">
                <a:solidFill>
                  <a:prstClr val="black"/>
                </a:solidFill>
                <a:cs typeface="Arial" charset="0"/>
              </a:rPr>
              <a:pPr eaLnBrk="0" fontAlgn="base" hangingPunct="0">
                <a:spcBef>
                  <a:spcPct val="0"/>
                </a:spcBef>
                <a:spcAft>
                  <a:spcPct val="0"/>
                </a:spcAft>
                <a:defRPr/>
              </a:pPr>
              <a:t>‹#›</a:t>
            </a:fld>
            <a:endParaRPr lang="en-US" sz="1400">
              <a:solidFill>
                <a:prstClr val="black"/>
              </a:solidFill>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5-</a:t>
            </a:r>
            <a:endParaRPr lang="en-US" dirty="0">
              <a:solidFill>
                <a:prstClr val="black"/>
              </a:solidFill>
              <a:latin typeface="Arial" pitchFamily="34" charset="0"/>
              <a:cs typeface="Arial" pitchFamily="34" charset="0"/>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4290851219"/>
      </p:ext>
    </p:extLst>
  </p:cSld>
  <p:clrMap bg1="lt1" tx1="dk1" bg2="lt2" tx2="dk2" accent1="accent1" accent2="accent2" accent3="accent3" accent4="accent4" accent5="accent5" accent6="accent6" hlink="hlink" folHlink="folHlink"/>
  <p:sldLayoutIdLst>
    <p:sldLayoutId id="2147483794" r:id="rId1"/>
    <p:sldLayoutId id="2147483795"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290" name="Text Placeholder 2"/>
          <p:cNvSpPr>
            <a:spLocks noGrp="1"/>
          </p:cNvSpPr>
          <p:nvPr>
            <p:ph type="body" idx="1"/>
          </p:nvPr>
        </p:nvSpPr>
        <p:spPr bwMode="auto">
          <a:xfrm>
            <a:off x="0" y="1830388"/>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cs typeface="Arial" pitchFamily="34" charset="0"/>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4E328582-809F-4DF2-9320-4E18EC777FCF}" type="slidenum">
              <a:rPr lang="en-US" sz="1400">
                <a:solidFill>
                  <a:prstClr val="black"/>
                </a:solidFill>
                <a:latin typeface="Century Gothic" pitchFamily="34" charset="0"/>
                <a:cs typeface="Arial" charset="0"/>
              </a:rPr>
              <a:pPr eaLnBrk="0" fontAlgn="base" hangingPunct="0">
                <a:spcBef>
                  <a:spcPct val="0"/>
                </a:spcBef>
                <a:spcAft>
                  <a:spcPct val="0"/>
                </a:spcAft>
                <a:defRPr/>
              </a:pPr>
              <a:t>‹#›</a:t>
            </a:fld>
            <a:endParaRPr lang="en-US" sz="1400">
              <a:solidFill>
                <a:prstClr val="black"/>
              </a:solidFill>
              <a:latin typeface="Century Gothic"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5-</a:t>
            </a:r>
            <a:endParaRPr lang="en-US" dirty="0">
              <a:solidFill>
                <a:prstClr val="black"/>
              </a:solidFill>
              <a:latin typeface="Arial" pitchFamily="34" charset="0"/>
              <a:cs typeface="Arial" pitchFamily="34" charset="0"/>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406117588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061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E259CC85-43D5-4190-BDD7-165B9BB68689}" type="slidenum">
              <a:rPr lang="en-US" sz="1400">
                <a:solidFill>
                  <a:prstClr val="black"/>
                </a:solidFill>
                <a:cs typeface="Arial" charset="0"/>
              </a:rPr>
              <a:pPr eaLnBrk="0" fontAlgn="base" hangingPunct="0">
                <a:spcBef>
                  <a:spcPct val="0"/>
                </a:spcBef>
                <a:spcAft>
                  <a:spcPct val="0"/>
                </a:spcAft>
                <a:defRPr/>
              </a:pPr>
              <a:t>‹#›</a:t>
            </a:fld>
            <a:endParaRPr lang="en-US" sz="1400">
              <a:solidFill>
                <a:prstClr val="black"/>
              </a:solidFill>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7-</a:t>
            </a:r>
            <a:endParaRPr lang="en-US" dirty="0">
              <a:solidFill>
                <a:prstClr val="black"/>
              </a:solidFill>
              <a:latin typeface="Arial" pitchFamily="34" charset="0"/>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558560405"/>
      </p:ext>
    </p:extLst>
  </p:cSld>
  <p:clrMap bg1="lt1" tx1="dk1" bg2="lt2" tx2="dk2" accent1="accent1" accent2="accent2" accent3="accent3" accent4="accent4" accent5="accent5" accent6="accent6" hlink="hlink" folHlink="folHlink"/>
  <p:sldLayoutIdLst>
    <p:sldLayoutId id="2147483841" r:id="rId1"/>
    <p:sldLayoutId id="2147483842"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0" y="1219200"/>
            <a:ext cx="86868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Arial" pitchFamily="34"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3D9B5D9B-E03B-4CB6-A8BC-FBD9409C0585}" type="slidenum">
              <a:rPr lang="en-US" sz="1400">
                <a:solidFill>
                  <a:prstClr val="black"/>
                </a:solidFill>
                <a:latin typeface="Century Gothic" pitchFamily="34" charset="0"/>
                <a:cs typeface="Arial" charset="0"/>
              </a:rPr>
              <a:pPr eaLnBrk="0" fontAlgn="base" hangingPunct="0">
                <a:spcBef>
                  <a:spcPct val="0"/>
                </a:spcBef>
                <a:spcAft>
                  <a:spcPct val="0"/>
                </a:spcAft>
                <a:defRPr/>
              </a:pPr>
              <a:t>‹#›</a:t>
            </a:fld>
            <a:endParaRPr lang="en-US" sz="1400">
              <a:solidFill>
                <a:prstClr val="black"/>
              </a:solidFill>
              <a:latin typeface="Century Gothic"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7-</a:t>
            </a:r>
            <a:endParaRPr lang="en-US" dirty="0">
              <a:solidFill>
                <a:prstClr val="black"/>
              </a:solidFill>
              <a:latin typeface="Arial" pitchFamily="34" charset="0"/>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51989936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1.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1.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5.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chiang\Dropbox\Eric Chiang - Jeremys slide files\Core3e Pictures\ch07_co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5928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629400" y="6560940"/>
            <a:ext cx="1731564"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7</a:t>
            </a:r>
            <a:r>
              <a:rPr lang="en-US" sz="1100" dirty="0" smtClean="0">
                <a:solidFill>
                  <a:srgbClr val="009999"/>
                </a:solidFill>
                <a:latin typeface="Century Gothic" panose="020B0502020202020204" pitchFamily="34" charset="0"/>
              </a:rPr>
              <a:t>         </a:t>
            </a:r>
            <a:r>
              <a:rPr lang="en-US" sz="1100" dirty="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1</a:t>
            </a:fld>
            <a:endParaRPr lang="en-US" sz="1100" dirty="0">
              <a:solidFill>
                <a:prstClr val="white"/>
              </a:solidFill>
              <a:latin typeface="Century Gothic" panose="020B0502020202020204" pitchFamily="34" charset="0"/>
            </a:endParaRPr>
          </a:p>
        </p:txBody>
      </p:sp>
      <p:sp>
        <p:nvSpPr>
          <p:cNvPr id="7" name="Rectangle 6"/>
          <p:cNvSpPr/>
          <p:nvPr/>
        </p:nvSpPr>
        <p:spPr>
          <a:xfrm>
            <a:off x="-2975" y="122789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07776" y="0"/>
            <a:ext cx="1676400" cy="27797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a:off x="460176" y="25908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295400"/>
            <a:ext cx="1679376" cy="1569660"/>
          </a:xfrm>
          <a:prstGeom prst="rect">
            <a:avLst/>
          </a:prstGeom>
          <a:noFill/>
        </p:spPr>
        <p:txBody>
          <a:bodyPr wrap="square" rtlCol="0">
            <a:spAutoFit/>
          </a:bodyPr>
          <a:lstStyle/>
          <a:p>
            <a:pPr algn="ctr"/>
            <a:r>
              <a:rPr lang="en-US" sz="9600" dirty="0" smtClean="0">
                <a:solidFill>
                  <a:prstClr val="white"/>
                </a:solidFill>
                <a:latin typeface="Arial Black" panose="020B0A04020102020204" pitchFamily="34" charset="0"/>
              </a:rPr>
              <a:t>7</a:t>
            </a:r>
            <a:endParaRPr lang="en-US" sz="9600" dirty="0">
              <a:solidFill>
                <a:prstClr val="white"/>
              </a:solidFill>
              <a:latin typeface="Arial Black" panose="020B0A04020102020204" pitchFamily="34" charset="0"/>
            </a:endParaRPr>
          </a:p>
        </p:txBody>
      </p:sp>
      <p:sp>
        <p:nvSpPr>
          <p:cNvPr id="2" name="TextBox 1"/>
          <p:cNvSpPr txBox="1"/>
          <p:nvPr/>
        </p:nvSpPr>
        <p:spPr>
          <a:xfrm>
            <a:off x="2286000" y="1565350"/>
            <a:ext cx="5242076" cy="769441"/>
          </a:xfrm>
          <a:prstGeom prst="rect">
            <a:avLst/>
          </a:prstGeom>
          <a:noFill/>
        </p:spPr>
        <p:txBody>
          <a:bodyPr wrap="none" rtlCol="0">
            <a:spAutoFit/>
          </a:bodyPr>
          <a:lstStyle/>
          <a:p>
            <a:r>
              <a:rPr lang="en-US" sz="4400" b="1" dirty="0" smtClean="0">
                <a:solidFill>
                  <a:prstClr val="black">
                    <a:lumMod val="65000"/>
                    <a:lumOff val="35000"/>
                  </a:prstClr>
                </a:solidFill>
                <a:latin typeface="Segoe UI Light" panose="020B0502040204020203" pitchFamily="34" charset="0"/>
              </a:rPr>
              <a:t>Production and Costs</a:t>
            </a:r>
            <a:endParaRPr lang="en-US" sz="4400" b="1" dirty="0">
              <a:solidFill>
                <a:prstClr val="black">
                  <a:lumMod val="65000"/>
                  <a:lumOff val="35000"/>
                </a:prstClr>
              </a:solidFill>
              <a:latin typeface="Segoe UI Light" panose="020B0502040204020203" pitchFamily="34" charset="0"/>
            </a:endParaRPr>
          </a:p>
        </p:txBody>
      </p:sp>
      <p:sp>
        <p:nvSpPr>
          <p:cNvPr id="15" name="TextBox 14"/>
          <p:cNvSpPr txBox="1"/>
          <p:nvPr/>
        </p:nvSpPr>
        <p:spPr>
          <a:xfrm>
            <a:off x="2286000" y="2338315"/>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sp>
        <p:nvSpPr>
          <p:cNvPr id="14" name="TextBox 13"/>
          <p:cNvSpPr txBox="1"/>
          <p:nvPr/>
        </p:nvSpPr>
        <p:spPr>
          <a:xfrm>
            <a:off x="8839200" y="2743200"/>
            <a:ext cx="307777" cy="17144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WESTEND61/SUPERSTOCK</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3608432200"/>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hiang\Dropbox\Eric Chiang - Jeremys slide files\Core3e Pictures\ch03_03un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3622"/>
            <a:ext cx="9144002"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85800" y="4419600"/>
            <a:ext cx="7799982" cy="1981200"/>
          </a:xfrm>
          <a:prstGeom prst="roundRect">
            <a:avLst>
              <a:gd name="adj" fmla="val 9778"/>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865782" y="4419600"/>
            <a:ext cx="7620000" cy="1981200"/>
          </a:xfrm>
        </p:spPr>
        <p:txBody>
          <a:bodyPr>
            <a:normAutofit fontScale="92500" lnSpcReduction="10000"/>
          </a:bodyPr>
          <a:lstStyle/>
          <a:p>
            <a:pPr marL="0" indent="0">
              <a:buNone/>
              <a:defRPr/>
            </a:pPr>
            <a:r>
              <a:rPr lang="en-US" dirty="0" smtClean="0">
                <a:solidFill>
                  <a:schemeClr val="bg1">
                    <a:lumMod val="85000"/>
                  </a:schemeClr>
                </a:solidFill>
                <a:latin typeface="Century Gothic" panose="020B0502020202020204" pitchFamily="34" charset="0"/>
              </a:rPr>
              <a:t>THE GOAL OF BUSINESSES IS TO MAXIMIZE </a:t>
            </a: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PROFITS</a:t>
            </a:r>
            <a:r>
              <a:rPr lang="en-US" dirty="0" smtClean="0">
                <a:solidFill>
                  <a:schemeClr val="bg1">
                    <a:lumMod val="85000"/>
                  </a:schemeClr>
                </a:solidFill>
                <a:latin typeface="Century Gothic" panose="020B0502020202020204" pitchFamily="34" charset="0"/>
              </a:rPr>
              <a:t>. </a:t>
            </a:r>
          </a:p>
          <a:p>
            <a:pPr marL="0" indent="0">
              <a:buNone/>
              <a:defRPr/>
            </a:pPr>
            <a:r>
              <a:rPr lang="en-US" dirty="0" smtClean="0">
                <a:solidFill>
                  <a:schemeClr val="bg1">
                    <a:lumMod val="85000"/>
                  </a:schemeClr>
                </a:solidFill>
                <a:latin typeface="Century Gothic" panose="020B0502020202020204" pitchFamily="34" charset="0"/>
              </a:rPr>
              <a:t>PROFITS = TOTAL REVENUE </a:t>
            </a:r>
            <a:r>
              <a:rPr lang="en-US" i="0" dirty="0" smtClean="0">
                <a:solidFill>
                  <a:schemeClr val="bg1">
                    <a:lumMod val="85000"/>
                  </a:schemeClr>
                </a:solidFill>
                <a:latin typeface="+mj-lt"/>
              </a:rPr>
              <a:t>−</a:t>
            </a:r>
            <a:r>
              <a:rPr lang="en-US" dirty="0" smtClean="0">
                <a:solidFill>
                  <a:schemeClr val="bg1">
                    <a:lumMod val="85000"/>
                  </a:schemeClr>
                </a:solidFill>
                <a:latin typeface="Century Gothic" panose="020B0502020202020204" pitchFamily="34" charset="0"/>
              </a:rPr>
              <a:t> TOTAL COST</a:t>
            </a:r>
          </a:p>
          <a:p>
            <a:pPr marL="0" indent="0">
              <a:buNone/>
              <a:defRPr/>
            </a:pPr>
            <a:r>
              <a:rPr lang="en-US" dirty="0" smtClean="0">
                <a:solidFill>
                  <a:schemeClr val="bg1">
                    <a:lumMod val="85000"/>
                  </a:schemeClr>
                </a:solidFill>
                <a:latin typeface="Century Gothic" panose="020B0502020202020204" pitchFamily="34" charset="0"/>
              </a:rPr>
              <a:t>REVENUE = PRICE PER UNIT </a:t>
            </a:r>
            <a:r>
              <a:rPr lang="en-US" dirty="0" smtClean="0">
                <a:solidFill>
                  <a:schemeClr val="bg1">
                    <a:lumMod val="85000"/>
                  </a:schemeClr>
                </a:solidFill>
                <a:latin typeface="Arial"/>
                <a:cs typeface="Arial"/>
                <a:sym typeface="Symbol"/>
              </a:rPr>
              <a:t>×</a:t>
            </a:r>
            <a:r>
              <a:rPr lang="en-US" dirty="0" smtClean="0">
                <a:solidFill>
                  <a:schemeClr val="bg1">
                    <a:lumMod val="85000"/>
                  </a:schemeClr>
                </a:solidFill>
                <a:latin typeface="Century Gothic" panose="020B0502020202020204" pitchFamily="34" charset="0"/>
              </a:rPr>
              <a:t> QUANTITY</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10</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ROBERT HARDING WORLD IMAGERY/CORBIS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974233066"/>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78098"/>
            <a:ext cx="4062331"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ECONOMIC COSTS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066800"/>
            <a:ext cx="7620000" cy="53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Include both </a:t>
            </a:r>
            <a:r>
              <a:rPr lang="en-US" altLang="en-US" dirty="0" smtClean="0">
                <a:solidFill>
                  <a:srgbClr val="F79646"/>
                </a:solidFill>
                <a:latin typeface="Arial" panose="020B0604020202020204" pitchFamily="34" charset="0"/>
                <a:cs typeface="Arial" panose="020B0604020202020204" pitchFamily="34" charset="0"/>
              </a:rPr>
              <a:t>explicit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and </a:t>
            </a:r>
            <a:r>
              <a:rPr lang="en-US" altLang="en-US" dirty="0" smtClean="0">
                <a:solidFill>
                  <a:srgbClr val="F79646"/>
                </a:solidFill>
                <a:latin typeface="Arial" panose="020B0604020202020204" pitchFamily="34" charset="0"/>
                <a:cs typeface="Arial" panose="020B0604020202020204" pitchFamily="34" charset="0"/>
              </a:rPr>
              <a:t>implicit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costs</a:t>
            </a:r>
            <a:endParaRPr lang="en-US" altLang="en-US" dirty="0" smtClean="0">
              <a:solidFill>
                <a:srgbClr val="F79646"/>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11</a:t>
            </a:fld>
            <a:endParaRPr lang="en-US" sz="1100" dirty="0">
              <a:solidFill>
                <a:prstClr val="white"/>
              </a:solidFill>
              <a:latin typeface="Century Gothic" panose="020B0502020202020204" pitchFamily="34" charset="0"/>
            </a:endParaRPr>
          </a:p>
        </p:txBody>
      </p:sp>
      <p:pic>
        <p:nvPicPr>
          <p:cNvPr id="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600" y="1600200"/>
            <a:ext cx="329184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2205643" y="27689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38200" y="18824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762000" y="1905000"/>
            <a:ext cx="2849186" cy="984885"/>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EXPLICIT COSTS</a:t>
            </a:r>
            <a:endParaRPr lang="en-US" altLang="en-US" sz="2900" dirty="0">
              <a:solidFill>
                <a:prstClr val="white"/>
              </a:solidFill>
              <a:latin typeface="Century Gothic" panose="020B0502020202020204" pitchFamily="34" charset="0"/>
              <a:cs typeface="Arial" charset="0"/>
            </a:endParaRPr>
          </a:p>
        </p:txBody>
      </p:sp>
      <p:sp>
        <p:nvSpPr>
          <p:cNvPr id="16" name="Rectangle 15"/>
          <p:cNvSpPr/>
          <p:nvPr/>
        </p:nvSpPr>
        <p:spPr>
          <a:xfrm>
            <a:off x="838200" y="33701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Content Placeholder 1"/>
          <p:cNvSpPr txBox="1">
            <a:spLocks/>
          </p:cNvSpPr>
          <p:nvPr/>
        </p:nvSpPr>
        <p:spPr>
          <a:xfrm>
            <a:off x="838200" y="3429000"/>
            <a:ext cx="2849186" cy="2514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altLang="en-US" sz="2600" dirty="0" smtClean="0">
                <a:solidFill>
                  <a:prstClr val="white"/>
                </a:solidFill>
                <a:latin typeface="Century Gothic" panose="020B0502020202020204" pitchFamily="34" charset="0"/>
                <a:cs typeface="Arial" charset="0"/>
              </a:rPr>
              <a:t>EXPENSES PAID DIRECTLY TO SOME ENTITY (WAGES, LEASE PAYMENTS, RAW MATERIALS, TAXES, ETC.)</a:t>
            </a:r>
            <a:endParaRPr lang="en-US" sz="3300" dirty="0">
              <a:solidFill>
                <a:prstClr val="white"/>
              </a:solidFill>
              <a:latin typeface="Century Gothic" panose="020B0502020202020204" pitchFamily="34" charset="0"/>
              <a:cs typeface="Arial" panose="020B0604020202020204" pitchFamily="34" charset="0"/>
            </a:endParaRPr>
          </a:p>
        </p:txBody>
      </p:sp>
      <p:pic>
        <p:nvPicPr>
          <p:cNvPr id="1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28160" y="1600200"/>
            <a:ext cx="329184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p:cNvCxnSpPr/>
          <p:nvPr/>
        </p:nvCxnSpPr>
        <p:spPr>
          <a:xfrm>
            <a:off x="5928752" y="2841994"/>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6760" y="1905000"/>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556759" y="1927594"/>
            <a:ext cx="2734887" cy="984885"/>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IMPLICIT COSTS</a:t>
            </a:r>
            <a:endParaRPr lang="en-US" altLang="en-US" sz="2900" dirty="0">
              <a:solidFill>
                <a:prstClr val="white"/>
              </a:solidFill>
              <a:latin typeface="Century Gothic" panose="020B0502020202020204" pitchFamily="34" charset="0"/>
              <a:cs typeface="Arial" charset="0"/>
            </a:endParaRPr>
          </a:p>
        </p:txBody>
      </p:sp>
      <p:sp>
        <p:nvSpPr>
          <p:cNvPr id="22" name="Rectangle 21"/>
          <p:cNvSpPr/>
          <p:nvPr/>
        </p:nvSpPr>
        <p:spPr>
          <a:xfrm>
            <a:off x="4556760" y="3392774"/>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Content Placeholder 1"/>
          <p:cNvSpPr txBox="1">
            <a:spLocks/>
          </p:cNvSpPr>
          <p:nvPr/>
        </p:nvSpPr>
        <p:spPr>
          <a:xfrm>
            <a:off x="4495800" y="3429000"/>
            <a:ext cx="3031557" cy="2971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OPPORTUNITY COSTS OF USING RESOURCES (DEPRECIATION, ASSET DEPLETION, FORGONE WAGES)</a:t>
            </a:r>
            <a:endParaRPr lang="en-US" altLang="en-US" sz="2600"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3454235549"/>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ch22_22un1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2"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09600" y="5029200"/>
            <a:ext cx="7799982" cy="1143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13382" y="5029200"/>
            <a:ext cx="7620000" cy="1143000"/>
          </a:xfrm>
        </p:spPr>
        <p:txBody>
          <a:bodyPr>
            <a:normAutofit/>
          </a:bodyPr>
          <a:lstStyle/>
          <a:p>
            <a:pPr marL="0" indent="0">
              <a:buNone/>
              <a:defRPr/>
            </a:pPr>
            <a:r>
              <a:rPr lang="en-US" dirty="0" smtClean="0">
                <a:solidFill>
                  <a:schemeClr val="bg1"/>
                </a:solidFill>
                <a:latin typeface="Century Gothic" panose="020B0502020202020204" pitchFamily="34" charset="0"/>
              </a:rPr>
              <a:t>ACCOUNTING COSTS: INCLUDE ONLY EXPLICIT COSTS</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12</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IMAGE SOURCE/CORBIS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217535165"/>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Isosceles Triangle 23"/>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52400" y="378098"/>
            <a:ext cx="7879080"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ACCOUNTING VS. ECONOMIC PROFIT</a:t>
            </a:r>
            <a:endParaRPr lang="en-US" sz="3300" dirty="0">
              <a:solidFill>
                <a:prstClr val="white"/>
              </a:solidFill>
              <a:latin typeface="Century Gothic" panose="020B0502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13</a:t>
            </a:fld>
            <a:endParaRPr lang="en-US" sz="1100" dirty="0">
              <a:solidFill>
                <a:prstClr val="white"/>
              </a:solidFill>
              <a:latin typeface="Century Gothic" panose="020B0502020202020204" pitchFamily="34" charset="0"/>
            </a:endParaRPr>
          </a:p>
        </p:txBody>
      </p:sp>
      <p:pic>
        <p:nvPicPr>
          <p:cNvPr id="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1828800"/>
            <a:ext cx="3291840"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2133600" y="29975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62000" y="21110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685800" y="2215515"/>
            <a:ext cx="2849186" cy="984885"/>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ACCOUNTING PROFIT</a:t>
            </a:r>
            <a:endParaRPr lang="en-US" altLang="en-US" sz="2900" dirty="0">
              <a:solidFill>
                <a:prstClr val="white"/>
              </a:solidFill>
              <a:latin typeface="Century Gothic" panose="020B0502020202020204" pitchFamily="34" charset="0"/>
              <a:cs typeface="Arial" charset="0"/>
            </a:endParaRPr>
          </a:p>
        </p:txBody>
      </p:sp>
      <p:sp>
        <p:nvSpPr>
          <p:cNvPr id="16" name="Rectangle 15"/>
          <p:cNvSpPr/>
          <p:nvPr/>
        </p:nvSpPr>
        <p:spPr>
          <a:xfrm>
            <a:off x="762000" y="3598780"/>
            <a:ext cx="2849186" cy="15447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Content Placeholder 1"/>
          <p:cNvSpPr txBox="1">
            <a:spLocks/>
          </p:cNvSpPr>
          <p:nvPr/>
        </p:nvSpPr>
        <p:spPr>
          <a:xfrm>
            <a:off x="762000" y="3733800"/>
            <a:ext cx="2849186" cy="1143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altLang="en-US" sz="2600" dirty="0" smtClean="0">
                <a:solidFill>
                  <a:prstClr val="white"/>
                </a:solidFill>
                <a:latin typeface="Century Gothic" panose="020B0502020202020204" pitchFamily="34" charset="0"/>
                <a:cs typeface="Arial" charset="0"/>
              </a:rPr>
              <a:t>TOTAL REVENUE − EXPLICIT COSTS</a:t>
            </a:r>
            <a:endParaRPr lang="en-US" sz="3300" dirty="0">
              <a:solidFill>
                <a:prstClr val="white"/>
              </a:solidFill>
              <a:latin typeface="Century Gothic" panose="020B0502020202020204" pitchFamily="34" charset="0"/>
              <a:cs typeface="Arial" panose="020B0604020202020204" pitchFamily="34" charset="0"/>
            </a:endParaRPr>
          </a:p>
        </p:txBody>
      </p:sp>
      <p:pic>
        <p:nvPicPr>
          <p:cNvPr id="1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51960" y="1828800"/>
            <a:ext cx="3291840"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p:cNvCxnSpPr/>
          <p:nvPr/>
        </p:nvCxnSpPr>
        <p:spPr>
          <a:xfrm>
            <a:off x="5852552" y="3070594"/>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480560" y="2133600"/>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480559" y="2215515"/>
            <a:ext cx="2734887" cy="984885"/>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ECONOMIC PROFIT</a:t>
            </a:r>
            <a:endParaRPr lang="en-US" altLang="en-US" sz="2900" dirty="0">
              <a:solidFill>
                <a:prstClr val="white"/>
              </a:solidFill>
              <a:latin typeface="Century Gothic" panose="020B0502020202020204" pitchFamily="34" charset="0"/>
              <a:cs typeface="Arial" charset="0"/>
            </a:endParaRPr>
          </a:p>
        </p:txBody>
      </p:sp>
      <p:sp>
        <p:nvSpPr>
          <p:cNvPr id="22" name="Rectangle 21"/>
          <p:cNvSpPr/>
          <p:nvPr/>
        </p:nvSpPr>
        <p:spPr>
          <a:xfrm>
            <a:off x="4480560" y="3621374"/>
            <a:ext cx="2849186" cy="152212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Content Placeholder 1"/>
          <p:cNvSpPr txBox="1">
            <a:spLocks/>
          </p:cNvSpPr>
          <p:nvPr/>
        </p:nvSpPr>
        <p:spPr>
          <a:xfrm>
            <a:off x="4419600" y="3733800"/>
            <a:ext cx="3031557" cy="14859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TOTAL REVENUE − EXPLICIT COSTS − IMPLICIT COSTS</a:t>
            </a:r>
            <a:endParaRPr lang="en-US" altLang="en-US" sz="2600"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3632901187"/>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90436"/>
            <a:ext cx="711284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ECONOMIC AND NORMAL PROFIT</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6200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A</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srgbClr val="F79646"/>
                </a:solidFill>
                <a:latin typeface="Arial" panose="020B0604020202020204" pitchFamily="34" charset="0"/>
                <a:cs typeface="Arial" panose="020B0604020202020204" pitchFamily="34" charset="0"/>
              </a:rPr>
              <a:t>normal rate of return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 the return just sufficient to keep investors satisfied; it therefore represents the </a:t>
            </a:r>
            <a:r>
              <a:rPr lang="en-US" altLang="en-US" dirty="0" smtClean="0">
                <a:solidFill>
                  <a:srgbClr val="F79646"/>
                </a:solidFill>
                <a:latin typeface="Arial" panose="020B0604020202020204" pitchFamily="34" charset="0"/>
                <a:cs typeface="Arial" panose="020B0604020202020204" pitchFamily="34" charset="0"/>
              </a:rPr>
              <a:t>opportunity cost of capital</a:t>
            </a:r>
            <a:r>
              <a:rPr lang="en-US" altLang="en-US" dirty="0">
                <a:solidFill>
                  <a:prstClr val="black">
                    <a:lumMod val="50000"/>
                    <a:lumOff val="50000"/>
                  </a:prstClr>
                </a:solidFill>
                <a:latin typeface="Arial" panose="020B0604020202020204" pitchFamily="34" charset="0"/>
                <a:cs typeface="Arial" panose="020B0604020202020204" pitchFamily="34" charset="0"/>
              </a:rPr>
              <a:t>.</a:t>
            </a: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If a firm’s rate of return on capital falls below the normal rate of return, investors will put their funds to use elsewhere.</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14</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24949248"/>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90436"/>
            <a:ext cx="711284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ECONOMIC AND NORMAL PROFIT</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6200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 firm earns an </a:t>
            </a:r>
            <a:r>
              <a:rPr lang="en-US" altLang="en-US" dirty="0" smtClean="0">
                <a:solidFill>
                  <a:srgbClr val="F79646"/>
                </a:solidFill>
                <a:latin typeface="Arial" panose="020B0604020202020204" pitchFamily="34" charset="0"/>
                <a:cs typeface="Arial" panose="020B0604020202020204" pitchFamily="34" charset="0"/>
              </a:rPr>
              <a:t>economic profit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when profits are greater than zero after implicit costs are considered.</a:t>
            </a:r>
          </a:p>
          <a:p>
            <a:pPr marL="457200" indent="-457200" algn="l">
              <a:buClr>
                <a:prstClr val="black">
                  <a:lumMod val="65000"/>
                  <a:lumOff val="35000"/>
                </a:prstClr>
              </a:buClr>
              <a:buFont typeface="Wingdings" panose="05000000000000000000" pitchFamily="2" charset="2"/>
              <a:buChar char="Ü"/>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 </a:t>
            </a:r>
            <a:r>
              <a:rPr lang="en-US" altLang="en-US" dirty="0" smtClean="0">
                <a:solidFill>
                  <a:srgbClr val="F79646"/>
                </a:solidFill>
                <a:latin typeface="Arial" panose="020B0604020202020204" pitchFamily="34" charset="0"/>
                <a:cs typeface="Arial" panose="020B0604020202020204" pitchFamily="34" charset="0"/>
              </a:rPr>
              <a:t>normal profit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equals an economic profit of zero.</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15</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15130838"/>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90436"/>
            <a:ext cx="6369051"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SHORT RUN VERSUS LONG RUN</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6200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a:t>
            </a:r>
            <a:r>
              <a:rPr lang="en-US" altLang="en-US" dirty="0" smtClean="0">
                <a:solidFill>
                  <a:srgbClr val="F79646"/>
                </a:solidFill>
                <a:latin typeface="Arial" panose="020B0604020202020204" pitchFamily="34" charset="0"/>
                <a:cs typeface="Arial" panose="020B0604020202020204" pitchFamily="34" charset="0"/>
              </a:rPr>
              <a:t>short run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 a period when at least one factor of production is fixed and cannot be altered.</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Plant capacity is </a:t>
            </a:r>
            <a:r>
              <a:rPr lang="en-US" altLang="en-US" dirty="0" smtClean="0">
                <a:solidFill>
                  <a:srgbClr val="F79646"/>
                </a:solidFill>
                <a:latin typeface="Arial" panose="020B0604020202020204" pitchFamily="34" charset="0"/>
                <a:cs typeface="Arial" panose="020B0604020202020204" pitchFamily="34" charset="0"/>
              </a:rPr>
              <a:t>fixed</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endParaRPr lang="en-US" altLang="en-US" sz="1800"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a:t>
            </a:r>
            <a:r>
              <a:rPr lang="en-US" altLang="en-US" dirty="0" smtClean="0">
                <a:solidFill>
                  <a:srgbClr val="F79646"/>
                </a:solidFill>
                <a:latin typeface="Arial" panose="020B0604020202020204" pitchFamily="34" charset="0"/>
                <a:cs typeface="Arial" panose="020B0604020202020204" pitchFamily="34" charset="0"/>
              </a:rPr>
              <a:t>long run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 a period sufficient for a firm to adjust all factors of production, including plant capacity.</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Firms can </a:t>
            </a:r>
            <a:r>
              <a:rPr lang="en-US" altLang="en-US" dirty="0" smtClean="0">
                <a:solidFill>
                  <a:srgbClr val="F79646"/>
                </a:solidFill>
                <a:latin typeface="Arial" panose="020B0604020202020204" pitchFamily="34" charset="0"/>
                <a:cs typeface="Arial" panose="020B0604020202020204" pitchFamily="34" charset="0"/>
              </a:rPr>
              <a:t>enter or exit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industry.</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16</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42501469"/>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ang\Dropbox\Eric Chiang - Jeremys slide files\Core3e Pictures\ch07_btn_07un0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6094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81000" y="4419600"/>
            <a:ext cx="8458200" cy="1981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457200" y="4495800"/>
            <a:ext cx="8458200" cy="1981200"/>
          </a:xfrm>
        </p:spPr>
        <p:txBody>
          <a:bodyPr>
            <a:normAutofit lnSpcReduction="10000"/>
          </a:bodyPr>
          <a:lstStyle/>
          <a:p>
            <a:pPr marL="0" indent="0">
              <a:buNone/>
              <a:defRPr/>
            </a:pPr>
            <a:r>
              <a:rPr lang="en-US" dirty="0" smtClean="0">
                <a:solidFill>
                  <a:schemeClr val="bg1">
                    <a:lumMod val="85000"/>
                  </a:schemeClr>
                </a:solidFill>
                <a:latin typeface="Century Gothic" panose="020B0502020202020204" pitchFamily="34" charset="0"/>
              </a:rPr>
              <a:t>PRODUCTION IS THE PROCESS OF TURNING INPUTS INTO OUTPUTS. THE COST STRUCTURE DEPENDS ON THE NATURE OF THE PRODUCTION PROCESS.</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17</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FFFFFF"/>
                </a:solidFill>
                <a:latin typeface="Century Gothic"/>
                <a:ea typeface="Century Gothic"/>
                <a:cs typeface="Century Gothic"/>
              </a:rPr>
              <a:t>CHRISTOPHER HONEYWELL/ALAMY</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2731099438"/>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20916"/>
            <a:ext cx="667041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PRODUCTION IN THE SHORT RUN</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18</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447800"/>
            <a:ext cx="7543800" cy="4419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Marginal product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 the change in output resulting from a one-unit increase in labor (</a:t>
            </a:r>
            <a:r>
              <a:rPr lang="el-GR" altLang="en-US" dirty="0" smtClean="0">
                <a:solidFill>
                  <a:prstClr val="black">
                    <a:lumMod val="50000"/>
                    <a:lumOff val="50000"/>
                  </a:prstClr>
                </a:solidFill>
                <a:latin typeface="Arial" panose="020B0604020202020204" pitchFamily="34" charset="0"/>
                <a:cs typeface="Arial" panose="020B0604020202020204" pitchFamily="34" charset="0"/>
              </a:rPr>
              <a:t>Δ</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Q</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r>
              <a:rPr lang="el-GR" altLang="en-US" dirty="0" smtClean="0">
                <a:solidFill>
                  <a:prstClr val="black">
                    <a:lumMod val="50000"/>
                    <a:lumOff val="50000"/>
                  </a:prstClr>
                </a:solidFill>
                <a:latin typeface="Arial" panose="020B0604020202020204" pitchFamily="34" charset="0"/>
                <a:cs typeface="Arial" panose="020B0604020202020204" pitchFamily="34" charset="0"/>
              </a:rPr>
              <a:t>Δ</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L</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Marginal product initially rises as more workers are hired, then falls as diminishing returns set in.</a:t>
            </a:r>
          </a:p>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Average product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 total output divided by the amount of labor input (</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Q</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L</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21466432"/>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ang\Dropbox\Eric Chiang - Jeremys slide files\Core3e Pictures\ch07_07un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81000" y="4419600"/>
            <a:ext cx="8458200" cy="1981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457200" y="4419600"/>
            <a:ext cx="8458200" cy="2065140"/>
          </a:xfrm>
        </p:spPr>
        <p:txBody>
          <a:bodyPr>
            <a:normAutofit/>
          </a:bodyPr>
          <a:lstStyle/>
          <a:p>
            <a:pPr marL="0" indent="0">
              <a:buNone/>
              <a:defRPr/>
            </a:pPr>
            <a:r>
              <a:rPr lang="en-US" dirty="0" smtClean="0">
                <a:solidFill>
                  <a:schemeClr val="bg1">
                    <a:lumMod val="85000"/>
                  </a:schemeClr>
                </a:solidFill>
                <a:latin typeface="Century Gothic" panose="020B0502020202020204" pitchFamily="34" charset="0"/>
              </a:rPr>
              <a:t>DIMINISHING RETURNS TO LABOR OCCUR AS MORE WORKERS ARE USED. IF TOO MANY WORKERS ARE USED, NEGATIVE RETURNS TO LABOR CAN RESULT.</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19</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EIGHTFISH/ALAMY</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983118540"/>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
          <p:cNvSpPr txBox="1">
            <a:spLocks/>
          </p:cNvSpPr>
          <p:nvPr/>
        </p:nvSpPr>
        <p:spPr>
          <a:xfrm>
            <a:off x="579120" y="990600"/>
            <a:ext cx="7403771" cy="533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sz="1200" dirty="0" smtClean="0"/>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a:t>
            </a:r>
            <a:r>
              <a:rPr lang="en-US" sz="2600" dirty="0" smtClean="0">
                <a:solidFill>
                  <a:schemeClr val="accent6"/>
                </a:solidFill>
                <a:latin typeface="Arial" panose="020B0604020202020204" pitchFamily="34" charset="0"/>
                <a:cs typeface="Arial" panose="020B0604020202020204" pitchFamily="34" charset="0"/>
              </a:rPr>
              <a:t>nature of firms and markets</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the difference between </a:t>
            </a:r>
            <a:r>
              <a:rPr lang="en-US" sz="2600" dirty="0" smtClean="0">
                <a:solidFill>
                  <a:schemeClr val="accent6"/>
                </a:solidFill>
                <a:latin typeface="Arial" panose="020B0604020202020204" pitchFamily="34" charset="0"/>
                <a:cs typeface="Arial" panose="020B0604020202020204" pitchFamily="34" charset="0"/>
              </a:rPr>
              <a:t>accounting and economic costs </a:t>
            </a:r>
            <a:r>
              <a:rPr lang="en-US" sz="2600" dirty="0" smtClean="0">
                <a:latin typeface="Arial" panose="020B0604020202020204" pitchFamily="34" charset="0"/>
                <a:cs typeface="Arial" panose="020B0604020202020204" pitchFamily="34" charset="0"/>
              </a:rPr>
              <a:t>and how they affect the determination of </a:t>
            </a:r>
            <a:r>
              <a:rPr lang="en-US" sz="2600" dirty="0" smtClean="0">
                <a:solidFill>
                  <a:schemeClr val="accent6"/>
                </a:solidFill>
                <a:latin typeface="Arial" panose="020B0604020202020204" pitchFamily="34" charset="0"/>
                <a:cs typeface="Arial" panose="020B0604020202020204" pitchFamily="34" charset="0"/>
              </a:rPr>
              <a:t>profits</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Differentiate between the </a:t>
            </a:r>
            <a:r>
              <a:rPr lang="en-US" sz="2600" dirty="0" smtClean="0">
                <a:solidFill>
                  <a:schemeClr val="accent6"/>
                </a:solidFill>
                <a:latin typeface="Arial" panose="020B0604020202020204" pitchFamily="34" charset="0"/>
                <a:cs typeface="Arial" panose="020B0604020202020204" pitchFamily="34" charset="0"/>
              </a:rPr>
              <a:t>short run </a:t>
            </a:r>
            <a:r>
              <a:rPr lang="en-US" sz="2600" dirty="0" smtClean="0">
                <a:latin typeface="Arial" panose="020B0604020202020204" pitchFamily="34" charset="0"/>
                <a:cs typeface="Arial" panose="020B0604020202020204" pitchFamily="34" charset="0"/>
              </a:rPr>
              <a:t>and </a:t>
            </a:r>
            <a:r>
              <a:rPr lang="en-US" sz="2600" dirty="0" smtClean="0">
                <a:solidFill>
                  <a:schemeClr val="accent6"/>
                </a:solidFill>
                <a:latin typeface="Arial" panose="020B0604020202020204" pitchFamily="34" charset="0"/>
                <a:cs typeface="Arial" panose="020B0604020202020204" pitchFamily="34" charset="0"/>
              </a:rPr>
              <a:t>long run</a:t>
            </a:r>
            <a:r>
              <a:rPr lang="en-US" sz="2600" dirty="0" smtClean="0">
                <a:latin typeface="Arial" panose="020B0604020202020204" pitchFamily="34" charset="0"/>
                <a:cs typeface="Arial" panose="020B0604020202020204" pitchFamily="34" charset="0"/>
              </a:rPr>
              <a:t>.</a:t>
            </a:r>
            <a:endParaRPr lang="en-US" sz="2600" dirty="0" smtClean="0">
              <a:solidFill>
                <a:srgbClr val="00B050"/>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a:t>
            </a:r>
            <a:r>
              <a:rPr lang="en-US" sz="2600" dirty="0" smtClean="0">
                <a:solidFill>
                  <a:schemeClr val="accent6"/>
                </a:solidFill>
                <a:latin typeface="Arial" panose="020B0604020202020204" pitchFamily="34" charset="0"/>
                <a:cs typeface="Arial" panose="020B0604020202020204" pitchFamily="34" charset="0"/>
              </a:rPr>
              <a:t>nature of short-run production</a:t>
            </a:r>
            <a:r>
              <a:rPr lang="en-US" sz="2600" dirty="0" smtClean="0">
                <a:latin typeface="Arial" panose="020B0604020202020204" pitchFamily="34" charset="0"/>
                <a:cs typeface="Arial" panose="020B0604020202020204" pitchFamily="34" charset="0"/>
              </a:rPr>
              <a:t>, </a:t>
            </a:r>
            <a:r>
              <a:rPr lang="en-US" sz="2600" dirty="0" smtClean="0">
                <a:solidFill>
                  <a:schemeClr val="accent6"/>
                </a:solidFill>
                <a:latin typeface="Arial" panose="020B0604020202020204" pitchFamily="34" charset="0"/>
                <a:cs typeface="Arial" panose="020B0604020202020204" pitchFamily="34" charset="0"/>
              </a:rPr>
              <a:t>total product</a:t>
            </a:r>
            <a:r>
              <a:rPr lang="en-US" sz="2600" dirty="0" smtClean="0">
                <a:latin typeface="Arial" panose="020B0604020202020204" pitchFamily="34" charset="0"/>
                <a:cs typeface="Arial" panose="020B0604020202020204" pitchFamily="34" charset="0"/>
              </a:rPr>
              <a:t>,</a:t>
            </a:r>
            <a:r>
              <a:rPr lang="en-US" sz="2600" dirty="0" smtClean="0">
                <a:solidFill>
                  <a:schemeClr val="accent6"/>
                </a:solidFill>
                <a:latin typeface="Arial" panose="020B0604020202020204" pitchFamily="34" charset="0"/>
                <a:cs typeface="Arial" panose="020B0604020202020204" pitchFamily="34" charset="0"/>
              </a:rPr>
              <a:t> marginal product</a:t>
            </a:r>
            <a:r>
              <a:rPr lang="en-US" sz="2600" dirty="0" smtClean="0">
                <a:latin typeface="Arial" panose="020B0604020202020204" pitchFamily="34" charset="0"/>
                <a:cs typeface="Arial" panose="020B0604020202020204" pitchFamily="34" charset="0"/>
              </a:rPr>
              <a:t>, and</a:t>
            </a:r>
            <a:r>
              <a:rPr lang="en-US" sz="2600" dirty="0" smtClean="0">
                <a:solidFill>
                  <a:schemeClr val="accent6"/>
                </a:solidFill>
                <a:latin typeface="Arial" panose="020B0604020202020204" pitchFamily="34" charset="0"/>
                <a:cs typeface="Arial" panose="020B0604020202020204" pitchFamily="34" charset="0"/>
              </a:rPr>
              <a:t> average product</a:t>
            </a:r>
            <a:r>
              <a:rPr lang="en-US" sz="2600"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Differentiate among </a:t>
            </a:r>
            <a:r>
              <a:rPr lang="en-US" sz="2600" dirty="0" smtClean="0">
                <a:solidFill>
                  <a:schemeClr val="accent6"/>
                </a:solidFill>
                <a:latin typeface="Arial" panose="020B0604020202020204" pitchFamily="34" charset="0"/>
                <a:cs typeface="Arial" panose="020B0604020202020204" pitchFamily="34" charset="0"/>
              </a:rPr>
              <a:t>increasing</a:t>
            </a:r>
            <a:r>
              <a:rPr lang="en-US" sz="2600" dirty="0" smtClean="0">
                <a:latin typeface="Arial" panose="020B0604020202020204" pitchFamily="34" charset="0"/>
                <a:cs typeface="Arial" panose="020B0604020202020204" pitchFamily="34" charset="0"/>
              </a:rPr>
              <a:t>, </a:t>
            </a:r>
            <a:r>
              <a:rPr lang="en-US" sz="2600" dirty="0" smtClean="0">
                <a:solidFill>
                  <a:schemeClr val="accent6"/>
                </a:solidFill>
                <a:latin typeface="Arial" panose="020B0604020202020204" pitchFamily="34" charset="0"/>
                <a:cs typeface="Arial" panose="020B0604020202020204" pitchFamily="34" charset="0"/>
              </a:rPr>
              <a:t>decreasing</a:t>
            </a:r>
            <a:r>
              <a:rPr lang="en-US" sz="2600" dirty="0" smtClean="0">
                <a:latin typeface="Arial" panose="020B0604020202020204" pitchFamily="34" charset="0"/>
                <a:cs typeface="Arial" panose="020B0604020202020204" pitchFamily="34" charset="0"/>
              </a:rPr>
              <a:t>, and</a:t>
            </a:r>
            <a:r>
              <a:rPr lang="en-US" sz="2600" dirty="0" smtClean="0">
                <a:solidFill>
                  <a:schemeClr val="accent6"/>
                </a:solidFill>
                <a:latin typeface="Arial" panose="020B0604020202020204" pitchFamily="34" charset="0"/>
                <a:cs typeface="Arial" panose="020B0604020202020204" pitchFamily="34" charset="0"/>
              </a:rPr>
              <a:t> negative marginal returns</a:t>
            </a:r>
            <a:r>
              <a:rPr lang="en-US" sz="2400" dirty="0" smtClean="0">
                <a:latin typeface="Arial" panose="020B0604020202020204" pitchFamily="34" charset="0"/>
                <a:cs typeface="Arial" panose="020B0604020202020204" pitchFamily="34" charset="0"/>
              </a:rPr>
              <a:t>.</a:t>
            </a:r>
            <a:endParaRPr lang="en-US" altLang="en-US" sz="2400" dirty="0" smtClean="0">
              <a:solidFill>
                <a:srgbClr val="C00000"/>
              </a:solidFill>
              <a:latin typeface="Arial" charset="0"/>
              <a:cs typeface="Arial" charset="0"/>
            </a:endParaRPr>
          </a:p>
          <a:p>
            <a:pPr marL="457200" indent="-457200" algn="l">
              <a:buFont typeface="Wingdings" panose="05000000000000000000" pitchFamily="2" charset="2"/>
              <a:buChar char=""/>
              <a:defRPr/>
            </a:pPr>
            <a:endParaRPr lang="en-US" sz="2600" dirty="0" smtClean="0">
              <a:latin typeface="Arial" panose="020B0604020202020204" pitchFamily="34" charset="0"/>
              <a:cs typeface="Arial" panose="020B0604020202020204" pitchFamily="34" charset="0"/>
            </a:endParaRPr>
          </a:p>
          <a:p>
            <a:endParaRPr lang="en-US" altLang="en-US" sz="2400" dirty="0">
              <a:latin typeface="Arial" charset="0"/>
              <a:cs typeface="Arial" charset="0"/>
            </a:endParaRPr>
          </a:p>
          <a:p>
            <a:pPr marL="457200" indent="-457200" algn="l">
              <a:buFont typeface="Wingdings" panose="05000000000000000000" pitchFamily="2" charset="2"/>
              <a:buChar char=""/>
              <a:defRPr/>
            </a:pPr>
            <a:endParaRPr lang="en-US" sz="2600" dirty="0" smtClean="0">
              <a:solidFill>
                <a:schemeClr val="accent6"/>
              </a:solidFill>
              <a:latin typeface="Arial" panose="020B0604020202020204" pitchFamily="34" charset="0"/>
              <a:cs typeface="Arial" panose="020B0604020202020204" pitchFamily="34"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a:t>
            </a:fld>
            <a:endParaRPr lang="en-US" sz="1100" dirty="0">
              <a:solidFill>
                <a:schemeClr val="bg1"/>
              </a:solidFill>
              <a:latin typeface="Century Gothic" panose="020B0502020202020204" pitchFamily="34" charset="0"/>
            </a:endParaRPr>
          </a:p>
        </p:txBody>
      </p:sp>
      <p:sp>
        <p:nvSpPr>
          <p:cNvPr id="8" name="TextBox 7"/>
          <p:cNvSpPr txBox="1"/>
          <p:nvPr/>
        </p:nvSpPr>
        <p:spPr>
          <a:xfrm>
            <a:off x="7315200" y="5638800"/>
            <a:ext cx="688009" cy="769441"/>
          </a:xfrm>
          <a:prstGeom prst="rect">
            <a:avLst/>
          </a:prstGeom>
          <a:noFill/>
        </p:spPr>
        <p:txBody>
          <a:bodyPr wrap="none" rtlCol="0">
            <a:spAutoFit/>
          </a:bodyPr>
          <a:lstStyle/>
          <a:p>
            <a:r>
              <a:rPr lang="en-US" sz="4400" dirty="0" smtClean="0">
                <a:solidFill>
                  <a:schemeClr val="tx1">
                    <a:lumMod val="50000"/>
                    <a:lumOff val="50000"/>
                  </a:schemeClr>
                </a:solidFill>
                <a:sym typeface="Wingdings 3"/>
              </a:rPr>
              <a:t></a:t>
            </a:r>
            <a:endParaRPr lang="en-US" sz="4400" dirty="0">
              <a:solidFill>
                <a:schemeClr val="tx1">
                  <a:lumMod val="50000"/>
                  <a:lumOff val="50000"/>
                </a:schemeClr>
              </a:solidFill>
            </a:endParaRPr>
          </a:p>
        </p:txBody>
      </p:sp>
    </p:spTree>
    <p:extLst>
      <p:ext uri="{BB962C8B-B14F-4D97-AF65-F5344CB8AC3E}">
        <p14:creationId xmlns:p14="http://schemas.microsoft.com/office/powerpoint/2010/main" val="126542317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9" name="Straight Connector 7"/>
          <p:cNvCxnSpPr>
            <a:cxnSpLocks noChangeShapeType="1"/>
          </p:cNvCxnSpPr>
          <p:nvPr/>
        </p:nvCxnSpPr>
        <p:spPr bwMode="auto">
          <a:xfrm>
            <a:off x="1208088" y="1143000"/>
            <a:ext cx="0" cy="21595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0420" name="Straight Connector 9"/>
          <p:cNvCxnSpPr>
            <a:cxnSpLocks noChangeShapeType="1"/>
          </p:cNvCxnSpPr>
          <p:nvPr/>
        </p:nvCxnSpPr>
        <p:spPr bwMode="auto">
          <a:xfrm>
            <a:off x="1208088" y="3299324"/>
            <a:ext cx="30480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0421" name="Straight Connector 15"/>
          <p:cNvCxnSpPr>
            <a:cxnSpLocks noChangeShapeType="1"/>
          </p:cNvCxnSpPr>
          <p:nvPr/>
        </p:nvCxnSpPr>
        <p:spPr bwMode="auto">
          <a:xfrm rot="10800000">
            <a:off x="1054100" y="2990851"/>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2" name="Straight Connector 17"/>
          <p:cNvCxnSpPr>
            <a:cxnSpLocks noChangeShapeType="1"/>
          </p:cNvCxnSpPr>
          <p:nvPr/>
        </p:nvCxnSpPr>
        <p:spPr bwMode="auto">
          <a:xfrm rot="10800000">
            <a:off x="1054100" y="2638425"/>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3" name="Straight Connector 19"/>
          <p:cNvCxnSpPr>
            <a:cxnSpLocks noChangeShapeType="1"/>
          </p:cNvCxnSpPr>
          <p:nvPr/>
        </p:nvCxnSpPr>
        <p:spPr bwMode="auto">
          <a:xfrm rot="10800000">
            <a:off x="1054100" y="22860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4" name="Straight Connector 21"/>
          <p:cNvCxnSpPr>
            <a:cxnSpLocks noChangeShapeType="1"/>
          </p:cNvCxnSpPr>
          <p:nvPr/>
        </p:nvCxnSpPr>
        <p:spPr bwMode="auto">
          <a:xfrm rot="10800000">
            <a:off x="1054100" y="1936819"/>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427" name="TextBox 25"/>
          <p:cNvSpPr txBox="1">
            <a:spLocks noChangeArrowheads="1"/>
          </p:cNvSpPr>
          <p:nvPr/>
        </p:nvSpPr>
        <p:spPr bwMode="auto">
          <a:xfrm>
            <a:off x="693417" y="1799908"/>
            <a:ext cx="457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20</a:t>
            </a:r>
            <a:endParaRPr lang="en-US" altLang="en-US" sz="1200" b="0" dirty="0">
              <a:solidFill>
                <a:prstClr val="black"/>
              </a:solidFill>
            </a:endParaRPr>
          </a:p>
        </p:txBody>
      </p:sp>
      <p:sp>
        <p:nvSpPr>
          <p:cNvPr id="60428" name="TextBox 26"/>
          <p:cNvSpPr txBox="1">
            <a:spLocks noChangeArrowheads="1"/>
          </p:cNvSpPr>
          <p:nvPr/>
        </p:nvSpPr>
        <p:spPr bwMode="auto">
          <a:xfrm>
            <a:off x="645158" y="2147886"/>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15 </a:t>
            </a:r>
            <a:endParaRPr lang="en-US" altLang="en-US" sz="1200" b="0" dirty="0">
              <a:solidFill>
                <a:prstClr val="black"/>
              </a:solidFill>
            </a:endParaRPr>
          </a:p>
        </p:txBody>
      </p:sp>
      <p:sp>
        <p:nvSpPr>
          <p:cNvPr id="60429" name="TextBox 27"/>
          <p:cNvSpPr txBox="1">
            <a:spLocks noChangeArrowheads="1"/>
          </p:cNvSpPr>
          <p:nvPr/>
        </p:nvSpPr>
        <p:spPr bwMode="auto">
          <a:xfrm>
            <a:off x="685800" y="2501106"/>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10</a:t>
            </a:r>
            <a:endParaRPr lang="en-US" altLang="en-US" sz="1200" b="0" dirty="0">
              <a:solidFill>
                <a:prstClr val="black"/>
              </a:solidFill>
            </a:endParaRPr>
          </a:p>
        </p:txBody>
      </p:sp>
      <p:sp>
        <p:nvSpPr>
          <p:cNvPr id="60430" name="TextBox 28"/>
          <p:cNvSpPr txBox="1">
            <a:spLocks noChangeArrowheads="1"/>
          </p:cNvSpPr>
          <p:nvPr/>
        </p:nvSpPr>
        <p:spPr bwMode="auto">
          <a:xfrm>
            <a:off x="673100" y="285432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5</a:t>
            </a:r>
            <a:endParaRPr lang="en-US" altLang="en-US" sz="1200" b="0" dirty="0">
              <a:solidFill>
                <a:prstClr val="black"/>
              </a:solidFill>
            </a:endParaRPr>
          </a:p>
        </p:txBody>
      </p:sp>
      <p:sp>
        <p:nvSpPr>
          <p:cNvPr id="60431" name="TextBox 29"/>
          <p:cNvSpPr txBox="1">
            <a:spLocks noChangeArrowheads="1"/>
          </p:cNvSpPr>
          <p:nvPr/>
        </p:nvSpPr>
        <p:spPr bwMode="auto">
          <a:xfrm>
            <a:off x="1433512" y="3433263"/>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1</a:t>
            </a:r>
          </a:p>
        </p:txBody>
      </p:sp>
      <p:cxnSp>
        <p:nvCxnSpPr>
          <p:cNvPr id="60432" name="Straight Connector 31"/>
          <p:cNvCxnSpPr>
            <a:cxnSpLocks noChangeShapeType="1"/>
          </p:cNvCxnSpPr>
          <p:nvPr/>
        </p:nvCxnSpPr>
        <p:spPr bwMode="auto">
          <a:xfrm rot="5400000">
            <a:off x="1524793" y="3395957"/>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439" name="Text Box 13"/>
          <p:cNvSpPr txBox="1">
            <a:spLocks noChangeArrowheads="1"/>
          </p:cNvSpPr>
          <p:nvPr/>
        </p:nvSpPr>
        <p:spPr bwMode="auto">
          <a:xfrm rot="-5400000">
            <a:off x="-65691" y="2043137"/>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OUTPUT</a:t>
            </a:r>
            <a:endParaRPr lang="en-US" altLang="en-US" sz="1800" dirty="0">
              <a:solidFill>
                <a:prstClr val="black">
                  <a:lumMod val="75000"/>
                  <a:lumOff val="25000"/>
                </a:prstClr>
              </a:solidFill>
            </a:endParaRPr>
          </a:p>
        </p:txBody>
      </p:sp>
      <p:sp>
        <p:nvSpPr>
          <p:cNvPr id="60440" name="Text Box 10"/>
          <p:cNvSpPr txBox="1">
            <a:spLocks noChangeArrowheads="1"/>
          </p:cNvSpPr>
          <p:nvPr/>
        </p:nvSpPr>
        <p:spPr bwMode="auto">
          <a:xfrm>
            <a:off x="914400" y="6183312"/>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QUANTITY</a:t>
            </a:r>
            <a:endParaRPr lang="en-US" altLang="en-US" sz="1800" dirty="0">
              <a:solidFill>
                <a:prstClr val="black">
                  <a:lumMod val="75000"/>
                  <a:lumOff val="25000"/>
                </a:prstClr>
              </a:solidFill>
            </a:endParaRPr>
          </a:p>
        </p:txBody>
      </p:sp>
      <p:sp>
        <p:nvSpPr>
          <p:cNvPr id="53" name="Round Diagonal Corner Rectangle 52"/>
          <p:cNvSpPr/>
          <p:nvPr/>
        </p:nvSpPr>
        <p:spPr>
          <a:xfrm>
            <a:off x="152400" y="152400"/>
            <a:ext cx="6858000" cy="6357144"/>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42081" y="228600"/>
            <a:ext cx="6780213"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PRODUCTION IN THE SHORT RUN</a:t>
            </a:r>
            <a:endParaRPr lang="en-US" sz="3300" dirty="0">
              <a:solidFill>
                <a:prstClr val="white"/>
              </a:solidFill>
              <a:latin typeface="Century Gothic" panose="020B0502020202020204" pitchFamily="34" charset="0"/>
            </a:endParaRPr>
          </a:p>
        </p:txBody>
      </p:sp>
      <p:sp>
        <p:nvSpPr>
          <p:cNvPr id="66" name="Text Box 25"/>
          <p:cNvSpPr txBox="1">
            <a:spLocks noChangeArrowheads="1"/>
          </p:cNvSpPr>
          <p:nvPr/>
        </p:nvSpPr>
        <p:spPr bwMode="auto">
          <a:xfrm>
            <a:off x="4495800" y="3776008"/>
            <a:ext cx="3532782" cy="1938992"/>
          </a:xfrm>
          <a:prstGeom prst="rect">
            <a:avLst/>
          </a:prstGeom>
          <a:solidFill>
            <a:srgbClr val="FCD5B5"/>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50000"/>
              </a:spcBef>
              <a:spcAft>
                <a:spcPct val="0"/>
              </a:spcAft>
              <a:defRPr/>
            </a:pPr>
            <a:r>
              <a:rPr lang="en-US" sz="2400" dirty="0" smtClean="0">
                <a:solidFill>
                  <a:prstClr val="black"/>
                </a:solidFill>
                <a:latin typeface="Arial" panose="020B0604020202020204" pitchFamily="34" charset="0"/>
                <a:cs typeface="Arial" panose="020B0604020202020204" pitchFamily="34" charset="0"/>
              </a:rPr>
              <a:t>Marginal product and average product both rise and then fall. </a:t>
            </a:r>
            <a:r>
              <a:rPr lang="en-US" sz="2400" i="1" dirty="0" smtClean="0">
                <a:solidFill>
                  <a:prstClr val="black"/>
                </a:solidFill>
                <a:latin typeface="Arial" panose="020B0604020202020204" pitchFamily="34" charset="0"/>
                <a:cs typeface="Arial" panose="020B0604020202020204" pitchFamily="34" charset="0"/>
              </a:rPr>
              <a:t>MP</a:t>
            </a:r>
            <a:r>
              <a:rPr lang="en-US" sz="2400" dirty="0" smtClean="0">
                <a:solidFill>
                  <a:prstClr val="black"/>
                </a:solidFill>
                <a:latin typeface="Arial" panose="020B0604020202020204" pitchFamily="34" charset="0"/>
                <a:cs typeface="Arial" panose="020B0604020202020204" pitchFamily="34" charset="0"/>
              </a:rPr>
              <a:t> crosses the </a:t>
            </a:r>
            <a:r>
              <a:rPr lang="en-US" sz="2400" i="1" dirty="0" smtClean="0">
                <a:solidFill>
                  <a:prstClr val="black"/>
                </a:solidFill>
                <a:latin typeface="Arial" panose="020B0604020202020204" pitchFamily="34" charset="0"/>
                <a:cs typeface="Arial" panose="020B0604020202020204" pitchFamily="34" charset="0"/>
              </a:rPr>
              <a:t>AP</a:t>
            </a:r>
            <a:r>
              <a:rPr lang="en-US" sz="2400" dirty="0" smtClean="0">
                <a:solidFill>
                  <a:prstClr val="black"/>
                </a:solidFill>
                <a:latin typeface="Arial" panose="020B0604020202020204" pitchFamily="34" charset="0"/>
                <a:cs typeface="Arial" panose="020B0604020202020204" pitchFamily="34" charset="0"/>
              </a:rPr>
              <a:t> at its maximum.</a:t>
            </a:r>
            <a:endParaRPr lang="en-US" sz="2400" b="1" i="1" dirty="0">
              <a:solidFill>
                <a:prstClr val="black"/>
              </a:solidFill>
              <a:latin typeface="Arial" pitchFamily="34" charset="0"/>
              <a:cs typeface="Arial" pitchFamily="34" charset="0"/>
            </a:endParaRPr>
          </a:p>
        </p:txBody>
      </p:sp>
      <p:sp>
        <p:nvSpPr>
          <p:cNvPr id="42" name="TextBox 41"/>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43" name="TextBox 42"/>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20</a:t>
            </a:fld>
            <a:endParaRPr lang="en-US" sz="1100" dirty="0">
              <a:solidFill>
                <a:prstClr val="white"/>
              </a:solidFill>
              <a:latin typeface="Century Gothic" panose="020B0502020202020204" pitchFamily="34" charset="0"/>
            </a:endParaRPr>
          </a:p>
        </p:txBody>
      </p:sp>
      <p:cxnSp>
        <p:nvCxnSpPr>
          <p:cNvPr id="51" name="Straight Connector 23"/>
          <p:cNvCxnSpPr>
            <a:cxnSpLocks noChangeShapeType="1"/>
          </p:cNvCxnSpPr>
          <p:nvPr/>
        </p:nvCxnSpPr>
        <p:spPr bwMode="auto">
          <a:xfrm rot="10800000">
            <a:off x="1054100" y="16033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2" name="TextBox 24"/>
          <p:cNvSpPr txBox="1">
            <a:spLocks noChangeArrowheads="1"/>
          </p:cNvSpPr>
          <p:nvPr/>
        </p:nvSpPr>
        <p:spPr bwMode="auto">
          <a:xfrm>
            <a:off x="663576" y="146685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25</a:t>
            </a:r>
            <a:endParaRPr lang="en-US" altLang="en-US" sz="1200" b="0" dirty="0">
              <a:solidFill>
                <a:prstClr val="black"/>
              </a:solidFill>
            </a:endParaRPr>
          </a:p>
        </p:txBody>
      </p:sp>
      <p:cxnSp>
        <p:nvCxnSpPr>
          <p:cNvPr id="60" name="Straight Connector 23"/>
          <p:cNvCxnSpPr>
            <a:cxnSpLocks noChangeShapeType="1"/>
          </p:cNvCxnSpPr>
          <p:nvPr/>
        </p:nvCxnSpPr>
        <p:spPr bwMode="auto">
          <a:xfrm rot="10800000">
            <a:off x="1066800" y="127952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TextBox 24"/>
          <p:cNvSpPr txBox="1">
            <a:spLocks noChangeArrowheads="1"/>
          </p:cNvSpPr>
          <p:nvPr/>
        </p:nvSpPr>
        <p:spPr bwMode="auto">
          <a:xfrm>
            <a:off x="663576" y="1143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30 </a:t>
            </a:r>
            <a:endParaRPr lang="en-US" altLang="en-US" sz="1200" b="0" dirty="0">
              <a:solidFill>
                <a:prstClr val="black"/>
              </a:solidFill>
            </a:endParaRPr>
          </a:p>
        </p:txBody>
      </p:sp>
      <p:sp>
        <p:nvSpPr>
          <p:cNvPr id="69" name="TextBox 68"/>
          <p:cNvSpPr txBox="1">
            <a:spLocks noChangeArrowheads="1"/>
          </p:cNvSpPr>
          <p:nvPr/>
        </p:nvSpPr>
        <p:spPr bwMode="auto">
          <a:xfrm>
            <a:off x="4495801" y="1219200"/>
            <a:ext cx="3532782" cy="1938992"/>
          </a:xfrm>
          <a:prstGeom prst="rect">
            <a:avLst/>
          </a:prstGeom>
          <a:solidFill>
            <a:srgbClr val="FCD5B5"/>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400" dirty="0" smtClean="0">
                <a:solidFill>
                  <a:prstClr val="black"/>
                </a:solidFill>
                <a:latin typeface="Arial" panose="020B0604020202020204" pitchFamily="34" charset="0"/>
                <a:cs typeface="Arial" panose="020B0604020202020204" pitchFamily="34" charset="0"/>
              </a:rPr>
              <a:t>A firm undergoes increasing returns to point </a:t>
            </a:r>
            <a:r>
              <a:rPr lang="en-US" sz="2400" i="1" dirty="0" smtClean="0">
                <a:solidFill>
                  <a:prstClr val="black"/>
                </a:solidFill>
                <a:latin typeface="Arial" panose="020B0604020202020204" pitchFamily="34" charset="0"/>
                <a:cs typeface="Arial" panose="020B0604020202020204" pitchFamily="34" charset="0"/>
              </a:rPr>
              <a:t>a</a:t>
            </a:r>
            <a:r>
              <a:rPr lang="en-US" sz="2400" dirty="0" smtClean="0">
                <a:solidFill>
                  <a:prstClr val="black"/>
                </a:solidFill>
                <a:latin typeface="Arial" panose="020B0604020202020204" pitchFamily="34" charset="0"/>
                <a:cs typeface="Arial" panose="020B0604020202020204" pitchFamily="34" charset="0"/>
              </a:rPr>
              <a:t>, decreasing returns to point </a:t>
            </a:r>
            <a:r>
              <a:rPr lang="en-US" sz="2400" i="1" dirty="0" smtClean="0">
                <a:solidFill>
                  <a:prstClr val="black"/>
                </a:solidFill>
                <a:latin typeface="Arial" panose="020B0604020202020204" pitchFamily="34" charset="0"/>
                <a:cs typeface="Arial" panose="020B0604020202020204" pitchFamily="34" charset="0"/>
              </a:rPr>
              <a:t>b</a:t>
            </a:r>
            <a:r>
              <a:rPr lang="en-US" sz="2400" dirty="0" smtClean="0">
                <a:solidFill>
                  <a:prstClr val="black"/>
                </a:solidFill>
                <a:latin typeface="Arial" panose="020B0604020202020204" pitchFamily="34" charset="0"/>
                <a:cs typeface="Arial" panose="020B0604020202020204" pitchFamily="34" charset="0"/>
              </a:rPr>
              <a:t>, then negative returns.</a:t>
            </a:r>
            <a:endParaRPr lang="en-US" sz="2400" b="1" i="1" dirty="0">
              <a:solidFill>
                <a:prstClr val="black"/>
              </a:solidFill>
              <a:latin typeface="Arial" panose="020B0604020202020204" pitchFamily="34" charset="0"/>
              <a:cs typeface="Arial" panose="020B0604020202020204" pitchFamily="34" charset="0"/>
            </a:endParaRPr>
          </a:p>
        </p:txBody>
      </p:sp>
      <p:sp>
        <p:nvSpPr>
          <p:cNvPr id="47" name="TextBox 29"/>
          <p:cNvSpPr txBox="1">
            <a:spLocks noChangeArrowheads="1"/>
          </p:cNvSpPr>
          <p:nvPr/>
        </p:nvSpPr>
        <p:spPr bwMode="auto">
          <a:xfrm>
            <a:off x="2260600" y="3425826"/>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a:t>
            </a:r>
            <a:endParaRPr lang="en-US" altLang="en-US" sz="1200" b="0" dirty="0">
              <a:solidFill>
                <a:prstClr val="black"/>
              </a:solidFill>
            </a:endParaRPr>
          </a:p>
        </p:txBody>
      </p:sp>
      <p:cxnSp>
        <p:nvCxnSpPr>
          <p:cNvPr id="48" name="Straight Connector 31"/>
          <p:cNvCxnSpPr>
            <a:cxnSpLocks noChangeShapeType="1"/>
          </p:cNvCxnSpPr>
          <p:nvPr/>
        </p:nvCxnSpPr>
        <p:spPr bwMode="auto">
          <a:xfrm rot="5400000">
            <a:off x="2351881" y="3388520"/>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9" name="TextBox 29"/>
          <p:cNvSpPr txBox="1">
            <a:spLocks noChangeArrowheads="1"/>
          </p:cNvSpPr>
          <p:nvPr/>
        </p:nvSpPr>
        <p:spPr bwMode="auto">
          <a:xfrm>
            <a:off x="2641600" y="3433263"/>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a:t>
            </a:r>
            <a:endParaRPr lang="en-US" altLang="en-US" sz="1200" b="0" dirty="0">
              <a:solidFill>
                <a:prstClr val="black"/>
              </a:solidFill>
            </a:endParaRPr>
          </a:p>
        </p:txBody>
      </p:sp>
      <p:cxnSp>
        <p:nvCxnSpPr>
          <p:cNvPr id="50" name="Straight Connector 31"/>
          <p:cNvCxnSpPr>
            <a:cxnSpLocks noChangeShapeType="1"/>
          </p:cNvCxnSpPr>
          <p:nvPr/>
        </p:nvCxnSpPr>
        <p:spPr bwMode="auto">
          <a:xfrm rot="5400000">
            <a:off x="2732881" y="3395957"/>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5" name="TextBox 29"/>
          <p:cNvSpPr txBox="1">
            <a:spLocks noChangeArrowheads="1"/>
          </p:cNvSpPr>
          <p:nvPr/>
        </p:nvSpPr>
        <p:spPr bwMode="auto">
          <a:xfrm>
            <a:off x="3022600" y="3433263"/>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5</a:t>
            </a:r>
            <a:endParaRPr lang="en-US" altLang="en-US" sz="1200" b="0" dirty="0">
              <a:solidFill>
                <a:prstClr val="black"/>
              </a:solidFill>
            </a:endParaRPr>
          </a:p>
        </p:txBody>
      </p:sp>
      <p:cxnSp>
        <p:nvCxnSpPr>
          <p:cNvPr id="56" name="Straight Connector 31"/>
          <p:cNvCxnSpPr>
            <a:cxnSpLocks noChangeShapeType="1"/>
          </p:cNvCxnSpPr>
          <p:nvPr/>
        </p:nvCxnSpPr>
        <p:spPr bwMode="auto">
          <a:xfrm rot="5400000">
            <a:off x="3113881" y="3395957"/>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1" name="TextBox 29"/>
          <p:cNvSpPr txBox="1">
            <a:spLocks noChangeArrowheads="1"/>
          </p:cNvSpPr>
          <p:nvPr/>
        </p:nvSpPr>
        <p:spPr bwMode="auto">
          <a:xfrm>
            <a:off x="3403600" y="3425825"/>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6</a:t>
            </a:r>
          </a:p>
        </p:txBody>
      </p:sp>
      <p:cxnSp>
        <p:nvCxnSpPr>
          <p:cNvPr id="63" name="Straight Connector 31"/>
          <p:cNvCxnSpPr>
            <a:cxnSpLocks noChangeShapeType="1"/>
          </p:cNvCxnSpPr>
          <p:nvPr/>
        </p:nvCxnSpPr>
        <p:spPr bwMode="auto">
          <a:xfrm rot="5400000">
            <a:off x="3494881" y="3388519"/>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4" name="TextBox 29"/>
          <p:cNvSpPr txBox="1">
            <a:spLocks noChangeArrowheads="1"/>
          </p:cNvSpPr>
          <p:nvPr/>
        </p:nvSpPr>
        <p:spPr bwMode="auto">
          <a:xfrm>
            <a:off x="1879600" y="3425269"/>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2</a:t>
            </a:r>
            <a:endParaRPr lang="en-US" altLang="en-US" sz="1200" b="0" dirty="0">
              <a:solidFill>
                <a:prstClr val="black"/>
              </a:solidFill>
            </a:endParaRPr>
          </a:p>
        </p:txBody>
      </p:sp>
      <p:cxnSp>
        <p:nvCxnSpPr>
          <p:cNvPr id="65" name="Straight Connector 31"/>
          <p:cNvCxnSpPr>
            <a:cxnSpLocks noChangeShapeType="1"/>
          </p:cNvCxnSpPr>
          <p:nvPr/>
        </p:nvCxnSpPr>
        <p:spPr bwMode="auto">
          <a:xfrm rot="5400000">
            <a:off x="1970881" y="3387963"/>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7" name="Straight Connector 7"/>
          <p:cNvCxnSpPr>
            <a:cxnSpLocks noChangeShapeType="1"/>
          </p:cNvCxnSpPr>
          <p:nvPr/>
        </p:nvCxnSpPr>
        <p:spPr bwMode="auto">
          <a:xfrm>
            <a:off x="1196422" y="3657600"/>
            <a:ext cx="0" cy="21595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8" name="Straight Connector 9"/>
          <p:cNvCxnSpPr>
            <a:cxnSpLocks noChangeShapeType="1"/>
          </p:cNvCxnSpPr>
          <p:nvPr/>
        </p:nvCxnSpPr>
        <p:spPr bwMode="auto">
          <a:xfrm>
            <a:off x="1196422" y="5813924"/>
            <a:ext cx="30480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74" name="Straight Connector 15"/>
          <p:cNvCxnSpPr>
            <a:cxnSpLocks noChangeShapeType="1"/>
          </p:cNvCxnSpPr>
          <p:nvPr/>
        </p:nvCxnSpPr>
        <p:spPr bwMode="auto">
          <a:xfrm rot="10800000">
            <a:off x="1042434" y="5505451"/>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17"/>
          <p:cNvCxnSpPr>
            <a:cxnSpLocks noChangeShapeType="1"/>
          </p:cNvCxnSpPr>
          <p:nvPr/>
        </p:nvCxnSpPr>
        <p:spPr bwMode="auto">
          <a:xfrm rot="10800000">
            <a:off x="1042434" y="5153025"/>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Straight Connector 19"/>
          <p:cNvCxnSpPr>
            <a:cxnSpLocks noChangeShapeType="1"/>
          </p:cNvCxnSpPr>
          <p:nvPr/>
        </p:nvCxnSpPr>
        <p:spPr bwMode="auto">
          <a:xfrm rot="10800000">
            <a:off x="1042434" y="48006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Straight Connector 21"/>
          <p:cNvCxnSpPr>
            <a:cxnSpLocks noChangeShapeType="1"/>
          </p:cNvCxnSpPr>
          <p:nvPr/>
        </p:nvCxnSpPr>
        <p:spPr bwMode="auto">
          <a:xfrm rot="10800000">
            <a:off x="1042434" y="4451419"/>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8" name="TextBox 25"/>
          <p:cNvSpPr txBox="1">
            <a:spLocks noChangeArrowheads="1"/>
          </p:cNvSpPr>
          <p:nvPr/>
        </p:nvSpPr>
        <p:spPr bwMode="auto">
          <a:xfrm>
            <a:off x="681751" y="4314508"/>
            <a:ext cx="457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 8</a:t>
            </a:r>
            <a:endParaRPr lang="en-US" altLang="en-US" sz="1200" b="0" dirty="0">
              <a:solidFill>
                <a:prstClr val="black"/>
              </a:solidFill>
            </a:endParaRPr>
          </a:p>
        </p:txBody>
      </p:sp>
      <p:sp>
        <p:nvSpPr>
          <p:cNvPr id="79" name="TextBox 26"/>
          <p:cNvSpPr txBox="1">
            <a:spLocks noChangeArrowheads="1"/>
          </p:cNvSpPr>
          <p:nvPr/>
        </p:nvSpPr>
        <p:spPr bwMode="auto">
          <a:xfrm>
            <a:off x="651910" y="4662486"/>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a:t>
            </a:r>
            <a:r>
              <a:rPr lang="en-US" altLang="en-US" sz="1200" b="0" dirty="0">
                <a:solidFill>
                  <a:prstClr val="black"/>
                </a:solidFill>
              </a:rPr>
              <a:t> </a:t>
            </a:r>
            <a:r>
              <a:rPr lang="en-US" altLang="en-US" sz="1200" b="0" dirty="0" smtClean="0">
                <a:solidFill>
                  <a:prstClr val="black"/>
                </a:solidFill>
              </a:rPr>
              <a:t> 6</a:t>
            </a:r>
            <a:endParaRPr lang="en-US" altLang="en-US" sz="1200" b="0" dirty="0">
              <a:solidFill>
                <a:prstClr val="black"/>
              </a:solidFill>
            </a:endParaRPr>
          </a:p>
        </p:txBody>
      </p:sp>
      <p:sp>
        <p:nvSpPr>
          <p:cNvPr id="80" name="TextBox 27"/>
          <p:cNvSpPr txBox="1">
            <a:spLocks noChangeArrowheads="1"/>
          </p:cNvSpPr>
          <p:nvPr/>
        </p:nvSpPr>
        <p:spPr bwMode="auto">
          <a:xfrm>
            <a:off x="685800" y="5015706"/>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4 </a:t>
            </a:r>
            <a:endParaRPr lang="en-US" altLang="en-US" sz="1200" b="0" dirty="0">
              <a:solidFill>
                <a:prstClr val="black"/>
              </a:solidFill>
            </a:endParaRPr>
          </a:p>
        </p:txBody>
      </p:sp>
      <p:sp>
        <p:nvSpPr>
          <p:cNvPr id="81" name="TextBox 28"/>
          <p:cNvSpPr txBox="1">
            <a:spLocks noChangeArrowheads="1"/>
          </p:cNvSpPr>
          <p:nvPr/>
        </p:nvSpPr>
        <p:spPr bwMode="auto">
          <a:xfrm>
            <a:off x="661434" y="536892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a:t>
            </a:r>
            <a:endParaRPr lang="en-US" altLang="en-US" sz="1200" b="0" dirty="0">
              <a:solidFill>
                <a:prstClr val="black"/>
              </a:solidFill>
            </a:endParaRPr>
          </a:p>
        </p:txBody>
      </p:sp>
      <p:sp>
        <p:nvSpPr>
          <p:cNvPr id="82" name="TextBox 29"/>
          <p:cNvSpPr txBox="1">
            <a:spLocks noChangeArrowheads="1"/>
          </p:cNvSpPr>
          <p:nvPr/>
        </p:nvSpPr>
        <p:spPr bwMode="auto">
          <a:xfrm>
            <a:off x="1421846" y="5947863"/>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1</a:t>
            </a:r>
          </a:p>
        </p:txBody>
      </p:sp>
      <p:cxnSp>
        <p:nvCxnSpPr>
          <p:cNvPr id="83" name="Straight Connector 31"/>
          <p:cNvCxnSpPr>
            <a:cxnSpLocks noChangeShapeType="1"/>
          </p:cNvCxnSpPr>
          <p:nvPr/>
        </p:nvCxnSpPr>
        <p:spPr bwMode="auto">
          <a:xfrm rot="5400000">
            <a:off x="1513127" y="5910557"/>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13"/>
          <p:cNvSpPr txBox="1">
            <a:spLocks noChangeArrowheads="1"/>
          </p:cNvSpPr>
          <p:nvPr/>
        </p:nvSpPr>
        <p:spPr bwMode="auto">
          <a:xfrm rot="-5400000">
            <a:off x="-244101" y="4557737"/>
            <a:ext cx="1467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i="1" dirty="0" smtClean="0">
                <a:solidFill>
                  <a:prstClr val="black">
                    <a:lumMod val="75000"/>
                    <a:lumOff val="25000"/>
                  </a:prstClr>
                </a:solidFill>
              </a:rPr>
              <a:t>AP</a:t>
            </a:r>
            <a:r>
              <a:rPr lang="en-US" altLang="en-US" sz="1800" dirty="0" smtClean="0">
                <a:solidFill>
                  <a:prstClr val="black">
                    <a:lumMod val="75000"/>
                    <a:lumOff val="25000"/>
                  </a:prstClr>
                </a:solidFill>
              </a:rPr>
              <a:t> AND </a:t>
            </a:r>
            <a:r>
              <a:rPr lang="en-US" altLang="en-US" sz="1800" i="1" dirty="0" smtClean="0">
                <a:solidFill>
                  <a:prstClr val="black">
                    <a:lumMod val="75000"/>
                    <a:lumOff val="25000"/>
                  </a:prstClr>
                </a:solidFill>
              </a:rPr>
              <a:t>MP</a:t>
            </a:r>
            <a:endParaRPr lang="en-US" altLang="en-US" sz="1800" i="1" dirty="0">
              <a:solidFill>
                <a:prstClr val="black">
                  <a:lumMod val="75000"/>
                  <a:lumOff val="25000"/>
                </a:prstClr>
              </a:solidFill>
            </a:endParaRPr>
          </a:p>
        </p:txBody>
      </p:sp>
      <p:cxnSp>
        <p:nvCxnSpPr>
          <p:cNvPr id="85" name="Straight Connector 23"/>
          <p:cNvCxnSpPr>
            <a:cxnSpLocks noChangeShapeType="1"/>
          </p:cNvCxnSpPr>
          <p:nvPr/>
        </p:nvCxnSpPr>
        <p:spPr bwMode="auto">
          <a:xfrm rot="10800000">
            <a:off x="1042434" y="41179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6" name="TextBox 24"/>
          <p:cNvSpPr txBox="1">
            <a:spLocks noChangeArrowheads="1"/>
          </p:cNvSpPr>
          <p:nvPr/>
        </p:nvSpPr>
        <p:spPr bwMode="auto">
          <a:xfrm>
            <a:off x="651910" y="398145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 10</a:t>
            </a:r>
            <a:endParaRPr lang="en-US" altLang="en-US" sz="1200" b="0" dirty="0">
              <a:solidFill>
                <a:prstClr val="black"/>
              </a:solidFill>
            </a:endParaRPr>
          </a:p>
        </p:txBody>
      </p:sp>
      <p:cxnSp>
        <p:nvCxnSpPr>
          <p:cNvPr id="87" name="Straight Connector 23"/>
          <p:cNvCxnSpPr>
            <a:cxnSpLocks noChangeShapeType="1"/>
          </p:cNvCxnSpPr>
          <p:nvPr/>
        </p:nvCxnSpPr>
        <p:spPr bwMode="auto">
          <a:xfrm rot="10800000">
            <a:off x="1055134" y="379412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8" name="TextBox 24"/>
          <p:cNvSpPr txBox="1">
            <a:spLocks noChangeArrowheads="1"/>
          </p:cNvSpPr>
          <p:nvPr/>
        </p:nvSpPr>
        <p:spPr bwMode="auto">
          <a:xfrm>
            <a:off x="651910" y="36576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12</a:t>
            </a:r>
            <a:endParaRPr lang="en-US" altLang="en-US" sz="1200" b="0" dirty="0">
              <a:solidFill>
                <a:prstClr val="black"/>
              </a:solidFill>
            </a:endParaRPr>
          </a:p>
        </p:txBody>
      </p:sp>
      <p:sp>
        <p:nvSpPr>
          <p:cNvPr id="89" name="TextBox 29"/>
          <p:cNvSpPr txBox="1">
            <a:spLocks noChangeArrowheads="1"/>
          </p:cNvSpPr>
          <p:nvPr/>
        </p:nvSpPr>
        <p:spPr bwMode="auto">
          <a:xfrm>
            <a:off x="2248934" y="5940426"/>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a:t>
            </a:r>
            <a:endParaRPr lang="en-US" altLang="en-US" sz="1200" b="0" dirty="0">
              <a:solidFill>
                <a:prstClr val="black"/>
              </a:solidFill>
            </a:endParaRPr>
          </a:p>
        </p:txBody>
      </p:sp>
      <p:cxnSp>
        <p:nvCxnSpPr>
          <p:cNvPr id="90" name="Straight Connector 31"/>
          <p:cNvCxnSpPr>
            <a:cxnSpLocks noChangeShapeType="1"/>
          </p:cNvCxnSpPr>
          <p:nvPr/>
        </p:nvCxnSpPr>
        <p:spPr bwMode="auto">
          <a:xfrm rot="5400000">
            <a:off x="2340215" y="5903120"/>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1" name="TextBox 29"/>
          <p:cNvSpPr txBox="1">
            <a:spLocks noChangeArrowheads="1"/>
          </p:cNvSpPr>
          <p:nvPr/>
        </p:nvSpPr>
        <p:spPr bwMode="auto">
          <a:xfrm>
            <a:off x="2629934" y="5947863"/>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a:t>
            </a:r>
            <a:endParaRPr lang="en-US" altLang="en-US" sz="1200" b="0" dirty="0">
              <a:solidFill>
                <a:prstClr val="black"/>
              </a:solidFill>
            </a:endParaRPr>
          </a:p>
        </p:txBody>
      </p:sp>
      <p:cxnSp>
        <p:nvCxnSpPr>
          <p:cNvPr id="92" name="Straight Connector 31"/>
          <p:cNvCxnSpPr>
            <a:cxnSpLocks noChangeShapeType="1"/>
          </p:cNvCxnSpPr>
          <p:nvPr/>
        </p:nvCxnSpPr>
        <p:spPr bwMode="auto">
          <a:xfrm rot="5400000">
            <a:off x="2721215" y="5910557"/>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3" name="TextBox 29"/>
          <p:cNvSpPr txBox="1">
            <a:spLocks noChangeArrowheads="1"/>
          </p:cNvSpPr>
          <p:nvPr/>
        </p:nvSpPr>
        <p:spPr bwMode="auto">
          <a:xfrm>
            <a:off x="3010934" y="5947863"/>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5</a:t>
            </a:r>
            <a:endParaRPr lang="en-US" altLang="en-US" sz="1200" b="0" dirty="0">
              <a:solidFill>
                <a:prstClr val="black"/>
              </a:solidFill>
            </a:endParaRPr>
          </a:p>
        </p:txBody>
      </p:sp>
      <p:cxnSp>
        <p:nvCxnSpPr>
          <p:cNvPr id="94" name="Straight Connector 31"/>
          <p:cNvCxnSpPr>
            <a:cxnSpLocks noChangeShapeType="1"/>
          </p:cNvCxnSpPr>
          <p:nvPr/>
        </p:nvCxnSpPr>
        <p:spPr bwMode="auto">
          <a:xfrm rot="5400000">
            <a:off x="3102215" y="5910557"/>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5" name="TextBox 29"/>
          <p:cNvSpPr txBox="1">
            <a:spLocks noChangeArrowheads="1"/>
          </p:cNvSpPr>
          <p:nvPr/>
        </p:nvSpPr>
        <p:spPr bwMode="auto">
          <a:xfrm>
            <a:off x="3391934" y="5940425"/>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6</a:t>
            </a:r>
          </a:p>
        </p:txBody>
      </p:sp>
      <p:cxnSp>
        <p:nvCxnSpPr>
          <p:cNvPr id="96" name="Straight Connector 31"/>
          <p:cNvCxnSpPr>
            <a:cxnSpLocks noChangeShapeType="1"/>
          </p:cNvCxnSpPr>
          <p:nvPr/>
        </p:nvCxnSpPr>
        <p:spPr bwMode="auto">
          <a:xfrm rot="5400000">
            <a:off x="3483215" y="5903119"/>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7" name="TextBox 29"/>
          <p:cNvSpPr txBox="1">
            <a:spLocks noChangeArrowheads="1"/>
          </p:cNvSpPr>
          <p:nvPr/>
        </p:nvSpPr>
        <p:spPr bwMode="auto">
          <a:xfrm>
            <a:off x="1867934" y="5939869"/>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2</a:t>
            </a:r>
            <a:endParaRPr lang="en-US" altLang="en-US" sz="1200" b="0" dirty="0">
              <a:solidFill>
                <a:prstClr val="black"/>
              </a:solidFill>
            </a:endParaRPr>
          </a:p>
        </p:txBody>
      </p:sp>
      <p:cxnSp>
        <p:nvCxnSpPr>
          <p:cNvPr id="98" name="Straight Connector 31"/>
          <p:cNvCxnSpPr>
            <a:cxnSpLocks noChangeShapeType="1"/>
          </p:cNvCxnSpPr>
          <p:nvPr/>
        </p:nvCxnSpPr>
        <p:spPr bwMode="auto">
          <a:xfrm rot="5400000">
            <a:off x="1959215" y="5902563"/>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 name="TextBox 3"/>
          <p:cNvSpPr txBox="1"/>
          <p:nvPr/>
        </p:nvSpPr>
        <p:spPr>
          <a:xfrm>
            <a:off x="3403600" y="6183868"/>
            <a:ext cx="635000" cy="369332"/>
          </a:xfrm>
          <a:prstGeom prst="rect">
            <a:avLst/>
          </a:prstGeom>
          <a:noFill/>
        </p:spPr>
        <p:txBody>
          <a:bodyPr wrap="square" rtlCol="0">
            <a:spAutoFit/>
          </a:bodyPr>
          <a:lstStyle/>
          <a:p>
            <a:r>
              <a:rPr lang="en-US" i="1" dirty="0" smtClean="0">
                <a:solidFill>
                  <a:prstClr val="black"/>
                </a:solidFill>
              </a:rPr>
              <a:t>MP</a:t>
            </a:r>
            <a:endParaRPr lang="en-US" i="1" dirty="0">
              <a:solidFill>
                <a:prstClr val="black"/>
              </a:solidFill>
            </a:endParaRPr>
          </a:p>
        </p:txBody>
      </p:sp>
      <p:sp>
        <p:nvSpPr>
          <p:cNvPr id="8" name="Freeform 7"/>
          <p:cNvSpPr/>
          <p:nvPr/>
        </p:nvSpPr>
        <p:spPr>
          <a:xfrm>
            <a:off x="1421846" y="1207133"/>
            <a:ext cx="2281474" cy="1787527"/>
          </a:xfrm>
          <a:custGeom>
            <a:avLst/>
            <a:gdLst>
              <a:gd name="connsiteX0" fmla="*/ 0 w 2194560"/>
              <a:gd name="connsiteY0" fmla="*/ 1787527 h 1787527"/>
              <a:gd name="connsiteX1" fmla="*/ 1348740 w 2194560"/>
              <a:gd name="connsiteY1" fmla="*/ 118747 h 1787527"/>
              <a:gd name="connsiteX2" fmla="*/ 2194560 w 2194560"/>
              <a:gd name="connsiteY2" fmla="*/ 267337 h 1787527"/>
            </a:gdLst>
            <a:ahLst/>
            <a:cxnLst>
              <a:cxn ang="0">
                <a:pos x="connsiteX0" y="connsiteY0"/>
              </a:cxn>
              <a:cxn ang="0">
                <a:pos x="connsiteX1" y="connsiteY1"/>
              </a:cxn>
              <a:cxn ang="0">
                <a:pos x="connsiteX2" y="connsiteY2"/>
              </a:cxn>
            </a:cxnLst>
            <a:rect l="l" t="t" r="r" b="b"/>
            <a:pathLst>
              <a:path w="2194560" h="1787527">
                <a:moveTo>
                  <a:pt x="0" y="1787527"/>
                </a:moveTo>
                <a:cubicBezTo>
                  <a:pt x="491490" y="1079819"/>
                  <a:pt x="982980" y="372112"/>
                  <a:pt x="1348740" y="118747"/>
                </a:cubicBezTo>
                <a:cubicBezTo>
                  <a:pt x="1714500" y="-134618"/>
                  <a:pt x="1954530" y="66359"/>
                  <a:pt x="2194560" y="267337"/>
                </a:cubicBez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Line 6"/>
          <p:cNvSpPr>
            <a:spLocks noChangeShapeType="1"/>
          </p:cNvSpPr>
          <p:nvPr/>
        </p:nvSpPr>
        <p:spPr bwMode="auto">
          <a:xfrm flipH="1" flipV="1">
            <a:off x="3200400" y="1207133"/>
            <a:ext cx="0" cy="4584067"/>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endParaRPr>
          </a:p>
        </p:txBody>
      </p:sp>
      <p:sp>
        <p:nvSpPr>
          <p:cNvPr id="72" name="TextBox 71"/>
          <p:cNvSpPr txBox="1"/>
          <p:nvPr/>
        </p:nvSpPr>
        <p:spPr>
          <a:xfrm>
            <a:off x="3581400" y="1447800"/>
            <a:ext cx="635000" cy="369332"/>
          </a:xfrm>
          <a:prstGeom prst="rect">
            <a:avLst/>
          </a:prstGeom>
          <a:noFill/>
        </p:spPr>
        <p:txBody>
          <a:bodyPr wrap="square" rtlCol="0">
            <a:spAutoFit/>
          </a:bodyPr>
          <a:lstStyle/>
          <a:p>
            <a:r>
              <a:rPr lang="en-US" i="1" dirty="0" smtClean="0">
                <a:solidFill>
                  <a:prstClr val="black"/>
                </a:solidFill>
              </a:rPr>
              <a:t>TP</a:t>
            </a:r>
            <a:endParaRPr lang="en-US" i="1" dirty="0">
              <a:solidFill>
                <a:prstClr val="black"/>
              </a:solidFill>
            </a:endParaRPr>
          </a:p>
        </p:txBody>
      </p:sp>
      <p:sp>
        <p:nvSpPr>
          <p:cNvPr id="70" name="TextBox 69"/>
          <p:cNvSpPr txBox="1"/>
          <p:nvPr/>
        </p:nvSpPr>
        <p:spPr>
          <a:xfrm>
            <a:off x="3048000" y="838200"/>
            <a:ext cx="635000" cy="369332"/>
          </a:xfrm>
          <a:prstGeom prst="rect">
            <a:avLst/>
          </a:prstGeom>
          <a:noFill/>
        </p:spPr>
        <p:txBody>
          <a:bodyPr wrap="square" rtlCol="0">
            <a:spAutoFit/>
          </a:bodyPr>
          <a:lstStyle/>
          <a:p>
            <a:r>
              <a:rPr lang="en-US" i="1" dirty="0" smtClean="0">
                <a:solidFill>
                  <a:prstClr val="black"/>
                </a:solidFill>
              </a:rPr>
              <a:t>b</a:t>
            </a:r>
            <a:endParaRPr lang="en-US" i="1" dirty="0">
              <a:solidFill>
                <a:prstClr val="black"/>
              </a:solidFill>
            </a:endParaRPr>
          </a:p>
        </p:txBody>
      </p:sp>
      <p:sp>
        <p:nvSpPr>
          <p:cNvPr id="73" name="TextBox 72"/>
          <p:cNvSpPr txBox="1"/>
          <p:nvPr/>
        </p:nvSpPr>
        <p:spPr>
          <a:xfrm>
            <a:off x="3175000" y="5486400"/>
            <a:ext cx="635000" cy="369332"/>
          </a:xfrm>
          <a:prstGeom prst="rect">
            <a:avLst/>
          </a:prstGeom>
          <a:noFill/>
        </p:spPr>
        <p:txBody>
          <a:bodyPr wrap="square" rtlCol="0">
            <a:spAutoFit/>
          </a:bodyPr>
          <a:lstStyle/>
          <a:p>
            <a:r>
              <a:rPr lang="en-US" i="1" dirty="0" smtClean="0">
                <a:solidFill>
                  <a:prstClr val="black"/>
                </a:solidFill>
              </a:rPr>
              <a:t>b</a:t>
            </a:r>
            <a:endParaRPr lang="en-US" i="1" dirty="0">
              <a:solidFill>
                <a:prstClr val="black"/>
              </a:solidFill>
            </a:endParaRPr>
          </a:p>
        </p:txBody>
      </p:sp>
      <p:sp>
        <p:nvSpPr>
          <p:cNvPr id="99" name="Line 6"/>
          <p:cNvSpPr>
            <a:spLocks noChangeShapeType="1"/>
          </p:cNvSpPr>
          <p:nvPr/>
        </p:nvSpPr>
        <p:spPr bwMode="auto">
          <a:xfrm flipH="1" flipV="1">
            <a:off x="2209800" y="1938407"/>
            <a:ext cx="0" cy="3864859"/>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endParaRPr>
          </a:p>
        </p:txBody>
      </p:sp>
      <p:sp>
        <p:nvSpPr>
          <p:cNvPr id="100" name="TextBox 99"/>
          <p:cNvSpPr txBox="1"/>
          <p:nvPr/>
        </p:nvSpPr>
        <p:spPr>
          <a:xfrm>
            <a:off x="1905000" y="1611868"/>
            <a:ext cx="635000" cy="369332"/>
          </a:xfrm>
          <a:prstGeom prst="rect">
            <a:avLst/>
          </a:prstGeom>
          <a:noFill/>
        </p:spPr>
        <p:txBody>
          <a:bodyPr wrap="square" rtlCol="0">
            <a:spAutoFit/>
          </a:bodyPr>
          <a:lstStyle/>
          <a:p>
            <a:r>
              <a:rPr lang="en-US" i="1" dirty="0" smtClean="0">
                <a:solidFill>
                  <a:prstClr val="black"/>
                </a:solidFill>
              </a:rPr>
              <a:t>a</a:t>
            </a:r>
            <a:endParaRPr lang="en-US" i="1" dirty="0">
              <a:solidFill>
                <a:prstClr val="black"/>
              </a:solidFill>
            </a:endParaRPr>
          </a:p>
        </p:txBody>
      </p:sp>
      <p:sp>
        <p:nvSpPr>
          <p:cNvPr id="101" name="TextBox 100"/>
          <p:cNvSpPr txBox="1"/>
          <p:nvPr/>
        </p:nvSpPr>
        <p:spPr>
          <a:xfrm>
            <a:off x="1955800" y="3733800"/>
            <a:ext cx="635000" cy="369332"/>
          </a:xfrm>
          <a:prstGeom prst="rect">
            <a:avLst/>
          </a:prstGeom>
          <a:noFill/>
        </p:spPr>
        <p:txBody>
          <a:bodyPr wrap="square" rtlCol="0">
            <a:spAutoFit/>
          </a:bodyPr>
          <a:lstStyle/>
          <a:p>
            <a:r>
              <a:rPr lang="en-US" i="1" dirty="0" smtClean="0">
                <a:solidFill>
                  <a:prstClr val="black"/>
                </a:solidFill>
              </a:rPr>
              <a:t>a</a:t>
            </a:r>
            <a:endParaRPr lang="en-US" i="1" dirty="0">
              <a:solidFill>
                <a:prstClr val="black"/>
              </a:solidFill>
            </a:endParaRPr>
          </a:p>
        </p:txBody>
      </p:sp>
      <p:sp>
        <p:nvSpPr>
          <p:cNvPr id="2" name="Freeform 1"/>
          <p:cNvSpPr/>
          <p:nvPr/>
        </p:nvSpPr>
        <p:spPr>
          <a:xfrm>
            <a:off x="1421847" y="4117974"/>
            <a:ext cx="1970088" cy="2214245"/>
          </a:xfrm>
          <a:custGeom>
            <a:avLst/>
            <a:gdLst>
              <a:gd name="connsiteX0" fmla="*/ 5825 w 1903205"/>
              <a:gd name="connsiteY0" fmla="*/ 1511700 h 2368950"/>
              <a:gd name="connsiteX1" fmla="*/ 74405 w 1903205"/>
              <a:gd name="connsiteY1" fmla="*/ 1385970 h 2368950"/>
              <a:gd name="connsiteX2" fmla="*/ 783065 w 1903205"/>
              <a:gd name="connsiteY2" fmla="*/ 14370 h 2368950"/>
              <a:gd name="connsiteX3" fmla="*/ 1903205 w 1903205"/>
              <a:gd name="connsiteY3" fmla="*/ 2368950 h 2368950"/>
            </a:gdLst>
            <a:ahLst/>
            <a:cxnLst>
              <a:cxn ang="0">
                <a:pos x="connsiteX0" y="connsiteY0"/>
              </a:cxn>
              <a:cxn ang="0">
                <a:pos x="connsiteX1" y="connsiteY1"/>
              </a:cxn>
              <a:cxn ang="0">
                <a:pos x="connsiteX2" y="connsiteY2"/>
              </a:cxn>
              <a:cxn ang="0">
                <a:pos x="connsiteX3" y="connsiteY3"/>
              </a:cxn>
            </a:cxnLst>
            <a:rect l="l" t="t" r="r" b="b"/>
            <a:pathLst>
              <a:path w="1903205" h="2368950">
                <a:moveTo>
                  <a:pt x="5825" y="1511700"/>
                </a:moveTo>
                <a:cubicBezTo>
                  <a:pt x="-24655" y="1573612"/>
                  <a:pt x="74405" y="1385970"/>
                  <a:pt x="74405" y="1385970"/>
                </a:cubicBezTo>
                <a:cubicBezTo>
                  <a:pt x="203945" y="1136415"/>
                  <a:pt x="478265" y="-149460"/>
                  <a:pt x="783065" y="14370"/>
                </a:cubicBezTo>
                <a:cubicBezTo>
                  <a:pt x="1087865" y="178200"/>
                  <a:pt x="1495535" y="1273575"/>
                  <a:pt x="1903205" y="2368950"/>
                </a:cubicBezTo>
              </a:path>
            </a:pathLst>
          </a:cu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657350" y="4451419"/>
            <a:ext cx="2286000" cy="886391"/>
          </a:xfrm>
          <a:custGeom>
            <a:avLst/>
            <a:gdLst>
              <a:gd name="connsiteX0" fmla="*/ 0 w 2286000"/>
              <a:gd name="connsiteY0" fmla="*/ 1041615 h 1041615"/>
              <a:gd name="connsiteX1" fmla="*/ 994410 w 2286000"/>
              <a:gd name="connsiteY1" fmla="*/ 1485 h 1041615"/>
              <a:gd name="connsiteX2" fmla="*/ 2286000 w 2286000"/>
              <a:gd name="connsiteY2" fmla="*/ 858735 h 1041615"/>
            </a:gdLst>
            <a:ahLst/>
            <a:cxnLst>
              <a:cxn ang="0">
                <a:pos x="connsiteX0" y="connsiteY0"/>
              </a:cxn>
              <a:cxn ang="0">
                <a:pos x="connsiteX1" y="connsiteY1"/>
              </a:cxn>
              <a:cxn ang="0">
                <a:pos x="connsiteX2" y="connsiteY2"/>
              </a:cxn>
            </a:cxnLst>
            <a:rect l="l" t="t" r="r" b="b"/>
            <a:pathLst>
              <a:path w="2286000" h="1041615">
                <a:moveTo>
                  <a:pt x="0" y="1041615"/>
                </a:moveTo>
                <a:cubicBezTo>
                  <a:pt x="306705" y="536790"/>
                  <a:pt x="613410" y="31965"/>
                  <a:pt x="994410" y="1485"/>
                </a:cubicBezTo>
                <a:cubicBezTo>
                  <a:pt x="1375410" y="-28995"/>
                  <a:pt x="1830705" y="414870"/>
                  <a:pt x="2286000" y="858735"/>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3860800" y="5117068"/>
            <a:ext cx="635000" cy="369332"/>
          </a:xfrm>
          <a:prstGeom prst="rect">
            <a:avLst/>
          </a:prstGeom>
          <a:noFill/>
        </p:spPr>
        <p:txBody>
          <a:bodyPr wrap="square" rtlCol="0">
            <a:spAutoFit/>
          </a:bodyPr>
          <a:lstStyle/>
          <a:p>
            <a:r>
              <a:rPr lang="en-US" i="1" dirty="0" smtClean="0">
                <a:solidFill>
                  <a:prstClr val="black"/>
                </a:solidFill>
              </a:rPr>
              <a:t>AP</a:t>
            </a:r>
            <a:endParaRPr lang="en-US" i="1" dirty="0">
              <a:solidFill>
                <a:prstClr val="black"/>
              </a:solidFill>
            </a:endParaRPr>
          </a:p>
        </p:txBody>
      </p:sp>
      <p:sp>
        <p:nvSpPr>
          <p:cNvPr id="103" name="Oval 19"/>
          <p:cNvSpPr>
            <a:spLocks noChangeArrowheads="1"/>
          </p:cNvSpPr>
          <p:nvPr/>
        </p:nvSpPr>
        <p:spPr bwMode="auto">
          <a:xfrm>
            <a:off x="3093720" y="1112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104" name="Oval 19"/>
          <p:cNvSpPr>
            <a:spLocks noChangeArrowheads="1"/>
          </p:cNvSpPr>
          <p:nvPr/>
        </p:nvSpPr>
        <p:spPr bwMode="auto">
          <a:xfrm>
            <a:off x="2103120" y="1874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105" name="Oval 19"/>
          <p:cNvSpPr>
            <a:spLocks noChangeArrowheads="1"/>
          </p:cNvSpPr>
          <p:nvPr/>
        </p:nvSpPr>
        <p:spPr bwMode="auto">
          <a:xfrm>
            <a:off x="2103120" y="40081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106" name="Oval 19"/>
          <p:cNvSpPr>
            <a:spLocks noChangeArrowheads="1"/>
          </p:cNvSpPr>
          <p:nvPr/>
        </p:nvSpPr>
        <p:spPr bwMode="auto">
          <a:xfrm>
            <a:off x="3093720" y="57607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Tree>
    <p:extLst>
      <p:ext uri="{BB962C8B-B14F-4D97-AF65-F5344CB8AC3E}">
        <p14:creationId xmlns:p14="http://schemas.microsoft.com/office/powerpoint/2010/main" val="34885404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wipe(up)">
                                      <p:cBhvr>
                                        <p:cTn id="14" dur="1000"/>
                                        <p:tgtEl>
                                          <p:spTgt spid="71"/>
                                        </p:tgtEl>
                                      </p:cBhvr>
                                    </p:animEffect>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wipe(up)">
                                      <p:cBhvr>
                                        <p:cTn id="18" dur="1000"/>
                                        <p:tgtEl>
                                          <p:spTgt spid="9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500"/>
                                        <p:tgtEl>
                                          <p:spTgt spid="102"/>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fade">
                                      <p:cBhvr>
                                        <p:cTn id="37" dur="500"/>
                                        <p:tgtEl>
                                          <p:spTgt spid="10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4" grpId="0"/>
      <p:bldP spid="71" grpId="0" animBg="1"/>
      <p:bldP spid="73" grpId="0"/>
      <p:bldP spid="99" grpId="0" animBg="1"/>
      <p:bldP spid="101" grpId="0"/>
      <p:bldP spid="2" grpId="0" animBg="1"/>
      <p:bldP spid="5" grpId="0" animBg="1"/>
      <p:bldP spid="102" grpId="0"/>
      <p:bldP spid="105" grpId="0" animBg="1"/>
      <p:bldP spid="10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600" y="457200"/>
            <a:ext cx="7638630" cy="569387"/>
          </a:xfrm>
          <a:prstGeom prst="rect">
            <a:avLst/>
          </a:prstGeom>
          <a:noFill/>
        </p:spPr>
        <p:txBody>
          <a:bodyPr wrap="none" rtlCol="0">
            <a:spAutoFit/>
          </a:bodyPr>
          <a:lstStyle/>
          <a:p>
            <a:r>
              <a:rPr lang="en-US" sz="3100" dirty="0" smtClean="0">
                <a:solidFill>
                  <a:prstClr val="white"/>
                </a:solidFill>
                <a:latin typeface="Century Gothic" panose="020B0502020202020204" pitchFamily="34" charset="0"/>
              </a:rPr>
              <a:t>PRODUCTION COSTS IN THE SHORT RUN</a:t>
            </a:r>
            <a:endParaRPr lang="en-US" sz="31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21</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1"/>
            <a:ext cx="7543800" cy="388840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Fixed costs </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dirty="0" smtClean="0">
                <a:solidFill>
                  <a:srgbClr val="F79646"/>
                </a:solidFill>
                <a:latin typeface="Arial" panose="020B0604020202020204" pitchFamily="34" charset="0"/>
                <a:cs typeface="Arial" panose="020B0604020202020204" pitchFamily="34" charset="0"/>
              </a:rPr>
              <a:t>overhead</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 d</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o not vary with the quantity produced.</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Variable costs </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r</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ise as the level of output increases.</a:t>
            </a:r>
          </a:p>
          <a:p>
            <a:pPr marL="457200" indent="-457200" algn="l">
              <a:buClr>
                <a:prstClr val="black">
                  <a:lumMod val="65000"/>
                  <a:lumOff val="35000"/>
                </a:prstClr>
              </a:buClr>
              <a:buFont typeface="Wingdings" panose="05000000000000000000" pitchFamily="2" charset="2"/>
              <a:buChar char="Ü"/>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Total costs </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are</a:t>
            </a:r>
            <a:r>
              <a:rPr lang="en-US" altLang="en-US" dirty="0" smtClean="0">
                <a:solidFill>
                  <a:srgbClr val="F79646"/>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sum of fixed and variable costs.</a:t>
            </a:r>
          </a:p>
        </p:txBody>
      </p:sp>
      <p:sp>
        <p:nvSpPr>
          <p:cNvPr id="12" name="Round Diagonal Corner Rectangle 11"/>
          <p:cNvSpPr/>
          <p:nvPr/>
        </p:nvSpPr>
        <p:spPr>
          <a:xfrm>
            <a:off x="1524001" y="5103197"/>
            <a:ext cx="5235632" cy="114520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1524000" y="5372279"/>
            <a:ext cx="5235633" cy="646331"/>
          </a:xfrm>
          <a:prstGeom prst="rect">
            <a:avLst/>
          </a:prstGeom>
          <a:noFill/>
        </p:spPr>
        <p:txBody>
          <a:bodyPr wrap="square" rtlCol="0">
            <a:spAutoFit/>
          </a:bodyPr>
          <a:lstStyle/>
          <a:p>
            <a:pPr marL="0" lvl="1" algn="ctr"/>
            <a:r>
              <a:rPr lang="en-US" altLang="en-US" sz="3600" i="1" dirty="0" err="1">
                <a:solidFill>
                  <a:schemeClr val="bg1"/>
                </a:solidFill>
                <a:latin typeface="Arial" panose="020B0604020202020204" pitchFamily="34" charset="0"/>
                <a:cs typeface="Arial" panose="020B0604020202020204" pitchFamily="34" charset="0"/>
              </a:rPr>
              <a:t>TC</a:t>
            </a:r>
            <a:r>
              <a:rPr lang="en-US" altLang="en-US" sz="3600" dirty="0">
                <a:solidFill>
                  <a:schemeClr val="bg1"/>
                </a:solidFill>
                <a:latin typeface="Arial" panose="020B0604020202020204" pitchFamily="34" charset="0"/>
                <a:cs typeface="Arial" panose="020B0604020202020204" pitchFamily="34" charset="0"/>
              </a:rPr>
              <a:t> = </a:t>
            </a:r>
            <a:r>
              <a:rPr lang="en-US" altLang="en-US" sz="3600" i="1" dirty="0">
                <a:solidFill>
                  <a:schemeClr val="bg1"/>
                </a:solidFill>
                <a:latin typeface="Arial" panose="020B0604020202020204" pitchFamily="34" charset="0"/>
                <a:cs typeface="Arial" panose="020B0604020202020204" pitchFamily="34" charset="0"/>
              </a:rPr>
              <a:t>FC</a:t>
            </a:r>
            <a:r>
              <a:rPr lang="en-US" altLang="en-US" sz="3600" dirty="0">
                <a:solidFill>
                  <a:schemeClr val="bg1"/>
                </a:solidFill>
                <a:latin typeface="Arial" panose="020B0604020202020204" pitchFamily="34" charset="0"/>
                <a:cs typeface="Arial" panose="020B0604020202020204" pitchFamily="34" charset="0"/>
              </a:rPr>
              <a:t> + </a:t>
            </a:r>
            <a:r>
              <a:rPr lang="en-US" altLang="en-US" sz="3600" i="1" dirty="0" smtClean="0">
                <a:solidFill>
                  <a:schemeClr val="bg1"/>
                </a:solidFill>
                <a:latin typeface="Arial" panose="020B0604020202020204" pitchFamily="34" charset="0"/>
                <a:cs typeface="Arial" panose="020B0604020202020204" pitchFamily="34" charset="0"/>
              </a:rPr>
              <a:t>VC</a:t>
            </a:r>
            <a:endParaRPr lang="en-US" altLang="en-US" sz="36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08339"/>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hiang\Dropbox\Eric Chiang - Jeremys slide files\Core3e Pictures\ch07_07un0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08"/>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04800" y="4572000"/>
            <a:ext cx="84582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81000" y="4648200"/>
            <a:ext cx="8458200" cy="1524000"/>
          </a:xfrm>
        </p:spPr>
        <p:txBody>
          <a:bodyPr>
            <a:normAutofit lnSpcReduction="10000"/>
          </a:bodyPr>
          <a:lstStyle/>
          <a:p>
            <a:pPr marL="0" indent="0">
              <a:buNone/>
              <a:defRPr/>
            </a:pPr>
            <a:r>
              <a:rPr lang="en-US" dirty="0" smtClean="0">
                <a:solidFill>
                  <a:schemeClr val="bg1"/>
                </a:solidFill>
                <a:latin typeface="Century Gothic" panose="020B0502020202020204" pitchFamily="34" charset="0"/>
              </a:rPr>
              <a:t>BUILDING A CRUISE SHIP IS A </a:t>
            </a:r>
            <a:r>
              <a:rPr lang="en-US" dirty="0" smtClean="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rPr>
              <a:t>FIXED COST</a:t>
            </a: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dirty="0" smtClean="0">
                <a:solidFill>
                  <a:schemeClr val="bg1"/>
                </a:solidFill>
                <a:latin typeface="Century Gothic" panose="020B0502020202020204" pitchFamily="34" charset="0"/>
              </a:rPr>
              <a:t>THAT DOES NOT DEPEND ON THE NUMBER OF PASSENGERS WHO WILL TRAVEL ON IT.</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22</a:t>
            </a:fld>
            <a:endParaRPr lang="en-US" sz="1100" dirty="0">
              <a:solidFill>
                <a:schemeClr val="bg1"/>
              </a:solidFill>
              <a:latin typeface="Century Gothic" panose="020B0502020202020204" pitchFamily="34" charset="0"/>
            </a:endParaRPr>
          </a:p>
        </p:txBody>
      </p:sp>
      <p:sp>
        <p:nvSpPr>
          <p:cNvPr id="12" name="TextBox 11"/>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RUTH DREAMSTIME.COM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870303643"/>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ang\Dropbox\Eric Chiang - Jeremys slide files\Core3e Pictures\ch07_07un0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4800600"/>
            <a:ext cx="86868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04800" y="4800600"/>
            <a:ext cx="8589564" cy="1600200"/>
          </a:xfrm>
        </p:spPr>
        <p:txBody>
          <a:bodyPr>
            <a:normAutofit/>
          </a:bodyPr>
          <a:lstStyle/>
          <a:p>
            <a:pPr marL="0" indent="0">
              <a:buNone/>
              <a:defRPr/>
            </a:pPr>
            <a:r>
              <a:rPr lang="en-US" dirty="0" smtClean="0">
                <a:solidFill>
                  <a:schemeClr val="bg1"/>
                </a:solidFill>
                <a:latin typeface="Century Gothic" panose="020B0502020202020204" pitchFamily="34" charset="0"/>
              </a:rPr>
              <a:t>FOOD PREPARATION IS A </a:t>
            </a:r>
            <a:r>
              <a:rPr lang="en-US" dirty="0" smtClean="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rPr>
              <a:t>VARIABLE COST</a:t>
            </a: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dirty="0" smtClean="0">
                <a:solidFill>
                  <a:schemeClr val="bg1"/>
                </a:solidFill>
                <a:latin typeface="Century Gothic" panose="020B0502020202020204" pitchFamily="34" charset="0"/>
              </a:rPr>
              <a:t>ON A CRUISE SHIP: THE MORE PASSENGERS, THE GREATER THE FOOD COST.</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23</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FFFFFF"/>
                </a:solidFill>
                <a:latin typeface="Century Gothic"/>
                <a:ea typeface="Century Gothic"/>
                <a:cs typeface="Century Gothic"/>
              </a:rPr>
              <a:t>BLAINE HARRINGTON/AGE FOTOSTOCK</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3692199824"/>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hiang\Dropbox\Eric Chiang - Jeremys slide files\Core3e Pictures\ch25_25un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3429000" cy="65928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hiang\Dropbox\Eric Chiang - Jeremys slide files\Core3e Pictures\ch25_25un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0"/>
            <a:ext cx="5899246" cy="65928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29400" y="6560940"/>
            <a:ext cx="920445"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a:t>
            </a:r>
            <a:r>
              <a:rPr lang="en-US" sz="1100" dirty="0" smtClean="0">
                <a:solidFill>
                  <a:srgbClr val="009999"/>
                </a:solidFill>
                <a:latin typeface="Century Gothic" panose="020B0502020202020204" pitchFamily="34" charset="0"/>
              </a:rPr>
              <a:t>7</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24</a:t>
            </a:fld>
            <a:endParaRPr lang="en-US" sz="1100" dirty="0">
              <a:solidFill>
                <a:prstClr val="white"/>
              </a:solidFill>
              <a:latin typeface="Century Gothic" panose="020B0502020202020204" pitchFamily="34" charset="0"/>
            </a:endParaRPr>
          </a:p>
        </p:txBody>
      </p:sp>
      <p:sp>
        <p:nvSpPr>
          <p:cNvPr id="8" name="Content Placeholder 2"/>
          <p:cNvSpPr>
            <a:spLocks noGrp="1"/>
          </p:cNvSpPr>
          <p:nvPr>
            <p:ph idx="1"/>
          </p:nvPr>
        </p:nvSpPr>
        <p:spPr>
          <a:xfrm>
            <a:off x="266700" y="533400"/>
            <a:ext cx="3009900" cy="5486400"/>
          </a:xfrm>
        </p:spPr>
        <p:txBody>
          <a:bodyPr>
            <a:normAutofit/>
          </a:bodyPr>
          <a:lstStyle/>
          <a:p>
            <a:pPr marL="0" indent="0">
              <a:buNone/>
              <a:defRPr/>
            </a:pPr>
            <a:r>
              <a:rPr lang="en-US" dirty="0" smtClean="0">
                <a:solidFill>
                  <a:schemeClr val="bg1"/>
                </a:solidFill>
                <a:effectLst>
                  <a:outerShdw blurRad="38100" dist="38100" dir="2700000" algn="tl">
                    <a:srgbClr val="000000">
                      <a:alpha val="43137"/>
                    </a:srgbClr>
                  </a:outerShdw>
                </a:effectLst>
                <a:latin typeface="Century Gothic" panose="020B0502020202020204" pitchFamily="34" charset="0"/>
              </a:rPr>
              <a:t>SUNK COSTS: </a:t>
            </a:r>
            <a:r>
              <a:rPr lang="en-US" dirty="0" smtClean="0">
                <a:solidFill>
                  <a:schemeClr val="bg1"/>
                </a:solidFill>
                <a:latin typeface="Century Gothic" panose="020B0502020202020204" pitchFamily="34" charset="0"/>
              </a:rPr>
              <a:t>ALREADY INCURRED; CANNOT BE RECOVERED. RATIONAL DECISIONS ABOUT FUTURE PROFITS IGNORE SUNK COSTS. </a:t>
            </a:r>
          </a:p>
        </p:txBody>
      </p:sp>
      <p:sp>
        <p:nvSpPr>
          <p:cNvPr id="2" name="Right Bracket 1"/>
          <p:cNvSpPr/>
          <p:nvPr/>
        </p:nvSpPr>
        <p:spPr>
          <a:xfrm>
            <a:off x="3086100" y="381000"/>
            <a:ext cx="190500" cy="5638800"/>
          </a:xfrm>
          <a:prstGeom prst="rightBracket">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TextBox 11"/>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KOOBOOKI/THINKSTOCK</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714189124"/>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47445" y="425452"/>
            <a:ext cx="7638630" cy="569387"/>
          </a:xfrm>
          <a:prstGeom prst="rect">
            <a:avLst/>
          </a:prstGeom>
          <a:noFill/>
        </p:spPr>
        <p:txBody>
          <a:bodyPr wrap="none" rtlCol="0">
            <a:spAutoFit/>
          </a:bodyPr>
          <a:lstStyle/>
          <a:p>
            <a:r>
              <a:rPr lang="en-US" sz="3100" dirty="0" smtClean="0">
                <a:solidFill>
                  <a:prstClr val="white"/>
                </a:solidFill>
                <a:latin typeface="Century Gothic" panose="020B0502020202020204" pitchFamily="34" charset="0"/>
              </a:rPr>
              <a:t>PRODUCTION COSTS IN THE SHORT RUN</a:t>
            </a:r>
            <a:endParaRPr lang="en-US" sz="31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25</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723782" cy="52655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Marginal cost</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dirty="0" smtClean="0">
                <a:solidFill>
                  <a:srgbClr val="F79646"/>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change in total cost from the production of one more unit of output.		</a:t>
            </a:r>
            <a:r>
              <a:rPr lang="en-US" altLang="en-US" sz="3600" i="1" dirty="0" smtClean="0">
                <a:solidFill>
                  <a:prstClr val="black">
                    <a:lumMod val="50000"/>
                    <a:lumOff val="50000"/>
                  </a:prstClr>
                </a:solidFill>
                <a:latin typeface="Arial" panose="020B0604020202020204" pitchFamily="34" charset="0"/>
                <a:cs typeface="Arial" panose="020B0604020202020204" pitchFamily="34" charset="0"/>
              </a:rPr>
              <a:t>MC</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 </a:t>
            </a:r>
            <a:r>
              <a:rPr lang="en-US" altLang="en-US" sz="3600" dirty="0">
                <a:solidFill>
                  <a:prstClr val="black">
                    <a:lumMod val="50000"/>
                    <a:lumOff val="50000"/>
                  </a:prstClr>
                </a:solidFill>
                <a:latin typeface="Arial" panose="020B0604020202020204" pitchFamily="34" charset="0"/>
                <a:cs typeface="Arial" panose="020B0604020202020204" pitchFamily="34" charset="0"/>
              </a:rPr>
              <a:t>= </a:t>
            </a:r>
            <a:r>
              <a:rPr lang="el-GR" altLang="en-US" sz="3600" dirty="0" smtClean="0">
                <a:solidFill>
                  <a:prstClr val="black">
                    <a:lumMod val="50000"/>
                    <a:lumOff val="50000"/>
                  </a:prstClr>
                </a:solidFill>
                <a:latin typeface="Arial" panose="020B0604020202020204" pitchFamily="34" charset="0"/>
                <a:cs typeface="Arial" panose="020B0604020202020204" pitchFamily="34" charset="0"/>
              </a:rPr>
              <a:t>Δ</a:t>
            </a:r>
            <a:r>
              <a:rPr lang="en-US" altLang="en-US" sz="3600" i="1" dirty="0" smtClean="0">
                <a:solidFill>
                  <a:prstClr val="black">
                    <a:lumMod val="50000"/>
                    <a:lumOff val="50000"/>
                  </a:prstClr>
                </a:solidFill>
                <a:latin typeface="Arial" panose="020B0604020202020204" pitchFamily="34" charset="0"/>
                <a:cs typeface="Arial" panose="020B0604020202020204" pitchFamily="34" charset="0"/>
              </a:rPr>
              <a:t>TC</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a:t>
            </a:r>
            <a:r>
              <a:rPr lang="el-GR" altLang="en-US" sz="3600" dirty="0" smtClean="0">
                <a:solidFill>
                  <a:prstClr val="black">
                    <a:lumMod val="50000"/>
                    <a:lumOff val="50000"/>
                  </a:prstClr>
                </a:solidFill>
                <a:latin typeface="Arial" panose="020B0604020202020204" pitchFamily="34" charset="0"/>
                <a:cs typeface="Arial" panose="020B0604020202020204" pitchFamily="34" charset="0"/>
              </a:rPr>
              <a:t>Δ</a:t>
            </a:r>
            <a:r>
              <a:rPr lang="en-US" altLang="en-US" sz="3600" i="1" dirty="0" smtClean="0">
                <a:solidFill>
                  <a:prstClr val="black">
                    <a:lumMod val="50000"/>
                    <a:lumOff val="50000"/>
                  </a:prstClr>
                </a:solidFill>
                <a:latin typeface="Arial" panose="020B0604020202020204" pitchFamily="34" charset="0"/>
                <a:cs typeface="Arial" panose="020B0604020202020204" pitchFamily="34" charset="0"/>
              </a:rPr>
              <a:t>Q</a:t>
            </a:r>
          </a:p>
          <a:p>
            <a:pPr algn="l">
              <a:buClr>
                <a:prstClr val="black">
                  <a:lumMod val="65000"/>
                  <a:lumOff val="35000"/>
                </a:prstClr>
              </a:buClr>
            </a:pPr>
            <a:endParaRPr lang="en-US" altLang="en-US" sz="2000"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Average cost</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dirty="0" smtClean="0">
                <a:solidFill>
                  <a:srgbClr val="F79646"/>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 measure of productivity (in terms of cost efficiency)</a:t>
            </a:r>
            <a:endParaRPr lang="en-US" altLang="en-US" dirty="0" smtClean="0">
              <a:solidFill>
                <a:srgbClr val="F79646"/>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Average fixed cost</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dirty="0" smtClean="0">
                <a:solidFill>
                  <a:srgbClr val="F79646"/>
                </a:solidFill>
                <a:latin typeface="Arial" panose="020B0604020202020204" pitchFamily="34" charset="0"/>
                <a:cs typeface="Arial" panose="020B0604020202020204" pitchFamily="34" charset="0"/>
              </a:rPr>
              <a:t> </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FC</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Q</a:t>
            </a:r>
            <a:endParaRPr lang="en-US" altLang="en-US" i="1" dirty="0" smtClean="0">
              <a:solidFill>
                <a:srgbClr val="F79646"/>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Average variable cost</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dirty="0" smtClean="0">
                <a:solidFill>
                  <a:srgbClr val="F79646"/>
                </a:solidFill>
                <a:latin typeface="Arial" panose="020B0604020202020204" pitchFamily="34" charset="0"/>
                <a:cs typeface="Arial" panose="020B0604020202020204" pitchFamily="34" charset="0"/>
              </a:rPr>
              <a:t>  </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VC</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Q</a:t>
            </a:r>
            <a:endParaRPr lang="en-US" altLang="en-US" i="1" dirty="0" smtClean="0">
              <a:solidFill>
                <a:srgbClr val="F79646"/>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Average total cost</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dirty="0" smtClean="0">
                <a:solidFill>
                  <a:srgbClr val="F79646"/>
                </a:solidFill>
                <a:latin typeface="Arial" panose="020B0604020202020204" pitchFamily="34" charset="0"/>
                <a:cs typeface="Arial" panose="020B0604020202020204" pitchFamily="34" charset="0"/>
              </a:rPr>
              <a:t>  </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TC</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Q</a:t>
            </a:r>
          </a:p>
        </p:txBody>
      </p:sp>
    </p:spTree>
    <p:extLst>
      <p:ext uri="{BB962C8B-B14F-4D97-AF65-F5344CB8AC3E}">
        <p14:creationId xmlns:p14="http://schemas.microsoft.com/office/powerpoint/2010/main" val="3958798862"/>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26</a:t>
            </a:fld>
            <a:endParaRPr lang="en-US" sz="1100" dirty="0">
              <a:solidFill>
                <a:prstClr val="white"/>
              </a:solidFill>
              <a:latin typeface="Century Gothic" panose="020B0502020202020204" pitchFamily="34"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74" y="2057400"/>
            <a:ext cx="7888649" cy="3581400"/>
          </a:xfrm>
          <a:prstGeom prst="rect">
            <a:avLst/>
          </a:prstGeom>
          <a:ln>
            <a:noFill/>
          </a:ln>
          <a:effectLst>
            <a:outerShdw blurRad="292100" dist="139700" dir="2700000" algn="tl" rotWithShape="0">
              <a:srgbClr val="333333">
                <a:alpha val="65000"/>
              </a:srgbClr>
            </a:outerShdw>
          </a:effectLst>
        </p:spPr>
      </p:pic>
      <p:graphicFrame>
        <p:nvGraphicFramePr>
          <p:cNvPr id="17" name="Table 16"/>
          <p:cNvGraphicFramePr>
            <a:graphicFrameLocks noGrp="1"/>
          </p:cNvGraphicFramePr>
          <p:nvPr>
            <p:extLst>
              <p:ext uri="{D42A27DB-BD31-4B8C-83A1-F6EECF244321}">
                <p14:modId xmlns:p14="http://schemas.microsoft.com/office/powerpoint/2010/main" val="1709733893"/>
              </p:ext>
            </p:extLst>
          </p:nvPr>
        </p:nvGraphicFramePr>
        <p:xfrm>
          <a:off x="2632071" y="2286000"/>
          <a:ext cx="5173500" cy="3124203"/>
        </p:xfrm>
        <a:graphic>
          <a:graphicData uri="http://schemas.openxmlformats.org/drawingml/2006/table">
            <a:tbl>
              <a:tblPr firstRow="1" firstCol="1" lastRow="1" lastCol="1" bandRow="1" bandCol="1">
                <a:tableStyleId>{073A0DAA-6AF3-43AB-8588-CEC1D06C72B9}</a:tableStyleId>
              </a:tblPr>
              <a:tblGrid>
                <a:gridCol w="1533549"/>
                <a:gridCol w="554004"/>
                <a:gridCol w="583477"/>
                <a:gridCol w="596443"/>
                <a:gridCol w="544579"/>
                <a:gridCol w="635342"/>
                <a:gridCol w="726106"/>
              </a:tblGrid>
              <a:tr h="592773">
                <a:tc>
                  <a:txBody>
                    <a:bodyPr/>
                    <a:lstStyle/>
                    <a:p>
                      <a:pPr marL="0" marR="0" algn="ctr">
                        <a:spcBef>
                          <a:spcPts val="0"/>
                        </a:spcBef>
                        <a:spcAft>
                          <a:spcPts val="0"/>
                        </a:spcAft>
                      </a:pPr>
                      <a:r>
                        <a:rPr lang="en-US" sz="1600" dirty="0" smtClean="0">
                          <a:solidFill>
                            <a:schemeClr val="tx1"/>
                          </a:solidFill>
                          <a:effectLst/>
                          <a:latin typeface="Arial" pitchFamily="34" charset="0"/>
                          <a:cs typeface="Arial" pitchFamily="34" charset="0"/>
                        </a:rPr>
                        <a:t>Quantity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a:solidFill>
                            <a:schemeClr val="tx1"/>
                          </a:solidFill>
                          <a:effectLst/>
                          <a:latin typeface="Arial" pitchFamily="34" charset="0"/>
                          <a:cs typeface="Arial" pitchFamily="34" charset="0"/>
                        </a:rPr>
                        <a:t>FC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a:solidFill>
                            <a:schemeClr val="tx1"/>
                          </a:solidFill>
                          <a:effectLst/>
                          <a:latin typeface="Arial" pitchFamily="34" charset="0"/>
                          <a:cs typeface="Arial" pitchFamily="34" charset="0"/>
                        </a:rPr>
                        <a:t>VC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a:solidFill>
                            <a:schemeClr val="tx1"/>
                          </a:solidFill>
                          <a:effectLst/>
                          <a:latin typeface="Arial" pitchFamily="34" charset="0"/>
                          <a:cs typeface="Arial" pitchFamily="34" charset="0"/>
                        </a:rPr>
                        <a:t>TC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a:solidFill>
                            <a:schemeClr val="tx1"/>
                          </a:solidFill>
                          <a:effectLst/>
                          <a:latin typeface="Arial" pitchFamily="34" charset="0"/>
                          <a:cs typeface="Arial" pitchFamily="34" charset="0"/>
                        </a:rPr>
                        <a:t>MC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smtClean="0">
                          <a:solidFill>
                            <a:schemeClr val="tx1"/>
                          </a:solidFill>
                          <a:effectLst/>
                          <a:latin typeface="Arial" pitchFamily="34" charset="0"/>
                          <a:ea typeface="Times New Roman"/>
                          <a:cs typeface="Arial" pitchFamily="34" charset="0"/>
                        </a:rPr>
                        <a:t>AVC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smtClean="0">
                          <a:solidFill>
                            <a:schemeClr val="tx1"/>
                          </a:solidFill>
                          <a:effectLst/>
                          <a:latin typeface="Arial" pitchFamily="34" charset="0"/>
                          <a:ea typeface="+mn-ea"/>
                          <a:cs typeface="Arial" pitchFamily="34" charset="0"/>
                        </a:rPr>
                        <a:t>ATC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cs typeface="Arial" pitchFamily="34" charset="0"/>
                        </a:rPr>
                        <a:t>0</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cs typeface="Arial" pitchFamily="34" charset="0"/>
                        </a:rPr>
                        <a:t>1</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30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30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cs typeface="Arial" pitchFamily="34" charset="0"/>
                        </a:rPr>
                        <a:t>2</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100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cs typeface="Arial" pitchFamily="34" charset="0"/>
                        </a:rPr>
                        <a:t>3</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25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ea typeface="+mn-ea"/>
                          <a:cs typeface="Arial" pitchFamily="34" charset="0"/>
                        </a:rPr>
                        <a:t>4</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155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smtClean="0">
                          <a:solidFill>
                            <a:schemeClr val="tx1"/>
                          </a:solidFill>
                          <a:effectLst/>
                          <a:latin typeface="Arial" pitchFamily="34" charset="0"/>
                          <a:ea typeface="Times New Roman"/>
                          <a:cs typeface="Arial" pitchFamily="34" charset="0"/>
                        </a:rPr>
                        <a:t>5</a:t>
                      </a:r>
                      <a:endParaRPr lang="en-US" sz="16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140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35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38</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9" name="Picture 2" descr="7UN09_dt_windsurf-thumb527919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1629" y="2286000"/>
            <a:ext cx="2212971" cy="312420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p:cNvSpPr txBox="1">
            <a:spLocks/>
          </p:cNvSpPr>
          <p:nvPr/>
        </p:nvSpPr>
        <p:spPr>
          <a:xfrm>
            <a:off x="304800" y="1219200"/>
            <a:ext cx="7620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Fill in the missing numbers in the table.</a:t>
            </a:r>
          </a:p>
        </p:txBody>
      </p:sp>
      <p:sp>
        <p:nvSpPr>
          <p:cNvPr id="15" name="TextBox 14"/>
          <p:cNvSpPr txBox="1"/>
          <p:nvPr/>
        </p:nvSpPr>
        <p:spPr>
          <a:xfrm>
            <a:off x="230088" y="426720"/>
            <a:ext cx="7638630" cy="569387"/>
          </a:xfrm>
          <a:prstGeom prst="rect">
            <a:avLst/>
          </a:prstGeom>
          <a:noFill/>
        </p:spPr>
        <p:txBody>
          <a:bodyPr wrap="none" rtlCol="0">
            <a:spAutoFit/>
          </a:bodyPr>
          <a:lstStyle/>
          <a:p>
            <a:r>
              <a:rPr lang="en-US" sz="3100" dirty="0" smtClean="0">
                <a:solidFill>
                  <a:prstClr val="white"/>
                </a:solidFill>
                <a:latin typeface="Century Gothic" panose="020B0502020202020204" pitchFamily="34" charset="0"/>
              </a:rPr>
              <a:t>PRODUCTION COSTS IN THE SHORT RUN</a:t>
            </a:r>
            <a:endParaRPr lang="en-US" sz="3100" dirty="0">
              <a:solidFill>
                <a:prstClr val="white"/>
              </a:solidFill>
              <a:latin typeface="Century Gothic" panose="020B0502020202020204" pitchFamily="34" charset="0"/>
            </a:endParaRPr>
          </a:p>
        </p:txBody>
      </p:sp>
      <p:sp>
        <p:nvSpPr>
          <p:cNvPr id="16" name="TextBox 15"/>
          <p:cNvSpPr txBox="1"/>
          <p:nvPr/>
        </p:nvSpPr>
        <p:spPr>
          <a:xfrm>
            <a:off x="76200" y="2057400"/>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SENAI AKSOY/DREAMSTIME.COM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892401602"/>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27</a:t>
            </a:fld>
            <a:endParaRPr lang="en-US" sz="1100" dirty="0">
              <a:solidFill>
                <a:prstClr val="white"/>
              </a:solidFill>
              <a:latin typeface="Century Gothic" panose="020B0502020202020204" pitchFamily="34"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74" y="2057400"/>
            <a:ext cx="7888649" cy="3581400"/>
          </a:xfrm>
          <a:prstGeom prst="rect">
            <a:avLst/>
          </a:prstGeom>
          <a:ln>
            <a:noFill/>
          </a:ln>
          <a:effectLst>
            <a:outerShdw blurRad="292100" dist="139700" dir="2700000" algn="tl" rotWithShape="0">
              <a:srgbClr val="333333">
                <a:alpha val="65000"/>
              </a:srgbClr>
            </a:outerShdw>
          </a:effectLst>
        </p:spPr>
      </p:pic>
      <p:graphicFrame>
        <p:nvGraphicFramePr>
          <p:cNvPr id="17" name="Table 16"/>
          <p:cNvGraphicFramePr>
            <a:graphicFrameLocks noGrp="1"/>
          </p:cNvGraphicFramePr>
          <p:nvPr>
            <p:extLst>
              <p:ext uri="{D42A27DB-BD31-4B8C-83A1-F6EECF244321}">
                <p14:modId xmlns:p14="http://schemas.microsoft.com/office/powerpoint/2010/main" val="3388165771"/>
              </p:ext>
            </p:extLst>
          </p:nvPr>
        </p:nvGraphicFramePr>
        <p:xfrm>
          <a:off x="2632071" y="2286000"/>
          <a:ext cx="5173500" cy="3124203"/>
        </p:xfrm>
        <a:graphic>
          <a:graphicData uri="http://schemas.openxmlformats.org/drawingml/2006/table">
            <a:tbl>
              <a:tblPr firstRow="1" firstCol="1" lastRow="1" lastCol="1" bandRow="1" bandCol="1">
                <a:tableStyleId>{073A0DAA-6AF3-43AB-8588-CEC1D06C72B9}</a:tableStyleId>
              </a:tblPr>
              <a:tblGrid>
                <a:gridCol w="1533549"/>
                <a:gridCol w="554004"/>
                <a:gridCol w="583477"/>
                <a:gridCol w="596443"/>
                <a:gridCol w="544579"/>
                <a:gridCol w="635342"/>
                <a:gridCol w="726106"/>
              </a:tblGrid>
              <a:tr h="592773">
                <a:tc>
                  <a:txBody>
                    <a:bodyPr/>
                    <a:lstStyle/>
                    <a:p>
                      <a:pPr marL="0" marR="0" algn="ctr">
                        <a:spcBef>
                          <a:spcPts val="0"/>
                        </a:spcBef>
                        <a:spcAft>
                          <a:spcPts val="0"/>
                        </a:spcAft>
                      </a:pPr>
                      <a:r>
                        <a:rPr lang="en-US" sz="1600" dirty="0" smtClean="0">
                          <a:solidFill>
                            <a:schemeClr val="tx1"/>
                          </a:solidFill>
                          <a:effectLst/>
                          <a:latin typeface="Arial" pitchFamily="34" charset="0"/>
                          <a:cs typeface="Arial" pitchFamily="34" charset="0"/>
                        </a:rPr>
                        <a:t>Quantity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a:solidFill>
                            <a:schemeClr val="tx1"/>
                          </a:solidFill>
                          <a:effectLst/>
                          <a:latin typeface="Arial" pitchFamily="34" charset="0"/>
                          <a:cs typeface="Arial" pitchFamily="34" charset="0"/>
                        </a:rPr>
                        <a:t>FC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a:solidFill>
                            <a:schemeClr val="tx1"/>
                          </a:solidFill>
                          <a:effectLst/>
                          <a:latin typeface="Arial" pitchFamily="34" charset="0"/>
                          <a:cs typeface="Arial" pitchFamily="34" charset="0"/>
                        </a:rPr>
                        <a:t>VC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a:solidFill>
                            <a:schemeClr val="tx1"/>
                          </a:solidFill>
                          <a:effectLst/>
                          <a:latin typeface="Arial" pitchFamily="34" charset="0"/>
                          <a:cs typeface="Arial" pitchFamily="34" charset="0"/>
                        </a:rPr>
                        <a:t>TC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a:solidFill>
                            <a:schemeClr val="tx1"/>
                          </a:solidFill>
                          <a:effectLst/>
                          <a:latin typeface="Arial" pitchFamily="34" charset="0"/>
                          <a:cs typeface="Arial" pitchFamily="34" charset="0"/>
                        </a:rPr>
                        <a:t>MC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smtClean="0">
                          <a:solidFill>
                            <a:schemeClr val="tx1"/>
                          </a:solidFill>
                          <a:effectLst/>
                          <a:latin typeface="Arial" pitchFamily="34" charset="0"/>
                          <a:ea typeface="Times New Roman"/>
                          <a:cs typeface="Arial" pitchFamily="34" charset="0"/>
                        </a:rPr>
                        <a:t>AVC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i="1" dirty="0" smtClean="0">
                          <a:solidFill>
                            <a:schemeClr val="tx1"/>
                          </a:solidFill>
                          <a:effectLst/>
                          <a:latin typeface="Arial" pitchFamily="34" charset="0"/>
                          <a:ea typeface="+mn-ea"/>
                          <a:cs typeface="Arial" pitchFamily="34" charset="0"/>
                        </a:rPr>
                        <a:t>ATC</a:t>
                      </a:r>
                      <a:endParaRPr lang="en-US" sz="1400" i="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cs typeface="Arial" pitchFamily="34" charset="0"/>
                        </a:rPr>
                        <a:t>0</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cs typeface="Arial" pitchFamily="34" charset="0"/>
                        </a:rPr>
                        <a:t>1</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30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80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30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30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80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cs typeface="Arial" pitchFamily="34" charset="0"/>
                        </a:rPr>
                        <a:t>2</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100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20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25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cs typeface="Arial" pitchFamily="34" charset="0"/>
                        </a:rPr>
                        <a:t>3</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75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125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25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25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42</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a:solidFill>
                            <a:schemeClr val="tx1"/>
                          </a:solidFill>
                          <a:effectLst/>
                          <a:latin typeface="Arial" pitchFamily="34" charset="0"/>
                          <a:ea typeface="+mn-ea"/>
                          <a:cs typeface="Arial" pitchFamily="34" charset="0"/>
                        </a:rPr>
                        <a:t>4</a:t>
                      </a:r>
                      <a:endParaRPr lang="en-US" sz="12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105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155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30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26</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39</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905">
                <a:tc>
                  <a:txBody>
                    <a:bodyPr/>
                    <a:lstStyle/>
                    <a:p>
                      <a:pPr marL="0" marR="0" algn="ctr">
                        <a:spcBef>
                          <a:spcPts val="0"/>
                        </a:spcBef>
                        <a:spcAft>
                          <a:spcPts val="0"/>
                        </a:spcAft>
                      </a:pPr>
                      <a:r>
                        <a:rPr lang="en-US" sz="1600" b="1" dirty="0" smtClean="0">
                          <a:solidFill>
                            <a:schemeClr val="tx1"/>
                          </a:solidFill>
                          <a:effectLst/>
                          <a:latin typeface="Arial" pitchFamily="34" charset="0"/>
                          <a:ea typeface="Times New Roman"/>
                          <a:cs typeface="Arial" pitchFamily="34" charset="0"/>
                        </a:rPr>
                        <a:t>5</a:t>
                      </a:r>
                      <a:endParaRPr lang="en-US" sz="1600" b="1"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cs typeface="Arial" pitchFamily="34" charset="0"/>
                        </a:rPr>
                        <a:t>50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140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190</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35</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mn-ea"/>
                          <a:cs typeface="Arial" pitchFamily="34" charset="0"/>
                        </a:rPr>
                        <a:t>28</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Arial" pitchFamily="34" charset="0"/>
                          <a:ea typeface="Times New Roman"/>
                          <a:cs typeface="Arial" pitchFamily="34" charset="0"/>
                        </a:rPr>
                        <a:t>38</a:t>
                      </a:r>
                      <a:endParaRPr lang="en-US" sz="1600" b="0" dirty="0">
                        <a:solidFill>
                          <a:schemeClr val="tx1"/>
                        </a:solidFill>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9" name="Picture 2" descr="7UN09_dt_windsurf-thumb527919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1629" y="2286000"/>
            <a:ext cx="2212971" cy="312420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p:cNvSpPr txBox="1">
            <a:spLocks/>
          </p:cNvSpPr>
          <p:nvPr/>
        </p:nvSpPr>
        <p:spPr>
          <a:xfrm>
            <a:off x="304800" y="1219200"/>
            <a:ext cx="7620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Answers:</a:t>
            </a:r>
          </a:p>
        </p:txBody>
      </p:sp>
      <p:sp>
        <p:nvSpPr>
          <p:cNvPr id="15" name="TextBox 14"/>
          <p:cNvSpPr txBox="1"/>
          <p:nvPr/>
        </p:nvSpPr>
        <p:spPr>
          <a:xfrm>
            <a:off x="230088" y="439455"/>
            <a:ext cx="7638630" cy="569387"/>
          </a:xfrm>
          <a:prstGeom prst="rect">
            <a:avLst/>
          </a:prstGeom>
          <a:noFill/>
        </p:spPr>
        <p:txBody>
          <a:bodyPr wrap="none" rtlCol="0">
            <a:spAutoFit/>
          </a:bodyPr>
          <a:lstStyle/>
          <a:p>
            <a:r>
              <a:rPr lang="en-US" sz="3100" dirty="0" smtClean="0">
                <a:solidFill>
                  <a:prstClr val="white"/>
                </a:solidFill>
                <a:latin typeface="Century Gothic" panose="020B0502020202020204" pitchFamily="34" charset="0"/>
              </a:rPr>
              <a:t>PRODUCTION COSTS IN THE SHORT RUN</a:t>
            </a:r>
            <a:endParaRPr lang="en-US" sz="3100" dirty="0">
              <a:solidFill>
                <a:prstClr val="white"/>
              </a:solidFill>
              <a:latin typeface="Century Gothic" panose="020B0502020202020204" pitchFamily="34" charset="0"/>
            </a:endParaRPr>
          </a:p>
        </p:txBody>
      </p:sp>
      <p:sp>
        <p:nvSpPr>
          <p:cNvPr id="16" name="TextBox 15"/>
          <p:cNvSpPr txBox="1"/>
          <p:nvPr/>
        </p:nvSpPr>
        <p:spPr>
          <a:xfrm>
            <a:off x="76200" y="2057400"/>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SENAI AKSOY/DREAMSTIME.COM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3284006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42081" y="211353"/>
            <a:ext cx="6780213"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AVERAGE FIXED COST</a:t>
            </a:r>
            <a:endParaRPr lang="en-US" sz="2800" dirty="0">
              <a:solidFill>
                <a:prstClr val="white"/>
              </a:solidFill>
              <a:latin typeface="Century Gothic" panose="020B0502020202020204" pitchFamily="34" charset="0"/>
            </a:endParaRPr>
          </a:p>
        </p:txBody>
      </p:sp>
      <p:sp>
        <p:nvSpPr>
          <p:cNvPr id="69" name="Rounded Rectangle 68"/>
          <p:cNvSpPr/>
          <p:nvPr/>
        </p:nvSpPr>
        <p:spPr>
          <a:xfrm>
            <a:off x="5638800" y="1600200"/>
            <a:ext cx="2202258" cy="2438400"/>
          </a:xfrm>
          <a:prstGeom prst="roundRect">
            <a:avLst>
              <a:gd name="adj" fmla="val 14996"/>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The average fixed cost curve always decreases as production increases.</a:t>
            </a:r>
            <a:endParaRPr lang="en-US" altLang="en-US" sz="2400" i="1" baseline="-25000" dirty="0">
              <a:solidFill>
                <a:prstClr val="white">
                  <a:lumMod val="95000"/>
                </a:prstClr>
              </a:solidFill>
              <a:latin typeface="Arial" panose="020B0604020202020204" pitchFamily="34" charset="0"/>
              <a:cs typeface="Arial" panose="020B0604020202020204" pitchFamily="34" charset="0"/>
            </a:endParaRPr>
          </a:p>
        </p:txBody>
      </p:sp>
      <p:sp>
        <p:nvSpPr>
          <p:cNvPr id="33" name="TextBox 32"/>
          <p:cNvSpPr txBox="1"/>
          <p:nvPr/>
        </p:nvSpPr>
        <p:spPr>
          <a:xfrm>
            <a:off x="6629400" y="6560940"/>
            <a:ext cx="958917"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28</a:t>
            </a:fld>
            <a:endParaRPr lang="en-US" sz="1100" dirty="0">
              <a:solidFill>
                <a:prstClr val="white"/>
              </a:solidFill>
              <a:latin typeface="Century Gothic" panose="020B0502020202020204" pitchFamily="34" charset="0"/>
            </a:endParaRPr>
          </a:p>
        </p:txBody>
      </p:sp>
      <p:cxnSp>
        <p:nvCxnSpPr>
          <p:cNvPr id="35" name="Straight Connector 7"/>
          <p:cNvCxnSpPr>
            <a:cxnSpLocks noChangeShapeType="1"/>
          </p:cNvCxnSpPr>
          <p:nvPr/>
        </p:nvCxnSpPr>
        <p:spPr bwMode="auto">
          <a:xfrm rot="5400000">
            <a:off x="-1096962" y="3362325"/>
            <a:ext cx="4608512"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8" name="Straight Connector 9"/>
          <p:cNvCxnSpPr>
            <a:cxnSpLocks noChangeShapeType="1"/>
          </p:cNvCxnSpPr>
          <p:nvPr/>
        </p:nvCxnSpPr>
        <p:spPr bwMode="auto">
          <a:xfrm>
            <a:off x="1208088" y="5667375"/>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9" name="Straight Connector 15"/>
          <p:cNvCxnSpPr>
            <a:cxnSpLocks noChangeShapeType="1"/>
          </p:cNvCxnSpPr>
          <p:nvPr/>
        </p:nvCxnSpPr>
        <p:spPr bwMode="auto">
          <a:xfrm rot="10800000">
            <a:off x="1054100" y="4938713"/>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0" name="Straight Connector 17"/>
          <p:cNvCxnSpPr>
            <a:cxnSpLocks noChangeShapeType="1"/>
          </p:cNvCxnSpPr>
          <p:nvPr/>
        </p:nvCxnSpPr>
        <p:spPr bwMode="auto">
          <a:xfrm rot="10800000">
            <a:off x="1054100" y="4205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1" name="Straight Connector 19"/>
          <p:cNvCxnSpPr>
            <a:cxnSpLocks noChangeShapeType="1"/>
          </p:cNvCxnSpPr>
          <p:nvPr/>
        </p:nvCxnSpPr>
        <p:spPr bwMode="auto">
          <a:xfrm rot="10800000">
            <a:off x="1054100" y="3443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21"/>
          <p:cNvCxnSpPr>
            <a:cxnSpLocks noChangeShapeType="1"/>
          </p:cNvCxnSpPr>
          <p:nvPr/>
        </p:nvCxnSpPr>
        <p:spPr bwMode="auto">
          <a:xfrm rot="10800000">
            <a:off x="1054100" y="27559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3" name="TextBox 25"/>
          <p:cNvSpPr txBox="1">
            <a:spLocks noChangeArrowheads="1"/>
          </p:cNvSpPr>
          <p:nvPr/>
        </p:nvSpPr>
        <p:spPr bwMode="auto">
          <a:xfrm>
            <a:off x="635000" y="26193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800</a:t>
            </a:r>
            <a:endParaRPr lang="en-US" altLang="en-US" sz="1200" b="0" dirty="0">
              <a:solidFill>
                <a:prstClr val="black"/>
              </a:solidFill>
            </a:endParaRPr>
          </a:p>
        </p:txBody>
      </p:sp>
      <p:sp>
        <p:nvSpPr>
          <p:cNvPr id="44" name="TextBox 26"/>
          <p:cNvSpPr txBox="1">
            <a:spLocks noChangeArrowheads="1"/>
          </p:cNvSpPr>
          <p:nvPr/>
        </p:nvSpPr>
        <p:spPr bwMode="auto">
          <a:xfrm>
            <a:off x="673100" y="3305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600</a:t>
            </a:r>
            <a:endParaRPr lang="en-US" altLang="en-US" sz="1200" b="0" dirty="0">
              <a:solidFill>
                <a:prstClr val="black"/>
              </a:solidFill>
            </a:endParaRPr>
          </a:p>
        </p:txBody>
      </p:sp>
      <p:sp>
        <p:nvSpPr>
          <p:cNvPr id="45" name="TextBox 27"/>
          <p:cNvSpPr txBox="1">
            <a:spLocks noChangeArrowheads="1"/>
          </p:cNvSpPr>
          <p:nvPr/>
        </p:nvSpPr>
        <p:spPr bwMode="auto">
          <a:xfrm>
            <a:off x="673100" y="4067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400</a:t>
            </a:r>
            <a:endParaRPr lang="en-US" altLang="en-US" sz="1200" b="0" dirty="0">
              <a:solidFill>
                <a:prstClr val="black"/>
              </a:solidFill>
            </a:endParaRPr>
          </a:p>
        </p:txBody>
      </p:sp>
      <p:sp>
        <p:nvSpPr>
          <p:cNvPr id="46" name="TextBox 28"/>
          <p:cNvSpPr txBox="1">
            <a:spLocks noChangeArrowheads="1"/>
          </p:cNvSpPr>
          <p:nvPr/>
        </p:nvSpPr>
        <p:spPr bwMode="auto">
          <a:xfrm>
            <a:off x="673100" y="48006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200</a:t>
            </a:r>
            <a:endParaRPr lang="en-US" altLang="en-US" sz="1200" b="0" dirty="0">
              <a:solidFill>
                <a:prstClr val="black"/>
              </a:solidFill>
            </a:endParaRPr>
          </a:p>
        </p:txBody>
      </p:sp>
      <p:sp>
        <p:nvSpPr>
          <p:cNvPr id="47" name="TextBox 29"/>
          <p:cNvSpPr txBox="1">
            <a:spLocks noChangeArrowheads="1"/>
          </p:cNvSpPr>
          <p:nvPr/>
        </p:nvSpPr>
        <p:spPr bwMode="auto">
          <a:xfrm>
            <a:off x="1727200" y="5781675"/>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1</a:t>
            </a:r>
          </a:p>
        </p:txBody>
      </p:sp>
      <p:cxnSp>
        <p:nvCxnSpPr>
          <p:cNvPr id="48" name="Straight Connector 31"/>
          <p:cNvCxnSpPr>
            <a:cxnSpLocks noChangeShapeType="1"/>
          </p:cNvCxnSpPr>
          <p:nvPr/>
        </p:nvCxnSpPr>
        <p:spPr bwMode="auto">
          <a:xfrm rot="5400000">
            <a:off x="1818481" y="5744369"/>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0" name="Straight Connector 32"/>
          <p:cNvCxnSpPr>
            <a:cxnSpLocks noChangeShapeType="1"/>
          </p:cNvCxnSpPr>
          <p:nvPr/>
        </p:nvCxnSpPr>
        <p:spPr bwMode="auto">
          <a:xfrm rot="5400000">
            <a:off x="2515394" y="574119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33"/>
          <p:cNvCxnSpPr>
            <a:cxnSpLocks noChangeShapeType="1"/>
          </p:cNvCxnSpPr>
          <p:nvPr/>
        </p:nvCxnSpPr>
        <p:spPr bwMode="auto">
          <a:xfrm rot="5400000">
            <a:off x="3201193" y="5741194"/>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34"/>
          <p:cNvCxnSpPr>
            <a:cxnSpLocks noChangeShapeType="1"/>
          </p:cNvCxnSpPr>
          <p:nvPr/>
        </p:nvCxnSpPr>
        <p:spPr bwMode="auto">
          <a:xfrm rot="5400000">
            <a:off x="3885407" y="574119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35"/>
          <p:cNvSpPr txBox="1">
            <a:spLocks noChangeArrowheads="1"/>
          </p:cNvSpPr>
          <p:nvPr/>
        </p:nvSpPr>
        <p:spPr bwMode="auto">
          <a:xfrm>
            <a:off x="2469516" y="5779769"/>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2</a:t>
            </a:r>
          </a:p>
        </p:txBody>
      </p:sp>
      <p:sp>
        <p:nvSpPr>
          <p:cNvPr id="57" name="TextBox 36"/>
          <p:cNvSpPr txBox="1">
            <a:spLocks noChangeArrowheads="1"/>
          </p:cNvSpPr>
          <p:nvPr/>
        </p:nvSpPr>
        <p:spPr bwMode="auto">
          <a:xfrm>
            <a:off x="3163888" y="5772150"/>
            <a:ext cx="493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3</a:t>
            </a:r>
          </a:p>
        </p:txBody>
      </p:sp>
      <p:sp>
        <p:nvSpPr>
          <p:cNvPr id="59" name="TextBox 37"/>
          <p:cNvSpPr txBox="1">
            <a:spLocks noChangeArrowheads="1"/>
          </p:cNvSpPr>
          <p:nvPr/>
        </p:nvSpPr>
        <p:spPr bwMode="auto">
          <a:xfrm>
            <a:off x="3841909" y="5781675"/>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4</a:t>
            </a:r>
          </a:p>
        </p:txBody>
      </p:sp>
      <p:sp>
        <p:nvSpPr>
          <p:cNvPr id="60" name="Text Box 13"/>
          <p:cNvSpPr txBox="1">
            <a:spLocks noChangeArrowheads="1"/>
          </p:cNvSpPr>
          <p:nvPr/>
        </p:nvSpPr>
        <p:spPr bwMode="auto">
          <a:xfrm rot="-5400000">
            <a:off x="-889533" y="3033697"/>
            <a:ext cx="2757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AVERAGE FIXED COST</a:t>
            </a:r>
            <a:endParaRPr lang="en-US" altLang="en-US" sz="1800" dirty="0">
              <a:solidFill>
                <a:prstClr val="black">
                  <a:lumMod val="75000"/>
                  <a:lumOff val="25000"/>
                </a:prstClr>
              </a:solidFill>
            </a:endParaRPr>
          </a:p>
        </p:txBody>
      </p:sp>
      <p:sp>
        <p:nvSpPr>
          <p:cNvPr id="61" name="Text Box 10"/>
          <p:cNvSpPr txBox="1">
            <a:spLocks noChangeArrowheads="1"/>
          </p:cNvSpPr>
          <p:nvPr/>
        </p:nvSpPr>
        <p:spPr bwMode="auto">
          <a:xfrm>
            <a:off x="1176339" y="5954712"/>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OUTPUT</a:t>
            </a:r>
            <a:endParaRPr lang="en-US" altLang="en-US" sz="1800" dirty="0">
              <a:solidFill>
                <a:prstClr val="black">
                  <a:lumMod val="75000"/>
                  <a:lumOff val="25000"/>
                </a:prstClr>
              </a:solidFill>
            </a:endParaRPr>
          </a:p>
        </p:txBody>
      </p:sp>
      <p:sp>
        <p:nvSpPr>
          <p:cNvPr id="62" name="TextBox 37"/>
          <p:cNvSpPr txBox="1">
            <a:spLocks noChangeArrowheads="1"/>
          </p:cNvSpPr>
          <p:nvPr/>
        </p:nvSpPr>
        <p:spPr bwMode="auto">
          <a:xfrm>
            <a:off x="4495800" y="5780088"/>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5</a:t>
            </a:r>
          </a:p>
        </p:txBody>
      </p:sp>
      <p:cxnSp>
        <p:nvCxnSpPr>
          <p:cNvPr id="63" name="Straight Connector 34"/>
          <p:cNvCxnSpPr>
            <a:cxnSpLocks noChangeShapeType="1"/>
          </p:cNvCxnSpPr>
          <p:nvPr/>
        </p:nvCxnSpPr>
        <p:spPr bwMode="auto">
          <a:xfrm rot="5400000">
            <a:off x="4536281" y="57507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4" name="TextBox 37"/>
          <p:cNvSpPr txBox="1">
            <a:spLocks noChangeArrowheads="1"/>
          </p:cNvSpPr>
          <p:nvPr/>
        </p:nvSpPr>
        <p:spPr bwMode="auto">
          <a:xfrm>
            <a:off x="5141913" y="5775960"/>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6</a:t>
            </a:r>
          </a:p>
        </p:txBody>
      </p:sp>
      <p:cxnSp>
        <p:nvCxnSpPr>
          <p:cNvPr id="65" name="Straight Connector 34"/>
          <p:cNvCxnSpPr>
            <a:cxnSpLocks noChangeShapeType="1"/>
          </p:cNvCxnSpPr>
          <p:nvPr/>
        </p:nvCxnSpPr>
        <p:spPr bwMode="auto">
          <a:xfrm rot="5400000">
            <a:off x="5196840" y="5746591"/>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0" name="Straight Connector 23"/>
          <p:cNvCxnSpPr>
            <a:cxnSpLocks noChangeShapeType="1"/>
          </p:cNvCxnSpPr>
          <p:nvPr/>
        </p:nvCxnSpPr>
        <p:spPr bwMode="auto">
          <a:xfrm rot="10800000">
            <a:off x="1054100" y="201295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1" name="TextBox 24"/>
          <p:cNvSpPr txBox="1">
            <a:spLocks noChangeArrowheads="1"/>
          </p:cNvSpPr>
          <p:nvPr/>
        </p:nvSpPr>
        <p:spPr bwMode="auto">
          <a:xfrm>
            <a:off x="560771" y="1857375"/>
            <a:ext cx="653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1,000</a:t>
            </a:r>
            <a:endParaRPr lang="en-US" altLang="en-US" sz="1200" b="0" dirty="0">
              <a:solidFill>
                <a:prstClr val="black"/>
              </a:solidFill>
            </a:endParaRPr>
          </a:p>
        </p:txBody>
      </p:sp>
      <p:cxnSp>
        <p:nvCxnSpPr>
          <p:cNvPr id="92" name="Straight Connector 23"/>
          <p:cNvCxnSpPr>
            <a:cxnSpLocks noChangeShapeType="1"/>
          </p:cNvCxnSpPr>
          <p:nvPr/>
        </p:nvCxnSpPr>
        <p:spPr bwMode="auto">
          <a:xfrm rot="10800000">
            <a:off x="1066800" y="12985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3" name="TextBox 24"/>
          <p:cNvSpPr txBox="1">
            <a:spLocks noChangeArrowheads="1"/>
          </p:cNvSpPr>
          <p:nvPr/>
        </p:nvSpPr>
        <p:spPr bwMode="auto">
          <a:xfrm>
            <a:off x="567988" y="1149817"/>
            <a:ext cx="65353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1,200</a:t>
            </a:r>
            <a:endParaRPr lang="en-US" altLang="en-US" sz="1200" b="0" dirty="0">
              <a:solidFill>
                <a:prstClr val="black"/>
              </a:solidFill>
            </a:endParaRPr>
          </a:p>
        </p:txBody>
      </p:sp>
      <p:sp>
        <p:nvSpPr>
          <p:cNvPr id="6" name="Freeform 5"/>
          <p:cNvSpPr/>
          <p:nvPr/>
        </p:nvSpPr>
        <p:spPr>
          <a:xfrm>
            <a:off x="1398270" y="1752600"/>
            <a:ext cx="4240530" cy="3170873"/>
          </a:xfrm>
          <a:custGeom>
            <a:avLst/>
            <a:gdLst>
              <a:gd name="connsiteX0" fmla="*/ 0 w 4240530"/>
              <a:gd name="connsiteY0" fmla="*/ 0 h 3520440"/>
              <a:gd name="connsiteX1" fmla="*/ 1097280 w 4240530"/>
              <a:gd name="connsiteY1" fmla="*/ 2697480 h 3520440"/>
              <a:gd name="connsiteX2" fmla="*/ 4240530 w 4240530"/>
              <a:gd name="connsiteY2" fmla="*/ 3520440 h 3520440"/>
            </a:gdLst>
            <a:ahLst/>
            <a:cxnLst>
              <a:cxn ang="0">
                <a:pos x="connsiteX0" y="connsiteY0"/>
              </a:cxn>
              <a:cxn ang="0">
                <a:pos x="connsiteX1" y="connsiteY1"/>
              </a:cxn>
              <a:cxn ang="0">
                <a:pos x="connsiteX2" y="connsiteY2"/>
              </a:cxn>
            </a:cxnLst>
            <a:rect l="l" t="t" r="r" b="b"/>
            <a:pathLst>
              <a:path w="4240530" h="3520440">
                <a:moveTo>
                  <a:pt x="0" y="0"/>
                </a:moveTo>
                <a:cubicBezTo>
                  <a:pt x="195262" y="1055370"/>
                  <a:pt x="390525" y="2110740"/>
                  <a:pt x="1097280" y="2697480"/>
                </a:cubicBezTo>
                <a:cubicBezTo>
                  <a:pt x="1804035" y="3284220"/>
                  <a:pt x="3022282" y="3402330"/>
                  <a:pt x="4240530" y="3520440"/>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Box 12"/>
          <p:cNvSpPr txBox="1">
            <a:spLocks noChangeArrowheads="1"/>
          </p:cNvSpPr>
          <p:nvPr/>
        </p:nvSpPr>
        <p:spPr bwMode="auto">
          <a:xfrm>
            <a:off x="5638800" y="4705350"/>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50"/>
                </a:solidFill>
                <a:latin typeface="Arial" charset="0"/>
              </a:rPr>
              <a:t>AFC</a:t>
            </a:r>
            <a:endParaRPr lang="en-US" altLang="en-US" sz="2000" b="1" i="1" baseline="-25000" dirty="0" smtClean="0">
              <a:solidFill>
                <a:srgbClr val="00B050"/>
              </a:solidFill>
              <a:latin typeface="Arial" charset="0"/>
            </a:endParaRPr>
          </a:p>
        </p:txBody>
      </p:sp>
      <p:sp>
        <p:nvSpPr>
          <p:cNvPr id="95" name="Line 13"/>
          <p:cNvSpPr>
            <a:spLocks noChangeShapeType="1"/>
          </p:cNvSpPr>
          <p:nvPr/>
        </p:nvSpPr>
        <p:spPr bwMode="auto">
          <a:xfrm flipH="1">
            <a:off x="1243012" y="4267200"/>
            <a:ext cx="1347788"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96" name="Line 13"/>
          <p:cNvSpPr>
            <a:spLocks noChangeShapeType="1"/>
          </p:cNvSpPr>
          <p:nvPr/>
        </p:nvSpPr>
        <p:spPr bwMode="auto">
          <a:xfrm flipH="1">
            <a:off x="1219199" y="4724400"/>
            <a:ext cx="2719388"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cxnSp>
        <p:nvCxnSpPr>
          <p:cNvPr id="97" name="Straight Connector 34"/>
          <p:cNvCxnSpPr>
            <a:cxnSpLocks noChangeShapeType="1"/>
            <a:stCxn id="95" idx="0"/>
          </p:cNvCxnSpPr>
          <p:nvPr/>
        </p:nvCxnSpPr>
        <p:spPr bwMode="auto">
          <a:xfrm>
            <a:off x="2590800" y="4267200"/>
            <a:ext cx="0" cy="1371600"/>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98" name="Straight Connector 34"/>
          <p:cNvCxnSpPr>
            <a:cxnSpLocks noChangeShapeType="1"/>
          </p:cNvCxnSpPr>
          <p:nvPr/>
        </p:nvCxnSpPr>
        <p:spPr bwMode="auto">
          <a:xfrm>
            <a:off x="3962400" y="4724400"/>
            <a:ext cx="0" cy="914400"/>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99" name="Oval 19"/>
          <p:cNvSpPr>
            <a:spLocks noChangeArrowheads="1"/>
          </p:cNvSpPr>
          <p:nvPr/>
        </p:nvSpPr>
        <p:spPr bwMode="auto">
          <a:xfrm>
            <a:off x="2514600" y="4160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100" name="Oval 19"/>
          <p:cNvSpPr>
            <a:spLocks noChangeArrowheads="1"/>
          </p:cNvSpPr>
          <p:nvPr/>
        </p:nvSpPr>
        <p:spPr bwMode="auto">
          <a:xfrm>
            <a:off x="3886200" y="46177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101" name="Text Box 19"/>
          <p:cNvSpPr txBox="1">
            <a:spLocks noChangeArrowheads="1"/>
          </p:cNvSpPr>
          <p:nvPr/>
        </p:nvSpPr>
        <p:spPr bwMode="auto">
          <a:xfrm>
            <a:off x="2590800" y="3897868"/>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i="1" dirty="0" smtClean="0">
                <a:solidFill>
                  <a:prstClr val="black"/>
                </a:solidFill>
                <a:cs typeface="Arial" charset="0"/>
              </a:rPr>
              <a:t>a</a:t>
            </a:r>
          </a:p>
        </p:txBody>
      </p:sp>
      <p:sp>
        <p:nvSpPr>
          <p:cNvPr id="102" name="Text Box 19"/>
          <p:cNvSpPr txBox="1">
            <a:spLocks noChangeArrowheads="1"/>
          </p:cNvSpPr>
          <p:nvPr/>
        </p:nvSpPr>
        <p:spPr bwMode="auto">
          <a:xfrm>
            <a:off x="4030494" y="4355068"/>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i="1" dirty="0">
                <a:solidFill>
                  <a:prstClr val="black"/>
                </a:solidFill>
                <a:cs typeface="Arial" charset="0"/>
              </a:rPr>
              <a:t>b</a:t>
            </a:r>
            <a:endParaRPr lang="en-US" altLang="en-US" b="1" i="1" dirty="0" smtClean="0">
              <a:solidFill>
                <a:prstClr val="black"/>
              </a:solidFill>
              <a:cs typeface="Arial" charset="0"/>
            </a:endParaRPr>
          </a:p>
        </p:txBody>
      </p:sp>
    </p:spTree>
    <p:extLst>
      <p:ext uri="{BB962C8B-B14F-4D97-AF65-F5344CB8AC3E}">
        <p14:creationId xmlns:p14="http://schemas.microsoft.com/office/powerpoint/2010/main" val="2187817276"/>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20916"/>
            <a:ext cx="5397631"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SHORT RUN COST CURVES</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29</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5438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Both the </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AVC</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and </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ATC</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curves are    </a:t>
            </a:r>
            <a:r>
              <a:rPr lang="en-US" altLang="en-US" dirty="0" smtClean="0">
                <a:solidFill>
                  <a:srgbClr val="F79646"/>
                </a:solidFill>
                <a:latin typeface="Arial" panose="020B0604020202020204" pitchFamily="34" charset="0"/>
                <a:cs typeface="Arial" panose="020B0604020202020204" pitchFamily="34" charset="0"/>
              </a:rPr>
              <a:t>U-shaped</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relatively low levels of output, the curves slope downward, reflecting </a:t>
            </a:r>
            <a:r>
              <a:rPr lang="en-US" altLang="en-US" dirty="0" smtClean="0">
                <a:solidFill>
                  <a:srgbClr val="F79646"/>
                </a:solidFill>
                <a:latin typeface="Arial" panose="020B0604020202020204" pitchFamily="34" charset="0"/>
                <a:cs typeface="Arial" panose="020B0604020202020204" pitchFamily="34" charset="0"/>
              </a:rPr>
              <a:t>increasing returns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as average costs fall.</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As production rises, </a:t>
            </a:r>
            <a:r>
              <a:rPr lang="en-US" altLang="en-US" dirty="0" smtClean="0">
                <a:solidFill>
                  <a:srgbClr val="F79646"/>
                </a:solidFill>
                <a:latin typeface="Arial" panose="020B0604020202020204" pitchFamily="34" charset="0"/>
                <a:cs typeface="Arial" panose="020B0604020202020204" pitchFamily="34" charset="0"/>
              </a:rPr>
              <a:t>diminishing returns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set in, and average costs rise.</a:t>
            </a:r>
          </a:p>
        </p:txBody>
      </p:sp>
    </p:spTree>
    <p:extLst>
      <p:ext uri="{BB962C8B-B14F-4D97-AF65-F5344CB8AC3E}">
        <p14:creationId xmlns:p14="http://schemas.microsoft.com/office/powerpoint/2010/main" val="1750533941"/>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
          <p:cNvSpPr txBox="1">
            <a:spLocks/>
          </p:cNvSpPr>
          <p:nvPr/>
        </p:nvSpPr>
        <p:spPr>
          <a:xfrm>
            <a:off x="579120" y="990600"/>
            <a:ext cx="7403771" cy="533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sz="1200" dirty="0" smtClean="0"/>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and compare the differences among </a:t>
            </a:r>
            <a:r>
              <a:rPr lang="en-US" sz="2600" dirty="0" smtClean="0">
                <a:solidFill>
                  <a:schemeClr val="accent6"/>
                </a:solidFill>
                <a:latin typeface="Arial" panose="020B0604020202020204" pitchFamily="34" charset="0"/>
                <a:cs typeface="Arial" panose="020B0604020202020204" pitchFamily="34" charset="0"/>
              </a:rPr>
              <a:t>fixed costs</a:t>
            </a:r>
            <a:r>
              <a:rPr lang="en-US" sz="2600" dirty="0">
                <a:latin typeface="Arial" panose="020B0604020202020204" pitchFamily="34" charset="0"/>
                <a:cs typeface="Arial" panose="020B0604020202020204" pitchFamily="34" charset="0"/>
              </a:rPr>
              <a:t>,</a:t>
            </a:r>
            <a:r>
              <a:rPr lang="en-US" sz="2600" dirty="0" smtClean="0">
                <a:solidFill>
                  <a:schemeClr val="accent6"/>
                </a:solidFill>
                <a:latin typeface="Arial" panose="020B0604020202020204" pitchFamily="34" charset="0"/>
                <a:cs typeface="Arial" panose="020B0604020202020204" pitchFamily="34" charset="0"/>
              </a:rPr>
              <a:t> variable costs</a:t>
            </a:r>
            <a:r>
              <a:rPr lang="en-US" sz="2600" dirty="0" smtClean="0">
                <a:latin typeface="Arial" panose="020B0604020202020204" pitchFamily="34" charset="0"/>
                <a:cs typeface="Arial" panose="020B0604020202020204" pitchFamily="34" charset="0"/>
              </a:rPr>
              <a:t>, </a:t>
            </a:r>
            <a:r>
              <a:rPr lang="en-US" sz="2600" dirty="0" smtClean="0">
                <a:solidFill>
                  <a:schemeClr val="accent6"/>
                </a:solidFill>
                <a:latin typeface="Arial" panose="020B0604020202020204" pitchFamily="34" charset="0"/>
                <a:cs typeface="Arial" panose="020B0604020202020204" pitchFamily="34" charset="0"/>
              </a:rPr>
              <a:t>marginal costs</a:t>
            </a:r>
            <a:r>
              <a:rPr lang="en-US" sz="2600" dirty="0" smtClean="0">
                <a:latin typeface="Arial" panose="020B0604020202020204" pitchFamily="34" charset="0"/>
                <a:cs typeface="Arial" panose="020B0604020202020204" pitchFamily="34" charset="0"/>
              </a:rPr>
              <a:t>, and </a:t>
            </a:r>
            <a:r>
              <a:rPr lang="en-US" sz="2600" dirty="0" smtClean="0">
                <a:solidFill>
                  <a:schemeClr val="accent6"/>
                </a:solidFill>
                <a:latin typeface="Arial" panose="020B0604020202020204" pitchFamily="34" charset="0"/>
                <a:cs typeface="Arial" panose="020B0604020202020204" pitchFamily="34" charset="0"/>
              </a:rPr>
              <a:t>average costs</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the importance of </a:t>
            </a:r>
            <a:r>
              <a:rPr lang="en-US" sz="2600" dirty="0" smtClean="0">
                <a:solidFill>
                  <a:schemeClr val="accent6"/>
                </a:solidFill>
                <a:latin typeface="Arial" panose="020B0604020202020204" pitchFamily="34" charset="0"/>
                <a:cs typeface="Arial" panose="020B0604020202020204" pitchFamily="34" charset="0"/>
              </a:rPr>
              <a:t>marginal costs </a:t>
            </a:r>
            <a:r>
              <a:rPr lang="en-US" sz="2600" dirty="0" smtClean="0">
                <a:latin typeface="Arial" panose="020B0604020202020204" pitchFamily="34" charset="0"/>
                <a:cs typeface="Arial" panose="020B0604020202020204" pitchFamily="34" charset="0"/>
              </a:rPr>
              <a:t>in the firm’s production decision.</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Use a graph to show the </a:t>
            </a:r>
            <a:r>
              <a:rPr lang="en-US" sz="2600" dirty="0" smtClean="0">
                <a:solidFill>
                  <a:schemeClr val="accent6"/>
                </a:solidFill>
                <a:latin typeface="Arial" panose="020B0604020202020204" pitchFamily="34" charset="0"/>
                <a:cs typeface="Arial" panose="020B0604020202020204" pitchFamily="34" charset="0"/>
              </a:rPr>
              <a:t>relationship between the short-run average total cost and marginal cost curves</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a:t>
            </a:r>
            <a:r>
              <a:rPr lang="en-US" sz="2600" dirty="0" smtClean="0">
                <a:solidFill>
                  <a:schemeClr val="accent6"/>
                </a:solidFill>
                <a:latin typeface="Arial" panose="020B0604020202020204" pitchFamily="34" charset="0"/>
                <a:cs typeface="Arial" panose="020B0604020202020204" pitchFamily="34" charset="0"/>
              </a:rPr>
              <a:t>long-run costs</a:t>
            </a:r>
            <a:r>
              <a:rPr lang="en-US" sz="2600"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reasons for </a:t>
            </a:r>
            <a:r>
              <a:rPr lang="en-US" sz="2600" dirty="0" smtClean="0">
                <a:solidFill>
                  <a:schemeClr val="accent6"/>
                </a:solidFill>
                <a:latin typeface="Arial" panose="020B0604020202020204" pitchFamily="34" charset="0"/>
                <a:cs typeface="Arial" panose="020B0604020202020204" pitchFamily="34" charset="0"/>
              </a:rPr>
              <a:t>economies and diseconomies of scale</a:t>
            </a:r>
            <a:r>
              <a:rPr lang="en-US" sz="2600" dirty="0" smtClean="0">
                <a:latin typeface="Arial" panose="020B0604020202020204" pitchFamily="34" charset="0"/>
                <a:cs typeface="Arial" panose="020B0604020202020204" pitchFamily="34" charset="0"/>
              </a:rPr>
              <a:t>. </a:t>
            </a:r>
            <a:endParaRPr lang="en-US" sz="2600" dirty="0" smtClean="0">
              <a:solidFill>
                <a:schemeClr val="accent6"/>
              </a:solidFill>
              <a:latin typeface="Arial" panose="020B0604020202020204" pitchFamily="34" charset="0"/>
              <a:cs typeface="Arial" panose="020B0604020202020204" pitchFamily="34" charset="0"/>
            </a:endParaRPr>
          </a:p>
          <a:p>
            <a:endParaRPr lang="en-US" altLang="en-US" dirty="0" smtClean="0">
              <a:solidFill>
                <a:srgbClr val="C00000"/>
              </a:solidFill>
              <a:latin typeface="Arial" charset="0"/>
              <a:cs typeface="Arial" charset="0"/>
            </a:endParaRPr>
          </a:p>
          <a:p>
            <a:endParaRPr lang="en-US" altLang="en-US" dirty="0" smtClean="0">
              <a:solidFill>
                <a:srgbClr val="C00000"/>
              </a:solidFill>
              <a:latin typeface="Arial" charset="0"/>
              <a:cs typeface="Arial" charset="0"/>
            </a:endParaRPr>
          </a:p>
          <a:p>
            <a:pPr marL="457200" indent="-457200" algn="l">
              <a:buFont typeface="Wingdings" panose="05000000000000000000" pitchFamily="2" charset="2"/>
              <a:buChar char=""/>
              <a:defRPr/>
            </a:pPr>
            <a:endParaRPr lang="en-US" altLang="en-US" dirty="0">
              <a:solidFill>
                <a:srgbClr val="C00000"/>
              </a:solidFill>
              <a:latin typeface="Arial" charset="0"/>
              <a:cs typeface="Arial" charset="0"/>
            </a:endParaRPr>
          </a:p>
          <a:p>
            <a:pPr marL="0" lvl="1"/>
            <a:endParaRPr lang="en-US" altLang="en-US" dirty="0">
              <a:solidFill>
                <a:srgbClr val="C00000"/>
              </a:solidFill>
              <a:latin typeface="Arial" charset="0"/>
              <a:cs typeface="Arial" charset="0"/>
            </a:endParaRPr>
          </a:p>
          <a:p>
            <a:pPr algn="l">
              <a:defRPr/>
            </a:pPr>
            <a:endParaRPr lang="en-US" sz="2600" dirty="0" smtClean="0">
              <a:latin typeface="Arial" panose="020B0604020202020204" pitchFamily="34" charset="0"/>
              <a:cs typeface="Arial" panose="020B0604020202020204" pitchFamily="34"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67273985"/>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1628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1628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42081" y="211353"/>
            <a:ext cx="71731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AVERAGE AND MARGINAL COSTS</a:t>
            </a:r>
            <a:endParaRPr lang="en-US" sz="2800" dirty="0">
              <a:solidFill>
                <a:prstClr val="white"/>
              </a:solidFill>
              <a:latin typeface="Century Gothic" panose="020B0502020202020204" pitchFamily="34" charset="0"/>
            </a:endParaRPr>
          </a:p>
        </p:txBody>
      </p:sp>
      <p:sp>
        <p:nvSpPr>
          <p:cNvPr id="69" name="Rounded Rectangle 68"/>
          <p:cNvSpPr/>
          <p:nvPr/>
        </p:nvSpPr>
        <p:spPr>
          <a:xfrm>
            <a:off x="6408342" y="2134374"/>
            <a:ext cx="2202258" cy="2804338"/>
          </a:xfrm>
          <a:prstGeom prst="roundRect">
            <a:avLst>
              <a:gd name="adj" fmla="val 14996"/>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The marginal cost curve crosses the minimum points of the </a:t>
            </a:r>
            <a:r>
              <a:rPr lang="en-US" altLang="en-US" sz="2400" i="1" dirty="0" smtClean="0">
                <a:solidFill>
                  <a:prstClr val="white">
                    <a:lumMod val="95000"/>
                  </a:prstClr>
                </a:solidFill>
                <a:latin typeface="Arial" panose="020B0604020202020204" pitchFamily="34" charset="0"/>
                <a:cs typeface="Arial" panose="020B0604020202020204" pitchFamily="34" charset="0"/>
              </a:rPr>
              <a:t>ATC</a:t>
            </a:r>
            <a:r>
              <a:rPr lang="en-US" altLang="en-US" sz="2400" dirty="0" smtClean="0">
                <a:solidFill>
                  <a:prstClr val="white">
                    <a:lumMod val="95000"/>
                  </a:prstClr>
                </a:solidFill>
                <a:latin typeface="Arial" panose="020B0604020202020204" pitchFamily="34" charset="0"/>
                <a:cs typeface="Arial" panose="020B0604020202020204" pitchFamily="34" charset="0"/>
              </a:rPr>
              <a:t> and </a:t>
            </a:r>
            <a:r>
              <a:rPr lang="en-US" altLang="en-US" sz="2400" i="1" dirty="0" smtClean="0">
                <a:solidFill>
                  <a:prstClr val="white">
                    <a:lumMod val="95000"/>
                  </a:prstClr>
                </a:solidFill>
                <a:latin typeface="Arial" panose="020B0604020202020204" pitchFamily="34" charset="0"/>
                <a:cs typeface="Arial" panose="020B0604020202020204" pitchFamily="34" charset="0"/>
              </a:rPr>
              <a:t>AVC</a:t>
            </a:r>
            <a:r>
              <a:rPr lang="en-US" altLang="en-US" sz="2400" dirty="0" smtClean="0">
                <a:solidFill>
                  <a:prstClr val="white">
                    <a:lumMod val="95000"/>
                  </a:prstClr>
                </a:solidFill>
                <a:latin typeface="Arial" panose="020B0604020202020204" pitchFamily="34" charset="0"/>
                <a:cs typeface="Arial" panose="020B0604020202020204" pitchFamily="34" charset="0"/>
              </a:rPr>
              <a:t> curves.</a:t>
            </a:r>
            <a:endParaRPr lang="en-US" altLang="en-US" sz="2400" i="1" baseline="-25000" dirty="0">
              <a:solidFill>
                <a:prstClr val="white">
                  <a:lumMod val="95000"/>
                </a:prstClr>
              </a:solidFill>
              <a:latin typeface="Arial" panose="020B0604020202020204" pitchFamily="34" charset="0"/>
              <a:cs typeface="Arial" panose="020B0604020202020204" pitchFamily="34" charset="0"/>
            </a:endParaRPr>
          </a:p>
        </p:txBody>
      </p:sp>
      <p:sp>
        <p:nvSpPr>
          <p:cNvPr id="33" name="TextBox 32"/>
          <p:cNvSpPr txBox="1"/>
          <p:nvPr/>
        </p:nvSpPr>
        <p:spPr>
          <a:xfrm>
            <a:off x="6629400" y="6560940"/>
            <a:ext cx="958917"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30</a:t>
            </a:fld>
            <a:endParaRPr lang="en-US" sz="1100" dirty="0">
              <a:solidFill>
                <a:prstClr val="white"/>
              </a:solidFill>
              <a:latin typeface="Century Gothic" panose="020B0502020202020204" pitchFamily="34" charset="0"/>
            </a:endParaRPr>
          </a:p>
        </p:txBody>
      </p:sp>
      <p:cxnSp>
        <p:nvCxnSpPr>
          <p:cNvPr id="35" name="Straight Connector 7"/>
          <p:cNvCxnSpPr>
            <a:cxnSpLocks noChangeShapeType="1"/>
          </p:cNvCxnSpPr>
          <p:nvPr/>
        </p:nvCxnSpPr>
        <p:spPr bwMode="auto">
          <a:xfrm rot="5400000">
            <a:off x="-1096962" y="3362325"/>
            <a:ext cx="4608512"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8" name="Straight Connector 9"/>
          <p:cNvCxnSpPr>
            <a:cxnSpLocks noChangeShapeType="1"/>
          </p:cNvCxnSpPr>
          <p:nvPr/>
        </p:nvCxnSpPr>
        <p:spPr bwMode="auto">
          <a:xfrm>
            <a:off x="1208088" y="5667375"/>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9" name="Straight Connector 15"/>
          <p:cNvCxnSpPr>
            <a:cxnSpLocks noChangeShapeType="1"/>
          </p:cNvCxnSpPr>
          <p:nvPr/>
        </p:nvCxnSpPr>
        <p:spPr bwMode="auto">
          <a:xfrm rot="10800000">
            <a:off x="1054100" y="4938713"/>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0" name="Straight Connector 17"/>
          <p:cNvCxnSpPr>
            <a:cxnSpLocks noChangeShapeType="1"/>
          </p:cNvCxnSpPr>
          <p:nvPr/>
        </p:nvCxnSpPr>
        <p:spPr bwMode="auto">
          <a:xfrm rot="10800000">
            <a:off x="1054100" y="4205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1" name="Straight Connector 19"/>
          <p:cNvCxnSpPr>
            <a:cxnSpLocks noChangeShapeType="1"/>
          </p:cNvCxnSpPr>
          <p:nvPr/>
        </p:nvCxnSpPr>
        <p:spPr bwMode="auto">
          <a:xfrm rot="10800000">
            <a:off x="1054100" y="3443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21"/>
          <p:cNvCxnSpPr>
            <a:cxnSpLocks noChangeShapeType="1"/>
          </p:cNvCxnSpPr>
          <p:nvPr/>
        </p:nvCxnSpPr>
        <p:spPr bwMode="auto">
          <a:xfrm rot="10800000">
            <a:off x="1054100" y="27559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3" name="TextBox 25"/>
          <p:cNvSpPr txBox="1">
            <a:spLocks noChangeArrowheads="1"/>
          </p:cNvSpPr>
          <p:nvPr/>
        </p:nvSpPr>
        <p:spPr bwMode="auto">
          <a:xfrm>
            <a:off x="635000" y="26193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800</a:t>
            </a:r>
            <a:endParaRPr lang="en-US" altLang="en-US" sz="1200" b="0" dirty="0">
              <a:solidFill>
                <a:prstClr val="black"/>
              </a:solidFill>
            </a:endParaRPr>
          </a:p>
        </p:txBody>
      </p:sp>
      <p:sp>
        <p:nvSpPr>
          <p:cNvPr id="44" name="TextBox 26"/>
          <p:cNvSpPr txBox="1">
            <a:spLocks noChangeArrowheads="1"/>
          </p:cNvSpPr>
          <p:nvPr/>
        </p:nvSpPr>
        <p:spPr bwMode="auto">
          <a:xfrm>
            <a:off x="673100" y="3305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600</a:t>
            </a:r>
            <a:endParaRPr lang="en-US" altLang="en-US" sz="1200" b="0" dirty="0">
              <a:solidFill>
                <a:prstClr val="black"/>
              </a:solidFill>
            </a:endParaRPr>
          </a:p>
        </p:txBody>
      </p:sp>
      <p:sp>
        <p:nvSpPr>
          <p:cNvPr id="45" name="TextBox 27"/>
          <p:cNvSpPr txBox="1">
            <a:spLocks noChangeArrowheads="1"/>
          </p:cNvSpPr>
          <p:nvPr/>
        </p:nvSpPr>
        <p:spPr bwMode="auto">
          <a:xfrm>
            <a:off x="673100" y="4067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400</a:t>
            </a:r>
            <a:endParaRPr lang="en-US" altLang="en-US" sz="1200" b="0" dirty="0">
              <a:solidFill>
                <a:prstClr val="black"/>
              </a:solidFill>
            </a:endParaRPr>
          </a:p>
        </p:txBody>
      </p:sp>
      <p:sp>
        <p:nvSpPr>
          <p:cNvPr id="46" name="TextBox 28"/>
          <p:cNvSpPr txBox="1">
            <a:spLocks noChangeArrowheads="1"/>
          </p:cNvSpPr>
          <p:nvPr/>
        </p:nvSpPr>
        <p:spPr bwMode="auto">
          <a:xfrm>
            <a:off x="673100" y="48006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200</a:t>
            </a:r>
            <a:endParaRPr lang="en-US" altLang="en-US" sz="1200" b="0" dirty="0">
              <a:solidFill>
                <a:prstClr val="black"/>
              </a:solidFill>
            </a:endParaRPr>
          </a:p>
        </p:txBody>
      </p:sp>
      <p:sp>
        <p:nvSpPr>
          <p:cNvPr id="47" name="TextBox 29"/>
          <p:cNvSpPr txBox="1">
            <a:spLocks noChangeArrowheads="1"/>
          </p:cNvSpPr>
          <p:nvPr/>
        </p:nvSpPr>
        <p:spPr bwMode="auto">
          <a:xfrm>
            <a:off x="1727200" y="5781675"/>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1</a:t>
            </a:r>
          </a:p>
        </p:txBody>
      </p:sp>
      <p:cxnSp>
        <p:nvCxnSpPr>
          <p:cNvPr id="48" name="Straight Connector 31"/>
          <p:cNvCxnSpPr>
            <a:cxnSpLocks noChangeShapeType="1"/>
          </p:cNvCxnSpPr>
          <p:nvPr/>
        </p:nvCxnSpPr>
        <p:spPr bwMode="auto">
          <a:xfrm rot="5400000">
            <a:off x="1818481" y="5744369"/>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0" name="Straight Connector 32"/>
          <p:cNvCxnSpPr>
            <a:cxnSpLocks noChangeShapeType="1"/>
          </p:cNvCxnSpPr>
          <p:nvPr/>
        </p:nvCxnSpPr>
        <p:spPr bwMode="auto">
          <a:xfrm rot="5400000">
            <a:off x="2515394" y="574119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33"/>
          <p:cNvCxnSpPr>
            <a:cxnSpLocks noChangeShapeType="1"/>
          </p:cNvCxnSpPr>
          <p:nvPr/>
        </p:nvCxnSpPr>
        <p:spPr bwMode="auto">
          <a:xfrm rot="5400000">
            <a:off x="3201193" y="5741194"/>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34"/>
          <p:cNvCxnSpPr>
            <a:cxnSpLocks noChangeShapeType="1"/>
          </p:cNvCxnSpPr>
          <p:nvPr/>
        </p:nvCxnSpPr>
        <p:spPr bwMode="auto">
          <a:xfrm rot="5400000">
            <a:off x="3885407" y="574119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35"/>
          <p:cNvSpPr txBox="1">
            <a:spLocks noChangeArrowheads="1"/>
          </p:cNvSpPr>
          <p:nvPr/>
        </p:nvSpPr>
        <p:spPr bwMode="auto">
          <a:xfrm>
            <a:off x="2469516" y="5779769"/>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2</a:t>
            </a:r>
          </a:p>
        </p:txBody>
      </p:sp>
      <p:sp>
        <p:nvSpPr>
          <p:cNvPr id="57" name="TextBox 36"/>
          <p:cNvSpPr txBox="1">
            <a:spLocks noChangeArrowheads="1"/>
          </p:cNvSpPr>
          <p:nvPr/>
        </p:nvSpPr>
        <p:spPr bwMode="auto">
          <a:xfrm>
            <a:off x="3163888" y="5772150"/>
            <a:ext cx="493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3</a:t>
            </a:r>
          </a:p>
        </p:txBody>
      </p:sp>
      <p:sp>
        <p:nvSpPr>
          <p:cNvPr id="59" name="TextBox 37"/>
          <p:cNvSpPr txBox="1">
            <a:spLocks noChangeArrowheads="1"/>
          </p:cNvSpPr>
          <p:nvPr/>
        </p:nvSpPr>
        <p:spPr bwMode="auto">
          <a:xfrm>
            <a:off x="3841909" y="5781675"/>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4</a:t>
            </a:r>
          </a:p>
        </p:txBody>
      </p:sp>
      <p:sp>
        <p:nvSpPr>
          <p:cNvPr id="60" name="Text Box 13"/>
          <p:cNvSpPr txBox="1">
            <a:spLocks noChangeArrowheads="1"/>
          </p:cNvSpPr>
          <p:nvPr/>
        </p:nvSpPr>
        <p:spPr bwMode="auto">
          <a:xfrm rot="-5400000">
            <a:off x="76531" y="3033697"/>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COST</a:t>
            </a:r>
            <a:endParaRPr lang="en-US" altLang="en-US" sz="1800" dirty="0">
              <a:solidFill>
                <a:prstClr val="black">
                  <a:lumMod val="75000"/>
                  <a:lumOff val="25000"/>
                </a:prstClr>
              </a:solidFill>
            </a:endParaRPr>
          </a:p>
        </p:txBody>
      </p:sp>
      <p:sp>
        <p:nvSpPr>
          <p:cNvPr id="61" name="Text Box 10"/>
          <p:cNvSpPr txBox="1">
            <a:spLocks noChangeArrowheads="1"/>
          </p:cNvSpPr>
          <p:nvPr/>
        </p:nvSpPr>
        <p:spPr bwMode="auto">
          <a:xfrm>
            <a:off x="1176339" y="5954712"/>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OUTPUT</a:t>
            </a:r>
            <a:endParaRPr lang="en-US" altLang="en-US" sz="1800" dirty="0">
              <a:solidFill>
                <a:prstClr val="black">
                  <a:lumMod val="75000"/>
                  <a:lumOff val="25000"/>
                </a:prstClr>
              </a:solidFill>
            </a:endParaRPr>
          </a:p>
        </p:txBody>
      </p:sp>
      <p:sp>
        <p:nvSpPr>
          <p:cNvPr id="62" name="TextBox 37"/>
          <p:cNvSpPr txBox="1">
            <a:spLocks noChangeArrowheads="1"/>
          </p:cNvSpPr>
          <p:nvPr/>
        </p:nvSpPr>
        <p:spPr bwMode="auto">
          <a:xfrm>
            <a:off x="4495800" y="5780088"/>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5</a:t>
            </a:r>
          </a:p>
        </p:txBody>
      </p:sp>
      <p:cxnSp>
        <p:nvCxnSpPr>
          <p:cNvPr id="63" name="Straight Connector 34"/>
          <p:cNvCxnSpPr>
            <a:cxnSpLocks noChangeShapeType="1"/>
          </p:cNvCxnSpPr>
          <p:nvPr/>
        </p:nvCxnSpPr>
        <p:spPr bwMode="auto">
          <a:xfrm rot="5400000">
            <a:off x="4536281" y="57507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4" name="TextBox 37"/>
          <p:cNvSpPr txBox="1">
            <a:spLocks noChangeArrowheads="1"/>
          </p:cNvSpPr>
          <p:nvPr/>
        </p:nvSpPr>
        <p:spPr bwMode="auto">
          <a:xfrm>
            <a:off x="5141913" y="5775960"/>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6</a:t>
            </a:r>
          </a:p>
        </p:txBody>
      </p:sp>
      <p:cxnSp>
        <p:nvCxnSpPr>
          <p:cNvPr id="65" name="Straight Connector 34"/>
          <p:cNvCxnSpPr>
            <a:cxnSpLocks noChangeShapeType="1"/>
          </p:cNvCxnSpPr>
          <p:nvPr/>
        </p:nvCxnSpPr>
        <p:spPr bwMode="auto">
          <a:xfrm rot="5400000">
            <a:off x="5196840" y="5746591"/>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0" name="Straight Connector 23"/>
          <p:cNvCxnSpPr>
            <a:cxnSpLocks noChangeShapeType="1"/>
          </p:cNvCxnSpPr>
          <p:nvPr/>
        </p:nvCxnSpPr>
        <p:spPr bwMode="auto">
          <a:xfrm rot="10800000">
            <a:off x="1054100" y="201295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1" name="TextBox 24"/>
          <p:cNvSpPr txBox="1">
            <a:spLocks noChangeArrowheads="1"/>
          </p:cNvSpPr>
          <p:nvPr/>
        </p:nvSpPr>
        <p:spPr bwMode="auto">
          <a:xfrm>
            <a:off x="552964" y="1857375"/>
            <a:ext cx="653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1,000</a:t>
            </a:r>
            <a:endParaRPr lang="en-US" altLang="en-US" sz="1200" b="0" dirty="0">
              <a:solidFill>
                <a:prstClr val="black"/>
              </a:solidFill>
            </a:endParaRPr>
          </a:p>
        </p:txBody>
      </p:sp>
      <p:cxnSp>
        <p:nvCxnSpPr>
          <p:cNvPr id="92" name="Straight Connector 23"/>
          <p:cNvCxnSpPr>
            <a:cxnSpLocks noChangeShapeType="1"/>
          </p:cNvCxnSpPr>
          <p:nvPr/>
        </p:nvCxnSpPr>
        <p:spPr bwMode="auto">
          <a:xfrm rot="10800000">
            <a:off x="1066800" y="12985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3" name="TextBox 24"/>
          <p:cNvSpPr txBox="1">
            <a:spLocks noChangeArrowheads="1"/>
          </p:cNvSpPr>
          <p:nvPr/>
        </p:nvSpPr>
        <p:spPr bwMode="auto">
          <a:xfrm>
            <a:off x="552964" y="1162050"/>
            <a:ext cx="653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1,200</a:t>
            </a:r>
            <a:endParaRPr lang="en-US" altLang="en-US" sz="1200" b="0" dirty="0">
              <a:solidFill>
                <a:prstClr val="black"/>
              </a:solidFill>
            </a:endParaRPr>
          </a:p>
        </p:txBody>
      </p:sp>
      <p:sp>
        <p:nvSpPr>
          <p:cNvPr id="94" name="Text Box 12"/>
          <p:cNvSpPr txBox="1">
            <a:spLocks noChangeArrowheads="1"/>
          </p:cNvSpPr>
          <p:nvPr/>
        </p:nvSpPr>
        <p:spPr bwMode="auto">
          <a:xfrm>
            <a:off x="4573315" y="1885890"/>
            <a:ext cx="6224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MC</a:t>
            </a:r>
            <a:endParaRPr lang="en-US" altLang="en-US" sz="2000" b="1" i="1" baseline="-25000" dirty="0" smtClean="0">
              <a:solidFill>
                <a:srgbClr val="0070C0"/>
              </a:solidFill>
              <a:latin typeface="Arial" charset="0"/>
            </a:endParaRPr>
          </a:p>
        </p:txBody>
      </p:sp>
      <p:sp>
        <p:nvSpPr>
          <p:cNvPr id="95" name="Line 13"/>
          <p:cNvSpPr>
            <a:spLocks noChangeShapeType="1"/>
          </p:cNvSpPr>
          <p:nvPr/>
        </p:nvSpPr>
        <p:spPr bwMode="auto">
          <a:xfrm flipH="1">
            <a:off x="1241574" y="3977640"/>
            <a:ext cx="2038836"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96" name="Line 13"/>
          <p:cNvSpPr>
            <a:spLocks noChangeShapeType="1"/>
          </p:cNvSpPr>
          <p:nvPr/>
        </p:nvSpPr>
        <p:spPr bwMode="auto">
          <a:xfrm flipH="1">
            <a:off x="1243012" y="3320415"/>
            <a:ext cx="2856548"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cxnSp>
        <p:nvCxnSpPr>
          <p:cNvPr id="97" name="Straight Connector 34"/>
          <p:cNvCxnSpPr>
            <a:cxnSpLocks noChangeShapeType="1"/>
          </p:cNvCxnSpPr>
          <p:nvPr/>
        </p:nvCxnSpPr>
        <p:spPr bwMode="auto">
          <a:xfrm>
            <a:off x="3280410" y="4069080"/>
            <a:ext cx="0" cy="1569720"/>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98" name="Straight Connector 34"/>
          <p:cNvCxnSpPr>
            <a:cxnSpLocks noChangeShapeType="1"/>
          </p:cNvCxnSpPr>
          <p:nvPr/>
        </p:nvCxnSpPr>
        <p:spPr bwMode="auto">
          <a:xfrm flipH="1">
            <a:off x="4104335" y="3352800"/>
            <a:ext cx="10465" cy="2324100"/>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101" name="Text Box 19"/>
          <p:cNvSpPr txBox="1">
            <a:spLocks noChangeArrowheads="1"/>
          </p:cNvSpPr>
          <p:nvPr/>
        </p:nvSpPr>
        <p:spPr bwMode="auto">
          <a:xfrm>
            <a:off x="3192294"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i="1" dirty="0" smtClean="0">
                <a:solidFill>
                  <a:prstClr val="black"/>
                </a:solidFill>
                <a:cs typeface="Arial" charset="0"/>
              </a:rPr>
              <a:t>c</a:t>
            </a:r>
          </a:p>
        </p:txBody>
      </p:sp>
      <p:sp>
        <p:nvSpPr>
          <p:cNvPr id="102" name="Text Box 19"/>
          <p:cNvSpPr txBox="1">
            <a:spLocks noChangeArrowheads="1"/>
          </p:cNvSpPr>
          <p:nvPr/>
        </p:nvSpPr>
        <p:spPr bwMode="auto">
          <a:xfrm>
            <a:off x="3941470" y="2895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i="1" dirty="0" smtClean="0">
                <a:solidFill>
                  <a:prstClr val="black"/>
                </a:solidFill>
                <a:cs typeface="Arial" charset="0"/>
              </a:rPr>
              <a:t>d</a:t>
            </a:r>
          </a:p>
        </p:txBody>
      </p:sp>
      <p:sp>
        <p:nvSpPr>
          <p:cNvPr id="49" name="Arc 14"/>
          <p:cNvSpPr>
            <a:spLocks/>
          </p:cNvSpPr>
          <p:nvPr/>
        </p:nvSpPr>
        <p:spPr bwMode="auto">
          <a:xfrm rot="8530650">
            <a:off x="2324938" y="1269947"/>
            <a:ext cx="2901950" cy="2362200"/>
          </a:xfrm>
          <a:custGeom>
            <a:avLst/>
            <a:gdLst>
              <a:gd name="T0" fmla="*/ 0 w 26539"/>
              <a:gd name="T1" fmla="*/ 2147483647 h 21600"/>
              <a:gd name="T2" fmla="*/ 2147483647 w 26539"/>
              <a:gd name="T3" fmla="*/ 2147483647 h 21600"/>
              <a:gd name="T4" fmla="*/ 2147483647 w 26539"/>
              <a:gd name="T5" fmla="*/ 2147483647 h 21600"/>
              <a:gd name="T6" fmla="*/ 0 60000 65536"/>
              <a:gd name="T7" fmla="*/ 0 60000 65536"/>
              <a:gd name="T8" fmla="*/ 0 60000 65536"/>
              <a:gd name="T9" fmla="*/ 0 w 26539"/>
              <a:gd name="T10" fmla="*/ 0 h 21600"/>
              <a:gd name="T11" fmla="*/ 26539 w 26539"/>
              <a:gd name="T12" fmla="*/ 21600 h 21600"/>
            </a:gdLst>
            <a:ahLst/>
            <a:cxnLst>
              <a:cxn ang="T6">
                <a:pos x="T0" y="T1"/>
              </a:cxn>
              <a:cxn ang="T7">
                <a:pos x="T2" y="T3"/>
              </a:cxn>
              <a:cxn ang="T8">
                <a:pos x="T4" y="T5"/>
              </a:cxn>
            </a:cxnLst>
            <a:rect l="T9" t="T10" r="T11" b="T12"/>
            <a:pathLst>
              <a:path w="26539" h="21600" fill="none" extrusionOk="0">
                <a:moveTo>
                  <a:pt x="0" y="572"/>
                </a:moveTo>
                <a:cubicBezTo>
                  <a:pt x="1618" y="192"/>
                  <a:pt x="3276" y="-1"/>
                  <a:pt x="4939" y="0"/>
                </a:cubicBezTo>
                <a:cubicBezTo>
                  <a:pt x="16868" y="0"/>
                  <a:pt x="26539" y="9670"/>
                  <a:pt x="26539" y="21600"/>
                </a:cubicBezTo>
              </a:path>
              <a:path w="26539" h="21600" stroke="0" extrusionOk="0">
                <a:moveTo>
                  <a:pt x="0" y="572"/>
                </a:moveTo>
                <a:cubicBezTo>
                  <a:pt x="1618" y="192"/>
                  <a:pt x="3276" y="-1"/>
                  <a:pt x="4939" y="0"/>
                </a:cubicBezTo>
                <a:cubicBezTo>
                  <a:pt x="16868" y="0"/>
                  <a:pt x="26539" y="9670"/>
                  <a:pt x="26539" y="21600"/>
                </a:cubicBezTo>
                <a:lnTo>
                  <a:pt x="4939" y="21600"/>
                </a:lnTo>
                <a:lnTo>
                  <a:pt x="0" y="572"/>
                </a:lnTo>
                <a:close/>
              </a:path>
            </a:pathLst>
          </a:cu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prstClr val="black"/>
              </a:solidFill>
              <a:cs typeface="Arial" charset="0"/>
            </a:endParaRPr>
          </a:p>
        </p:txBody>
      </p:sp>
      <p:sp>
        <p:nvSpPr>
          <p:cNvPr id="51" name="Arc 15"/>
          <p:cNvSpPr>
            <a:spLocks/>
          </p:cNvSpPr>
          <p:nvPr/>
        </p:nvSpPr>
        <p:spPr bwMode="auto">
          <a:xfrm rot="9386552">
            <a:off x="1582261" y="2005839"/>
            <a:ext cx="3402013" cy="2098675"/>
          </a:xfrm>
          <a:custGeom>
            <a:avLst/>
            <a:gdLst>
              <a:gd name="T0" fmla="*/ 0 w 31097"/>
              <a:gd name="T1" fmla="*/ 2147483647 h 21600"/>
              <a:gd name="T2" fmla="*/ 2147483647 w 31097"/>
              <a:gd name="T3" fmla="*/ 2147483647 h 21600"/>
              <a:gd name="T4" fmla="*/ 2147483647 w 31097"/>
              <a:gd name="T5" fmla="*/ 2147483647 h 21600"/>
              <a:gd name="T6" fmla="*/ 0 60000 65536"/>
              <a:gd name="T7" fmla="*/ 0 60000 65536"/>
              <a:gd name="T8" fmla="*/ 0 60000 65536"/>
              <a:gd name="T9" fmla="*/ 0 w 31097"/>
              <a:gd name="T10" fmla="*/ 0 h 21600"/>
              <a:gd name="T11" fmla="*/ 31097 w 31097"/>
              <a:gd name="T12" fmla="*/ 21600 h 21600"/>
            </a:gdLst>
            <a:ahLst/>
            <a:cxnLst>
              <a:cxn ang="T6">
                <a:pos x="T0" y="T1"/>
              </a:cxn>
              <a:cxn ang="T7">
                <a:pos x="T2" y="T3"/>
              </a:cxn>
              <a:cxn ang="T8">
                <a:pos x="T4" y="T5"/>
              </a:cxn>
            </a:cxnLst>
            <a:rect l="T9" t="T10" r="T11" b="T12"/>
            <a:pathLst>
              <a:path w="31097" h="21600" fill="none" extrusionOk="0">
                <a:moveTo>
                  <a:pt x="-1" y="2387"/>
                </a:moveTo>
                <a:cubicBezTo>
                  <a:pt x="3054" y="818"/>
                  <a:pt x="6438" y="-1"/>
                  <a:pt x="9872" y="0"/>
                </a:cubicBezTo>
                <a:cubicBezTo>
                  <a:pt x="20256" y="0"/>
                  <a:pt x="29170" y="7389"/>
                  <a:pt x="31097" y="17592"/>
                </a:cubicBezTo>
              </a:path>
              <a:path w="31097" h="21600" stroke="0" extrusionOk="0">
                <a:moveTo>
                  <a:pt x="-1" y="2387"/>
                </a:moveTo>
                <a:cubicBezTo>
                  <a:pt x="3054" y="818"/>
                  <a:pt x="6438" y="-1"/>
                  <a:pt x="9872" y="0"/>
                </a:cubicBezTo>
                <a:cubicBezTo>
                  <a:pt x="20256" y="0"/>
                  <a:pt x="29170" y="7389"/>
                  <a:pt x="31097" y="17592"/>
                </a:cubicBezTo>
                <a:lnTo>
                  <a:pt x="9872" y="21600"/>
                </a:lnTo>
                <a:lnTo>
                  <a:pt x="-1" y="2387"/>
                </a:lnTo>
                <a:close/>
              </a:path>
            </a:pathLst>
          </a:custGeom>
          <a:noFill/>
          <a:ln w="38100">
            <a:solidFill>
              <a:srgbClr val="00CC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prstClr val="black"/>
              </a:solidFill>
              <a:cs typeface="Arial" charset="0"/>
            </a:endParaRPr>
          </a:p>
        </p:txBody>
      </p:sp>
      <p:sp>
        <p:nvSpPr>
          <p:cNvPr id="66" name="Arc 13"/>
          <p:cNvSpPr>
            <a:spLocks/>
          </p:cNvSpPr>
          <p:nvPr/>
        </p:nvSpPr>
        <p:spPr bwMode="auto">
          <a:xfrm rot="7774543">
            <a:off x="1207246" y="2387587"/>
            <a:ext cx="3681506" cy="1702324"/>
          </a:xfrm>
          <a:custGeom>
            <a:avLst/>
            <a:gdLst>
              <a:gd name="T0" fmla="*/ 0 w 30032"/>
              <a:gd name="T1" fmla="*/ 2147483647 h 29234"/>
              <a:gd name="T2" fmla="*/ 2147483647 w 30032"/>
              <a:gd name="T3" fmla="*/ 2147483647 h 29234"/>
              <a:gd name="T4" fmla="*/ 2147483647 w 30032"/>
              <a:gd name="T5" fmla="*/ 2147483647 h 29234"/>
              <a:gd name="T6" fmla="*/ 0 60000 65536"/>
              <a:gd name="T7" fmla="*/ 0 60000 65536"/>
              <a:gd name="T8" fmla="*/ 0 60000 65536"/>
              <a:gd name="T9" fmla="*/ 0 w 30032"/>
              <a:gd name="T10" fmla="*/ 0 h 29234"/>
              <a:gd name="T11" fmla="*/ 30032 w 30032"/>
              <a:gd name="T12" fmla="*/ 29234 h 29234"/>
            </a:gdLst>
            <a:ahLst/>
            <a:cxnLst>
              <a:cxn ang="T6">
                <a:pos x="T0" y="T1"/>
              </a:cxn>
              <a:cxn ang="T7">
                <a:pos x="T2" y="T3"/>
              </a:cxn>
              <a:cxn ang="T8">
                <a:pos x="T4" y="T5"/>
              </a:cxn>
            </a:cxnLst>
            <a:rect l="T9" t="T10" r="T11" b="T12"/>
            <a:pathLst>
              <a:path w="30032" h="29234" fill="none" extrusionOk="0">
                <a:moveTo>
                  <a:pt x="-1" y="1713"/>
                </a:moveTo>
                <a:cubicBezTo>
                  <a:pt x="2667" y="582"/>
                  <a:pt x="5534" y="-1"/>
                  <a:pt x="8432" y="0"/>
                </a:cubicBezTo>
                <a:cubicBezTo>
                  <a:pt x="20361" y="0"/>
                  <a:pt x="30032" y="9670"/>
                  <a:pt x="30032" y="21600"/>
                </a:cubicBezTo>
                <a:cubicBezTo>
                  <a:pt x="30032" y="24207"/>
                  <a:pt x="29559" y="26794"/>
                  <a:pt x="28637" y="29233"/>
                </a:cubicBezTo>
              </a:path>
              <a:path w="30032" h="29234" stroke="0" extrusionOk="0">
                <a:moveTo>
                  <a:pt x="-1" y="1713"/>
                </a:moveTo>
                <a:cubicBezTo>
                  <a:pt x="2667" y="582"/>
                  <a:pt x="5534" y="-1"/>
                  <a:pt x="8432" y="0"/>
                </a:cubicBezTo>
                <a:cubicBezTo>
                  <a:pt x="20361" y="0"/>
                  <a:pt x="30032" y="9670"/>
                  <a:pt x="30032" y="21600"/>
                </a:cubicBezTo>
                <a:cubicBezTo>
                  <a:pt x="30032" y="24207"/>
                  <a:pt x="29559" y="26794"/>
                  <a:pt x="28637" y="29233"/>
                </a:cubicBezTo>
                <a:lnTo>
                  <a:pt x="8432" y="21600"/>
                </a:lnTo>
                <a:lnTo>
                  <a:pt x="-1" y="1713"/>
                </a:lnTo>
                <a:close/>
              </a:path>
            </a:pathLst>
          </a:custGeom>
          <a:noFill/>
          <a:ln w="4445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prstClr val="black"/>
              </a:solidFill>
              <a:cs typeface="Arial" charset="0"/>
            </a:endParaRPr>
          </a:p>
        </p:txBody>
      </p:sp>
      <p:sp>
        <p:nvSpPr>
          <p:cNvPr id="99" name="Oval 19"/>
          <p:cNvSpPr>
            <a:spLocks noChangeArrowheads="1"/>
          </p:cNvSpPr>
          <p:nvPr/>
        </p:nvSpPr>
        <p:spPr bwMode="auto">
          <a:xfrm>
            <a:off x="3246120" y="38862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100" name="Oval 19"/>
          <p:cNvSpPr>
            <a:spLocks noChangeArrowheads="1"/>
          </p:cNvSpPr>
          <p:nvPr/>
        </p:nvSpPr>
        <p:spPr bwMode="auto">
          <a:xfrm>
            <a:off x="4008120" y="32004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67" name="Text Box 12"/>
          <p:cNvSpPr txBox="1">
            <a:spLocks noChangeArrowheads="1"/>
          </p:cNvSpPr>
          <p:nvPr/>
        </p:nvSpPr>
        <p:spPr bwMode="auto">
          <a:xfrm>
            <a:off x="5410200" y="2057400"/>
            <a:ext cx="698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50"/>
                </a:solidFill>
                <a:latin typeface="Arial" charset="0"/>
              </a:rPr>
              <a:t>ATC</a:t>
            </a:r>
            <a:endParaRPr lang="en-US" altLang="en-US" sz="2000" b="1" i="1" baseline="-25000" dirty="0" smtClean="0">
              <a:solidFill>
                <a:srgbClr val="00B050"/>
              </a:solidFill>
              <a:latin typeface="Arial" charset="0"/>
            </a:endParaRPr>
          </a:p>
        </p:txBody>
      </p:sp>
      <p:sp>
        <p:nvSpPr>
          <p:cNvPr id="68" name="Text Box 12"/>
          <p:cNvSpPr txBox="1">
            <a:spLocks noChangeArrowheads="1"/>
          </p:cNvSpPr>
          <p:nvPr/>
        </p:nvSpPr>
        <p:spPr bwMode="auto">
          <a:xfrm>
            <a:off x="5181600" y="2819400"/>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50"/>
                </a:solidFill>
                <a:latin typeface="Arial" charset="0"/>
              </a:rPr>
              <a:t>AVC</a:t>
            </a:r>
            <a:endParaRPr lang="en-US" altLang="en-US" sz="2000" b="1" i="1" baseline="-25000" dirty="0" smtClean="0">
              <a:solidFill>
                <a:srgbClr val="00B050"/>
              </a:solidFill>
              <a:latin typeface="Arial" charset="0"/>
            </a:endParaRPr>
          </a:p>
        </p:txBody>
      </p:sp>
    </p:spTree>
    <p:extLst>
      <p:ext uri="{BB962C8B-B14F-4D97-AF65-F5344CB8AC3E}">
        <p14:creationId xmlns:p14="http://schemas.microsoft.com/office/powerpoint/2010/main" val="3959122843"/>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599" y="450089"/>
            <a:ext cx="7580921" cy="569387"/>
          </a:xfrm>
          <a:prstGeom prst="rect">
            <a:avLst/>
          </a:prstGeom>
          <a:noFill/>
        </p:spPr>
        <p:txBody>
          <a:bodyPr wrap="none" rtlCol="0">
            <a:spAutoFit/>
          </a:bodyPr>
          <a:lstStyle/>
          <a:p>
            <a:r>
              <a:rPr lang="en-US" sz="3100" dirty="0" smtClean="0">
                <a:solidFill>
                  <a:prstClr val="white"/>
                </a:solidFill>
                <a:latin typeface="Century Gothic" panose="020B0502020202020204" pitchFamily="34" charset="0"/>
              </a:rPr>
              <a:t>PRODUCTION COSTS IN THE LONG RUN</a:t>
            </a:r>
            <a:endParaRPr lang="en-US" sz="31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31</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5438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 the long run, </a:t>
            </a:r>
            <a:r>
              <a:rPr lang="en-US" altLang="en-US" dirty="0" smtClean="0">
                <a:solidFill>
                  <a:srgbClr val="F79646"/>
                </a:solidFill>
                <a:latin typeface="Arial" panose="020B0604020202020204" pitchFamily="34" charset="0"/>
                <a:cs typeface="Arial" panose="020B0604020202020204" pitchFamily="34" charset="0"/>
              </a:rPr>
              <a:t>all inputs can be adjusted</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therefore, there are no fixed costs in the long run.</a:t>
            </a:r>
            <a:endParaRPr lang="en-US" altLang="en-US" dirty="0" smtClean="0">
              <a:solidFill>
                <a:srgbClr val="F79646"/>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Firms choose the plant size appropriate for their market; plant size can be adjusted as output levels change.</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Each plant size is associated with a unique long-run cost structure.</a:t>
            </a:r>
          </a:p>
        </p:txBody>
      </p:sp>
    </p:spTree>
    <p:extLst>
      <p:ext uri="{BB962C8B-B14F-4D97-AF65-F5344CB8AC3E}">
        <p14:creationId xmlns:p14="http://schemas.microsoft.com/office/powerpoint/2010/main" val="3238654754"/>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239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239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42081" y="211353"/>
            <a:ext cx="72493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LONG-RUN AVERAGE TOTAL COST</a:t>
            </a:r>
            <a:endParaRPr lang="en-US" sz="2800" dirty="0">
              <a:solidFill>
                <a:prstClr val="white"/>
              </a:solidFill>
              <a:latin typeface="Century Gothic" panose="020B0502020202020204" pitchFamily="34" charset="0"/>
            </a:endParaRPr>
          </a:p>
        </p:txBody>
      </p:sp>
      <p:sp>
        <p:nvSpPr>
          <p:cNvPr id="107" name="Rectangle 8"/>
          <p:cNvSpPr>
            <a:spLocks noChangeArrowheads="1"/>
          </p:cNvSpPr>
          <p:nvPr/>
        </p:nvSpPr>
        <p:spPr bwMode="auto">
          <a:xfrm>
            <a:off x="927100" y="34067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2708276" y="5691188"/>
            <a:ext cx="339724"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130" name="Line 34"/>
          <p:cNvSpPr>
            <a:spLocks noChangeShapeType="1"/>
          </p:cNvSpPr>
          <p:nvPr/>
        </p:nvSpPr>
        <p:spPr bwMode="auto">
          <a:xfrm>
            <a:off x="2818131"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66" name="Straight Connector 34"/>
          <p:cNvCxnSpPr>
            <a:cxnSpLocks noChangeShapeType="1"/>
          </p:cNvCxnSpPr>
          <p:nvPr/>
        </p:nvCxnSpPr>
        <p:spPr bwMode="auto">
          <a:xfrm>
            <a:off x="2839880" y="4267200"/>
            <a:ext cx="0" cy="12652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51" name="Straight Connector 50"/>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6255942" y="1371599"/>
            <a:ext cx="2202258" cy="3528218"/>
          </a:xfrm>
          <a:prstGeom prst="roundRect">
            <a:avLst>
              <a:gd name="adj" fmla="val 14996"/>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In the long run, firms build plants that achieve the lowest possible average cost based on the output level.</a:t>
            </a:r>
            <a:endParaRPr lang="en-US" altLang="en-US" sz="2400" i="1" baseline="-25000" dirty="0">
              <a:solidFill>
                <a:prstClr val="white">
                  <a:lumMod val="95000"/>
                </a:prstClr>
              </a:solidFill>
              <a:latin typeface="Arial" panose="020B0604020202020204" pitchFamily="34" charset="0"/>
              <a:cs typeface="Arial" panose="020B0604020202020204" pitchFamily="34" charset="0"/>
            </a:endParaRPr>
          </a:p>
        </p:txBody>
      </p:sp>
      <p:sp>
        <p:nvSpPr>
          <p:cNvPr id="33" name="TextBox 32"/>
          <p:cNvSpPr txBox="1"/>
          <p:nvPr/>
        </p:nvSpPr>
        <p:spPr>
          <a:xfrm>
            <a:off x="6629400" y="6560940"/>
            <a:ext cx="958917"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32</a:t>
            </a:fld>
            <a:endParaRPr lang="en-US" sz="1100" dirty="0">
              <a:solidFill>
                <a:prstClr val="white"/>
              </a:solidFill>
              <a:latin typeface="Century Gothic" panose="020B0502020202020204" pitchFamily="34" charset="0"/>
            </a:endParaRPr>
          </a:p>
        </p:txBody>
      </p:sp>
      <p:sp>
        <p:nvSpPr>
          <p:cNvPr id="36" name="Text Box 13"/>
          <p:cNvSpPr txBox="1">
            <a:spLocks noChangeArrowheads="1"/>
          </p:cNvSpPr>
          <p:nvPr/>
        </p:nvSpPr>
        <p:spPr bwMode="auto">
          <a:xfrm rot="-5400000">
            <a:off x="497548" y="1676812"/>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COSTS</a:t>
            </a:r>
            <a:endParaRPr lang="en-US" altLang="en-US" sz="1800" dirty="0">
              <a:solidFill>
                <a:prstClr val="black">
                  <a:lumMod val="75000"/>
                  <a:lumOff val="25000"/>
                </a:prstClr>
              </a:solidFill>
            </a:endParaRPr>
          </a:p>
        </p:txBody>
      </p:sp>
      <p:sp>
        <p:nvSpPr>
          <p:cNvPr id="37" name="Text Box 10"/>
          <p:cNvSpPr txBox="1">
            <a:spLocks noChangeArrowheads="1"/>
          </p:cNvSpPr>
          <p:nvPr/>
        </p:nvSpPr>
        <p:spPr bwMode="auto">
          <a:xfrm>
            <a:off x="152400" y="60309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OUTPUT</a:t>
            </a:r>
            <a:endParaRPr lang="en-US" altLang="en-US" sz="1800" dirty="0">
              <a:solidFill>
                <a:prstClr val="black">
                  <a:lumMod val="75000"/>
                  <a:lumOff val="25000"/>
                </a:prstClr>
              </a:solidFill>
            </a:endParaRPr>
          </a:p>
        </p:txBody>
      </p:sp>
      <p:sp>
        <p:nvSpPr>
          <p:cNvPr id="49" name="Text Box 12"/>
          <p:cNvSpPr txBox="1">
            <a:spLocks noChangeArrowheads="1"/>
          </p:cNvSpPr>
          <p:nvPr/>
        </p:nvSpPr>
        <p:spPr bwMode="auto">
          <a:xfrm>
            <a:off x="3733800" y="2209800"/>
            <a:ext cx="822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latin typeface="Arial" charset="0"/>
              </a:rPr>
              <a:t>ATC</a:t>
            </a:r>
            <a:r>
              <a:rPr lang="en-US" altLang="en-US" sz="2000" b="1" baseline="-25000" dirty="0">
                <a:latin typeface="Arial" charset="0"/>
              </a:rPr>
              <a:t>1</a:t>
            </a:r>
            <a:endParaRPr lang="en-US" altLang="en-US" sz="2000" b="1" baseline="-25000" dirty="0" smtClean="0">
              <a:latin typeface="Arial" charset="0"/>
            </a:endParaRPr>
          </a:p>
        </p:txBody>
      </p:sp>
      <p:sp>
        <p:nvSpPr>
          <p:cNvPr id="67" name="Rectangle 15"/>
          <p:cNvSpPr>
            <a:spLocks noChangeArrowheads="1"/>
          </p:cNvSpPr>
          <p:nvPr/>
        </p:nvSpPr>
        <p:spPr bwMode="auto">
          <a:xfrm>
            <a:off x="3546476" y="5681990"/>
            <a:ext cx="339724"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68" name="Line 34"/>
          <p:cNvSpPr>
            <a:spLocks noChangeShapeType="1"/>
          </p:cNvSpPr>
          <p:nvPr/>
        </p:nvSpPr>
        <p:spPr bwMode="auto">
          <a:xfrm>
            <a:off x="3656331" y="5553402"/>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71" name="Straight Connector 34"/>
          <p:cNvCxnSpPr>
            <a:cxnSpLocks noChangeShapeType="1"/>
            <a:stCxn id="88" idx="4"/>
          </p:cNvCxnSpPr>
          <p:nvPr/>
        </p:nvCxnSpPr>
        <p:spPr bwMode="auto">
          <a:xfrm>
            <a:off x="3675300" y="4678680"/>
            <a:ext cx="0" cy="865107"/>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3" name="Line 13"/>
          <p:cNvSpPr>
            <a:spLocks noChangeShapeType="1"/>
          </p:cNvSpPr>
          <p:nvPr/>
        </p:nvSpPr>
        <p:spPr bwMode="auto">
          <a:xfrm flipH="1">
            <a:off x="1219200" y="4267200"/>
            <a:ext cx="1600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75" name="Rectangle 7"/>
          <p:cNvSpPr>
            <a:spLocks noChangeArrowheads="1"/>
          </p:cNvSpPr>
          <p:nvPr/>
        </p:nvSpPr>
        <p:spPr bwMode="auto">
          <a:xfrm>
            <a:off x="533400" y="4114800"/>
            <a:ext cx="61063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ATC</a:t>
            </a:r>
            <a:r>
              <a:rPr lang="en-US" sz="1700" b="1" baseline="-25000" dirty="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76" name="Rectangle 8"/>
          <p:cNvSpPr>
            <a:spLocks noChangeArrowheads="1"/>
          </p:cNvSpPr>
          <p:nvPr/>
        </p:nvSpPr>
        <p:spPr bwMode="auto">
          <a:xfrm>
            <a:off x="927100" y="32004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77" name="Line 23"/>
          <p:cNvSpPr>
            <a:spLocks noChangeShapeType="1"/>
          </p:cNvSpPr>
          <p:nvPr/>
        </p:nvSpPr>
        <p:spPr bwMode="auto">
          <a:xfrm>
            <a:off x="1104741" y="4265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 name="Text Box 19"/>
          <p:cNvSpPr txBox="1">
            <a:spLocks noChangeArrowheads="1"/>
          </p:cNvSpPr>
          <p:nvPr/>
        </p:nvSpPr>
        <p:spPr bwMode="auto">
          <a:xfrm>
            <a:off x="4073524" y="4876800"/>
            <a:ext cx="1031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i="1" dirty="0" smtClean="0">
                <a:solidFill>
                  <a:prstClr val="black"/>
                </a:solidFill>
                <a:cs typeface="Arial" charset="0"/>
              </a:rPr>
              <a:t>LRATC</a:t>
            </a:r>
          </a:p>
        </p:txBody>
      </p:sp>
      <p:sp>
        <p:nvSpPr>
          <p:cNvPr id="5" name="Freeform 34"/>
          <p:cNvSpPr>
            <a:spLocks/>
          </p:cNvSpPr>
          <p:nvPr/>
        </p:nvSpPr>
        <p:spPr bwMode="auto">
          <a:xfrm>
            <a:off x="1752600" y="2689860"/>
            <a:ext cx="2344738" cy="1577340"/>
          </a:xfrm>
          <a:custGeom>
            <a:avLst/>
            <a:gdLst>
              <a:gd name="T0" fmla="*/ 0 w 1670"/>
              <a:gd name="T1" fmla="*/ 30 h 895"/>
              <a:gd name="T2" fmla="*/ 810 w 1670"/>
              <a:gd name="T3" fmla="*/ 890 h 895"/>
              <a:gd name="T4" fmla="*/ 1670 w 1670"/>
              <a:gd name="T5" fmla="*/ 0 h 895"/>
            </a:gdLst>
            <a:ahLst/>
            <a:cxnLst>
              <a:cxn ang="0">
                <a:pos x="T0" y="T1"/>
              </a:cxn>
              <a:cxn ang="0">
                <a:pos x="T2" y="T3"/>
              </a:cxn>
              <a:cxn ang="0">
                <a:pos x="T4" y="T5"/>
              </a:cxn>
            </a:cxnLst>
            <a:rect l="0" t="0" r="r" b="b"/>
            <a:pathLst>
              <a:path w="1670" h="895">
                <a:moveTo>
                  <a:pt x="0" y="30"/>
                </a:moveTo>
                <a:cubicBezTo>
                  <a:pt x="266" y="462"/>
                  <a:pt x="532" y="895"/>
                  <a:pt x="810" y="890"/>
                </a:cubicBezTo>
                <a:cubicBezTo>
                  <a:pt x="1088" y="885"/>
                  <a:pt x="1379" y="442"/>
                  <a:pt x="1670" y="0"/>
                </a:cubicBezTo>
              </a:path>
            </a:pathLst>
          </a:custGeom>
          <a:noFill/>
          <a:ln w="444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33"/>
          <p:cNvSpPr>
            <a:spLocks/>
          </p:cNvSpPr>
          <p:nvPr/>
        </p:nvSpPr>
        <p:spPr bwMode="auto">
          <a:xfrm>
            <a:off x="2362199" y="2689860"/>
            <a:ext cx="2514599" cy="1905000"/>
          </a:xfrm>
          <a:custGeom>
            <a:avLst/>
            <a:gdLst>
              <a:gd name="T0" fmla="*/ 0 w 1750"/>
              <a:gd name="T1" fmla="*/ 20 h 1623"/>
              <a:gd name="T2" fmla="*/ 880 w 1750"/>
              <a:gd name="T3" fmla="*/ 1620 h 1623"/>
              <a:gd name="T4" fmla="*/ 1750 w 1750"/>
              <a:gd name="T5" fmla="*/ 0 h 1623"/>
            </a:gdLst>
            <a:ahLst/>
            <a:cxnLst>
              <a:cxn ang="0">
                <a:pos x="T0" y="T1"/>
              </a:cxn>
              <a:cxn ang="0">
                <a:pos x="T2" y="T3"/>
              </a:cxn>
              <a:cxn ang="0">
                <a:pos x="T4" y="T5"/>
              </a:cxn>
            </a:cxnLst>
            <a:rect l="0" t="0" r="r" b="b"/>
            <a:pathLst>
              <a:path w="1750" h="1623">
                <a:moveTo>
                  <a:pt x="0" y="20"/>
                </a:moveTo>
                <a:cubicBezTo>
                  <a:pt x="294" y="821"/>
                  <a:pt x="588" y="1623"/>
                  <a:pt x="880" y="1620"/>
                </a:cubicBezTo>
                <a:cubicBezTo>
                  <a:pt x="1172" y="1617"/>
                  <a:pt x="1461" y="808"/>
                  <a:pt x="1750" y="0"/>
                </a:cubicBezTo>
              </a:path>
            </a:pathLst>
          </a:custGeom>
          <a:noFill/>
          <a:ln w="444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32"/>
          <p:cNvSpPr>
            <a:spLocks/>
          </p:cNvSpPr>
          <p:nvPr/>
        </p:nvSpPr>
        <p:spPr bwMode="auto">
          <a:xfrm>
            <a:off x="3028315" y="2484041"/>
            <a:ext cx="2381885" cy="1585117"/>
          </a:xfrm>
          <a:custGeom>
            <a:avLst/>
            <a:gdLst>
              <a:gd name="T0" fmla="*/ 0 w 2620"/>
              <a:gd name="T1" fmla="*/ 20 h 1563"/>
              <a:gd name="T2" fmla="*/ 1480 w 2620"/>
              <a:gd name="T3" fmla="*/ 1560 h 1563"/>
              <a:gd name="T4" fmla="*/ 2620 w 2620"/>
              <a:gd name="T5" fmla="*/ 0 h 1563"/>
            </a:gdLst>
            <a:ahLst/>
            <a:cxnLst>
              <a:cxn ang="0">
                <a:pos x="T0" y="T1"/>
              </a:cxn>
              <a:cxn ang="0">
                <a:pos x="T2" y="T3"/>
              </a:cxn>
              <a:cxn ang="0">
                <a:pos x="T4" y="T5"/>
              </a:cxn>
            </a:cxnLst>
            <a:rect l="0" t="0" r="r" b="b"/>
            <a:pathLst>
              <a:path w="2620" h="1563">
                <a:moveTo>
                  <a:pt x="0" y="20"/>
                </a:moveTo>
                <a:cubicBezTo>
                  <a:pt x="521" y="791"/>
                  <a:pt x="1043" y="1563"/>
                  <a:pt x="1480" y="1560"/>
                </a:cubicBezTo>
                <a:cubicBezTo>
                  <a:pt x="1917" y="1557"/>
                  <a:pt x="2268" y="778"/>
                  <a:pt x="2620" y="0"/>
                </a:cubicBezTo>
              </a:path>
            </a:pathLst>
          </a:custGeom>
          <a:noFill/>
          <a:ln w="444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p:nvSpPr>
        <p:spPr bwMode="auto">
          <a:xfrm>
            <a:off x="1752599" y="2786390"/>
            <a:ext cx="1295401" cy="1600200"/>
          </a:xfrm>
          <a:custGeom>
            <a:avLst/>
            <a:gdLst>
              <a:gd name="T0" fmla="*/ 0 w 1006"/>
              <a:gd name="T1" fmla="*/ 0 h 1088"/>
              <a:gd name="T2" fmla="*/ 672 w 1006"/>
              <a:gd name="T3" fmla="*/ 933 h 1088"/>
              <a:gd name="T4" fmla="*/ 1006 w 1006"/>
              <a:gd name="T5" fmla="*/ 933 h 1088"/>
            </a:gdLst>
            <a:ahLst/>
            <a:cxnLst>
              <a:cxn ang="0">
                <a:pos x="T0" y="T1"/>
              </a:cxn>
              <a:cxn ang="0">
                <a:pos x="T2" y="T3"/>
              </a:cxn>
              <a:cxn ang="0">
                <a:pos x="T4" y="T5"/>
              </a:cxn>
            </a:cxnLst>
            <a:rect l="0" t="0" r="r" b="b"/>
            <a:pathLst>
              <a:path w="1006" h="1088">
                <a:moveTo>
                  <a:pt x="0" y="0"/>
                </a:moveTo>
                <a:cubicBezTo>
                  <a:pt x="252" y="389"/>
                  <a:pt x="504" y="778"/>
                  <a:pt x="672" y="933"/>
                </a:cubicBezTo>
                <a:cubicBezTo>
                  <a:pt x="840" y="1088"/>
                  <a:pt x="923" y="1010"/>
                  <a:pt x="1006" y="933"/>
                </a:cubicBezTo>
              </a:path>
            </a:pathLst>
          </a:custGeom>
          <a:noFill/>
          <a:ln w="63500">
            <a:solidFill>
              <a:srgbClr val="00B05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p:cNvSpPr>
          <p:nvPr/>
        </p:nvSpPr>
        <p:spPr bwMode="auto">
          <a:xfrm>
            <a:off x="3061971" y="4069158"/>
            <a:ext cx="1157286" cy="529713"/>
          </a:xfrm>
          <a:custGeom>
            <a:avLst/>
            <a:gdLst>
              <a:gd name="T0" fmla="*/ 0 w 530"/>
              <a:gd name="T1" fmla="*/ 60 h 493"/>
              <a:gd name="T2" fmla="*/ 264 w 530"/>
              <a:gd name="T3" fmla="*/ 483 h 493"/>
              <a:gd name="T4" fmla="*/ 530 w 530"/>
              <a:gd name="T5" fmla="*/ 0 h 493"/>
            </a:gdLst>
            <a:ahLst/>
            <a:cxnLst>
              <a:cxn ang="0">
                <a:pos x="T0" y="T1"/>
              </a:cxn>
              <a:cxn ang="0">
                <a:pos x="T2" y="T3"/>
              </a:cxn>
              <a:cxn ang="0">
                <a:pos x="T4" y="T5"/>
              </a:cxn>
            </a:cxnLst>
            <a:rect l="0" t="0" r="r" b="b"/>
            <a:pathLst>
              <a:path w="530" h="493">
                <a:moveTo>
                  <a:pt x="0" y="60"/>
                </a:moveTo>
                <a:cubicBezTo>
                  <a:pt x="88" y="276"/>
                  <a:pt x="176" y="493"/>
                  <a:pt x="264" y="483"/>
                </a:cubicBezTo>
                <a:cubicBezTo>
                  <a:pt x="352" y="473"/>
                  <a:pt x="441" y="236"/>
                  <a:pt x="530" y="0"/>
                </a:cubicBezTo>
              </a:path>
            </a:pathLst>
          </a:custGeom>
          <a:noFill/>
          <a:ln w="63500">
            <a:solidFill>
              <a:srgbClr val="00B05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
          <p:cNvSpPr>
            <a:spLocks/>
          </p:cNvSpPr>
          <p:nvPr/>
        </p:nvSpPr>
        <p:spPr bwMode="auto">
          <a:xfrm>
            <a:off x="4219257" y="2514600"/>
            <a:ext cx="1190943" cy="1600199"/>
          </a:xfrm>
          <a:custGeom>
            <a:avLst/>
            <a:gdLst>
              <a:gd name="T0" fmla="*/ 0 w 1090"/>
              <a:gd name="T1" fmla="*/ 1165 h 1187"/>
              <a:gd name="T2" fmla="*/ 450 w 1090"/>
              <a:gd name="T3" fmla="*/ 993 h 1187"/>
              <a:gd name="T4" fmla="*/ 1090 w 1090"/>
              <a:gd name="T5" fmla="*/ 0 h 1187"/>
            </a:gdLst>
            <a:ahLst/>
            <a:cxnLst>
              <a:cxn ang="0">
                <a:pos x="T0" y="T1"/>
              </a:cxn>
              <a:cxn ang="0">
                <a:pos x="T2" y="T3"/>
              </a:cxn>
              <a:cxn ang="0">
                <a:pos x="T4" y="T5"/>
              </a:cxn>
            </a:cxnLst>
            <a:rect l="0" t="0" r="r" b="b"/>
            <a:pathLst>
              <a:path w="1090" h="1187">
                <a:moveTo>
                  <a:pt x="0" y="1165"/>
                </a:moveTo>
                <a:cubicBezTo>
                  <a:pt x="134" y="1176"/>
                  <a:pt x="268" y="1187"/>
                  <a:pt x="450" y="993"/>
                </a:cubicBezTo>
                <a:cubicBezTo>
                  <a:pt x="632" y="799"/>
                  <a:pt x="861" y="399"/>
                  <a:pt x="1090" y="0"/>
                </a:cubicBezTo>
              </a:path>
            </a:pathLst>
          </a:custGeom>
          <a:noFill/>
          <a:ln w="63500">
            <a:solidFill>
              <a:srgbClr val="00B05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Rectangle 3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048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30480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5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048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30480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Text Box 12"/>
          <p:cNvSpPr txBox="1">
            <a:spLocks noChangeArrowheads="1"/>
          </p:cNvSpPr>
          <p:nvPr/>
        </p:nvSpPr>
        <p:spPr bwMode="auto">
          <a:xfrm>
            <a:off x="4511674" y="2266890"/>
            <a:ext cx="822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latin typeface="Arial" charset="0"/>
              </a:rPr>
              <a:t>ATC</a:t>
            </a:r>
            <a:r>
              <a:rPr lang="en-US" altLang="en-US" sz="2000" b="1" baseline="-25000" dirty="0">
                <a:latin typeface="Arial" charset="0"/>
              </a:rPr>
              <a:t>2</a:t>
            </a:r>
            <a:endParaRPr lang="en-US" altLang="en-US" sz="2000" b="1" baseline="-25000" dirty="0" smtClean="0">
              <a:latin typeface="Arial" charset="0"/>
            </a:endParaRPr>
          </a:p>
        </p:txBody>
      </p:sp>
      <p:sp>
        <p:nvSpPr>
          <p:cNvPr id="74" name="Text Box 12"/>
          <p:cNvSpPr txBox="1">
            <a:spLocks noChangeArrowheads="1"/>
          </p:cNvSpPr>
          <p:nvPr/>
        </p:nvSpPr>
        <p:spPr bwMode="auto">
          <a:xfrm>
            <a:off x="5257800" y="2114490"/>
            <a:ext cx="822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latin typeface="Arial" charset="0"/>
              </a:rPr>
              <a:t>ATC</a:t>
            </a:r>
            <a:r>
              <a:rPr lang="en-US" altLang="en-US" sz="2000" b="1" baseline="-25000" dirty="0">
                <a:latin typeface="Arial" charset="0"/>
              </a:rPr>
              <a:t>3</a:t>
            </a:r>
            <a:endParaRPr lang="en-US" altLang="en-US" sz="2000" b="1" baseline="-25000" dirty="0" smtClean="0">
              <a:latin typeface="Arial" charset="0"/>
            </a:endParaRPr>
          </a:p>
        </p:txBody>
      </p:sp>
      <p:sp>
        <p:nvSpPr>
          <p:cNvPr id="89" name="Oval 19"/>
          <p:cNvSpPr>
            <a:spLocks noChangeArrowheads="1"/>
          </p:cNvSpPr>
          <p:nvPr/>
        </p:nvSpPr>
        <p:spPr bwMode="auto">
          <a:xfrm>
            <a:off x="2748440" y="4170242"/>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78" name="Rectangle 15"/>
          <p:cNvSpPr>
            <a:spLocks noChangeArrowheads="1"/>
          </p:cNvSpPr>
          <p:nvPr/>
        </p:nvSpPr>
        <p:spPr bwMode="auto">
          <a:xfrm>
            <a:off x="5070476" y="5691188"/>
            <a:ext cx="339724"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2</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79" name="Line 34"/>
          <p:cNvSpPr>
            <a:spLocks noChangeShapeType="1"/>
          </p:cNvSpPr>
          <p:nvPr/>
        </p:nvSpPr>
        <p:spPr bwMode="auto">
          <a:xfrm>
            <a:off x="5180331"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0" name="Rectangle 7"/>
          <p:cNvSpPr>
            <a:spLocks noChangeArrowheads="1"/>
          </p:cNvSpPr>
          <p:nvPr/>
        </p:nvSpPr>
        <p:spPr bwMode="auto">
          <a:xfrm>
            <a:off x="533400" y="4386590"/>
            <a:ext cx="61063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ATC</a:t>
            </a:r>
            <a:r>
              <a:rPr lang="en-US" sz="1700" b="1" baseline="-25000" dirty="0" smtClean="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81" name="Line 23"/>
          <p:cNvSpPr>
            <a:spLocks noChangeShapeType="1"/>
          </p:cNvSpPr>
          <p:nvPr/>
        </p:nvSpPr>
        <p:spPr bwMode="auto">
          <a:xfrm>
            <a:off x="1090613" y="45704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2" name="Line 13"/>
          <p:cNvSpPr>
            <a:spLocks noChangeShapeType="1"/>
          </p:cNvSpPr>
          <p:nvPr/>
        </p:nvSpPr>
        <p:spPr bwMode="auto">
          <a:xfrm flipH="1">
            <a:off x="1219200" y="4572000"/>
            <a:ext cx="2456100" cy="1587"/>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88" name="Oval 19"/>
          <p:cNvSpPr>
            <a:spLocks noChangeArrowheads="1"/>
          </p:cNvSpPr>
          <p:nvPr/>
        </p:nvSpPr>
        <p:spPr bwMode="auto">
          <a:xfrm>
            <a:off x="3583860" y="44958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90" name="Straight Connector 34"/>
          <p:cNvCxnSpPr>
            <a:cxnSpLocks noChangeShapeType="1"/>
          </p:cNvCxnSpPr>
          <p:nvPr/>
        </p:nvCxnSpPr>
        <p:spPr bwMode="auto">
          <a:xfrm flipH="1">
            <a:off x="5181602" y="3124200"/>
            <a:ext cx="316" cy="2419587"/>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94" name="Straight Arrow Connector 93"/>
          <p:cNvCxnSpPr/>
          <p:nvPr/>
        </p:nvCxnSpPr>
        <p:spPr>
          <a:xfrm flipH="1" flipV="1">
            <a:off x="4038600" y="4343400"/>
            <a:ext cx="460058" cy="510943"/>
          </a:xfrm>
          <a:prstGeom prst="straightConnector1">
            <a:avLst/>
          </a:prstGeom>
          <a:ln w="38100">
            <a:solidFill>
              <a:srgbClr val="388873"/>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546332"/>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81644" y="416385"/>
            <a:ext cx="482375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ECONOMIES OF SCALE</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33</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5438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As a firm’s output increases, its long-run average total costs tend to fall. Economies of scale result from:</a:t>
            </a:r>
            <a:endParaRPr lang="en-US" altLang="en-US" dirty="0" smtClean="0">
              <a:solidFill>
                <a:srgbClr val="F79646"/>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specialization of labor and management.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better use of capital.</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complementary production techniques.</a:t>
            </a:r>
          </a:p>
          <a:p>
            <a:pPr marL="914400" lvl="1" indent="-457200" algn="l">
              <a:buClr>
                <a:prstClr val="black">
                  <a:lumMod val="65000"/>
                  <a:lumOff val="35000"/>
                </a:prstClr>
              </a:buClr>
              <a:buFont typeface="Wingdings" panose="05000000000000000000" pitchFamily="2" charset="2"/>
              <a:buChar char="Ü"/>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349159"/>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chiang\Dropbox\Eric Chiang - Jeremys slide files\Core3e Pictures\ch07_07un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793" y="0"/>
            <a:ext cx="915779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chiang\Dropbox\Eric Chiang - Jeremys slide files\Core3e Pictures\ch07_07un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914400"/>
            <a:ext cx="9157794" cy="567842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76200" y="152400"/>
            <a:ext cx="7848600" cy="1676400"/>
          </a:xfrm>
        </p:spPr>
        <p:txBody>
          <a:bodyPr>
            <a:normAutofit/>
          </a:bodyPr>
          <a:lstStyle/>
          <a:p>
            <a:pPr marL="0" indent="0">
              <a:buNone/>
              <a:defRPr/>
            </a:pPr>
            <a:r>
              <a:rPr lang="en-US" dirty="0" smtClean="0">
                <a:solidFill>
                  <a:schemeClr val="bg1"/>
                </a:solidFill>
                <a:latin typeface="Century Gothic" panose="020B0502020202020204" pitchFamily="34" charset="0"/>
              </a:rPr>
              <a:t>RETAILER IKEA ACHIEVES TREMENDOUS ECONOMIES OF SCALE AS IT EXPANDS ACROSS THE GLOBE.</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34</a:t>
            </a:fld>
            <a:endParaRPr lang="en-US" sz="1100" dirty="0">
              <a:solidFill>
                <a:schemeClr val="bg1"/>
              </a:solidFill>
              <a:latin typeface="Century Gothic" panose="020B0502020202020204" pitchFamily="34" charset="0"/>
            </a:endParaRPr>
          </a:p>
        </p:txBody>
      </p:sp>
      <p:sp>
        <p:nvSpPr>
          <p:cNvPr id="7" name="TextBox 6"/>
          <p:cNvSpPr txBox="1"/>
          <p:nvPr/>
        </p:nvSpPr>
        <p:spPr>
          <a:xfrm>
            <a:off x="8839200" y="114301"/>
            <a:ext cx="307777" cy="3467099"/>
          </a:xfrm>
          <a:prstGeom prst="rect">
            <a:avLst/>
          </a:prstGeom>
          <a:noFill/>
        </p:spPr>
        <p:txBody>
          <a:bodyPr vert="vert270" wrap="square" rtlCol="0">
            <a:spAutoFit/>
          </a:bodyPr>
          <a:lstStyle/>
          <a:p>
            <a:pPr algn="r"/>
            <a:r>
              <a:rPr lang="en-US" sz="800" dirty="0" smtClean="0">
                <a:solidFill>
                  <a:srgbClr val="FFFFFF"/>
                </a:solidFill>
                <a:latin typeface="Century Gothic"/>
                <a:ea typeface="Century Gothic"/>
                <a:cs typeface="Century Gothic"/>
              </a:rPr>
              <a:t> </a:t>
            </a:r>
            <a:r>
              <a:rPr lang="en-US" sz="800" dirty="0">
                <a:solidFill>
                  <a:srgbClr val="FFFFFF"/>
                </a:solidFill>
                <a:latin typeface="Century Gothic"/>
                <a:ea typeface="Century Gothic"/>
                <a:cs typeface="Century Gothic"/>
              </a:rPr>
              <a:t>LOFIK/DREAMSTIME.COM</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3772650251"/>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94503" y="426493"/>
            <a:ext cx="544411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DISECONOMIES OF SCALE</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35</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5438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As firms continue to grow, they eventually encounter </a:t>
            </a:r>
            <a:r>
              <a:rPr lang="en-US" altLang="en-US" dirty="0" smtClean="0">
                <a:solidFill>
                  <a:srgbClr val="F79646"/>
                </a:solidFill>
                <a:latin typeface="Arial" panose="020B0604020202020204" pitchFamily="34" charset="0"/>
                <a:cs typeface="Arial" panose="020B0604020202020204" pitchFamily="34" charset="0"/>
              </a:rPr>
              <a:t>diseconomies of scale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as average total costs rise. This can be due to:</a:t>
            </a:r>
            <a:endParaRPr lang="en-US" altLang="en-US" dirty="0" smtClean="0">
              <a:solidFill>
                <a:srgbClr val="F79646"/>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increased bureaucracy in management.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increased cost of a scarce resource used in production.</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increasingly difficult terrain or rising operational costs.</a:t>
            </a:r>
          </a:p>
          <a:p>
            <a:pPr marL="914400" lvl="1" indent="-457200" algn="l">
              <a:buClr>
                <a:prstClr val="black">
                  <a:lumMod val="65000"/>
                  <a:lumOff val="35000"/>
                </a:prstClr>
              </a:buClr>
              <a:buFont typeface="Wingdings" panose="05000000000000000000" pitchFamily="2" charset="2"/>
              <a:buChar char="Ü"/>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789820"/>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42081" y="211353"/>
            <a:ext cx="6780213"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RETURNS TO SCALE</a:t>
            </a:r>
            <a:endParaRPr lang="en-US" sz="2800" dirty="0">
              <a:solidFill>
                <a:prstClr val="white"/>
              </a:solidFill>
              <a:latin typeface="Century Gothic" panose="020B0502020202020204" pitchFamily="34" charset="0"/>
            </a:endParaRPr>
          </a:p>
        </p:txBody>
      </p:sp>
      <p:sp>
        <p:nvSpPr>
          <p:cNvPr id="107" name="Rectangle 8"/>
          <p:cNvSpPr>
            <a:spLocks noChangeArrowheads="1"/>
          </p:cNvSpPr>
          <p:nvPr/>
        </p:nvSpPr>
        <p:spPr bwMode="auto">
          <a:xfrm>
            <a:off x="927100" y="34067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2479676" y="5691188"/>
            <a:ext cx="339724"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130" name="Line 34"/>
          <p:cNvSpPr>
            <a:spLocks noChangeShapeType="1"/>
          </p:cNvSpPr>
          <p:nvPr/>
        </p:nvSpPr>
        <p:spPr bwMode="auto">
          <a:xfrm>
            <a:off x="2589531"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66" name="Straight Connector 34"/>
          <p:cNvCxnSpPr>
            <a:cxnSpLocks noChangeShapeType="1"/>
          </p:cNvCxnSpPr>
          <p:nvPr/>
        </p:nvCxnSpPr>
        <p:spPr bwMode="auto">
          <a:xfrm>
            <a:off x="2590800" y="3581400"/>
            <a:ext cx="0" cy="19510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51" name="Straight Connector 50"/>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6408342" y="1861478"/>
            <a:ext cx="2202258" cy="2643252"/>
          </a:xfrm>
          <a:prstGeom prst="roundRect">
            <a:avLst>
              <a:gd name="adj" fmla="val 14996"/>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Average long-run costs change with output as economies of scale wear out. </a:t>
            </a:r>
            <a:endParaRPr lang="en-US" altLang="en-US" sz="2400" i="1" baseline="-25000" dirty="0">
              <a:solidFill>
                <a:prstClr val="white">
                  <a:lumMod val="95000"/>
                </a:prstClr>
              </a:solidFill>
              <a:latin typeface="Arial" panose="020B0604020202020204" pitchFamily="34" charset="0"/>
              <a:cs typeface="Arial" panose="020B0604020202020204" pitchFamily="34" charset="0"/>
            </a:endParaRPr>
          </a:p>
        </p:txBody>
      </p:sp>
      <p:sp>
        <p:nvSpPr>
          <p:cNvPr id="33" name="TextBox 32"/>
          <p:cNvSpPr txBox="1"/>
          <p:nvPr/>
        </p:nvSpPr>
        <p:spPr>
          <a:xfrm>
            <a:off x="6629400" y="6560940"/>
            <a:ext cx="958917"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36</a:t>
            </a:fld>
            <a:endParaRPr lang="en-US" sz="1100" dirty="0">
              <a:solidFill>
                <a:prstClr val="white"/>
              </a:solidFill>
              <a:latin typeface="Century Gothic" panose="020B0502020202020204" pitchFamily="34" charset="0"/>
            </a:endParaRPr>
          </a:p>
        </p:txBody>
      </p:sp>
      <p:sp>
        <p:nvSpPr>
          <p:cNvPr id="36" name="Text Box 13"/>
          <p:cNvSpPr txBox="1">
            <a:spLocks noChangeArrowheads="1"/>
          </p:cNvSpPr>
          <p:nvPr/>
        </p:nvSpPr>
        <p:spPr bwMode="auto">
          <a:xfrm rot="-5400000">
            <a:off x="497548" y="1676812"/>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COSTS</a:t>
            </a:r>
            <a:endParaRPr lang="en-US" altLang="en-US" sz="1800" dirty="0">
              <a:solidFill>
                <a:prstClr val="black">
                  <a:lumMod val="75000"/>
                  <a:lumOff val="25000"/>
                </a:prstClr>
              </a:solidFill>
            </a:endParaRPr>
          </a:p>
        </p:txBody>
      </p:sp>
      <p:sp>
        <p:nvSpPr>
          <p:cNvPr id="37" name="Text Box 10"/>
          <p:cNvSpPr txBox="1">
            <a:spLocks noChangeArrowheads="1"/>
          </p:cNvSpPr>
          <p:nvPr/>
        </p:nvSpPr>
        <p:spPr bwMode="auto">
          <a:xfrm>
            <a:off x="152400" y="60309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OUTPUT</a:t>
            </a:r>
            <a:endParaRPr lang="en-US" altLang="en-US" sz="1800" dirty="0">
              <a:solidFill>
                <a:prstClr val="black">
                  <a:lumMod val="75000"/>
                  <a:lumOff val="25000"/>
                </a:prstClr>
              </a:solidFill>
            </a:endParaRPr>
          </a:p>
        </p:txBody>
      </p:sp>
      <p:sp>
        <p:nvSpPr>
          <p:cNvPr id="49" name="Text Box 12"/>
          <p:cNvSpPr txBox="1">
            <a:spLocks noChangeArrowheads="1"/>
          </p:cNvSpPr>
          <p:nvPr/>
        </p:nvSpPr>
        <p:spPr bwMode="auto">
          <a:xfrm>
            <a:off x="4816474" y="219069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50"/>
                </a:solidFill>
                <a:latin typeface="Arial" charset="0"/>
              </a:rPr>
              <a:t>LRATC</a:t>
            </a:r>
            <a:endParaRPr lang="en-US" altLang="en-US" sz="2000" b="1" i="1" baseline="-25000" dirty="0" smtClean="0">
              <a:solidFill>
                <a:srgbClr val="00B050"/>
              </a:solidFill>
              <a:latin typeface="Arial" charset="0"/>
            </a:endParaRPr>
          </a:p>
        </p:txBody>
      </p:sp>
      <p:sp>
        <p:nvSpPr>
          <p:cNvPr id="67" name="Rectangle 15"/>
          <p:cNvSpPr>
            <a:spLocks noChangeArrowheads="1"/>
          </p:cNvSpPr>
          <p:nvPr/>
        </p:nvSpPr>
        <p:spPr bwMode="auto">
          <a:xfrm>
            <a:off x="3927476" y="5681990"/>
            <a:ext cx="339724"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68" name="Line 34"/>
          <p:cNvSpPr>
            <a:spLocks noChangeShapeType="1"/>
          </p:cNvSpPr>
          <p:nvPr/>
        </p:nvSpPr>
        <p:spPr bwMode="auto">
          <a:xfrm>
            <a:off x="4037331" y="5553402"/>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71" name="Straight Connector 34"/>
          <p:cNvCxnSpPr>
            <a:cxnSpLocks noChangeShapeType="1"/>
          </p:cNvCxnSpPr>
          <p:nvPr/>
        </p:nvCxnSpPr>
        <p:spPr bwMode="auto">
          <a:xfrm flipH="1">
            <a:off x="4019662" y="3581400"/>
            <a:ext cx="18938" cy="1972002"/>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3" name="Line 13"/>
          <p:cNvSpPr>
            <a:spLocks noChangeShapeType="1"/>
          </p:cNvSpPr>
          <p:nvPr/>
        </p:nvSpPr>
        <p:spPr bwMode="auto">
          <a:xfrm flipH="1">
            <a:off x="1243012" y="3537743"/>
            <a:ext cx="1347788"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75" name="Rectangle 7"/>
          <p:cNvSpPr>
            <a:spLocks noChangeArrowheads="1"/>
          </p:cNvSpPr>
          <p:nvPr/>
        </p:nvSpPr>
        <p:spPr bwMode="auto">
          <a:xfrm>
            <a:off x="316464" y="3352800"/>
            <a:ext cx="808674" cy="261610"/>
          </a:xfrm>
          <a:prstGeom prst="rect">
            <a:avLst/>
          </a:prstGeom>
          <a:noFill/>
          <a:ln w="9525">
            <a:noFill/>
            <a:miter lim="800000"/>
            <a:headEnd/>
            <a:tailEnd/>
          </a:ln>
        </p:spPr>
        <p:txBody>
          <a:bodyPr wrap="square" lIns="0" tIns="0" rIns="0" bIns="0">
            <a:spAutoFit/>
          </a:bodyPr>
          <a:lstStyle/>
          <a:p>
            <a:pPr>
              <a:defRPr/>
            </a:pPr>
            <a:r>
              <a:rPr lang="en-US" sz="1700" b="1" i="1" dirty="0" err="1" smtClean="0">
                <a:solidFill>
                  <a:srgbClr val="1F1A17"/>
                </a:solidFill>
                <a:latin typeface="Arial" pitchFamily="34" charset="0"/>
              </a:rPr>
              <a:t>ATC</a:t>
            </a:r>
            <a:r>
              <a:rPr lang="en-US" sz="1700" b="1" baseline="-25000" dirty="0" err="1" smtClean="0">
                <a:solidFill>
                  <a:srgbClr val="1F1A17"/>
                </a:solidFill>
                <a:latin typeface="Arial" pitchFamily="34" charset="0"/>
              </a:rPr>
              <a:t>min</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76" name="Rectangle 8"/>
          <p:cNvSpPr>
            <a:spLocks noChangeArrowheads="1"/>
          </p:cNvSpPr>
          <p:nvPr/>
        </p:nvSpPr>
        <p:spPr bwMode="auto">
          <a:xfrm>
            <a:off x="927100" y="32004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77" name="Line 23"/>
          <p:cNvSpPr>
            <a:spLocks noChangeShapeType="1"/>
          </p:cNvSpPr>
          <p:nvPr/>
        </p:nvSpPr>
        <p:spPr bwMode="auto">
          <a:xfrm>
            <a:off x="1104741" y="3550442"/>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4" name="Straight Connector 3"/>
          <p:cNvCxnSpPr/>
          <p:nvPr/>
        </p:nvCxnSpPr>
        <p:spPr>
          <a:xfrm>
            <a:off x="2643823" y="3550442"/>
            <a:ext cx="1370273"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1371600" y="2525552"/>
            <a:ext cx="1306830" cy="1024890"/>
          </a:xfrm>
          <a:custGeom>
            <a:avLst/>
            <a:gdLst>
              <a:gd name="connsiteX0" fmla="*/ 0 w 1600200"/>
              <a:gd name="connsiteY0" fmla="*/ 0 h 1177290"/>
              <a:gd name="connsiteX1" fmla="*/ 560070 w 1600200"/>
              <a:gd name="connsiteY1" fmla="*/ 902970 h 1177290"/>
              <a:gd name="connsiteX2" fmla="*/ 1600200 w 1600200"/>
              <a:gd name="connsiteY2" fmla="*/ 1177290 h 1177290"/>
            </a:gdLst>
            <a:ahLst/>
            <a:cxnLst>
              <a:cxn ang="0">
                <a:pos x="connsiteX0" y="connsiteY0"/>
              </a:cxn>
              <a:cxn ang="0">
                <a:pos x="connsiteX1" y="connsiteY1"/>
              </a:cxn>
              <a:cxn ang="0">
                <a:pos x="connsiteX2" y="connsiteY2"/>
              </a:cxn>
            </a:cxnLst>
            <a:rect l="l" t="t" r="r" b="b"/>
            <a:pathLst>
              <a:path w="1600200" h="1177290">
                <a:moveTo>
                  <a:pt x="0" y="0"/>
                </a:moveTo>
                <a:cubicBezTo>
                  <a:pt x="146685" y="353377"/>
                  <a:pt x="293370" y="706755"/>
                  <a:pt x="560070" y="902970"/>
                </a:cubicBezTo>
                <a:cubicBezTo>
                  <a:pt x="826770" y="1099185"/>
                  <a:pt x="1213485" y="1138237"/>
                  <a:pt x="1600200" y="1177290"/>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7063729">
            <a:off x="3998268" y="2562401"/>
            <a:ext cx="1306830" cy="1024890"/>
          </a:xfrm>
          <a:custGeom>
            <a:avLst/>
            <a:gdLst>
              <a:gd name="connsiteX0" fmla="*/ 0 w 1600200"/>
              <a:gd name="connsiteY0" fmla="*/ 0 h 1177290"/>
              <a:gd name="connsiteX1" fmla="*/ 560070 w 1600200"/>
              <a:gd name="connsiteY1" fmla="*/ 902970 h 1177290"/>
              <a:gd name="connsiteX2" fmla="*/ 1600200 w 1600200"/>
              <a:gd name="connsiteY2" fmla="*/ 1177290 h 1177290"/>
            </a:gdLst>
            <a:ahLst/>
            <a:cxnLst>
              <a:cxn ang="0">
                <a:pos x="connsiteX0" y="connsiteY0"/>
              </a:cxn>
              <a:cxn ang="0">
                <a:pos x="connsiteX1" y="connsiteY1"/>
              </a:cxn>
              <a:cxn ang="0">
                <a:pos x="connsiteX2" y="connsiteY2"/>
              </a:cxn>
            </a:cxnLst>
            <a:rect l="l" t="t" r="r" b="b"/>
            <a:pathLst>
              <a:path w="1600200" h="1177290">
                <a:moveTo>
                  <a:pt x="0" y="0"/>
                </a:moveTo>
                <a:cubicBezTo>
                  <a:pt x="146685" y="353377"/>
                  <a:pt x="293370" y="706755"/>
                  <a:pt x="560070" y="902970"/>
                </a:cubicBezTo>
                <a:cubicBezTo>
                  <a:pt x="826770" y="1099185"/>
                  <a:pt x="1213485" y="1138237"/>
                  <a:pt x="1600200" y="1177290"/>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Box 19"/>
          <p:cNvSpPr txBox="1">
            <a:spLocks noChangeArrowheads="1"/>
          </p:cNvSpPr>
          <p:nvPr/>
        </p:nvSpPr>
        <p:spPr bwMode="auto">
          <a:xfrm>
            <a:off x="1492250" y="2630487"/>
            <a:ext cx="1479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dirty="0" smtClean="0">
                <a:solidFill>
                  <a:prstClr val="black"/>
                </a:solidFill>
                <a:cs typeface="Arial" charset="0"/>
              </a:rPr>
              <a:t>Economies </a:t>
            </a:r>
          </a:p>
          <a:p>
            <a:pPr eaLnBrk="1" fontAlgn="base" hangingPunct="1">
              <a:spcBef>
                <a:spcPct val="0"/>
              </a:spcBef>
              <a:spcAft>
                <a:spcPct val="0"/>
              </a:spcAft>
            </a:pPr>
            <a:r>
              <a:rPr lang="en-US" altLang="en-US" b="1" dirty="0" smtClean="0">
                <a:solidFill>
                  <a:prstClr val="black"/>
                </a:solidFill>
                <a:cs typeface="Arial" charset="0"/>
              </a:rPr>
              <a:t>  of scale</a:t>
            </a:r>
          </a:p>
        </p:txBody>
      </p:sp>
      <p:sp>
        <p:nvSpPr>
          <p:cNvPr id="86" name="Text Box 19"/>
          <p:cNvSpPr txBox="1">
            <a:spLocks noChangeArrowheads="1"/>
          </p:cNvSpPr>
          <p:nvPr/>
        </p:nvSpPr>
        <p:spPr bwMode="auto">
          <a:xfrm>
            <a:off x="2667000" y="3581400"/>
            <a:ext cx="1336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dirty="0" smtClean="0">
                <a:solidFill>
                  <a:prstClr val="black"/>
                </a:solidFill>
                <a:cs typeface="Arial" charset="0"/>
              </a:rPr>
              <a:t>Constant returns to scale</a:t>
            </a:r>
          </a:p>
        </p:txBody>
      </p:sp>
      <p:sp>
        <p:nvSpPr>
          <p:cNvPr id="87" name="Text Box 19"/>
          <p:cNvSpPr txBox="1">
            <a:spLocks noChangeArrowheads="1"/>
          </p:cNvSpPr>
          <p:nvPr/>
        </p:nvSpPr>
        <p:spPr bwMode="auto">
          <a:xfrm>
            <a:off x="4267200" y="3544669"/>
            <a:ext cx="1860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dirty="0" smtClean="0">
                <a:solidFill>
                  <a:prstClr val="black"/>
                </a:solidFill>
                <a:cs typeface="Arial" charset="0"/>
              </a:rPr>
              <a:t>Diseconomies of scale</a:t>
            </a:r>
          </a:p>
        </p:txBody>
      </p:sp>
      <p:sp>
        <p:nvSpPr>
          <p:cNvPr id="88" name="Oval 19"/>
          <p:cNvSpPr>
            <a:spLocks noChangeArrowheads="1"/>
          </p:cNvSpPr>
          <p:nvPr/>
        </p:nvSpPr>
        <p:spPr bwMode="auto">
          <a:xfrm>
            <a:off x="3962400" y="34290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89" name="Oval 19"/>
          <p:cNvSpPr>
            <a:spLocks noChangeArrowheads="1"/>
          </p:cNvSpPr>
          <p:nvPr/>
        </p:nvSpPr>
        <p:spPr bwMode="auto">
          <a:xfrm>
            <a:off x="2514600" y="34290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Tree>
    <p:extLst>
      <p:ext uri="{BB962C8B-B14F-4D97-AF65-F5344CB8AC3E}">
        <p14:creationId xmlns:p14="http://schemas.microsoft.com/office/powerpoint/2010/main" val="7796786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1000"/>
                                        <p:tgtEl>
                                          <p:spTgt spid="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animBg="1"/>
      <p:bldP spid="73" grpId="0" animBg="1"/>
      <p:bldP spid="75" grpId="0"/>
      <p:bldP spid="77" grpId="0" animBg="1"/>
      <p:bldP spid="85" grpId="0"/>
      <p:bldP spid="86" grpId="0"/>
      <p:bldP spid="8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iang\Dropbox\Eric Chiang - Jeremys slide files\Core3e Pictures\ch07_07un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81000" y="4419600"/>
            <a:ext cx="8458200" cy="1981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457200" y="4419600"/>
            <a:ext cx="8458200" cy="2065140"/>
          </a:xfrm>
        </p:spPr>
        <p:txBody>
          <a:bodyPr>
            <a:normAutofit/>
          </a:bodyPr>
          <a:lstStyle/>
          <a:p>
            <a:pPr marL="0" indent="0">
              <a:buNone/>
              <a:defRPr/>
            </a:pPr>
            <a:r>
              <a:rPr lang="en-US" dirty="0" smtClean="0">
                <a:solidFill>
                  <a:schemeClr val="bg1">
                    <a:lumMod val="85000"/>
                  </a:schemeClr>
                </a:solidFill>
                <a:effectLst>
                  <a:outerShdw blurRad="38100" dist="38100" dir="2700000" algn="tl">
                    <a:srgbClr val="000000">
                      <a:alpha val="43137"/>
                    </a:srgbClr>
                  </a:outerShdw>
                </a:effectLst>
                <a:latin typeface="Century Gothic" panose="020B0502020202020204" pitchFamily="34" charset="0"/>
              </a:rPr>
              <a:t>ECONOMIES OF SCOPE:</a:t>
            </a:r>
            <a:r>
              <a:rPr lang="en-US" dirty="0" smtClean="0">
                <a:solidFill>
                  <a:schemeClr val="bg1">
                    <a:lumMod val="85000"/>
                  </a:schemeClr>
                </a:solidFill>
                <a:latin typeface="Century Gothic" panose="020B0502020202020204" pitchFamily="34" charset="0"/>
              </a:rPr>
              <a:t> PRODUCING INTERDEPENDENT PRODUCTS (AS DOES PROCTER &amp; GAMBLE) HELPS TO REDUCE PRODUCTION AND MARKETING COSTS.</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37</a:t>
            </a:fld>
            <a:endParaRPr lang="en-US" sz="1100" dirty="0">
              <a:solidFill>
                <a:schemeClr val="bg1"/>
              </a:solidFill>
              <a:latin typeface="Century Gothic" panose="020B0502020202020204" pitchFamily="34" charset="0"/>
            </a:endParaRPr>
          </a:p>
        </p:txBody>
      </p:sp>
      <p:sp>
        <p:nvSpPr>
          <p:cNvPr id="10" name="TextBox 9"/>
          <p:cNvSpPr txBox="1"/>
          <p:nvPr/>
        </p:nvSpPr>
        <p:spPr>
          <a:xfrm>
            <a:off x="152400" y="114301"/>
            <a:ext cx="307777" cy="3467099"/>
          </a:xfrm>
          <a:prstGeom prst="rect">
            <a:avLst/>
          </a:prstGeom>
          <a:noFill/>
        </p:spPr>
        <p:txBody>
          <a:bodyPr vert="vert270" wrap="square" rtlCol="0">
            <a:spAutoFit/>
          </a:bodyPr>
          <a:lstStyle/>
          <a:p>
            <a:pPr algn="r"/>
            <a:r>
              <a:rPr lang="en-US" sz="800" dirty="0">
                <a:solidFill>
                  <a:srgbClr val="FFFFFF"/>
                </a:solidFill>
                <a:latin typeface="Century Gothic"/>
                <a:ea typeface="Century Gothic"/>
                <a:cs typeface="Century Gothic"/>
              </a:rPr>
              <a:t>ERIC CHIANG</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1029791614"/>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799" y="416385"/>
            <a:ext cx="4939173"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ROLE OF TECHNOLOGY</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38</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543800" cy="5029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Technology alters the shape of the long-run </a:t>
            </a:r>
            <a:r>
              <a:rPr lang="en-US" altLang="en-US" sz="3600" i="1" dirty="0" smtClean="0">
                <a:solidFill>
                  <a:prstClr val="black">
                    <a:lumMod val="50000"/>
                    <a:lumOff val="50000"/>
                  </a:prstClr>
                </a:solidFill>
                <a:latin typeface="Arial" panose="020B0604020202020204" pitchFamily="34" charset="0"/>
                <a:cs typeface="Arial" panose="020B0604020202020204" pitchFamily="34" charset="0"/>
              </a:rPr>
              <a:t>ATC</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 curve.</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Enhances production techniques</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Improves global communications</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Provides computing power for easier expansion and economies of scale</a:t>
            </a:r>
          </a:p>
        </p:txBody>
      </p:sp>
    </p:spTree>
    <p:extLst>
      <p:ext uri="{BB962C8B-B14F-4D97-AF65-F5344CB8AC3E}">
        <p14:creationId xmlns:p14="http://schemas.microsoft.com/office/powerpoint/2010/main" val="2322176502"/>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Round Diagonal Corner Rectangle 52"/>
          <p:cNvSpPr/>
          <p:nvPr/>
        </p:nvSpPr>
        <p:spPr>
          <a:xfrm>
            <a:off x="304800" y="152400"/>
            <a:ext cx="8458200" cy="6223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304800" y="152400"/>
            <a:ext cx="84582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304800" y="228600"/>
            <a:ext cx="8458199" cy="523220"/>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KEY CONCEPTS</a:t>
            </a:r>
            <a:endParaRPr lang="en-US" sz="2800" dirty="0">
              <a:solidFill>
                <a:prstClr val="white"/>
              </a:solidFill>
              <a:latin typeface="Century Gothic" panose="020B0502020202020204" pitchFamily="34" charset="0"/>
            </a:endParaRPr>
          </a:p>
        </p:txBody>
      </p:sp>
      <p:sp>
        <p:nvSpPr>
          <p:cNvPr id="63" name="TextBox 62"/>
          <p:cNvSpPr txBox="1"/>
          <p:nvPr/>
        </p:nvSpPr>
        <p:spPr>
          <a:xfrm>
            <a:off x="6629400" y="6560940"/>
            <a:ext cx="1693092"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a:t>
            </a:r>
            <a:r>
              <a:rPr lang="en-US" sz="1100" dirty="0">
                <a:solidFill>
                  <a:prstClr val="black">
                    <a:lumMod val="50000"/>
                    <a:lumOff val="50000"/>
                  </a:prstClr>
                </a:solidFill>
                <a:latin typeface="Century Gothic" panose="020B0502020202020204" pitchFamily="34" charset="0"/>
              </a:rPr>
              <a:t>7</a:t>
            </a:r>
            <a:r>
              <a:rPr lang="en-US" sz="1100" dirty="0" smtClean="0">
                <a:solidFill>
                  <a:srgbClr val="009999"/>
                </a:solidFill>
                <a:latin typeface="Century Gothic" panose="020B0502020202020204" pitchFamily="34" charset="0"/>
              </a:rPr>
              <a:t>        </a:t>
            </a: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39</a:t>
            </a:fld>
            <a:endParaRPr lang="en-US" sz="1100" dirty="0">
              <a:solidFill>
                <a:prstClr val="white"/>
              </a:solidFill>
              <a:latin typeface="Century Gothic" panose="020B0502020202020204" pitchFamily="34" charset="0"/>
            </a:endParaRPr>
          </a:p>
        </p:txBody>
      </p:sp>
      <p:sp>
        <p:nvSpPr>
          <p:cNvPr id="31" name="Content Placeholder 2"/>
          <p:cNvSpPr>
            <a:spLocks noGrp="1"/>
          </p:cNvSpPr>
          <p:nvPr>
            <p:ph idx="1"/>
          </p:nvPr>
        </p:nvSpPr>
        <p:spPr>
          <a:xfrm>
            <a:off x="533400" y="1022870"/>
            <a:ext cx="8534400" cy="5301730"/>
          </a:xfrm>
          <a:ln>
            <a:miter lim="800000"/>
            <a:headEnd/>
            <a:tailEnd/>
          </a:ln>
          <a:extLst/>
        </p:spPr>
        <p:txBody>
          <a:bodyPr numCol="2">
            <a:normAutofit lnSpcReduction="10000"/>
          </a:bodyPr>
          <a:lstStyle/>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Firm</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Sole proprietorship</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Partnership</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Corporation</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Profit</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Total revenue</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Total cost</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Economic costs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Explicit costs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Implicit costs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Accounting profit</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Economic profit</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Normal profits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Short run</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Long run</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Production</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Marginal product</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Average product</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Increasing marginal returns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Diminishing marginal returns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Fixed costs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Variable costs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Sunk costs</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Marginal cost</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Average fixed cost</a:t>
            </a:r>
          </a:p>
          <a:p>
            <a:pPr eaLnBrk="1" hangingPunct="1">
              <a:defRPr/>
            </a:pPr>
            <a:r>
              <a:rPr lang="en-US" sz="1900" dirty="0" smtClean="0">
                <a:solidFill>
                  <a:schemeClr val="tx1">
                    <a:lumMod val="65000"/>
                    <a:lumOff val="35000"/>
                  </a:schemeClr>
                </a:solidFill>
                <a:latin typeface="Arial" panose="020B0604020202020204" pitchFamily="34" charset="0"/>
                <a:cs typeface="Arial" panose="020B0604020202020204" pitchFamily="34" charset="0"/>
              </a:rPr>
              <a:t>Average variable cost</a:t>
            </a:r>
            <a:endParaRPr lang="en-US" sz="2000" dirty="0" smtClean="0">
              <a:solidFill>
                <a:schemeClr val="tx1">
                  <a:lumMod val="65000"/>
                  <a:lumOff val="35000"/>
                </a:schemeClr>
              </a:solidFill>
              <a:latin typeface="Arial" panose="020B0604020202020204" pitchFamily="34" charset="0"/>
              <a:cs typeface="Arial" panose="020B0604020202020204" pitchFamily="34" charset="0"/>
            </a:endParaRP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Average total cost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Long-run average total cost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Economies of scale</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Constant returns to scale</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Diseconomies of scale</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Economies of scope</a:t>
            </a:r>
          </a:p>
        </p:txBody>
      </p:sp>
    </p:spTree>
    <p:extLst>
      <p:ext uri="{BB962C8B-B14F-4D97-AF65-F5344CB8AC3E}">
        <p14:creationId xmlns:p14="http://schemas.microsoft.com/office/powerpoint/2010/main" val="3267425095"/>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ch22_22un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58218" y="4724400"/>
            <a:ext cx="7799982" cy="1600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838200" y="4724400"/>
            <a:ext cx="7620000" cy="1600200"/>
          </a:xfrm>
        </p:spPr>
        <p:txBody>
          <a:bodyPr>
            <a:normAutofit/>
          </a:bodyPr>
          <a:lstStyle/>
          <a:p>
            <a:pPr marL="0" indent="0">
              <a:buNone/>
              <a:defRPr/>
            </a:pPr>
            <a:r>
              <a:rPr lang="en-US" dirty="0" smtClean="0">
                <a:solidFill>
                  <a:schemeClr val="bg1">
                    <a:lumMod val="85000"/>
                  </a:schemeClr>
                </a:solidFill>
                <a:latin typeface="Century Gothic" panose="020B0502020202020204" pitchFamily="34" charset="0"/>
              </a:rPr>
              <a:t>FIRM: AN ECONOMIC INSTITUTION THAT TRANSFORMS INPUTS TO GOODS AND SERVICES FOR CONSUMERS</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JAMES LEYNSE/CORBIS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499702161"/>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3800" y="0"/>
            <a:ext cx="50292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0" y="112693"/>
            <a:ext cx="8229600" cy="954107"/>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WHICH OF THE FOLLOWING IS AN EXPLICIT COST?</a:t>
            </a:r>
            <a:endParaRPr lang="en-US" sz="2800" dirty="0">
              <a:solidFill>
                <a:prstClr val="white"/>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CAPITAL DEPRECIATION</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4384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REDUCTION IN HOME VALUES</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LOST PROFIT OPPORTUNITIES</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RAW MATERIAL EXPENDITURES</a:t>
            </a:r>
            <a:endParaRPr lang="en-US" sz="2200" dirty="0">
              <a:solidFill>
                <a:prstClr val="white"/>
              </a:solidFill>
              <a:latin typeface="Century Gothic" panose="020B0502020202020204" pitchFamily="34" charset="0"/>
            </a:endParaRPr>
          </a:p>
        </p:txBody>
      </p:sp>
      <p:sp>
        <p:nvSpPr>
          <p:cNvPr id="25" name="Rectangle 24"/>
          <p:cNvSpPr/>
          <p:nvPr/>
        </p:nvSpPr>
        <p:spPr>
          <a:xfrm>
            <a:off x="2712720" y="54102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DEPLETION OF BUSINESS ASSETS</a:t>
            </a:r>
            <a:endParaRPr lang="en-US" sz="2200" dirty="0">
              <a:solidFill>
                <a:prstClr val="white"/>
              </a:solidFill>
              <a:latin typeface="Century Gothic" panose="020B0502020202020204" pitchFamily="34" charset="0"/>
            </a:endParaRPr>
          </a:p>
        </p:txBody>
      </p:sp>
      <p:sp>
        <p:nvSpPr>
          <p:cNvPr id="31" name="TextBox 3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40</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70652373"/>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Dropbox\Eric Chiang - Jeremys slide files\Core3e Pictures\ch07_07un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4002" cy="6592824"/>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7"/>
          <p:cNvSpPr/>
          <p:nvPr/>
        </p:nvSpPr>
        <p:spPr>
          <a:xfrm>
            <a:off x="200020" y="4724163"/>
            <a:ext cx="8715380" cy="1600437"/>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304800" y="4754940"/>
            <a:ext cx="8458200" cy="1569660"/>
          </a:xfrm>
          <a:prstGeom prst="rect">
            <a:avLst/>
          </a:prstGeom>
          <a:noFill/>
        </p:spPr>
        <p:txBody>
          <a:bodyPr wrap="square">
            <a:spAutoFit/>
          </a:bodyPr>
          <a:lstStyle/>
          <a:p>
            <a:pPr algn="ctr" fontAlgn="auto">
              <a:spcBef>
                <a:spcPts val="0"/>
              </a:spcBef>
              <a:spcAft>
                <a:spcPts val="0"/>
              </a:spcAft>
              <a:defRPr/>
            </a:pPr>
            <a:r>
              <a:rPr lang="en-US" sz="3200" dirty="0" smtClean="0">
                <a:solidFill>
                  <a:schemeClr val="tx1">
                    <a:lumMod val="65000"/>
                    <a:lumOff val="35000"/>
                  </a:schemeClr>
                </a:solidFill>
                <a:latin typeface="Century Gothic" pitchFamily="34" charset="0"/>
              </a:rPr>
              <a:t>EXPLAIN WHY SOME STORES GO OUT OF BUSINESS EVEN AS THEY ARE EARNING A POSITIVE ACCOUNTING PROFIT.</a:t>
            </a:r>
            <a:endParaRPr lang="en-US" sz="32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41</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 RICK BARRENTINE/CORBIS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924547634"/>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3800" y="0"/>
            <a:ext cx="50292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0" y="112693"/>
            <a:ext cx="8229600" cy="954107"/>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WHICH OF THE FOLLOWING COSTS IS GENERALLY ASSUMED TO BE FIXED?</a:t>
            </a:r>
            <a:endParaRPr lang="en-US" sz="2800" dirty="0">
              <a:solidFill>
                <a:prstClr val="white"/>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 LEASE ON A BUILDING</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4384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UTILITY BILLS</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STAFF WAGES</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TRANSPORTATION EXPENSES</a:t>
            </a:r>
            <a:endParaRPr lang="en-US" sz="2200" dirty="0">
              <a:solidFill>
                <a:prstClr val="white"/>
              </a:solidFill>
              <a:latin typeface="Century Gothic" panose="020B0502020202020204" pitchFamily="34" charset="0"/>
            </a:endParaRPr>
          </a:p>
        </p:txBody>
      </p:sp>
      <p:sp>
        <p:nvSpPr>
          <p:cNvPr id="25" name="Rectangle 24"/>
          <p:cNvSpPr/>
          <p:nvPr/>
        </p:nvSpPr>
        <p:spPr>
          <a:xfrm>
            <a:off x="2712720" y="54102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ALL OF THE ANSWERS ARE CORRECT.</a:t>
            </a:r>
            <a:endParaRPr lang="en-US" sz="2200" dirty="0">
              <a:solidFill>
                <a:prstClr val="white"/>
              </a:solidFill>
              <a:latin typeface="Century Gothic" panose="020B0502020202020204" pitchFamily="34" charset="0"/>
            </a:endParaRPr>
          </a:p>
        </p:txBody>
      </p:sp>
      <p:sp>
        <p:nvSpPr>
          <p:cNvPr id="31" name="TextBox 3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42</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02586111"/>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ang\Pictures\Jeremy\Aspen\Aspen2005 0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7"/>
          <p:cNvSpPr/>
          <p:nvPr/>
        </p:nvSpPr>
        <p:spPr>
          <a:xfrm>
            <a:off x="2819400" y="228600"/>
            <a:ext cx="5867400" cy="1600437"/>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819400" y="228837"/>
            <a:ext cx="5867400" cy="1569660"/>
          </a:xfrm>
          <a:prstGeom prst="rect">
            <a:avLst/>
          </a:prstGeom>
          <a:noFill/>
        </p:spPr>
        <p:txBody>
          <a:bodyPr wrap="square">
            <a:spAutoFit/>
          </a:bodyPr>
          <a:lstStyle/>
          <a:p>
            <a:pPr algn="ctr" fontAlgn="auto">
              <a:spcBef>
                <a:spcPts val="0"/>
              </a:spcBef>
              <a:spcAft>
                <a:spcPts val="0"/>
              </a:spcAft>
              <a:defRPr/>
            </a:pPr>
            <a:r>
              <a:rPr lang="en-US" sz="3200" dirty="0" smtClean="0">
                <a:solidFill>
                  <a:schemeClr val="tx1">
                    <a:lumMod val="65000"/>
                    <a:lumOff val="35000"/>
                  </a:schemeClr>
                </a:solidFill>
                <a:latin typeface="Century Gothic" pitchFamily="34" charset="0"/>
              </a:rPr>
              <a:t>WHAT ARE SOME FIXED COSTS AND VARIABLE COSTS INCURRED BY SKI RESORTS?</a:t>
            </a:r>
            <a:endParaRPr lang="en-US" sz="32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43</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ERIC CHIANG</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45631235"/>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1"/>
            <a:ext cx="8686800" cy="1905000"/>
          </a:xfrm>
          <a:prstGeom prst="round2DiagRect">
            <a:avLst>
              <a:gd name="adj1" fmla="val 15425"/>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52400" y="76200"/>
            <a:ext cx="8534400" cy="1815882"/>
          </a:xfrm>
          <a:prstGeom prst="rect">
            <a:avLst/>
          </a:prstGeom>
          <a:noFill/>
        </p:spPr>
        <p:txBody>
          <a:bodyPr wrap="square" rtlCol="0">
            <a:spAutoFit/>
          </a:bodyPr>
          <a:lstStyle/>
          <a:p>
            <a:r>
              <a:rPr lang="en-US" sz="2800" dirty="0" smtClean="0">
                <a:solidFill>
                  <a:prstClr val="white"/>
                </a:solidFill>
                <a:latin typeface="Century Gothic" panose="020B0502020202020204" pitchFamily="34" charset="0"/>
              </a:rPr>
              <a:t>IF A BAKERY CAN PRODUCE 100 CUPCAKES FOR $100 AND 200 CUPCAKES FOR $150, WHAT IS THE MARGINAL COST PER CUPCAKE FOR THE ADDITIONAL 100 CUPCAKES?</a:t>
            </a:r>
            <a:endParaRPr lang="en-US" sz="2800" dirty="0">
              <a:solidFill>
                <a:prstClr val="white"/>
              </a:solidFill>
              <a:latin typeface="Century Gothic" panose="020B0502020202020204" pitchFamily="34" charset="0"/>
            </a:endParaRPr>
          </a:p>
        </p:txBody>
      </p:sp>
      <p:sp>
        <p:nvSpPr>
          <p:cNvPr id="11" name="Oval 10"/>
          <p:cNvSpPr/>
          <p:nvPr/>
        </p:nvSpPr>
        <p:spPr>
          <a:xfrm>
            <a:off x="1402080" y="3429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419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4079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7736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779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770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3317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$0.25</a:t>
            </a:r>
            <a:endParaRPr lang="en-US" sz="3200" dirty="0">
              <a:solidFill>
                <a:prstClr val="white"/>
              </a:solidFill>
              <a:latin typeface="Century Gothic" panose="020B0502020202020204" pitchFamily="34" charset="0"/>
            </a:endParaRPr>
          </a:p>
        </p:txBody>
      </p:sp>
      <p:sp>
        <p:nvSpPr>
          <p:cNvPr id="18" name="Rectangle 17"/>
          <p:cNvSpPr/>
          <p:nvPr/>
        </p:nvSpPr>
        <p:spPr>
          <a:xfrm>
            <a:off x="2717482" y="33223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$0.50</a:t>
            </a:r>
            <a:endParaRPr lang="en-US" sz="3200" dirty="0">
              <a:solidFill>
                <a:prstClr val="white"/>
              </a:solidFill>
              <a:latin typeface="Century Gothic" panose="020B0502020202020204" pitchFamily="34" charset="0"/>
            </a:endParaRPr>
          </a:p>
        </p:txBody>
      </p:sp>
      <p:sp>
        <p:nvSpPr>
          <p:cNvPr id="19" name="Rectangle 18"/>
          <p:cNvSpPr/>
          <p:nvPr/>
        </p:nvSpPr>
        <p:spPr>
          <a:xfrm>
            <a:off x="2712720" y="43129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$0.75</a:t>
            </a:r>
            <a:endParaRPr lang="en-US" sz="3200" dirty="0">
              <a:solidFill>
                <a:prstClr val="white"/>
              </a:solidFill>
              <a:latin typeface="Century Gothic" panose="020B0502020202020204" pitchFamily="34" charset="0"/>
            </a:endParaRPr>
          </a:p>
        </p:txBody>
      </p:sp>
      <p:sp>
        <p:nvSpPr>
          <p:cNvPr id="20" name="Oval 19"/>
          <p:cNvSpPr/>
          <p:nvPr/>
        </p:nvSpPr>
        <p:spPr>
          <a:xfrm>
            <a:off x="1402080" y="53797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7302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3035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$1.00</a:t>
            </a:r>
            <a:endParaRPr lang="en-US" sz="3200" dirty="0">
              <a:solidFill>
                <a:prstClr val="white"/>
              </a:solidFill>
              <a:latin typeface="Century Gothic" panose="020B0502020202020204" pitchFamily="34" charset="0"/>
            </a:endParaRPr>
          </a:p>
        </p:txBody>
      </p:sp>
      <p:sp>
        <p:nvSpPr>
          <p:cNvPr id="23" name="TextBox 22"/>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44</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57188751"/>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8249" b="10087"/>
          <a:stretch/>
        </p:blipFill>
        <p:spPr>
          <a:xfrm>
            <a:off x="3008318" y="0"/>
            <a:ext cx="6135682" cy="65836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76297" b="10087"/>
          <a:stretch/>
        </p:blipFill>
        <p:spPr>
          <a:xfrm>
            <a:off x="1" y="0"/>
            <a:ext cx="3886200" cy="6583680"/>
          </a:xfrm>
          <a:prstGeom prst="rect">
            <a:avLst/>
          </a:prstGeom>
        </p:spPr>
      </p:pic>
      <p:sp>
        <p:nvSpPr>
          <p:cNvPr id="9" name="Rectangle 8"/>
          <p:cNvSpPr/>
          <p:nvPr/>
        </p:nvSpPr>
        <p:spPr>
          <a:xfrm>
            <a:off x="-2975" y="323963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56318" y="3239632"/>
            <a:ext cx="1676400" cy="15518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056505" y="3276600"/>
            <a:ext cx="1639695" cy="1569660"/>
          </a:xfrm>
          <a:prstGeom prst="rect">
            <a:avLst/>
          </a:prstGeom>
          <a:noFill/>
        </p:spPr>
        <p:txBody>
          <a:bodyPr wrap="square" rtlCol="0">
            <a:spAutoFit/>
          </a:bodyPr>
          <a:lstStyle/>
          <a:p>
            <a:pPr algn="ctr"/>
            <a:r>
              <a:rPr lang="en-US" sz="9600" dirty="0" smtClean="0">
                <a:solidFill>
                  <a:prstClr val="white"/>
                </a:solidFill>
                <a:latin typeface="Arial Black" panose="020B0A04020102020204" pitchFamily="34" charset="0"/>
              </a:rPr>
              <a:t>7</a:t>
            </a:r>
            <a:endParaRPr lang="en-US" sz="9600" dirty="0">
              <a:solidFill>
                <a:prstClr val="white"/>
              </a:solidFill>
              <a:latin typeface="Arial Black" panose="020B0A04020102020204" pitchFamily="34" charset="0"/>
            </a:endParaRPr>
          </a:p>
        </p:txBody>
      </p:sp>
      <p:sp>
        <p:nvSpPr>
          <p:cNvPr id="13" name="TextBox 12"/>
          <p:cNvSpPr txBox="1"/>
          <p:nvPr/>
        </p:nvSpPr>
        <p:spPr>
          <a:xfrm>
            <a:off x="914400" y="3536681"/>
            <a:ext cx="4532010" cy="769441"/>
          </a:xfrm>
          <a:prstGeom prst="rect">
            <a:avLst/>
          </a:prstGeom>
          <a:noFill/>
        </p:spPr>
        <p:txBody>
          <a:bodyPr wrap="none" rtlCol="0">
            <a:spAutoFit/>
          </a:bodyPr>
          <a:lstStyle/>
          <a:p>
            <a:r>
              <a:rPr lang="en-US" sz="4400" b="1" dirty="0">
                <a:solidFill>
                  <a:prstClr val="black">
                    <a:lumMod val="65000"/>
                    <a:lumOff val="35000"/>
                  </a:prstClr>
                </a:solidFill>
                <a:latin typeface="Segoe UI Light" panose="020B0502040204020203" pitchFamily="34" charset="0"/>
              </a:rPr>
              <a:t>END OF CHAPTER</a:t>
            </a:r>
          </a:p>
        </p:txBody>
      </p:sp>
      <p:sp>
        <p:nvSpPr>
          <p:cNvPr id="14" name="TextBox 13"/>
          <p:cNvSpPr txBox="1"/>
          <p:nvPr/>
        </p:nvSpPr>
        <p:spPr>
          <a:xfrm>
            <a:off x="990600" y="41910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cxnSp>
        <p:nvCxnSpPr>
          <p:cNvPr id="11" name="Straight Connector 10"/>
          <p:cNvCxnSpPr/>
          <p:nvPr/>
        </p:nvCxnSpPr>
        <p:spPr>
          <a:xfrm>
            <a:off x="6211881" y="45720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29400" y="6560940"/>
            <a:ext cx="958917"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r>
              <a:rPr lang="en-US" sz="1100" dirty="0" smtClean="0">
                <a:solidFill>
                  <a:prstClr val="white"/>
                </a:solidFill>
                <a:latin typeface="Century Gothic" panose="020B0502020202020204" pitchFamily="34" charset="0"/>
              </a:rPr>
              <a:t>45</a:t>
            </a:r>
            <a:endParaRPr lang="en-US" sz="1100" dirty="0">
              <a:solidFill>
                <a:prstClr val="white"/>
              </a:solidFill>
              <a:latin typeface="Century Gothic" panose="020B0502020202020204" pitchFamily="34" charset="0"/>
            </a:endParaRPr>
          </a:p>
        </p:txBody>
      </p:sp>
      <p:sp>
        <p:nvSpPr>
          <p:cNvPr id="18" name="TextBox 17"/>
          <p:cNvSpPr txBox="1"/>
          <p:nvPr/>
        </p:nvSpPr>
        <p:spPr>
          <a:xfrm>
            <a:off x="0" y="6398568"/>
            <a:ext cx="3483429" cy="230832"/>
          </a:xfrm>
          <a:prstGeom prst="rect">
            <a:avLst/>
          </a:prstGeom>
          <a:noFill/>
        </p:spPr>
        <p:txBody>
          <a:bodyPr vert="horz" wrap="square" rtlCol="0">
            <a:spAutoFit/>
          </a:bodyPr>
          <a:lstStyle/>
          <a:p>
            <a:r>
              <a:rPr lang="en-US" sz="900" dirty="0" err="1">
                <a:latin typeface="Century Gothic" pitchFamily="34" charset="0"/>
              </a:rPr>
              <a:t>Tshooter</a:t>
            </a:r>
            <a:r>
              <a:rPr lang="en-US" sz="900" dirty="0">
                <a:latin typeface="Century Gothic" pitchFamily="34" charset="0"/>
              </a:rPr>
              <a:t>/</a:t>
            </a:r>
            <a:r>
              <a:rPr lang="en-US" sz="900" dirty="0" err="1">
                <a:latin typeface="Century Gothic" pitchFamily="34" charset="0"/>
              </a:rPr>
              <a:t>Shutterstock</a:t>
            </a:r>
            <a:r>
              <a:rPr lang="en-US" sz="900" dirty="0">
                <a:latin typeface="Century Gothic" pitchFamily="34" charset="0"/>
              </a:rPr>
              <a:t>; Anton </a:t>
            </a:r>
            <a:r>
              <a:rPr lang="en-US" sz="900" dirty="0" err="1">
                <a:latin typeface="Century Gothic" pitchFamily="34" charset="0"/>
              </a:rPr>
              <a:t>Balazh</a:t>
            </a:r>
            <a:r>
              <a:rPr lang="en-US" sz="900" dirty="0">
                <a:latin typeface="Century Gothic" pitchFamily="34" charset="0"/>
              </a:rPr>
              <a:t>/</a:t>
            </a:r>
            <a:r>
              <a:rPr lang="en-US" sz="900" dirty="0" err="1">
                <a:latin typeface="Century Gothic" pitchFamily="34" charset="0"/>
              </a:rPr>
              <a:t>Shutterstock</a:t>
            </a:r>
            <a:endParaRPr lang="en-US" sz="900" dirty="0">
              <a:latin typeface="Century Gothic" pitchFamily="34" charset="0"/>
            </a:endParaRPr>
          </a:p>
        </p:txBody>
      </p:sp>
    </p:spTree>
    <p:extLst>
      <p:ext uri="{BB962C8B-B14F-4D97-AF65-F5344CB8AC3E}">
        <p14:creationId xmlns:p14="http://schemas.microsoft.com/office/powerpoint/2010/main" val="4160436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10800000">
            <a:off x="457200" y="8571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0875" y="2590800"/>
            <a:ext cx="700753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52399" y="609600"/>
            <a:ext cx="6956459"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281" y="603796"/>
            <a:ext cx="1342034"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FIRMS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762000" y="1752600"/>
            <a:ext cx="7315200" cy="3886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ALL FIRMS MUST DETERMINE:</a:t>
            </a:r>
          </a:p>
          <a:p>
            <a:pPr lvl="1" algn="l">
              <a:buClr>
                <a:prstClr val="black">
                  <a:lumMod val="65000"/>
                  <a:lumOff val="35000"/>
                </a:prstClr>
              </a:buClr>
            </a:pPr>
            <a:endParaRPr lang="en-US" altLang="en-US" dirty="0" smtClean="0">
              <a:solidFill>
                <a:srgbClr val="FF0000"/>
              </a:solidFill>
              <a:latin typeface="Arial" panose="020B0604020202020204" pitchFamily="34" charset="0"/>
              <a:cs typeface="Arial" panose="020B0604020202020204" pitchFamily="34" charset="0"/>
            </a:endParaRPr>
          </a:p>
          <a:p>
            <a:pPr lvl="1" algn="l">
              <a:buClr>
                <a:prstClr val="black">
                  <a:lumMod val="65000"/>
                  <a:lumOff val="35000"/>
                </a:prstClr>
              </a:buClr>
            </a:pPr>
            <a:r>
              <a:rPr lang="en-US" altLang="en-US" dirty="0" smtClean="0">
                <a:solidFill>
                  <a:srgbClr val="F79646"/>
                </a:solidFill>
                <a:latin typeface="Arial" panose="020B0604020202020204" pitchFamily="34" charset="0"/>
                <a:cs typeface="Arial" panose="020B0604020202020204" pitchFamily="34" charset="0"/>
              </a:rPr>
              <a:t>WHAT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 MARKET WANTS.</a:t>
            </a:r>
          </a:p>
          <a:p>
            <a:pPr lvl="1"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lvl="1" algn="l">
              <a:buClr>
                <a:prstClr val="black">
                  <a:lumMod val="65000"/>
                  <a:lumOff val="35000"/>
                </a:prstClr>
              </a:buClr>
            </a:pPr>
            <a:r>
              <a:rPr lang="en-US" altLang="en-US" dirty="0" smtClean="0">
                <a:solidFill>
                  <a:srgbClr val="F79646"/>
                </a:solidFill>
                <a:latin typeface="Arial" panose="020B0604020202020204" pitchFamily="34" charset="0"/>
                <a:cs typeface="Arial" panose="020B0604020202020204" pitchFamily="34" charset="0"/>
              </a:rPr>
              <a:t>HOW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TO PRODUCE THE GOOD OR SERVICE.</a:t>
            </a:r>
          </a:p>
        </p:txBody>
      </p:sp>
      <p:sp>
        <p:nvSpPr>
          <p:cNvPr id="23" name="Oval 22"/>
          <p:cNvSpPr/>
          <p:nvPr/>
        </p:nvSpPr>
        <p:spPr>
          <a:xfrm>
            <a:off x="684757" y="2905541"/>
            <a:ext cx="457200" cy="49539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381000" y="2514600"/>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25" name="Oval 24"/>
          <p:cNvSpPr/>
          <p:nvPr/>
        </p:nvSpPr>
        <p:spPr>
          <a:xfrm>
            <a:off x="684757" y="3886201"/>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381000" y="3581400"/>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11" name="TextBox 10"/>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5</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13716789"/>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400" y="381000"/>
            <a:ext cx="655320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16281" y="378098"/>
            <a:ext cx="326563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TYPES OF FIRMS</a:t>
            </a:r>
            <a:endParaRPr lang="en-US" sz="3300" dirty="0">
              <a:solidFill>
                <a:schemeClr val="bg1"/>
              </a:solidFill>
              <a:latin typeface="Century Gothic" panose="020B0502020202020204" pitchFamily="34" charset="0"/>
            </a:endParaRP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6</a:t>
            </a:fld>
            <a:endParaRPr lang="en-US" sz="1100" dirty="0">
              <a:solidFill>
                <a:schemeClr val="bg1"/>
              </a:solidFill>
              <a:latin typeface="Century Gothic" panose="020B0502020202020204" pitchFamily="34" charset="0"/>
            </a:endParaRPr>
          </a:p>
        </p:txBody>
      </p:sp>
      <p:sp>
        <p:nvSpPr>
          <p:cNvPr id="18" name="Round Diagonal Corner Rectangle 17"/>
          <p:cNvSpPr/>
          <p:nvPr/>
        </p:nvSpPr>
        <p:spPr>
          <a:xfrm>
            <a:off x="1524001" y="1600200"/>
            <a:ext cx="5235632" cy="114520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1524000" y="1869282"/>
            <a:ext cx="5235633" cy="600164"/>
          </a:xfrm>
          <a:prstGeom prst="rect">
            <a:avLst/>
          </a:prstGeom>
          <a:noFill/>
        </p:spPr>
        <p:txBody>
          <a:bodyPr wrap="square" rtlCol="0">
            <a:spAutoFit/>
          </a:bodyPr>
          <a:lstStyle/>
          <a:p>
            <a:pPr marL="0" lvl="1" algn="ctr"/>
            <a:r>
              <a:rPr lang="en-US" altLang="en-US" sz="3300" dirty="0">
                <a:solidFill>
                  <a:schemeClr val="bg1"/>
                </a:solidFill>
                <a:latin typeface="Century Gothic" panose="020B0502020202020204" pitchFamily="34" charset="0"/>
                <a:cs typeface="Arial" panose="020B0604020202020204" pitchFamily="34" charset="0"/>
              </a:rPr>
              <a:t>SOLE </a:t>
            </a:r>
            <a:r>
              <a:rPr lang="en-US" altLang="en-US" sz="3300" dirty="0" smtClean="0">
                <a:solidFill>
                  <a:schemeClr val="bg1"/>
                </a:solidFill>
                <a:latin typeface="Century Gothic" panose="020B0502020202020204" pitchFamily="34" charset="0"/>
                <a:cs typeface="Arial" panose="020B0604020202020204" pitchFamily="34" charset="0"/>
              </a:rPr>
              <a:t>PROPRIETORSHIPS</a:t>
            </a:r>
            <a:endParaRPr lang="en-US" altLang="en-US" sz="3300" dirty="0">
              <a:solidFill>
                <a:schemeClr val="bg1"/>
              </a:solidFill>
              <a:latin typeface="Century Gothic" panose="020B0502020202020204" pitchFamily="34" charset="0"/>
              <a:cs typeface="Arial" panose="020B0604020202020204" pitchFamily="34" charset="0"/>
            </a:endParaRPr>
          </a:p>
        </p:txBody>
      </p:sp>
      <p:sp>
        <p:nvSpPr>
          <p:cNvPr id="30" name="Round Diagonal Corner Rectangle 29"/>
          <p:cNvSpPr/>
          <p:nvPr/>
        </p:nvSpPr>
        <p:spPr>
          <a:xfrm>
            <a:off x="1524002" y="2897803"/>
            <a:ext cx="5235632" cy="114520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1524001" y="3166885"/>
            <a:ext cx="5235633" cy="600164"/>
          </a:xfrm>
          <a:prstGeom prst="rect">
            <a:avLst/>
          </a:prstGeom>
          <a:noFill/>
        </p:spPr>
        <p:txBody>
          <a:bodyPr wrap="square" rtlCol="0">
            <a:spAutoFit/>
          </a:bodyPr>
          <a:lstStyle/>
          <a:p>
            <a:pPr marL="0" lvl="1" algn="ctr"/>
            <a:r>
              <a:rPr lang="en-US" altLang="en-US" sz="3300" dirty="0" smtClean="0">
                <a:solidFill>
                  <a:schemeClr val="bg1"/>
                </a:solidFill>
                <a:latin typeface="Century Gothic" panose="020B0502020202020204" pitchFamily="34" charset="0"/>
                <a:cs typeface="Arial" panose="020B0604020202020204" pitchFamily="34" charset="0"/>
              </a:rPr>
              <a:t>PARTNERSHIPS</a:t>
            </a:r>
            <a:endParaRPr lang="en-US" altLang="en-US" sz="3300" dirty="0">
              <a:solidFill>
                <a:schemeClr val="bg1"/>
              </a:solidFill>
              <a:latin typeface="Century Gothic" panose="020B0502020202020204" pitchFamily="34" charset="0"/>
              <a:cs typeface="Arial" panose="020B0604020202020204" pitchFamily="34" charset="0"/>
            </a:endParaRPr>
          </a:p>
        </p:txBody>
      </p:sp>
      <p:sp>
        <p:nvSpPr>
          <p:cNvPr id="32" name="Round Diagonal Corner Rectangle 31"/>
          <p:cNvSpPr/>
          <p:nvPr/>
        </p:nvSpPr>
        <p:spPr>
          <a:xfrm>
            <a:off x="1524002" y="4191000"/>
            <a:ext cx="5235632" cy="114520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1524001" y="4460082"/>
            <a:ext cx="5235633" cy="600164"/>
          </a:xfrm>
          <a:prstGeom prst="rect">
            <a:avLst/>
          </a:prstGeom>
          <a:noFill/>
        </p:spPr>
        <p:txBody>
          <a:bodyPr wrap="square" rtlCol="0">
            <a:spAutoFit/>
          </a:bodyPr>
          <a:lstStyle/>
          <a:p>
            <a:pPr marL="0" lvl="1" algn="ctr"/>
            <a:r>
              <a:rPr lang="en-US" altLang="en-US" sz="3300" dirty="0" smtClean="0">
                <a:solidFill>
                  <a:schemeClr val="bg1"/>
                </a:solidFill>
                <a:latin typeface="Century Gothic" panose="020B0502020202020204" pitchFamily="34" charset="0"/>
                <a:cs typeface="Arial" panose="020B0604020202020204" pitchFamily="34" charset="0"/>
              </a:rPr>
              <a:t>CORPORATIONS</a:t>
            </a:r>
            <a:endParaRPr lang="en-US" altLang="en-US" sz="330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855892320"/>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90436"/>
            <a:ext cx="4863832"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SOLE PROPRIETORSHIPS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6200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One owner</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Easy to start</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Limited access to financial capital</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Owner’s personal assets subject to </a:t>
            </a:r>
            <a:r>
              <a:rPr lang="en-US" altLang="en-US" sz="3600" dirty="0" smtClean="0">
                <a:solidFill>
                  <a:srgbClr val="F79646"/>
                </a:solidFill>
                <a:latin typeface="Arial" panose="020B0604020202020204" pitchFamily="34" charset="0"/>
                <a:cs typeface="Arial" panose="020B0604020202020204" pitchFamily="34" charset="0"/>
              </a:rPr>
              <a:t>unlimited liability</a:t>
            </a:r>
            <a:endParaRPr lang="en-US" altLang="en-US" sz="36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7</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6629954"/>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90436"/>
            <a:ext cx="303480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PARTNERSHIPS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6200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More than one owner</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Can divide tasks among partners</a:t>
            </a:r>
          </a:p>
          <a:p>
            <a:pPr marL="914400" lvl="1"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Division of labor</a:t>
            </a:r>
          </a:p>
          <a:p>
            <a:pPr marL="457200" indent="-457200" algn="l">
              <a:buClr>
                <a:prstClr val="black">
                  <a:lumMod val="65000"/>
                  <a:lumOff val="35000"/>
                </a:prstClr>
              </a:buClr>
              <a:buFont typeface="Wingdings" panose="05000000000000000000" pitchFamily="2" charset="2"/>
              <a:buChar char="Ü"/>
            </a:pPr>
            <a:r>
              <a:rPr lang="en-US" altLang="en-US" sz="3600" dirty="0">
                <a:solidFill>
                  <a:prstClr val="black">
                    <a:lumMod val="50000"/>
                    <a:lumOff val="50000"/>
                  </a:prstClr>
                </a:solidFill>
                <a:latin typeface="Arial" panose="020B0604020202020204" pitchFamily="34" charset="0"/>
                <a:cs typeface="Arial" panose="020B0604020202020204" pitchFamily="34" charset="0"/>
              </a:rPr>
              <a:t>P</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ersonal assets of all owners subject to </a:t>
            </a:r>
            <a:r>
              <a:rPr lang="en-US" altLang="en-US" sz="3600" dirty="0" smtClean="0">
                <a:solidFill>
                  <a:srgbClr val="F79646"/>
                </a:solidFill>
                <a:latin typeface="Arial" panose="020B0604020202020204" pitchFamily="34" charset="0"/>
                <a:cs typeface="Arial" panose="020B0604020202020204" pitchFamily="34" charset="0"/>
              </a:rPr>
              <a:t>unlimited liability</a:t>
            </a:r>
            <a:endParaRPr lang="en-US" altLang="en-US" sz="3600" dirty="0" smtClean="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Includes negligence by partners</a:t>
            </a:r>
          </a:p>
          <a:p>
            <a:pPr algn="l">
              <a:buClr>
                <a:prstClr val="black">
                  <a:lumMod val="65000"/>
                  <a:lumOff val="35000"/>
                </a:prstClr>
              </a:buClr>
            </a:pPr>
            <a:endParaRPr lang="en-US" altLang="en-US" sz="3600"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8</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4392373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90436"/>
            <a:ext cx="350448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CORPORATIONS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6200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Owners called </a:t>
            </a:r>
            <a:r>
              <a:rPr lang="en-US" altLang="en-US" sz="3600" dirty="0" smtClean="0">
                <a:solidFill>
                  <a:srgbClr val="F79646"/>
                </a:solidFill>
                <a:latin typeface="Arial" panose="020B0604020202020204" pitchFamily="34" charset="0"/>
                <a:cs typeface="Arial" panose="020B0604020202020204" pitchFamily="34" charset="0"/>
              </a:rPr>
              <a:t>stockholders</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Have legal rights (much like an individual)</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Can raise money by issuing stocks and bonds</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Owners protected by </a:t>
            </a:r>
            <a:r>
              <a:rPr lang="en-US" altLang="en-US" sz="3600" dirty="0" smtClean="0">
                <a:solidFill>
                  <a:srgbClr val="F79646"/>
                </a:solidFill>
                <a:latin typeface="Arial" panose="020B0604020202020204" pitchFamily="34" charset="0"/>
                <a:cs typeface="Arial" panose="020B0604020202020204" pitchFamily="34" charset="0"/>
              </a:rPr>
              <a:t>limited liability</a:t>
            </a:r>
          </a:p>
          <a:p>
            <a:pPr marL="914400" lvl="1"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Losses limited to value of stock</a:t>
            </a:r>
          </a:p>
          <a:p>
            <a:pPr algn="l">
              <a:buClr>
                <a:prstClr val="black">
                  <a:lumMod val="65000"/>
                  <a:lumOff val="35000"/>
                </a:prstClr>
              </a:buClr>
            </a:pPr>
            <a:endParaRPr lang="en-US" altLang="en-US" sz="3600"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7</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9</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65311495"/>
      </p:ext>
    </p:extLst>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ood for thou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2801</TotalTime>
  <Words>1945</Words>
  <Application>Microsoft Office PowerPoint</Application>
  <PresentationFormat>On-screen Show (4:3)</PresentationFormat>
  <Paragraphs>544</Paragraphs>
  <Slides>45</Slides>
  <Notes>45</Notes>
  <HiddenSlides>0</HiddenSlides>
  <MMClips>0</MMClips>
  <ScaleCrop>false</ScaleCrop>
  <HeadingPairs>
    <vt:vector size="4" baseType="variant">
      <vt:variant>
        <vt:lpstr>Theme</vt:lpstr>
      </vt:variant>
      <vt:variant>
        <vt:i4>13</vt:i4>
      </vt:variant>
      <vt:variant>
        <vt:lpstr>Slide Titles</vt:lpstr>
      </vt:variant>
      <vt:variant>
        <vt:i4>45</vt:i4>
      </vt:variant>
    </vt:vector>
  </HeadingPairs>
  <TitlesOfParts>
    <vt:vector size="58" baseType="lpstr">
      <vt:lpstr>Office Theme</vt:lpstr>
      <vt:lpstr>1_Food for thought</vt:lpstr>
      <vt:lpstr>3_Office Theme</vt:lpstr>
      <vt:lpstr>1_Office Theme</vt:lpstr>
      <vt:lpstr>2_Basic</vt:lpstr>
      <vt:lpstr>2_Try it 1</vt:lpstr>
      <vt:lpstr>8_Office Theme</vt:lpstr>
      <vt:lpstr>3_Basic</vt:lpstr>
      <vt:lpstr>3_Try it 1</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Lindsay Neff</cp:lastModifiedBy>
  <cp:revision>323</cp:revision>
  <dcterms:created xsi:type="dcterms:W3CDTF">2013-11-11T14:39:47Z</dcterms:created>
  <dcterms:modified xsi:type="dcterms:W3CDTF">2016-10-26T20:46:50Z</dcterms:modified>
</cp:coreProperties>
</file>