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96" r:id="rId3"/>
    <p:sldMasterId id="2147483708" r:id="rId4"/>
  </p:sldMasterIdLst>
  <p:notesMasterIdLst>
    <p:notesMasterId r:id="rId41"/>
  </p:notesMasterIdLst>
  <p:sldIdLst>
    <p:sldId id="399" r:id="rId5"/>
    <p:sldId id="262" r:id="rId6"/>
    <p:sldId id="264" r:id="rId7"/>
    <p:sldId id="257" r:id="rId8"/>
    <p:sldId id="363" r:id="rId9"/>
    <p:sldId id="288" r:id="rId10"/>
    <p:sldId id="379" r:id="rId11"/>
    <p:sldId id="386" r:id="rId12"/>
    <p:sldId id="387" r:id="rId13"/>
    <p:sldId id="388" r:id="rId14"/>
    <p:sldId id="389" r:id="rId15"/>
    <p:sldId id="364" r:id="rId16"/>
    <p:sldId id="365" r:id="rId17"/>
    <p:sldId id="390" r:id="rId18"/>
    <p:sldId id="366" r:id="rId19"/>
    <p:sldId id="391" r:id="rId20"/>
    <p:sldId id="290" r:id="rId21"/>
    <p:sldId id="266" r:id="rId22"/>
    <p:sldId id="275" r:id="rId23"/>
    <p:sldId id="371" r:id="rId24"/>
    <p:sldId id="372" r:id="rId25"/>
    <p:sldId id="368" r:id="rId26"/>
    <p:sldId id="369" r:id="rId27"/>
    <p:sldId id="370" r:id="rId28"/>
    <p:sldId id="381" r:id="rId29"/>
    <p:sldId id="375" r:id="rId30"/>
    <p:sldId id="383" r:id="rId31"/>
    <p:sldId id="322" r:id="rId32"/>
    <p:sldId id="392" r:id="rId33"/>
    <p:sldId id="330" r:id="rId34"/>
    <p:sldId id="376" r:id="rId35"/>
    <p:sldId id="398" r:id="rId36"/>
    <p:sldId id="384" r:id="rId37"/>
    <p:sldId id="284" r:id="rId38"/>
    <p:sldId id="385" r:id="rId39"/>
    <p:sldId id="40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 initials="K" lastIdx="0" clrIdx="0"/>
  <p:cmAuthor id="1" name="ebonilla" initials="e" lastIdx="1" clrIdx="1"/>
  <p:cmAuthor id="2" name="Isman, Jodi" initials="IJ" lastIdx="8"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00FF"/>
    <a:srgbClr val="FCD5B5"/>
    <a:srgbClr val="A6A6A6"/>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8389" autoAdjust="0"/>
  </p:normalViewPr>
  <p:slideViewPr>
    <p:cSldViewPr>
      <p:cViewPr varScale="1">
        <p:scale>
          <a:sx n="71" d="100"/>
          <a:sy n="71" d="100"/>
        </p:scale>
        <p:origin x="-195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2" d="100"/>
          <a:sy n="72" d="100"/>
        </p:scale>
        <p:origin x="-178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06597-A0CD-4367-B3B4-3B20C8A464A9}" type="datetimeFigureOut">
              <a:rPr lang="en-US" smtClean="0"/>
              <a:t>10/26/2016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C9249-343B-4722-9764-1BA316ECD671}" type="slidenum">
              <a:rPr lang="en-US" smtClean="0"/>
              <a:t>‹#›</a:t>
            </a:fld>
            <a:endParaRPr lang="en-US"/>
          </a:p>
        </p:txBody>
      </p:sp>
    </p:spTree>
    <p:extLst>
      <p:ext uri="{BB962C8B-B14F-4D97-AF65-F5344CB8AC3E}">
        <p14:creationId xmlns:p14="http://schemas.microsoft.com/office/powerpoint/2010/main" val="218367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680157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10</a:t>
            </a:fld>
            <a:endParaRPr lang="en-US"/>
          </a:p>
        </p:txBody>
      </p:sp>
    </p:spTree>
    <p:extLst>
      <p:ext uri="{BB962C8B-B14F-4D97-AF65-F5344CB8AC3E}">
        <p14:creationId xmlns:p14="http://schemas.microsoft.com/office/powerpoint/2010/main" val="65962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11</a:t>
            </a:fld>
            <a:endParaRPr lang="en-US"/>
          </a:p>
        </p:txBody>
      </p:sp>
    </p:spTree>
    <p:extLst>
      <p:ext uri="{BB962C8B-B14F-4D97-AF65-F5344CB8AC3E}">
        <p14:creationId xmlns:p14="http://schemas.microsoft.com/office/powerpoint/2010/main" val="1220455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12</a:t>
            </a:fld>
            <a:endParaRPr lang="en-US"/>
          </a:p>
        </p:txBody>
      </p:sp>
    </p:spTree>
    <p:extLst>
      <p:ext uri="{BB962C8B-B14F-4D97-AF65-F5344CB8AC3E}">
        <p14:creationId xmlns:p14="http://schemas.microsoft.com/office/powerpoint/2010/main" val="924491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13</a:t>
            </a:fld>
            <a:endParaRPr lang="en-US"/>
          </a:p>
        </p:txBody>
      </p:sp>
    </p:spTree>
    <p:extLst>
      <p:ext uri="{BB962C8B-B14F-4D97-AF65-F5344CB8AC3E}">
        <p14:creationId xmlns:p14="http://schemas.microsoft.com/office/powerpoint/2010/main" val="2900878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14</a:t>
            </a:fld>
            <a:endParaRPr lang="en-US"/>
          </a:p>
        </p:txBody>
      </p:sp>
    </p:spTree>
    <p:extLst>
      <p:ext uri="{BB962C8B-B14F-4D97-AF65-F5344CB8AC3E}">
        <p14:creationId xmlns:p14="http://schemas.microsoft.com/office/powerpoint/2010/main" val="417755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15</a:t>
            </a:fld>
            <a:endParaRPr lang="en-US"/>
          </a:p>
        </p:txBody>
      </p:sp>
    </p:spTree>
    <p:extLst>
      <p:ext uri="{BB962C8B-B14F-4D97-AF65-F5344CB8AC3E}">
        <p14:creationId xmlns:p14="http://schemas.microsoft.com/office/powerpoint/2010/main" val="412766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16</a:t>
            </a:fld>
            <a:endParaRPr lang="en-US"/>
          </a:p>
        </p:txBody>
      </p:sp>
    </p:spTree>
    <p:extLst>
      <p:ext uri="{BB962C8B-B14F-4D97-AF65-F5344CB8AC3E}">
        <p14:creationId xmlns:p14="http://schemas.microsoft.com/office/powerpoint/2010/main" val="796507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17</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18</a:t>
            </a:fld>
            <a:endParaRPr lang="en-US"/>
          </a:p>
        </p:txBody>
      </p:sp>
    </p:spTree>
    <p:extLst>
      <p:ext uri="{BB962C8B-B14F-4D97-AF65-F5344CB8AC3E}">
        <p14:creationId xmlns:p14="http://schemas.microsoft.com/office/powerpoint/2010/main" val="2559297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19</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20</a:t>
            </a:fld>
            <a:endParaRPr lang="en-US"/>
          </a:p>
        </p:txBody>
      </p:sp>
    </p:spTree>
    <p:extLst>
      <p:ext uri="{BB962C8B-B14F-4D97-AF65-F5344CB8AC3E}">
        <p14:creationId xmlns:p14="http://schemas.microsoft.com/office/powerpoint/2010/main" val="324362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21</a:t>
            </a:fld>
            <a:endParaRPr lang="en-US"/>
          </a:p>
        </p:txBody>
      </p:sp>
    </p:spTree>
    <p:extLst>
      <p:ext uri="{BB962C8B-B14F-4D97-AF65-F5344CB8AC3E}">
        <p14:creationId xmlns:p14="http://schemas.microsoft.com/office/powerpoint/2010/main" val="4197026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22</a:t>
            </a:fld>
            <a:endParaRPr lang="en-US"/>
          </a:p>
        </p:txBody>
      </p:sp>
    </p:spTree>
    <p:extLst>
      <p:ext uri="{BB962C8B-B14F-4D97-AF65-F5344CB8AC3E}">
        <p14:creationId xmlns:p14="http://schemas.microsoft.com/office/powerpoint/2010/main" val="1747105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23</a:t>
            </a:fld>
            <a:endParaRPr lang="en-US"/>
          </a:p>
        </p:txBody>
      </p:sp>
    </p:spTree>
    <p:extLst>
      <p:ext uri="{BB962C8B-B14F-4D97-AF65-F5344CB8AC3E}">
        <p14:creationId xmlns:p14="http://schemas.microsoft.com/office/powerpoint/2010/main" val="4005550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24</a:t>
            </a:fld>
            <a:endParaRPr lang="en-US"/>
          </a:p>
        </p:txBody>
      </p:sp>
    </p:spTree>
    <p:extLst>
      <p:ext uri="{BB962C8B-B14F-4D97-AF65-F5344CB8AC3E}">
        <p14:creationId xmlns:p14="http://schemas.microsoft.com/office/powerpoint/2010/main" val="2992397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28</a:t>
            </a:fld>
            <a:endParaRPr lang="en-US"/>
          </a:p>
        </p:txBody>
      </p:sp>
    </p:spTree>
    <p:extLst>
      <p:ext uri="{BB962C8B-B14F-4D97-AF65-F5344CB8AC3E}">
        <p14:creationId xmlns:p14="http://schemas.microsoft.com/office/powerpoint/2010/main" val="2880636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29</a:t>
            </a:fld>
            <a:endParaRPr lang="en-US"/>
          </a:p>
        </p:txBody>
      </p:sp>
    </p:spTree>
    <p:extLst>
      <p:ext uri="{BB962C8B-B14F-4D97-AF65-F5344CB8AC3E}">
        <p14:creationId xmlns:p14="http://schemas.microsoft.com/office/powerpoint/2010/main" val="3990736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30</a:t>
            </a:fld>
            <a:endParaRPr lang="en-US"/>
          </a:p>
        </p:txBody>
      </p:sp>
    </p:spTree>
    <p:extLst>
      <p:ext uri="{BB962C8B-B14F-4D97-AF65-F5344CB8AC3E}">
        <p14:creationId xmlns:p14="http://schemas.microsoft.com/office/powerpoint/2010/main" val="624132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D</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31</a:t>
            </a:fld>
            <a:endParaRPr lang="en-US"/>
          </a:p>
        </p:txBody>
      </p:sp>
    </p:spTree>
    <p:extLst>
      <p:ext uri="{BB962C8B-B14F-4D97-AF65-F5344CB8AC3E}">
        <p14:creationId xmlns:p14="http://schemas.microsoft.com/office/powerpoint/2010/main" val="361549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Consumer surplus is the difference between a consumer’s willingness-to-pay (or what they value a good to be worth) and the price. Just because a product has a low price does not mean the most consumer surplus is achieved, because the perceived value of that good is likely to be low as well. Consumer surplus is maximized when one buys a high-valued product at a low price.</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352320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D</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33</a:t>
            </a:fld>
            <a:endParaRPr lang="en-US"/>
          </a:p>
        </p:txBody>
      </p:sp>
    </p:spTree>
    <p:extLst>
      <p:ext uri="{BB962C8B-B14F-4D97-AF65-F5344CB8AC3E}">
        <p14:creationId xmlns:p14="http://schemas.microsoft.com/office/powerpoint/2010/main" val="3097116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 Price gouging laws act as a price ceiling at the</a:t>
            </a:r>
            <a:r>
              <a:rPr lang="en-US" altLang="en-US" baseline="0" dirty="0" smtClean="0"/>
              <a:t> pre-crisis price levels. However, during natural disasters, demand for many goods such as gas, batteries, and building materials spike, creating a shortage. These costs can be minimized if incentives are given to increase supply, such as subsidies to firms who provide critical supplies during times of emergency.</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621297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A</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35</a:t>
            </a:fld>
            <a:endParaRPr lang="en-US"/>
          </a:p>
        </p:txBody>
      </p:sp>
    </p:spTree>
    <p:extLst>
      <p:ext uri="{BB962C8B-B14F-4D97-AF65-F5344CB8AC3E}">
        <p14:creationId xmlns:p14="http://schemas.microsoft.com/office/powerpoint/2010/main" val="3688067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51189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4</a:t>
            </a:fld>
            <a:endParaRPr lang="en-US"/>
          </a:p>
        </p:txBody>
      </p:sp>
    </p:spTree>
    <p:extLst>
      <p:ext uri="{BB962C8B-B14F-4D97-AF65-F5344CB8AC3E}">
        <p14:creationId xmlns:p14="http://schemas.microsoft.com/office/powerpoint/2010/main" val="284997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5</a:t>
            </a:fld>
            <a:endParaRPr lang="en-US"/>
          </a:p>
        </p:txBody>
      </p:sp>
    </p:spTree>
    <p:extLst>
      <p:ext uri="{BB962C8B-B14F-4D97-AF65-F5344CB8AC3E}">
        <p14:creationId xmlns:p14="http://schemas.microsoft.com/office/powerpoint/2010/main" val="287282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6</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7</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8</a:t>
            </a:fld>
            <a:endParaRPr lang="en-US"/>
          </a:p>
        </p:txBody>
      </p:sp>
    </p:spTree>
    <p:extLst>
      <p:ext uri="{BB962C8B-B14F-4D97-AF65-F5344CB8AC3E}">
        <p14:creationId xmlns:p14="http://schemas.microsoft.com/office/powerpoint/2010/main" val="1132901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9</a:t>
            </a:fld>
            <a:endParaRPr lang="en-US"/>
          </a:p>
        </p:txBody>
      </p:sp>
    </p:spTree>
    <p:extLst>
      <p:ext uri="{BB962C8B-B14F-4D97-AF65-F5344CB8AC3E}">
        <p14:creationId xmlns:p14="http://schemas.microsoft.com/office/powerpoint/2010/main" val="697095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326099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356233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284680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78867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latin typeface="Arial" pitchFamily="34" charset="0"/>
                <a:cs typeface="Arial" pitchFamily="34" charset="0"/>
              </a:defRPr>
            </a:lvl1pPr>
            <a:lvl2pPr>
              <a:defRPr sz="3200">
                <a:latin typeface="Arial" pitchFamily="34" charset="0"/>
                <a:cs typeface="Arial" pitchFamily="34" charset="0"/>
              </a:defRPr>
            </a:lvl2pPr>
            <a:lvl3pPr>
              <a:defRPr sz="28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3035900918"/>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1419306"/>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9357705"/>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34401188"/>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35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807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73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79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2296351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641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712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486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086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281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822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361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25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777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56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1877236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721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872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462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781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649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352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445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76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26429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3900866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4120109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91155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148098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365078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t>10/26/2016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t>‹#›</a:t>
            </a:fld>
            <a:endParaRPr lang="en-US"/>
          </a:p>
        </p:txBody>
      </p:sp>
    </p:spTree>
    <p:extLst>
      <p:ext uri="{BB962C8B-B14F-4D97-AF65-F5344CB8AC3E}">
        <p14:creationId xmlns:p14="http://schemas.microsoft.com/office/powerpoint/2010/main" val="25742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0" y="1830388"/>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Right Arrow 8"/>
          <p:cNvSpPr/>
          <p:nvPr/>
        </p:nvSpPr>
        <p:spPr>
          <a:xfrm>
            <a:off x="0" y="0"/>
            <a:ext cx="2438400" cy="1283910"/>
          </a:xfrm>
          <a:prstGeom prst="rightArrow">
            <a:avLst/>
          </a:prstGeom>
          <a:solidFill>
            <a:schemeClr val="accent6"/>
          </a:solidFill>
        </p:spPr>
        <p:txBody>
          <a:bodyPr>
            <a:spAutoFit/>
          </a:bodyPr>
          <a:lstStyle/>
          <a:p>
            <a:pPr algn="ctr">
              <a:defRPr/>
            </a:pPr>
            <a:r>
              <a:rPr lang="en-US" sz="3600" b="1"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Arial" pitchFamily="34" charset="0"/>
                <a:cs typeface="Arial" pitchFamily="34" charset="0"/>
              </a:rPr>
              <a:t>Try it</a:t>
            </a:r>
          </a:p>
        </p:txBody>
      </p:sp>
      <p:sp>
        <p:nvSpPr>
          <p:cNvPr id="24581"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5E66978E-F80B-459D-BDB5-96CBD9164F0E}" type="slidenum">
              <a:rPr lang="en-US" sz="1400">
                <a:solidFill>
                  <a:prstClr val="black"/>
                </a:solidFill>
                <a:latin typeface="Century Gothic" pitchFamily="34" charset="0"/>
                <a:cs typeface="Arial" charset="0"/>
              </a:rPr>
              <a:pPr eaLnBrk="0" fontAlgn="base" hangingPunct="0">
                <a:spcBef>
                  <a:spcPct val="0"/>
                </a:spcBef>
                <a:spcAft>
                  <a:spcPct val="0"/>
                </a:spcAft>
                <a:defRPr/>
              </a:pPr>
              <a:t>‹#›</a:t>
            </a:fld>
            <a:endParaRPr lang="en-US" sz="1400">
              <a:solidFill>
                <a:prstClr val="black"/>
              </a:solidFill>
              <a:latin typeface="Century Gothic"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a:t>
            </a:r>
            <a:endParaRPr lang="en-US" dirty="0">
              <a:solidFill>
                <a:prstClr val="black"/>
              </a:solidFill>
              <a:latin typeface="Arial" pitchFamily="34" charset="0"/>
              <a:cs typeface="Arial" pitchFamily="34" charset="0"/>
            </a:endParaRPr>
          </a:p>
        </p:txBody>
      </p:sp>
      <p:sp>
        <p:nvSpPr>
          <p:cNvPr id="7"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71357457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uild="p" autoUpdateAnimBg="0">
        <p:tmplLst>
          <p:tmpl lvl="1">
            <p:tnLst>
              <p:par>
                <p:cTn presetID="1" presetClass="entr" presetSubtype="0" fill="hold" nodeType="clickEffect">
                  <p:stCondLst>
                    <p:cond delay="0"/>
                  </p:stCondLst>
                  <p:childTnLst>
                    <p:set>
                      <p:cBhvr>
                        <p:cTn dur="1" fill="hold">
                          <p:stCondLst>
                            <p:cond delay="499"/>
                          </p:stCondLst>
                        </p:cTn>
                        <p:tgtEl>
                          <p:spTgt spid="1026"/>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499"/>
                          </p:stCondLst>
                        </p:cTn>
                        <p:tgtEl>
                          <p:spTgt spid="1026"/>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1026"/>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1026"/>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1026"/>
                        </p:tgtEl>
                        <p:attrNameLst>
                          <p:attrName>style.visibility</p:attrName>
                        </p:attrNameLst>
                      </p:cBhvr>
                      <p:to>
                        <p:strVal val="visible"/>
                      </p:to>
                    </p:set>
                  </p:childTnLst>
                </p:cTn>
              </p:par>
            </p:tnLst>
          </p:tmpl>
        </p:tmplLst>
      </p:bldP>
    </p:bldLst>
  </p:timing>
  <p:hf hdr="0" dt="0"/>
  <p:txStyles>
    <p:titleStyle>
      <a:lvl1pPr algn="ctr" rtl="0" eaLnBrk="0" fontAlgn="base" hangingPunct="0">
        <a:spcBef>
          <a:spcPct val="0"/>
        </a:spcBef>
        <a:spcAft>
          <a:spcPct val="0"/>
        </a:spcAft>
        <a:defRPr sz="4400" b="1" i="1" kern="1200">
          <a:noFill/>
          <a:latin typeface="Century Gothic" pitchFamily="34" charset="0"/>
          <a:ea typeface="+mj-ea"/>
          <a:cs typeface="+mj-cs"/>
        </a:defRPr>
      </a:lvl1pPr>
      <a:lvl2pPr algn="ctr" rtl="0" eaLnBrk="0" fontAlgn="base" hangingPunct="0">
        <a:spcBef>
          <a:spcPct val="0"/>
        </a:spcBef>
        <a:spcAft>
          <a:spcPct val="0"/>
        </a:spcAft>
        <a:defRPr sz="4400" b="1" i="1">
          <a:solidFill>
            <a:schemeClr val="tx1"/>
          </a:solidFill>
          <a:latin typeface="Century Gothic" pitchFamily="34" charset="0"/>
        </a:defRPr>
      </a:lvl2pPr>
      <a:lvl3pPr algn="ctr" rtl="0" eaLnBrk="0" fontAlgn="base" hangingPunct="0">
        <a:spcBef>
          <a:spcPct val="0"/>
        </a:spcBef>
        <a:spcAft>
          <a:spcPct val="0"/>
        </a:spcAft>
        <a:defRPr sz="4400" b="1" i="1">
          <a:solidFill>
            <a:schemeClr val="tx1"/>
          </a:solidFill>
          <a:latin typeface="Century Gothic" pitchFamily="34" charset="0"/>
        </a:defRPr>
      </a:lvl3pPr>
      <a:lvl4pPr algn="ctr" rtl="0" eaLnBrk="0" fontAlgn="base" hangingPunct="0">
        <a:spcBef>
          <a:spcPct val="0"/>
        </a:spcBef>
        <a:spcAft>
          <a:spcPct val="0"/>
        </a:spcAft>
        <a:defRPr sz="4400" b="1" i="1">
          <a:solidFill>
            <a:schemeClr val="tx1"/>
          </a:solidFill>
          <a:latin typeface="Century Gothic" pitchFamily="34" charset="0"/>
        </a:defRPr>
      </a:lvl4pPr>
      <a:lvl5pPr algn="ctr" rtl="0" eaLnBrk="0" fontAlgn="base" hangingPunct="0">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7197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0208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6560941"/>
          </a:xfrm>
          <a:prstGeom prst="rect">
            <a:avLst/>
          </a:prstGeom>
        </p:spPr>
      </p:pic>
      <p:sp>
        <p:nvSpPr>
          <p:cNvPr id="13" name="TextBox 12"/>
          <p:cNvSpPr txBox="1"/>
          <p:nvPr/>
        </p:nvSpPr>
        <p:spPr>
          <a:xfrm>
            <a:off x="6629400" y="6560940"/>
            <a:ext cx="1731564"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4</a:t>
            </a:r>
            <a:r>
              <a:rPr lang="en-US" sz="1100" dirty="0" smtClean="0">
                <a:solidFill>
                  <a:srgbClr val="009999"/>
                </a:solidFill>
                <a:latin typeface="Century Gothic" panose="020B0502020202020204" pitchFamily="34" charset="0"/>
              </a:rPr>
              <a:t>         </a:t>
            </a:r>
            <a:r>
              <a:rPr lang="en-US" sz="1100" dirty="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t>1</a:t>
            </a:fld>
            <a:endParaRPr lang="en-US" sz="1100" dirty="0">
              <a:solidFill>
                <a:prstClr val="white"/>
              </a:solidFill>
              <a:latin typeface="Century Gothic" panose="020B0502020202020204" pitchFamily="34" charset="0"/>
            </a:endParaRPr>
          </a:p>
        </p:txBody>
      </p:sp>
      <p:sp>
        <p:nvSpPr>
          <p:cNvPr id="17" name="TextBox 16"/>
          <p:cNvSpPr txBox="1"/>
          <p:nvPr/>
        </p:nvSpPr>
        <p:spPr>
          <a:xfrm>
            <a:off x="8836223" y="3390901"/>
            <a:ext cx="307777" cy="1714499"/>
          </a:xfrm>
          <a:prstGeom prst="rect">
            <a:avLst/>
          </a:prstGeom>
          <a:noFill/>
        </p:spPr>
        <p:txBody>
          <a:bodyPr vert="vert270" wrap="square" rtlCol="0">
            <a:spAutoFit/>
          </a:bodyPr>
          <a:lstStyle/>
          <a:p>
            <a:pPr algn="r"/>
            <a:r>
              <a:rPr lang="en-US" sz="800" dirty="0" smtClean="0">
                <a:solidFill>
                  <a:srgbClr val="000000"/>
                </a:solidFill>
                <a:latin typeface="Century Gothic"/>
              </a:rPr>
              <a:t>Lonely Planet Images / Getty</a:t>
            </a:r>
            <a:endParaRPr lang="en-US" sz="800" dirty="0">
              <a:solidFill>
                <a:srgbClr val="000000"/>
              </a:solidFill>
              <a:latin typeface="Century Gothic" pitchFamily="34" charset="0"/>
            </a:endParaRPr>
          </a:p>
        </p:txBody>
      </p:sp>
      <p:sp>
        <p:nvSpPr>
          <p:cNvPr id="7" name="Rectangle 6"/>
          <p:cNvSpPr/>
          <p:nvPr/>
        </p:nvSpPr>
        <p:spPr>
          <a:xfrm>
            <a:off x="-2975" y="122789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307776" y="0"/>
            <a:ext cx="1676400" cy="27797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p:nvPr/>
        </p:nvCxnSpPr>
        <p:spPr>
          <a:xfrm>
            <a:off x="460176" y="25908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1295400"/>
            <a:ext cx="1679376" cy="1569660"/>
          </a:xfrm>
          <a:prstGeom prst="rect">
            <a:avLst/>
          </a:prstGeom>
          <a:noFill/>
        </p:spPr>
        <p:txBody>
          <a:bodyPr wrap="square" rtlCol="0">
            <a:spAutoFit/>
          </a:bodyPr>
          <a:lstStyle/>
          <a:p>
            <a:pPr algn="ctr"/>
            <a:r>
              <a:rPr lang="en-US" sz="9600" dirty="0" smtClean="0">
                <a:solidFill>
                  <a:prstClr val="white"/>
                </a:solidFill>
                <a:latin typeface="Arial Black" panose="020B0A04020102020204" pitchFamily="34" charset="0"/>
              </a:rPr>
              <a:t>4</a:t>
            </a:r>
            <a:endParaRPr lang="en-US" sz="9600" dirty="0">
              <a:solidFill>
                <a:prstClr val="white"/>
              </a:solidFill>
              <a:latin typeface="Arial Black" panose="020B0A04020102020204" pitchFamily="34" charset="0"/>
            </a:endParaRPr>
          </a:p>
        </p:txBody>
      </p:sp>
      <p:sp>
        <p:nvSpPr>
          <p:cNvPr id="2" name="TextBox 1"/>
          <p:cNvSpPr txBox="1"/>
          <p:nvPr/>
        </p:nvSpPr>
        <p:spPr>
          <a:xfrm>
            <a:off x="2286000" y="1565350"/>
            <a:ext cx="6194260" cy="769441"/>
          </a:xfrm>
          <a:prstGeom prst="rect">
            <a:avLst/>
          </a:prstGeom>
          <a:noFill/>
        </p:spPr>
        <p:txBody>
          <a:bodyPr wrap="none" rtlCol="0">
            <a:spAutoFit/>
          </a:bodyPr>
          <a:lstStyle/>
          <a:p>
            <a:r>
              <a:rPr lang="en-US" sz="4400" b="1" dirty="0" smtClean="0">
                <a:solidFill>
                  <a:prstClr val="black">
                    <a:lumMod val="65000"/>
                    <a:lumOff val="35000"/>
                  </a:prstClr>
                </a:solidFill>
                <a:latin typeface="Segoe UI Light" panose="020B0502040204020203" pitchFamily="34" charset="0"/>
              </a:rPr>
              <a:t>Markets and Government</a:t>
            </a:r>
            <a:endParaRPr lang="en-US" sz="4400" b="1" dirty="0">
              <a:solidFill>
                <a:prstClr val="black">
                  <a:lumMod val="65000"/>
                  <a:lumOff val="35000"/>
                </a:prstClr>
              </a:solidFill>
              <a:latin typeface="Segoe UI Light" panose="020B0502040204020203" pitchFamily="34" charset="0"/>
            </a:endParaRPr>
          </a:p>
        </p:txBody>
      </p:sp>
      <p:sp>
        <p:nvSpPr>
          <p:cNvPr id="15" name="TextBox 14"/>
          <p:cNvSpPr txBox="1"/>
          <p:nvPr/>
        </p:nvSpPr>
        <p:spPr>
          <a:xfrm>
            <a:off x="2286000" y="2338315"/>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spTree>
    <p:extLst>
      <p:ext uri="{BB962C8B-B14F-4D97-AF65-F5344CB8AC3E}">
        <p14:creationId xmlns:p14="http://schemas.microsoft.com/office/powerpoint/2010/main" val="1653957959"/>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096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42081" y="211353"/>
            <a:ext cx="6780213" cy="600164"/>
          </a:xfrm>
          <a:prstGeom prst="rect">
            <a:avLst/>
          </a:prstGeom>
          <a:noFill/>
        </p:spPr>
        <p:txBody>
          <a:bodyPr wrap="square" rtlCol="0">
            <a:spAutoFit/>
          </a:bodyPr>
          <a:lstStyle/>
          <a:p>
            <a:pPr algn="ctr"/>
            <a:r>
              <a:rPr lang="en-US" sz="3300" dirty="0" smtClean="0">
                <a:solidFill>
                  <a:schemeClr val="bg1"/>
                </a:solidFill>
                <a:latin typeface="Century Gothic" panose="020B0502020202020204" pitchFamily="34" charset="0"/>
              </a:rPr>
              <a:t>INDIVIDUAL PRODUCER SURPLUS</a:t>
            </a:r>
            <a:endParaRPr lang="en-US" sz="2800" dirty="0">
              <a:solidFill>
                <a:schemeClr val="bg1"/>
              </a:solidFill>
              <a:latin typeface="Century Gothic" panose="020B0502020202020204" pitchFamily="34" charset="0"/>
            </a:endParaRPr>
          </a:p>
        </p:txBody>
      </p:sp>
      <p:sp>
        <p:nvSpPr>
          <p:cNvPr id="106" name="Rectangle 7"/>
          <p:cNvSpPr>
            <a:spLocks noChangeArrowheads="1"/>
          </p:cNvSpPr>
          <p:nvPr/>
        </p:nvSpPr>
        <p:spPr bwMode="auto">
          <a:xfrm>
            <a:off x="914400" y="3352800"/>
            <a:ext cx="182742" cy="261610"/>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6</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07" name="Rectangle 8"/>
          <p:cNvSpPr>
            <a:spLocks noChangeArrowheads="1"/>
          </p:cNvSpPr>
          <p:nvPr/>
        </p:nvSpPr>
        <p:spPr bwMode="auto">
          <a:xfrm>
            <a:off x="927100" y="31019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9" name="Rectangle 10"/>
          <p:cNvSpPr>
            <a:spLocks noChangeArrowheads="1"/>
          </p:cNvSpPr>
          <p:nvPr/>
        </p:nvSpPr>
        <p:spPr bwMode="auto">
          <a:xfrm>
            <a:off x="927100" y="3589337"/>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1" name="Rectangle 12"/>
          <p:cNvSpPr>
            <a:spLocks noChangeArrowheads="1"/>
          </p:cNvSpPr>
          <p:nvPr/>
        </p:nvSpPr>
        <p:spPr bwMode="auto">
          <a:xfrm>
            <a:off x="927100" y="43592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3"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effectLst>
                <a:outerShdw blurRad="38100" dist="38100" dir="2700000" algn="tl">
                  <a:srgbClr val="C0C0C0"/>
                </a:outerShdw>
              </a:effectLst>
              <a:latin typeface="Arial" pitchFamily="34" charset="0"/>
            </a:endParaRPr>
          </a:p>
        </p:txBody>
      </p:sp>
      <p:sp>
        <p:nvSpPr>
          <p:cNvPr id="114" name="Rectangle 15"/>
          <p:cNvSpPr>
            <a:spLocks noChangeArrowheads="1"/>
          </p:cNvSpPr>
          <p:nvPr/>
        </p:nvSpPr>
        <p:spPr bwMode="auto">
          <a:xfrm>
            <a:off x="1223962" y="5715000"/>
            <a:ext cx="2357438" cy="276999"/>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    </a:t>
            </a:r>
            <a:r>
              <a:rPr lang="en-US" b="1" dirty="0" smtClean="0">
                <a:solidFill>
                  <a:srgbClr val="1F1A17"/>
                </a:solidFill>
                <a:latin typeface="Arial" pitchFamily="34" charset="0"/>
              </a:rPr>
              <a:t>1</a:t>
            </a:r>
            <a:r>
              <a:rPr lang="en-US" sz="300" b="1" dirty="0" smtClean="0">
                <a:solidFill>
                  <a:srgbClr val="1F1A17"/>
                </a:solidFill>
                <a:latin typeface="Arial" pitchFamily="34" charset="0"/>
              </a:rPr>
              <a:t>                    </a:t>
            </a:r>
            <a:r>
              <a:rPr lang="en-US" b="1" dirty="0" smtClean="0">
                <a:solidFill>
                  <a:srgbClr val="1F1A17"/>
                </a:solidFill>
                <a:latin typeface="Arial" pitchFamily="34" charset="0"/>
              </a:rPr>
              <a:t>2</a:t>
            </a:r>
            <a:r>
              <a:rPr lang="en-US" sz="300" b="1" dirty="0" smtClean="0">
                <a:solidFill>
                  <a:srgbClr val="1F1A17"/>
                </a:solidFill>
                <a:latin typeface="Arial" pitchFamily="34" charset="0"/>
              </a:rPr>
              <a:t>                      </a:t>
            </a:r>
            <a:r>
              <a:rPr lang="en-US" sz="1700" b="1" dirty="0" smtClean="0">
                <a:solidFill>
                  <a:srgbClr val="1F1A17"/>
                </a:solidFill>
                <a:latin typeface="Arial" pitchFamily="34" charset="0"/>
              </a:rPr>
              <a:t>               6                 </a:t>
            </a:r>
            <a:endParaRPr lang="en-US" sz="2400" dirty="0">
              <a:effectLst>
                <a:outerShdw blurRad="38100" dist="38100" dir="2700000" algn="tl">
                  <a:srgbClr val="C0C0C0"/>
                </a:outerShdw>
              </a:effectLst>
              <a:latin typeface="Arial" pitchFamily="34" charset="0"/>
            </a:endParaRPr>
          </a:p>
        </p:txBody>
      </p:sp>
      <p:sp>
        <p:nvSpPr>
          <p:cNvPr id="115" name="Rectangle 16"/>
          <p:cNvSpPr>
            <a:spLocks noChangeArrowheads="1"/>
          </p:cNvSpPr>
          <p:nvPr/>
        </p:nvSpPr>
        <p:spPr bwMode="auto">
          <a:xfrm>
            <a:off x="6145212" y="5410200"/>
            <a:ext cx="179388" cy="430213"/>
          </a:xfrm>
          <a:prstGeom prst="rect">
            <a:avLst/>
          </a:prstGeom>
          <a:noFill/>
          <a:ln w="9525">
            <a:noFill/>
            <a:miter lim="800000"/>
            <a:headEnd/>
            <a:tailEnd/>
          </a:ln>
        </p:spPr>
        <p:txBody>
          <a:bodyPr wrap="none" lIns="0" tIns="0" rIns="0" bIns="0">
            <a:spAutoFit/>
          </a:bodyPr>
          <a:lstStyle/>
          <a:p>
            <a:pPr>
              <a:defRPr/>
            </a:pPr>
            <a:r>
              <a:rPr lang="en-US" b="1" dirty="0">
                <a:solidFill>
                  <a:srgbClr val="1F1A17"/>
                </a:solidFill>
                <a:latin typeface="Arial" pitchFamily="34" charset="0"/>
              </a:rPr>
              <a:t>Q</a:t>
            </a:r>
            <a:endParaRPr lang="en-US" sz="2800" dirty="0">
              <a:effectLst>
                <a:outerShdw blurRad="38100" dist="38100" dir="2700000" algn="tl">
                  <a:srgbClr val="C0C0C0"/>
                </a:outerShdw>
              </a:effectLst>
              <a:latin typeface="Arial" pitchFamily="34" charset="0"/>
            </a:endParaRPr>
          </a:p>
        </p:txBody>
      </p:sp>
      <p:sp>
        <p:nvSpPr>
          <p:cNvPr id="120" name="Line 23"/>
          <p:cNvSpPr>
            <a:spLocks noChangeShapeType="1"/>
          </p:cNvSpPr>
          <p:nvPr/>
        </p:nvSpPr>
        <p:spPr bwMode="auto">
          <a:xfrm>
            <a:off x="1095216" y="35036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34"/>
          <p:cNvSpPr>
            <a:spLocks noChangeShapeType="1"/>
          </p:cNvSpPr>
          <p:nvPr/>
        </p:nvSpPr>
        <p:spPr bwMode="auto">
          <a:xfrm>
            <a:off x="3157855"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Text Box 37"/>
          <p:cNvSpPr txBox="1">
            <a:spLocks noChangeArrowheads="1"/>
          </p:cNvSpPr>
          <p:nvPr/>
        </p:nvSpPr>
        <p:spPr bwMode="auto">
          <a:xfrm>
            <a:off x="811212" y="1295400"/>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i="1" dirty="0"/>
              <a:t>P</a:t>
            </a:r>
          </a:p>
        </p:txBody>
      </p:sp>
      <p:sp>
        <p:nvSpPr>
          <p:cNvPr id="59" name="Text Box 11"/>
          <p:cNvSpPr txBox="1">
            <a:spLocks noChangeArrowheads="1"/>
          </p:cNvSpPr>
          <p:nvPr/>
        </p:nvSpPr>
        <p:spPr bwMode="auto">
          <a:xfrm>
            <a:off x="4883150" y="1504950"/>
            <a:ext cx="45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a:t>
            </a:r>
            <a:r>
              <a:rPr lang="en-US" altLang="en-US" sz="2000" b="1" baseline="-25000" dirty="0" smtClean="0">
                <a:solidFill>
                  <a:srgbClr val="0070C0"/>
                </a:solidFill>
                <a:latin typeface="Arial" charset="0"/>
              </a:rPr>
              <a:t>0</a:t>
            </a:r>
          </a:p>
        </p:txBody>
      </p:sp>
      <p:sp>
        <p:nvSpPr>
          <p:cNvPr id="61" name="Text Box 12"/>
          <p:cNvSpPr txBox="1">
            <a:spLocks noChangeArrowheads="1"/>
          </p:cNvSpPr>
          <p:nvPr/>
        </p:nvSpPr>
        <p:spPr bwMode="auto">
          <a:xfrm>
            <a:off x="5021263" y="5010150"/>
            <a:ext cx="46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D</a:t>
            </a:r>
            <a:r>
              <a:rPr lang="en-US" altLang="en-US" sz="2000" b="1" baseline="-25000" dirty="0" smtClean="0">
                <a:solidFill>
                  <a:srgbClr val="FF0000"/>
                </a:solidFill>
                <a:latin typeface="Arial" charset="0"/>
              </a:rPr>
              <a:t>0</a:t>
            </a:r>
          </a:p>
        </p:txBody>
      </p:sp>
      <p:sp>
        <p:nvSpPr>
          <p:cNvPr id="64" name="Line 13"/>
          <p:cNvSpPr>
            <a:spLocks noChangeShapeType="1"/>
          </p:cNvSpPr>
          <p:nvPr/>
        </p:nvSpPr>
        <p:spPr bwMode="auto">
          <a:xfrm flipH="1">
            <a:off x="1223962" y="3505200"/>
            <a:ext cx="1981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pitchFamily="34" charset="0"/>
              <a:cs typeface="Arial" charset="0"/>
            </a:endParaRPr>
          </a:p>
        </p:txBody>
      </p:sp>
      <p:cxnSp>
        <p:nvCxnSpPr>
          <p:cNvPr id="66" name="Straight Connector 34"/>
          <p:cNvCxnSpPr>
            <a:cxnSpLocks noChangeShapeType="1"/>
          </p:cNvCxnSpPr>
          <p:nvPr/>
        </p:nvCxnSpPr>
        <p:spPr bwMode="auto">
          <a:xfrm>
            <a:off x="3147217" y="3513934"/>
            <a:ext cx="795" cy="20272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67" name="Straight Connector 34"/>
          <p:cNvCxnSpPr>
            <a:cxnSpLocks noChangeShapeType="1"/>
          </p:cNvCxnSpPr>
          <p:nvPr/>
        </p:nvCxnSpPr>
        <p:spPr bwMode="auto">
          <a:xfrm>
            <a:off x="1524000" y="2057400"/>
            <a:ext cx="0" cy="3480592"/>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5" name="Straight Connector 4"/>
          <p:cNvCxnSpPr/>
          <p:nvPr/>
        </p:nvCxnSpPr>
        <p:spPr>
          <a:xfrm>
            <a:off x="1219200" y="1752600"/>
            <a:ext cx="3810000" cy="334912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1219200" y="1883568"/>
            <a:ext cx="3663950" cy="3374234"/>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57" name="Oval 19"/>
          <p:cNvSpPr>
            <a:spLocks noChangeArrowheads="1"/>
          </p:cNvSpPr>
          <p:nvPr/>
        </p:nvSpPr>
        <p:spPr bwMode="auto">
          <a:xfrm>
            <a:off x="3055777" y="3385343"/>
            <a:ext cx="152400" cy="15240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13" name="Straight Connector 12"/>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34"/>
          <p:cNvCxnSpPr>
            <a:cxnSpLocks noChangeShapeType="1"/>
          </p:cNvCxnSpPr>
          <p:nvPr/>
        </p:nvCxnSpPr>
        <p:spPr bwMode="auto">
          <a:xfrm>
            <a:off x="2209800" y="2615406"/>
            <a:ext cx="0" cy="2917028"/>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74" name="Straight Connector 34"/>
          <p:cNvCxnSpPr>
            <a:cxnSpLocks noChangeShapeType="1"/>
          </p:cNvCxnSpPr>
          <p:nvPr/>
        </p:nvCxnSpPr>
        <p:spPr bwMode="auto">
          <a:xfrm>
            <a:off x="2820195" y="3200400"/>
            <a:ext cx="0" cy="23320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76" name="Straight Connector 34"/>
          <p:cNvCxnSpPr>
            <a:cxnSpLocks noChangeShapeType="1"/>
          </p:cNvCxnSpPr>
          <p:nvPr/>
        </p:nvCxnSpPr>
        <p:spPr bwMode="auto">
          <a:xfrm>
            <a:off x="2513012" y="2895600"/>
            <a:ext cx="2383" cy="26368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77" name="Straight Connector 34"/>
          <p:cNvCxnSpPr>
            <a:cxnSpLocks noChangeShapeType="1"/>
          </p:cNvCxnSpPr>
          <p:nvPr/>
        </p:nvCxnSpPr>
        <p:spPr bwMode="auto">
          <a:xfrm flipH="1">
            <a:off x="1878329" y="2340605"/>
            <a:ext cx="6032" cy="3191829"/>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94"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96" name="Line 28"/>
          <p:cNvSpPr>
            <a:spLocks noChangeShapeType="1"/>
          </p:cNvSpPr>
          <p:nvPr/>
        </p:nvSpPr>
        <p:spPr bwMode="auto">
          <a:xfrm>
            <a:off x="1522412" y="5562600"/>
            <a:ext cx="1588" cy="128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34"/>
          <p:cNvSpPr>
            <a:spLocks noChangeShapeType="1"/>
          </p:cNvSpPr>
          <p:nvPr/>
        </p:nvSpPr>
        <p:spPr bwMode="auto">
          <a:xfrm>
            <a:off x="1882774" y="5541168"/>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03" name="Straight Connector 102"/>
          <p:cNvCxnSpPr/>
          <p:nvPr/>
        </p:nvCxnSpPr>
        <p:spPr>
          <a:xfrm>
            <a:off x="1177765" y="4572000"/>
            <a:ext cx="72723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225550" y="4876800"/>
            <a:ext cx="298450" cy="285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225550" y="3506787"/>
            <a:ext cx="298450" cy="13811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1904999" y="2057400"/>
            <a:ext cx="990601" cy="1066799"/>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The price is $6…</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6" name="Rounded Rectangle 115"/>
              <p:cNvSpPr/>
              <p:nvPr/>
            </p:nvSpPr>
            <p:spPr>
              <a:xfrm>
                <a:off x="4905381" y="2209800"/>
                <a:ext cx="3019419" cy="100376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Producer A’s surplus is  $</a:t>
                </a:r>
                <a:r>
                  <a:rPr lang="en-US" altLang="en-US" sz="2000" dirty="0">
                    <a:solidFill>
                      <a:schemeClr val="bg1">
                        <a:lumMod val="95000"/>
                      </a:schemeClr>
                    </a:solidFill>
                    <a:latin typeface="Arial" panose="020B0604020202020204" pitchFamily="34" charset="0"/>
                    <a:cs typeface="Arial" panose="020B0604020202020204" pitchFamily="34" charset="0"/>
                  </a:rPr>
                  <a:t>6</a:t>
                </a:r>
                <a:r>
                  <a:rPr lang="en-US" altLang="en-US" sz="2000" dirty="0" smtClean="0">
                    <a:solidFill>
                      <a:schemeClr val="bg1">
                        <a:lumMod val="95000"/>
                      </a:schemeClr>
                    </a:solidFill>
                    <a:latin typeface="Arial" panose="020B0604020202020204" pitchFamily="34" charset="0"/>
                    <a:cs typeface="Arial" panose="020B0604020202020204" pitchFamily="34" charset="0"/>
                  </a:rPr>
                  <a:t> </a:t>
                </a:r>
                <a14:m>
                  <m:oMath xmlns:m="http://schemas.openxmlformats.org/officeDocument/2006/math">
                    <m:r>
                      <a:rPr lang="en-US" altLang="en-US" sz="2000" i="1" dirty="0" smtClean="0">
                        <a:solidFill>
                          <a:schemeClr val="bg1">
                            <a:lumMod val="95000"/>
                          </a:schemeClr>
                        </a:solidFill>
                        <a:latin typeface="Cambria Math"/>
                        <a:cs typeface="Arial" panose="020B0604020202020204" pitchFamily="34" charset="0"/>
                      </a:rPr>
                      <m:t>−</m:t>
                    </m:r>
                  </m:oMath>
                </a14:m>
                <a:r>
                  <a:rPr lang="en-US" altLang="en-US" sz="2000" dirty="0" smtClean="0">
                    <a:solidFill>
                      <a:schemeClr val="bg1">
                        <a:lumMod val="95000"/>
                      </a:schemeClr>
                    </a:solidFill>
                    <a:latin typeface="Arial" panose="020B0604020202020204" pitchFamily="34" charset="0"/>
                    <a:cs typeface="Arial" panose="020B0604020202020204" pitchFamily="34" charset="0"/>
                  </a:rPr>
                  <a:t> $2 = $4.</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mc:Choice>
        <mc:Fallback xmlns="">
          <p:sp>
            <p:nvSpPr>
              <p:cNvPr id="116" name="Rounded Rectangle 115"/>
              <p:cNvSpPr>
                <a:spLocks noRot="1" noChangeAspect="1" noMove="1" noResize="1" noEditPoints="1" noAdjustHandles="1" noChangeArrowheads="1" noChangeShapeType="1" noTextEdit="1"/>
              </p:cNvSpPr>
              <p:nvPr/>
            </p:nvSpPr>
            <p:spPr>
              <a:xfrm>
                <a:off x="4905381" y="2209800"/>
                <a:ext cx="3019419" cy="1003765"/>
              </a:xfrm>
              <a:prstGeom prst="roundRect">
                <a:avLst>
                  <a:gd name="adj" fmla="val 9475"/>
                </a:avLst>
              </a:prstGeom>
              <a:blipFill rotWithShape="0">
                <a:blip r:embed="rId3"/>
                <a:stretch>
                  <a:fillRect/>
                </a:stretch>
              </a:blipFill>
              <a:ln>
                <a:noFill/>
              </a:ln>
              <a:effectLst>
                <a:outerShdw blurRad="50800" dist="38100" dir="18900000" algn="bl" rotWithShape="0">
                  <a:prstClr val="black">
                    <a:alpha val="40000"/>
                  </a:prstClr>
                </a:outerShdw>
              </a:effectLst>
            </p:spPr>
            <p:txBody>
              <a:bodyPr/>
              <a:lstStyle/>
              <a:p>
                <a:r>
                  <a:rPr lang="en-US">
                    <a:noFill/>
                  </a:rPr>
                  <a:t> </a:t>
                </a:r>
              </a:p>
            </p:txBody>
          </p:sp>
        </mc:Fallback>
      </mc:AlternateContent>
      <p:cxnSp>
        <p:nvCxnSpPr>
          <p:cNvPr id="45" name="Straight Arrow Connector 44"/>
          <p:cNvCxnSpPr>
            <a:stCxn id="60" idx="1"/>
          </p:cNvCxnSpPr>
          <p:nvPr/>
        </p:nvCxnSpPr>
        <p:spPr>
          <a:xfrm flipH="1">
            <a:off x="1550991" y="4700588"/>
            <a:ext cx="849308" cy="187324"/>
          </a:xfrm>
          <a:prstGeom prst="straightConnector1">
            <a:avLst/>
          </a:prstGeom>
          <a:ln w="38100">
            <a:solidFill>
              <a:srgbClr val="00808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1522412" y="3070225"/>
            <a:ext cx="420688" cy="428465"/>
          </a:xfrm>
          <a:prstGeom prst="straightConnector1">
            <a:avLst/>
          </a:prstGeom>
          <a:ln w="38100">
            <a:solidFill>
              <a:srgbClr val="008080"/>
            </a:solidFill>
            <a:tailEnd type="arrow" w="lg" len="lg"/>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1550989" y="3506787"/>
            <a:ext cx="313114" cy="10652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2" name="Rounded Rectangle 121"/>
              <p:cNvSpPr/>
              <p:nvPr/>
            </p:nvSpPr>
            <p:spPr>
              <a:xfrm>
                <a:off x="4905381" y="3429000"/>
                <a:ext cx="3019419" cy="131699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Producer B is willing to sell at $3; producer surplus is $</a:t>
                </a:r>
                <a:r>
                  <a:rPr lang="en-US" altLang="en-US" sz="2000" dirty="0">
                    <a:solidFill>
                      <a:schemeClr val="bg1">
                        <a:lumMod val="95000"/>
                      </a:schemeClr>
                    </a:solidFill>
                    <a:latin typeface="Arial" panose="020B0604020202020204" pitchFamily="34" charset="0"/>
                    <a:cs typeface="Arial" panose="020B0604020202020204" pitchFamily="34" charset="0"/>
                  </a:rPr>
                  <a:t>6</a:t>
                </a:r>
                <a:r>
                  <a:rPr lang="en-US" altLang="en-US" sz="2000" dirty="0" smtClean="0">
                    <a:solidFill>
                      <a:schemeClr val="bg1">
                        <a:lumMod val="95000"/>
                      </a:schemeClr>
                    </a:solidFill>
                    <a:latin typeface="Arial" panose="020B0604020202020204" pitchFamily="34" charset="0"/>
                    <a:cs typeface="Arial" panose="020B0604020202020204" pitchFamily="34" charset="0"/>
                  </a:rPr>
                  <a:t> </a:t>
                </a:r>
                <a14:m>
                  <m:oMath xmlns:m="http://schemas.openxmlformats.org/officeDocument/2006/math">
                    <m:r>
                      <a:rPr lang="en-US" altLang="en-US" sz="2000" i="1" dirty="0" smtClean="0">
                        <a:solidFill>
                          <a:schemeClr val="bg1">
                            <a:lumMod val="95000"/>
                          </a:schemeClr>
                        </a:solidFill>
                        <a:latin typeface="Cambria Math"/>
                        <a:cs typeface="Arial" panose="020B0604020202020204" pitchFamily="34" charset="0"/>
                      </a:rPr>
                      <m:t>−</m:t>
                    </m:r>
                  </m:oMath>
                </a14:m>
                <a:r>
                  <a:rPr lang="en-US" altLang="en-US" sz="2000" dirty="0" smtClean="0">
                    <a:solidFill>
                      <a:schemeClr val="bg1">
                        <a:lumMod val="95000"/>
                      </a:schemeClr>
                    </a:solidFill>
                    <a:latin typeface="Arial" panose="020B0604020202020204" pitchFamily="34" charset="0"/>
                    <a:cs typeface="Arial" panose="020B0604020202020204" pitchFamily="34" charset="0"/>
                  </a:rPr>
                  <a:t> $3 = $3.</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mc:Choice>
        <mc:Fallback xmlns="">
          <p:sp>
            <p:nvSpPr>
              <p:cNvPr id="122" name="Rounded Rectangle 121"/>
              <p:cNvSpPr>
                <a:spLocks noRot="1" noChangeAspect="1" noMove="1" noResize="1" noEditPoints="1" noAdjustHandles="1" noChangeArrowheads="1" noChangeShapeType="1" noTextEdit="1"/>
              </p:cNvSpPr>
              <p:nvPr/>
            </p:nvSpPr>
            <p:spPr>
              <a:xfrm>
                <a:off x="4905381" y="3429000"/>
                <a:ext cx="3019419" cy="1316995"/>
              </a:xfrm>
              <a:prstGeom prst="roundRect">
                <a:avLst>
                  <a:gd name="adj" fmla="val 9475"/>
                </a:avLst>
              </a:prstGeom>
              <a:blipFill rotWithShape="1">
                <a:blip r:embed="rId4"/>
                <a:stretch>
                  <a:fillRect/>
                </a:stretch>
              </a:blipFill>
              <a:ln>
                <a:noFill/>
              </a:ln>
              <a:effectLst>
                <a:outerShdw blurRad="50800" dist="38100" dir="18900000" algn="bl" rotWithShape="0">
                  <a:prstClr val="black">
                    <a:alpha val="40000"/>
                  </a:prstClr>
                </a:outerShdw>
              </a:effectLst>
            </p:spPr>
            <p:txBody>
              <a:bodyPr/>
              <a:lstStyle/>
              <a:p>
                <a:r>
                  <a:rPr lang="en-US">
                    <a:noFill/>
                  </a:rPr>
                  <a:t> </a:t>
                </a:r>
              </a:p>
            </p:txBody>
          </p:sp>
        </mc:Fallback>
      </mc:AlternateContent>
      <p:sp>
        <p:nvSpPr>
          <p:cNvPr id="123" name="Rounded Rectangle 122"/>
          <p:cNvSpPr/>
          <p:nvPr/>
        </p:nvSpPr>
        <p:spPr>
          <a:xfrm>
            <a:off x="5995990" y="4931403"/>
            <a:ext cx="1852610" cy="402597"/>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And so on…</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60" name="Rounded Rectangle 59"/>
          <p:cNvSpPr/>
          <p:nvPr/>
        </p:nvSpPr>
        <p:spPr>
          <a:xfrm>
            <a:off x="2400299" y="4191000"/>
            <a:ext cx="2400301" cy="101917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…but producer A is willing to sell at $2.</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97" name="Rectangle 6"/>
          <p:cNvSpPr>
            <a:spLocks noChangeArrowheads="1"/>
          </p:cNvSpPr>
          <p:nvPr/>
        </p:nvSpPr>
        <p:spPr bwMode="auto">
          <a:xfrm>
            <a:off x="974339" y="4124484"/>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8" name="Rectangle 7"/>
          <p:cNvSpPr>
            <a:spLocks noChangeArrowheads="1"/>
          </p:cNvSpPr>
          <p:nvPr/>
        </p:nvSpPr>
        <p:spPr bwMode="auto">
          <a:xfrm>
            <a:off x="914400" y="5159375"/>
            <a:ext cx="182742" cy="261610"/>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10" name="Rectangle 8"/>
          <p:cNvSpPr>
            <a:spLocks noChangeArrowheads="1"/>
          </p:cNvSpPr>
          <p:nvPr/>
        </p:nvSpPr>
        <p:spPr bwMode="auto">
          <a:xfrm>
            <a:off x="962045" y="483235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8" name="Line 23"/>
          <p:cNvSpPr>
            <a:spLocks noChangeShapeType="1"/>
          </p:cNvSpPr>
          <p:nvPr/>
        </p:nvSpPr>
        <p:spPr bwMode="auto">
          <a:xfrm>
            <a:off x="1088906" y="5233988"/>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Rectangle 7"/>
          <p:cNvSpPr>
            <a:spLocks noChangeArrowheads="1"/>
          </p:cNvSpPr>
          <p:nvPr/>
        </p:nvSpPr>
        <p:spPr bwMode="auto">
          <a:xfrm>
            <a:off x="914400" y="4800600"/>
            <a:ext cx="182742"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2 </a:t>
            </a:r>
            <a:endParaRPr lang="en-US" sz="2400" dirty="0">
              <a:effectLst>
                <a:outerShdw blurRad="38100" dist="38100" dir="2700000" algn="tl">
                  <a:srgbClr val="C0C0C0"/>
                </a:outerShdw>
              </a:effectLst>
              <a:latin typeface="Arial" pitchFamily="34" charset="0"/>
            </a:endParaRPr>
          </a:p>
        </p:txBody>
      </p:sp>
      <p:sp>
        <p:nvSpPr>
          <p:cNvPr id="124" name="Rectangle 8"/>
          <p:cNvSpPr>
            <a:spLocks noChangeArrowheads="1"/>
          </p:cNvSpPr>
          <p:nvPr/>
        </p:nvSpPr>
        <p:spPr bwMode="auto">
          <a:xfrm>
            <a:off x="994094" y="46259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26" name="Line 23"/>
          <p:cNvSpPr>
            <a:spLocks noChangeShapeType="1"/>
          </p:cNvSpPr>
          <p:nvPr/>
        </p:nvSpPr>
        <p:spPr bwMode="auto">
          <a:xfrm>
            <a:off x="1084303" y="4886325"/>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Rectangle 7"/>
          <p:cNvSpPr>
            <a:spLocks noChangeArrowheads="1"/>
          </p:cNvSpPr>
          <p:nvPr/>
        </p:nvSpPr>
        <p:spPr bwMode="auto">
          <a:xfrm>
            <a:off x="914400" y="4462789"/>
            <a:ext cx="182742" cy="261610"/>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3</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28" name="Rectangle 8"/>
          <p:cNvSpPr>
            <a:spLocks noChangeArrowheads="1"/>
          </p:cNvSpPr>
          <p:nvPr/>
        </p:nvSpPr>
        <p:spPr bwMode="auto">
          <a:xfrm>
            <a:off x="994094" y="434214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29" name="Line 23"/>
          <p:cNvSpPr>
            <a:spLocks noChangeShapeType="1"/>
          </p:cNvSpPr>
          <p:nvPr/>
        </p:nvSpPr>
        <p:spPr bwMode="auto">
          <a:xfrm>
            <a:off x="1077912" y="4572000"/>
            <a:ext cx="145891" cy="1"/>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Rectangle 7"/>
          <p:cNvSpPr>
            <a:spLocks noChangeArrowheads="1"/>
          </p:cNvSpPr>
          <p:nvPr/>
        </p:nvSpPr>
        <p:spPr bwMode="auto">
          <a:xfrm>
            <a:off x="914400" y="4121637"/>
            <a:ext cx="182742" cy="261610"/>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4</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33" name="Rectangle 8"/>
          <p:cNvSpPr>
            <a:spLocks noChangeArrowheads="1"/>
          </p:cNvSpPr>
          <p:nvPr/>
        </p:nvSpPr>
        <p:spPr bwMode="auto">
          <a:xfrm>
            <a:off x="994094" y="3830965"/>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34" name="Line 23"/>
          <p:cNvSpPr>
            <a:spLocks noChangeShapeType="1"/>
          </p:cNvSpPr>
          <p:nvPr/>
        </p:nvSpPr>
        <p:spPr bwMode="auto">
          <a:xfrm>
            <a:off x="1113472" y="425545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Rectangle 7"/>
          <p:cNvSpPr>
            <a:spLocks noChangeArrowheads="1"/>
          </p:cNvSpPr>
          <p:nvPr/>
        </p:nvSpPr>
        <p:spPr bwMode="auto">
          <a:xfrm>
            <a:off x="914400" y="3733800"/>
            <a:ext cx="182742"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5 </a:t>
            </a:r>
            <a:endParaRPr lang="en-US" sz="2400" dirty="0">
              <a:effectLst>
                <a:outerShdw blurRad="38100" dist="38100" dir="2700000" algn="tl">
                  <a:srgbClr val="C0C0C0"/>
                </a:outerShdw>
              </a:effectLst>
              <a:latin typeface="Arial" pitchFamily="34" charset="0"/>
            </a:endParaRPr>
          </a:p>
        </p:txBody>
      </p:sp>
      <p:sp>
        <p:nvSpPr>
          <p:cNvPr id="136" name="Rectangle 8"/>
          <p:cNvSpPr>
            <a:spLocks noChangeArrowheads="1"/>
          </p:cNvSpPr>
          <p:nvPr/>
        </p:nvSpPr>
        <p:spPr bwMode="auto">
          <a:xfrm>
            <a:off x="994094" y="35814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37" name="Line 23"/>
          <p:cNvSpPr>
            <a:spLocks noChangeShapeType="1"/>
          </p:cNvSpPr>
          <p:nvPr/>
        </p:nvSpPr>
        <p:spPr bwMode="auto">
          <a:xfrm>
            <a:off x="1090613" y="38846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Rectangle 8"/>
          <p:cNvSpPr>
            <a:spLocks noChangeArrowheads="1"/>
          </p:cNvSpPr>
          <p:nvPr/>
        </p:nvSpPr>
        <p:spPr bwMode="auto">
          <a:xfrm>
            <a:off x="994094" y="35591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62" name="TextBox 6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65" name="TextBox 6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10</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3360975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500"/>
                                        <p:tgtEl>
                                          <p:spTgt spid="1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2"/>
                                        </p:tgtEl>
                                        <p:attrNameLst>
                                          <p:attrName>style.visibility</p:attrName>
                                        </p:attrNameLst>
                                      </p:cBhvr>
                                      <p:to>
                                        <p:strVal val="visible"/>
                                      </p:to>
                                    </p:set>
                                    <p:animEffect transition="in" filter="fade">
                                      <p:cBhvr>
                                        <p:cTn id="15" dur="500"/>
                                        <p:tgtEl>
                                          <p:spTgt spid="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21" grpId="0" animBg="1"/>
      <p:bldP spid="122" grpId="0" animBg="1"/>
      <p:bldP spid="1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096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42081" y="211353"/>
            <a:ext cx="6780213" cy="600164"/>
          </a:xfrm>
          <a:prstGeom prst="rect">
            <a:avLst/>
          </a:prstGeom>
          <a:noFill/>
        </p:spPr>
        <p:txBody>
          <a:bodyPr wrap="square" rtlCol="0">
            <a:spAutoFit/>
          </a:bodyPr>
          <a:lstStyle/>
          <a:p>
            <a:pPr algn="ctr"/>
            <a:r>
              <a:rPr lang="en-US" sz="3300" dirty="0" smtClean="0">
                <a:solidFill>
                  <a:schemeClr val="bg1"/>
                </a:solidFill>
                <a:latin typeface="Century Gothic" panose="020B0502020202020204" pitchFamily="34" charset="0"/>
              </a:rPr>
              <a:t>TOTAL PRODUCER SURPLUS</a:t>
            </a:r>
            <a:endParaRPr lang="en-US" sz="2800" dirty="0">
              <a:solidFill>
                <a:schemeClr val="bg1"/>
              </a:solidFill>
              <a:latin typeface="Century Gothic" panose="020B0502020202020204" pitchFamily="34" charset="0"/>
            </a:endParaRPr>
          </a:p>
        </p:txBody>
      </p:sp>
      <p:sp>
        <p:nvSpPr>
          <p:cNvPr id="106" name="Rectangle 7"/>
          <p:cNvSpPr>
            <a:spLocks noChangeArrowheads="1"/>
          </p:cNvSpPr>
          <p:nvPr/>
        </p:nvSpPr>
        <p:spPr bwMode="auto">
          <a:xfrm>
            <a:off x="914400" y="3352800"/>
            <a:ext cx="182742" cy="261610"/>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6</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07" name="Rectangle 8"/>
          <p:cNvSpPr>
            <a:spLocks noChangeArrowheads="1"/>
          </p:cNvSpPr>
          <p:nvPr/>
        </p:nvSpPr>
        <p:spPr bwMode="auto">
          <a:xfrm>
            <a:off x="927100" y="31019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9" name="Rectangle 10"/>
          <p:cNvSpPr>
            <a:spLocks noChangeArrowheads="1"/>
          </p:cNvSpPr>
          <p:nvPr/>
        </p:nvSpPr>
        <p:spPr bwMode="auto">
          <a:xfrm>
            <a:off x="927100" y="3589337"/>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3"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effectLst>
                <a:outerShdw blurRad="38100" dist="38100" dir="2700000" algn="tl">
                  <a:srgbClr val="C0C0C0"/>
                </a:outerShdw>
              </a:effectLst>
              <a:latin typeface="Arial" pitchFamily="34" charset="0"/>
            </a:endParaRPr>
          </a:p>
        </p:txBody>
      </p:sp>
      <p:sp>
        <p:nvSpPr>
          <p:cNvPr id="114" name="Rectangle 15"/>
          <p:cNvSpPr>
            <a:spLocks noChangeArrowheads="1"/>
          </p:cNvSpPr>
          <p:nvPr/>
        </p:nvSpPr>
        <p:spPr bwMode="auto">
          <a:xfrm>
            <a:off x="1223962" y="5715000"/>
            <a:ext cx="2357438"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            </a:t>
            </a:r>
            <a:r>
              <a:rPr lang="en-US" sz="300" b="1" dirty="0" smtClean="0">
                <a:solidFill>
                  <a:srgbClr val="1F1A17"/>
                </a:solidFill>
                <a:latin typeface="Arial" pitchFamily="34" charset="0"/>
              </a:rPr>
              <a:t>                      </a:t>
            </a:r>
            <a:r>
              <a:rPr lang="en-US" sz="1700" b="1" dirty="0" smtClean="0">
                <a:solidFill>
                  <a:srgbClr val="1F1A17"/>
                </a:solidFill>
                <a:latin typeface="Arial" pitchFamily="34" charset="0"/>
              </a:rPr>
              <a:t>               6                 </a:t>
            </a:r>
            <a:endParaRPr lang="en-US" sz="2400" dirty="0">
              <a:effectLst>
                <a:outerShdw blurRad="38100" dist="38100" dir="2700000" algn="tl">
                  <a:srgbClr val="C0C0C0"/>
                </a:outerShdw>
              </a:effectLst>
              <a:latin typeface="Arial" pitchFamily="34" charset="0"/>
            </a:endParaRPr>
          </a:p>
        </p:txBody>
      </p:sp>
      <p:sp>
        <p:nvSpPr>
          <p:cNvPr id="115" name="Rectangle 16"/>
          <p:cNvSpPr>
            <a:spLocks noChangeArrowheads="1"/>
          </p:cNvSpPr>
          <p:nvPr/>
        </p:nvSpPr>
        <p:spPr bwMode="auto">
          <a:xfrm>
            <a:off x="6145212" y="5410200"/>
            <a:ext cx="179536" cy="276999"/>
          </a:xfrm>
          <a:prstGeom prst="rect">
            <a:avLst/>
          </a:prstGeom>
          <a:noFill/>
          <a:ln w="9525">
            <a:noFill/>
            <a:miter lim="800000"/>
            <a:headEnd/>
            <a:tailEnd/>
          </a:ln>
        </p:spPr>
        <p:txBody>
          <a:bodyPr wrap="none" lIns="0" tIns="0" rIns="0" bIns="0">
            <a:spAutoFit/>
          </a:bodyPr>
          <a:lstStyle/>
          <a:p>
            <a:pPr>
              <a:defRPr/>
            </a:pPr>
            <a:r>
              <a:rPr lang="en-US" b="1" i="1" dirty="0">
                <a:solidFill>
                  <a:srgbClr val="1F1A17"/>
                </a:solidFill>
                <a:latin typeface="Arial" pitchFamily="34" charset="0"/>
              </a:rPr>
              <a:t>Q</a:t>
            </a:r>
            <a:endParaRPr lang="en-US" sz="2800" i="1" dirty="0">
              <a:effectLst>
                <a:outerShdw blurRad="38100" dist="38100" dir="2700000" algn="tl">
                  <a:srgbClr val="C0C0C0"/>
                </a:outerShdw>
              </a:effectLst>
              <a:latin typeface="Arial" pitchFamily="34" charset="0"/>
            </a:endParaRPr>
          </a:p>
        </p:txBody>
      </p:sp>
      <p:sp>
        <p:nvSpPr>
          <p:cNvPr id="120" name="Line 23"/>
          <p:cNvSpPr>
            <a:spLocks noChangeShapeType="1"/>
          </p:cNvSpPr>
          <p:nvPr/>
        </p:nvSpPr>
        <p:spPr bwMode="auto">
          <a:xfrm>
            <a:off x="1095216" y="35036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34"/>
          <p:cNvSpPr>
            <a:spLocks noChangeShapeType="1"/>
          </p:cNvSpPr>
          <p:nvPr/>
        </p:nvSpPr>
        <p:spPr bwMode="auto">
          <a:xfrm>
            <a:off x="3157855"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Text Box 37"/>
          <p:cNvSpPr txBox="1">
            <a:spLocks noChangeArrowheads="1"/>
          </p:cNvSpPr>
          <p:nvPr/>
        </p:nvSpPr>
        <p:spPr bwMode="auto">
          <a:xfrm>
            <a:off x="811212" y="1295400"/>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i="1" dirty="0"/>
              <a:t>P</a:t>
            </a:r>
          </a:p>
        </p:txBody>
      </p:sp>
      <p:sp>
        <p:nvSpPr>
          <p:cNvPr id="59" name="Text Box 11"/>
          <p:cNvSpPr txBox="1">
            <a:spLocks noChangeArrowheads="1"/>
          </p:cNvSpPr>
          <p:nvPr/>
        </p:nvSpPr>
        <p:spPr bwMode="auto">
          <a:xfrm>
            <a:off x="4883150" y="1504950"/>
            <a:ext cx="45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a:t>
            </a:r>
            <a:r>
              <a:rPr lang="en-US" altLang="en-US" sz="2000" b="1" baseline="-25000" dirty="0" smtClean="0">
                <a:solidFill>
                  <a:srgbClr val="0070C0"/>
                </a:solidFill>
                <a:latin typeface="Arial" charset="0"/>
              </a:rPr>
              <a:t>0</a:t>
            </a:r>
          </a:p>
        </p:txBody>
      </p:sp>
      <p:sp>
        <p:nvSpPr>
          <p:cNvPr id="61" name="Text Box 12"/>
          <p:cNvSpPr txBox="1">
            <a:spLocks noChangeArrowheads="1"/>
          </p:cNvSpPr>
          <p:nvPr/>
        </p:nvSpPr>
        <p:spPr bwMode="auto">
          <a:xfrm>
            <a:off x="5021263" y="5010150"/>
            <a:ext cx="46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D</a:t>
            </a:r>
            <a:r>
              <a:rPr lang="en-US" altLang="en-US" sz="2000" b="1" baseline="-25000" dirty="0" smtClean="0">
                <a:solidFill>
                  <a:srgbClr val="FF0000"/>
                </a:solidFill>
                <a:latin typeface="Arial" charset="0"/>
              </a:rPr>
              <a:t>0</a:t>
            </a:r>
          </a:p>
        </p:txBody>
      </p:sp>
      <p:sp>
        <p:nvSpPr>
          <p:cNvPr id="64" name="Line 13"/>
          <p:cNvSpPr>
            <a:spLocks noChangeShapeType="1"/>
          </p:cNvSpPr>
          <p:nvPr/>
        </p:nvSpPr>
        <p:spPr bwMode="auto">
          <a:xfrm flipH="1">
            <a:off x="1223962" y="3505200"/>
            <a:ext cx="1981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pitchFamily="34" charset="0"/>
              <a:cs typeface="Arial" charset="0"/>
            </a:endParaRPr>
          </a:p>
        </p:txBody>
      </p:sp>
      <p:cxnSp>
        <p:nvCxnSpPr>
          <p:cNvPr id="66" name="Straight Connector 34"/>
          <p:cNvCxnSpPr>
            <a:cxnSpLocks noChangeShapeType="1"/>
          </p:cNvCxnSpPr>
          <p:nvPr/>
        </p:nvCxnSpPr>
        <p:spPr bwMode="auto">
          <a:xfrm>
            <a:off x="3147217" y="3513934"/>
            <a:ext cx="795" cy="20272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5" name="Straight Connector 4"/>
          <p:cNvCxnSpPr/>
          <p:nvPr/>
        </p:nvCxnSpPr>
        <p:spPr>
          <a:xfrm>
            <a:off x="1219200" y="1752600"/>
            <a:ext cx="3810000" cy="334912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36" name="Rectangle 8"/>
          <p:cNvSpPr>
            <a:spLocks noChangeArrowheads="1"/>
          </p:cNvSpPr>
          <p:nvPr/>
        </p:nvSpPr>
        <p:spPr bwMode="auto">
          <a:xfrm>
            <a:off x="994094" y="35814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39" name="Rectangle 8"/>
          <p:cNvSpPr>
            <a:spLocks noChangeArrowheads="1"/>
          </p:cNvSpPr>
          <p:nvPr/>
        </p:nvSpPr>
        <p:spPr bwMode="auto">
          <a:xfrm>
            <a:off x="994094" y="35591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62" name="Rectangle 7"/>
          <p:cNvSpPr>
            <a:spLocks noChangeArrowheads="1"/>
          </p:cNvSpPr>
          <p:nvPr/>
        </p:nvSpPr>
        <p:spPr bwMode="auto">
          <a:xfrm>
            <a:off x="909797" y="5105400"/>
            <a:ext cx="182742" cy="261610"/>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65" name="Line 23"/>
          <p:cNvSpPr>
            <a:spLocks noChangeShapeType="1"/>
          </p:cNvSpPr>
          <p:nvPr/>
        </p:nvSpPr>
        <p:spPr bwMode="auto">
          <a:xfrm>
            <a:off x="1090613" y="52562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Isosceles Triangle 5"/>
          <p:cNvSpPr/>
          <p:nvPr/>
        </p:nvSpPr>
        <p:spPr>
          <a:xfrm rot="19051192">
            <a:off x="432361" y="3311662"/>
            <a:ext cx="2564408" cy="1263456"/>
          </a:xfrm>
          <a:prstGeom prst="triangle">
            <a:avLst>
              <a:gd name="adj" fmla="val 4710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V="1">
            <a:off x="1219200" y="1883568"/>
            <a:ext cx="3663950" cy="3374234"/>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57" name="Oval 19"/>
          <p:cNvSpPr>
            <a:spLocks noChangeArrowheads="1"/>
          </p:cNvSpPr>
          <p:nvPr/>
        </p:nvSpPr>
        <p:spPr bwMode="auto">
          <a:xfrm>
            <a:off x="3055777" y="3385343"/>
            <a:ext cx="152400" cy="15240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13" name="Straight Connector 12"/>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 Box 37"/>
          <p:cNvSpPr txBox="1">
            <a:spLocks noChangeArrowheads="1"/>
          </p:cNvSpPr>
          <p:nvPr/>
        </p:nvSpPr>
        <p:spPr bwMode="auto">
          <a:xfrm>
            <a:off x="1295399" y="3620869"/>
            <a:ext cx="1219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dirty="0" smtClean="0"/>
              <a:t>producer surplus</a:t>
            </a:r>
            <a:endParaRPr lang="en-US" altLang="en-US" sz="1800" dirty="0"/>
          </a:p>
        </p:txBody>
      </p:sp>
      <p:sp>
        <p:nvSpPr>
          <p:cNvPr id="69" name="Rounded Rectangle 68"/>
          <p:cNvSpPr/>
          <p:nvPr/>
        </p:nvSpPr>
        <p:spPr>
          <a:xfrm>
            <a:off x="4905381" y="2209800"/>
            <a:ext cx="2943219" cy="100376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The sum of all individual producer surplus</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70" name="Rounded Rectangle 69"/>
          <p:cNvSpPr/>
          <p:nvPr/>
        </p:nvSpPr>
        <p:spPr>
          <a:xfrm>
            <a:off x="4905381" y="3429000"/>
            <a:ext cx="2943219" cy="131699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The area above the supply curve and below the price</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33" name="TextBox 32"/>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11</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87074462"/>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chiang\Dropbox\Camera Uploads\2013-11-28 20.34.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93" y="0"/>
            <a:ext cx="9151693" cy="65836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200" y="228600"/>
            <a:ext cx="8915400" cy="14478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323671"/>
            <a:ext cx="2895600" cy="1200329"/>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MARKET EFFICIENCY</a:t>
            </a:r>
            <a:endParaRPr lang="en-US" sz="3600" dirty="0">
              <a:solidFill>
                <a:schemeClr val="bg1"/>
              </a:solidFill>
              <a:latin typeface="Century Gothic" panose="020B0502020202020204" pitchFamily="34" charset="0"/>
            </a:endParaRPr>
          </a:p>
        </p:txBody>
      </p:sp>
      <p:sp>
        <p:nvSpPr>
          <p:cNvPr id="8" name="Content Placeholder 2"/>
          <p:cNvSpPr>
            <a:spLocks noGrp="1"/>
          </p:cNvSpPr>
          <p:nvPr>
            <p:ph idx="1"/>
          </p:nvPr>
        </p:nvSpPr>
        <p:spPr>
          <a:xfrm>
            <a:off x="3124200" y="381000"/>
            <a:ext cx="5867400" cy="1447800"/>
          </a:xfrm>
        </p:spPr>
        <p:txBody>
          <a:bodyPr>
            <a:normAutofit fontScale="77500" lnSpcReduction="20000"/>
          </a:bodyPr>
          <a:lstStyle/>
          <a:p>
            <a:pPr marL="0" indent="0" eaLnBrk="1" hangingPunct="1">
              <a:buFont typeface="Arial" pitchFamily="34" charset="0"/>
              <a:buNone/>
              <a:defRPr/>
            </a:pPr>
            <a:r>
              <a:rPr lang="en-US" dirty="0" smtClean="0">
                <a:solidFill>
                  <a:schemeClr val="bg1"/>
                </a:solidFill>
                <a:latin typeface="Century Gothic" panose="020B0502020202020204" pitchFamily="34" charset="0"/>
              </a:rPr>
              <a:t>MARKETS ARE EFFICIENT WHEN THEY GENERATE THE LARGEST POSSIBLE AMOUNT OF NET BENEFITS TO ALL PARTIES INVOLVED.</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12</a:t>
            </a:fld>
            <a:endParaRPr lang="en-US" sz="1100" dirty="0">
              <a:solidFill>
                <a:schemeClr val="bg1"/>
              </a:solidFill>
              <a:latin typeface="Century Gothic" panose="020B0502020202020204" pitchFamily="34" charset="0"/>
            </a:endParaRPr>
          </a:p>
        </p:txBody>
      </p:sp>
      <p:sp>
        <p:nvSpPr>
          <p:cNvPr id="10" name="TextBox 9"/>
          <p:cNvSpPr txBox="1"/>
          <p:nvPr/>
        </p:nvSpPr>
        <p:spPr>
          <a:xfrm>
            <a:off x="12700" y="3124200"/>
            <a:ext cx="307777" cy="3467099"/>
          </a:xfrm>
          <a:prstGeom prst="rect">
            <a:avLst/>
          </a:prstGeom>
          <a:noFill/>
        </p:spPr>
        <p:txBody>
          <a:bodyPr vert="vert270" wrap="square" rtlCol="0">
            <a:spAutoFit/>
          </a:bodyPr>
          <a:lstStyle/>
          <a:p>
            <a:r>
              <a:rPr lang="en-US" sz="800" dirty="0">
                <a:solidFill>
                  <a:srgbClr val="000000"/>
                </a:solidFill>
                <a:latin typeface="Century Gothic"/>
                <a:ea typeface="Century Gothic"/>
                <a:cs typeface="Century Gothic"/>
              </a:rPr>
              <a:t>ERIC CHIANG</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124123726"/>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9600" y="1447800"/>
            <a:ext cx="7315200" cy="4419600"/>
          </a:xfrm>
          <a:prstGeom prst="roundRect">
            <a:avLst>
              <a:gd name="adj" fmla="val 9873"/>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0" y="457200"/>
            <a:ext cx="6248400" cy="1015663"/>
          </a:xfrm>
          <a:prstGeom prst="rect">
            <a:avLst/>
          </a:prstGeom>
          <a:noFill/>
        </p:spPr>
        <p:txBody>
          <a:bodyPr wrap="square" rtlCol="0">
            <a:spAutoFit/>
          </a:bodyPr>
          <a:lstStyle/>
          <a:p>
            <a:r>
              <a:rPr lang="en-US" sz="6000" dirty="0" smtClean="0">
                <a:solidFill>
                  <a:srgbClr val="008080"/>
                </a:solidFill>
                <a:latin typeface="Century Gothic" panose="020B0502020202020204" pitchFamily="34" charset="0"/>
              </a:rPr>
              <a:t>TOTAL SURPLUS</a:t>
            </a:r>
            <a:endParaRPr lang="en-US" sz="6000" dirty="0">
              <a:solidFill>
                <a:srgbClr val="008080"/>
              </a:solidFill>
              <a:latin typeface="Century Gothic" panose="020B0502020202020204" pitchFamily="34" charset="0"/>
            </a:endParaRPr>
          </a:p>
        </p:txBody>
      </p:sp>
      <p:sp>
        <p:nvSpPr>
          <p:cNvPr id="8" name="Content Placeholder 2"/>
          <p:cNvSpPr>
            <a:spLocks noGrp="1"/>
          </p:cNvSpPr>
          <p:nvPr>
            <p:ph idx="1"/>
          </p:nvPr>
        </p:nvSpPr>
        <p:spPr>
          <a:xfrm>
            <a:off x="729615" y="1676400"/>
            <a:ext cx="7195185" cy="3962400"/>
          </a:xfrm>
        </p:spPr>
        <p:txBody>
          <a:bodyPr>
            <a:normAutofit fontScale="92500" lnSpcReduction="10000"/>
          </a:bodyPr>
          <a:lstStyle/>
          <a:p>
            <a:pPr marL="0" indent="0" eaLnBrk="1" hangingPunct="1">
              <a:buFont typeface="Arial" pitchFamily="34" charset="0"/>
              <a:buNone/>
              <a:defRPr/>
            </a:pPr>
            <a:r>
              <a:rPr lang="en-US" sz="3900" dirty="0" smtClean="0">
                <a:solidFill>
                  <a:schemeClr val="bg1"/>
                </a:solidFill>
                <a:latin typeface="Century Gothic" panose="020B0502020202020204" pitchFamily="34" charset="0"/>
              </a:rPr>
              <a:t>THE SUM OF CONSUMER AND PRODUCER SURPLUS THAT IS MAXIMIZED WHEN MARKETS ARE EFFICIENT:</a:t>
            </a:r>
          </a:p>
          <a:p>
            <a:pPr marL="0" indent="0" eaLnBrk="1" hangingPunct="1">
              <a:buFont typeface="Arial" pitchFamily="34" charset="0"/>
              <a:buNone/>
              <a:defRPr/>
            </a:pPr>
            <a:endParaRPr lang="en-US" sz="4200" dirty="0" smtClean="0">
              <a:solidFill>
                <a:schemeClr val="bg1"/>
              </a:solidFill>
              <a:latin typeface="Century Gothic" panose="020B0502020202020204" pitchFamily="34" charset="0"/>
            </a:endParaRPr>
          </a:p>
          <a:p>
            <a:pPr marL="0" indent="0" algn="ctr" eaLnBrk="1" hangingPunct="1">
              <a:buFont typeface="Arial" pitchFamily="34" charset="0"/>
              <a:buNone/>
              <a:defRPr/>
            </a:pPr>
            <a:r>
              <a:rPr lang="en-US" sz="7100" dirty="0" smtClean="0">
                <a:solidFill>
                  <a:schemeClr val="bg1"/>
                </a:solidFill>
                <a:latin typeface="Century Gothic" panose="020B0502020202020204" pitchFamily="34" charset="0"/>
              </a:rPr>
              <a:t>TS = CS + PS</a:t>
            </a:r>
          </a:p>
        </p:txBody>
      </p:sp>
      <p:sp>
        <p:nvSpPr>
          <p:cNvPr id="2" name="Rectangle 1"/>
          <p:cNvSpPr/>
          <p:nvPr/>
        </p:nvSpPr>
        <p:spPr>
          <a:xfrm>
            <a:off x="1447800" y="4419600"/>
            <a:ext cx="5638800" cy="114300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13</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19350088"/>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239000" cy="6096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a:off x="152400" y="152400"/>
            <a:ext cx="7239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42081" y="211353"/>
            <a:ext cx="7249319" cy="600164"/>
          </a:xfrm>
          <a:prstGeom prst="rect">
            <a:avLst/>
          </a:prstGeom>
          <a:noFill/>
        </p:spPr>
        <p:txBody>
          <a:bodyPr wrap="square" rtlCol="0">
            <a:spAutoFit/>
          </a:bodyPr>
          <a:lstStyle/>
          <a:p>
            <a:pPr algn="ctr"/>
            <a:r>
              <a:rPr lang="en-US" sz="3300" dirty="0" smtClean="0">
                <a:solidFill>
                  <a:schemeClr val="bg1"/>
                </a:solidFill>
                <a:latin typeface="Century Gothic" panose="020B0502020202020204" pitchFamily="34" charset="0"/>
              </a:rPr>
              <a:t>WHEN PRICES EXCEED EQUILIBRIUM</a:t>
            </a:r>
            <a:endParaRPr lang="en-US" sz="2800" dirty="0">
              <a:solidFill>
                <a:schemeClr val="bg1"/>
              </a:solidFill>
              <a:latin typeface="Century Gothic" panose="020B0502020202020204" pitchFamily="34" charset="0"/>
            </a:endParaRPr>
          </a:p>
        </p:txBody>
      </p:sp>
      <p:sp>
        <p:nvSpPr>
          <p:cNvPr id="106" name="Rectangle 7"/>
          <p:cNvSpPr>
            <a:spLocks noChangeArrowheads="1"/>
          </p:cNvSpPr>
          <p:nvPr/>
        </p:nvSpPr>
        <p:spPr bwMode="auto">
          <a:xfrm>
            <a:off x="685800" y="3352800"/>
            <a:ext cx="411342"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300 </a:t>
            </a:r>
            <a:endParaRPr lang="en-US" sz="2400" dirty="0">
              <a:effectLst>
                <a:outerShdw blurRad="38100" dist="38100" dir="2700000" algn="tl">
                  <a:srgbClr val="C0C0C0"/>
                </a:outerShdw>
              </a:effectLst>
              <a:latin typeface="Arial" pitchFamily="34" charset="0"/>
            </a:endParaRPr>
          </a:p>
        </p:txBody>
      </p:sp>
      <p:sp>
        <p:nvSpPr>
          <p:cNvPr id="107" name="Rectangle 8"/>
          <p:cNvSpPr>
            <a:spLocks noChangeArrowheads="1"/>
          </p:cNvSpPr>
          <p:nvPr/>
        </p:nvSpPr>
        <p:spPr bwMode="auto">
          <a:xfrm>
            <a:off x="927100" y="31019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9" name="Rectangle 10"/>
          <p:cNvSpPr>
            <a:spLocks noChangeArrowheads="1"/>
          </p:cNvSpPr>
          <p:nvPr/>
        </p:nvSpPr>
        <p:spPr bwMode="auto">
          <a:xfrm>
            <a:off x="927100" y="3589337"/>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3"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effectLst>
                <a:outerShdw blurRad="38100" dist="38100" dir="2700000" algn="tl">
                  <a:srgbClr val="C0C0C0"/>
                </a:outerShdw>
              </a:effectLst>
              <a:latin typeface="Arial" pitchFamily="34" charset="0"/>
            </a:endParaRPr>
          </a:p>
        </p:txBody>
      </p:sp>
      <p:sp>
        <p:nvSpPr>
          <p:cNvPr id="114" name="Rectangle 15"/>
          <p:cNvSpPr>
            <a:spLocks noChangeArrowheads="1"/>
          </p:cNvSpPr>
          <p:nvPr/>
        </p:nvSpPr>
        <p:spPr bwMode="auto">
          <a:xfrm>
            <a:off x="3048000" y="5715000"/>
            <a:ext cx="304800"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20                 </a:t>
            </a:r>
            <a:endParaRPr lang="en-US" sz="2400" dirty="0">
              <a:effectLst>
                <a:outerShdw blurRad="38100" dist="38100" dir="2700000" algn="tl">
                  <a:srgbClr val="C0C0C0"/>
                </a:outerShdw>
              </a:effectLst>
              <a:latin typeface="Arial" pitchFamily="34" charset="0"/>
            </a:endParaRPr>
          </a:p>
        </p:txBody>
      </p:sp>
      <p:sp>
        <p:nvSpPr>
          <p:cNvPr id="115" name="Rectangle 16"/>
          <p:cNvSpPr>
            <a:spLocks noChangeArrowheads="1"/>
          </p:cNvSpPr>
          <p:nvPr/>
        </p:nvSpPr>
        <p:spPr bwMode="auto">
          <a:xfrm>
            <a:off x="6145212" y="5410200"/>
            <a:ext cx="179536" cy="276999"/>
          </a:xfrm>
          <a:prstGeom prst="rect">
            <a:avLst/>
          </a:prstGeom>
          <a:noFill/>
          <a:ln w="9525">
            <a:noFill/>
            <a:miter lim="800000"/>
            <a:headEnd/>
            <a:tailEnd/>
          </a:ln>
        </p:spPr>
        <p:txBody>
          <a:bodyPr wrap="none" lIns="0" tIns="0" rIns="0" bIns="0">
            <a:spAutoFit/>
          </a:bodyPr>
          <a:lstStyle/>
          <a:p>
            <a:pPr>
              <a:defRPr/>
            </a:pPr>
            <a:r>
              <a:rPr lang="en-US" b="1" i="1" dirty="0">
                <a:solidFill>
                  <a:srgbClr val="1F1A17"/>
                </a:solidFill>
                <a:latin typeface="Arial" pitchFamily="34" charset="0"/>
              </a:rPr>
              <a:t>Q</a:t>
            </a:r>
            <a:endParaRPr lang="en-US" sz="2800" i="1" dirty="0">
              <a:effectLst>
                <a:outerShdw blurRad="38100" dist="38100" dir="2700000" algn="tl">
                  <a:srgbClr val="C0C0C0"/>
                </a:outerShdw>
              </a:effectLst>
              <a:latin typeface="Arial" pitchFamily="34" charset="0"/>
            </a:endParaRPr>
          </a:p>
        </p:txBody>
      </p:sp>
      <p:sp>
        <p:nvSpPr>
          <p:cNvPr id="120" name="Line 23"/>
          <p:cNvSpPr>
            <a:spLocks noChangeShapeType="1"/>
          </p:cNvSpPr>
          <p:nvPr/>
        </p:nvSpPr>
        <p:spPr bwMode="auto">
          <a:xfrm>
            <a:off x="1095216" y="35036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34"/>
          <p:cNvSpPr>
            <a:spLocks noChangeShapeType="1"/>
          </p:cNvSpPr>
          <p:nvPr/>
        </p:nvSpPr>
        <p:spPr bwMode="auto">
          <a:xfrm>
            <a:off x="3157855"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Text Box 37"/>
          <p:cNvSpPr txBox="1">
            <a:spLocks noChangeArrowheads="1"/>
          </p:cNvSpPr>
          <p:nvPr/>
        </p:nvSpPr>
        <p:spPr bwMode="auto">
          <a:xfrm>
            <a:off x="811212" y="1295400"/>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i="1" dirty="0"/>
              <a:t>P</a:t>
            </a:r>
          </a:p>
        </p:txBody>
      </p:sp>
      <p:sp>
        <p:nvSpPr>
          <p:cNvPr id="59" name="Text Box 11"/>
          <p:cNvSpPr txBox="1">
            <a:spLocks noChangeArrowheads="1"/>
          </p:cNvSpPr>
          <p:nvPr/>
        </p:nvSpPr>
        <p:spPr bwMode="auto">
          <a:xfrm>
            <a:off x="4883150" y="1504950"/>
            <a:ext cx="45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a:t>
            </a:r>
            <a:r>
              <a:rPr lang="en-US" altLang="en-US" sz="2000" b="1" baseline="-25000" dirty="0" smtClean="0">
                <a:solidFill>
                  <a:srgbClr val="0070C0"/>
                </a:solidFill>
                <a:latin typeface="Arial" charset="0"/>
              </a:rPr>
              <a:t>0</a:t>
            </a:r>
          </a:p>
        </p:txBody>
      </p:sp>
      <p:sp>
        <p:nvSpPr>
          <p:cNvPr id="61" name="Text Box 12"/>
          <p:cNvSpPr txBox="1">
            <a:spLocks noChangeArrowheads="1"/>
          </p:cNvSpPr>
          <p:nvPr/>
        </p:nvSpPr>
        <p:spPr bwMode="auto">
          <a:xfrm>
            <a:off x="5021263" y="5010150"/>
            <a:ext cx="46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D</a:t>
            </a:r>
            <a:r>
              <a:rPr lang="en-US" altLang="en-US" sz="2000" b="1" baseline="-25000" dirty="0" smtClean="0">
                <a:solidFill>
                  <a:srgbClr val="FF0000"/>
                </a:solidFill>
                <a:latin typeface="Arial" charset="0"/>
              </a:rPr>
              <a:t>0</a:t>
            </a:r>
          </a:p>
        </p:txBody>
      </p:sp>
      <p:sp>
        <p:nvSpPr>
          <p:cNvPr id="64" name="Line 13"/>
          <p:cNvSpPr>
            <a:spLocks noChangeShapeType="1"/>
          </p:cNvSpPr>
          <p:nvPr/>
        </p:nvSpPr>
        <p:spPr bwMode="auto">
          <a:xfrm flipH="1">
            <a:off x="1223962" y="3505200"/>
            <a:ext cx="1981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pitchFamily="34" charset="0"/>
              <a:cs typeface="Arial" charset="0"/>
            </a:endParaRPr>
          </a:p>
        </p:txBody>
      </p:sp>
      <p:cxnSp>
        <p:nvCxnSpPr>
          <p:cNvPr id="66" name="Straight Connector 34"/>
          <p:cNvCxnSpPr>
            <a:cxnSpLocks noChangeShapeType="1"/>
          </p:cNvCxnSpPr>
          <p:nvPr/>
        </p:nvCxnSpPr>
        <p:spPr bwMode="auto">
          <a:xfrm>
            <a:off x="3147217" y="3429000"/>
            <a:ext cx="795" cy="20272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51" name="Straight Connector 50"/>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36" name="Rectangle 8"/>
          <p:cNvSpPr>
            <a:spLocks noChangeArrowheads="1"/>
          </p:cNvSpPr>
          <p:nvPr/>
        </p:nvSpPr>
        <p:spPr bwMode="auto">
          <a:xfrm>
            <a:off x="994094" y="35814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39" name="Rectangle 8"/>
          <p:cNvSpPr>
            <a:spLocks noChangeArrowheads="1"/>
          </p:cNvSpPr>
          <p:nvPr/>
        </p:nvSpPr>
        <p:spPr bwMode="auto">
          <a:xfrm>
            <a:off x="994094" y="35591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6" name="Isosceles Triangle 5"/>
          <p:cNvSpPr/>
          <p:nvPr/>
        </p:nvSpPr>
        <p:spPr>
          <a:xfrm rot="19051192">
            <a:off x="427537" y="3292240"/>
            <a:ext cx="2619199" cy="1270469"/>
          </a:xfrm>
          <a:prstGeom prst="triangle">
            <a:avLst>
              <a:gd name="adj" fmla="val 4710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V="1">
            <a:off x="1219200" y="1883568"/>
            <a:ext cx="3663950" cy="3374234"/>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68" name="Text Box 37"/>
          <p:cNvSpPr txBox="1">
            <a:spLocks noChangeArrowheads="1"/>
          </p:cNvSpPr>
          <p:nvPr/>
        </p:nvSpPr>
        <p:spPr bwMode="auto">
          <a:xfrm>
            <a:off x="1295399" y="3620869"/>
            <a:ext cx="1219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dirty="0" smtClean="0"/>
              <a:t>producer surplus</a:t>
            </a:r>
            <a:endParaRPr lang="en-US" altLang="en-US" sz="1800" dirty="0"/>
          </a:p>
        </p:txBody>
      </p:sp>
      <p:sp>
        <p:nvSpPr>
          <p:cNvPr id="70" name="Rounded Rectangle 69"/>
          <p:cNvSpPr/>
          <p:nvPr/>
        </p:nvSpPr>
        <p:spPr>
          <a:xfrm>
            <a:off x="4905381" y="3276600"/>
            <a:ext cx="2943219" cy="658497"/>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Transferred to producers</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33" name="Isosceles Triangle 32"/>
          <p:cNvSpPr/>
          <p:nvPr/>
        </p:nvSpPr>
        <p:spPr>
          <a:xfrm>
            <a:off x="1252538" y="1774825"/>
            <a:ext cx="1952624" cy="1708780"/>
          </a:xfrm>
          <a:prstGeom prst="triangle">
            <a:avLst>
              <a:gd name="adj" fmla="val 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219200" y="1752600"/>
            <a:ext cx="3810000" cy="334912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Oval 19"/>
          <p:cNvSpPr>
            <a:spLocks noChangeArrowheads="1"/>
          </p:cNvSpPr>
          <p:nvPr/>
        </p:nvSpPr>
        <p:spPr bwMode="auto">
          <a:xfrm>
            <a:off x="3055777" y="3385343"/>
            <a:ext cx="152400" cy="15240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13" name="Straight Connector 12"/>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3200"/>
            <a:ext cx="143827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15"/>
          <p:cNvSpPr>
            <a:spLocks noChangeArrowheads="1"/>
          </p:cNvSpPr>
          <p:nvPr/>
        </p:nvSpPr>
        <p:spPr bwMode="auto">
          <a:xfrm>
            <a:off x="2057400" y="5715000"/>
            <a:ext cx="304800" cy="261610"/>
          </a:xfrm>
          <a:prstGeom prst="rect">
            <a:avLst/>
          </a:prstGeom>
          <a:noFill/>
          <a:ln w="9525">
            <a:noFill/>
            <a:miter lim="800000"/>
            <a:headEnd/>
            <a:tailEnd/>
          </a:ln>
        </p:spPr>
        <p:txBody>
          <a:bodyPr wrap="square" lIns="0" tIns="0" rIns="0" bIns="0">
            <a:spAutoFit/>
          </a:bodyPr>
          <a:lstStyle/>
          <a:p>
            <a:pPr>
              <a:defRPr/>
            </a:pPr>
            <a:r>
              <a:rPr lang="en-US" sz="1700" b="1" dirty="0">
                <a:solidFill>
                  <a:srgbClr val="1F1A17"/>
                </a:solidFill>
                <a:latin typeface="Arial" pitchFamily="34" charset="0"/>
              </a:rPr>
              <a:t>1</a:t>
            </a:r>
            <a:r>
              <a:rPr lang="en-US" sz="1700" b="1" dirty="0" smtClean="0">
                <a:solidFill>
                  <a:srgbClr val="1F1A17"/>
                </a:solidFill>
                <a:latin typeface="Arial" pitchFamily="34" charset="0"/>
              </a:rPr>
              <a:t>0                 </a:t>
            </a:r>
            <a:endParaRPr lang="en-US" sz="2400" dirty="0">
              <a:effectLst>
                <a:outerShdw blurRad="38100" dist="38100" dir="2700000" algn="tl">
                  <a:srgbClr val="C0C0C0"/>
                </a:outerShdw>
              </a:effectLst>
              <a:latin typeface="Arial" pitchFamily="34" charset="0"/>
            </a:endParaRPr>
          </a:p>
        </p:txBody>
      </p:sp>
      <p:sp>
        <p:nvSpPr>
          <p:cNvPr id="37" name="Line 34"/>
          <p:cNvSpPr>
            <a:spLocks noChangeShapeType="1"/>
          </p:cNvSpPr>
          <p:nvPr/>
        </p:nvSpPr>
        <p:spPr bwMode="auto">
          <a:xfrm>
            <a:off x="2167255"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Rectangle 7"/>
          <p:cNvSpPr>
            <a:spLocks noChangeArrowheads="1"/>
          </p:cNvSpPr>
          <p:nvPr/>
        </p:nvSpPr>
        <p:spPr bwMode="auto">
          <a:xfrm>
            <a:off x="685800" y="2460625"/>
            <a:ext cx="411342"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400 </a:t>
            </a:r>
            <a:endParaRPr lang="en-US" sz="2400" dirty="0">
              <a:effectLst>
                <a:outerShdw blurRad="38100" dist="38100" dir="2700000" algn="tl">
                  <a:srgbClr val="C0C0C0"/>
                </a:outerShdw>
              </a:effectLst>
              <a:latin typeface="Arial" pitchFamily="34" charset="0"/>
            </a:endParaRPr>
          </a:p>
        </p:txBody>
      </p:sp>
      <p:sp>
        <p:nvSpPr>
          <p:cNvPr id="41" name="Line 23"/>
          <p:cNvSpPr>
            <a:spLocks noChangeShapeType="1"/>
          </p:cNvSpPr>
          <p:nvPr/>
        </p:nvSpPr>
        <p:spPr bwMode="auto">
          <a:xfrm>
            <a:off x="1097142" y="2590800"/>
            <a:ext cx="159941"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42" name="Straight Connector 34"/>
          <p:cNvCxnSpPr>
            <a:cxnSpLocks noChangeShapeType="1"/>
          </p:cNvCxnSpPr>
          <p:nvPr/>
        </p:nvCxnSpPr>
        <p:spPr bwMode="auto">
          <a:xfrm>
            <a:off x="2166460" y="2591430"/>
            <a:ext cx="795" cy="294100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7" name="Straight Connector 6"/>
          <p:cNvCxnSpPr/>
          <p:nvPr/>
        </p:nvCxnSpPr>
        <p:spPr>
          <a:xfrm flipH="1">
            <a:off x="1219200" y="2590800"/>
            <a:ext cx="97631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4905381" y="2362200"/>
            <a:ext cx="2943219" cy="658497"/>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New consumer surplus</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55" name="Rounded Rectangle 54"/>
          <p:cNvSpPr/>
          <p:nvPr/>
        </p:nvSpPr>
        <p:spPr>
          <a:xfrm>
            <a:off x="1981200" y="4751703"/>
            <a:ext cx="2667000" cy="658497"/>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Deadweight loss</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56" name="Rounded Rectangle 55"/>
          <p:cNvSpPr/>
          <p:nvPr/>
        </p:nvSpPr>
        <p:spPr>
          <a:xfrm>
            <a:off x="2014537" y="1017904"/>
            <a:ext cx="5910263" cy="462440"/>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Price rises to $400; quantity falls to 10.</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18" name="Rectangle 17"/>
          <p:cNvSpPr/>
          <p:nvPr/>
        </p:nvSpPr>
        <p:spPr>
          <a:xfrm>
            <a:off x="1260893" y="2590800"/>
            <a:ext cx="905568" cy="9231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a:off x="1773950" y="2983310"/>
            <a:ext cx="1790385" cy="1005366"/>
          </a:xfrm>
          <a:prstGeom prst="triangl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p:cNvCxnSpPr>
            <a:stCxn id="55" idx="0"/>
          </p:cNvCxnSpPr>
          <p:nvPr/>
        </p:nvCxnSpPr>
        <p:spPr>
          <a:xfrm flipH="1" flipV="1">
            <a:off x="2514600" y="3503614"/>
            <a:ext cx="800100" cy="1248089"/>
          </a:xfrm>
          <a:prstGeom prst="straightConnector1">
            <a:avLst/>
          </a:prstGeom>
          <a:ln w="38100">
            <a:solidFill>
              <a:srgbClr val="00808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70" idx="1"/>
          </p:cNvCxnSpPr>
          <p:nvPr/>
        </p:nvCxnSpPr>
        <p:spPr>
          <a:xfrm flipH="1" flipV="1">
            <a:off x="1676400" y="3048000"/>
            <a:ext cx="3228981" cy="557849"/>
          </a:xfrm>
          <a:prstGeom prst="straightConnector1">
            <a:avLst/>
          </a:prstGeom>
          <a:ln w="38100">
            <a:solidFill>
              <a:srgbClr val="00808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1524000" y="2362200"/>
            <a:ext cx="3352800" cy="304800"/>
          </a:xfrm>
          <a:prstGeom prst="straightConnector1">
            <a:avLst/>
          </a:prstGeom>
          <a:ln w="38100">
            <a:solidFill>
              <a:srgbClr val="008080"/>
            </a:solidFill>
            <a:tailEnd type="arrow"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47" name="TextBox 46"/>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14</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2336101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xit" presetSubtype="0" fill="hold" grpId="0"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26"/>
                                        </p:tgtEl>
                                      </p:cBhvr>
                                    </p:animEffect>
                                    <p:set>
                                      <p:cBhvr>
                                        <p:cTn id="13" dur="1" fill="hold">
                                          <p:stCondLst>
                                            <p:cond delay="499"/>
                                          </p:stCondLst>
                                        </p:cTn>
                                        <p:tgtEl>
                                          <p:spTgt spid="10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8"/>
                                        </p:tgtEl>
                                      </p:cBhvr>
                                    </p:animEffect>
                                    <p:set>
                                      <p:cBhvr>
                                        <p:cTn id="16" dur="1" fill="hold">
                                          <p:stCondLst>
                                            <p:cond delay="499"/>
                                          </p:stCondLst>
                                        </p:cTn>
                                        <p:tgtEl>
                                          <p:spTgt spid="6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nodeType="with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500"/>
                                        <p:tgtEl>
                                          <p:spTgt spid="7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8" grpId="0"/>
      <p:bldP spid="70" grpId="0" animBg="1"/>
      <p:bldP spid="33" grpId="0" animBg="1"/>
      <p:bldP spid="33" grpId="1" animBg="1"/>
      <p:bldP spid="36" grpId="0"/>
      <p:bldP spid="37" grpId="0" animBg="1"/>
      <p:bldP spid="38" grpId="0"/>
      <p:bldP spid="41" grpId="0" animBg="1"/>
      <p:bldP spid="52" grpId="0" animBg="1"/>
      <p:bldP spid="55" grpId="0" animBg="1"/>
      <p:bldP spid="56" grpId="0" animBg="1"/>
      <p:bldP spid="18"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05818" y="1727030"/>
            <a:ext cx="7037982" cy="406417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 y="813881"/>
            <a:ext cx="7162800" cy="938719"/>
          </a:xfrm>
          <a:prstGeom prst="rect">
            <a:avLst/>
          </a:prstGeom>
          <a:noFill/>
        </p:spPr>
        <p:txBody>
          <a:bodyPr wrap="square" rtlCol="0">
            <a:spAutoFit/>
          </a:bodyPr>
          <a:lstStyle/>
          <a:p>
            <a:pPr algn="ctr"/>
            <a:r>
              <a:rPr lang="en-US" sz="5500" dirty="0" smtClean="0">
                <a:solidFill>
                  <a:srgbClr val="008080"/>
                </a:solidFill>
                <a:latin typeface="Century Gothic" panose="020B0502020202020204" pitchFamily="34" charset="0"/>
              </a:rPr>
              <a:t>DEADWEIGHT LOSS</a:t>
            </a:r>
            <a:endParaRPr lang="en-US" sz="5500" dirty="0">
              <a:solidFill>
                <a:srgbClr val="008080"/>
              </a:solidFill>
              <a:latin typeface="Century Gothic" panose="020B0502020202020204" pitchFamily="34" charset="0"/>
            </a:endParaRPr>
          </a:p>
        </p:txBody>
      </p:sp>
      <p:sp>
        <p:nvSpPr>
          <p:cNvPr id="8" name="Content Placeholder 2"/>
          <p:cNvSpPr>
            <a:spLocks noGrp="1"/>
          </p:cNvSpPr>
          <p:nvPr>
            <p:ph idx="1"/>
          </p:nvPr>
        </p:nvSpPr>
        <p:spPr>
          <a:xfrm>
            <a:off x="693420" y="2068830"/>
            <a:ext cx="6850380" cy="3417570"/>
          </a:xfrm>
        </p:spPr>
        <p:txBody>
          <a:bodyPr>
            <a:normAutofit/>
          </a:bodyPr>
          <a:lstStyle/>
          <a:p>
            <a:pPr marL="0" indent="0">
              <a:buNone/>
              <a:defRPr/>
            </a:pPr>
            <a:r>
              <a:rPr lang="en-US" sz="3600" dirty="0" smtClean="0">
                <a:solidFill>
                  <a:schemeClr val="bg1"/>
                </a:solidFill>
                <a:latin typeface="Century Gothic" panose="020B0502020202020204" pitchFamily="34" charset="0"/>
              </a:rPr>
              <a:t>THE LOSS OF CONSUMER SURPLUS AND PRODUCER SURPLUS CAUSED BY THE INEFFICIENCY OF A MARKET </a:t>
            </a:r>
            <a:r>
              <a:rPr lang="en-US" sz="3600" dirty="0">
                <a:solidFill>
                  <a:schemeClr val="bg1"/>
                </a:solidFill>
                <a:latin typeface="Century Gothic" panose="020B0502020202020204" pitchFamily="34" charset="0"/>
              </a:rPr>
              <a:t>THAT IS NOT </a:t>
            </a:r>
            <a:r>
              <a:rPr lang="en-US" sz="3600" dirty="0" smtClean="0">
                <a:solidFill>
                  <a:schemeClr val="bg1"/>
                </a:solidFill>
                <a:latin typeface="Century Gothic" panose="020B0502020202020204" pitchFamily="34" charset="0"/>
              </a:rPr>
              <a:t>OPERATING AT EQUILIBRIUM</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15</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30165245"/>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239000" cy="6096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a:off x="152400" y="152400"/>
            <a:ext cx="8001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6200" y="211353"/>
            <a:ext cx="8096239" cy="600164"/>
          </a:xfrm>
          <a:prstGeom prst="rect">
            <a:avLst/>
          </a:prstGeom>
          <a:noFill/>
        </p:spPr>
        <p:txBody>
          <a:bodyPr wrap="square" rtlCol="0">
            <a:spAutoFit/>
          </a:bodyPr>
          <a:lstStyle/>
          <a:p>
            <a:pPr algn="ctr"/>
            <a:r>
              <a:rPr lang="en-US" sz="3300" dirty="0" smtClean="0">
                <a:solidFill>
                  <a:schemeClr val="bg1"/>
                </a:solidFill>
                <a:latin typeface="Century Gothic" panose="020B0502020202020204" pitchFamily="34" charset="0"/>
              </a:rPr>
              <a:t>WHEN PRICES ARE BELOW EQUILIBRIUM</a:t>
            </a:r>
            <a:endParaRPr lang="en-US" sz="2800" dirty="0">
              <a:solidFill>
                <a:schemeClr val="bg1"/>
              </a:solidFill>
              <a:latin typeface="Century Gothic" panose="020B0502020202020204" pitchFamily="34" charset="0"/>
            </a:endParaRPr>
          </a:p>
        </p:txBody>
      </p:sp>
      <p:sp>
        <p:nvSpPr>
          <p:cNvPr id="106" name="Rectangle 7"/>
          <p:cNvSpPr>
            <a:spLocks noChangeArrowheads="1"/>
          </p:cNvSpPr>
          <p:nvPr/>
        </p:nvSpPr>
        <p:spPr bwMode="auto">
          <a:xfrm>
            <a:off x="685800" y="3352800"/>
            <a:ext cx="411342"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300 </a:t>
            </a:r>
            <a:endParaRPr lang="en-US" sz="2400" dirty="0">
              <a:effectLst>
                <a:outerShdw blurRad="38100" dist="38100" dir="2700000" algn="tl">
                  <a:srgbClr val="C0C0C0"/>
                </a:outerShdw>
              </a:effectLst>
              <a:latin typeface="Arial" pitchFamily="34" charset="0"/>
            </a:endParaRPr>
          </a:p>
        </p:txBody>
      </p:sp>
      <p:sp>
        <p:nvSpPr>
          <p:cNvPr id="107" name="Rectangle 8"/>
          <p:cNvSpPr>
            <a:spLocks noChangeArrowheads="1"/>
          </p:cNvSpPr>
          <p:nvPr/>
        </p:nvSpPr>
        <p:spPr bwMode="auto">
          <a:xfrm>
            <a:off x="927100" y="31019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9" name="Rectangle 10"/>
          <p:cNvSpPr>
            <a:spLocks noChangeArrowheads="1"/>
          </p:cNvSpPr>
          <p:nvPr/>
        </p:nvSpPr>
        <p:spPr bwMode="auto">
          <a:xfrm>
            <a:off x="927100" y="3589337"/>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3"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effectLst>
                <a:outerShdw blurRad="38100" dist="38100" dir="2700000" algn="tl">
                  <a:srgbClr val="C0C0C0"/>
                </a:outerShdw>
              </a:effectLst>
              <a:latin typeface="Arial" pitchFamily="34" charset="0"/>
            </a:endParaRPr>
          </a:p>
        </p:txBody>
      </p:sp>
      <p:sp>
        <p:nvSpPr>
          <p:cNvPr id="114" name="Rectangle 15"/>
          <p:cNvSpPr>
            <a:spLocks noChangeArrowheads="1"/>
          </p:cNvSpPr>
          <p:nvPr/>
        </p:nvSpPr>
        <p:spPr bwMode="auto">
          <a:xfrm>
            <a:off x="3048000" y="5715000"/>
            <a:ext cx="304800"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20                 </a:t>
            </a:r>
            <a:endParaRPr lang="en-US" sz="2400" dirty="0">
              <a:effectLst>
                <a:outerShdw blurRad="38100" dist="38100" dir="2700000" algn="tl">
                  <a:srgbClr val="C0C0C0"/>
                </a:outerShdw>
              </a:effectLst>
              <a:latin typeface="Arial" pitchFamily="34" charset="0"/>
            </a:endParaRPr>
          </a:p>
        </p:txBody>
      </p:sp>
      <p:sp>
        <p:nvSpPr>
          <p:cNvPr id="115" name="Rectangle 16"/>
          <p:cNvSpPr>
            <a:spLocks noChangeArrowheads="1"/>
          </p:cNvSpPr>
          <p:nvPr/>
        </p:nvSpPr>
        <p:spPr bwMode="auto">
          <a:xfrm>
            <a:off x="6145212" y="5410200"/>
            <a:ext cx="179536" cy="276999"/>
          </a:xfrm>
          <a:prstGeom prst="rect">
            <a:avLst/>
          </a:prstGeom>
          <a:noFill/>
          <a:ln w="9525">
            <a:noFill/>
            <a:miter lim="800000"/>
            <a:headEnd/>
            <a:tailEnd/>
          </a:ln>
        </p:spPr>
        <p:txBody>
          <a:bodyPr wrap="none" lIns="0" tIns="0" rIns="0" bIns="0">
            <a:spAutoFit/>
          </a:bodyPr>
          <a:lstStyle/>
          <a:p>
            <a:pPr>
              <a:defRPr/>
            </a:pPr>
            <a:r>
              <a:rPr lang="en-US" b="1" i="1" dirty="0">
                <a:solidFill>
                  <a:srgbClr val="1F1A17"/>
                </a:solidFill>
                <a:latin typeface="Arial" pitchFamily="34" charset="0"/>
              </a:rPr>
              <a:t>Q</a:t>
            </a:r>
            <a:endParaRPr lang="en-US" sz="2800" i="1" dirty="0">
              <a:effectLst>
                <a:outerShdw blurRad="38100" dist="38100" dir="2700000" algn="tl">
                  <a:srgbClr val="C0C0C0"/>
                </a:outerShdw>
              </a:effectLst>
              <a:latin typeface="Arial" pitchFamily="34" charset="0"/>
            </a:endParaRPr>
          </a:p>
        </p:txBody>
      </p:sp>
      <p:sp>
        <p:nvSpPr>
          <p:cNvPr id="120" name="Line 23"/>
          <p:cNvSpPr>
            <a:spLocks noChangeShapeType="1"/>
          </p:cNvSpPr>
          <p:nvPr/>
        </p:nvSpPr>
        <p:spPr bwMode="auto">
          <a:xfrm>
            <a:off x="1095216" y="35036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34"/>
          <p:cNvSpPr>
            <a:spLocks noChangeShapeType="1"/>
          </p:cNvSpPr>
          <p:nvPr/>
        </p:nvSpPr>
        <p:spPr bwMode="auto">
          <a:xfrm>
            <a:off x="3157855"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Text Box 37"/>
          <p:cNvSpPr txBox="1">
            <a:spLocks noChangeArrowheads="1"/>
          </p:cNvSpPr>
          <p:nvPr/>
        </p:nvSpPr>
        <p:spPr bwMode="auto">
          <a:xfrm>
            <a:off x="811212" y="1295400"/>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i="1" dirty="0"/>
              <a:t>P</a:t>
            </a:r>
          </a:p>
        </p:txBody>
      </p:sp>
      <p:sp>
        <p:nvSpPr>
          <p:cNvPr id="59" name="Text Box 11"/>
          <p:cNvSpPr txBox="1">
            <a:spLocks noChangeArrowheads="1"/>
          </p:cNvSpPr>
          <p:nvPr/>
        </p:nvSpPr>
        <p:spPr bwMode="auto">
          <a:xfrm>
            <a:off x="4883150" y="1504950"/>
            <a:ext cx="45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a:t>
            </a:r>
            <a:r>
              <a:rPr lang="en-US" altLang="en-US" sz="2000" b="1" baseline="-25000" dirty="0" smtClean="0">
                <a:solidFill>
                  <a:srgbClr val="0070C0"/>
                </a:solidFill>
                <a:latin typeface="Arial" charset="0"/>
              </a:rPr>
              <a:t>0</a:t>
            </a:r>
          </a:p>
        </p:txBody>
      </p:sp>
      <p:sp>
        <p:nvSpPr>
          <p:cNvPr id="61" name="Text Box 12"/>
          <p:cNvSpPr txBox="1">
            <a:spLocks noChangeArrowheads="1"/>
          </p:cNvSpPr>
          <p:nvPr/>
        </p:nvSpPr>
        <p:spPr bwMode="auto">
          <a:xfrm>
            <a:off x="5021263" y="5010150"/>
            <a:ext cx="46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D</a:t>
            </a:r>
            <a:r>
              <a:rPr lang="en-US" altLang="en-US" sz="2000" b="1" baseline="-25000" dirty="0" smtClean="0">
                <a:solidFill>
                  <a:srgbClr val="FF0000"/>
                </a:solidFill>
                <a:latin typeface="Arial" charset="0"/>
              </a:rPr>
              <a:t>0</a:t>
            </a:r>
          </a:p>
        </p:txBody>
      </p:sp>
      <p:sp>
        <p:nvSpPr>
          <p:cNvPr id="64" name="Line 13"/>
          <p:cNvSpPr>
            <a:spLocks noChangeShapeType="1"/>
          </p:cNvSpPr>
          <p:nvPr/>
        </p:nvSpPr>
        <p:spPr bwMode="auto">
          <a:xfrm flipH="1">
            <a:off x="1223962" y="3505200"/>
            <a:ext cx="1981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pitchFamily="34" charset="0"/>
              <a:cs typeface="Arial" charset="0"/>
            </a:endParaRPr>
          </a:p>
        </p:txBody>
      </p:sp>
      <p:cxnSp>
        <p:nvCxnSpPr>
          <p:cNvPr id="66" name="Straight Connector 34"/>
          <p:cNvCxnSpPr>
            <a:cxnSpLocks noChangeShapeType="1"/>
          </p:cNvCxnSpPr>
          <p:nvPr/>
        </p:nvCxnSpPr>
        <p:spPr bwMode="auto">
          <a:xfrm>
            <a:off x="3147217" y="3513934"/>
            <a:ext cx="795" cy="20272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51" name="Straight Connector 50"/>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36" name="Rectangle 8"/>
          <p:cNvSpPr>
            <a:spLocks noChangeArrowheads="1"/>
          </p:cNvSpPr>
          <p:nvPr/>
        </p:nvSpPr>
        <p:spPr bwMode="auto">
          <a:xfrm>
            <a:off x="994094" y="35814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39" name="Rectangle 8"/>
          <p:cNvSpPr>
            <a:spLocks noChangeArrowheads="1"/>
          </p:cNvSpPr>
          <p:nvPr/>
        </p:nvSpPr>
        <p:spPr bwMode="auto">
          <a:xfrm>
            <a:off x="994094" y="35591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6" name="Isosceles Triangle 5"/>
          <p:cNvSpPr/>
          <p:nvPr/>
        </p:nvSpPr>
        <p:spPr>
          <a:xfrm rot="19051192">
            <a:off x="420555" y="3275830"/>
            <a:ext cx="2621276" cy="1300551"/>
          </a:xfrm>
          <a:prstGeom prst="triangle">
            <a:avLst>
              <a:gd name="adj" fmla="val 4710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V="1">
            <a:off x="1219200" y="1883568"/>
            <a:ext cx="3663950" cy="3374234"/>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68" name="Text Box 37"/>
          <p:cNvSpPr txBox="1">
            <a:spLocks noChangeArrowheads="1"/>
          </p:cNvSpPr>
          <p:nvPr/>
        </p:nvSpPr>
        <p:spPr bwMode="auto">
          <a:xfrm>
            <a:off x="1295399" y="3620869"/>
            <a:ext cx="1219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dirty="0" smtClean="0"/>
              <a:t>producer surplus</a:t>
            </a:r>
            <a:endParaRPr lang="en-US" altLang="en-US" sz="1800" dirty="0"/>
          </a:p>
        </p:txBody>
      </p:sp>
      <p:sp>
        <p:nvSpPr>
          <p:cNvPr id="70" name="Rounded Rectangle 69"/>
          <p:cNvSpPr/>
          <p:nvPr/>
        </p:nvSpPr>
        <p:spPr>
          <a:xfrm>
            <a:off x="4905381" y="3276600"/>
            <a:ext cx="2943219" cy="658497"/>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Transferred to consumers</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33" name="Isosceles Triangle 32"/>
          <p:cNvSpPr/>
          <p:nvPr/>
        </p:nvSpPr>
        <p:spPr>
          <a:xfrm>
            <a:off x="1252538" y="1774825"/>
            <a:ext cx="1952624" cy="1708780"/>
          </a:xfrm>
          <a:prstGeom prst="triangle">
            <a:avLst>
              <a:gd name="adj" fmla="val 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219200" y="1752600"/>
            <a:ext cx="3810000" cy="334912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Oval 19"/>
          <p:cNvSpPr>
            <a:spLocks noChangeArrowheads="1"/>
          </p:cNvSpPr>
          <p:nvPr/>
        </p:nvSpPr>
        <p:spPr bwMode="auto">
          <a:xfrm>
            <a:off x="3055777" y="3385343"/>
            <a:ext cx="152400" cy="15240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13" name="Straight Connector 12"/>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3200"/>
            <a:ext cx="143827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15"/>
          <p:cNvSpPr>
            <a:spLocks noChangeArrowheads="1"/>
          </p:cNvSpPr>
          <p:nvPr/>
        </p:nvSpPr>
        <p:spPr bwMode="auto">
          <a:xfrm>
            <a:off x="2057400" y="5715000"/>
            <a:ext cx="304800" cy="261610"/>
          </a:xfrm>
          <a:prstGeom prst="rect">
            <a:avLst/>
          </a:prstGeom>
          <a:noFill/>
          <a:ln w="9525">
            <a:noFill/>
            <a:miter lim="800000"/>
            <a:headEnd/>
            <a:tailEnd/>
          </a:ln>
        </p:spPr>
        <p:txBody>
          <a:bodyPr wrap="square" lIns="0" tIns="0" rIns="0" bIns="0">
            <a:spAutoFit/>
          </a:bodyPr>
          <a:lstStyle/>
          <a:p>
            <a:pPr>
              <a:defRPr/>
            </a:pPr>
            <a:r>
              <a:rPr lang="en-US" sz="1700" b="1" dirty="0">
                <a:solidFill>
                  <a:srgbClr val="1F1A17"/>
                </a:solidFill>
                <a:latin typeface="Arial" pitchFamily="34" charset="0"/>
              </a:rPr>
              <a:t>1</a:t>
            </a:r>
            <a:r>
              <a:rPr lang="en-US" sz="1700" b="1" dirty="0" smtClean="0">
                <a:solidFill>
                  <a:srgbClr val="1F1A17"/>
                </a:solidFill>
                <a:latin typeface="Arial" pitchFamily="34" charset="0"/>
              </a:rPr>
              <a:t>0                 </a:t>
            </a:r>
            <a:endParaRPr lang="en-US" sz="2400" dirty="0">
              <a:effectLst>
                <a:outerShdw blurRad="38100" dist="38100" dir="2700000" algn="tl">
                  <a:srgbClr val="C0C0C0"/>
                </a:outerShdw>
              </a:effectLst>
              <a:latin typeface="Arial" pitchFamily="34" charset="0"/>
            </a:endParaRPr>
          </a:p>
        </p:txBody>
      </p:sp>
      <p:sp>
        <p:nvSpPr>
          <p:cNvPr id="37" name="Line 34"/>
          <p:cNvSpPr>
            <a:spLocks noChangeShapeType="1"/>
          </p:cNvSpPr>
          <p:nvPr/>
        </p:nvSpPr>
        <p:spPr bwMode="auto">
          <a:xfrm>
            <a:off x="2167255"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Rectangle 7"/>
          <p:cNvSpPr>
            <a:spLocks noChangeArrowheads="1"/>
          </p:cNvSpPr>
          <p:nvPr/>
        </p:nvSpPr>
        <p:spPr bwMode="auto">
          <a:xfrm>
            <a:off x="685800" y="4234190"/>
            <a:ext cx="411342" cy="261610"/>
          </a:xfrm>
          <a:prstGeom prst="rect">
            <a:avLst/>
          </a:prstGeom>
          <a:noFill/>
          <a:ln w="9525">
            <a:noFill/>
            <a:miter lim="800000"/>
            <a:headEnd/>
            <a:tailEnd/>
          </a:ln>
        </p:spPr>
        <p:txBody>
          <a:bodyPr wrap="square" lIns="0" tIns="0" rIns="0" bIns="0">
            <a:spAutoFit/>
          </a:bodyPr>
          <a:lstStyle/>
          <a:p>
            <a:pPr>
              <a:defRPr/>
            </a:pPr>
            <a:r>
              <a:rPr lang="en-US" sz="1700" b="1" dirty="0">
                <a:solidFill>
                  <a:srgbClr val="1F1A17"/>
                </a:solidFill>
                <a:latin typeface="Arial" pitchFamily="34" charset="0"/>
              </a:rPr>
              <a:t>2</a:t>
            </a:r>
            <a:r>
              <a:rPr lang="en-US" sz="1700" b="1" dirty="0" smtClean="0">
                <a:solidFill>
                  <a:srgbClr val="1F1A17"/>
                </a:solidFill>
                <a:latin typeface="Arial" pitchFamily="34" charset="0"/>
              </a:rPr>
              <a:t>00 </a:t>
            </a:r>
            <a:endParaRPr lang="en-US" sz="2400" dirty="0">
              <a:effectLst>
                <a:outerShdw blurRad="38100" dist="38100" dir="2700000" algn="tl">
                  <a:srgbClr val="C0C0C0"/>
                </a:outerShdw>
              </a:effectLst>
              <a:latin typeface="Arial" pitchFamily="34" charset="0"/>
            </a:endParaRPr>
          </a:p>
        </p:txBody>
      </p:sp>
      <p:sp>
        <p:nvSpPr>
          <p:cNvPr id="41" name="Line 23"/>
          <p:cNvSpPr>
            <a:spLocks noChangeShapeType="1"/>
          </p:cNvSpPr>
          <p:nvPr/>
        </p:nvSpPr>
        <p:spPr bwMode="auto">
          <a:xfrm>
            <a:off x="1097142" y="4364365"/>
            <a:ext cx="159941"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42" name="Straight Connector 34"/>
          <p:cNvCxnSpPr>
            <a:cxnSpLocks noChangeShapeType="1"/>
            <a:stCxn id="21" idx="4"/>
          </p:cNvCxnSpPr>
          <p:nvPr/>
        </p:nvCxnSpPr>
        <p:spPr bwMode="auto">
          <a:xfrm>
            <a:off x="2166460" y="4381186"/>
            <a:ext cx="795" cy="1151248"/>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7" name="Straight Connector 6"/>
          <p:cNvCxnSpPr/>
          <p:nvPr/>
        </p:nvCxnSpPr>
        <p:spPr>
          <a:xfrm flipH="1">
            <a:off x="1219200" y="4343400"/>
            <a:ext cx="97631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4905381" y="4114800"/>
            <a:ext cx="2943219" cy="658497"/>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New producer surplus</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55" name="Rounded Rectangle 54"/>
          <p:cNvSpPr/>
          <p:nvPr/>
        </p:nvSpPr>
        <p:spPr>
          <a:xfrm>
            <a:off x="4953000" y="2389503"/>
            <a:ext cx="2667000" cy="658497"/>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Deadweight loss</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56" name="Rounded Rectangle 55"/>
          <p:cNvSpPr/>
          <p:nvPr/>
        </p:nvSpPr>
        <p:spPr>
          <a:xfrm>
            <a:off x="2014537" y="1017904"/>
            <a:ext cx="5910263" cy="462440"/>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Price falls to $200; quantity falls to 10.</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18" name="Rectangle 17"/>
          <p:cNvSpPr/>
          <p:nvPr/>
        </p:nvSpPr>
        <p:spPr>
          <a:xfrm>
            <a:off x="1252537" y="3503614"/>
            <a:ext cx="898683" cy="85325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a:off x="1773950" y="2983310"/>
            <a:ext cx="1790385" cy="1005366"/>
          </a:xfrm>
          <a:prstGeom prst="triangl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p:cNvCxnSpPr/>
          <p:nvPr/>
        </p:nvCxnSpPr>
        <p:spPr>
          <a:xfrm flipH="1">
            <a:off x="2514600" y="2720183"/>
            <a:ext cx="2438400" cy="706981"/>
          </a:xfrm>
          <a:prstGeom prst="straightConnector1">
            <a:avLst/>
          </a:prstGeom>
          <a:ln w="38100">
            <a:solidFill>
              <a:srgbClr val="00808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70" idx="1"/>
          </p:cNvCxnSpPr>
          <p:nvPr/>
        </p:nvCxnSpPr>
        <p:spPr>
          <a:xfrm flipH="1">
            <a:off x="1737136" y="3605849"/>
            <a:ext cx="3168245" cy="338185"/>
          </a:xfrm>
          <a:prstGeom prst="straightConnector1">
            <a:avLst/>
          </a:prstGeom>
          <a:ln w="38100">
            <a:solidFill>
              <a:srgbClr val="00808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1447800" y="4419600"/>
            <a:ext cx="3429000" cy="228600"/>
          </a:xfrm>
          <a:prstGeom prst="straightConnector1">
            <a:avLst/>
          </a:prstGeom>
          <a:ln w="38100">
            <a:solidFill>
              <a:srgbClr val="008080"/>
            </a:solidFill>
            <a:tailEnd type="arrow"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47" name="TextBox 46"/>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16</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2714485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xit" presetSubtype="0" fill="hold" grpId="0"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26"/>
                                        </p:tgtEl>
                                      </p:cBhvr>
                                    </p:animEffect>
                                    <p:set>
                                      <p:cBhvr>
                                        <p:cTn id="13" dur="1" fill="hold">
                                          <p:stCondLst>
                                            <p:cond delay="499"/>
                                          </p:stCondLst>
                                        </p:cTn>
                                        <p:tgtEl>
                                          <p:spTgt spid="10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8"/>
                                        </p:tgtEl>
                                      </p:cBhvr>
                                    </p:animEffect>
                                    <p:set>
                                      <p:cBhvr>
                                        <p:cTn id="16" dur="1" fill="hold">
                                          <p:stCondLst>
                                            <p:cond delay="499"/>
                                          </p:stCondLst>
                                        </p:cTn>
                                        <p:tgtEl>
                                          <p:spTgt spid="6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nodeType="with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500"/>
                                        <p:tgtEl>
                                          <p:spTgt spid="7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8" grpId="0"/>
      <p:bldP spid="70" grpId="0" animBg="1"/>
      <p:bldP spid="33" grpId="0" animBg="1"/>
      <p:bldP spid="33" grpId="1" animBg="1"/>
      <p:bldP spid="36" grpId="0"/>
      <p:bldP spid="37" grpId="0" animBg="1"/>
      <p:bldP spid="38" grpId="0"/>
      <p:bldP spid="41" grpId="0" animBg="1"/>
      <p:bldP spid="52" grpId="0" animBg="1"/>
      <p:bldP spid="55" grpId="0" animBg="1"/>
      <p:bldP spid="56" grpId="0" animBg="1"/>
      <p:bldP spid="18"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04800" y="681082"/>
            <a:ext cx="7543800" cy="5343436"/>
          </a:xfrm>
          <a:prstGeom prst="round2DiagRect">
            <a:avLst>
              <a:gd name="adj1" fmla="val 16887"/>
              <a:gd name="adj2" fmla="val 5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chiang\Dropbox\Eric Chiang - Jeremys slide files\Core3e Pictures\ch04_04un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07308"/>
            <a:ext cx="3352800" cy="5012492"/>
          </a:xfrm>
          <a:prstGeom prst="rect">
            <a:avLst/>
          </a:prstGeom>
          <a:noFill/>
          <a:extLst>
            <a:ext uri="{909E8E84-426E-40DD-AFC4-6F175D3DCCD1}">
              <a14:hiddenFill xmlns:a14="http://schemas.microsoft.com/office/drawing/2010/main">
                <a:solidFill>
                  <a:srgbClr val="FFFFFF"/>
                </a:solidFill>
              </a14:hiddenFill>
            </a:ext>
          </a:extLst>
        </p:spPr>
      </p:pic>
      <p:sp>
        <p:nvSpPr>
          <p:cNvPr id="2" name="Round Diagonal Corner Rectangle 1"/>
          <p:cNvSpPr/>
          <p:nvPr/>
        </p:nvSpPr>
        <p:spPr>
          <a:xfrm>
            <a:off x="304800" y="681082"/>
            <a:ext cx="7543800" cy="533871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7163" y="407144"/>
            <a:ext cx="6468437"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PAUL SAMUELSON (1915–2009)</a:t>
            </a:r>
            <a:endParaRPr lang="en-US" sz="3300" dirty="0">
              <a:solidFill>
                <a:schemeClr val="bg1"/>
              </a:solidFill>
              <a:latin typeface="Century Gothic" panose="020B0502020202020204" pitchFamily="34" charset="0"/>
            </a:endParaRPr>
          </a:p>
        </p:txBody>
      </p:sp>
      <p:sp>
        <p:nvSpPr>
          <p:cNvPr id="8" name="Content Placeholder 2"/>
          <p:cNvSpPr txBox="1">
            <a:spLocks/>
          </p:cNvSpPr>
          <p:nvPr/>
        </p:nvSpPr>
        <p:spPr>
          <a:xfrm>
            <a:off x="3657600" y="1066800"/>
            <a:ext cx="4038600" cy="487680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en-US" sz="2800" dirty="0">
                <a:solidFill>
                  <a:schemeClr val="bg1"/>
                </a:solidFill>
                <a:latin typeface="Arial" panose="020B0604020202020204" pitchFamily="34" charset="0"/>
                <a:cs typeface="Arial" panose="020B0604020202020204" pitchFamily="34" charset="0"/>
              </a:rPr>
              <a:t> </a:t>
            </a:r>
            <a:endParaRPr lang="en-US" sz="1100" dirty="0">
              <a:solidFill>
                <a:schemeClr val="bg1"/>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Won Nobel Prize in Economics in 1970 (first American to do so)</a:t>
            </a:r>
          </a:p>
          <a:p>
            <a:pPr>
              <a:buFont typeface="Arial" panose="020B0604020202020204" pitchFamily="34" charset="0"/>
              <a:buChar char="•"/>
              <a:defRPr/>
            </a:pPr>
            <a:endParaRPr lang="en-US" sz="1100" dirty="0">
              <a:solidFill>
                <a:schemeClr val="bg1"/>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sz="2800" dirty="0" smtClean="0">
                <a:solidFill>
                  <a:schemeClr val="bg1"/>
                </a:solidFill>
                <a:latin typeface="Arial" panose="020B0604020202020204" pitchFamily="34" charset="0"/>
                <a:cs typeface="Arial" panose="020B0604020202020204" pitchFamily="34" charset="0"/>
              </a:rPr>
              <a:t> Broad research interests; prolific writer</a:t>
            </a:r>
          </a:p>
          <a:p>
            <a:pPr lvl="1">
              <a:buFont typeface="Arial" panose="020B0604020202020204" pitchFamily="34" charset="0"/>
              <a:buChar char="•"/>
              <a:defRPr/>
            </a:pPr>
            <a:endParaRPr lang="en-US" sz="1100" dirty="0" smtClean="0">
              <a:solidFill>
                <a:schemeClr val="bg1"/>
              </a:solidFill>
              <a:latin typeface="Arial" panose="020B0604020202020204" pitchFamily="34" charset="0"/>
              <a:cs typeface="Arial" panose="020B0604020202020204" pitchFamily="34" charset="0"/>
            </a:endParaRPr>
          </a:p>
          <a:p>
            <a:pPr lvl="1">
              <a:buFont typeface="Arial" panose="020B0604020202020204" pitchFamily="34" charset="0"/>
              <a:buChar char="•"/>
              <a:defRPr/>
            </a:pPr>
            <a:r>
              <a:rPr lang="en-US" dirty="0" smtClean="0">
                <a:solidFill>
                  <a:schemeClr val="bg1"/>
                </a:solidFill>
                <a:latin typeface="Arial" panose="020B0604020202020204" pitchFamily="34" charset="0"/>
                <a:cs typeface="Arial" panose="020B0604020202020204" pitchFamily="34" charset="0"/>
              </a:rPr>
              <a:t> Developed MIT’s Economics Department</a:t>
            </a:r>
          </a:p>
          <a:p>
            <a:pPr lvl="1">
              <a:buFont typeface="Arial" panose="020B0604020202020204" pitchFamily="34" charset="0"/>
              <a:buChar char="•"/>
              <a:defRPr/>
            </a:pPr>
            <a:endParaRPr lang="en-US" sz="1200" dirty="0">
              <a:solidFill>
                <a:schemeClr val="bg1"/>
              </a:solidFill>
              <a:latin typeface="Arial" panose="020B0604020202020204" pitchFamily="34" charset="0"/>
              <a:cs typeface="Arial" panose="020B0604020202020204" pitchFamily="34" charset="0"/>
            </a:endParaRPr>
          </a:p>
          <a:p>
            <a:pPr lvl="1">
              <a:buFont typeface="Arial" panose="020B0604020202020204" pitchFamily="34" charset="0"/>
              <a:buChar char="•"/>
              <a:defRPr/>
            </a:pPr>
            <a:r>
              <a:rPr lang="en-US" dirty="0" smtClean="0">
                <a:solidFill>
                  <a:schemeClr val="bg1"/>
                </a:solidFill>
                <a:latin typeface="Arial" panose="020B0604020202020204" pitchFamily="34" charset="0"/>
                <a:cs typeface="Arial" panose="020B0604020202020204" pitchFamily="34" charset="0"/>
              </a:rPr>
              <a:t> Advised President Kennedy</a:t>
            </a:r>
          </a:p>
          <a:p>
            <a:pPr lvl="1">
              <a:buFont typeface="Arial" panose="020B0604020202020204" pitchFamily="34" charset="0"/>
              <a:buChar char="•"/>
              <a:defRPr/>
            </a:pPr>
            <a:endParaRPr lang="en-US" sz="1200" dirty="0" smtClean="0">
              <a:solidFill>
                <a:schemeClr val="bg1"/>
              </a:solidFill>
              <a:latin typeface="Arial" panose="020B0604020202020204" pitchFamily="34" charset="0"/>
              <a:cs typeface="Arial" panose="020B0604020202020204" pitchFamily="34" charset="0"/>
            </a:endParaRPr>
          </a:p>
          <a:p>
            <a:pPr lvl="1">
              <a:buFont typeface="Arial" panose="020B0604020202020204" pitchFamily="34" charset="0"/>
              <a:buChar char="•"/>
              <a:defRPr/>
            </a:pPr>
            <a:r>
              <a:rPr lang="en-US" dirty="0" smtClean="0">
                <a:solidFill>
                  <a:schemeClr val="bg1"/>
                </a:solidFill>
                <a:latin typeface="Arial" panose="020B0604020202020204" pitchFamily="34" charset="0"/>
                <a:cs typeface="Arial" panose="020B0604020202020204" pitchFamily="34" charset="0"/>
              </a:rPr>
              <a:t> Sold 4 million copies of his textbook, </a:t>
            </a:r>
            <a:r>
              <a:rPr lang="en-US" i="1" dirty="0" smtClean="0">
                <a:solidFill>
                  <a:schemeClr val="bg1"/>
                </a:solidFill>
                <a:latin typeface="Arial" panose="020B0604020202020204" pitchFamily="34" charset="0"/>
                <a:cs typeface="Arial" panose="020B0604020202020204" pitchFamily="34" charset="0"/>
              </a:rPr>
              <a:t>Economics</a:t>
            </a:r>
            <a:endParaRPr lang="en-US"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17</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84578398"/>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hiang\Dropbox\Eric Chiang - Jeremys slide files\Core3e Pictures\ch01_01un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8136"/>
            <a:ext cx="9144000" cy="54941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chiang\Dropbox\Eric Chiang - Jeremys slide files\Core3e Pictures\ch01_01un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5626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8600" y="5105400"/>
            <a:ext cx="8534400" cy="1295400"/>
          </a:xfrm>
          <a:prstGeom prst="roundRect">
            <a:avLst>
              <a:gd name="adj" fmla="val 10747"/>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19100" y="5121442"/>
            <a:ext cx="8305800" cy="1295400"/>
          </a:xfrm>
        </p:spPr>
        <p:txBody>
          <a:bodyPr>
            <a:noAutofit/>
          </a:bodyPr>
          <a:lstStyle/>
          <a:p>
            <a:pPr marL="0" indent="0">
              <a:buNone/>
              <a:defRPr/>
            </a:pPr>
            <a:r>
              <a:rPr lang="en-US" sz="2400" dirty="0" smtClean="0">
                <a:solidFill>
                  <a:schemeClr val="bg1"/>
                </a:solidFill>
                <a:latin typeface="Century Gothic" panose="020B0502020202020204" pitchFamily="34" charset="0"/>
              </a:rPr>
              <a:t>MARKETS ARE USUALLY BUT NOT ALWAYS EFFICIENT. MARKET FAILURE IS FAILURE TO PROVIDE THE SOCIALLY OPTIMAL AMOUNT OF GOODS AND SERVICES. </a:t>
            </a:r>
            <a:endParaRPr lang="en-US" sz="2400" dirty="0">
              <a:solidFill>
                <a:schemeClr val="bg1"/>
              </a:solidFill>
              <a:latin typeface="Century Gothic" panose="020B0502020202020204"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0" name="TextBox 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18</a:t>
            </a:fld>
            <a:endParaRPr lang="en-US" sz="1100" dirty="0">
              <a:solidFill>
                <a:schemeClr val="bg1"/>
              </a:solidFill>
              <a:latin typeface="Century Gothic" panose="020B0502020202020204" pitchFamily="34" charset="0"/>
            </a:endParaRPr>
          </a:p>
        </p:txBody>
      </p:sp>
      <p:sp>
        <p:nvSpPr>
          <p:cNvPr id="11" name="TextBox 10"/>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AGE FOTOSTOCK/SUPERSTOCK</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857593554"/>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 y="426720"/>
            <a:ext cx="6187912"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SOURCES OF MARKET FAILURE</a:t>
            </a:r>
            <a:endParaRPr lang="en-US" sz="3300" dirty="0">
              <a:solidFill>
                <a:schemeClr val="bg1"/>
              </a:solidFill>
              <a:latin typeface="Century Gothic" panose="020B0502020202020204" pitchFamily="34" charset="0"/>
            </a:endParaRPr>
          </a:p>
        </p:txBody>
      </p:sp>
      <p:sp>
        <p:nvSpPr>
          <p:cNvPr id="8" name="Content Placeholder 2"/>
          <p:cNvSpPr txBox="1">
            <a:spLocks/>
          </p:cNvSpPr>
          <p:nvPr/>
        </p:nvSpPr>
        <p:spPr>
          <a:xfrm>
            <a:off x="0" y="1219200"/>
            <a:ext cx="7848600" cy="5486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571500" indent="-571500" algn="l">
              <a:buClr>
                <a:schemeClr val="tx1">
                  <a:lumMod val="50000"/>
                  <a:lumOff val="50000"/>
                </a:schemeClr>
              </a:buClr>
              <a:buFont typeface="Wingdings" panose="05000000000000000000" pitchFamily="2" charset="2"/>
              <a:buChar char="Ü"/>
            </a:pPr>
            <a:r>
              <a:rPr lang="en-US" altLang="en-US" sz="3600" dirty="0" smtClean="0"/>
              <a:t>MARKETS FAIL BECAUSE OF FOUR MAIN REASONS:</a:t>
            </a:r>
            <a:endParaRPr lang="en-US" altLang="en-US" sz="3600" dirty="0">
              <a:solidFill>
                <a:srgbClr val="C00000"/>
              </a:solidFill>
            </a:endParaRPr>
          </a:p>
          <a:p>
            <a:pPr marL="1485900" lvl="2" indent="-571500" algn="l">
              <a:buClr>
                <a:schemeClr val="tx1">
                  <a:lumMod val="50000"/>
                  <a:lumOff val="50000"/>
                </a:schemeClr>
              </a:buClr>
              <a:buFont typeface="Wingdings" panose="05000000000000000000" pitchFamily="2" charset="2"/>
              <a:buChar char="Ü"/>
            </a:pPr>
            <a:r>
              <a:rPr lang="en-US" altLang="en-US" sz="2800" dirty="0" smtClean="0"/>
              <a:t>LACK OF COMPETITION</a:t>
            </a:r>
          </a:p>
          <a:p>
            <a:pPr marL="1485900" lvl="2" indent="-571500" algn="l">
              <a:buClr>
                <a:schemeClr val="tx1">
                  <a:lumMod val="50000"/>
                  <a:lumOff val="50000"/>
                </a:schemeClr>
              </a:buClr>
              <a:buFont typeface="Wingdings" panose="05000000000000000000" pitchFamily="2" charset="2"/>
              <a:buChar char="Ü"/>
            </a:pPr>
            <a:r>
              <a:rPr lang="en-US" altLang="en-US" sz="2800" dirty="0" smtClean="0"/>
              <a:t>INFORMATION IS NOT SHARED BY ALL PARTIES</a:t>
            </a:r>
          </a:p>
          <a:p>
            <a:pPr marL="1485900" lvl="2" indent="-571500" algn="l">
              <a:buClr>
                <a:schemeClr val="tx1">
                  <a:lumMod val="50000"/>
                  <a:lumOff val="50000"/>
                </a:schemeClr>
              </a:buClr>
              <a:buFont typeface="Wingdings" panose="05000000000000000000" pitchFamily="2" charset="2"/>
              <a:buChar char="Ü"/>
            </a:pPr>
            <a:r>
              <a:rPr lang="en-US" altLang="en-US" sz="2800" dirty="0" smtClean="0"/>
              <a:t>EXISTENCE OF EXTERNAL BENEFITS OR COSTS</a:t>
            </a:r>
          </a:p>
          <a:p>
            <a:pPr marL="1485900" lvl="2" indent="-571500" algn="l">
              <a:buClr>
                <a:schemeClr val="tx1">
                  <a:lumMod val="50000"/>
                  <a:lumOff val="50000"/>
                </a:schemeClr>
              </a:buClr>
              <a:buFont typeface="Wingdings" panose="05000000000000000000" pitchFamily="2" charset="2"/>
              <a:buChar char="Ü"/>
            </a:pPr>
            <a:r>
              <a:rPr lang="en-US" altLang="en-US" sz="2800" dirty="0" smtClean="0"/>
              <a:t>EXISTENCE OF PUBLIC GOODS</a:t>
            </a:r>
          </a:p>
        </p:txBody>
      </p:sp>
      <p:sp>
        <p:nvSpPr>
          <p:cNvPr id="7" name="TextBox 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9" name="TextBox 8"/>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19</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36068640"/>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p:cNvSpPr txBox="1">
            <a:spLocks/>
          </p:cNvSpPr>
          <p:nvPr/>
        </p:nvSpPr>
        <p:spPr>
          <a:xfrm>
            <a:off x="533400" y="1066800"/>
            <a:ext cx="7345680" cy="533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sz="2800" dirty="0" smtClean="0"/>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Define the concepts of </a:t>
            </a:r>
            <a:r>
              <a:rPr lang="en-US" sz="2600" dirty="0" smtClean="0">
                <a:solidFill>
                  <a:schemeClr val="accent6"/>
                </a:solidFill>
                <a:latin typeface="Arial" panose="020B0604020202020204" pitchFamily="34" charset="0"/>
                <a:cs typeface="Arial" panose="020B0604020202020204" pitchFamily="34" charset="0"/>
              </a:rPr>
              <a:t>consumer surplus </a:t>
            </a:r>
            <a:r>
              <a:rPr lang="en-US" sz="2600" dirty="0" smtClean="0">
                <a:latin typeface="Arial" panose="020B0604020202020204" pitchFamily="34" charset="0"/>
                <a:cs typeface="Arial" panose="020B0604020202020204" pitchFamily="34" charset="0"/>
              </a:rPr>
              <a:t>and </a:t>
            </a:r>
            <a:r>
              <a:rPr lang="en-US" sz="2600" dirty="0" smtClean="0">
                <a:solidFill>
                  <a:schemeClr val="accent6"/>
                </a:solidFill>
                <a:latin typeface="Arial" panose="020B0604020202020204" pitchFamily="34" charset="0"/>
                <a:cs typeface="Arial" panose="020B0604020202020204" pitchFamily="34" charset="0"/>
              </a:rPr>
              <a:t>producer surplus</a:t>
            </a:r>
            <a:r>
              <a:rPr lang="en-US" sz="2600" dirty="0" smtClean="0">
                <a:latin typeface="Arial" panose="020B0604020202020204" pitchFamily="34" charset="0"/>
                <a:cs typeface="Arial" panose="020B0604020202020204" pitchFamily="34" charset="0"/>
              </a:rPr>
              <a:t>, and explain how they are used to measure the </a:t>
            </a:r>
            <a:r>
              <a:rPr lang="en-US" sz="2600" dirty="0" smtClean="0">
                <a:solidFill>
                  <a:schemeClr val="accent6"/>
                </a:solidFill>
                <a:latin typeface="Arial" panose="020B0604020202020204" pitchFamily="34" charset="0"/>
                <a:cs typeface="Arial" panose="020B0604020202020204" pitchFamily="34" charset="0"/>
              </a:rPr>
              <a:t>benefits and costs of market transactions</a:t>
            </a:r>
            <a:r>
              <a:rPr lang="en-US" sz="2600" dirty="0" smtClean="0">
                <a:solidFill>
                  <a:schemeClr val="tx1">
                    <a:lumMod val="50000"/>
                    <a:lumOff val="50000"/>
                  </a:schemeClr>
                </a:solidFill>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Use consumer surplus and producer surplus to describe the </a:t>
            </a:r>
            <a:r>
              <a:rPr lang="en-US" sz="2600" dirty="0" smtClean="0">
                <a:solidFill>
                  <a:schemeClr val="accent6"/>
                </a:solidFill>
                <a:latin typeface="Arial" panose="020B0604020202020204" pitchFamily="34" charset="0"/>
                <a:cs typeface="Arial" panose="020B0604020202020204" pitchFamily="34" charset="0"/>
              </a:rPr>
              <a:t>gains from trade</a:t>
            </a:r>
            <a:r>
              <a:rPr lang="en-US" sz="2600" dirty="0" smtClean="0">
                <a:solidFill>
                  <a:schemeClr val="tx1">
                    <a:lumMod val="50000"/>
                    <a:lumOff val="50000"/>
                  </a:schemeClr>
                </a:solidFill>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Explain the causes of </a:t>
            </a:r>
            <a:r>
              <a:rPr lang="en-US" sz="2600" dirty="0" smtClean="0">
                <a:solidFill>
                  <a:schemeClr val="accent6"/>
                </a:solidFill>
                <a:latin typeface="Arial" panose="020B0604020202020204" pitchFamily="34" charset="0"/>
                <a:cs typeface="Arial" panose="020B0604020202020204" pitchFamily="34" charset="0"/>
              </a:rPr>
              <a:t>deadweight loss</a:t>
            </a:r>
            <a:r>
              <a:rPr lang="en-US" sz="2600" dirty="0" smtClean="0">
                <a:latin typeface="Arial" panose="020B0604020202020204" pitchFamily="34" charset="0"/>
                <a:cs typeface="Arial" panose="020B0604020202020204" pitchFamily="34" charset="0"/>
              </a:rPr>
              <a:t> and how markets can mitigate them.</a:t>
            </a:r>
            <a:endParaRPr lang="en-US" altLang="en-US" sz="2400" dirty="0">
              <a:latin typeface="Arial" charset="0"/>
              <a:cs typeface="Arial" charset="0"/>
            </a:endParaRPr>
          </a:p>
        </p:txBody>
      </p:sp>
      <p:sp>
        <p:nvSpPr>
          <p:cNvPr id="7" name="TextBox 6"/>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8" name="TextBox 7"/>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9" name="TextBox 8"/>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a:t>
            </a:fld>
            <a:endParaRPr lang="en-US" sz="1100" dirty="0">
              <a:solidFill>
                <a:schemeClr val="bg1"/>
              </a:solidFill>
              <a:latin typeface="Century Gothic" panose="020B0502020202020204" pitchFamily="34" charset="0"/>
            </a:endParaRPr>
          </a:p>
        </p:txBody>
      </p:sp>
      <p:sp>
        <p:nvSpPr>
          <p:cNvPr id="10" name="TextBox 9"/>
          <p:cNvSpPr txBox="1"/>
          <p:nvPr/>
        </p:nvSpPr>
        <p:spPr>
          <a:xfrm>
            <a:off x="7315200" y="5638800"/>
            <a:ext cx="688009" cy="769441"/>
          </a:xfrm>
          <a:prstGeom prst="rect">
            <a:avLst/>
          </a:prstGeom>
          <a:noFill/>
        </p:spPr>
        <p:txBody>
          <a:bodyPr wrap="none" rtlCol="0">
            <a:spAutoFit/>
          </a:bodyPr>
          <a:lstStyle/>
          <a:p>
            <a:r>
              <a:rPr lang="en-US" sz="4400" dirty="0" smtClean="0">
                <a:solidFill>
                  <a:schemeClr val="tx1">
                    <a:lumMod val="50000"/>
                    <a:lumOff val="50000"/>
                  </a:schemeClr>
                </a:solidFill>
                <a:sym typeface="Wingdings 3"/>
              </a:rPr>
              <a:t></a:t>
            </a:r>
            <a:endParaRPr lang="en-US" sz="4400" dirty="0">
              <a:solidFill>
                <a:schemeClr val="tx1">
                  <a:lumMod val="50000"/>
                  <a:lumOff val="50000"/>
                </a:schemeClr>
              </a:solidFill>
            </a:endParaRPr>
          </a:p>
        </p:txBody>
      </p:sp>
    </p:spTree>
    <p:extLst>
      <p:ext uri="{BB962C8B-B14F-4D97-AF65-F5344CB8AC3E}">
        <p14:creationId xmlns:p14="http://schemas.microsoft.com/office/powerpoint/2010/main" val="1265423175"/>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hiang\Dropbox\Eric Chiang - Jeremys slide files\Core3e Pictures\ch05_05un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140" y="-2"/>
            <a:ext cx="9168140" cy="65836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5"/>
          <p:cNvSpPr txBox="1">
            <a:spLocks/>
          </p:cNvSpPr>
          <p:nvPr/>
        </p:nvSpPr>
        <p:spPr>
          <a:xfrm>
            <a:off x="0" y="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dirty="0" smtClean="0">
                <a:solidFill>
                  <a:schemeClr val="tx1">
                    <a:lumMod val="50000"/>
                    <a:lumOff val="50000"/>
                  </a:schemeClr>
                </a:solidFill>
                <a:latin typeface="Century Gothic" panose="020B0502020202020204" pitchFamily="34" charset="0"/>
              </a:rPr>
              <a:t>LACK OF COMPETITION</a:t>
            </a:r>
          </a:p>
        </p:txBody>
      </p:sp>
      <p:sp>
        <p:nvSpPr>
          <p:cNvPr id="5" name="Rounded Rectangle 4"/>
          <p:cNvSpPr/>
          <p:nvPr/>
        </p:nvSpPr>
        <p:spPr>
          <a:xfrm>
            <a:off x="76200" y="762000"/>
            <a:ext cx="3657600" cy="2971800"/>
          </a:xfrm>
          <a:prstGeom prst="roundRect">
            <a:avLst>
              <a:gd name="adj" fmla="val 10747"/>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6"/>
          <p:cNvSpPr txBox="1">
            <a:spLocks/>
          </p:cNvSpPr>
          <p:nvPr/>
        </p:nvSpPr>
        <p:spPr>
          <a:xfrm>
            <a:off x="152400" y="838200"/>
            <a:ext cx="3657600" cy="2971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2600" cap="all" dirty="0" smtClean="0">
                <a:solidFill>
                  <a:schemeClr val="bg1"/>
                </a:solidFill>
                <a:latin typeface="Century Gothic" panose="020B0502020202020204" pitchFamily="34" charset="0"/>
                <a:cs typeface="Arial" charset="0"/>
              </a:rPr>
              <a:t>When a market lacks competition, a firm can raise prices without worrying that other firms will undercut its price. </a:t>
            </a:r>
          </a:p>
        </p:txBody>
      </p:sp>
      <p:sp>
        <p:nvSpPr>
          <p:cNvPr id="6" name="TextBox 5"/>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7" name="TextBox 6"/>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20</a:t>
            </a:fld>
            <a:endParaRPr lang="en-US" sz="1100" dirty="0">
              <a:solidFill>
                <a:schemeClr val="bg1"/>
              </a:solidFill>
              <a:latin typeface="Century Gothic" panose="020B0502020202020204" pitchFamily="34" charset="0"/>
            </a:endParaRPr>
          </a:p>
        </p:txBody>
      </p:sp>
      <p:sp>
        <p:nvSpPr>
          <p:cNvPr id="8" name="TextBox 7"/>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MARTYN GODDARD/CORBIS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896620716"/>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hiang\Dropbox\Eric Chiang - Jeremys slide files\Core3e Pictures\ch01_01un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chiang\Dropbox\Eric Chiang - Jeremys slide files\Core3e Pictures\ch01_01un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728216"/>
            <a:ext cx="9144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6"/>
          <p:cNvSpPr txBox="1">
            <a:spLocks/>
          </p:cNvSpPr>
          <p:nvPr/>
        </p:nvSpPr>
        <p:spPr>
          <a:xfrm>
            <a:off x="76200" y="76200"/>
            <a:ext cx="8915400" cy="2667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dirty="0">
                <a:solidFill>
                  <a:srgbClr val="008080"/>
                </a:solidFill>
                <a:latin typeface="Century Gothic" panose="020B0502020202020204" pitchFamily="34" charset="0"/>
              </a:rPr>
              <a:t>ASYMMETRIC </a:t>
            </a:r>
            <a:r>
              <a:rPr lang="en-US" sz="4800" dirty="0" smtClean="0">
                <a:solidFill>
                  <a:srgbClr val="008080"/>
                </a:solidFill>
                <a:latin typeface="Century Gothic" panose="020B0502020202020204" pitchFamily="34" charset="0"/>
              </a:rPr>
              <a:t>INFORMATION</a:t>
            </a:r>
            <a:r>
              <a:rPr lang="en-US" sz="4800" dirty="0" smtClean="0">
                <a:solidFill>
                  <a:schemeClr val="tx1">
                    <a:lumMod val="50000"/>
                    <a:lumOff val="50000"/>
                  </a:schemeClr>
                </a:solidFill>
                <a:latin typeface="Century Gothic" panose="020B0502020202020204" pitchFamily="34" charset="0"/>
              </a:rPr>
              <a:t> </a:t>
            </a:r>
            <a:br>
              <a:rPr lang="en-US" sz="4800" dirty="0" smtClean="0">
                <a:solidFill>
                  <a:schemeClr val="tx1">
                    <a:lumMod val="50000"/>
                    <a:lumOff val="50000"/>
                  </a:schemeClr>
                </a:solidFill>
                <a:latin typeface="Century Gothic" panose="020B0502020202020204" pitchFamily="34" charset="0"/>
              </a:rPr>
            </a:br>
            <a:r>
              <a:rPr lang="en-US" altLang="en-US" sz="2200" dirty="0" smtClean="0">
                <a:solidFill>
                  <a:schemeClr val="tx1">
                    <a:lumMod val="50000"/>
                    <a:lumOff val="50000"/>
                  </a:schemeClr>
                </a:solidFill>
                <a:latin typeface="Century Gothic" panose="020B0502020202020204" pitchFamily="34" charset="0"/>
                <a:cs typeface="Arial" charset="0"/>
              </a:rPr>
              <a:t>OCCURS WHEN ONE PARTY TO A TRANSACTION HAS BETTER INFORMATION THAN ANOTHER PARTY.  THIS PREVENTS SOME TRADES FROM TAKING PLACE.</a:t>
            </a:r>
          </a:p>
          <a:p>
            <a:endParaRPr lang="en-US" altLang="en-US" dirty="0" smtClean="0">
              <a:latin typeface="Arial" charset="0"/>
              <a:cs typeface="Arial" charset="0"/>
            </a:endParaRPr>
          </a:p>
        </p:txBody>
      </p:sp>
      <p:sp>
        <p:nvSpPr>
          <p:cNvPr id="5" name="TextBox 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6" name="TextBox 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21</a:t>
            </a:fld>
            <a:endParaRPr lang="en-US" sz="1100" dirty="0">
              <a:solidFill>
                <a:schemeClr val="bg1"/>
              </a:solidFill>
              <a:latin typeface="Century Gothic" panose="020B0502020202020204" pitchFamily="34" charset="0"/>
            </a:endParaRPr>
          </a:p>
        </p:txBody>
      </p:sp>
      <p:sp>
        <p:nvSpPr>
          <p:cNvPr id="7" name="TextBox 6"/>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RANDY FARIS/CORBIS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487993947"/>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iang\Dropbox\Eric Chiang - Jeremys slide files\Core3e Pictures\ch04_04un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
          <a:stretch/>
        </p:blipFill>
        <p:spPr bwMode="auto">
          <a:xfrm>
            <a:off x="0" y="0"/>
            <a:ext cx="9143999" cy="658368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6200" y="4953000"/>
            <a:ext cx="8915400" cy="14478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4953000"/>
            <a:ext cx="2895600" cy="1446550"/>
          </a:xfrm>
          <a:prstGeom prst="rect">
            <a:avLst/>
          </a:prstGeom>
          <a:noFill/>
        </p:spPr>
        <p:txBody>
          <a:bodyPr wrap="square" rtlCol="0">
            <a:spAutoFit/>
          </a:bodyPr>
          <a:lstStyle/>
          <a:p>
            <a:r>
              <a:rPr lang="en-US" sz="4400" dirty="0" smtClean="0">
                <a:solidFill>
                  <a:schemeClr val="bg1"/>
                </a:solidFill>
                <a:latin typeface="Century Gothic" panose="020B0502020202020204" pitchFamily="34" charset="0"/>
              </a:rPr>
              <a:t>EXTERNAL</a:t>
            </a:r>
          </a:p>
          <a:p>
            <a:r>
              <a:rPr lang="en-US" sz="4400" dirty="0" smtClean="0">
                <a:solidFill>
                  <a:schemeClr val="bg1"/>
                </a:solidFill>
                <a:latin typeface="Century Gothic" panose="020B0502020202020204" pitchFamily="34" charset="0"/>
              </a:rPr>
              <a:t>BENEFIT</a:t>
            </a:r>
            <a:endParaRPr lang="en-US" sz="4400" dirty="0">
              <a:solidFill>
                <a:schemeClr val="bg1"/>
              </a:solidFill>
              <a:latin typeface="Century Gothic" panose="020B0502020202020204" pitchFamily="34" charset="0"/>
            </a:endParaRPr>
          </a:p>
        </p:txBody>
      </p:sp>
      <p:sp>
        <p:nvSpPr>
          <p:cNvPr id="6" name="Content Placeholder 2"/>
          <p:cNvSpPr txBox="1">
            <a:spLocks/>
          </p:cNvSpPr>
          <p:nvPr/>
        </p:nvSpPr>
        <p:spPr>
          <a:xfrm>
            <a:off x="3429000" y="5029200"/>
            <a:ext cx="5562600" cy="1447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2600" dirty="0">
                <a:solidFill>
                  <a:schemeClr val="bg1"/>
                </a:solidFill>
                <a:latin typeface="Century Gothic" panose="020B0502020202020204" pitchFamily="34" charset="0"/>
                <a:cs typeface="Arial" charset="0"/>
              </a:rPr>
              <a:t>OCCURS WHEN AN ACTION </a:t>
            </a:r>
            <a:r>
              <a:rPr lang="en-US" altLang="en-US" sz="2600" dirty="0" smtClean="0">
                <a:solidFill>
                  <a:schemeClr val="bg1"/>
                </a:solidFill>
                <a:latin typeface="Century Gothic" panose="020B0502020202020204" pitchFamily="34" charset="0"/>
                <a:cs typeface="Arial" charset="0"/>
              </a:rPr>
              <a:t>HAS A POSITIVE EFFECT </a:t>
            </a:r>
            <a:r>
              <a:rPr lang="en-US" altLang="en-US" sz="2600" dirty="0">
                <a:solidFill>
                  <a:schemeClr val="bg1"/>
                </a:solidFill>
                <a:latin typeface="Century Gothic" panose="020B0502020202020204" pitchFamily="34" charset="0"/>
                <a:cs typeface="Arial" charset="0"/>
              </a:rPr>
              <a:t>ON A THIRD PARTY.</a:t>
            </a:r>
          </a:p>
        </p:txBody>
      </p:sp>
      <p:sp>
        <p:nvSpPr>
          <p:cNvPr id="7" name="TextBox 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8" name="TextBox 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22</a:t>
            </a:fld>
            <a:endParaRPr lang="en-US" sz="1100" dirty="0">
              <a:solidFill>
                <a:schemeClr val="bg1"/>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TIM PANNELL/CORBIS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419879744"/>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hiang\Dropbox\Eric Chiang - Jeremys slide files\Core3e Pictures\ch04_04un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8368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76200" y="4953000"/>
            <a:ext cx="8915400" cy="14478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600" y="4953000"/>
            <a:ext cx="2895600" cy="1446550"/>
          </a:xfrm>
          <a:prstGeom prst="rect">
            <a:avLst/>
          </a:prstGeom>
          <a:noFill/>
        </p:spPr>
        <p:txBody>
          <a:bodyPr wrap="square" rtlCol="0">
            <a:spAutoFit/>
          </a:bodyPr>
          <a:lstStyle/>
          <a:p>
            <a:r>
              <a:rPr lang="en-US" sz="4400" dirty="0" smtClean="0">
                <a:solidFill>
                  <a:schemeClr val="bg1"/>
                </a:solidFill>
                <a:latin typeface="Century Gothic" panose="020B0502020202020204" pitchFamily="34" charset="0"/>
              </a:rPr>
              <a:t>EXTERNAL</a:t>
            </a:r>
          </a:p>
          <a:p>
            <a:r>
              <a:rPr lang="en-US" sz="4400" dirty="0" smtClean="0">
                <a:solidFill>
                  <a:schemeClr val="bg1"/>
                </a:solidFill>
                <a:latin typeface="Century Gothic" panose="020B0502020202020204" pitchFamily="34" charset="0"/>
              </a:rPr>
              <a:t>COST</a:t>
            </a:r>
            <a:endParaRPr lang="en-US" sz="4400" dirty="0">
              <a:solidFill>
                <a:schemeClr val="bg1"/>
              </a:solidFill>
              <a:latin typeface="Century Gothic" panose="020B0502020202020204" pitchFamily="34" charset="0"/>
            </a:endParaRPr>
          </a:p>
        </p:txBody>
      </p:sp>
      <p:sp>
        <p:nvSpPr>
          <p:cNvPr id="5" name="Content Placeholder 2"/>
          <p:cNvSpPr txBox="1">
            <a:spLocks/>
          </p:cNvSpPr>
          <p:nvPr/>
        </p:nvSpPr>
        <p:spPr>
          <a:xfrm>
            <a:off x="3429000" y="5029200"/>
            <a:ext cx="5562600" cy="1447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2600" dirty="0">
                <a:solidFill>
                  <a:schemeClr val="bg1"/>
                </a:solidFill>
                <a:latin typeface="Century Gothic" panose="020B0502020202020204" pitchFamily="34" charset="0"/>
                <a:cs typeface="Arial" charset="0"/>
              </a:rPr>
              <a:t>OCCURS WHEN AN ACTION </a:t>
            </a:r>
            <a:r>
              <a:rPr lang="en-US" altLang="en-US" sz="2600" dirty="0" smtClean="0">
                <a:solidFill>
                  <a:schemeClr val="bg1"/>
                </a:solidFill>
                <a:latin typeface="Century Gothic" panose="020B0502020202020204" pitchFamily="34" charset="0"/>
                <a:cs typeface="Arial" charset="0"/>
              </a:rPr>
              <a:t>INFRINGES ON </a:t>
            </a:r>
            <a:r>
              <a:rPr lang="en-US" altLang="en-US" sz="2600" dirty="0">
                <a:solidFill>
                  <a:schemeClr val="bg1"/>
                </a:solidFill>
                <a:latin typeface="Century Gothic" panose="020B0502020202020204" pitchFamily="34" charset="0"/>
                <a:cs typeface="Arial" charset="0"/>
              </a:rPr>
              <a:t>A THIRD </a:t>
            </a:r>
            <a:r>
              <a:rPr lang="en-US" altLang="en-US" sz="2600" dirty="0" smtClean="0">
                <a:solidFill>
                  <a:schemeClr val="bg1"/>
                </a:solidFill>
                <a:latin typeface="Century Gothic" panose="020B0502020202020204" pitchFamily="34" charset="0"/>
                <a:cs typeface="Arial" charset="0"/>
              </a:rPr>
              <a:t>PARTY’S WELFARE.</a:t>
            </a:r>
            <a:endParaRPr lang="en-US" altLang="en-US" sz="2600" dirty="0">
              <a:solidFill>
                <a:schemeClr val="bg1"/>
              </a:solidFill>
              <a:latin typeface="Century Gothic" panose="020B0502020202020204" pitchFamily="34" charset="0"/>
              <a:cs typeface="Arial" charset="0"/>
            </a:endParaRPr>
          </a:p>
        </p:txBody>
      </p:sp>
      <p:sp>
        <p:nvSpPr>
          <p:cNvPr id="6" name="TextBox 5"/>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7" name="TextBox 6"/>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23</a:t>
            </a:fld>
            <a:endParaRPr lang="en-US" sz="1100" dirty="0">
              <a:solidFill>
                <a:schemeClr val="bg1"/>
              </a:solidFill>
              <a:latin typeface="Century Gothic" panose="020B0502020202020204" pitchFamily="34" charset="0"/>
            </a:endParaRPr>
          </a:p>
        </p:txBody>
      </p:sp>
      <p:sp>
        <p:nvSpPr>
          <p:cNvPr id="8" name="TextBox 7"/>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FFFFFF"/>
                </a:solidFill>
                <a:latin typeface="Century Gothic"/>
                <a:ea typeface="Century Gothic"/>
                <a:cs typeface="Century Gothic"/>
              </a:rPr>
              <a:t>CORBIS</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1690460954"/>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iang\Dropbox\Eric Chiang - Jeremys slide files\Core3e Pictures\ch04_04un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 y="0"/>
            <a:ext cx="9143998" cy="6592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4379374"/>
            <a:ext cx="3932487" cy="1446550"/>
          </a:xfrm>
          <a:prstGeom prst="rect">
            <a:avLst/>
          </a:prstGeom>
          <a:noFill/>
        </p:spPr>
        <p:txBody>
          <a:bodyPr wrap="none" rtlCol="0">
            <a:spAutoFit/>
          </a:bodyPr>
          <a:lstStyle/>
          <a:p>
            <a:r>
              <a:rPr lang="en-US" sz="8800" dirty="0" smtClean="0">
                <a:solidFill>
                  <a:schemeClr val="bg1">
                    <a:lumMod val="65000"/>
                  </a:schemeClr>
                </a:solidFill>
                <a:latin typeface="Century Gothic" panose="020B0502020202020204" pitchFamily="34" charset="0"/>
              </a:rPr>
              <a:t>PUBLIC</a:t>
            </a:r>
            <a:endParaRPr lang="en-US" sz="8800" dirty="0">
              <a:solidFill>
                <a:schemeClr val="bg1">
                  <a:lumMod val="65000"/>
                </a:schemeClr>
              </a:solidFill>
              <a:latin typeface="Century Gothic" panose="020B0502020202020204" pitchFamily="34" charset="0"/>
            </a:endParaRPr>
          </a:p>
        </p:txBody>
      </p:sp>
      <p:sp>
        <p:nvSpPr>
          <p:cNvPr id="4" name="TextBox 3"/>
          <p:cNvSpPr txBox="1"/>
          <p:nvPr/>
        </p:nvSpPr>
        <p:spPr>
          <a:xfrm>
            <a:off x="76200" y="5352127"/>
            <a:ext cx="3986989" cy="1277273"/>
          </a:xfrm>
          <a:prstGeom prst="rect">
            <a:avLst/>
          </a:prstGeom>
          <a:noFill/>
        </p:spPr>
        <p:txBody>
          <a:bodyPr wrap="none" rtlCol="0">
            <a:spAutoFit/>
          </a:bodyPr>
          <a:lstStyle/>
          <a:p>
            <a:r>
              <a:rPr lang="en-US" sz="7700" dirty="0" smtClean="0">
                <a:solidFill>
                  <a:prstClr val="white"/>
                </a:solidFill>
                <a:latin typeface="Century Gothic" panose="020B0502020202020204" pitchFamily="34" charset="0"/>
              </a:rPr>
              <a:t>GOODS</a:t>
            </a:r>
            <a:endParaRPr lang="en-US" sz="7700" dirty="0">
              <a:solidFill>
                <a:prstClr val="white"/>
              </a:solidFill>
              <a:latin typeface="Century Gothic" panose="020B0502020202020204" pitchFamily="34" charset="0"/>
            </a:endParaRPr>
          </a:p>
        </p:txBody>
      </p:sp>
      <p:sp>
        <p:nvSpPr>
          <p:cNvPr id="5" name="TextBox 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6" name="TextBox 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24</a:t>
            </a:fld>
            <a:endParaRPr lang="en-US" sz="1100" dirty="0">
              <a:solidFill>
                <a:schemeClr val="bg1"/>
              </a:solidFill>
              <a:latin typeface="Century Gothic" panose="020B0502020202020204" pitchFamily="34" charset="0"/>
            </a:endParaRPr>
          </a:p>
        </p:txBody>
      </p:sp>
      <p:sp>
        <p:nvSpPr>
          <p:cNvPr id="7" name="TextBox 6"/>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SUSAN E. DEGGINGER/ALAMY</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3549694503"/>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04800" y="420916"/>
            <a:ext cx="3336170"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PUBLIC GOODS</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1981200" y="2464195"/>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685800" y="1600200"/>
            <a:ext cx="2734885" cy="1107996"/>
          </a:xfrm>
          <a:prstGeom prst="rect">
            <a:avLst/>
          </a:prstGeom>
          <a:noFill/>
        </p:spPr>
        <p:txBody>
          <a:bodyPr wrap="square" rtlCol="0">
            <a:spAutoFit/>
          </a:bodyPr>
          <a:lstStyle/>
          <a:p>
            <a:pPr marL="0" lvl="1" algn="ctr"/>
            <a:r>
              <a:rPr lang="en-US" altLang="en-US" sz="3300" dirty="0" smtClean="0">
                <a:solidFill>
                  <a:schemeClr val="bg1"/>
                </a:solidFill>
                <a:latin typeface="Century Gothic" panose="020B0502020202020204" pitchFamily="34" charset="0"/>
                <a:cs typeface="Arial" charset="0"/>
              </a:rPr>
              <a:t>NOT EXCLUSIVE</a:t>
            </a:r>
            <a:endParaRPr lang="en-US" altLang="en-US" sz="3300" dirty="0">
              <a:solidFill>
                <a:schemeClr val="bg1"/>
              </a:solidFill>
              <a:latin typeface="Century Gothic" panose="020B0502020202020204" pitchFamily="34" charset="0"/>
              <a:cs typeface="Arial" charset="0"/>
            </a:endParaRPr>
          </a:p>
        </p:txBody>
      </p:sp>
      <p:sp>
        <p:nvSpPr>
          <p:cNvPr id="2" name="Rectangle 1"/>
          <p:cNvSpPr/>
          <p:nvPr/>
        </p:nvSpPr>
        <p:spPr>
          <a:xfrm>
            <a:off x="68580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1"/>
          <p:cNvSpPr txBox="1">
            <a:spLocks/>
          </p:cNvSpPr>
          <p:nvPr/>
        </p:nvSpPr>
        <p:spPr>
          <a:xfrm>
            <a:off x="685800" y="3124200"/>
            <a:ext cx="2849186" cy="2667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schemeClr val="tx1">
                  <a:lumMod val="75000"/>
                  <a:lumOff val="25000"/>
                </a:schemeClr>
              </a:buClr>
              <a:defRPr/>
            </a:pPr>
            <a:r>
              <a:rPr lang="en-US" altLang="en-US" sz="2600" dirty="0">
                <a:solidFill>
                  <a:schemeClr val="bg1"/>
                </a:solidFill>
                <a:latin typeface="Century Gothic" panose="020B0502020202020204" pitchFamily="34" charset="0"/>
                <a:cs typeface="Arial" charset="0"/>
              </a:rPr>
              <a:t>ONCE </a:t>
            </a:r>
            <a:r>
              <a:rPr lang="en-US" altLang="en-US" sz="2600" dirty="0" smtClean="0">
                <a:solidFill>
                  <a:schemeClr val="bg1"/>
                </a:solidFill>
                <a:latin typeface="Century Gothic" panose="020B0502020202020204" pitchFamily="34" charset="0"/>
                <a:cs typeface="Arial" charset="0"/>
              </a:rPr>
              <a:t>A PUBLIC GOOD IS PROVIDED</a:t>
            </a:r>
            <a:r>
              <a:rPr lang="en-US" altLang="en-US" sz="2600" dirty="0">
                <a:solidFill>
                  <a:schemeClr val="bg1"/>
                </a:solidFill>
                <a:latin typeface="Century Gothic" panose="020B0502020202020204" pitchFamily="34" charset="0"/>
                <a:cs typeface="Arial" charset="0"/>
              </a:rPr>
              <a:t>, NO ONE CAN BE EXCLUDED FROM </a:t>
            </a:r>
            <a:r>
              <a:rPr lang="en-US" altLang="en-US" sz="2600" dirty="0" smtClean="0">
                <a:solidFill>
                  <a:schemeClr val="bg1"/>
                </a:solidFill>
                <a:latin typeface="Century Gothic" panose="020B0502020202020204" pitchFamily="34" charset="0"/>
                <a:cs typeface="Arial" charset="0"/>
              </a:rPr>
              <a:t>CONSUMING IT.</a:t>
            </a:r>
            <a:endParaRPr lang="en-US" altLang="en-US" sz="2600" dirty="0">
              <a:solidFill>
                <a:schemeClr val="bg1"/>
              </a:solidFill>
              <a:latin typeface="Century Gothic" panose="020B0502020202020204" pitchFamily="34" charset="0"/>
              <a:cs typeface="Arial" charset="0"/>
            </a:endParaRPr>
          </a:p>
          <a:p>
            <a:pPr algn="l">
              <a:buClr>
                <a:schemeClr val="tx1">
                  <a:lumMod val="75000"/>
                  <a:lumOff val="25000"/>
                </a:schemeClr>
              </a:buClr>
              <a:defRPr/>
            </a:pPr>
            <a:endParaRPr lang="en-US" sz="3300" dirty="0">
              <a:solidFill>
                <a:schemeClr val="bg1"/>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p:cNvCxnSpPr/>
          <p:nvPr/>
        </p:nvCxnSpPr>
        <p:spPr>
          <a:xfrm>
            <a:off x="5776352" y="25146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4404360" y="1828800"/>
            <a:ext cx="2734885" cy="600164"/>
          </a:xfrm>
          <a:prstGeom prst="rect">
            <a:avLst/>
          </a:prstGeom>
          <a:noFill/>
        </p:spPr>
        <p:txBody>
          <a:bodyPr wrap="square" rtlCol="0">
            <a:spAutoFit/>
          </a:bodyPr>
          <a:lstStyle/>
          <a:p>
            <a:pPr marL="0" lvl="1" algn="ctr"/>
            <a:r>
              <a:rPr lang="en-US" altLang="en-US" sz="3300" dirty="0" smtClean="0">
                <a:solidFill>
                  <a:schemeClr val="bg1"/>
                </a:solidFill>
                <a:latin typeface="Century Gothic" panose="020B0502020202020204" pitchFamily="34" charset="0"/>
                <a:cs typeface="Arial" charset="0"/>
              </a:rPr>
              <a:t>NONRIVAL</a:t>
            </a:r>
            <a:endParaRPr lang="en-US" altLang="en-US" sz="3300" dirty="0">
              <a:solidFill>
                <a:schemeClr val="bg1"/>
              </a:solidFill>
              <a:latin typeface="Century Gothic" panose="020B0502020202020204" pitchFamily="34" charset="0"/>
              <a:cs typeface="Arial" charset="0"/>
            </a:endParaRPr>
          </a:p>
        </p:txBody>
      </p:sp>
      <p:sp>
        <p:nvSpPr>
          <p:cNvPr id="32" name="Rectangle 31"/>
          <p:cNvSpPr/>
          <p:nvPr/>
        </p:nvSpPr>
        <p:spPr>
          <a:xfrm>
            <a:off x="440436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1"/>
          <p:cNvSpPr txBox="1">
            <a:spLocks/>
          </p:cNvSpPr>
          <p:nvPr/>
        </p:nvSpPr>
        <p:spPr>
          <a:xfrm>
            <a:off x="4404360" y="3352800"/>
            <a:ext cx="2849186"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a:solidFill>
                  <a:schemeClr val="bg1"/>
                </a:solidFill>
                <a:latin typeface="Century Gothic" panose="020B0502020202020204" pitchFamily="34" charset="0"/>
                <a:cs typeface="Arial" charset="0"/>
              </a:rPr>
              <a:t>ONE PERSON’S CONSUMPTION DOES NOT DIMINISH </a:t>
            </a:r>
            <a:r>
              <a:rPr lang="en-US" altLang="en-US" sz="2600" dirty="0" smtClean="0">
                <a:solidFill>
                  <a:schemeClr val="bg1"/>
                </a:solidFill>
                <a:latin typeface="Century Gothic" panose="020B0502020202020204" pitchFamily="34" charset="0"/>
                <a:cs typeface="Arial" charset="0"/>
              </a:rPr>
              <a:t>OTHERS</a:t>
            </a:r>
            <a:r>
              <a:rPr lang="en-US" altLang="en-US" sz="2600" dirty="0">
                <a:solidFill>
                  <a:schemeClr val="bg1"/>
                </a:solidFill>
                <a:latin typeface="Century Gothic" panose="020B0502020202020204" pitchFamily="34" charset="0"/>
                <a:cs typeface="Arial" charset="0"/>
              </a:rPr>
              <a:t>’ </a:t>
            </a:r>
            <a:r>
              <a:rPr lang="en-US" altLang="en-US" sz="2600" dirty="0" smtClean="0">
                <a:solidFill>
                  <a:schemeClr val="bg1"/>
                </a:solidFill>
                <a:latin typeface="Century Gothic" panose="020B0502020202020204" pitchFamily="34" charset="0"/>
                <a:cs typeface="Arial" charset="0"/>
              </a:rPr>
              <a:t>BENEFIT.</a:t>
            </a:r>
            <a:endParaRPr lang="en-US" altLang="en-US" sz="2600" dirty="0">
              <a:solidFill>
                <a:schemeClr val="bg1"/>
              </a:solidFill>
              <a:latin typeface="Century Gothic" panose="020B0502020202020204" pitchFamily="34" charset="0"/>
              <a:cs typeface="Arial" charset="0"/>
            </a:endParaRPr>
          </a:p>
        </p:txBody>
      </p:sp>
      <p:sp>
        <p:nvSpPr>
          <p:cNvPr id="17" name="TextBox 1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1" name="TextBox 2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25</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62697357"/>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9144000" cy="6583680"/>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6"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1" y="548609"/>
            <a:ext cx="4160472" cy="5577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304801" y="2148809"/>
            <a:ext cx="4160472" cy="9143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4"/>
          <p:cNvSpPr txBox="1">
            <a:spLocks/>
          </p:cNvSpPr>
          <p:nvPr/>
        </p:nvSpPr>
        <p:spPr bwMode="auto">
          <a:xfrm>
            <a:off x="304801" y="777209"/>
            <a:ext cx="4146566" cy="2103097"/>
          </a:xfrm>
          <a:prstGeom prst="rect">
            <a:avLst/>
          </a:prstGeom>
          <a:noFill/>
          <a:ln w="9525">
            <a:noFill/>
            <a:miter lim="800000"/>
            <a:headEnd/>
            <a:tailEnd/>
          </a:ln>
        </p:spPr>
        <p:txBody>
          <a:bodyPr vert="horz" wrap="square" lIns="63496" tIns="31748" rIns="63496" bIns="31748"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b="1">
                <a:solidFill>
                  <a:schemeClr val="bg2">
                    <a:lumMod val="50000"/>
                  </a:schemeClr>
                </a:solidFill>
                <a:latin typeface="Gill Sans MT" pitchFamily="34" charset="0"/>
                <a:ea typeface="+mn-ea"/>
                <a:cs typeface="+mn-cs"/>
              </a:defRPr>
            </a:lvl1pPr>
            <a:lvl2pPr marL="742950" indent="-285750" algn="l" rtl="0" eaLnBrk="0" fontAlgn="base" hangingPunct="0">
              <a:spcBef>
                <a:spcPct val="20000"/>
              </a:spcBef>
              <a:spcAft>
                <a:spcPct val="0"/>
              </a:spcAft>
              <a:buChar char="–"/>
              <a:defRPr sz="2800" b="1">
                <a:solidFill>
                  <a:schemeClr val="bg2">
                    <a:lumMod val="50000"/>
                  </a:schemeClr>
                </a:solidFill>
                <a:latin typeface="Gill Sans MT" pitchFamily="34" charset="0"/>
              </a:defRPr>
            </a:lvl2pPr>
            <a:lvl3pPr marL="1143000" indent="-228600" algn="l" rtl="0" eaLnBrk="0" fontAlgn="base" hangingPunct="0">
              <a:spcBef>
                <a:spcPct val="20000"/>
              </a:spcBef>
              <a:spcAft>
                <a:spcPct val="0"/>
              </a:spcAft>
              <a:buChar char="•"/>
              <a:defRPr sz="2400" b="1">
                <a:solidFill>
                  <a:schemeClr val="bg2">
                    <a:lumMod val="50000"/>
                  </a:schemeClr>
                </a:solidFill>
                <a:latin typeface="Gill Sans MT" pitchFamily="34" charset="0"/>
              </a:defRPr>
            </a:lvl3pPr>
            <a:lvl4pPr marL="1600200" indent="-228600" algn="l" rtl="0" eaLnBrk="0" fontAlgn="base" hangingPunct="0">
              <a:spcBef>
                <a:spcPct val="20000"/>
              </a:spcBef>
              <a:spcAft>
                <a:spcPct val="0"/>
              </a:spcAft>
              <a:buChar char="–"/>
              <a:defRPr sz="2000" b="1">
                <a:solidFill>
                  <a:schemeClr val="bg2">
                    <a:lumMod val="50000"/>
                  </a:schemeClr>
                </a:solidFill>
                <a:latin typeface="Gill Sans MT" pitchFamily="34" charset="0"/>
              </a:defRPr>
            </a:lvl4pPr>
            <a:lvl5pPr marL="2057400" indent="-228600" algn="l" rtl="0" eaLnBrk="0" fontAlgn="base" hangingPunct="0">
              <a:spcBef>
                <a:spcPct val="20000"/>
              </a:spcBef>
              <a:spcAft>
                <a:spcPct val="0"/>
              </a:spcAft>
              <a:buChar char="»"/>
              <a:defRPr sz="2000" b="1">
                <a:solidFill>
                  <a:schemeClr val="bg2">
                    <a:lumMod val="50000"/>
                  </a:schemeClr>
                </a:solidFill>
                <a:latin typeface="Gill Sans MT"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8800" b="0" kern="0" dirty="0" smtClean="0">
                <a:solidFill>
                  <a:prstClr val="white">
                    <a:lumMod val="50000"/>
                  </a:prstClr>
                </a:solidFill>
                <a:latin typeface="Century Gothic" panose="020B0502020202020204" pitchFamily="34" charset="0"/>
                <a:cs typeface="Arial" pitchFamily="34" charset="0"/>
              </a:rPr>
              <a:t>PRICE </a:t>
            </a:r>
            <a:r>
              <a:rPr lang="en-US" sz="5500" b="0" kern="0" dirty="0" smtClean="0">
                <a:solidFill>
                  <a:prstClr val="white"/>
                </a:solidFill>
                <a:latin typeface="Century Gothic" panose="020B0502020202020204" pitchFamily="34" charset="0"/>
                <a:cs typeface="Arial" pitchFamily="34" charset="0"/>
              </a:rPr>
              <a:t>CEILINGS</a:t>
            </a:r>
            <a:endParaRPr lang="en-US" sz="5500" kern="0" dirty="0">
              <a:solidFill>
                <a:prstClr val="white"/>
              </a:solidFill>
              <a:latin typeface="Arial" pitchFamily="34" charset="0"/>
              <a:cs typeface="Arial" pitchFamily="34" charset="0"/>
            </a:endParaRPr>
          </a:p>
        </p:txBody>
      </p:sp>
      <p:sp>
        <p:nvSpPr>
          <p:cNvPr id="14" name="Content Placeholder 4"/>
          <p:cNvSpPr txBox="1">
            <a:spLocks/>
          </p:cNvSpPr>
          <p:nvPr/>
        </p:nvSpPr>
        <p:spPr bwMode="auto">
          <a:xfrm>
            <a:off x="1219200" y="2910809"/>
            <a:ext cx="2103097" cy="2910809"/>
          </a:xfrm>
          <a:prstGeom prst="rect">
            <a:avLst/>
          </a:prstGeom>
          <a:noFill/>
          <a:ln w="9525">
            <a:noFill/>
            <a:miter lim="800000"/>
            <a:headEnd/>
            <a:tailEnd/>
          </a:ln>
        </p:spPr>
        <p:txBody>
          <a:bodyPr vert="horz" wrap="square" lIns="63496" tIns="31748" rIns="63496" bIns="31748"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b="1">
                <a:solidFill>
                  <a:schemeClr val="bg2">
                    <a:lumMod val="50000"/>
                  </a:schemeClr>
                </a:solidFill>
                <a:latin typeface="Gill Sans MT" pitchFamily="34" charset="0"/>
                <a:ea typeface="+mn-ea"/>
                <a:cs typeface="+mn-cs"/>
              </a:defRPr>
            </a:lvl1pPr>
            <a:lvl2pPr marL="742950" indent="-285750" algn="l" rtl="0" eaLnBrk="0" fontAlgn="base" hangingPunct="0">
              <a:spcBef>
                <a:spcPct val="20000"/>
              </a:spcBef>
              <a:spcAft>
                <a:spcPct val="0"/>
              </a:spcAft>
              <a:buChar char="–"/>
              <a:defRPr sz="2800" b="1">
                <a:solidFill>
                  <a:schemeClr val="bg2">
                    <a:lumMod val="50000"/>
                  </a:schemeClr>
                </a:solidFill>
                <a:latin typeface="Gill Sans MT" pitchFamily="34" charset="0"/>
              </a:defRPr>
            </a:lvl2pPr>
            <a:lvl3pPr marL="1143000" indent="-228600" algn="l" rtl="0" eaLnBrk="0" fontAlgn="base" hangingPunct="0">
              <a:spcBef>
                <a:spcPct val="20000"/>
              </a:spcBef>
              <a:spcAft>
                <a:spcPct val="0"/>
              </a:spcAft>
              <a:buChar char="•"/>
              <a:defRPr sz="2400" b="1">
                <a:solidFill>
                  <a:schemeClr val="bg2">
                    <a:lumMod val="50000"/>
                  </a:schemeClr>
                </a:solidFill>
                <a:latin typeface="Gill Sans MT" pitchFamily="34" charset="0"/>
              </a:defRPr>
            </a:lvl3pPr>
            <a:lvl4pPr marL="1600200" indent="-228600" algn="l" rtl="0" eaLnBrk="0" fontAlgn="base" hangingPunct="0">
              <a:spcBef>
                <a:spcPct val="20000"/>
              </a:spcBef>
              <a:spcAft>
                <a:spcPct val="0"/>
              </a:spcAft>
              <a:buChar char="–"/>
              <a:defRPr sz="2000" b="1">
                <a:solidFill>
                  <a:schemeClr val="bg2">
                    <a:lumMod val="50000"/>
                  </a:schemeClr>
                </a:solidFill>
                <a:latin typeface="Gill Sans MT" pitchFamily="34" charset="0"/>
              </a:defRPr>
            </a:lvl4pPr>
            <a:lvl5pPr marL="2057400" indent="-228600" algn="l" rtl="0" eaLnBrk="0" fontAlgn="base" hangingPunct="0">
              <a:spcBef>
                <a:spcPct val="20000"/>
              </a:spcBef>
              <a:spcAft>
                <a:spcPct val="0"/>
              </a:spcAft>
              <a:buChar char="»"/>
              <a:defRPr sz="2000" b="1">
                <a:solidFill>
                  <a:schemeClr val="bg2">
                    <a:lumMod val="50000"/>
                  </a:schemeClr>
                </a:solidFill>
                <a:latin typeface="Gill Sans MT"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2200" b="0" kern="0" dirty="0" smtClean="0">
                <a:solidFill>
                  <a:prstClr val="black">
                    <a:lumMod val="65000"/>
                    <a:lumOff val="35000"/>
                  </a:prstClr>
                </a:solidFill>
                <a:latin typeface="Century Gothic" panose="020B0502020202020204" pitchFamily="34" charset="0"/>
                <a:cs typeface="Arial" pitchFamily="34" charset="0"/>
                <a:sym typeface="Wingdings"/>
              </a:rPr>
              <a:t></a:t>
            </a:r>
            <a:endParaRPr lang="en-US" sz="22200" kern="0" dirty="0">
              <a:solidFill>
                <a:prstClr val="black">
                  <a:lumMod val="65000"/>
                  <a:lumOff val="35000"/>
                </a:prstClr>
              </a:solidFill>
              <a:latin typeface="Arial" pitchFamily="34" charset="0"/>
              <a:cs typeface="Arial" pitchFamily="34" charset="0"/>
            </a:endParaRPr>
          </a:p>
        </p:txBody>
      </p:sp>
      <p:pic>
        <p:nvPicPr>
          <p:cNvPr id="2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86946" y="533400"/>
            <a:ext cx="4160472" cy="5577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78728" y="533400"/>
            <a:ext cx="4160472" cy="5577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4678728" y="2133600"/>
            <a:ext cx="4160472" cy="9143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Content Placeholder 4"/>
          <p:cNvSpPr txBox="1">
            <a:spLocks/>
          </p:cNvSpPr>
          <p:nvPr/>
        </p:nvSpPr>
        <p:spPr bwMode="auto">
          <a:xfrm>
            <a:off x="4678728" y="762000"/>
            <a:ext cx="4146566" cy="2103097"/>
          </a:xfrm>
          <a:prstGeom prst="rect">
            <a:avLst/>
          </a:prstGeom>
          <a:noFill/>
          <a:ln w="9525">
            <a:noFill/>
            <a:miter lim="800000"/>
            <a:headEnd/>
            <a:tailEnd/>
          </a:ln>
        </p:spPr>
        <p:txBody>
          <a:bodyPr vert="horz" wrap="square" lIns="63496" tIns="31748" rIns="63496" bIns="31748"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b="1">
                <a:solidFill>
                  <a:schemeClr val="bg2">
                    <a:lumMod val="50000"/>
                  </a:schemeClr>
                </a:solidFill>
                <a:latin typeface="Gill Sans MT" pitchFamily="34" charset="0"/>
                <a:ea typeface="+mn-ea"/>
                <a:cs typeface="+mn-cs"/>
              </a:defRPr>
            </a:lvl1pPr>
            <a:lvl2pPr marL="742950" indent="-285750" algn="l" rtl="0" eaLnBrk="0" fontAlgn="base" hangingPunct="0">
              <a:spcBef>
                <a:spcPct val="20000"/>
              </a:spcBef>
              <a:spcAft>
                <a:spcPct val="0"/>
              </a:spcAft>
              <a:buChar char="–"/>
              <a:defRPr sz="2800" b="1">
                <a:solidFill>
                  <a:schemeClr val="bg2">
                    <a:lumMod val="50000"/>
                  </a:schemeClr>
                </a:solidFill>
                <a:latin typeface="Gill Sans MT" pitchFamily="34" charset="0"/>
              </a:defRPr>
            </a:lvl2pPr>
            <a:lvl3pPr marL="1143000" indent="-228600" algn="l" rtl="0" eaLnBrk="0" fontAlgn="base" hangingPunct="0">
              <a:spcBef>
                <a:spcPct val="20000"/>
              </a:spcBef>
              <a:spcAft>
                <a:spcPct val="0"/>
              </a:spcAft>
              <a:buChar char="•"/>
              <a:defRPr sz="2400" b="1">
                <a:solidFill>
                  <a:schemeClr val="bg2">
                    <a:lumMod val="50000"/>
                  </a:schemeClr>
                </a:solidFill>
                <a:latin typeface="Gill Sans MT" pitchFamily="34" charset="0"/>
              </a:defRPr>
            </a:lvl3pPr>
            <a:lvl4pPr marL="1600200" indent="-228600" algn="l" rtl="0" eaLnBrk="0" fontAlgn="base" hangingPunct="0">
              <a:spcBef>
                <a:spcPct val="20000"/>
              </a:spcBef>
              <a:spcAft>
                <a:spcPct val="0"/>
              </a:spcAft>
              <a:buChar char="–"/>
              <a:defRPr sz="2000" b="1">
                <a:solidFill>
                  <a:schemeClr val="bg2">
                    <a:lumMod val="50000"/>
                  </a:schemeClr>
                </a:solidFill>
                <a:latin typeface="Gill Sans MT" pitchFamily="34" charset="0"/>
              </a:defRPr>
            </a:lvl4pPr>
            <a:lvl5pPr marL="2057400" indent="-228600" algn="l" rtl="0" eaLnBrk="0" fontAlgn="base" hangingPunct="0">
              <a:spcBef>
                <a:spcPct val="20000"/>
              </a:spcBef>
              <a:spcAft>
                <a:spcPct val="0"/>
              </a:spcAft>
              <a:buChar char="»"/>
              <a:defRPr sz="2000" b="1">
                <a:solidFill>
                  <a:schemeClr val="bg2">
                    <a:lumMod val="50000"/>
                  </a:schemeClr>
                </a:solidFill>
                <a:latin typeface="Gill Sans MT"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8800" b="0" kern="0" dirty="0" smtClean="0">
                <a:solidFill>
                  <a:prstClr val="white">
                    <a:lumMod val="50000"/>
                  </a:prstClr>
                </a:solidFill>
                <a:latin typeface="Century Gothic" panose="020B0502020202020204" pitchFamily="34" charset="0"/>
                <a:cs typeface="Arial" pitchFamily="34" charset="0"/>
              </a:rPr>
              <a:t>PRICE </a:t>
            </a:r>
            <a:r>
              <a:rPr lang="en-US" sz="5500" b="0" kern="0" dirty="0" smtClean="0">
                <a:solidFill>
                  <a:prstClr val="white"/>
                </a:solidFill>
                <a:latin typeface="Century Gothic" panose="020B0502020202020204" pitchFamily="34" charset="0"/>
                <a:cs typeface="Arial" pitchFamily="34" charset="0"/>
              </a:rPr>
              <a:t>FLOORS</a:t>
            </a:r>
            <a:endParaRPr lang="en-US" sz="5500" kern="0" dirty="0">
              <a:solidFill>
                <a:prstClr val="white"/>
              </a:solidFill>
              <a:latin typeface="Arial" pitchFamily="34" charset="0"/>
              <a:cs typeface="Arial" pitchFamily="34" charset="0"/>
            </a:endParaRPr>
          </a:p>
        </p:txBody>
      </p:sp>
      <p:sp>
        <p:nvSpPr>
          <p:cNvPr id="31" name="Content Placeholder 4"/>
          <p:cNvSpPr txBox="1">
            <a:spLocks/>
          </p:cNvSpPr>
          <p:nvPr/>
        </p:nvSpPr>
        <p:spPr bwMode="auto">
          <a:xfrm>
            <a:off x="5593127" y="2895600"/>
            <a:ext cx="2103097" cy="2910809"/>
          </a:xfrm>
          <a:prstGeom prst="rect">
            <a:avLst/>
          </a:prstGeom>
          <a:noFill/>
          <a:ln w="9525">
            <a:noFill/>
            <a:miter lim="800000"/>
            <a:headEnd/>
            <a:tailEnd/>
          </a:ln>
        </p:spPr>
        <p:txBody>
          <a:bodyPr vert="horz" wrap="square" lIns="63496" tIns="31748" rIns="63496" bIns="31748"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b="1">
                <a:solidFill>
                  <a:schemeClr val="bg2">
                    <a:lumMod val="50000"/>
                  </a:schemeClr>
                </a:solidFill>
                <a:latin typeface="Gill Sans MT" pitchFamily="34" charset="0"/>
                <a:ea typeface="+mn-ea"/>
                <a:cs typeface="+mn-cs"/>
              </a:defRPr>
            </a:lvl1pPr>
            <a:lvl2pPr marL="742950" indent="-285750" algn="l" rtl="0" eaLnBrk="0" fontAlgn="base" hangingPunct="0">
              <a:spcBef>
                <a:spcPct val="20000"/>
              </a:spcBef>
              <a:spcAft>
                <a:spcPct val="0"/>
              </a:spcAft>
              <a:buChar char="–"/>
              <a:defRPr sz="2800" b="1">
                <a:solidFill>
                  <a:schemeClr val="bg2">
                    <a:lumMod val="50000"/>
                  </a:schemeClr>
                </a:solidFill>
                <a:latin typeface="Gill Sans MT" pitchFamily="34" charset="0"/>
              </a:defRPr>
            </a:lvl2pPr>
            <a:lvl3pPr marL="1143000" indent="-228600" algn="l" rtl="0" eaLnBrk="0" fontAlgn="base" hangingPunct="0">
              <a:spcBef>
                <a:spcPct val="20000"/>
              </a:spcBef>
              <a:spcAft>
                <a:spcPct val="0"/>
              </a:spcAft>
              <a:buChar char="•"/>
              <a:defRPr sz="2400" b="1">
                <a:solidFill>
                  <a:schemeClr val="bg2">
                    <a:lumMod val="50000"/>
                  </a:schemeClr>
                </a:solidFill>
                <a:latin typeface="Gill Sans MT" pitchFamily="34" charset="0"/>
              </a:defRPr>
            </a:lvl3pPr>
            <a:lvl4pPr marL="1600200" indent="-228600" algn="l" rtl="0" eaLnBrk="0" fontAlgn="base" hangingPunct="0">
              <a:spcBef>
                <a:spcPct val="20000"/>
              </a:spcBef>
              <a:spcAft>
                <a:spcPct val="0"/>
              </a:spcAft>
              <a:buChar char="–"/>
              <a:defRPr sz="2000" b="1">
                <a:solidFill>
                  <a:schemeClr val="bg2">
                    <a:lumMod val="50000"/>
                  </a:schemeClr>
                </a:solidFill>
                <a:latin typeface="Gill Sans MT" pitchFamily="34" charset="0"/>
              </a:defRPr>
            </a:lvl4pPr>
            <a:lvl5pPr marL="2057400" indent="-228600" algn="l" rtl="0" eaLnBrk="0" fontAlgn="base" hangingPunct="0">
              <a:spcBef>
                <a:spcPct val="20000"/>
              </a:spcBef>
              <a:spcAft>
                <a:spcPct val="0"/>
              </a:spcAft>
              <a:buChar char="»"/>
              <a:defRPr sz="2000" b="1">
                <a:solidFill>
                  <a:schemeClr val="bg2">
                    <a:lumMod val="50000"/>
                  </a:schemeClr>
                </a:solidFill>
                <a:latin typeface="Gill Sans MT"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2200" b="0" kern="0" dirty="0" smtClean="0">
                <a:solidFill>
                  <a:prstClr val="black">
                    <a:lumMod val="65000"/>
                    <a:lumOff val="35000"/>
                  </a:prstClr>
                </a:solidFill>
                <a:latin typeface="Century Gothic" panose="020B0502020202020204" pitchFamily="34" charset="0"/>
                <a:cs typeface="Arial" pitchFamily="34" charset="0"/>
                <a:sym typeface="Wingdings"/>
              </a:rPr>
              <a:t></a:t>
            </a:r>
            <a:endParaRPr lang="en-US" sz="22200" kern="0" dirty="0">
              <a:solidFill>
                <a:prstClr val="black">
                  <a:lumMod val="65000"/>
                  <a:lumOff val="35000"/>
                </a:prstClr>
              </a:solidFill>
              <a:latin typeface="Arial" pitchFamily="34" charset="0"/>
              <a:cs typeface="Arial" pitchFamily="34" charset="0"/>
            </a:endParaRPr>
          </a:p>
        </p:txBody>
      </p:sp>
      <p:sp>
        <p:nvSpPr>
          <p:cNvPr id="12" name="TextBox 1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3" name="TextBox 12"/>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26</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36962560"/>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 y="2743200"/>
            <a:ext cx="3505200"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ontent Placeholder 2"/>
          <p:cNvSpPr txBox="1">
            <a:spLocks/>
          </p:cNvSpPr>
          <p:nvPr/>
        </p:nvSpPr>
        <p:spPr>
          <a:xfrm>
            <a:off x="152400" y="457200"/>
            <a:ext cx="3352800" cy="54102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8300" dirty="0" smtClean="0">
                <a:solidFill>
                  <a:schemeClr val="bg1">
                    <a:lumMod val="75000"/>
                  </a:schemeClr>
                </a:solidFill>
                <a:latin typeface="Century Gothic" panose="020B0502020202020204" pitchFamily="34" charset="0"/>
                <a:cs typeface="Arial" charset="0"/>
              </a:rPr>
              <a:t>PRICE</a:t>
            </a:r>
            <a:r>
              <a:rPr lang="en-US" altLang="en-US" sz="5200" dirty="0" smtClean="0">
                <a:solidFill>
                  <a:schemeClr val="bg1">
                    <a:lumMod val="75000"/>
                  </a:schemeClr>
                </a:solidFill>
                <a:latin typeface="Century Gothic" panose="020B0502020202020204" pitchFamily="34" charset="0"/>
                <a:cs typeface="Arial" charset="0"/>
              </a:rPr>
              <a:t> </a:t>
            </a:r>
          </a:p>
          <a:p>
            <a:r>
              <a:rPr lang="en-US" altLang="en-US" sz="4500" dirty="0" smtClean="0">
                <a:solidFill>
                  <a:schemeClr val="tx1">
                    <a:lumMod val="50000"/>
                    <a:lumOff val="50000"/>
                  </a:schemeClr>
                </a:solidFill>
                <a:latin typeface="Century Gothic" panose="020B0502020202020204" pitchFamily="34" charset="0"/>
                <a:cs typeface="Arial" charset="0"/>
              </a:rPr>
              <a:t>CONTROLS</a:t>
            </a:r>
          </a:p>
          <a:p>
            <a:endParaRPr lang="en-US" altLang="en-US" dirty="0">
              <a:solidFill>
                <a:schemeClr val="tx1">
                  <a:lumMod val="65000"/>
                  <a:lumOff val="35000"/>
                </a:schemeClr>
              </a:solidFill>
              <a:latin typeface="Arial" charset="0"/>
              <a:cs typeface="Arial" charset="0"/>
            </a:endParaRPr>
          </a:p>
          <a:p>
            <a:r>
              <a:rPr lang="en-US" altLang="en-US" dirty="0" smtClean="0">
                <a:solidFill>
                  <a:schemeClr val="tx1">
                    <a:lumMod val="65000"/>
                    <a:lumOff val="35000"/>
                  </a:schemeClr>
                </a:solidFill>
                <a:latin typeface="Century Gothic" panose="020B0502020202020204" pitchFamily="34" charset="0"/>
                <a:cs typeface="Arial" charset="0"/>
              </a:rPr>
              <a:t>LAISSEZ-FAIRE: A MARKET THAT IS ALLOWED TO FUNCTION WITHOUT ANY GOVERNMENT INTERVENTION</a:t>
            </a:r>
          </a:p>
        </p:txBody>
      </p:sp>
      <p:pic>
        <p:nvPicPr>
          <p:cNvPr id="17" name="Picture 2" descr="C:\Users\chiang\Pictures\CoreEconomics - High Res Photos\Core3e_Chapter4\chiang_stone_coremicroeconomics_3e_high-res_micro_ch04-econ_ch04_btn_04un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33800" y="11562"/>
            <a:ext cx="5456106" cy="6583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7" name="TextBox 6"/>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27</a:t>
            </a:fld>
            <a:endParaRPr lang="en-US" sz="1100" dirty="0">
              <a:solidFill>
                <a:schemeClr val="bg1"/>
              </a:solidFill>
              <a:latin typeface="Century Gothic" panose="020B0502020202020204" pitchFamily="34" charset="0"/>
            </a:endParaRPr>
          </a:p>
        </p:txBody>
      </p:sp>
      <p:sp>
        <p:nvSpPr>
          <p:cNvPr id="8" name="TextBox 7"/>
          <p:cNvSpPr txBox="1"/>
          <p:nvPr/>
        </p:nvSpPr>
        <p:spPr>
          <a:xfrm>
            <a:off x="8839200" y="114301"/>
            <a:ext cx="307777" cy="3467099"/>
          </a:xfrm>
          <a:prstGeom prst="rect">
            <a:avLst/>
          </a:prstGeom>
          <a:noFill/>
        </p:spPr>
        <p:txBody>
          <a:bodyPr vert="vert270" wrap="square" rtlCol="0">
            <a:spAutoFit/>
          </a:bodyPr>
          <a:lstStyle/>
          <a:p>
            <a:pPr algn="r"/>
            <a:r>
              <a:rPr lang="en-US" sz="800" dirty="0">
                <a:solidFill>
                  <a:schemeClr val="bg1">
                    <a:lumMod val="85000"/>
                  </a:schemeClr>
                </a:solidFill>
                <a:latin typeface="Century Gothic"/>
                <a:ea typeface="Century Gothic"/>
                <a:cs typeface="Century Gothic"/>
              </a:rPr>
              <a:t>FRANKLIN D. ROOSEVELT LIBRARY, HYDE PARK, NY</a:t>
            </a:r>
            <a:endParaRPr lang="en-US" sz="800" dirty="0">
              <a:solidFill>
                <a:schemeClr val="bg1">
                  <a:lumMod val="85000"/>
                </a:schemeClr>
              </a:solidFill>
              <a:latin typeface="Century Gothic" pitchFamily="34" charset="0"/>
            </a:endParaRPr>
          </a:p>
        </p:txBody>
      </p:sp>
    </p:spTree>
    <p:extLst>
      <p:ext uri="{BB962C8B-B14F-4D97-AF65-F5344CB8AC3E}">
        <p14:creationId xmlns:p14="http://schemas.microsoft.com/office/powerpoint/2010/main" val="2020858282"/>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096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42081" y="211353"/>
            <a:ext cx="6780213" cy="600164"/>
          </a:xfrm>
          <a:prstGeom prst="rect">
            <a:avLst/>
          </a:prstGeom>
          <a:noFill/>
        </p:spPr>
        <p:txBody>
          <a:bodyPr wrap="square" rtlCol="0">
            <a:spAutoFit/>
          </a:bodyPr>
          <a:lstStyle/>
          <a:p>
            <a:pPr algn="ctr"/>
            <a:r>
              <a:rPr lang="en-US" sz="3300" dirty="0" smtClean="0">
                <a:solidFill>
                  <a:schemeClr val="bg1"/>
                </a:solidFill>
                <a:latin typeface="Century Gothic" panose="020B0502020202020204" pitchFamily="34" charset="0"/>
              </a:rPr>
              <a:t>PRICE CEILING</a:t>
            </a:r>
            <a:endParaRPr lang="en-US" sz="2800" dirty="0">
              <a:solidFill>
                <a:schemeClr val="bg1"/>
              </a:solidFill>
              <a:latin typeface="Century Gothic" panose="020B0502020202020204" pitchFamily="34" charset="0"/>
            </a:endParaRPr>
          </a:p>
        </p:txBody>
      </p:sp>
      <p:sp>
        <p:nvSpPr>
          <p:cNvPr id="60" name="Rounded Rectangle 59"/>
          <p:cNvSpPr/>
          <p:nvPr/>
        </p:nvSpPr>
        <p:spPr>
          <a:xfrm>
            <a:off x="6204349" y="1512887"/>
            <a:ext cx="2462529" cy="3744913"/>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400" dirty="0" smtClean="0">
                <a:solidFill>
                  <a:schemeClr val="bg1">
                    <a:lumMod val="95000"/>
                  </a:schemeClr>
                </a:solidFill>
                <a:latin typeface="Arial" panose="020B0604020202020204" pitchFamily="34" charset="0"/>
                <a:cs typeface="Arial" panose="020B0604020202020204" pitchFamily="34" charset="0"/>
              </a:rPr>
              <a:t>A government-set maximum price that can be charged for a good or service.</a:t>
            </a:r>
          </a:p>
          <a:p>
            <a:pPr algn="ctr">
              <a:spcBef>
                <a:spcPct val="50000"/>
              </a:spcBef>
            </a:pPr>
            <a:r>
              <a:rPr lang="en-US" altLang="en-US" sz="2400" i="1" dirty="0" smtClean="0">
                <a:solidFill>
                  <a:schemeClr val="bg1">
                    <a:lumMod val="95000"/>
                  </a:schemeClr>
                </a:solidFill>
                <a:latin typeface="Arial" panose="020B0604020202020204" pitchFamily="34" charset="0"/>
                <a:cs typeface="Arial" panose="020B0604020202020204" pitchFamily="34" charset="0"/>
              </a:rPr>
              <a:t>Price ceilings lead to shortages.</a:t>
            </a:r>
            <a:endParaRPr lang="en-US" altLang="en-US" sz="24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62" name="Rectangle 5"/>
          <p:cNvSpPr>
            <a:spLocks noChangeArrowheads="1"/>
          </p:cNvSpPr>
          <p:nvPr/>
        </p:nvSpPr>
        <p:spPr bwMode="auto">
          <a:xfrm>
            <a:off x="927100" y="24415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2" name="Rectangle 6"/>
          <p:cNvSpPr>
            <a:spLocks noChangeArrowheads="1"/>
          </p:cNvSpPr>
          <p:nvPr/>
        </p:nvSpPr>
        <p:spPr bwMode="auto">
          <a:xfrm>
            <a:off x="927100" y="2484437"/>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6" name="Rectangle 7"/>
          <p:cNvSpPr>
            <a:spLocks noChangeArrowheads="1"/>
          </p:cNvSpPr>
          <p:nvPr/>
        </p:nvSpPr>
        <p:spPr bwMode="auto">
          <a:xfrm>
            <a:off x="779862" y="3352800"/>
            <a:ext cx="286938" cy="261610"/>
          </a:xfrm>
          <a:prstGeom prst="rect">
            <a:avLst/>
          </a:prstGeom>
          <a:noFill/>
          <a:ln w="9525">
            <a:noFill/>
            <a:miter lim="800000"/>
            <a:headEnd/>
            <a:tailEnd/>
          </a:ln>
        </p:spPr>
        <p:txBody>
          <a:bodyPr wrap="none" lIns="0" tIns="0" rIns="0" bIns="0">
            <a:spAutoFit/>
          </a:bodyPr>
          <a:lstStyle/>
          <a:p>
            <a:pPr>
              <a:defRPr/>
            </a:pPr>
            <a:r>
              <a:rPr lang="en-US" sz="1700" b="1" i="1" dirty="0" err="1" smtClean="0">
                <a:solidFill>
                  <a:srgbClr val="1F1A17"/>
                </a:solidFill>
                <a:latin typeface="Arial" pitchFamily="34" charset="0"/>
              </a:rPr>
              <a:t>P</a:t>
            </a:r>
            <a:r>
              <a:rPr lang="en-US" sz="1700" b="1" i="1" baseline="-25000" dirty="0" err="1" smtClean="0">
                <a:solidFill>
                  <a:srgbClr val="1F1A17"/>
                </a:solidFill>
                <a:latin typeface="Arial" pitchFamily="34" charset="0"/>
              </a:rPr>
              <a:t>e</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07" name="Rectangle 8"/>
          <p:cNvSpPr>
            <a:spLocks noChangeArrowheads="1"/>
          </p:cNvSpPr>
          <p:nvPr/>
        </p:nvSpPr>
        <p:spPr bwMode="auto">
          <a:xfrm>
            <a:off x="927100" y="31019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8" name="Rectangle 9"/>
          <p:cNvSpPr>
            <a:spLocks noChangeArrowheads="1"/>
          </p:cNvSpPr>
          <p:nvPr/>
        </p:nvSpPr>
        <p:spPr bwMode="auto">
          <a:xfrm>
            <a:off x="4068170" y="4038600"/>
            <a:ext cx="1418230" cy="261610"/>
          </a:xfrm>
          <a:prstGeom prst="rect">
            <a:avLst/>
          </a:prstGeom>
          <a:noFill/>
          <a:ln w="9525">
            <a:noFill/>
            <a:miter lim="800000"/>
            <a:headEnd/>
            <a:tailEnd/>
          </a:ln>
        </p:spPr>
        <p:txBody>
          <a:bodyPr wrap="square" lIns="0" tIns="0" rIns="0" bIns="0">
            <a:spAutoFit/>
          </a:bodyPr>
          <a:lstStyle/>
          <a:p>
            <a:pPr>
              <a:defRPr/>
            </a:pPr>
            <a:r>
              <a:rPr lang="en-US" sz="1700" b="1" dirty="0">
                <a:solidFill>
                  <a:srgbClr val="1F1A17"/>
                </a:solidFill>
                <a:latin typeface="Arial" pitchFamily="34" charset="0"/>
              </a:rPr>
              <a:t> </a:t>
            </a:r>
            <a:r>
              <a:rPr lang="en-US" sz="1700" b="1" dirty="0" smtClean="0">
                <a:solidFill>
                  <a:srgbClr val="1F1A17"/>
                </a:solidFill>
                <a:latin typeface="Arial" pitchFamily="34" charset="0"/>
              </a:rPr>
              <a:t>Price ceiling </a:t>
            </a:r>
            <a:endParaRPr lang="en-US" sz="2400" dirty="0">
              <a:effectLst>
                <a:outerShdw blurRad="38100" dist="38100" dir="2700000" algn="tl">
                  <a:srgbClr val="C0C0C0"/>
                </a:outerShdw>
              </a:effectLst>
              <a:latin typeface="Arial" pitchFamily="34" charset="0"/>
            </a:endParaRPr>
          </a:p>
        </p:txBody>
      </p:sp>
      <p:sp>
        <p:nvSpPr>
          <p:cNvPr id="109" name="Rectangle 10"/>
          <p:cNvSpPr>
            <a:spLocks noChangeArrowheads="1"/>
          </p:cNvSpPr>
          <p:nvPr/>
        </p:nvSpPr>
        <p:spPr bwMode="auto">
          <a:xfrm>
            <a:off x="927100" y="3719512"/>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1" name="Rectangle 12"/>
          <p:cNvSpPr>
            <a:spLocks noChangeArrowheads="1"/>
          </p:cNvSpPr>
          <p:nvPr/>
        </p:nvSpPr>
        <p:spPr bwMode="auto">
          <a:xfrm>
            <a:off x="927100" y="43592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3" name="Rectangle 14"/>
          <p:cNvSpPr>
            <a:spLocks noChangeArrowheads="1"/>
          </p:cNvSpPr>
          <p:nvPr/>
        </p:nvSpPr>
        <p:spPr bwMode="auto">
          <a:xfrm>
            <a:off x="868362" y="5424487"/>
            <a:ext cx="122238" cy="261938"/>
          </a:xfrm>
          <a:prstGeom prst="rect">
            <a:avLst/>
          </a:prstGeom>
          <a:noFill/>
          <a:ln w="9525">
            <a:noFill/>
            <a:miter lim="800000"/>
            <a:headEnd/>
            <a:tailEnd/>
          </a:ln>
        </p:spPr>
        <p:txBody>
          <a:bodyPr wrap="none" lIns="0" tIns="0" rIns="0" bIns="0">
            <a:spAutoFit/>
          </a:bodyPr>
          <a:lstStyle/>
          <a:p>
            <a:pPr>
              <a:defRPr/>
            </a:pPr>
            <a:r>
              <a:rPr lang="en-US" sz="1700" b="1">
                <a:solidFill>
                  <a:srgbClr val="1F1A17"/>
                </a:solidFill>
                <a:latin typeface="Arial" pitchFamily="34" charset="0"/>
              </a:rPr>
              <a:t>0</a:t>
            </a:r>
            <a:endParaRPr lang="en-US" sz="2400">
              <a:effectLst>
                <a:outerShdw blurRad="38100" dist="38100" dir="2700000" algn="tl">
                  <a:srgbClr val="C0C0C0"/>
                </a:outerShdw>
              </a:effectLst>
              <a:latin typeface="Arial" pitchFamily="34" charset="0"/>
            </a:endParaRPr>
          </a:p>
        </p:txBody>
      </p:sp>
      <p:sp>
        <p:nvSpPr>
          <p:cNvPr id="114" name="Rectangle 15"/>
          <p:cNvSpPr>
            <a:spLocks noChangeArrowheads="1"/>
          </p:cNvSpPr>
          <p:nvPr/>
        </p:nvSpPr>
        <p:spPr bwMode="auto">
          <a:xfrm>
            <a:off x="2362200" y="5715000"/>
            <a:ext cx="385006"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i="1" baseline="-25000" dirty="0" smtClean="0">
                <a:solidFill>
                  <a:srgbClr val="1F1A17"/>
                </a:solidFill>
                <a:latin typeface="Arial" pitchFamily="34" charset="0"/>
              </a:rPr>
              <a:t>S</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15" name="Rectangle 16"/>
          <p:cNvSpPr>
            <a:spLocks noChangeArrowheads="1"/>
          </p:cNvSpPr>
          <p:nvPr/>
        </p:nvSpPr>
        <p:spPr bwMode="auto">
          <a:xfrm>
            <a:off x="6096000" y="5410200"/>
            <a:ext cx="179536" cy="276999"/>
          </a:xfrm>
          <a:prstGeom prst="rect">
            <a:avLst/>
          </a:prstGeom>
          <a:noFill/>
          <a:ln w="9525">
            <a:noFill/>
            <a:miter lim="800000"/>
            <a:headEnd/>
            <a:tailEnd/>
          </a:ln>
        </p:spPr>
        <p:txBody>
          <a:bodyPr wrap="none" lIns="0" tIns="0" rIns="0" bIns="0">
            <a:spAutoFit/>
          </a:bodyPr>
          <a:lstStyle/>
          <a:p>
            <a:pPr>
              <a:defRPr/>
            </a:pPr>
            <a:r>
              <a:rPr lang="en-US" b="1" i="1" dirty="0">
                <a:solidFill>
                  <a:srgbClr val="1F1A17"/>
                </a:solidFill>
                <a:latin typeface="Arial" pitchFamily="34" charset="0"/>
              </a:rPr>
              <a:t>Q</a:t>
            </a:r>
            <a:endParaRPr lang="en-US" sz="2800" i="1" dirty="0">
              <a:effectLst>
                <a:outerShdw blurRad="38100" dist="38100" dir="2700000" algn="tl">
                  <a:srgbClr val="C0C0C0"/>
                </a:outerShdw>
              </a:effectLst>
              <a:latin typeface="Arial" pitchFamily="34" charset="0"/>
            </a:endParaRPr>
          </a:p>
        </p:txBody>
      </p:sp>
      <p:sp>
        <p:nvSpPr>
          <p:cNvPr id="120" name="Line 23"/>
          <p:cNvSpPr>
            <a:spLocks noChangeShapeType="1"/>
          </p:cNvSpPr>
          <p:nvPr/>
        </p:nvSpPr>
        <p:spPr bwMode="auto">
          <a:xfrm>
            <a:off x="1090613" y="3505200"/>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28"/>
          <p:cNvSpPr>
            <a:spLocks noChangeShapeType="1"/>
          </p:cNvSpPr>
          <p:nvPr/>
        </p:nvSpPr>
        <p:spPr bwMode="auto">
          <a:xfrm>
            <a:off x="2513012" y="5562600"/>
            <a:ext cx="1588" cy="128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34"/>
          <p:cNvSpPr>
            <a:spLocks noChangeShapeType="1"/>
          </p:cNvSpPr>
          <p:nvPr/>
        </p:nvSpPr>
        <p:spPr bwMode="auto">
          <a:xfrm>
            <a:off x="3960813" y="5557837"/>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Text Box 37"/>
          <p:cNvSpPr txBox="1">
            <a:spLocks noChangeArrowheads="1"/>
          </p:cNvSpPr>
          <p:nvPr/>
        </p:nvSpPr>
        <p:spPr bwMode="auto">
          <a:xfrm>
            <a:off x="811212" y="1295400"/>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i="1" dirty="0"/>
              <a:t>P</a:t>
            </a:r>
          </a:p>
        </p:txBody>
      </p:sp>
      <p:sp>
        <p:nvSpPr>
          <p:cNvPr id="59" name="Text Box 11"/>
          <p:cNvSpPr txBox="1">
            <a:spLocks noChangeArrowheads="1"/>
          </p:cNvSpPr>
          <p:nvPr/>
        </p:nvSpPr>
        <p:spPr bwMode="auto">
          <a:xfrm>
            <a:off x="4648200" y="1676400"/>
            <a:ext cx="45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a:t>
            </a:r>
            <a:r>
              <a:rPr lang="en-US" altLang="en-US" sz="2000" b="1" baseline="-25000" dirty="0" smtClean="0">
                <a:solidFill>
                  <a:srgbClr val="0070C0"/>
                </a:solidFill>
                <a:latin typeface="Arial" charset="0"/>
              </a:rPr>
              <a:t>0</a:t>
            </a:r>
          </a:p>
        </p:txBody>
      </p:sp>
      <p:sp>
        <p:nvSpPr>
          <p:cNvPr id="61" name="Text Box 12"/>
          <p:cNvSpPr txBox="1">
            <a:spLocks noChangeArrowheads="1"/>
          </p:cNvSpPr>
          <p:nvPr/>
        </p:nvSpPr>
        <p:spPr bwMode="auto">
          <a:xfrm>
            <a:off x="4868863" y="4953000"/>
            <a:ext cx="46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D</a:t>
            </a:r>
            <a:r>
              <a:rPr lang="en-US" altLang="en-US" sz="2000" b="1" baseline="-25000" dirty="0" smtClean="0">
                <a:solidFill>
                  <a:srgbClr val="FF0000"/>
                </a:solidFill>
                <a:latin typeface="Arial" charset="0"/>
              </a:rPr>
              <a:t>0</a:t>
            </a:r>
          </a:p>
        </p:txBody>
      </p:sp>
      <p:sp>
        <p:nvSpPr>
          <p:cNvPr id="64" name="Line 13"/>
          <p:cNvSpPr>
            <a:spLocks noChangeShapeType="1"/>
          </p:cNvSpPr>
          <p:nvPr/>
        </p:nvSpPr>
        <p:spPr bwMode="auto">
          <a:xfrm flipH="1">
            <a:off x="1219200" y="3505200"/>
            <a:ext cx="1981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pitchFamily="34" charset="0"/>
              <a:cs typeface="Arial" charset="0"/>
            </a:endParaRPr>
          </a:p>
        </p:txBody>
      </p:sp>
      <p:cxnSp>
        <p:nvCxnSpPr>
          <p:cNvPr id="65" name="Straight Connector 64"/>
          <p:cNvCxnSpPr>
            <a:cxnSpLocks noChangeShapeType="1"/>
            <a:endCxn id="68" idx="2"/>
          </p:cNvCxnSpPr>
          <p:nvPr/>
        </p:nvCxnSpPr>
        <p:spPr bwMode="auto">
          <a:xfrm>
            <a:off x="1219200" y="4189412"/>
            <a:ext cx="2743200" cy="1588"/>
          </a:xfrm>
          <a:prstGeom prst="line">
            <a:avLst/>
          </a:prstGeom>
          <a:noFill/>
          <a:ln w="25400" algn="ctr">
            <a:solidFill>
              <a:schemeClr val="tx1"/>
            </a:solidFill>
            <a:prstDash val="solid"/>
            <a:round/>
            <a:headEnd/>
            <a:tailEnd/>
          </a:ln>
          <a:extLst>
            <a:ext uri="{909E8E84-426E-40DD-AFC4-6F175D3DCCD1}">
              <a14:hiddenFill xmlns:a14="http://schemas.microsoft.com/office/drawing/2010/main">
                <a:noFill/>
              </a14:hiddenFill>
            </a:ext>
          </a:extLst>
        </p:spPr>
      </p:cxnSp>
      <p:cxnSp>
        <p:nvCxnSpPr>
          <p:cNvPr id="66" name="Straight Connector 34"/>
          <p:cNvCxnSpPr>
            <a:cxnSpLocks noChangeShapeType="1"/>
          </p:cNvCxnSpPr>
          <p:nvPr/>
        </p:nvCxnSpPr>
        <p:spPr bwMode="auto">
          <a:xfrm>
            <a:off x="3961605" y="4191001"/>
            <a:ext cx="795" cy="1346992"/>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67" name="Straight Connector 34"/>
          <p:cNvCxnSpPr>
            <a:cxnSpLocks noChangeShapeType="1"/>
          </p:cNvCxnSpPr>
          <p:nvPr/>
        </p:nvCxnSpPr>
        <p:spPr bwMode="auto">
          <a:xfrm>
            <a:off x="2513805" y="4191000"/>
            <a:ext cx="795" cy="1346992"/>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68" name="AutoShape 25"/>
          <p:cNvSpPr>
            <a:spLocks/>
          </p:cNvSpPr>
          <p:nvPr/>
        </p:nvSpPr>
        <p:spPr bwMode="auto">
          <a:xfrm rot="16200000" flipH="1">
            <a:off x="2971006" y="3733006"/>
            <a:ext cx="533400" cy="1449388"/>
          </a:xfrm>
          <a:prstGeom prst="rightBrace">
            <a:avLst>
              <a:gd name="adj1" fmla="val 85764"/>
              <a:gd name="adj2" fmla="val 5159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69" name="Text Box 26"/>
          <p:cNvSpPr txBox="1">
            <a:spLocks noChangeArrowheads="1"/>
          </p:cNvSpPr>
          <p:nvPr/>
        </p:nvSpPr>
        <p:spPr bwMode="auto">
          <a:xfrm>
            <a:off x="2667000" y="47244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b="1" dirty="0" smtClean="0">
                <a:solidFill>
                  <a:prstClr val="black"/>
                </a:solidFill>
                <a:latin typeface="Arial" charset="0"/>
              </a:rPr>
              <a:t>Shortage</a:t>
            </a:r>
          </a:p>
        </p:txBody>
      </p:sp>
      <p:sp>
        <p:nvSpPr>
          <p:cNvPr id="70" name="Rectangle 15"/>
          <p:cNvSpPr>
            <a:spLocks noChangeArrowheads="1"/>
          </p:cNvSpPr>
          <p:nvPr/>
        </p:nvSpPr>
        <p:spPr bwMode="auto">
          <a:xfrm>
            <a:off x="3810000" y="5715000"/>
            <a:ext cx="385006"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i="1" baseline="-25000" dirty="0">
                <a:solidFill>
                  <a:srgbClr val="1F1A17"/>
                </a:solidFill>
                <a:latin typeface="Arial" pitchFamily="34" charset="0"/>
              </a:rPr>
              <a:t>D</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cxnSp>
        <p:nvCxnSpPr>
          <p:cNvPr id="5" name="Straight Connector 4"/>
          <p:cNvCxnSpPr/>
          <p:nvPr/>
        </p:nvCxnSpPr>
        <p:spPr>
          <a:xfrm>
            <a:off x="1676400" y="1981200"/>
            <a:ext cx="3200400" cy="31242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1676400" y="1981200"/>
            <a:ext cx="2971800" cy="3124200"/>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57" name="Oval 19"/>
          <p:cNvSpPr>
            <a:spLocks noChangeArrowheads="1"/>
          </p:cNvSpPr>
          <p:nvPr/>
        </p:nvSpPr>
        <p:spPr bwMode="auto">
          <a:xfrm>
            <a:off x="3124200" y="3429000"/>
            <a:ext cx="152400" cy="15240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71" name="Oval 17"/>
          <p:cNvSpPr>
            <a:spLocks noChangeArrowheads="1"/>
          </p:cNvSpPr>
          <p:nvPr/>
        </p:nvSpPr>
        <p:spPr bwMode="auto">
          <a:xfrm>
            <a:off x="2438178" y="4114800"/>
            <a:ext cx="152622" cy="152350"/>
          </a:xfrm>
          <a:prstGeom prst="ellipse">
            <a:avLst/>
          </a:prstGeom>
          <a:solidFill>
            <a:srgbClr val="FFC000"/>
          </a:solidFill>
          <a:ln w="9525">
            <a:solidFill>
              <a:srgbClr val="800000"/>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72" name="Oval 17"/>
          <p:cNvSpPr>
            <a:spLocks noChangeArrowheads="1"/>
          </p:cNvSpPr>
          <p:nvPr/>
        </p:nvSpPr>
        <p:spPr bwMode="auto">
          <a:xfrm>
            <a:off x="3885978" y="4114800"/>
            <a:ext cx="152622" cy="152350"/>
          </a:xfrm>
          <a:prstGeom prst="ellipse">
            <a:avLst/>
          </a:prstGeom>
          <a:solidFill>
            <a:srgbClr val="FFC000"/>
          </a:solidFill>
          <a:ln w="9525">
            <a:solidFill>
              <a:srgbClr val="800000"/>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4" name="Straight Connector 3"/>
          <p:cNvCxnSpPr/>
          <p:nvPr/>
        </p:nvCxnSpPr>
        <p:spPr>
          <a:xfrm flipV="1">
            <a:off x="1219200" y="1282700"/>
            <a:ext cx="0" cy="4279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219200" y="5563076"/>
            <a:ext cx="4787106"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8" name="TextBox 3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28</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8771277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up)">
                                      <p:cBhvr>
                                        <p:cTn id="23" dur="500"/>
                                        <p:tgtEl>
                                          <p:spTgt spid="6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0"/>
                                        </p:tgtEl>
                                        <p:attrNameLst>
                                          <p:attrName>style.visibility</p:attrName>
                                        </p:attrNameLst>
                                      </p:cBhvr>
                                      <p:to>
                                        <p:strVal val="visible"/>
                                      </p:to>
                                    </p:set>
                                    <p:animEffect transition="in" filter="fade">
                                      <p:cBhvr>
                                        <p:cTn id="30" dur="500"/>
                                        <p:tgtEl>
                                          <p:spTgt spid="130"/>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up)">
                                      <p:cBhvr>
                                        <p:cTn id="34" dur="500"/>
                                        <p:tgtEl>
                                          <p:spTgt spid="67"/>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fade">
                                      <p:cBhvr>
                                        <p:cTn id="38" dur="500"/>
                                        <p:tgtEl>
                                          <p:spTgt spid="1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0">
                                            <p:txEl>
                                              <p:pRg st="1" end="1"/>
                                            </p:txEl>
                                          </p:spTgt>
                                        </p:tgtEl>
                                        <p:attrNameLst>
                                          <p:attrName>style.visibility</p:attrName>
                                        </p:attrNameLst>
                                      </p:cBhvr>
                                      <p:to>
                                        <p:strVal val="visible"/>
                                      </p:to>
                                    </p:set>
                                    <p:animEffect transition="in" filter="fade">
                                      <p:cBhvr>
                                        <p:cTn id="46" dur="500"/>
                                        <p:tgtEl>
                                          <p:spTgt spid="60">
                                            <p:txEl>
                                              <p:pRg st="1" end="1"/>
                                            </p:txEl>
                                          </p:spTgt>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wipe(down)">
                                      <p:cBhvr>
                                        <p:cTn id="50" dur="500"/>
                                        <p:tgtEl>
                                          <p:spTgt spid="68"/>
                                        </p:tgtEl>
                                      </p:cBhvr>
                                    </p:animEffect>
                                  </p:childTnLst>
                                </p:cTn>
                              </p:par>
                            </p:childTnLst>
                          </p:cTn>
                        </p:par>
                        <p:par>
                          <p:cTn id="51" fill="hold">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down)">
                                      <p:cBhvr>
                                        <p:cTn id="5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14" grpId="0"/>
      <p:bldP spid="125" grpId="0" animBg="1"/>
      <p:bldP spid="130" grpId="0" animBg="1"/>
      <p:bldP spid="68" grpId="0" animBg="1"/>
      <p:bldP spid="69" grpId="0"/>
      <p:bldP spid="70" grpId="0"/>
      <p:bldP spid="71" grpId="0" animBg="1"/>
      <p:bldP spid="7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096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42081" y="211353"/>
            <a:ext cx="6780213" cy="600164"/>
          </a:xfrm>
          <a:prstGeom prst="rect">
            <a:avLst/>
          </a:prstGeom>
          <a:noFill/>
        </p:spPr>
        <p:txBody>
          <a:bodyPr wrap="square" rtlCol="0">
            <a:spAutoFit/>
          </a:bodyPr>
          <a:lstStyle/>
          <a:p>
            <a:pPr algn="ctr"/>
            <a:r>
              <a:rPr lang="en-US" sz="3300" dirty="0" smtClean="0">
                <a:solidFill>
                  <a:schemeClr val="bg1"/>
                </a:solidFill>
                <a:latin typeface="Century Gothic" panose="020B0502020202020204" pitchFamily="34" charset="0"/>
              </a:rPr>
              <a:t>PRICE FLOOR</a:t>
            </a:r>
            <a:endParaRPr lang="en-US" sz="2800" dirty="0">
              <a:solidFill>
                <a:schemeClr val="bg1"/>
              </a:solidFill>
              <a:latin typeface="Century Gothic" panose="020B0502020202020204" pitchFamily="34" charset="0"/>
            </a:endParaRPr>
          </a:p>
        </p:txBody>
      </p:sp>
      <p:sp>
        <p:nvSpPr>
          <p:cNvPr id="60" name="Rounded Rectangle 59"/>
          <p:cNvSpPr/>
          <p:nvPr/>
        </p:nvSpPr>
        <p:spPr>
          <a:xfrm>
            <a:off x="6204349" y="1512886"/>
            <a:ext cx="2462529" cy="3744913"/>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400" dirty="0" smtClean="0">
                <a:solidFill>
                  <a:schemeClr val="bg1">
                    <a:lumMod val="95000"/>
                  </a:schemeClr>
                </a:solidFill>
                <a:latin typeface="Arial" panose="020B0604020202020204" pitchFamily="34" charset="0"/>
                <a:cs typeface="Arial" panose="020B0604020202020204" pitchFamily="34" charset="0"/>
              </a:rPr>
              <a:t>A government-set minimum price that must be charged for a good or service.</a:t>
            </a:r>
          </a:p>
          <a:p>
            <a:pPr algn="ctr">
              <a:spcBef>
                <a:spcPct val="50000"/>
              </a:spcBef>
            </a:pPr>
            <a:r>
              <a:rPr lang="en-US" altLang="en-US" sz="2400" i="1" smtClean="0">
                <a:solidFill>
                  <a:schemeClr val="bg1">
                    <a:lumMod val="95000"/>
                  </a:schemeClr>
                </a:solidFill>
                <a:latin typeface="Arial" panose="020B0604020202020204" pitchFamily="34" charset="0"/>
                <a:cs typeface="Arial" panose="020B0604020202020204" pitchFamily="34" charset="0"/>
              </a:rPr>
              <a:t>Price floors </a:t>
            </a:r>
            <a:r>
              <a:rPr lang="en-US" altLang="en-US" sz="2400" i="1" dirty="0" smtClean="0">
                <a:solidFill>
                  <a:schemeClr val="bg1">
                    <a:lumMod val="95000"/>
                  </a:schemeClr>
                </a:solidFill>
                <a:latin typeface="Arial" panose="020B0604020202020204" pitchFamily="34" charset="0"/>
                <a:cs typeface="Arial" panose="020B0604020202020204" pitchFamily="34" charset="0"/>
              </a:rPr>
              <a:t>lead to surpluses.</a:t>
            </a:r>
            <a:endParaRPr lang="en-US" altLang="en-US" sz="24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62" name="Rectangle 5"/>
          <p:cNvSpPr>
            <a:spLocks noChangeArrowheads="1"/>
          </p:cNvSpPr>
          <p:nvPr/>
        </p:nvSpPr>
        <p:spPr bwMode="auto">
          <a:xfrm>
            <a:off x="927100" y="24415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2" name="Rectangle 6"/>
          <p:cNvSpPr>
            <a:spLocks noChangeArrowheads="1"/>
          </p:cNvSpPr>
          <p:nvPr/>
        </p:nvSpPr>
        <p:spPr bwMode="auto">
          <a:xfrm>
            <a:off x="927100" y="2484437"/>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6" name="Rectangle 7"/>
          <p:cNvSpPr>
            <a:spLocks noChangeArrowheads="1"/>
          </p:cNvSpPr>
          <p:nvPr/>
        </p:nvSpPr>
        <p:spPr bwMode="auto">
          <a:xfrm>
            <a:off x="779862" y="3352800"/>
            <a:ext cx="286938" cy="261610"/>
          </a:xfrm>
          <a:prstGeom prst="rect">
            <a:avLst/>
          </a:prstGeom>
          <a:noFill/>
          <a:ln w="9525">
            <a:noFill/>
            <a:miter lim="800000"/>
            <a:headEnd/>
            <a:tailEnd/>
          </a:ln>
        </p:spPr>
        <p:txBody>
          <a:bodyPr wrap="none" lIns="0" tIns="0" rIns="0" bIns="0">
            <a:spAutoFit/>
          </a:bodyPr>
          <a:lstStyle/>
          <a:p>
            <a:pPr>
              <a:defRPr/>
            </a:pPr>
            <a:r>
              <a:rPr lang="en-US" sz="1700" b="1" i="1" dirty="0" err="1" smtClean="0">
                <a:solidFill>
                  <a:srgbClr val="1F1A17"/>
                </a:solidFill>
                <a:latin typeface="Arial" pitchFamily="34" charset="0"/>
              </a:rPr>
              <a:t>P</a:t>
            </a:r>
            <a:r>
              <a:rPr lang="en-US" sz="1700" b="1" i="1" baseline="-25000" dirty="0" err="1" smtClean="0">
                <a:solidFill>
                  <a:srgbClr val="1F1A17"/>
                </a:solidFill>
                <a:latin typeface="Arial" pitchFamily="34" charset="0"/>
              </a:rPr>
              <a:t>e</a:t>
            </a:r>
            <a:r>
              <a:rPr lang="en-US" sz="1700" b="1" i="1" dirty="0" smtClean="0">
                <a:solidFill>
                  <a:srgbClr val="1F1A17"/>
                </a:solidFill>
                <a:latin typeface="Arial" pitchFamily="34" charset="0"/>
              </a:rPr>
              <a:t> </a:t>
            </a:r>
            <a:endParaRPr lang="en-US" sz="2400" i="1" dirty="0">
              <a:effectLst>
                <a:outerShdw blurRad="38100" dist="38100" dir="2700000" algn="tl">
                  <a:srgbClr val="C0C0C0"/>
                </a:outerShdw>
              </a:effectLst>
              <a:latin typeface="Arial" pitchFamily="34" charset="0"/>
            </a:endParaRPr>
          </a:p>
        </p:txBody>
      </p:sp>
      <p:sp>
        <p:nvSpPr>
          <p:cNvPr id="107" name="Rectangle 8"/>
          <p:cNvSpPr>
            <a:spLocks noChangeArrowheads="1"/>
          </p:cNvSpPr>
          <p:nvPr/>
        </p:nvSpPr>
        <p:spPr bwMode="auto">
          <a:xfrm>
            <a:off x="927100" y="31019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8" name="Rectangle 9"/>
          <p:cNvSpPr>
            <a:spLocks noChangeArrowheads="1"/>
          </p:cNvSpPr>
          <p:nvPr/>
        </p:nvSpPr>
        <p:spPr bwMode="auto">
          <a:xfrm>
            <a:off x="4144370" y="2514600"/>
            <a:ext cx="1418230" cy="261610"/>
          </a:xfrm>
          <a:prstGeom prst="rect">
            <a:avLst/>
          </a:prstGeom>
          <a:noFill/>
          <a:ln w="9525">
            <a:noFill/>
            <a:miter lim="800000"/>
            <a:headEnd/>
            <a:tailEnd/>
          </a:ln>
        </p:spPr>
        <p:txBody>
          <a:bodyPr wrap="square" lIns="0" tIns="0" rIns="0" bIns="0">
            <a:spAutoFit/>
          </a:bodyPr>
          <a:lstStyle/>
          <a:p>
            <a:pPr>
              <a:defRPr/>
            </a:pPr>
            <a:r>
              <a:rPr lang="en-US" sz="1700" b="1" dirty="0">
                <a:solidFill>
                  <a:srgbClr val="1F1A17"/>
                </a:solidFill>
                <a:latin typeface="Arial" pitchFamily="34" charset="0"/>
              </a:rPr>
              <a:t> </a:t>
            </a:r>
            <a:r>
              <a:rPr lang="en-US" sz="1700" b="1" dirty="0" smtClean="0">
                <a:solidFill>
                  <a:srgbClr val="1F1A17"/>
                </a:solidFill>
                <a:latin typeface="Arial" pitchFamily="34" charset="0"/>
              </a:rPr>
              <a:t>Price floor</a:t>
            </a:r>
            <a:endParaRPr lang="en-US" sz="2400" dirty="0">
              <a:effectLst>
                <a:outerShdw blurRad="38100" dist="38100" dir="2700000" algn="tl">
                  <a:srgbClr val="C0C0C0"/>
                </a:outerShdw>
              </a:effectLst>
              <a:latin typeface="Arial" pitchFamily="34" charset="0"/>
            </a:endParaRPr>
          </a:p>
        </p:txBody>
      </p:sp>
      <p:sp>
        <p:nvSpPr>
          <p:cNvPr id="109" name="Rectangle 10"/>
          <p:cNvSpPr>
            <a:spLocks noChangeArrowheads="1"/>
          </p:cNvSpPr>
          <p:nvPr/>
        </p:nvSpPr>
        <p:spPr bwMode="auto">
          <a:xfrm>
            <a:off x="927100" y="3719512"/>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1" name="Rectangle 12"/>
          <p:cNvSpPr>
            <a:spLocks noChangeArrowheads="1"/>
          </p:cNvSpPr>
          <p:nvPr/>
        </p:nvSpPr>
        <p:spPr bwMode="auto">
          <a:xfrm>
            <a:off x="927100" y="43592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3" name="Rectangle 14"/>
          <p:cNvSpPr>
            <a:spLocks noChangeArrowheads="1"/>
          </p:cNvSpPr>
          <p:nvPr/>
        </p:nvSpPr>
        <p:spPr bwMode="auto">
          <a:xfrm>
            <a:off x="868362" y="5424487"/>
            <a:ext cx="122238" cy="261938"/>
          </a:xfrm>
          <a:prstGeom prst="rect">
            <a:avLst/>
          </a:prstGeom>
          <a:noFill/>
          <a:ln w="9525">
            <a:noFill/>
            <a:miter lim="800000"/>
            <a:headEnd/>
            <a:tailEnd/>
          </a:ln>
        </p:spPr>
        <p:txBody>
          <a:bodyPr wrap="none" lIns="0" tIns="0" rIns="0" bIns="0">
            <a:spAutoFit/>
          </a:bodyPr>
          <a:lstStyle/>
          <a:p>
            <a:pPr>
              <a:defRPr/>
            </a:pPr>
            <a:r>
              <a:rPr lang="en-US" sz="1700" b="1">
                <a:solidFill>
                  <a:srgbClr val="1F1A17"/>
                </a:solidFill>
                <a:latin typeface="Arial" pitchFamily="34" charset="0"/>
              </a:rPr>
              <a:t>0</a:t>
            </a:r>
            <a:endParaRPr lang="en-US" sz="2400">
              <a:effectLst>
                <a:outerShdw blurRad="38100" dist="38100" dir="2700000" algn="tl">
                  <a:srgbClr val="C0C0C0"/>
                </a:outerShdw>
              </a:effectLst>
              <a:latin typeface="Arial" pitchFamily="34" charset="0"/>
            </a:endParaRPr>
          </a:p>
        </p:txBody>
      </p:sp>
      <p:sp>
        <p:nvSpPr>
          <p:cNvPr id="114" name="Rectangle 15"/>
          <p:cNvSpPr>
            <a:spLocks noChangeArrowheads="1"/>
          </p:cNvSpPr>
          <p:nvPr/>
        </p:nvSpPr>
        <p:spPr bwMode="auto">
          <a:xfrm>
            <a:off x="2245897" y="5709608"/>
            <a:ext cx="385006"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i="1" baseline="-25000" dirty="0">
                <a:solidFill>
                  <a:srgbClr val="1F1A17"/>
                </a:solidFill>
                <a:latin typeface="Arial" pitchFamily="34" charset="0"/>
              </a:rPr>
              <a:t>D</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15" name="Rectangle 16"/>
          <p:cNvSpPr>
            <a:spLocks noChangeArrowheads="1"/>
          </p:cNvSpPr>
          <p:nvPr/>
        </p:nvSpPr>
        <p:spPr bwMode="auto">
          <a:xfrm>
            <a:off x="6096000" y="5410200"/>
            <a:ext cx="179536" cy="276999"/>
          </a:xfrm>
          <a:prstGeom prst="rect">
            <a:avLst/>
          </a:prstGeom>
          <a:noFill/>
          <a:ln w="9525">
            <a:noFill/>
            <a:miter lim="800000"/>
            <a:headEnd/>
            <a:tailEnd/>
          </a:ln>
        </p:spPr>
        <p:txBody>
          <a:bodyPr wrap="none" lIns="0" tIns="0" rIns="0" bIns="0">
            <a:spAutoFit/>
          </a:bodyPr>
          <a:lstStyle/>
          <a:p>
            <a:pPr>
              <a:defRPr/>
            </a:pPr>
            <a:r>
              <a:rPr lang="en-US" b="1" i="1" dirty="0">
                <a:solidFill>
                  <a:srgbClr val="1F1A17"/>
                </a:solidFill>
                <a:latin typeface="Arial" pitchFamily="34" charset="0"/>
              </a:rPr>
              <a:t>Q</a:t>
            </a:r>
            <a:endParaRPr lang="en-US" sz="2800" i="1" dirty="0">
              <a:effectLst>
                <a:outerShdw blurRad="38100" dist="38100" dir="2700000" algn="tl">
                  <a:srgbClr val="C0C0C0"/>
                </a:outerShdw>
              </a:effectLst>
              <a:latin typeface="Arial" pitchFamily="34" charset="0"/>
            </a:endParaRPr>
          </a:p>
        </p:txBody>
      </p:sp>
      <p:sp>
        <p:nvSpPr>
          <p:cNvPr id="120" name="Line 23"/>
          <p:cNvSpPr>
            <a:spLocks noChangeShapeType="1"/>
          </p:cNvSpPr>
          <p:nvPr/>
        </p:nvSpPr>
        <p:spPr bwMode="auto">
          <a:xfrm>
            <a:off x="1090613" y="3505200"/>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28"/>
          <p:cNvSpPr>
            <a:spLocks noChangeShapeType="1"/>
          </p:cNvSpPr>
          <p:nvPr/>
        </p:nvSpPr>
        <p:spPr bwMode="auto">
          <a:xfrm>
            <a:off x="2368843" y="5563553"/>
            <a:ext cx="1588" cy="128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34"/>
          <p:cNvSpPr>
            <a:spLocks noChangeShapeType="1"/>
          </p:cNvSpPr>
          <p:nvPr/>
        </p:nvSpPr>
        <p:spPr bwMode="auto">
          <a:xfrm>
            <a:off x="3960813" y="5557837"/>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Text Box 37"/>
          <p:cNvSpPr txBox="1">
            <a:spLocks noChangeArrowheads="1"/>
          </p:cNvSpPr>
          <p:nvPr/>
        </p:nvSpPr>
        <p:spPr bwMode="auto">
          <a:xfrm>
            <a:off x="811212" y="1295400"/>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i="1" dirty="0"/>
              <a:t>P</a:t>
            </a:r>
          </a:p>
        </p:txBody>
      </p:sp>
      <p:sp>
        <p:nvSpPr>
          <p:cNvPr id="59" name="Text Box 11"/>
          <p:cNvSpPr txBox="1">
            <a:spLocks noChangeArrowheads="1"/>
          </p:cNvSpPr>
          <p:nvPr/>
        </p:nvSpPr>
        <p:spPr bwMode="auto">
          <a:xfrm>
            <a:off x="4648200" y="1676400"/>
            <a:ext cx="45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a:t>
            </a:r>
            <a:r>
              <a:rPr lang="en-US" altLang="en-US" sz="2000" b="1" baseline="-25000" dirty="0" smtClean="0">
                <a:solidFill>
                  <a:srgbClr val="0070C0"/>
                </a:solidFill>
                <a:latin typeface="Arial" charset="0"/>
              </a:rPr>
              <a:t>0</a:t>
            </a:r>
          </a:p>
        </p:txBody>
      </p:sp>
      <p:sp>
        <p:nvSpPr>
          <p:cNvPr id="61" name="Text Box 12"/>
          <p:cNvSpPr txBox="1">
            <a:spLocks noChangeArrowheads="1"/>
          </p:cNvSpPr>
          <p:nvPr/>
        </p:nvSpPr>
        <p:spPr bwMode="auto">
          <a:xfrm>
            <a:off x="4868863" y="4953000"/>
            <a:ext cx="46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D</a:t>
            </a:r>
            <a:r>
              <a:rPr lang="en-US" altLang="en-US" sz="2000" b="1" baseline="-25000" dirty="0" smtClean="0">
                <a:solidFill>
                  <a:srgbClr val="FF0000"/>
                </a:solidFill>
                <a:latin typeface="Arial" charset="0"/>
              </a:rPr>
              <a:t>0</a:t>
            </a:r>
          </a:p>
        </p:txBody>
      </p:sp>
      <p:sp>
        <p:nvSpPr>
          <p:cNvPr id="64" name="Line 13"/>
          <p:cNvSpPr>
            <a:spLocks noChangeShapeType="1"/>
          </p:cNvSpPr>
          <p:nvPr/>
        </p:nvSpPr>
        <p:spPr bwMode="auto">
          <a:xfrm flipH="1">
            <a:off x="1219200" y="3505200"/>
            <a:ext cx="1981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pitchFamily="34" charset="0"/>
              <a:cs typeface="Arial" charset="0"/>
            </a:endParaRPr>
          </a:p>
        </p:txBody>
      </p:sp>
      <p:cxnSp>
        <p:nvCxnSpPr>
          <p:cNvPr id="65" name="Straight Connector 64"/>
          <p:cNvCxnSpPr>
            <a:cxnSpLocks noChangeShapeType="1"/>
          </p:cNvCxnSpPr>
          <p:nvPr/>
        </p:nvCxnSpPr>
        <p:spPr bwMode="auto">
          <a:xfrm>
            <a:off x="1219200" y="2667000"/>
            <a:ext cx="2743200" cy="1588"/>
          </a:xfrm>
          <a:prstGeom prst="line">
            <a:avLst/>
          </a:prstGeom>
          <a:noFill/>
          <a:ln w="25400" algn="ctr">
            <a:solidFill>
              <a:schemeClr val="tx1"/>
            </a:solidFill>
            <a:prstDash val="solid"/>
            <a:round/>
            <a:headEnd/>
            <a:tailEnd/>
          </a:ln>
          <a:extLst>
            <a:ext uri="{909E8E84-426E-40DD-AFC4-6F175D3DCCD1}">
              <a14:hiddenFill xmlns:a14="http://schemas.microsoft.com/office/drawing/2010/main">
                <a:noFill/>
              </a14:hiddenFill>
            </a:ext>
          </a:extLst>
        </p:spPr>
      </p:cxnSp>
      <p:cxnSp>
        <p:nvCxnSpPr>
          <p:cNvPr id="66" name="Straight Connector 34"/>
          <p:cNvCxnSpPr>
            <a:cxnSpLocks noChangeShapeType="1"/>
          </p:cNvCxnSpPr>
          <p:nvPr/>
        </p:nvCxnSpPr>
        <p:spPr bwMode="auto">
          <a:xfrm flipH="1">
            <a:off x="3960813" y="2687934"/>
            <a:ext cx="1699" cy="2890837"/>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67" name="Straight Connector 34"/>
          <p:cNvCxnSpPr>
            <a:cxnSpLocks noChangeShapeType="1"/>
          </p:cNvCxnSpPr>
          <p:nvPr/>
        </p:nvCxnSpPr>
        <p:spPr bwMode="auto">
          <a:xfrm>
            <a:off x="2363311" y="2667000"/>
            <a:ext cx="5532" cy="2888456"/>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68" name="AutoShape 25"/>
          <p:cNvSpPr>
            <a:spLocks/>
          </p:cNvSpPr>
          <p:nvPr/>
        </p:nvSpPr>
        <p:spPr bwMode="auto">
          <a:xfrm rot="5400000" flipH="1">
            <a:off x="2899716" y="1604315"/>
            <a:ext cx="533400" cy="1591969"/>
          </a:xfrm>
          <a:prstGeom prst="rightBrace">
            <a:avLst>
              <a:gd name="adj1" fmla="val 85764"/>
              <a:gd name="adj2" fmla="val 5159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69" name="Text Box 26"/>
          <p:cNvSpPr txBox="1">
            <a:spLocks noChangeArrowheads="1"/>
          </p:cNvSpPr>
          <p:nvPr/>
        </p:nvSpPr>
        <p:spPr bwMode="auto">
          <a:xfrm>
            <a:off x="2644478" y="1798558"/>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b="1" dirty="0" smtClean="0">
                <a:solidFill>
                  <a:prstClr val="black"/>
                </a:solidFill>
                <a:latin typeface="Arial" charset="0"/>
              </a:rPr>
              <a:t>Surplus</a:t>
            </a:r>
          </a:p>
        </p:txBody>
      </p:sp>
      <p:sp>
        <p:nvSpPr>
          <p:cNvPr id="70" name="Rectangle 15"/>
          <p:cNvSpPr>
            <a:spLocks noChangeArrowheads="1"/>
          </p:cNvSpPr>
          <p:nvPr/>
        </p:nvSpPr>
        <p:spPr bwMode="auto">
          <a:xfrm>
            <a:off x="3862430" y="5715000"/>
            <a:ext cx="385006"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i="1" baseline="-25000" dirty="0">
                <a:solidFill>
                  <a:srgbClr val="1F1A17"/>
                </a:solidFill>
                <a:latin typeface="Arial" pitchFamily="34" charset="0"/>
              </a:rPr>
              <a:t>S</a:t>
            </a:r>
            <a:r>
              <a:rPr lang="en-US" sz="1700" b="1" i="1" dirty="0" smtClean="0">
                <a:solidFill>
                  <a:srgbClr val="1F1A17"/>
                </a:solidFill>
                <a:latin typeface="Arial" pitchFamily="34" charset="0"/>
              </a:rPr>
              <a:t> </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cxnSp>
        <p:nvCxnSpPr>
          <p:cNvPr id="5" name="Straight Connector 4"/>
          <p:cNvCxnSpPr/>
          <p:nvPr/>
        </p:nvCxnSpPr>
        <p:spPr>
          <a:xfrm>
            <a:off x="1676400" y="1981200"/>
            <a:ext cx="3200400" cy="31242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1676400" y="1981200"/>
            <a:ext cx="2971800" cy="3124200"/>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57" name="Oval 19"/>
          <p:cNvSpPr>
            <a:spLocks noChangeArrowheads="1"/>
          </p:cNvSpPr>
          <p:nvPr/>
        </p:nvSpPr>
        <p:spPr bwMode="auto">
          <a:xfrm>
            <a:off x="3124200" y="3429000"/>
            <a:ext cx="152400" cy="15240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71" name="Oval 17"/>
          <p:cNvSpPr>
            <a:spLocks noChangeArrowheads="1"/>
          </p:cNvSpPr>
          <p:nvPr/>
        </p:nvSpPr>
        <p:spPr bwMode="auto">
          <a:xfrm>
            <a:off x="2292532" y="2569230"/>
            <a:ext cx="152622" cy="152350"/>
          </a:xfrm>
          <a:prstGeom prst="ellipse">
            <a:avLst/>
          </a:prstGeom>
          <a:solidFill>
            <a:srgbClr val="FFC000"/>
          </a:solidFill>
          <a:ln w="9525">
            <a:solidFill>
              <a:srgbClr val="800000"/>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72" name="Oval 17"/>
          <p:cNvSpPr>
            <a:spLocks noChangeArrowheads="1"/>
          </p:cNvSpPr>
          <p:nvPr/>
        </p:nvSpPr>
        <p:spPr bwMode="auto">
          <a:xfrm>
            <a:off x="3886200" y="2590800"/>
            <a:ext cx="152622" cy="152350"/>
          </a:xfrm>
          <a:prstGeom prst="ellipse">
            <a:avLst/>
          </a:prstGeom>
          <a:solidFill>
            <a:srgbClr val="FFC000"/>
          </a:solidFill>
          <a:ln w="9525">
            <a:solidFill>
              <a:srgbClr val="800000"/>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4" name="Straight Connector 3"/>
          <p:cNvCxnSpPr/>
          <p:nvPr/>
        </p:nvCxnSpPr>
        <p:spPr>
          <a:xfrm flipV="1">
            <a:off x="1219200" y="1282700"/>
            <a:ext cx="0" cy="4279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219200" y="5563076"/>
            <a:ext cx="4787106"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8" name="TextBox 3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29</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5412980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up)">
                                      <p:cBhvr>
                                        <p:cTn id="23" dur="500"/>
                                        <p:tgtEl>
                                          <p:spTgt spid="6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0"/>
                                        </p:tgtEl>
                                        <p:attrNameLst>
                                          <p:attrName>style.visibility</p:attrName>
                                        </p:attrNameLst>
                                      </p:cBhvr>
                                      <p:to>
                                        <p:strVal val="visible"/>
                                      </p:to>
                                    </p:set>
                                    <p:animEffect transition="in" filter="fade">
                                      <p:cBhvr>
                                        <p:cTn id="30" dur="500"/>
                                        <p:tgtEl>
                                          <p:spTgt spid="130"/>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up)">
                                      <p:cBhvr>
                                        <p:cTn id="34" dur="500"/>
                                        <p:tgtEl>
                                          <p:spTgt spid="67"/>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fade">
                                      <p:cBhvr>
                                        <p:cTn id="38" dur="500"/>
                                        <p:tgtEl>
                                          <p:spTgt spid="1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0">
                                            <p:txEl>
                                              <p:pRg st="1" end="1"/>
                                            </p:txEl>
                                          </p:spTgt>
                                        </p:tgtEl>
                                        <p:attrNameLst>
                                          <p:attrName>style.visibility</p:attrName>
                                        </p:attrNameLst>
                                      </p:cBhvr>
                                      <p:to>
                                        <p:strVal val="visible"/>
                                      </p:to>
                                    </p:set>
                                    <p:animEffect transition="in" filter="fade">
                                      <p:cBhvr>
                                        <p:cTn id="46" dur="500"/>
                                        <p:tgtEl>
                                          <p:spTgt spid="60">
                                            <p:txEl>
                                              <p:pRg st="1" end="1"/>
                                            </p:txEl>
                                          </p:spTgt>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wipe(down)">
                                      <p:cBhvr>
                                        <p:cTn id="50" dur="500"/>
                                        <p:tgtEl>
                                          <p:spTgt spid="68"/>
                                        </p:tgtEl>
                                      </p:cBhvr>
                                    </p:animEffect>
                                  </p:childTnLst>
                                </p:cTn>
                              </p:par>
                            </p:childTnLst>
                          </p:cTn>
                        </p:par>
                        <p:par>
                          <p:cTn id="51" fill="hold">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down)">
                                      <p:cBhvr>
                                        <p:cTn id="5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14" grpId="0"/>
      <p:bldP spid="125" grpId="0" animBg="1"/>
      <p:bldP spid="130" grpId="0" animBg="1"/>
      <p:bldP spid="68" grpId="0" animBg="1"/>
      <p:bldP spid="69" grpId="0"/>
      <p:bldP spid="70" grpId="0"/>
      <p:bldP spid="71" grpId="0" animBg="1"/>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16" name="Content Placeholder 1"/>
          <p:cNvSpPr txBox="1">
            <a:spLocks/>
          </p:cNvSpPr>
          <p:nvPr/>
        </p:nvSpPr>
        <p:spPr>
          <a:xfrm>
            <a:off x="533400" y="1045754"/>
            <a:ext cx="7315200" cy="510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sz="2800" dirty="0" smtClean="0">
              <a:solidFill>
                <a:srgbClr val="00B050"/>
              </a:solidFill>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Understand why markets sometimes </a:t>
            </a:r>
            <a:r>
              <a:rPr lang="en-US" sz="2600" dirty="0" smtClean="0">
                <a:solidFill>
                  <a:schemeClr val="accent6"/>
                </a:solidFill>
                <a:latin typeface="Arial" panose="020B0604020202020204" pitchFamily="34" charset="0"/>
                <a:cs typeface="Arial" panose="020B0604020202020204" pitchFamily="34" charset="0"/>
              </a:rPr>
              <a:t>fail to provide an optimal outcome</a:t>
            </a:r>
            <a:r>
              <a:rPr lang="en-US" sz="2600" dirty="0" smtClean="0">
                <a:solidFill>
                  <a:schemeClr val="tx1">
                    <a:lumMod val="50000"/>
                    <a:lumOff val="50000"/>
                  </a:schemeClr>
                </a:solidFill>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what an effective </a:t>
            </a:r>
            <a:r>
              <a:rPr lang="en-US" sz="2600" dirty="0" smtClean="0">
                <a:solidFill>
                  <a:schemeClr val="accent6"/>
                </a:solidFill>
                <a:latin typeface="Arial" panose="020B0604020202020204" pitchFamily="34" charset="0"/>
                <a:cs typeface="Arial" panose="020B0604020202020204" pitchFamily="34" charset="0"/>
              </a:rPr>
              <a:t>price ceiling</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or </a:t>
            </a:r>
            <a:r>
              <a:rPr lang="en-US" sz="2600" dirty="0" smtClean="0">
                <a:solidFill>
                  <a:schemeClr val="accent6"/>
                </a:solidFill>
                <a:latin typeface="Arial" panose="020B0604020202020204" pitchFamily="34" charset="0"/>
                <a:cs typeface="Arial" panose="020B0604020202020204" pitchFamily="34" charset="0"/>
              </a:rPr>
              <a:t>price floor </a:t>
            </a:r>
            <a:r>
              <a:rPr lang="en-US" sz="2600" dirty="0" smtClean="0">
                <a:latin typeface="Arial" panose="020B0604020202020204" pitchFamily="34" charset="0"/>
                <a:cs typeface="Arial" panose="020B0604020202020204" pitchFamily="34" charset="0"/>
              </a:rPr>
              <a:t>does to a market and how it creates </a:t>
            </a:r>
            <a:r>
              <a:rPr lang="en-US" sz="2600" dirty="0" smtClean="0">
                <a:solidFill>
                  <a:schemeClr val="accent6"/>
                </a:solidFill>
                <a:latin typeface="Arial" panose="020B0604020202020204" pitchFamily="34" charset="0"/>
                <a:cs typeface="Arial" panose="020B0604020202020204" pitchFamily="34" charset="0"/>
              </a:rPr>
              <a:t>shortages </a:t>
            </a:r>
            <a:r>
              <a:rPr lang="en-US" sz="2600" dirty="0" smtClean="0">
                <a:latin typeface="Arial" panose="020B0604020202020204" pitchFamily="34" charset="0"/>
                <a:cs typeface="Arial" panose="020B0604020202020204" pitchFamily="34" charset="0"/>
              </a:rPr>
              <a:t>or </a:t>
            </a:r>
            <a:r>
              <a:rPr lang="en-US" sz="2600" dirty="0" smtClean="0">
                <a:solidFill>
                  <a:schemeClr val="accent6"/>
                </a:solidFill>
                <a:latin typeface="Arial" panose="020B0604020202020204" pitchFamily="34" charset="0"/>
                <a:cs typeface="Arial" panose="020B0604020202020204" pitchFamily="34" charset="0"/>
              </a:rPr>
              <a:t>surpluses</a:t>
            </a:r>
            <a:r>
              <a:rPr lang="en-US" sz="2600" dirty="0" smtClean="0">
                <a:solidFill>
                  <a:schemeClr val="tx1">
                    <a:lumMod val="50000"/>
                    <a:lumOff val="50000"/>
                  </a:schemeClr>
                </a:solidFill>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Determine the </a:t>
            </a:r>
            <a:r>
              <a:rPr lang="en-US" sz="2600" dirty="0" smtClean="0">
                <a:solidFill>
                  <a:schemeClr val="accent6"/>
                </a:solidFill>
                <a:latin typeface="Arial" panose="020B0604020202020204" pitchFamily="34" charset="0"/>
                <a:cs typeface="Arial" panose="020B0604020202020204" pitchFamily="34" charset="0"/>
              </a:rPr>
              <a:t>winners and losers </a:t>
            </a:r>
            <a:r>
              <a:rPr lang="en-US" sz="2600" dirty="0" smtClean="0">
                <a:latin typeface="Arial" panose="020B0604020202020204" pitchFamily="34" charset="0"/>
                <a:cs typeface="Arial" panose="020B0604020202020204" pitchFamily="34" charset="0"/>
              </a:rPr>
              <a:t>when price ceilings and price floors are implemented.</a:t>
            </a:r>
            <a:endParaRPr lang="en-US" altLang="en-US" sz="2600" dirty="0">
              <a:latin typeface="Arial" charset="0"/>
              <a:cs typeface="Arial" charset="0"/>
            </a:endParaRPr>
          </a:p>
          <a:p>
            <a:pPr algn="l">
              <a:defRPr/>
            </a:pPr>
            <a:endParaRPr lang="en-US" sz="2800" dirty="0" smtClean="0">
              <a:solidFill>
                <a:srgbClr val="00B050"/>
              </a:solidFill>
              <a:latin typeface="Arial" panose="020B0604020202020204" pitchFamily="34" charset="0"/>
              <a:cs typeface="Arial" panose="020B0604020202020204" pitchFamily="34" charset="0"/>
            </a:endParaRPr>
          </a:p>
          <a:p>
            <a:pPr algn="l">
              <a:defRPr/>
            </a:pP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8" name="TextBox 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73127497"/>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 Diagonal Corner Rectangle 53"/>
          <p:cNvSpPr/>
          <p:nvPr/>
        </p:nvSpPr>
        <p:spPr>
          <a:xfrm>
            <a:off x="152400" y="2743200"/>
            <a:ext cx="31242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52400" y="2840625"/>
            <a:ext cx="3124200" cy="523220"/>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KEY CONCEPTS</a:t>
            </a:r>
            <a:endParaRPr lang="en-US" sz="2800" dirty="0">
              <a:solidFill>
                <a:schemeClr val="bg1"/>
              </a:solidFill>
              <a:latin typeface="Century Gothic" panose="020B0502020202020204" pitchFamily="34" charset="0"/>
            </a:endParaRPr>
          </a:p>
        </p:txBody>
      </p:sp>
      <p:sp>
        <p:nvSpPr>
          <p:cNvPr id="31" name="Content Placeholder 2"/>
          <p:cNvSpPr>
            <a:spLocks noGrp="1"/>
          </p:cNvSpPr>
          <p:nvPr>
            <p:ph idx="1"/>
          </p:nvPr>
        </p:nvSpPr>
        <p:spPr>
          <a:xfrm>
            <a:off x="3962400" y="838200"/>
            <a:ext cx="4495800" cy="5410200"/>
          </a:xfrm>
          <a:ln>
            <a:miter lim="800000"/>
            <a:headEnd/>
            <a:tailEnd/>
          </a:ln>
          <a:extLst/>
        </p:spPr>
        <p:txBody>
          <a:bodyPr numCol="1">
            <a:normAutofit/>
          </a:bodyPr>
          <a:lstStyle/>
          <a:p>
            <a:pPr eaLnBrk="1" hangingPunct="1">
              <a:defRPr/>
            </a:pPr>
            <a:r>
              <a:rPr lang="en-US" sz="2400" dirty="0" smtClean="0">
                <a:solidFill>
                  <a:schemeClr val="tx1">
                    <a:lumMod val="65000"/>
                    <a:lumOff val="35000"/>
                  </a:schemeClr>
                </a:solidFill>
                <a:latin typeface="Arial" panose="020B0604020202020204" pitchFamily="34" charset="0"/>
                <a:cs typeface="Arial" panose="020B0604020202020204" pitchFamily="34" charset="0"/>
              </a:rPr>
              <a:t>Consumer surplus</a:t>
            </a:r>
          </a:p>
          <a:p>
            <a:pPr eaLnBrk="1" hangingPunct="1">
              <a:defRPr/>
            </a:pPr>
            <a:r>
              <a:rPr lang="en-US" sz="2400" dirty="0" smtClean="0">
                <a:solidFill>
                  <a:schemeClr val="tx1">
                    <a:lumMod val="65000"/>
                    <a:lumOff val="35000"/>
                  </a:schemeClr>
                </a:solidFill>
                <a:latin typeface="Arial" panose="020B0604020202020204" pitchFamily="34" charset="0"/>
                <a:cs typeface="Arial" panose="020B0604020202020204" pitchFamily="34" charset="0"/>
              </a:rPr>
              <a:t>Producer surplus</a:t>
            </a:r>
          </a:p>
          <a:p>
            <a:pPr eaLnBrk="1" hangingPunct="1">
              <a:defRPr/>
            </a:pPr>
            <a:r>
              <a:rPr lang="en-US" sz="2400" dirty="0" smtClean="0">
                <a:solidFill>
                  <a:schemeClr val="tx1">
                    <a:lumMod val="65000"/>
                    <a:lumOff val="35000"/>
                  </a:schemeClr>
                </a:solidFill>
                <a:latin typeface="Arial" panose="020B0604020202020204" pitchFamily="34" charset="0"/>
                <a:cs typeface="Arial" panose="020B0604020202020204" pitchFamily="34" charset="0"/>
              </a:rPr>
              <a:t>Total surplus</a:t>
            </a:r>
          </a:p>
          <a:p>
            <a:pPr eaLnBrk="1" hangingPunct="1">
              <a:defRPr/>
            </a:pPr>
            <a:r>
              <a:rPr lang="en-US" sz="2400" dirty="0" smtClean="0">
                <a:solidFill>
                  <a:schemeClr val="tx1">
                    <a:lumMod val="65000"/>
                    <a:lumOff val="35000"/>
                  </a:schemeClr>
                </a:solidFill>
                <a:latin typeface="Arial" panose="020B0604020202020204" pitchFamily="34" charset="0"/>
                <a:cs typeface="Arial" panose="020B0604020202020204" pitchFamily="34" charset="0"/>
              </a:rPr>
              <a:t>Deadweight loss</a:t>
            </a:r>
          </a:p>
          <a:p>
            <a:pPr eaLnBrk="1" hangingPunct="1">
              <a:defRPr/>
            </a:pPr>
            <a:r>
              <a:rPr lang="en-US" sz="2400" dirty="0" smtClean="0">
                <a:solidFill>
                  <a:schemeClr val="tx1">
                    <a:lumMod val="65000"/>
                    <a:lumOff val="35000"/>
                  </a:schemeClr>
                </a:solidFill>
                <a:latin typeface="Arial" panose="020B0604020202020204" pitchFamily="34" charset="0"/>
                <a:cs typeface="Arial" panose="020B0604020202020204" pitchFamily="34" charset="0"/>
              </a:rPr>
              <a:t>Market failure</a:t>
            </a:r>
          </a:p>
          <a:p>
            <a:pPr eaLnBrk="1" hangingPunct="1">
              <a:defRPr/>
            </a:pPr>
            <a:r>
              <a:rPr lang="en-US" sz="2400" dirty="0" smtClean="0">
                <a:solidFill>
                  <a:schemeClr val="tx1">
                    <a:lumMod val="65000"/>
                    <a:lumOff val="35000"/>
                  </a:schemeClr>
                </a:solidFill>
                <a:latin typeface="Arial" panose="020B0604020202020204" pitchFamily="34" charset="0"/>
                <a:cs typeface="Arial" panose="020B0604020202020204" pitchFamily="34" charset="0"/>
              </a:rPr>
              <a:t>Asymmetric information</a:t>
            </a:r>
          </a:p>
          <a:p>
            <a:pPr eaLnBrk="1" hangingPunct="1">
              <a:defRPr/>
            </a:pPr>
            <a:r>
              <a:rPr lang="en-US" sz="2400" dirty="0" smtClean="0">
                <a:solidFill>
                  <a:schemeClr val="tx1">
                    <a:lumMod val="65000"/>
                    <a:lumOff val="35000"/>
                  </a:schemeClr>
                </a:solidFill>
                <a:latin typeface="Arial" panose="020B0604020202020204" pitchFamily="34" charset="0"/>
                <a:cs typeface="Arial" panose="020B0604020202020204" pitchFamily="34" charset="0"/>
              </a:rPr>
              <a:t>Laissez-faire</a:t>
            </a:r>
          </a:p>
          <a:p>
            <a:pPr eaLnBrk="1" hangingPunct="1">
              <a:defRPr/>
            </a:pPr>
            <a:r>
              <a:rPr lang="en-US" sz="2400" dirty="0" smtClean="0">
                <a:solidFill>
                  <a:schemeClr val="tx1">
                    <a:lumMod val="65000"/>
                    <a:lumOff val="35000"/>
                  </a:schemeClr>
                </a:solidFill>
                <a:latin typeface="Arial" panose="020B0604020202020204" pitchFamily="34" charset="0"/>
                <a:cs typeface="Arial" panose="020B0604020202020204" pitchFamily="34" charset="0"/>
              </a:rPr>
              <a:t>Price ceiling</a:t>
            </a:r>
          </a:p>
          <a:p>
            <a:pPr eaLnBrk="1" hangingPunct="1">
              <a:defRPr/>
            </a:pPr>
            <a:r>
              <a:rPr lang="en-US" sz="2400" dirty="0" smtClean="0">
                <a:solidFill>
                  <a:schemeClr val="tx1">
                    <a:lumMod val="65000"/>
                    <a:lumOff val="35000"/>
                  </a:schemeClr>
                </a:solidFill>
                <a:latin typeface="Arial" panose="020B0604020202020204" pitchFamily="34" charset="0"/>
                <a:cs typeface="Arial" panose="020B0604020202020204" pitchFamily="34" charset="0"/>
              </a:rPr>
              <a:t>Misallocation of resources</a:t>
            </a:r>
          </a:p>
          <a:p>
            <a:pPr eaLnBrk="1" hangingPunct="1">
              <a:defRPr/>
            </a:pPr>
            <a:r>
              <a:rPr lang="en-US" sz="2400" dirty="0" smtClean="0">
                <a:solidFill>
                  <a:schemeClr val="tx1">
                    <a:lumMod val="65000"/>
                    <a:lumOff val="35000"/>
                  </a:schemeClr>
                </a:solidFill>
                <a:latin typeface="Arial" panose="020B0604020202020204" pitchFamily="34" charset="0"/>
                <a:cs typeface="Arial" panose="020B0604020202020204" pitchFamily="34" charset="0"/>
              </a:rPr>
              <a:t>Price floor</a:t>
            </a:r>
          </a:p>
        </p:txBody>
      </p:sp>
      <p:sp>
        <p:nvSpPr>
          <p:cNvPr id="2" name="Left Brace 1"/>
          <p:cNvSpPr/>
          <p:nvPr/>
        </p:nvSpPr>
        <p:spPr>
          <a:xfrm>
            <a:off x="3352800" y="761999"/>
            <a:ext cx="838200" cy="4648201"/>
          </a:xfrm>
          <a:prstGeom prst="leftBrace">
            <a:avLst>
              <a:gd name="adj1" fmla="val 17911"/>
              <a:gd name="adj2" fmla="val 50000"/>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8" name="TextBox 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30</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37577570"/>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0"/>
            <a:ext cx="8686800" cy="1233727"/>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609600" y="152400"/>
            <a:ext cx="7437120" cy="954107"/>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IF A PRICE CEILING IS SET ABOVE THE EQUILIBRIUM, THE RESULT IS:</a:t>
            </a:r>
            <a:endParaRPr lang="en-US" sz="2800" dirty="0">
              <a:solidFill>
                <a:schemeClr val="bg1"/>
              </a:solidFill>
              <a:latin typeface="Century Gothic" panose="020B0502020202020204" pitchFamily="34" charset="0"/>
            </a:endParaRPr>
          </a:p>
        </p:txBody>
      </p:sp>
      <p:sp>
        <p:nvSpPr>
          <p:cNvPr id="11" name="Oval 10"/>
          <p:cNvSpPr/>
          <p:nvPr/>
        </p:nvSpPr>
        <p:spPr>
          <a:xfrm>
            <a:off x="1402080" y="2545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B</a:t>
            </a:r>
            <a:endParaRPr lang="en-US" sz="4400" dirty="0">
              <a:solidFill>
                <a:schemeClr val="tx1">
                  <a:lumMod val="50000"/>
                  <a:lumOff val="50000"/>
                </a:schemeClr>
              </a:solidFill>
              <a:latin typeface="Century Gothic" panose="020B0502020202020204" pitchFamily="34" charset="0"/>
            </a:endParaRPr>
          </a:p>
        </p:txBody>
      </p:sp>
      <p:sp>
        <p:nvSpPr>
          <p:cNvPr id="12" name="Oval 11"/>
          <p:cNvSpPr/>
          <p:nvPr/>
        </p:nvSpPr>
        <p:spPr>
          <a:xfrm>
            <a:off x="1402080" y="3535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C</a:t>
            </a:r>
            <a:endParaRPr lang="en-US" sz="4400" dirty="0">
              <a:solidFill>
                <a:schemeClr val="tx1">
                  <a:lumMod val="50000"/>
                  <a:lumOff val="50000"/>
                </a:schemeClr>
              </a:solidFill>
              <a:latin typeface="Century Gothic" panose="020B0502020202020204" pitchFamily="34" charset="0"/>
            </a:endParaRPr>
          </a:p>
        </p:txBody>
      </p:sp>
      <p:sp>
        <p:nvSpPr>
          <p:cNvPr id="13" name="Oval 12"/>
          <p:cNvSpPr/>
          <p:nvPr/>
        </p:nvSpPr>
        <p:spPr>
          <a:xfrm>
            <a:off x="1447800" y="152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A</a:t>
            </a:r>
            <a:endParaRPr lang="en-US" sz="4400" dirty="0">
              <a:solidFill>
                <a:schemeClr val="tx1">
                  <a:lumMod val="50000"/>
                  <a:lumOff val="50000"/>
                </a:schemeClr>
              </a:solidFill>
              <a:latin typeface="Century Gothic" panose="020B0502020202020204" pitchFamily="34" charset="0"/>
            </a:endParaRPr>
          </a:p>
        </p:txBody>
      </p:sp>
      <p:cxnSp>
        <p:nvCxnSpPr>
          <p:cNvPr id="14" name="Straight Connector 13"/>
          <p:cNvCxnSpPr>
            <a:stCxn id="13" idx="6"/>
          </p:cNvCxnSpPr>
          <p:nvPr/>
        </p:nvCxnSpPr>
        <p:spPr>
          <a:xfrm>
            <a:off x="2179320" y="1889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895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886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4478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schemeClr val="bg1"/>
                </a:solidFill>
                <a:latin typeface="Century Gothic" panose="020B0502020202020204" pitchFamily="34" charset="0"/>
              </a:rPr>
              <a:t>A SHORTAGE.</a:t>
            </a:r>
            <a:endParaRPr lang="en-US" sz="2200" dirty="0">
              <a:solidFill>
                <a:schemeClr val="bg1"/>
              </a:solidFill>
              <a:latin typeface="Century Gothic" panose="020B0502020202020204" pitchFamily="34" charset="0"/>
            </a:endParaRPr>
          </a:p>
        </p:txBody>
      </p:sp>
      <p:sp>
        <p:nvSpPr>
          <p:cNvPr id="18" name="Rectangle 17"/>
          <p:cNvSpPr/>
          <p:nvPr/>
        </p:nvSpPr>
        <p:spPr>
          <a:xfrm>
            <a:off x="2717482" y="24384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A SURPLUS.</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4290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A DEADWEIGHT LOSS.</a:t>
            </a:r>
            <a:endParaRPr lang="en-US" sz="2200" dirty="0">
              <a:solidFill>
                <a:prstClr val="white"/>
              </a:solidFill>
              <a:latin typeface="Century Gothic" panose="020B0502020202020204" pitchFamily="34" charset="0"/>
            </a:endParaRPr>
          </a:p>
        </p:txBody>
      </p:sp>
      <p:sp>
        <p:nvSpPr>
          <p:cNvPr id="20" name="Oval 19"/>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D</a:t>
            </a:r>
            <a:endParaRPr lang="en-US" sz="4400" dirty="0">
              <a:solidFill>
                <a:schemeClr val="tx1">
                  <a:lumMod val="50000"/>
                  <a:lumOff val="50000"/>
                </a:schemeClr>
              </a:solidFill>
              <a:latin typeface="Century Gothic" panose="020B0502020202020204" pitchFamily="34" charset="0"/>
            </a:endParaRPr>
          </a:p>
        </p:txBody>
      </p:sp>
      <p:sp>
        <p:nvSpPr>
          <p:cNvPr id="21" name="Oval 20"/>
          <p:cNvSpPr/>
          <p:nvPr/>
        </p:nvSpPr>
        <p:spPr>
          <a:xfrm>
            <a:off x="1371600" y="5486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E</a:t>
            </a:r>
            <a:endParaRPr lang="en-US" sz="4400" dirty="0">
              <a:solidFill>
                <a:schemeClr val="tx1">
                  <a:lumMod val="50000"/>
                  <a:lumOff val="50000"/>
                </a:schemeClr>
              </a:solidFill>
              <a:latin typeface="Century Gothic" panose="020B0502020202020204" pitchFamily="34" charset="0"/>
            </a:endParaRPr>
          </a:p>
        </p:txBody>
      </p:sp>
      <p:cxnSp>
        <p:nvCxnSpPr>
          <p:cNvPr id="22" name="Straight Connector 21"/>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836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196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schemeClr val="bg1"/>
                </a:solidFill>
                <a:latin typeface="Century Gothic" panose="020B0502020202020204" pitchFamily="34" charset="0"/>
              </a:rPr>
              <a:t>NO CHANGE TO THE EQUILIBRIUM.</a:t>
            </a:r>
            <a:endParaRPr lang="en-US" sz="2200" dirty="0">
              <a:solidFill>
                <a:schemeClr val="bg1"/>
              </a:solidFill>
              <a:latin typeface="Century Gothic" panose="020B0502020202020204" pitchFamily="34" charset="0"/>
            </a:endParaRPr>
          </a:p>
        </p:txBody>
      </p:sp>
      <p:sp>
        <p:nvSpPr>
          <p:cNvPr id="25" name="Rectangle 24"/>
          <p:cNvSpPr/>
          <p:nvPr/>
        </p:nvSpPr>
        <p:spPr>
          <a:xfrm>
            <a:off x="2712720" y="54102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BOTH A AND C.</a:t>
            </a:r>
            <a:endParaRPr lang="en-US" sz="2200" dirty="0">
              <a:solidFill>
                <a:prstClr val="white"/>
              </a:solidFill>
              <a:latin typeface="Century Gothic" panose="020B0502020202020204" pitchFamily="34" charset="0"/>
            </a:endParaRPr>
          </a:p>
        </p:txBody>
      </p:sp>
      <p:sp>
        <p:nvSpPr>
          <p:cNvPr id="29" name="TextBox 2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0" name="TextBox 2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31</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17928544"/>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chiang\Pictures\CoreEconomics - High Res Photos\Core3e_Chapter6\ch06_06un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9144004"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ounded Rectangle 7"/>
          <p:cNvSpPr/>
          <p:nvPr/>
        </p:nvSpPr>
        <p:spPr>
          <a:xfrm>
            <a:off x="609600" y="4838106"/>
            <a:ext cx="7648580" cy="1638894"/>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609600" y="4895806"/>
            <a:ext cx="7543800" cy="1523494"/>
          </a:xfrm>
          <a:prstGeom prst="rect">
            <a:avLst/>
          </a:prstGeom>
          <a:noFill/>
        </p:spPr>
        <p:txBody>
          <a:bodyPr wrap="square">
            <a:spAutoFit/>
          </a:bodyPr>
          <a:lstStyle/>
          <a:p>
            <a:pPr algn="ctr">
              <a:defRPr/>
            </a:pPr>
            <a:r>
              <a:rPr lang="en-US" sz="3100" dirty="0" smtClean="0">
                <a:solidFill>
                  <a:prstClr val="black">
                    <a:lumMod val="65000"/>
                    <a:lumOff val="35000"/>
                  </a:prstClr>
                </a:solidFill>
                <a:latin typeface="Century Gothic" pitchFamily="34" charset="0"/>
              </a:rPr>
              <a:t>WHY WOULD BUYING THE CHEAPEST GOODS POSSIBLE NOT ALWAYS MAXIMIZE CONSUMER SURPLUS?</a:t>
            </a:r>
            <a:endParaRPr lang="en-US" sz="3100" dirty="0">
              <a:solidFill>
                <a:prstClr val="black">
                  <a:lumMod val="65000"/>
                  <a:lumOff val="35000"/>
                </a:prst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4" name="TextBox 13"/>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32</a:t>
            </a:fld>
            <a:endParaRPr lang="en-US" sz="1100" dirty="0">
              <a:solidFill>
                <a:prstClr val="white"/>
              </a:solidFill>
              <a:latin typeface="Century Gothic" panose="020B0502020202020204" pitchFamily="34" charset="0"/>
            </a:endParaRPr>
          </a:p>
        </p:txBody>
      </p:sp>
      <p:sp>
        <p:nvSpPr>
          <p:cNvPr id="16" name="TextBox 15"/>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D9D9D9"/>
                </a:solidFill>
                <a:latin typeface="Century Gothic"/>
                <a:ea typeface="Century Gothic"/>
                <a:cs typeface="Century Gothic"/>
              </a:rPr>
              <a:t>RON ZMIRI/AGE FOTOSTOCK</a:t>
            </a:r>
            <a:endParaRPr lang="en-US" sz="800" dirty="0">
              <a:solidFill>
                <a:srgbClr val="D9D9D9"/>
              </a:solidFill>
              <a:latin typeface="Century Gothic" pitchFamily="34" charset="0"/>
            </a:endParaRPr>
          </a:p>
        </p:txBody>
      </p:sp>
    </p:spTree>
    <p:extLst>
      <p:ext uri="{BB962C8B-B14F-4D97-AF65-F5344CB8AC3E}">
        <p14:creationId xmlns:p14="http://schemas.microsoft.com/office/powerpoint/2010/main" val="3877638794"/>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0"/>
            <a:ext cx="8686800" cy="1233727"/>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57200" y="152400"/>
            <a:ext cx="7791439" cy="954107"/>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MARKET FAILURE CAN BE CAUSED BY ALL OF THE FOLLOWING </a:t>
            </a:r>
            <a:r>
              <a:rPr lang="en-US" sz="2800" b="1" dirty="0" smtClean="0">
                <a:solidFill>
                  <a:schemeClr val="bg1"/>
                </a:solidFill>
                <a:latin typeface="Century Gothic" panose="020B0502020202020204" pitchFamily="34" charset="0"/>
              </a:rPr>
              <a:t>EXCEPT</a:t>
            </a:r>
            <a:r>
              <a:rPr lang="en-US" sz="2800" dirty="0" smtClean="0">
                <a:solidFill>
                  <a:schemeClr val="bg1"/>
                </a:solidFill>
                <a:latin typeface="Century Gothic" panose="020B0502020202020204" pitchFamily="34" charset="0"/>
              </a:rPr>
              <a:t>:</a:t>
            </a:r>
            <a:endParaRPr lang="en-US" sz="2800" dirty="0">
              <a:solidFill>
                <a:schemeClr val="bg1"/>
              </a:solidFill>
              <a:latin typeface="Century Gothic" panose="020B0502020202020204" pitchFamily="34" charset="0"/>
            </a:endParaRPr>
          </a:p>
        </p:txBody>
      </p:sp>
      <p:sp>
        <p:nvSpPr>
          <p:cNvPr id="11" name="Oval 10"/>
          <p:cNvSpPr/>
          <p:nvPr/>
        </p:nvSpPr>
        <p:spPr>
          <a:xfrm>
            <a:off x="1402080" y="2545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B</a:t>
            </a:r>
            <a:endParaRPr lang="en-US" sz="4400" dirty="0">
              <a:solidFill>
                <a:schemeClr val="tx1">
                  <a:lumMod val="50000"/>
                  <a:lumOff val="50000"/>
                </a:schemeClr>
              </a:solidFill>
              <a:latin typeface="Century Gothic" panose="020B0502020202020204" pitchFamily="34" charset="0"/>
            </a:endParaRPr>
          </a:p>
        </p:txBody>
      </p:sp>
      <p:sp>
        <p:nvSpPr>
          <p:cNvPr id="12" name="Oval 11"/>
          <p:cNvSpPr/>
          <p:nvPr/>
        </p:nvSpPr>
        <p:spPr>
          <a:xfrm>
            <a:off x="1402080" y="3535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C</a:t>
            </a:r>
            <a:endParaRPr lang="en-US" sz="4400" dirty="0">
              <a:solidFill>
                <a:schemeClr val="tx1">
                  <a:lumMod val="50000"/>
                  <a:lumOff val="50000"/>
                </a:schemeClr>
              </a:solidFill>
              <a:latin typeface="Century Gothic" panose="020B0502020202020204" pitchFamily="34" charset="0"/>
            </a:endParaRPr>
          </a:p>
        </p:txBody>
      </p:sp>
      <p:sp>
        <p:nvSpPr>
          <p:cNvPr id="13" name="Oval 12"/>
          <p:cNvSpPr/>
          <p:nvPr/>
        </p:nvSpPr>
        <p:spPr>
          <a:xfrm>
            <a:off x="1447800" y="152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A</a:t>
            </a:r>
            <a:endParaRPr lang="en-US" sz="4400" dirty="0">
              <a:solidFill>
                <a:schemeClr val="tx1">
                  <a:lumMod val="50000"/>
                  <a:lumOff val="50000"/>
                </a:schemeClr>
              </a:solidFill>
              <a:latin typeface="Century Gothic" panose="020B0502020202020204" pitchFamily="34" charset="0"/>
            </a:endParaRPr>
          </a:p>
        </p:txBody>
      </p:sp>
      <p:cxnSp>
        <p:nvCxnSpPr>
          <p:cNvPr id="14" name="Straight Connector 13"/>
          <p:cNvCxnSpPr>
            <a:stCxn id="13" idx="6"/>
          </p:cNvCxnSpPr>
          <p:nvPr/>
        </p:nvCxnSpPr>
        <p:spPr>
          <a:xfrm>
            <a:off x="2179320" y="1889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895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886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4478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schemeClr val="bg1"/>
                </a:solidFill>
                <a:latin typeface="Century Gothic" panose="020B0502020202020204" pitchFamily="34" charset="0"/>
              </a:rPr>
              <a:t>LACK OF COMPETITION.</a:t>
            </a:r>
            <a:endParaRPr lang="en-US" sz="2200" dirty="0">
              <a:solidFill>
                <a:schemeClr val="bg1"/>
              </a:solidFill>
              <a:latin typeface="Century Gothic" panose="020B0502020202020204" pitchFamily="34" charset="0"/>
            </a:endParaRPr>
          </a:p>
        </p:txBody>
      </p:sp>
      <p:sp>
        <p:nvSpPr>
          <p:cNvPr id="18" name="Rectangle 17"/>
          <p:cNvSpPr/>
          <p:nvPr/>
        </p:nvSpPr>
        <p:spPr>
          <a:xfrm>
            <a:off x="2717482" y="24384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PUBLIC OWNERSHIP OF RESOURCES.</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4290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EXTERNAL BENEFITS OR COSTS.</a:t>
            </a:r>
            <a:endParaRPr lang="en-US" sz="2200" dirty="0">
              <a:solidFill>
                <a:prstClr val="white"/>
              </a:solidFill>
              <a:latin typeface="Century Gothic" panose="020B0502020202020204" pitchFamily="34" charset="0"/>
            </a:endParaRPr>
          </a:p>
        </p:txBody>
      </p:sp>
      <p:sp>
        <p:nvSpPr>
          <p:cNvPr id="20" name="Oval 19"/>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D</a:t>
            </a:r>
            <a:endParaRPr lang="en-US" sz="4400" dirty="0">
              <a:solidFill>
                <a:schemeClr val="tx1">
                  <a:lumMod val="50000"/>
                  <a:lumOff val="50000"/>
                </a:schemeClr>
              </a:solidFill>
              <a:latin typeface="Century Gothic" panose="020B0502020202020204" pitchFamily="34" charset="0"/>
            </a:endParaRPr>
          </a:p>
        </p:txBody>
      </p:sp>
      <p:sp>
        <p:nvSpPr>
          <p:cNvPr id="21" name="Oval 20"/>
          <p:cNvSpPr/>
          <p:nvPr/>
        </p:nvSpPr>
        <p:spPr>
          <a:xfrm>
            <a:off x="1371600" y="5486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E</a:t>
            </a:r>
            <a:endParaRPr lang="en-US" sz="4400" dirty="0">
              <a:solidFill>
                <a:schemeClr val="tx1">
                  <a:lumMod val="50000"/>
                  <a:lumOff val="50000"/>
                </a:schemeClr>
              </a:solidFill>
              <a:latin typeface="Century Gothic" panose="020B0502020202020204" pitchFamily="34" charset="0"/>
            </a:endParaRPr>
          </a:p>
        </p:txBody>
      </p:sp>
      <p:cxnSp>
        <p:nvCxnSpPr>
          <p:cNvPr id="22" name="Straight Connector 21"/>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836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196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schemeClr val="bg1"/>
                </a:solidFill>
                <a:latin typeface="Century Gothic" panose="020B0502020202020204" pitchFamily="34" charset="0"/>
              </a:rPr>
              <a:t>TOO MUCH COMPETITION KEEPING THE PRICES TOO LOW.</a:t>
            </a:r>
            <a:endParaRPr lang="en-US" sz="2200" dirty="0">
              <a:solidFill>
                <a:schemeClr val="bg1"/>
              </a:solidFill>
              <a:latin typeface="Century Gothic" panose="020B0502020202020204" pitchFamily="34" charset="0"/>
            </a:endParaRPr>
          </a:p>
        </p:txBody>
      </p:sp>
      <p:sp>
        <p:nvSpPr>
          <p:cNvPr id="25" name="Rectangle 24"/>
          <p:cNvSpPr/>
          <p:nvPr/>
        </p:nvSpPr>
        <p:spPr>
          <a:xfrm>
            <a:off x="2712720" y="54102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NONE OF THE ANSWERS IS CORRECT.</a:t>
            </a:r>
            <a:endParaRPr lang="en-US" sz="2200" dirty="0">
              <a:solidFill>
                <a:prstClr val="white"/>
              </a:solidFill>
              <a:latin typeface="Century Gothic" panose="020B0502020202020204" pitchFamily="34" charset="0"/>
            </a:endParaRPr>
          </a:p>
        </p:txBody>
      </p:sp>
      <p:sp>
        <p:nvSpPr>
          <p:cNvPr id="29" name="TextBox 2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0" name="TextBox 2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33</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74949484"/>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ang\Dropbox\Eric Chiang - Jeremys slide files\Core3e Pictures\X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583680"/>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ounded Rectangle 7"/>
          <p:cNvSpPr/>
          <p:nvPr/>
        </p:nvSpPr>
        <p:spPr>
          <a:xfrm>
            <a:off x="304800" y="4380400"/>
            <a:ext cx="7904762" cy="2096600"/>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33380" y="4400252"/>
            <a:ext cx="7876182" cy="2000548"/>
          </a:xfrm>
          <a:prstGeom prst="rect">
            <a:avLst/>
          </a:prstGeom>
          <a:noFill/>
        </p:spPr>
        <p:txBody>
          <a:bodyPr wrap="square">
            <a:spAutoFit/>
          </a:bodyPr>
          <a:lstStyle/>
          <a:p>
            <a:pPr algn="ctr" fontAlgn="auto">
              <a:spcBef>
                <a:spcPts val="0"/>
              </a:spcBef>
              <a:spcAft>
                <a:spcPts val="0"/>
              </a:spcAft>
              <a:defRPr/>
            </a:pPr>
            <a:r>
              <a:rPr lang="en-US" sz="3100" dirty="0" smtClean="0">
                <a:solidFill>
                  <a:schemeClr val="tx1">
                    <a:lumMod val="65000"/>
                    <a:lumOff val="35000"/>
                  </a:schemeClr>
                </a:solidFill>
                <a:latin typeface="Century Gothic" pitchFamily="34" charset="0"/>
              </a:rPr>
              <a:t>PRICE GOUGING LAWS ARE ENFORCED DURING TIMES OF NATURAL DISASTERS. WHAT ARE THE COSTS OF THESE LAWS, AND HOW MIGHT THEY BE MINIMIZED?  </a:t>
            </a:r>
            <a:endParaRPr lang="en-US" sz="31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4" name="TextBox 13"/>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34</a:t>
            </a:fld>
            <a:endParaRPr lang="en-US" sz="1100" dirty="0">
              <a:solidFill>
                <a:schemeClr val="bg1"/>
              </a:solidFill>
              <a:latin typeface="Century Gothic" panose="020B0502020202020204" pitchFamily="34" charset="0"/>
            </a:endParaRPr>
          </a:p>
        </p:txBody>
      </p:sp>
      <p:sp>
        <p:nvSpPr>
          <p:cNvPr id="15" name="TextBox 14"/>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D9D9D9"/>
                </a:solidFill>
                <a:latin typeface="Century Gothic"/>
                <a:ea typeface="Century Gothic"/>
                <a:cs typeface="Century Gothic"/>
              </a:rPr>
              <a:t>ERIC CHIANG</a:t>
            </a:r>
            <a:endParaRPr lang="en-US" sz="800" dirty="0">
              <a:solidFill>
                <a:srgbClr val="D9D9D9"/>
              </a:solidFill>
              <a:latin typeface="Century Gothic" pitchFamily="34" charset="0"/>
            </a:endParaRPr>
          </a:p>
        </p:txBody>
      </p:sp>
    </p:spTree>
    <p:extLst>
      <p:ext uri="{BB962C8B-B14F-4D97-AF65-F5344CB8AC3E}">
        <p14:creationId xmlns:p14="http://schemas.microsoft.com/office/powerpoint/2010/main" val="2924547634"/>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0"/>
            <a:ext cx="8686800" cy="1233727"/>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57200" y="152400"/>
            <a:ext cx="7791439" cy="954107"/>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WHICH OF THE FOLLOWING GENERATES </a:t>
            </a:r>
          </a:p>
          <a:p>
            <a:pPr algn="ctr"/>
            <a:r>
              <a:rPr lang="en-US" sz="2800" dirty="0" smtClean="0">
                <a:solidFill>
                  <a:schemeClr val="bg1"/>
                </a:solidFill>
                <a:latin typeface="Century Gothic" panose="020B0502020202020204" pitchFamily="34" charset="0"/>
              </a:rPr>
              <a:t>AN EXTERNAL BENEFIT?</a:t>
            </a:r>
            <a:endParaRPr lang="en-US" sz="2800" dirty="0">
              <a:solidFill>
                <a:schemeClr val="bg1"/>
              </a:solidFill>
              <a:latin typeface="Century Gothic" panose="020B0502020202020204" pitchFamily="34" charset="0"/>
            </a:endParaRPr>
          </a:p>
        </p:txBody>
      </p:sp>
      <p:sp>
        <p:nvSpPr>
          <p:cNvPr id="11" name="Oval 10"/>
          <p:cNvSpPr/>
          <p:nvPr/>
        </p:nvSpPr>
        <p:spPr>
          <a:xfrm>
            <a:off x="1402080" y="2545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B</a:t>
            </a:r>
            <a:endParaRPr lang="en-US" sz="4400" dirty="0">
              <a:solidFill>
                <a:schemeClr val="tx1">
                  <a:lumMod val="50000"/>
                  <a:lumOff val="50000"/>
                </a:schemeClr>
              </a:solidFill>
              <a:latin typeface="Century Gothic" panose="020B0502020202020204" pitchFamily="34" charset="0"/>
            </a:endParaRPr>
          </a:p>
        </p:txBody>
      </p:sp>
      <p:sp>
        <p:nvSpPr>
          <p:cNvPr id="12" name="Oval 11"/>
          <p:cNvSpPr/>
          <p:nvPr/>
        </p:nvSpPr>
        <p:spPr>
          <a:xfrm>
            <a:off x="1402080" y="3535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C</a:t>
            </a:r>
            <a:endParaRPr lang="en-US" sz="4400" dirty="0">
              <a:solidFill>
                <a:schemeClr val="tx1">
                  <a:lumMod val="50000"/>
                  <a:lumOff val="50000"/>
                </a:schemeClr>
              </a:solidFill>
              <a:latin typeface="Century Gothic" panose="020B0502020202020204" pitchFamily="34" charset="0"/>
            </a:endParaRPr>
          </a:p>
        </p:txBody>
      </p:sp>
      <p:sp>
        <p:nvSpPr>
          <p:cNvPr id="13" name="Oval 12"/>
          <p:cNvSpPr/>
          <p:nvPr/>
        </p:nvSpPr>
        <p:spPr>
          <a:xfrm>
            <a:off x="1447800" y="152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A</a:t>
            </a:r>
            <a:endParaRPr lang="en-US" sz="4400" dirty="0">
              <a:solidFill>
                <a:schemeClr val="tx1">
                  <a:lumMod val="50000"/>
                  <a:lumOff val="50000"/>
                </a:schemeClr>
              </a:solidFill>
              <a:latin typeface="Century Gothic" panose="020B0502020202020204" pitchFamily="34" charset="0"/>
            </a:endParaRPr>
          </a:p>
        </p:txBody>
      </p:sp>
      <p:cxnSp>
        <p:nvCxnSpPr>
          <p:cNvPr id="14" name="Straight Connector 13"/>
          <p:cNvCxnSpPr>
            <a:stCxn id="13" idx="6"/>
          </p:cNvCxnSpPr>
          <p:nvPr/>
        </p:nvCxnSpPr>
        <p:spPr>
          <a:xfrm>
            <a:off x="2179320" y="1889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895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886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4478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schemeClr val="bg1"/>
                </a:solidFill>
                <a:latin typeface="Century Gothic" panose="020B0502020202020204" pitchFamily="34" charset="0"/>
              </a:rPr>
              <a:t>OBTAINING AN ANNUAL FLU VACCINATION</a:t>
            </a:r>
            <a:endParaRPr lang="en-US" sz="2200" dirty="0">
              <a:solidFill>
                <a:schemeClr val="bg1"/>
              </a:solidFill>
              <a:latin typeface="Century Gothic" panose="020B0502020202020204" pitchFamily="34" charset="0"/>
            </a:endParaRPr>
          </a:p>
        </p:txBody>
      </p:sp>
      <p:sp>
        <p:nvSpPr>
          <p:cNvPr id="18" name="Rectangle 17"/>
          <p:cNvSpPr/>
          <p:nvPr/>
        </p:nvSpPr>
        <p:spPr>
          <a:xfrm>
            <a:off x="2717482" y="24384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DRIVING </a:t>
            </a:r>
            <a:r>
              <a:rPr lang="en-US" sz="2200" dirty="0">
                <a:solidFill>
                  <a:prstClr val="white"/>
                </a:solidFill>
                <a:latin typeface="Century Gothic" panose="020B0502020202020204" pitchFamily="34" charset="0"/>
              </a:rPr>
              <a:t>A</a:t>
            </a:r>
            <a:r>
              <a:rPr lang="en-US" sz="2200" dirty="0" smtClean="0">
                <a:solidFill>
                  <a:prstClr val="white"/>
                </a:solidFill>
                <a:latin typeface="Century Gothic" panose="020B0502020202020204" pitchFamily="34" charset="0"/>
              </a:rPr>
              <a:t> CAR ON A CROWDED HIGHWAY</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4290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BUYING A PAIR OF SHOES THAT ARE ON CLEARANCE</a:t>
            </a:r>
            <a:endParaRPr lang="en-US" sz="2200" dirty="0">
              <a:solidFill>
                <a:prstClr val="white"/>
              </a:solidFill>
              <a:latin typeface="Century Gothic" panose="020B0502020202020204" pitchFamily="34" charset="0"/>
            </a:endParaRPr>
          </a:p>
        </p:txBody>
      </p:sp>
      <p:sp>
        <p:nvSpPr>
          <p:cNvPr id="20" name="Oval 19"/>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D</a:t>
            </a:r>
            <a:endParaRPr lang="en-US" sz="4400" dirty="0">
              <a:solidFill>
                <a:schemeClr val="tx1">
                  <a:lumMod val="50000"/>
                  <a:lumOff val="50000"/>
                </a:schemeClr>
              </a:solidFill>
              <a:latin typeface="Century Gothic" panose="020B0502020202020204" pitchFamily="34" charset="0"/>
            </a:endParaRPr>
          </a:p>
        </p:txBody>
      </p:sp>
      <p:sp>
        <p:nvSpPr>
          <p:cNvPr id="21" name="Oval 20"/>
          <p:cNvSpPr/>
          <p:nvPr/>
        </p:nvSpPr>
        <p:spPr>
          <a:xfrm>
            <a:off x="1371600" y="5486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lumMod val="50000"/>
                    <a:lumOff val="50000"/>
                  </a:schemeClr>
                </a:solidFill>
                <a:latin typeface="Century Gothic" panose="020B0502020202020204" pitchFamily="34" charset="0"/>
              </a:rPr>
              <a:t>E</a:t>
            </a:r>
            <a:endParaRPr lang="en-US" sz="4400" dirty="0">
              <a:solidFill>
                <a:schemeClr val="tx1">
                  <a:lumMod val="50000"/>
                  <a:lumOff val="50000"/>
                </a:schemeClr>
              </a:solidFill>
              <a:latin typeface="Century Gothic" panose="020B0502020202020204" pitchFamily="34" charset="0"/>
            </a:endParaRPr>
          </a:p>
        </p:txBody>
      </p:sp>
      <p:cxnSp>
        <p:nvCxnSpPr>
          <p:cNvPr id="22" name="Straight Connector 21"/>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836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196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schemeClr val="bg1"/>
                </a:solidFill>
                <a:latin typeface="Century Gothic" panose="020B0502020202020204" pitchFamily="34" charset="0"/>
              </a:rPr>
              <a:t>BURNING LEAVES IN THE BACKYARD</a:t>
            </a:r>
            <a:endParaRPr lang="en-US" sz="2200" dirty="0">
              <a:solidFill>
                <a:schemeClr val="bg1"/>
              </a:solidFill>
              <a:latin typeface="Century Gothic" panose="020B0502020202020204" pitchFamily="34" charset="0"/>
            </a:endParaRPr>
          </a:p>
        </p:txBody>
      </p:sp>
      <p:sp>
        <p:nvSpPr>
          <p:cNvPr id="25" name="Rectangle 24"/>
          <p:cNvSpPr/>
          <p:nvPr/>
        </p:nvSpPr>
        <p:spPr>
          <a:xfrm>
            <a:off x="2712720" y="54102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ALL OF THE ANSWERS ARE CORRECT.</a:t>
            </a:r>
            <a:endParaRPr lang="en-US" sz="2200" dirty="0">
              <a:solidFill>
                <a:prstClr val="white"/>
              </a:solidFill>
              <a:latin typeface="Century Gothic" panose="020B0502020202020204" pitchFamily="34" charset="0"/>
            </a:endParaRPr>
          </a:p>
        </p:txBody>
      </p:sp>
      <p:sp>
        <p:nvSpPr>
          <p:cNvPr id="29" name="TextBox 2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0" name="TextBox 2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35</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94807696"/>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8249" b="10087"/>
          <a:stretch/>
        </p:blipFill>
        <p:spPr>
          <a:xfrm>
            <a:off x="3008318" y="0"/>
            <a:ext cx="6135682" cy="6583680"/>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76297" b="10087"/>
          <a:stretch/>
        </p:blipFill>
        <p:spPr>
          <a:xfrm>
            <a:off x="1" y="0"/>
            <a:ext cx="3886200" cy="6583680"/>
          </a:xfrm>
          <a:prstGeom prst="rect">
            <a:avLst/>
          </a:prstGeom>
        </p:spPr>
      </p:pic>
      <p:sp>
        <p:nvSpPr>
          <p:cNvPr id="9" name="Rectangle 8"/>
          <p:cNvSpPr/>
          <p:nvPr/>
        </p:nvSpPr>
        <p:spPr>
          <a:xfrm>
            <a:off x="-2975" y="323963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56318" y="3239632"/>
            <a:ext cx="1676400" cy="155188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6056505" y="3276600"/>
            <a:ext cx="1639695" cy="1569660"/>
          </a:xfrm>
          <a:prstGeom prst="rect">
            <a:avLst/>
          </a:prstGeom>
          <a:noFill/>
        </p:spPr>
        <p:txBody>
          <a:bodyPr wrap="square" rtlCol="0">
            <a:spAutoFit/>
          </a:bodyPr>
          <a:lstStyle/>
          <a:p>
            <a:pPr algn="ctr"/>
            <a:r>
              <a:rPr lang="en-US" sz="9600" dirty="0" smtClean="0">
                <a:solidFill>
                  <a:prstClr val="white"/>
                </a:solidFill>
                <a:latin typeface="Arial Black" panose="020B0A04020102020204" pitchFamily="34" charset="0"/>
              </a:rPr>
              <a:t>4</a:t>
            </a:r>
            <a:endParaRPr lang="en-US" sz="9600" dirty="0">
              <a:solidFill>
                <a:prstClr val="white"/>
              </a:solidFill>
              <a:latin typeface="Arial Black" panose="020B0A04020102020204" pitchFamily="34" charset="0"/>
            </a:endParaRPr>
          </a:p>
        </p:txBody>
      </p:sp>
      <p:sp>
        <p:nvSpPr>
          <p:cNvPr id="13" name="TextBox 12"/>
          <p:cNvSpPr txBox="1"/>
          <p:nvPr/>
        </p:nvSpPr>
        <p:spPr>
          <a:xfrm>
            <a:off x="914400" y="3536681"/>
            <a:ext cx="4532010" cy="769441"/>
          </a:xfrm>
          <a:prstGeom prst="rect">
            <a:avLst/>
          </a:prstGeom>
          <a:noFill/>
        </p:spPr>
        <p:txBody>
          <a:bodyPr wrap="none" rtlCol="0">
            <a:spAutoFit/>
          </a:bodyPr>
          <a:lstStyle/>
          <a:p>
            <a:r>
              <a:rPr lang="en-US" sz="4400" b="1" dirty="0">
                <a:solidFill>
                  <a:prstClr val="black">
                    <a:lumMod val="65000"/>
                    <a:lumOff val="35000"/>
                  </a:prstClr>
                </a:solidFill>
                <a:latin typeface="Segoe UI Light" panose="020B0502040204020203" pitchFamily="34" charset="0"/>
              </a:rPr>
              <a:t>END OF CHAPTER</a:t>
            </a:r>
          </a:p>
        </p:txBody>
      </p:sp>
      <p:sp>
        <p:nvSpPr>
          <p:cNvPr id="14" name="TextBox 13"/>
          <p:cNvSpPr txBox="1"/>
          <p:nvPr/>
        </p:nvSpPr>
        <p:spPr>
          <a:xfrm>
            <a:off x="990600" y="41910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cxnSp>
        <p:nvCxnSpPr>
          <p:cNvPr id="11" name="Straight Connector 10"/>
          <p:cNvCxnSpPr/>
          <p:nvPr/>
        </p:nvCxnSpPr>
        <p:spPr>
          <a:xfrm>
            <a:off x="6211881" y="45720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629400" y="6560940"/>
            <a:ext cx="958917"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7" name="TextBox 16"/>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r>
              <a:rPr lang="en-US" sz="1100" dirty="0" smtClean="0">
                <a:solidFill>
                  <a:prstClr val="white"/>
                </a:solidFill>
                <a:latin typeface="Century Gothic" panose="020B0502020202020204" pitchFamily="34" charset="0"/>
              </a:rPr>
              <a:t>36</a:t>
            </a:r>
            <a:endParaRPr lang="en-US" sz="1100" dirty="0">
              <a:solidFill>
                <a:prstClr val="white"/>
              </a:solidFill>
              <a:latin typeface="Century Gothic" panose="020B0502020202020204" pitchFamily="34" charset="0"/>
            </a:endParaRPr>
          </a:p>
        </p:txBody>
      </p:sp>
      <p:sp>
        <p:nvSpPr>
          <p:cNvPr id="18" name="TextBox 17"/>
          <p:cNvSpPr txBox="1"/>
          <p:nvPr/>
        </p:nvSpPr>
        <p:spPr>
          <a:xfrm>
            <a:off x="0" y="6398568"/>
            <a:ext cx="3483429" cy="230832"/>
          </a:xfrm>
          <a:prstGeom prst="rect">
            <a:avLst/>
          </a:prstGeom>
          <a:noFill/>
        </p:spPr>
        <p:txBody>
          <a:bodyPr vert="horz" wrap="square" rtlCol="0">
            <a:spAutoFit/>
          </a:bodyPr>
          <a:lstStyle/>
          <a:p>
            <a:r>
              <a:rPr lang="en-US" sz="900" dirty="0" err="1">
                <a:latin typeface="Century Gothic" pitchFamily="34" charset="0"/>
              </a:rPr>
              <a:t>Tshooter</a:t>
            </a:r>
            <a:r>
              <a:rPr lang="en-US" sz="900" dirty="0">
                <a:latin typeface="Century Gothic" pitchFamily="34" charset="0"/>
              </a:rPr>
              <a:t>/</a:t>
            </a:r>
            <a:r>
              <a:rPr lang="en-US" sz="900" dirty="0" err="1">
                <a:latin typeface="Century Gothic" pitchFamily="34" charset="0"/>
              </a:rPr>
              <a:t>Shutterstock</a:t>
            </a:r>
            <a:r>
              <a:rPr lang="en-US" sz="900" dirty="0">
                <a:latin typeface="Century Gothic" pitchFamily="34" charset="0"/>
              </a:rPr>
              <a:t>; Anton </a:t>
            </a:r>
            <a:r>
              <a:rPr lang="en-US" sz="900" dirty="0" err="1">
                <a:latin typeface="Century Gothic" pitchFamily="34" charset="0"/>
              </a:rPr>
              <a:t>Balazh</a:t>
            </a:r>
            <a:r>
              <a:rPr lang="en-US" sz="900" dirty="0">
                <a:latin typeface="Century Gothic" pitchFamily="34" charset="0"/>
              </a:rPr>
              <a:t>/</a:t>
            </a:r>
            <a:r>
              <a:rPr lang="en-US" sz="900" dirty="0" err="1">
                <a:latin typeface="Century Gothic" pitchFamily="34" charset="0"/>
              </a:rPr>
              <a:t>Shutterstock</a:t>
            </a:r>
            <a:endParaRPr lang="en-US" sz="900" dirty="0">
              <a:latin typeface="Century Gothic" pitchFamily="34" charset="0"/>
            </a:endParaRPr>
          </a:p>
        </p:txBody>
      </p:sp>
    </p:spTree>
    <p:extLst>
      <p:ext uri="{BB962C8B-B14F-4D97-AF65-F5344CB8AC3E}">
        <p14:creationId xmlns:p14="http://schemas.microsoft.com/office/powerpoint/2010/main" val="4223553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hiang\Dropbox\Eric Chiang - Jeremys slide files\Core3e Pictures\ch16_16un1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 y="0"/>
            <a:ext cx="9137716"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200" y="4953000"/>
            <a:ext cx="8915400" cy="14478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5048071"/>
            <a:ext cx="2895600" cy="1200329"/>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CONSUMER SURPLUS</a:t>
            </a:r>
            <a:endParaRPr lang="en-US" sz="3600" dirty="0">
              <a:solidFill>
                <a:schemeClr val="bg1"/>
              </a:solidFill>
              <a:latin typeface="Century Gothic" panose="020B0502020202020204" pitchFamily="34" charset="0"/>
            </a:endParaRPr>
          </a:p>
        </p:txBody>
      </p:sp>
      <p:sp>
        <p:nvSpPr>
          <p:cNvPr id="8" name="Content Placeholder 2"/>
          <p:cNvSpPr>
            <a:spLocks noGrp="1"/>
          </p:cNvSpPr>
          <p:nvPr>
            <p:ph idx="1"/>
          </p:nvPr>
        </p:nvSpPr>
        <p:spPr>
          <a:xfrm>
            <a:off x="3124200" y="5105400"/>
            <a:ext cx="5867400" cy="1447800"/>
          </a:xfrm>
        </p:spPr>
        <p:txBody>
          <a:bodyPr>
            <a:normAutofit fontScale="85000" lnSpcReduction="10000"/>
          </a:bodyPr>
          <a:lstStyle/>
          <a:p>
            <a:pPr marL="0" indent="0" eaLnBrk="1" hangingPunct="1">
              <a:buFont typeface="Arial" pitchFamily="34" charset="0"/>
              <a:buNone/>
              <a:defRPr/>
            </a:pPr>
            <a:r>
              <a:rPr lang="en-US" dirty="0" smtClean="0">
                <a:solidFill>
                  <a:schemeClr val="bg1"/>
                </a:solidFill>
                <a:latin typeface="Century Gothic" panose="020B0502020202020204" pitchFamily="34" charset="0"/>
              </a:rPr>
              <a:t>THE DIFFERENCE BETWEEN MARKET PRICE AND WHAT CONSUMERS ARE WILLING TO PAY </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RITU JETHANI/DREAMSTIME.COM</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3411591152"/>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chiang\Dropbox\Eric Chiang - Jeremys slide files\Core3e Pictures\ch03_03un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10"/>
            <a:ext cx="9143999"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200" y="4876800"/>
            <a:ext cx="8915400" cy="14478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4971871"/>
            <a:ext cx="2895600" cy="1200329"/>
          </a:xfrm>
          <a:prstGeom prst="rect">
            <a:avLst/>
          </a:prstGeom>
          <a:noFill/>
        </p:spPr>
        <p:txBody>
          <a:bodyPr wrap="square" rtlCol="0">
            <a:spAutoFit/>
          </a:bodyPr>
          <a:lstStyle/>
          <a:p>
            <a:r>
              <a:rPr lang="en-US" sz="3600" dirty="0" smtClean="0">
                <a:solidFill>
                  <a:schemeClr val="bg1"/>
                </a:solidFill>
                <a:latin typeface="Century Gothic" panose="020B0502020202020204" pitchFamily="34" charset="0"/>
              </a:rPr>
              <a:t>PRODUCER SURPLUS</a:t>
            </a:r>
            <a:endParaRPr lang="en-US" sz="3600" dirty="0">
              <a:solidFill>
                <a:schemeClr val="bg1"/>
              </a:solidFill>
              <a:latin typeface="Century Gothic" panose="020B0502020202020204" pitchFamily="34" charset="0"/>
            </a:endParaRPr>
          </a:p>
        </p:txBody>
      </p:sp>
      <p:sp>
        <p:nvSpPr>
          <p:cNvPr id="8" name="Content Placeholder 2"/>
          <p:cNvSpPr>
            <a:spLocks noGrp="1"/>
          </p:cNvSpPr>
          <p:nvPr>
            <p:ph idx="1"/>
          </p:nvPr>
        </p:nvSpPr>
        <p:spPr>
          <a:xfrm>
            <a:off x="3124200" y="5029200"/>
            <a:ext cx="5867400" cy="1447800"/>
          </a:xfrm>
        </p:spPr>
        <p:txBody>
          <a:bodyPr>
            <a:normAutofit fontScale="85000" lnSpcReduction="10000"/>
          </a:bodyPr>
          <a:lstStyle/>
          <a:p>
            <a:pPr marL="0" indent="0" eaLnBrk="1" hangingPunct="1">
              <a:buFont typeface="Arial" pitchFamily="34" charset="0"/>
              <a:buNone/>
              <a:defRPr/>
            </a:pPr>
            <a:r>
              <a:rPr lang="en-US" dirty="0" smtClean="0">
                <a:solidFill>
                  <a:schemeClr val="bg1"/>
                </a:solidFill>
                <a:latin typeface="Century Gothic" panose="020B0502020202020204" pitchFamily="34" charset="0"/>
              </a:rPr>
              <a:t>THE DIFFERENCE BETWEEN MARKET PRICE AND THE PRICE AT WHICH FIRMS ARE WILLING TO SUPPLY IT </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5</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PHILIP GOSTELOW/AURORA PHOTOS/CORBIS</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880972347"/>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p:cNvCxnSpPr>
            <a:cxnSpLocks noChangeShapeType="1"/>
          </p:cNvCxnSpPr>
          <p:nvPr/>
        </p:nvCxnSpPr>
        <p:spPr bwMode="auto">
          <a:xfrm>
            <a:off x="1905000" y="5943600"/>
            <a:ext cx="2834640" cy="0"/>
          </a:xfrm>
          <a:prstGeom prst="line">
            <a:avLst/>
          </a:prstGeom>
          <a:noFill/>
          <a:ln w="9525" algn="ctr">
            <a:solidFill>
              <a:schemeClr val="tx1">
                <a:lumMod val="50000"/>
                <a:lumOff val="50000"/>
              </a:schemeClr>
            </a:solidFill>
            <a:round/>
            <a:headEnd/>
            <a:tailEnd/>
          </a:ln>
          <a:extLst>
            <a:ext uri="{909E8E84-426E-40DD-AFC4-6F175D3DCCD1}">
              <a14:hiddenFill xmlns:a14="http://schemas.microsoft.com/office/drawing/2010/main">
                <a:noFill/>
              </a14:hiddenFill>
            </a:ext>
          </a:extLst>
        </p:spPr>
      </p:cxnSp>
      <p:sp>
        <p:nvSpPr>
          <p:cNvPr id="30" name="Parallelogram 29"/>
          <p:cNvSpPr/>
          <p:nvPr/>
        </p:nvSpPr>
        <p:spPr>
          <a:xfrm>
            <a:off x="4572000" y="5717862"/>
            <a:ext cx="1676400" cy="378138"/>
          </a:xfrm>
          <a:prstGeom prst="parallelogram">
            <a:avLst>
              <a:gd name="adj" fmla="val 8159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cxnSpLocks noChangeShapeType="1"/>
          </p:cNvCxnSpPr>
          <p:nvPr/>
        </p:nvCxnSpPr>
        <p:spPr bwMode="auto">
          <a:xfrm>
            <a:off x="1981200" y="3962400"/>
            <a:ext cx="2743200" cy="0"/>
          </a:xfrm>
          <a:prstGeom prst="line">
            <a:avLst/>
          </a:prstGeom>
          <a:noFill/>
          <a:ln w="9525" algn="ctr">
            <a:solidFill>
              <a:schemeClr val="tx1">
                <a:lumMod val="50000"/>
                <a:lumOff val="50000"/>
              </a:schemeClr>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1905000" y="1600200"/>
            <a:ext cx="2834640" cy="0"/>
          </a:xfrm>
          <a:prstGeom prst="line">
            <a:avLst/>
          </a:prstGeom>
          <a:noFill/>
          <a:ln w="9525" algn="ctr">
            <a:solidFill>
              <a:schemeClr val="tx1">
                <a:lumMod val="50000"/>
                <a:lumOff val="50000"/>
              </a:schemeClr>
            </a:solidFill>
            <a:round/>
            <a:headEnd/>
            <a:tailEnd/>
          </a:ln>
          <a:extLst>
            <a:ext uri="{909E8E84-426E-40DD-AFC4-6F175D3DCCD1}">
              <a14:hiddenFill xmlns:a14="http://schemas.microsoft.com/office/drawing/2010/main">
                <a:noFill/>
              </a14:hiddenFill>
            </a:ext>
          </a:extLst>
        </p:spPr>
      </p:cxnSp>
      <p:sp>
        <p:nvSpPr>
          <p:cNvPr id="11" name="Down Arrow 10"/>
          <p:cNvSpPr/>
          <p:nvPr/>
        </p:nvSpPr>
        <p:spPr bwMode="auto">
          <a:xfrm>
            <a:off x="2438400" y="3962400"/>
            <a:ext cx="1219200" cy="1981200"/>
          </a:xfrm>
          <a:prstGeom prst="downArrow">
            <a:avLst/>
          </a:prstGeom>
          <a:solidFill>
            <a:schemeClr val="tx1">
              <a:lumMod val="65000"/>
              <a:lumOff val="35000"/>
            </a:schemeClr>
          </a:solidFill>
          <a:ln w="9525" cap="flat" cmpd="sng" algn="ctr">
            <a:solidFill>
              <a:schemeClr val="tx1">
                <a:lumMod val="50000"/>
                <a:lumOff val="50000"/>
              </a:schemeClr>
            </a:solidFill>
            <a:prstDash val="solid"/>
            <a:round/>
            <a:headEnd type="none" w="med" len="med"/>
            <a:tailEnd type="none" w="med" len="med"/>
          </a:ln>
          <a:effectLst/>
        </p:spPr>
        <p:txBody>
          <a:bodyPr vert="vert"/>
          <a:lstStyle/>
          <a:p>
            <a:pPr eaLnBrk="0" fontAlgn="base" hangingPunct="0">
              <a:spcBef>
                <a:spcPct val="0"/>
              </a:spcBef>
              <a:spcAft>
                <a:spcPct val="0"/>
              </a:spcAft>
              <a:defRPr/>
            </a:pPr>
            <a:r>
              <a:rPr lang="en-US" sz="3600" dirty="0">
                <a:solidFill>
                  <a:prstClr val="black"/>
                </a:solidFill>
                <a:latin typeface="Times" charset="0"/>
              </a:rPr>
              <a:t>     </a:t>
            </a:r>
            <a:endParaRPr lang="en-US" sz="3600" dirty="0">
              <a:solidFill>
                <a:schemeClr val="bg1"/>
              </a:solidFill>
              <a:latin typeface="Impact" panose="020B0806030902050204" pitchFamily="34" charset="0"/>
            </a:endParaRPr>
          </a:p>
        </p:txBody>
      </p:sp>
      <p:sp>
        <p:nvSpPr>
          <p:cNvPr id="12" name="Down Arrow 11"/>
          <p:cNvSpPr/>
          <p:nvPr/>
        </p:nvSpPr>
        <p:spPr bwMode="auto">
          <a:xfrm flipV="1">
            <a:off x="2438400" y="1600200"/>
            <a:ext cx="1219200" cy="2362200"/>
          </a:xfrm>
          <a:prstGeom prst="downArrow">
            <a:avLst/>
          </a:prstGeom>
          <a:solidFill>
            <a:schemeClr val="tx1">
              <a:lumMod val="65000"/>
              <a:lumOff val="35000"/>
            </a:schemeClr>
          </a:solidFill>
          <a:ln w="9525" cap="flat" cmpd="sng" algn="ctr">
            <a:solidFill>
              <a:schemeClr val="tx1">
                <a:lumMod val="50000"/>
                <a:lumOff val="50000"/>
              </a:schemeClr>
            </a:solidFill>
            <a:prstDash val="solid"/>
            <a:round/>
            <a:headEnd type="none" w="med" len="med"/>
            <a:tailEnd type="none" w="med" len="med"/>
          </a:ln>
          <a:effectLst/>
        </p:spPr>
        <p:txBody>
          <a:bodyPr vert="vert270"/>
          <a:lstStyle/>
          <a:p>
            <a:pPr eaLnBrk="0" fontAlgn="base" hangingPunct="0">
              <a:spcBef>
                <a:spcPct val="0"/>
              </a:spcBef>
              <a:spcAft>
                <a:spcPct val="0"/>
              </a:spcAft>
              <a:defRPr/>
            </a:pPr>
            <a:r>
              <a:rPr lang="en-US" sz="2400" dirty="0">
                <a:solidFill>
                  <a:prstClr val="black"/>
                </a:solidFill>
                <a:latin typeface="Times" charset="0"/>
              </a:rPr>
              <a:t>             </a:t>
            </a:r>
          </a:p>
          <a:p>
            <a:pPr eaLnBrk="0" fontAlgn="base" hangingPunct="0">
              <a:spcBef>
                <a:spcPct val="0"/>
              </a:spcBef>
              <a:spcAft>
                <a:spcPct val="0"/>
              </a:spcAft>
              <a:defRPr/>
            </a:pPr>
            <a:endParaRPr lang="en-US" sz="2400" dirty="0">
              <a:solidFill>
                <a:prstClr val="black"/>
              </a:solidFill>
              <a:latin typeface="Times" charset="0"/>
            </a:endParaRPr>
          </a:p>
        </p:txBody>
      </p:sp>
      <p:sp>
        <p:nvSpPr>
          <p:cNvPr id="15" name="Rectangle 14"/>
          <p:cNvSpPr>
            <a:spLocks noChangeArrowheads="1"/>
          </p:cNvSpPr>
          <p:nvPr/>
        </p:nvSpPr>
        <p:spPr bwMode="auto">
          <a:xfrm>
            <a:off x="304800" y="1600200"/>
            <a:ext cx="1981200" cy="2362200"/>
          </a:xfrm>
          <a:prstGeom prst="rect">
            <a:avLst/>
          </a:prstGeom>
          <a:solidFill>
            <a:schemeClr val="accent6">
              <a:lumMod val="40000"/>
              <a:lumOff val="60000"/>
            </a:schemeClr>
          </a:solidFill>
          <a:ln w="9525" algn="ctr">
            <a:solidFill>
              <a:schemeClr val="tx1">
                <a:lumMod val="50000"/>
                <a:lumOff val="50000"/>
              </a:schemeClr>
            </a:solidFill>
            <a:round/>
            <a:headEnd/>
            <a:tailEnd/>
          </a:ln>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endParaRPr lang="en-US" altLang="en-US" sz="2400" dirty="0" smtClean="0">
              <a:solidFill>
                <a:prstClr val="black"/>
              </a:solidFill>
              <a:latin typeface="Times" pitchFamily="18" charset="0"/>
            </a:endParaRPr>
          </a:p>
          <a:p>
            <a:pPr algn="ctr" fontAlgn="base">
              <a:spcBef>
                <a:spcPct val="0"/>
              </a:spcBef>
              <a:spcAft>
                <a:spcPct val="0"/>
              </a:spcAft>
            </a:pPr>
            <a:endParaRPr lang="en-US" altLang="en-US" sz="2400" dirty="0" smtClean="0">
              <a:solidFill>
                <a:prstClr val="black"/>
              </a:solidFill>
              <a:latin typeface="Times" pitchFamily="18" charset="0"/>
            </a:endParaRPr>
          </a:p>
          <a:p>
            <a:pPr algn="ctr" fontAlgn="base">
              <a:spcBef>
                <a:spcPct val="0"/>
              </a:spcBef>
              <a:spcAft>
                <a:spcPct val="0"/>
              </a:spcAft>
            </a:pPr>
            <a:r>
              <a:rPr lang="en-US" altLang="en-US" sz="2500" dirty="0" smtClean="0">
                <a:solidFill>
                  <a:schemeClr val="tx1">
                    <a:lumMod val="50000"/>
                    <a:lumOff val="50000"/>
                  </a:schemeClr>
                </a:solidFill>
                <a:latin typeface="Century Gothic" panose="020B0502020202020204" pitchFamily="34" charset="0"/>
              </a:rPr>
              <a:t>CONSUMER</a:t>
            </a:r>
            <a:br>
              <a:rPr lang="en-US" altLang="en-US" sz="2500" dirty="0" smtClean="0">
                <a:solidFill>
                  <a:schemeClr val="tx1">
                    <a:lumMod val="50000"/>
                    <a:lumOff val="50000"/>
                  </a:schemeClr>
                </a:solidFill>
                <a:latin typeface="Century Gothic" panose="020B0502020202020204" pitchFamily="34" charset="0"/>
              </a:rPr>
            </a:br>
            <a:r>
              <a:rPr lang="en-US" altLang="en-US" sz="2500" dirty="0" smtClean="0">
                <a:solidFill>
                  <a:schemeClr val="tx1">
                    <a:lumMod val="50000"/>
                    <a:lumOff val="50000"/>
                  </a:schemeClr>
                </a:solidFill>
                <a:latin typeface="Century Gothic" panose="020B0502020202020204" pitchFamily="34" charset="0"/>
              </a:rPr>
              <a:t>SURPLUS</a:t>
            </a:r>
          </a:p>
        </p:txBody>
      </p:sp>
      <p:sp>
        <p:nvSpPr>
          <p:cNvPr id="16" name="Rectangle 15"/>
          <p:cNvSpPr/>
          <p:nvPr/>
        </p:nvSpPr>
        <p:spPr bwMode="auto">
          <a:xfrm>
            <a:off x="304800" y="3962400"/>
            <a:ext cx="1981200" cy="1981200"/>
          </a:xfrm>
          <a:prstGeom prst="rect">
            <a:avLst/>
          </a:prstGeom>
          <a:solidFill>
            <a:srgbClr val="008080"/>
          </a:solidFill>
          <a:ln w="9525" cap="flat" cmpd="sng" algn="ctr">
            <a:solidFill>
              <a:schemeClr val="tx1">
                <a:lumMod val="50000"/>
                <a:lumOff val="50000"/>
              </a:schemeClr>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4400" b="1" dirty="0">
              <a:solidFill>
                <a:prstClr val="black"/>
              </a:solidFill>
              <a:latin typeface="Times" pitchFamily="18" charset="0"/>
              <a:cs typeface="Arial" charset="0"/>
            </a:endParaRPr>
          </a:p>
          <a:p>
            <a:pPr algn="ctr" eaLnBrk="0" fontAlgn="base" hangingPunct="0">
              <a:spcBef>
                <a:spcPct val="0"/>
              </a:spcBef>
              <a:spcAft>
                <a:spcPct val="0"/>
              </a:spcAft>
              <a:defRPr/>
            </a:pPr>
            <a:r>
              <a:rPr lang="en-US" sz="2500" dirty="0" smtClean="0">
                <a:solidFill>
                  <a:schemeClr val="bg1"/>
                </a:solidFill>
                <a:latin typeface="Century Gothic" panose="020B0502020202020204" pitchFamily="34" charset="0"/>
                <a:cs typeface="Arial" charset="0"/>
              </a:rPr>
              <a:t>PRODUCER</a:t>
            </a:r>
            <a:br>
              <a:rPr lang="en-US" sz="2500" dirty="0" smtClean="0">
                <a:solidFill>
                  <a:schemeClr val="bg1"/>
                </a:solidFill>
                <a:latin typeface="Century Gothic" panose="020B0502020202020204" pitchFamily="34" charset="0"/>
                <a:cs typeface="Arial" charset="0"/>
              </a:rPr>
            </a:br>
            <a:r>
              <a:rPr lang="en-US" sz="2500" dirty="0" smtClean="0">
                <a:solidFill>
                  <a:schemeClr val="bg1"/>
                </a:solidFill>
                <a:latin typeface="Century Gothic" panose="020B0502020202020204" pitchFamily="34" charset="0"/>
                <a:cs typeface="Arial" charset="0"/>
              </a:rPr>
              <a:t>SURPLUS</a:t>
            </a:r>
            <a:endParaRPr lang="en-US" sz="2500" dirty="0">
              <a:solidFill>
                <a:schemeClr val="bg1"/>
              </a:solidFill>
              <a:latin typeface="Century Gothic" panose="020B0502020202020204" pitchFamily="34" charset="0"/>
              <a:cs typeface="Arial" charset="0"/>
            </a:endParaRPr>
          </a:p>
        </p:txBody>
      </p:sp>
      <p:sp>
        <p:nvSpPr>
          <p:cNvPr id="20" name="Content Placeholder 2"/>
          <p:cNvSpPr txBox="1">
            <a:spLocks/>
          </p:cNvSpPr>
          <p:nvPr/>
        </p:nvSpPr>
        <p:spPr>
          <a:xfrm>
            <a:off x="2743200" y="2133600"/>
            <a:ext cx="609600" cy="3352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200" dirty="0" smtClean="0">
                <a:solidFill>
                  <a:schemeClr val="bg1"/>
                </a:solidFill>
                <a:latin typeface="Arial" charset="0"/>
                <a:cs typeface="Arial" charset="0"/>
              </a:rPr>
              <a:t>$</a:t>
            </a:r>
          </a:p>
          <a:p>
            <a:r>
              <a:rPr lang="en-US" altLang="en-US" sz="2200" dirty="0" smtClean="0">
                <a:solidFill>
                  <a:schemeClr val="bg1"/>
                </a:solidFill>
                <a:latin typeface="Arial" charset="0"/>
                <a:cs typeface="Arial" charset="0"/>
              </a:rPr>
              <a:t>$</a:t>
            </a:r>
          </a:p>
          <a:p>
            <a:r>
              <a:rPr lang="en-US" altLang="en-US" sz="2200" dirty="0" smtClean="0">
                <a:solidFill>
                  <a:schemeClr val="bg1"/>
                </a:solidFill>
                <a:latin typeface="Arial" charset="0"/>
                <a:cs typeface="Arial" charset="0"/>
              </a:rPr>
              <a:t>$</a:t>
            </a:r>
          </a:p>
          <a:p>
            <a:r>
              <a:rPr lang="en-US" altLang="en-US" sz="2200" dirty="0" smtClean="0">
                <a:solidFill>
                  <a:schemeClr val="bg1"/>
                </a:solidFill>
                <a:latin typeface="Arial" charset="0"/>
                <a:cs typeface="Arial" charset="0"/>
              </a:rPr>
              <a:t>$</a:t>
            </a:r>
          </a:p>
          <a:p>
            <a:r>
              <a:rPr lang="en-US" altLang="en-US" sz="2200" dirty="0" smtClean="0">
                <a:solidFill>
                  <a:schemeClr val="bg1"/>
                </a:solidFill>
                <a:latin typeface="Arial" charset="0"/>
                <a:cs typeface="Arial" charset="0"/>
              </a:rPr>
              <a:t>$</a:t>
            </a:r>
          </a:p>
          <a:p>
            <a:r>
              <a:rPr lang="en-US" altLang="en-US" sz="2200" dirty="0" smtClean="0">
                <a:solidFill>
                  <a:schemeClr val="bg1"/>
                </a:solidFill>
                <a:latin typeface="Arial" charset="0"/>
                <a:cs typeface="Arial" charset="0"/>
              </a:rPr>
              <a:t>$</a:t>
            </a:r>
          </a:p>
          <a:p>
            <a:r>
              <a:rPr lang="en-US" altLang="en-US" sz="2200" dirty="0" smtClean="0">
                <a:solidFill>
                  <a:schemeClr val="bg1"/>
                </a:solidFill>
                <a:latin typeface="Arial" charset="0"/>
                <a:cs typeface="Arial" charset="0"/>
              </a:rPr>
              <a:t>$</a:t>
            </a:r>
          </a:p>
          <a:p>
            <a:r>
              <a:rPr lang="en-US" altLang="en-US" sz="2200" dirty="0">
                <a:solidFill>
                  <a:schemeClr val="bg1"/>
                </a:solidFill>
                <a:latin typeface="Arial" charset="0"/>
                <a:cs typeface="Arial" charset="0"/>
              </a:rPr>
              <a:t>$</a:t>
            </a:r>
            <a:endParaRPr lang="en-US" altLang="en-US" sz="2200" dirty="0" smtClean="0">
              <a:solidFill>
                <a:schemeClr val="bg1"/>
              </a:solidFill>
              <a:latin typeface="Arial" charset="0"/>
              <a:cs typeface="Arial" charset="0"/>
            </a:endParaRPr>
          </a:p>
          <a:p>
            <a:pPr>
              <a:buFont typeface="Arial" charset="0"/>
              <a:buChar char="•"/>
            </a:pPr>
            <a:endParaRPr lang="en-US" altLang="en-US" sz="2800" dirty="0" smtClean="0">
              <a:solidFill>
                <a:schemeClr val="bg1"/>
              </a:solidFill>
              <a:latin typeface="Arial" charset="0"/>
              <a:cs typeface="Arial" charset="0"/>
            </a:endParaRPr>
          </a:p>
        </p:txBody>
      </p:sp>
      <p:sp>
        <p:nvSpPr>
          <p:cNvPr id="21" name="Content Placeholder 2"/>
          <p:cNvSpPr txBox="1">
            <a:spLocks/>
          </p:cNvSpPr>
          <p:nvPr/>
        </p:nvSpPr>
        <p:spPr>
          <a:xfrm>
            <a:off x="1943100" y="152400"/>
            <a:ext cx="2857500" cy="83820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3700" dirty="0" smtClean="0">
                <a:solidFill>
                  <a:schemeClr val="bg1"/>
                </a:solidFill>
                <a:latin typeface="Century Gothic" panose="020B0502020202020204" pitchFamily="34" charset="0"/>
                <a:cs typeface="Arial" charset="0"/>
              </a:rPr>
              <a:t>CONSUMER  </a:t>
            </a:r>
          </a:p>
          <a:p>
            <a:pPr algn="l"/>
            <a:r>
              <a:rPr lang="en-US" altLang="en-US" sz="3300" dirty="0" smtClean="0">
                <a:solidFill>
                  <a:schemeClr val="bg1"/>
                </a:solidFill>
                <a:latin typeface="Century Gothic" panose="020B0502020202020204" pitchFamily="34" charset="0"/>
                <a:cs typeface="Arial" charset="0"/>
              </a:rPr>
              <a:t>&amp; PRODUCER</a:t>
            </a:r>
          </a:p>
        </p:txBody>
      </p:sp>
      <p:sp>
        <p:nvSpPr>
          <p:cNvPr id="7" name="Content Placeholder 2"/>
          <p:cNvSpPr txBox="1">
            <a:spLocks/>
          </p:cNvSpPr>
          <p:nvPr/>
        </p:nvSpPr>
        <p:spPr>
          <a:xfrm>
            <a:off x="2667001" y="1066800"/>
            <a:ext cx="6477000" cy="58969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2200" dirty="0" smtClean="0">
                <a:solidFill>
                  <a:schemeClr val="tx1">
                    <a:lumMod val="75000"/>
                    <a:lumOff val="25000"/>
                  </a:schemeClr>
                </a:solidFill>
                <a:latin typeface="Arial" charset="0"/>
                <a:cs typeface="Arial" charset="0"/>
              </a:rPr>
              <a:t>Buyer’s maximum willingness to pay (WTP)</a:t>
            </a:r>
          </a:p>
          <a:p>
            <a:pPr>
              <a:buFont typeface="Arial" charset="0"/>
              <a:buChar char="•"/>
            </a:pPr>
            <a:endParaRPr lang="en-US" altLang="en-US" sz="1100" dirty="0" smtClean="0">
              <a:solidFill>
                <a:schemeClr val="tx1">
                  <a:lumMod val="65000"/>
                  <a:lumOff val="35000"/>
                </a:schemeClr>
              </a:solidFill>
              <a:latin typeface="Arial" charset="0"/>
              <a:cs typeface="Arial" charset="0"/>
            </a:endParaRPr>
          </a:p>
        </p:txBody>
      </p:sp>
      <p:sp>
        <p:nvSpPr>
          <p:cNvPr id="23" name="Content Placeholder 2"/>
          <p:cNvSpPr txBox="1">
            <a:spLocks/>
          </p:cNvSpPr>
          <p:nvPr/>
        </p:nvSpPr>
        <p:spPr>
          <a:xfrm>
            <a:off x="3733800" y="-76200"/>
            <a:ext cx="3810000" cy="838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6600" dirty="0" smtClean="0">
                <a:solidFill>
                  <a:schemeClr val="bg1">
                    <a:lumMod val="95000"/>
                  </a:schemeClr>
                </a:solidFill>
                <a:latin typeface="Century Gothic" panose="020B0502020202020204" pitchFamily="34" charset="0"/>
                <a:cs typeface="Arial" charset="0"/>
              </a:rPr>
              <a:t>SURPLUS</a:t>
            </a:r>
          </a:p>
        </p:txBody>
      </p:sp>
      <p:sp>
        <p:nvSpPr>
          <p:cNvPr id="18" name="Content Placeholder 2"/>
          <p:cNvSpPr txBox="1">
            <a:spLocks/>
          </p:cNvSpPr>
          <p:nvPr/>
        </p:nvSpPr>
        <p:spPr>
          <a:xfrm>
            <a:off x="2667000" y="6057900"/>
            <a:ext cx="6210869" cy="4191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2200" dirty="0" smtClean="0">
                <a:solidFill>
                  <a:schemeClr val="tx1">
                    <a:lumMod val="75000"/>
                    <a:lumOff val="25000"/>
                  </a:schemeClr>
                </a:solidFill>
                <a:latin typeface="Arial" charset="0"/>
                <a:cs typeface="Arial" charset="0"/>
              </a:rPr>
              <a:t>Seller’s minimum willingness to sell (WTS)</a:t>
            </a:r>
            <a:endParaRPr lang="en-US" altLang="en-US" sz="2800" dirty="0" smtClean="0">
              <a:solidFill>
                <a:schemeClr val="tx1">
                  <a:lumMod val="75000"/>
                  <a:lumOff val="25000"/>
                </a:schemeClr>
              </a:solidFill>
              <a:latin typeface="Arial" charset="0"/>
              <a:cs typeface="Arial" charset="0"/>
            </a:endParaRPr>
          </a:p>
        </p:txBody>
      </p:sp>
      <p:sp>
        <p:nvSpPr>
          <p:cNvPr id="25" name="Content Placeholder 2"/>
          <p:cNvSpPr txBox="1">
            <a:spLocks/>
          </p:cNvSpPr>
          <p:nvPr/>
        </p:nvSpPr>
        <p:spPr>
          <a:xfrm>
            <a:off x="3429000" y="2656214"/>
            <a:ext cx="5943600" cy="100138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2200" dirty="0" smtClean="0">
                <a:solidFill>
                  <a:schemeClr val="tx1">
                    <a:lumMod val="65000"/>
                    <a:lumOff val="35000"/>
                  </a:schemeClr>
                </a:solidFill>
                <a:latin typeface="Arial" charset="0"/>
                <a:cs typeface="Arial" charset="0"/>
              </a:rPr>
              <a:t>Consumer surplus (WTP – Price) = $2,800</a:t>
            </a:r>
          </a:p>
        </p:txBody>
      </p:sp>
      <p:sp>
        <p:nvSpPr>
          <p:cNvPr id="27" name="Content Placeholder 2"/>
          <p:cNvSpPr txBox="1">
            <a:spLocks/>
          </p:cNvSpPr>
          <p:nvPr/>
        </p:nvSpPr>
        <p:spPr>
          <a:xfrm>
            <a:off x="3429000" y="4495800"/>
            <a:ext cx="6268030" cy="62605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2200" dirty="0" smtClean="0">
                <a:solidFill>
                  <a:schemeClr val="tx1">
                    <a:lumMod val="65000"/>
                    <a:lumOff val="35000"/>
                  </a:schemeClr>
                </a:solidFill>
                <a:latin typeface="Arial" charset="0"/>
                <a:cs typeface="Arial" charset="0"/>
              </a:rPr>
              <a:t>Producer surplus (Price – WTS) = $2,200</a:t>
            </a:r>
          </a:p>
        </p:txBody>
      </p:sp>
      <p:sp>
        <p:nvSpPr>
          <p:cNvPr id="28" name="Content Placeholder 2"/>
          <p:cNvSpPr txBox="1">
            <a:spLocks/>
          </p:cNvSpPr>
          <p:nvPr/>
        </p:nvSpPr>
        <p:spPr>
          <a:xfrm>
            <a:off x="4800600" y="5717862"/>
            <a:ext cx="4343400" cy="409149"/>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2200" dirty="0" smtClean="0">
                <a:solidFill>
                  <a:schemeClr val="bg1"/>
                </a:solidFill>
                <a:latin typeface="Arial" charset="0"/>
                <a:cs typeface="Arial" charset="0"/>
              </a:rPr>
              <a:t>$15,000</a:t>
            </a:r>
          </a:p>
          <a:p>
            <a:pPr>
              <a:buFont typeface="Arial" charset="0"/>
              <a:buChar char="•"/>
            </a:pPr>
            <a:endParaRPr lang="en-US" altLang="en-US" sz="1100" dirty="0" smtClean="0">
              <a:solidFill>
                <a:schemeClr val="tx1">
                  <a:lumMod val="65000"/>
                  <a:lumOff val="35000"/>
                </a:schemeClr>
              </a:solidFill>
              <a:latin typeface="Arial" charset="0"/>
              <a:cs typeface="Arial" charset="0"/>
            </a:endParaRPr>
          </a:p>
        </p:txBody>
      </p:sp>
      <p:sp>
        <p:nvSpPr>
          <p:cNvPr id="3" name="Parallelogram 2"/>
          <p:cNvSpPr/>
          <p:nvPr/>
        </p:nvSpPr>
        <p:spPr>
          <a:xfrm>
            <a:off x="4572000" y="1447800"/>
            <a:ext cx="1676400" cy="378138"/>
          </a:xfrm>
          <a:prstGeom prst="parallelogram">
            <a:avLst>
              <a:gd name="adj" fmla="val 8159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a:xfrm>
            <a:off x="4800601" y="1447800"/>
            <a:ext cx="4343400" cy="409149"/>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2200" dirty="0" smtClean="0">
                <a:solidFill>
                  <a:schemeClr val="bg1"/>
                </a:solidFill>
                <a:latin typeface="Arial" charset="0"/>
                <a:cs typeface="Arial" charset="0"/>
              </a:rPr>
              <a:t>$20,000</a:t>
            </a:r>
          </a:p>
          <a:p>
            <a:pPr>
              <a:buFont typeface="Arial" charset="0"/>
              <a:buChar char="•"/>
            </a:pPr>
            <a:endParaRPr lang="en-US" altLang="en-US" sz="1100" dirty="0" smtClean="0">
              <a:solidFill>
                <a:schemeClr val="tx1">
                  <a:lumMod val="65000"/>
                  <a:lumOff val="35000"/>
                </a:schemeClr>
              </a:solidFill>
              <a:latin typeface="Arial" charset="0"/>
              <a:cs typeface="Arial" charset="0"/>
            </a:endParaRPr>
          </a:p>
        </p:txBody>
      </p:sp>
      <p:sp>
        <p:nvSpPr>
          <p:cNvPr id="29" name="Parallelogram 28"/>
          <p:cNvSpPr/>
          <p:nvPr/>
        </p:nvSpPr>
        <p:spPr>
          <a:xfrm>
            <a:off x="4495800" y="3736662"/>
            <a:ext cx="4038600" cy="378138"/>
          </a:xfrm>
          <a:prstGeom prst="parallelogram">
            <a:avLst>
              <a:gd name="adj" fmla="val 8159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p:cNvSpPr txBox="1">
            <a:spLocks/>
          </p:cNvSpPr>
          <p:nvPr/>
        </p:nvSpPr>
        <p:spPr>
          <a:xfrm>
            <a:off x="4800600" y="3686601"/>
            <a:ext cx="4458269" cy="6567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2200" dirty="0" smtClean="0">
                <a:solidFill>
                  <a:schemeClr val="bg1"/>
                </a:solidFill>
                <a:latin typeface="Arial" charset="0"/>
                <a:cs typeface="Arial" charset="0"/>
              </a:rPr>
              <a:t>Negotiated price = $17,200</a:t>
            </a:r>
          </a:p>
          <a:p>
            <a:pPr>
              <a:buFont typeface="Arial" charset="0"/>
              <a:buChar char="•"/>
            </a:pPr>
            <a:endParaRPr lang="en-US" altLang="en-US" sz="1100" dirty="0" smtClean="0">
              <a:solidFill>
                <a:schemeClr val="tx1">
                  <a:lumMod val="65000"/>
                  <a:lumOff val="35000"/>
                </a:schemeClr>
              </a:solidFill>
              <a:latin typeface="Arial" charset="0"/>
              <a:cs typeface="Arial" charset="0"/>
            </a:endParaRPr>
          </a:p>
        </p:txBody>
      </p:sp>
      <p:sp>
        <p:nvSpPr>
          <p:cNvPr id="31" name="TextBox 3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6</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40240568"/>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04800" y="681082"/>
            <a:ext cx="7543800" cy="533871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7619" y="462290"/>
            <a:ext cx="6684843" cy="523220"/>
          </a:xfrm>
          <a:prstGeom prst="rect">
            <a:avLst/>
          </a:prstGeom>
          <a:noFill/>
        </p:spPr>
        <p:txBody>
          <a:bodyPr wrap="none" rtlCol="0">
            <a:spAutoFit/>
          </a:bodyPr>
          <a:lstStyle/>
          <a:p>
            <a:r>
              <a:rPr lang="en-US" sz="2800" dirty="0" smtClean="0">
                <a:solidFill>
                  <a:schemeClr val="bg1"/>
                </a:solidFill>
                <a:latin typeface="Century Gothic" panose="020B0502020202020204" pitchFamily="34" charset="0"/>
              </a:rPr>
              <a:t>CONSUMER AND PRODUCER SURPLUS</a:t>
            </a:r>
            <a:endParaRPr lang="en-US" sz="2800" dirty="0">
              <a:solidFill>
                <a:schemeClr val="bg1"/>
              </a:solidFill>
              <a:latin typeface="Century Gothic" panose="020B0502020202020204" pitchFamily="34" charset="0"/>
            </a:endParaRPr>
          </a:p>
        </p:txBody>
      </p:sp>
      <p:sp>
        <p:nvSpPr>
          <p:cNvPr id="8" name="Content Placeholder 2"/>
          <p:cNvSpPr txBox="1">
            <a:spLocks/>
          </p:cNvSpPr>
          <p:nvPr/>
        </p:nvSpPr>
        <p:spPr>
          <a:xfrm>
            <a:off x="457200" y="1143000"/>
            <a:ext cx="7162800" cy="5486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800" dirty="0" smtClean="0">
                <a:solidFill>
                  <a:schemeClr val="accent6"/>
                </a:solidFill>
                <a:latin typeface="Century Gothic" panose="020B0502020202020204" pitchFamily="34" charset="0"/>
                <a:cs typeface="Arial" panose="020B0604020202020204" pitchFamily="34" charset="0"/>
              </a:rPr>
              <a:t>CONSUMER SURPLUS </a:t>
            </a:r>
            <a:r>
              <a:rPr lang="en-US" altLang="en-US" sz="2800" dirty="0" smtClean="0">
                <a:solidFill>
                  <a:schemeClr val="tx1">
                    <a:lumMod val="50000"/>
                    <a:lumOff val="50000"/>
                  </a:schemeClr>
                </a:solidFill>
                <a:latin typeface="Century Gothic" panose="020B0502020202020204" pitchFamily="34" charset="0"/>
                <a:cs typeface="Arial" panose="020B0604020202020204" pitchFamily="34" charset="0"/>
              </a:rPr>
              <a:t>IS A FORM OF SAVING BECAUSE CONSUMERS ARE WILLING TO PAY MORE THAN THE MARKET PRICE.</a:t>
            </a:r>
          </a:p>
          <a:p>
            <a:pPr algn="l"/>
            <a:endParaRPr lang="en-US" altLang="en-US" sz="2800" dirty="0">
              <a:solidFill>
                <a:schemeClr val="tx1">
                  <a:lumMod val="50000"/>
                  <a:lumOff val="50000"/>
                </a:schemeClr>
              </a:solidFill>
              <a:latin typeface="Century Gothic" panose="020B0502020202020204" pitchFamily="34" charset="0"/>
              <a:cs typeface="Arial" panose="020B0604020202020204" pitchFamily="34" charset="0"/>
            </a:endParaRPr>
          </a:p>
          <a:p>
            <a:pPr algn="l"/>
            <a:r>
              <a:rPr lang="en-US" sz="2800" dirty="0" smtClean="0">
                <a:solidFill>
                  <a:schemeClr val="accent6"/>
                </a:solidFill>
                <a:latin typeface="Century Gothic" panose="020B0502020202020204" pitchFamily="34" charset="0"/>
                <a:cs typeface="Arial" panose="020B0604020202020204" pitchFamily="34" charset="0"/>
              </a:rPr>
              <a:t>PRODUCER </a:t>
            </a:r>
            <a:r>
              <a:rPr lang="en-US" sz="2800" dirty="0">
                <a:solidFill>
                  <a:schemeClr val="accent6"/>
                </a:solidFill>
                <a:latin typeface="Century Gothic" panose="020B0502020202020204" pitchFamily="34" charset="0"/>
                <a:cs typeface="Arial" panose="020B0604020202020204" pitchFamily="34" charset="0"/>
              </a:rPr>
              <a:t>SURPLUS </a:t>
            </a:r>
            <a:r>
              <a:rPr lang="en-US" altLang="en-US" sz="2800" dirty="0" smtClean="0">
                <a:solidFill>
                  <a:schemeClr val="tx1">
                    <a:lumMod val="50000"/>
                    <a:lumOff val="50000"/>
                  </a:schemeClr>
                </a:solidFill>
                <a:latin typeface="Century Gothic" panose="020B0502020202020204" pitchFamily="34" charset="0"/>
                <a:cs typeface="Arial" panose="020B0604020202020204" pitchFamily="34" charset="0"/>
              </a:rPr>
              <a:t>IS A FORM OF EARNING BECAUSE BUSINESSES ARE WILLING TO PROVIDE A GOOD OR SERVICE BELOW THE MARKET PRICE. </a:t>
            </a:r>
            <a:endParaRPr lang="en-US" altLang="en-US" sz="2800" dirty="0">
              <a:solidFill>
                <a:schemeClr val="tx1">
                  <a:lumMod val="50000"/>
                  <a:lumOff val="50000"/>
                </a:schemeClr>
              </a:solidFill>
              <a:latin typeface="Century Gothic" panose="020B0502020202020204" pitchFamily="34" charset="0"/>
              <a:cs typeface="Arial" panose="020B0604020202020204" pitchFamily="34" charset="0"/>
            </a:endParaRPr>
          </a:p>
        </p:txBody>
      </p:sp>
      <p:sp>
        <p:nvSpPr>
          <p:cNvPr id="7" name="TextBox 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9" name="TextBox 8"/>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7</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75704607"/>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096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42081" y="211353"/>
            <a:ext cx="6780213" cy="600164"/>
          </a:xfrm>
          <a:prstGeom prst="rect">
            <a:avLst/>
          </a:prstGeom>
          <a:noFill/>
        </p:spPr>
        <p:txBody>
          <a:bodyPr wrap="square" rtlCol="0">
            <a:spAutoFit/>
          </a:bodyPr>
          <a:lstStyle/>
          <a:p>
            <a:pPr algn="ctr"/>
            <a:r>
              <a:rPr lang="en-US" sz="3300" dirty="0" smtClean="0">
                <a:solidFill>
                  <a:schemeClr val="bg1"/>
                </a:solidFill>
                <a:latin typeface="Century Gothic" panose="020B0502020202020204" pitchFamily="34" charset="0"/>
              </a:rPr>
              <a:t>INDIVIDUAL CONSUMER SURPLUS</a:t>
            </a:r>
            <a:endParaRPr lang="en-US" sz="2800" dirty="0">
              <a:solidFill>
                <a:schemeClr val="bg1"/>
              </a:solidFill>
              <a:latin typeface="Century Gothic" panose="020B0502020202020204" pitchFamily="34" charset="0"/>
            </a:endParaRPr>
          </a:p>
        </p:txBody>
      </p:sp>
      <p:sp>
        <p:nvSpPr>
          <p:cNvPr id="60" name="Rounded Rectangle 59"/>
          <p:cNvSpPr/>
          <p:nvPr/>
        </p:nvSpPr>
        <p:spPr>
          <a:xfrm>
            <a:off x="2438400" y="1066800"/>
            <a:ext cx="1828800" cy="1066799"/>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Consumer A is willing to pay $11...</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102" name="Rectangle 6"/>
          <p:cNvSpPr>
            <a:spLocks noChangeArrowheads="1"/>
          </p:cNvSpPr>
          <p:nvPr/>
        </p:nvSpPr>
        <p:spPr bwMode="auto">
          <a:xfrm>
            <a:off x="927100" y="2484437"/>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6" name="Rectangle 7"/>
          <p:cNvSpPr>
            <a:spLocks noChangeArrowheads="1"/>
          </p:cNvSpPr>
          <p:nvPr/>
        </p:nvSpPr>
        <p:spPr bwMode="auto">
          <a:xfrm>
            <a:off x="884058" y="3352800"/>
            <a:ext cx="182742" cy="261610"/>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6</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07" name="Rectangle 8"/>
          <p:cNvSpPr>
            <a:spLocks noChangeArrowheads="1"/>
          </p:cNvSpPr>
          <p:nvPr/>
        </p:nvSpPr>
        <p:spPr bwMode="auto">
          <a:xfrm>
            <a:off x="927100" y="31019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9" name="Rectangle 10"/>
          <p:cNvSpPr>
            <a:spLocks noChangeArrowheads="1"/>
          </p:cNvSpPr>
          <p:nvPr/>
        </p:nvSpPr>
        <p:spPr bwMode="auto">
          <a:xfrm>
            <a:off x="927100" y="3719512"/>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1" name="Rectangle 12"/>
          <p:cNvSpPr>
            <a:spLocks noChangeArrowheads="1"/>
          </p:cNvSpPr>
          <p:nvPr/>
        </p:nvSpPr>
        <p:spPr bwMode="auto">
          <a:xfrm>
            <a:off x="927100" y="43592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3"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effectLst>
                <a:outerShdw blurRad="38100" dist="38100" dir="2700000" algn="tl">
                  <a:srgbClr val="C0C0C0"/>
                </a:outerShdw>
              </a:effectLst>
              <a:latin typeface="Arial" pitchFamily="34" charset="0"/>
            </a:endParaRPr>
          </a:p>
        </p:txBody>
      </p:sp>
      <p:sp>
        <p:nvSpPr>
          <p:cNvPr id="114" name="Rectangle 15"/>
          <p:cNvSpPr>
            <a:spLocks noChangeArrowheads="1"/>
          </p:cNvSpPr>
          <p:nvPr/>
        </p:nvSpPr>
        <p:spPr bwMode="auto">
          <a:xfrm>
            <a:off x="1223962" y="5715000"/>
            <a:ext cx="2357438" cy="276999"/>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    </a:t>
            </a:r>
            <a:r>
              <a:rPr lang="en-US" b="1" dirty="0" smtClean="0">
                <a:solidFill>
                  <a:srgbClr val="1F1A17"/>
                </a:solidFill>
                <a:latin typeface="Arial" pitchFamily="34" charset="0"/>
              </a:rPr>
              <a:t>1</a:t>
            </a:r>
            <a:r>
              <a:rPr lang="en-US" sz="300" b="1" dirty="0" smtClean="0">
                <a:solidFill>
                  <a:srgbClr val="1F1A17"/>
                </a:solidFill>
                <a:latin typeface="Arial" pitchFamily="34" charset="0"/>
              </a:rPr>
              <a:t>                 </a:t>
            </a:r>
            <a:r>
              <a:rPr lang="en-US" b="1" dirty="0" smtClean="0">
                <a:solidFill>
                  <a:srgbClr val="1F1A17"/>
                </a:solidFill>
                <a:latin typeface="Arial" pitchFamily="34" charset="0"/>
              </a:rPr>
              <a:t>2</a:t>
            </a:r>
            <a:r>
              <a:rPr lang="en-US" sz="300" b="1" dirty="0" smtClean="0">
                <a:solidFill>
                  <a:srgbClr val="1F1A17"/>
                </a:solidFill>
                <a:latin typeface="Arial" pitchFamily="34" charset="0"/>
              </a:rPr>
              <a:t>                   </a:t>
            </a:r>
            <a:r>
              <a:rPr lang="en-US" sz="1700" b="1" dirty="0" smtClean="0">
                <a:solidFill>
                  <a:srgbClr val="1F1A17"/>
                </a:solidFill>
                <a:latin typeface="Arial" pitchFamily="34" charset="0"/>
              </a:rPr>
              <a:t>3</a:t>
            </a:r>
            <a:r>
              <a:rPr lang="en-US" sz="300" b="1" dirty="0" smtClean="0">
                <a:solidFill>
                  <a:srgbClr val="1F1A17"/>
                </a:solidFill>
                <a:latin typeface="Arial" pitchFamily="34" charset="0"/>
              </a:rPr>
              <a:t> </a:t>
            </a:r>
            <a:r>
              <a:rPr lang="en-US" sz="1700" b="1" dirty="0" smtClean="0">
                <a:solidFill>
                  <a:srgbClr val="1F1A17"/>
                </a:solidFill>
                <a:latin typeface="Arial" pitchFamily="34" charset="0"/>
              </a:rPr>
              <a:t>   4</a:t>
            </a:r>
            <a:r>
              <a:rPr lang="en-US" sz="300" b="1" dirty="0" smtClean="0">
                <a:solidFill>
                  <a:srgbClr val="1F1A17"/>
                </a:solidFill>
                <a:latin typeface="Arial" pitchFamily="34" charset="0"/>
              </a:rPr>
              <a:t>  </a:t>
            </a:r>
            <a:r>
              <a:rPr lang="en-US" sz="1700" b="1" dirty="0" smtClean="0">
                <a:solidFill>
                  <a:srgbClr val="1F1A17"/>
                </a:solidFill>
                <a:latin typeface="Arial" pitchFamily="34" charset="0"/>
              </a:rPr>
              <a:t>   5</a:t>
            </a:r>
            <a:r>
              <a:rPr lang="en-US" sz="300" b="1" dirty="0" smtClean="0">
                <a:solidFill>
                  <a:srgbClr val="1F1A17"/>
                </a:solidFill>
                <a:latin typeface="Arial" pitchFamily="34" charset="0"/>
              </a:rPr>
              <a:t>  </a:t>
            </a:r>
            <a:r>
              <a:rPr lang="en-US" sz="1700" b="1" dirty="0" smtClean="0">
                <a:solidFill>
                  <a:srgbClr val="1F1A17"/>
                </a:solidFill>
                <a:latin typeface="Arial" pitchFamily="34" charset="0"/>
              </a:rPr>
              <a:t>   6                 </a:t>
            </a:r>
            <a:endParaRPr lang="en-US" sz="2400" dirty="0">
              <a:effectLst>
                <a:outerShdw blurRad="38100" dist="38100" dir="2700000" algn="tl">
                  <a:srgbClr val="C0C0C0"/>
                </a:outerShdw>
              </a:effectLst>
              <a:latin typeface="Arial" pitchFamily="34" charset="0"/>
            </a:endParaRPr>
          </a:p>
        </p:txBody>
      </p:sp>
      <p:sp>
        <p:nvSpPr>
          <p:cNvPr id="115" name="Rectangle 16"/>
          <p:cNvSpPr>
            <a:spLocks noChangeArrowheads="1"/>
          </p:cNvSpPr>
          <p:nvPr/>
        </p:nvSpPr>
        <p:spPr bwMode="auto">
          <a:xfrm>
            <a:off x="6145212" y="5410200"/>
            <a:ext cx="179536" cy="276999"/>
          </a:xfrm>
          <a:prstGeom prst="rect">
            <a:avLst/>
          </a:prstGeom>
          <a:noFill/>
          <a:ln w="9525">
            <a:noFill/>
            <a:miter lim="800000"/>
            <a:headEnd/>
            <a:tailEnd/>
          </a:ln>
        </p:spPr>
        <p:txBody>
          <a:bodyPr wrap="none" lIns="0" tIns="0" rIns="0" bIns="0">
            <a:spAutoFit/>
          </a:bodyPr>
          <a:lstStyle/>
          <a:p>
            <a:pPr>
              <a:defRPr/>
            </a:pPr>
            <a:r>
              <a:rPr lang="en-US" b="1" i="1" dirty="0">
                <a:solidFill>
                  <a:srgbClr val="1F1A17"/>
                </a:solidFill>
                <a:latin typeface="Arial" pitchFamily="34" charset="0"/>
              </a:rPr>
              <a:t>Q</a:t>
            </a:r>
            <a:endParaRPr lang="en-US" sz="2800" i="1" dirty="0">
              <a:effectLst>
                <a:outerShdw blurRad="38100" dist="38100" dir="2700000" algn="tl">
                  <a:srgbClr val="C0C0C0"/>
                </a:outerShdw>
              </a:effectLst>
              <a:latin typeface="Arial" pitchFamily="34" charset="0"/>
            </a:endParaRPr>
          </a:p>
        </p:txBody>
      </p:sp>
      <p:sp>
        <p:nvSpPr>
          <p:cNvPr id="120" name="Line 23"/>
          <p:cNvSpPr>
            <a:spLocks noChangeShapeType="1"/>
          </p:cNvSpPr>
          <p:nvPr/>
        </p:nvSpPr>
        <p:spPr bwMode="auto">
          <a:xfrm>
            <a:off x="1095216" y="35036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28"/>
          <p:cNvSpPr>
            <a:spLocks noChangeShapeType="1"/>
          </p:cNvSpPr>
          <p:nvPr/>
        </p:nvSpPr>
        <p:spPr bwMode="auto">
          <a:xfrm>
            <a:off x="2509006" y="5562600"/>
            <a:ext cx="1588" cy="128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34"/>
          <p:cNvSpPr>
            <a:spLocks noChangeShapeType="1"/>
          </p:cNvSpPr>
          <p:nvPr/>
        </p:nvSpPr>
        <p:spPr bwMode="auto">
          <a:xfrm>
            <a:off x="3124200" y="5557837"/>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Text Box 37"/>
          <p:cNvSpPr txBox="1">
            <a:spLocks noChangeArrowheads="1"/>
          </p:cNvSpPr>
          <p:nvPr/>
        </p:nvSpPr>
        <p:spPr bwMode="auto">
          <a:xfrm>
            <a:off x="811212" y="1295400"/>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i="1" dirty="0"/>
              <a:t>P</a:t>
            </a:r>
          </a:p>
        </p:txBody>
      </p:sp>
      <p:sp>
        <p:nvSpPr>
          <p:cNvPr id="59" name="Text Box 11"/>
          <p:cNvSpPr txBox="1">
            <a:spLocks noChangeArrowheads="1"/>
          </p:cNvSpPr>
          <p:nvPr/>
        </p:nvSpPr>
        <p:spPr bwMode="auto">
          <a:xfrm>
            <a:off x="4883150" y="1504950"/>
            <a:ext cx="45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a:t>
            </a:r>
            <a:r>
              <a:rPr lang="en-US" altLang="en-US" sz="2000" b="1" baseline="-25000" dirty="0" smtClean="0">
                <a:solidFill>
                  <a:srgbClr val="0070C0"/>
                </a:solidFill>
                <a:latin typeface="Arial" charset="0"/>
              </a:rPr>
              <a:t>0</a:t>
            </a:r>
          </a:p>
        </p:txBody>
      </p:sp>
      <p:sp>
        <p:nvSpPr>
          <p:cNvPr id="61" name="Text Box 12"/>
          <p:cNvSpPr txBox="1">
            <a:spLocks noChangeArrowheads="1"/>
          </p:cNvSpPr>
          <p:nvPr/>
        </p:nvSpPr>
        <p:spPr bwMode="auto">
          <a:xfrm>
            <a:off x="5021263" y="5010150"/>
            <a:ext cx="46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D</a:t>
            </a:r>
            <a:r>
              <a:rPr lang="en-US" altLang="en-US" sz="2000" b="1" baseline="-25000" dirty="0" smtClean="0">
                <a:solidFill>
                  <a:srgbClr val="FF0000"/>
                </a:solidFill>
                <a:latin typeface="Arial" charset="0"/>
              </a:rPr>
              <a:t>0</a:t>
            </a:r>
          </a:p>
        </p:txBody>
      </p:sp>
      <p:sp>
        <p:nvSpPr>
          <p:cNvPr id="64" name="Line 13"/>
          <p:cNvSpPr>
            <a:spLocks noChangeShapeType="1"/>
          </p:cNvSpPr>
          <p:nvPr/>
        </p:nvSpPr>
        <p:spPr bwMode="auto">
          <a:xfrm flipH="1">
            <a:off x="1223962" y="3505200"/>
            <a:ext cx="1981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pitchFamily="34" charset="0"/>
              <a:cs typeface="Arial" charset="0"/>
            </a:endParaRPr>
          </a:p>
        </p:txBody>
      </p:sp>
      <p:cxnSp>
        <p:nvCxnSpPr>
          <p:cNvPr id="66" name="Straight Connector 34"/>
          <p:cNvCxnSpPr>
            <a:cxnSpLocks noChangeShapeType="1"/>
          </p:cNvCxnSpPr>
          <p:nvPr/>
        </p:nvCxnSpPr>
        <p:spPr bwMode="auto">
          <a:xfrm>
            <a:off x="3147217" y="3513934"/>
            <a:ext cx="795" cy="20272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67" name="Straight Connector 34"/>
          <p:cNvCxnSpPr>
            <a:cxnSpLocks noChangeShapeType="1"/>
          </p:cNvCxnSpPr>
          <p:nvPr/>
        </p:nvCxnSpPr>
        <p:spPr bwMode="auto">
          <a:xfrm>
            <a:off x="1524000" y="2057400"/>
            <a:ext cx="0" cy="3480592"/>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5" name="Straight Connector 4"/>
          <p:cNvCxnSpPr/>
          <p:nvPr/>
        </p:nvCxnSpPr>
        <p:spPr>
          <a:xfrm>
            <a:off x="1219200" y="1752600"/>
            <a:ext cx="3810000" cy="334912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1219200" y="1883568"/>
            <a:ext cx="3663950" cy="3374234"/>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57" name="Oval 19"/>
          <p:cNvSpPr>
            <a:spLocks noChangeArrowheads="1"/>
          </p:cNvSpPr>
          <p:nvPr/>
        </p:nvSpPr>
        <p:spPr bwMode="auto">
          <a:xfrm>
            <a:off x="3055777" y="3385343"/>
            <a:ext cx="152400" cy="15240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13" name="Straight Connector 12"/>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34"/>
          <p:cNvCxnSpPr>
            <a:cxnSpLocks noChangeShapeType="1"/>
          </p:cNvCxnSpPr>
          <p:nvPr/>
        </p:nvCxnSpPr>
        <p:spPr bwMode="auto">
          <a:xfrm>
            <a:off x="2209800" y="2615406"/>
            <a:ext cx="0" cy="2917028"/>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74" name="Straight Connector 34"/>
          <p:cNvCxnSpPr>
            <a:cxnSpLocks noChangeShapeType="1"/>
          </p:cNvCxnSpPr>
          <p:nvPr/>
        </p:nvCxnSpPr>
        <p:spPr bwMode="auto">
          <a:xfrm>
            <a:off x="2820195" y="3200400"/>
            <a:ext cx="0" cy="23320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76" name="Straight Connector 34"/>
          <p:cNvCxnSpPr>
            <a:cxnSpLocks noChangeShapeType="1"/>
          </p:cNvCxnSpPr>
          <p:nvPr/>
        </p:nvCxnSpPr>
        <p:spPr bwMode="auto">
          <a:xfrm>
            <a:off x="2513012" y="2895600"/>
            <a:ext cx="2383" cy="26368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77" name="Straight Connector 34"/>
          <p:cNvCxnSpPr>
            <a:cxnSpLocks noChangeShapeType="1"/>
          </p:cNvCxnSpPr>
          <p:nvPr/>
        </p:nvCxnSpPr>
        <p:spPr bwMode="auto">
          <a:xfrm flipH="1">
            <a:off x="1878329" y="2340605"/>
            <a:ext cx="6032" cy="3191829"/>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sp>
        <p:nvSpPr>
          <p:cNvPr id="78" name="Rectangle 7"/>
          <p:cNvSpPr>
            <a:spLocks noChangeArrowheads="1"/>
          </p:cNvSpPr>
          <p:nvPr/>
        </p:nvSpPr>
        <p:spPr bwMode="auto">
          <a:xfrm>
            <a:off x="879455" y="3070225"/>
            <a:ext cx="182742"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7 </a:t>
            </a:r>
            <a:endParaRPr lang="en-US" sz="2400" dirty="0">
              <a:effectLst>
                <a:outerShdw blurRad="38100" dist="38100" dir="2700000" algn="tl">
                  <a:srgbClr val="C0C0C0"/>
                </a:outerShdw>
              </a:effectLst>
              <a:latin typeface="Arial" pitchFamily="34" charset="0"/>
            </a:endParaRPr>
          </a:p>
        </p:txBody>
      </p:sp>
      <p:sp>
        <p:nvSpPr>
          <p:cNvPr id="79" name="Rectangle 8"/>
          <p:cNvSpPr>
            <a:spLocks noChangeArrowheads="1"/>
          </p:cNvSpPr>
          <p:nvPr/>
        </p:nvSpPr>
        <p:spPr bwMode="auto">
          <a:xfrm>
            <a:off x="922497" y="28194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80" name="Line 23"/>
          <p:cNvSpPr>
            <a:spLocks noChangeShapeType="1"/>
          </p:cNvSpPr>
          <p:nvPr/>
        </p:nvSpPr>
        <p:spPr bwMode="auto">
          <a:xfrm>
            <a:off x="1090613" y="319944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Rectangle 7"/>
          <p:cNvSpPr>
            <a:spLocks noChangeArrowheads="1"/>
          </p:cNvSpPr>
          <p:nvPr/>
        </p:nvSpPr>
        <p:spPr bwMode="auto">
          <a:xfrm>
            <a:off x="879455" y="2786390"/>
            <a:ext cx="182742"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8 </a:t>
            </a:r>
            <a:endParaRPr lang="en-US" sz="2400" dirty="0">
              <a:effectLst>
                <a:outerShdw blurRad="38100" dist="38100" dir="2700000" algn="tl">
                  <a:srgbClr val="C0C0C0"/>
                </a:outerShdw>
              </a:effectLst>
              <a:latin typeface="Arial" pitchFamily="34" charset="0"/>
            </a:endParaRPr>
          </a:p>
        </p:txBody>
      </p:sp>
      <p:sp>
        <p:nvSpPr>
          <p:cNvPr id="82" name="Rectangle 8"/>
          <p:cNvSpPr>
            <a:spLocks noChangeArrowheads="1"/>
          </p:cNvSpPr>
          <p:nvPr/>
        </p:nvSpPr>
        <p:spPr bwMode="auto">
          <a:xfrm>
            <a:off x="922497" y="253556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83" name="Line 23"/>
          <p:cNvSpPr>
            <a:spLocks noChangeShapeType="1"/>
          </p:cNvSpPr>
          <p:nvPr/>
        </p:nvSpPr>
        <p:spPr bwMode="auto">
          <a:xfrm>
            <a:off x="1090613" y="2915608"/>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Rectangle 7"/>
          <p:cNvSpPr>
            <a:spLocks noChangeArrowheads="1"/>
          </p:cNvSpPr>
          <p:nvPr/>
        </p:nvSpPr>
        <p:spPr bwMode="auto">
          <a:xfrm>
            <a:off x="879455" y="2481590"/>
            <a:ext cx="182742"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9 </a:t>
            </a:r>
            <a:endParaRPr lang="en-US" sz="2400" dirty="0">
              <a:effectLst>
                <a:outerShdw blurRad="38100" dist="38100" dir="2700000" algn="tl">
                  <a:srgbClr val="C0C0C0"/>
                </a:outerShdw>
              </a:effectLst>
              <a:latin typeface="Arial" pitchFamily="34" charset="0"/>
            </a:endParaRPr>
          </a:p>
        </p:txBody>
      </p:sp>
      <p:sp>
        <p:nvSpPr>
          <p:cNvPr id="85" name="Rectangle 8"/>
          <p:cNvSpPr>
            <a:spLocks noChangeArrowheads="1"/>
          </p:cNvSpPr>
          <p:nvPr/>
        </p:nvSpPr>
        <p:spPr bwMode="auto">
          <a:xfrm>
            <a:off x="922497" y="2154565"/>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86" name="Line 23"/>
          <p:cNvSpPr>
            <a:spLocks noChangeShapeType="1"/>
          </p:cNvSpPr>
          <p:nvPr/>
        </p:nvSpPr>
        <p:spPr bwMode="auto">
          <a:xfrm>
            <a:off x="1090613" y="2615406"/>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Rectangle 7"/>
          <p:cNvSpPr>
            <a:spLocks noChangeArrowheads="1"/>
          </p:cNvSpPr>
          <p:nvPr/>
        </p:nvSpPr>
        <p:spPr bwMode="auto">
          <a:xfrm>
            <a:off x="773341" y="2209800"/>
            <a:ext cx="304571"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10 </a:t>
            </a:r>
            <a:endParaRPr lang="en-US" sz="2400" dirty="0">
              <a:effectLst>
                <a:outerShdw blurRad="38100" dist="38100" dir="2700000" algn="tl">
                  <a:srgbClr val="C0C0C0"/>
                </a:outerShdw>
              </a:effectLst>
              <a:latin typeface="Arial" pitchFamily="34" charset="0"/>
            </a:endParaRPr>
          </a:p>
        </p:txBody>
      </p:sp>
      <p:sp>
        <p:nvSpPr>
          <p:cNvPr id="88" name="Rectangle 8"/>
          <p:cNvSpPr>
            <a:spLocks noChangeArrowheads="1"/>
          </p:cNvSpPr>
          <p:nvPr/>
        </p:nvSpPr>
        <p:spPr bwMode="auto">
          <a:xfrm>
            <a:off x="922497" y="19050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89" name="Line 23"/>
          <p:cNvSpPr>
            <a:spLocks noChangeShapeType="1"/>
          </p:cNvSpPr>
          <p:nvPr/>
        </p:nvSpPr>
        <p:spPr bwMode="auto">
          <a:xfrm>
            <a:off x="1090613" y="2339018"/>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Rectangle 7"/>
          <p:cNvSpPr>
            <a:spLocks noChangeArrowheads="1"/>
          </p:cNvSpPr>
          <p:nvPr/>
        </p:nvSpPr>
        <p:spPr bwMode="auto">
          <a:xfrm>
            <a:off x="774284" y="1905000"/>
            <a:ext cx="292516"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11 </a:t>
            </a:r>
            <a:endParaRPr lang="en-US" sz="2400" dirty="0">
              <a:effectLst>
                <a:outerShdw blurRad="38100" dist="38100" dir="2700000" algn="tl">
                  <a:srgbClr val="C0C0C0"/>
                </a:outerShdw>
              </a:effectLst>
              <a:latin typeface="Arial" pitchFamily="34" charset="0"/>
            </a:endParaRPr>
          </a:p>
        </p:txBody>
      </p:sp>
      <p:sp>
        <p:nvSpPr>
          <p:cNvPr id="91" name="Rectangle 8"/>
          <p:cNvSpPr>
            <a:spLocks noChangeArrowheads="1"/>
          </p:cNvSpPr>
          <p:nvPr/>
        </p:nvSpPr>
        <p:spPr bwMode="auto">
          <a:xfrm>
            <a:off x="922497" y="1752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92" name="Line 23"/>
          <p:cNvSpPr>
            <a:spLocks noChangeShapeType="1"/>
          </p:cNvSpPr>
          <p:nvPr/>
        </p:nvSpPr>
        <p:spPr bwMode="auto">
          <a:xfrm>
            <a:off x="1090613" y="205644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Rectangle 7"/>
          <p:cNvSpPr>
            <a:spLocks noChangeArrowheads="1"/>
          </p:cNvSpPr>
          <p:nvPr/>
        </p:nvSpPr>
        <p:spPr bwMode="auto">
          <a:xfrm>
            <a:off x="762000" y="1622425"/>
            <a:ext cx="304571"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12 </a:t>
            </a:r>
            <a:endParaRPr lang="en-US" sz="2400" dirty="0">
              <a:effectLst>
                <a:outerShdw blurRad="38100" dist="38100" dir="2700000" algn="tl">
                  <a:srgbClr val="C0C0C0"/>
                </a:outerShdw>
              </a:effectLst>
              <a:latin typeface="Arial" pitchFamily="34" charset="0"/>
            </a:endParaRPr>
          </a:p>
        </p:txBody>
      </p:sp>
      <p:sp>
        <p:nvSpPr>
          <p:cNvPr id="94"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95" name="Line 23"/>
          <p:cNvSpPr>
            <a:spLocks noChangeShapeType="1"/>
          </p:cNvSpPr>
          <p:nvPr/>
        </p:nvSpPr>
        <p:spPr bwMode="auto">
          <a:xfrm>
            <a:off x="1090613" y="175164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28"/>
          <p:cNvSpPr>
            <a:spLocks noChangeShapeType="1"/>
          </p:cNvSpPr>
          <p:nvPr/>
        </p:nvSpPr>
        <p:spPr bwMode="auto">
          <a:xfrm>
            <a:off x="1522412" y="5562600"/>
            <a:ext cx="1588" cy="128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34"/>
          <p:cNvSpPr>
            <a:spLocks noChangeShapeType="1"/>
          </p:cNvSpPr>
          <p:nvPr/>
        </p:nvSpPr>
        <p:spPr bwMode="auto">
          <a:xfrm>
            <a:off x="2819400"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34"/>
          <p:cNvSpPr>
            <a:spLocks noChangeShapeType="1"/>
          </p:cNvSpPr>
          <p:nvPr/>
        </p:nvSpPr>
        <p:spPr bwMode="auto">
          <a:xfrm>
            <a:off x="1882774" y="5541168"/>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34"/>
          <p:cNvSpPr>
            <a:spLocks noChangeShapeType="1"/>
          </p:cNvSpPr>
          <p:nvPr/>
        </p:nvSpPr>
        <p:spPr bwMode="auto">
          <a:xfrm>
            <a:off x="2208213" y="5525767"/>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5" name="Straight Connector 34"/>
          <p:cNvCxnSpPr/>
          <p:nvPr/>
        </p:nvCxnSpPr>
        <p:spPr>
          <a:xfrm flipV="1">
            <a:off x="1223962" y="3200400"/>
            <a:ext cx="1597025" cy="632"/>
          </a:xfrm>
          <a:prstGeom prst="line">
            <a:avLst/>
          </a:prstGeom>
          <a:ln w="222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219200" y="2896232"/>
            <a:ext cx="1289806" cy="0"/>
          </a:xfrm>
          <a:prstGeom prst="line">
            <a:avLst/>
          </a:prstGeom>
          <a:ln w="222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219200" y="2591432"/>
            <a:ext cx="989013" cy="0"/>
          </a:xfrm>
          <a:prstGeom prst="line">
            <a:avLst/>
          </a:prstGeom>
          <a:ln w="222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219200" y="2286632"/>
            <a:ext cx="659128" cy="955"/>
          </a:xfrm>
          <a:prstGeom prst="line">
            <a:avLst/>
          </a:prstGeom>
          <a:ln w="222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223962" y="2035968"/>
            <a:ext cx="298450" cy="2857"/>
          </a:xfrm>
          <a:prstGeom prst="line">
            <a:avLst/>
          </a:prstGeom>
          <a:ln w="222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223962" y="2057400"/>
            <a:ext cx="298450" cy="1447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2438400" y="4191001"/>
            <a:ext cx="1524000" cy="1066799"/>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…but the price is just $6.</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6" name="Rounded Rectangle 115"/>
              <p:cNvSpPr/>
              <p:nvPr/>
            </p:nvSpPr>
            <p:spPr>
              <a:xfrm>
                <a:off x="4905381" y="2209800"/>
                <a:ext cx="2943219" cy="100376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Consumer A’s surplus is $11 </a:t>
                </a:r>
                <a14:m>
                  <m:oMath xmlns:m="http://schemas.openxmlformats.org/officeDocument/2006/math">
                    <m:r>
                      <a:rPr lang="en-US" altLang="en-US" sz="2000" i="1" dirty="0" smtClean="0">
                        <a:solidFill>
                          <a:schemeClr val="bg1">
                            <a:lumMod val="95000"/>
                          </a:schemeClr>
                        </a:solidFill>
                        <a:latin typeface="Cambria Math"/>
                        <a:cs typeface="Arial" panose="020B0604020202020204" pitchFamily="34" charset="0"/>
                      </a:rPr>
                      <m:t>−</m:t>
                    </m:r>
                  </m:oMath>
                </a14:m>
                <a:r>
                  <a:rPr lang="en-US" altLang="en-US" sz="2000" dirty="0" smtClean="0">
                    <a:solidFill>
                      <a:schemeClr val="bg1">
                        <a:lumMod val="95000"/>
                      </a:schemeClr>
                    </a:solidFill>
                    <a:latin typeface="Arial" panose="020B0604020202020204" pitchFamily="34" charset="0"/>
                    <a:cs typeface="Arial" panose="020B0604020202020204" pitchFamily="34" charset="0"/>
                  </a:rPr>
                  <a:t> $6 = $5.</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mc:Choice>
        <mc:Fallback xmlns="">
          <p:sp>
            <p:nvSpPr>
              <p:cNvPr id="116" name="Rounded Rectangle 115"/>
              <p:cNvSpPr>
                <a:spLocks noRot="1" noChangeAspect="1" noMove="1" noResize="1" noEditPoints="1" noAdjustHandles="1" noChangeArrowheads="1" noChangeShapeType="1" noTextEdit="1"/>
              </p:cNvSpPr>
              <p:nvPr/>
            </p:nvSpPr>
            <p:spPr>
              <a:xfrm>
                <a:off x="4905381" y="2209800"/>
                <a:ext cx="2943219" cy="1003765"/>
              </a:xfrm>
              <a:prstGeom prst="roundRect">
                <a:avLst>
                  <a:gd name="adj" fmla="val 9475"/>
                </a:avLst>
              </a:prstGeom>
              <a:blipFill rotWithShape="1">
                <a:blip r:embed="rId3"/>
                <a:stretch>
                  <a:fillRect/>
                </a:stretch>
              </a:blipFill>
              <a:ln>
                <a:noFill/>
              </a:ln>
              <a:effectLst>
                <a:outerShdw blurRad="50800" dist="38100" dir="18900000" algn="bl" rotWithShape="0">
                  <a:prstClr val="black">
                    <a:alpha val="40000"/>
                  </a:prstClr>
                </a:outerShdw>
              </a:effectLst>
            </p:spPr>
            <p:txBody>
              <a:bodyPr/>
              <a:lstStyle/>
              <a:p>
                <a:r>
                  <a:rPr lang="en-US">
                    <a:noFill/>
                  </a:rPr>
                  <a:t> </a:t>
                </a:r>
              </a:p>
            </p:txBody>
          </p:sp>
        </mc:Fallback>
      </mc:AlternateContent>
      <p:cxnSp>
        <p:nvCxnSpPr>
          <p:cNvPr id="45" name="Straight Arrow Connector 44"/>
          <p:cNvCxnSpPr>
            <a:stCxn id="60" idx="1"/>
          </p:cNvCxnSpPr>
          <p:nvPr/>
        </p:nvCxnSpPr>
        <p:spPr>
          <a:xfrm flipH="1">
            <a:off x="1522412" y="1600200"/>
            <a:ext cx="915988" cy="457830"/>
          </a:xfrm>
          <a:prstGeom prst="straightConnector1">
            <a:avLst/>
          </a:prstGeom>
          <a:ln w="38100">
            <a:solidFill>
              <a:srgbClr val="00808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flipV="1">
            <a:off x="1548764" y="3483607"/>
            <a:ext cx="965836" cy="730410"/>
          </a:xfrm>
          <a:prstGeom prst="straightConnector1">
            <a:avLst/>
          </a:prstGeom>
          <a:ln w="38100">
            <a:solidFill>
              <a:srgbClr val="008080"/>
            </a:solidFill>
            <a:tailEnd type="arrow" w="lg" len="lg"/>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1550989" y="2287587"/>
            <a:ext cx="313114" cy="12176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2" name="Rounded Rectangle 121"/>
              <p:cNvSpPr/>
              <p:nvPr/>
            </p:nvSpPr>
            <p:spPr>
              <a:xfrm>
                <a:off x="4905381" y="3429000"/>
                <a:ext cx="2943219" cy="131699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Consumer B is willing to pay $10; consumer surplus is $10 </a:t>
                </a:r>
                <a14:m>
                  <m:oMath xmlns:m="http://schemas.openxmlformats.org/officeDocument/2006/math">
                    <m:r>
                      <a:rPr lang="en-US" altLang="en-US" sz="2000" i="1" dirty="0" smtClean="0">
                        <a:solidFill>
                          <a:schemeClr val="bg1">
                            <a:lumMod val="95000"/>
                          </a:schemeClr>
                        </a:solidFill>
                        <a:latin typeface="Cambria Math"/>
                        <a:cs typeface="Arial" panose="020B0604020202020204" pitchFamily="34" charset="0"/>
                      </a:rPr>
                      <m:t>−</m:t>
                    </m:r>
                  </m:oMath>
                </a14:m>
                <a:r>
                  <a:rPr lang="en-US" altLang="en-US" sz="2000" dirty="0" smtClean="0">
                    <a:solidFill>
                      <a:schemeClr val="bg1">
                        <a:lumMod val="95000"/>
                      </a:schemeClr>
                    </a:solidFill>
                    <a:latin typeface="Arial" panose="020B0604020202020204" pitchFamily="34" charset="0"/>
                    <a:cs typeface="Arial" panose="020B0604020202020204" pitchFamily="34" charset="0"/>
                  </a:rPr>
                  <a:t> $6 = $4.</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mc:Choice>
        <mc:Fallback xmlns="">
          <p:sp>
            <p:nvSpPr>
              <p:cNvPr id="122" name="Rounded Rectangle 121"/>
              <p:cNvSpPr>
                <a:spLocks noRot="1" noChangeAspect="1" noMove="1" noResize="1" noEditPoints="1" noAdjustHandles="1" noChangeArrowheads="1" noChangeShapeType="1" noTextEdit="1"/>
              </p:cNvSpPr>
              <p:nvPr/>
            </p:nvSpPr>
            <p:spPr>
              <a:xfrm>
                <a:off x="4905381" y="3429000"/>
                <a:ext cx="2943219" cy="1316995"/>
              </a:xfrm>
              <a:prstGeom prst="roundRect">
                <a:avLst>
                  <a:gd name="adj" fmla="val 9475"/>
                </a:avLst>
              </a:prstGeom>
              <a:blipFill rotWithShape="1">
                <a:blip r:embed="rId4"/>
                <a:stretch>
                  <a:fillRect/>
                </a:stretch>
              </a:blipFill>
              <a:ln>
                <a:noFill/>
              </a:ln>
              <a:effectLst>
                <a:outerShdw blurRad="50800" dist="38100" dir="18900000" algn="bl" rotWithShape="0">
                  <a:prstClr val="black">
                    <a:alpha val="40000"/>
                  </a:prstClr>
                </a:outerShdw>
              </a:effectLst>
            </p:spPr>
            <p:txBody>
              <a:bodyPr/>
              <a:lstStyle/>
              <a:p>
                <a:r>
                  <a:rPr lang="en-US">
                    <a:noFill/>
                  </a:rPr>
                  <a:t> </a:t>
                </a:r>
              </a:p>
            </p:txBody>
          </p:sp>
        </mc:Fallback>
      </mc:AlternateContent>
      <p:sp>
        <p:nvSpPr>
          <p:cNvPr id="123" name="Rounded Rectangle 122"/>
          <p:cNvSpPr/>
          <p:nvPr/>
        </p:nvSpPr>
        <p:spPr>
          <a:xfrm>
            <a:off x="5995990" y="4931403"/>
            <a:ext cx="1852610" cy="402597"/>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And so on…</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68" name="TextBox 67"/>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69" name="TextBox 68"/>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8</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304680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500"/>
                                        <p:tgtEl>
                                          <p:spTgt spid="1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2"/>
                                        </p:tgtEl>
                                        <p:attrNameLst>
                                          <p:attrName>style.visibility</p:attrName>
                                        </p:attrNameLst>
                                      </p:cBhvr>
                                      <p:to>
                                        <p:strVal val="visible"/>
                                      </p:to>
                                    </p:set>
                                    <p:animEffect transition="in" filter="fade">
                                      <p:cBhvr>
                                        <p:cTn id="15" dur="500"/>
                                        <p:tgtEl>
                                          <p:spTgt spid="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21" grpId="0" animBg="1"/>
      <p:bldP spid="122" grpId="0" animBg="1"/>
      <p:bldP spid="1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096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42081" y="211353"/>
            <a:ext cx="6780213" cy="600164"/>
          </a:xfrm>
          <a:prstGeom prst="rect">
            <a:avLst/>
          </a:prstGeom>
          <a:noFill/>
        </p:spPr>
        <p:txBody>
          <a:bodyPr wrap="square" rtlCol="0">
            <a:spAutoFit/>
          </a:bodyPr>
          <a:lstStyle/>
          <a:p>
            <a:pPr algn="ctr"/>
            <a:r>
              <a:rPr lang="en-US" sz="3300" dirty="0" smtClean="0">
                <a:solidFill>
                  <a:schemeClr val="bg1"/>
                </a:solidFill>
                <a:latin typeface="Century Gothic" panose="020B0502020202020204" pitchFamily="34" charset="0"/>
              </a:rPr>
              <a:t>TOTAL CONSUMER SURPLUS</a:t>
            </a:r>
            <a:endParaRPr lang="en-US" sz="2800" dirty="0">
              <a:solidFill>
                <a:schemeClr val="bg1"/>
              </a:solidFill>
              <a:latin typeface="Century Gothic" panose="020B0502020202020204" pitchFamily="34" charset="0"/>
            </a:endParaRPr>
          </a:p>
        </p:txBody>
      </p:sp>
      <p:sp>
        <p:nvSpPr>
          <p:cNvPr id="102" name="Rectangle 6"/>
          <p:cNvSpPr>
            <a:spLocks noChangeArrowheads="1"/>
          </p:cNvSpPr>
          <p:nvPr/>
        </p:nvSpPr>
        <p:spPr bwMode="auto">
          <a:xfrm>
            <a:off x="927100" y="2484437"/>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6" name="Rectangle 7"/>
          <p:cNvSpPr>
            <a:spLocks noChangeArrowheads="1"/>
          </p:cNvSpPr>
          <p:nvPr/>
        </p:nvSpPr>
        <p:spPr bwMode="auto">
          <a:xfrm>
            <a:off x="884058" y="3352800"/>
            <a:ext cx="182742" cy="261610"/>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6</a:t>
            </a:r>
            <a:r>
              <a:rPr lang="en-US" sz="1700" b="1" dirty="0" smtClean="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107" name="Rectangle 8"/>
          <p:cNvSpPr>
            <a:spLocks noChangeArrowheads="1"/>
          </p:cNvSpPr>
          <p:nvPr/>
        </p:nvSpPr>
        <p:spPr bwMode="auto">
          <a:xfrm>
            <a:off x="927100" y="31019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09" name="Rectangle 10"/>
          <p:cNvSpPr>
            <a:spLocks noChangeArrowheads="1"/>
          </p:cNvSpPr>
          <p:nvPr/>
        </p:nvSpPr>
        <p:spPr bwMode="auto">
          <a:xfrm>
            <a:off x="927100" y="3719512"/>
            <a:ext cx="60325" cy="261938"/>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1" name="Rectangle 12"/>
          <p:cNvSpPr>
            <a:spLocks noChangeArrowheads="1"/>
          </p:cNvSpPr>
          <p:nvPr/>
        </p:nvSpPr>
        <p:spPr bwMode="auto">
          <a:xfrm>
            <a:off x="927100" y="435927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113"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effectLst>
                <a:outerShdw blurRad="38100" dist="38100" dir="2700000" algn="tl">
                  <a:srgbClr val="C0C0C0"/>
                </a:outerShdw>
              </a:effectLst>
              <a:latin typeface="Arial" pitchFamily="34" charset="0"/>
            </a:endParaRPr>
          </a:p>
        </p:txBody>
      </p:sp>
      <p:sp>
        <p:nvSpPr>
          <p:cNvPr id="114" name="Rectangle 15"/>
          <p:cNvSpPr>
            <a:spLocks noChangeArrowheads="1"/>
          </p:cNvSpPr>
          <p:nvPr/>
        </p:nvSpPr>
        <p:spPr bwMode="auto">
          <a:xfrm>
            <a:off x="1223962" y="5715000"/>
            <a:ext cx="2357438" cy="276999"/>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    </a:t>
            </a:r>
            <a:r>
              <a:rPr lang="en-US" b="1" dirty="0" smtClean="0">
                <a:solidFill>
                  <a:srgbClr val="1F1A17"/>
                </a:solidFill>
                <a:latin typeface="Arial" pitchFamily="34" charset="0"/>
              </a:rPr>
              <a:t>1</a:t>
            </a:r>
            <a:r>
              <a:rPr lang="en-US" sz="300" b="1" dirty="0" smtClean="0">
                <a:solidFill>
                  <a:srgbClr val="1F1A17"/>
                </a:solidFill>
                <a:latin typeface="Arial" pitchFamily="34" charset="0"/>
              </a:rPr>
              <a:t>                 </a:t>
            </a:r>
            <a:r>
              <a:rPr lang="en-US" b="1" dirty="0" smtClean="0">
                <a:solidFill>
                  <a:srgbClr val="1F1A17"/>
                </a:solidFill>
                <a:latin typeface="Arial" pitchFamily="34" charset="0"/>
              </a:rPr>
              <a:t>2</a:t>
            </a:r>
            <a:r>
              <a:rPr lang="en-US" sz="300" b="1" dirty="0" smtClean="0">
                <a:solidFill>
                  <a:srgbClr val="1F1A17"/>
                </a:solidFill>
                <a:latin typeface="Arial" pitchFamily="34" charset="0"/>
              </a:rPr>
              <a:t>                   </a:t>
            </a:r>
            <a:r>
              <a:rPr lang="en-US" sz="1700" b="1" dirty="0" smtClean="0">
                <a:solidFill>
                  <a:srgbClr val="1F1A17"/>
                </a:solidFill>
                <a:latin typeface="Arial" pitchFamily="34" charset="0"/>
              </a:rPr>
              <a:t>3</a:t>
            </a:r>
            <a:r>
              <a:rPr lang="en-US" sz="300" b="1" dirty="0" smtClean="0">
                <a:solidFill>
                  <a:srgbClr val="1F1A17"/>
                </a:solidFill>
                <a:latin typeface="Arial" pitchFamily="34" charset="0"/>
              </a:rPr>
              <a:t> </a:t>
            </a:r>
            <a:r>
              <a:rPr lang="en-US" sz="1700" b="1" dirty="0" smtClean="0">
                <a:solidFill>
                  <a:srgbClr val="1F1A17"/>
                </a:solidFill>
                <a:latin typeface="Arial" pitchFamily="34" charset="0"/>
              </a:rPr>
              <a:t>   4</a:t>
            </a:r>
            <a:r>
              <a:rPr lang="en-US" sz="300" b="1" dirty="0" smtClean="0">
                <a:solidFill>
                  <a:srgbClr val="1F1A17"/>
                </a:solidFill>
                <a:latin typeface="Arial" pitchFamily="34" charset="0"/>
              </a:rPr>
              <a:t>  </a:t>
            </a:r>
            <a:r>
              <a:rPr lang="en-US" sz="1700" b="1" dirty="0" smtClean="0">
                <a:solidFill>
                  <a:srgbClr val="1F1A17"/>
                </a:solidFill>
                <a:latin typeface="Arial" pitchFamily="34" charset="0"/>
              </a:rPr>
              <a:t>   5</a:t>
            </a:r>
            <a:r>
              <a:rPr lang="en-US" sz="300" b="1" dirty="0" smtClean="0">
                <a:solidFill>
                  <a:srgbClr val="1F1A17"/>
                </a:solidFill>
                <a:latin typeface="Arial" pitchFamily="34" charset="0"/>
              </a:rPr>
              <a:t>  </a:t>
            </a:r>
            <a:r>
              <a:rPr lang="en-US" sz="1700" b="1" dirty="0" smtClean="0">
                <a:solidFill>
                  <a:srgbClr val="1F1A17"/>
                </a:solidFill>
                <a:latin typeface="Arial" pitchFamily="34" charset="0"/>
              </a:rPr>
              <a:t>   6                 </a:t>
            </a:r>
            <a:endParaRPr lang="en-US" sz="2400" dirty="0">
              <a:effectLst>
                <a:outerShdw blurRad="38100" dist="38100" dir="2700000" algn="tl">
                  <a:srgbClr val="C0C0C0"/>
                </a:outerShdw>
              </a:effectLst>
              <a:latin typeface="Arial" pitchFamily="34" charset="0"/>
            </a:endParaRPr>
          </a:p>
        </p:txBody>
      </p:sp>
      <p:sp>
        <p:nvSpPr>
          <p:cNvPr id="115" name="Rectangle 16"/>
          <p:cNvSpPr>
            <a:spLocks noChangeArrowheads="1"/>
          </p:cNvSpPr>
          <p:nvPr/>
        </p:nvSpPr>
        <p:spPr bwMode="auto">
          <a:xfrm>
            <a:off x="6145212" y="5410200"/>
            <a:ext cx="179536" cy="276999"/>
          </a:xfrm>
          <a:prstGeom prst="rect">
            <a:avLst/>
          </a:prstGeom>
          <a:noFill/>
          <a:ln w="9525">
            <a:noFill/>
            <a:miter lim="800000"/>
            <a:headEnd/>
            <a:tailEnd/>
          </a:ln>
        </p:spPr>
        <p:txBody>
          <a:bodyPr wrap="none" lIns="0" tIns="0" rIns="0" bIns="0">
            <a:spAutoFit/>
          </a:bodyPr>
          <a:lstStyle/>
          <a:p>
            <a:pPr>
              <a:defRPr/>
            </a:pPr>
            <a:r>
              <a:rPr lang="en-US" b="1" i="1" dirty="0">
                <a:solidFill>
                  <a:srgbClr val="1F1A17"/>
                </a:solidFill>
                <a:latin typeface="Arial" pitchFamily="34" charset="0"/>
              </a:rPr>
              <a:t>Q</a:t>
            </a:r>
            <a:endParaRPr lang="en-US" sz="2800" i="1" dirty="0">
              <a:effectLst>
                <a:outerShdw blurRad="38100" dist="38100" dir="2700000" algn="tl">
                  <a:srgbClr val="C0C0C0"/>
                </a:outerShdw>
              </a:effectLst>
              <a:latin typeface="Arial" pitchFamily="34" charset="0"/>
            </a:endParaRPr>
          </a:p>
        </p:txBody>
      </p:sp>
      <p:sp>
        <p:nvSpPr>
          <p:cNvPr id="120" name="Line 23"/>
          <p:cNvSpPr>
            <a:spLocks noChangeShapeType="1"/>
          </p:cNvSpPr>
          <p:nvPr/>
        </p:nvSpPr>
        <p:spPr bwMode="auto">
          <a:xfrm>
            <a:off x="1095216" y="350361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28"/>
          <p:cNvSpPr>
            <a:spLocks noChangeShapeType="1"/>
          </p:cNvSpPr>
          <p:nvPr/>
        </p:nvSpPr>
        <p:spPr bwMode="auto">
          <a:xfrm>
            <a:off x="2509006" y="5562600"/>
            <a:ext cx="1588" cy="128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34"/>
          <p:cNvSpPr>
            <a:spLocks noChangeShapeType="1"/>
          </p:cNvSpPr>
          <p:nvPr/>
        </p:nvSpPr>
        <p:spPr bwMode="auto">
          <a:xfrm>
            <a:off x="3124200" y="5557837"/>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Text Box 37"/>
          <p:cNvSpPr txBox="1">
            <a:spLocks noChangeArrowheads="1"/>
          </p:cNvSpPr>
          <p:nvPr/>
        </p:nvSpPr>
        <p:spPr bwMode="auto">
          <a:xfrm>
            <a:off x="811212" y="1295400"/>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i="1" dirty="0"/>
              <a:t>P</a:t>
            </a:r>
          </a:p>
        </p:txBody>
      </p:sp>
      <p:sp>
        <p:nvSpPr>
          <p:cNvPr id="59" name="Text Box 11"/>
          <p:cNvSpPr txBox="1">
            <a:spLocks noChangeArrowheads="1"/>
          </p:cNvSpPr>
          <p:nvPr/>
        </p:nvSpPr>
        <p:spPr bwMode="auto">
          <a:xfrm>
            <a:off x="4883150" y="1504950"/>
            <a:ext cx="45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a:t>
            </a:r>
            <a:r>
              <a:rPr lang="en-US" altLang="en-US" sz="2000" b="1" baseline="-25000" dirty="0" smtClean="0">
                <a:solidFill>
                  <a:srgbClr val="0070C0"/>
                </a:solidFill>
                <a:latin typeface="Arial" charset="0"/>
              </a:rPr>
              <a:t>0</a:t>
            </a:r>
          </a:p>
        </p:txBody>
      </p:sp>
      <p:sp>
        <p:nvSpPr>
          <p:cNvPr id="61" name="Text Box 12"/>
          <p:cNvSpPr txBox="1">
            <a:spLocks noChangeArrowheads="1"/>
          </p:cNvSpPr>
          <p:nvPr/>
        </p:nvSpPr>
        <p:spPr bwMode="auto">
          <a:xfrm>
            <a:off x="5021263" y="5010150"/>
            <a:ext cx="46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D</a:t>
            </a:r>
            <a:r>
              <a:rPr lang="en-US" altLang="en-US" sz="2000" b="1" baseline="-25000" dirty="0" smtClean="0">
                <a:solidFill>
                  <a:srgbClr val="FF0000"/>
                </a:solidFill>
                <a:latin typeface="Arial" charset="0"/>
              </a:rPr>
              <a:t>0</a:t>
            </a:r>
          </a:p>
        </p:txBody>
      </p:sp>
      <p:sp>
        <p:nvSpPr>
          <p:cNvPr id="64" name="Line 13"/>
          <p:cNvSpPr>
            <a:spLocks noChangeShapeType="1"/>
          </p:cNvSpPr>
          <p:nvPr/>
        </p:nvSpPr>
        <p:spPr bwMode="auto">
          <a:xfrm flipH="1">
            <a:off x="1223962" y="3505200"/>
            <a:ext cx="1981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Calibri" pitchFamily="34" charset="0"/>
              <a:cs typeface="Arial" charset="0"/>
            </a:endParaRPr>
          </a:p>
        </p:txBody>
      </p:sp>
      <p:cxnSp>
        <p:nvCxnSpPr>
          <p:cNvPr id="66" name="Straight Connector 34"/>
          <p:cNvCxnSpPr>
            <a:cxnSpLocks noChangeShapeType="1"/>
          </p:cNvCxnSpPr>
          <p:nvPr/>
        </p:nvCxnSpPr>
        <p:spPr bwMode="auto">
          <a:xfrm>
            <a:off x="3147217" y="3513934"/>
            <a:ext cx="795" cy="20272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3" name="Straight Connector 2"/>
          <p:cNvCxnSpPr/>
          <p:nvPr/>
        </p:nvCxnSpPr>
        <p:spPr>
          <a:xfrm flipV="1">
            <a:off x="1219200" y="1883568"/>
            <a:ext cx="3663950" cy="3374234"/>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7"/>
          <p:cNvSpPr>
            <a:spLocks noChangeArrowheads="1"/>
          </p:cNvSpPr>
          <p:nvPr/>
        </p:nvSpPr>
        <p:spPr bwMode="auto">
          <a:xfrm>
            <a:off x="879455" y="3070225"/>
            <a:ext cx="182742"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7 </a:t>
            </a:r>
            <a:endParaRPr lang="en-US" sz="2400" dirty="0">
              <a:effectLst>
                <a:outerShdw blurRad="38100" dist="38100" dir="2700000" algn="tl">
                  <a:srgbClr val="C0C0C0"/>
                </a:outerShdw>
              </a:effectLst>
              <a:latin typeface="Arial" pitchFamily="34" charset="0"/>
            </a:endParaRPr>
          </a:p>
        </p:txBody>
      </p:sp>
      <p:sp>
        <p:nvSpPr>
          <p:cNvPr id="79" name="Rectangle 8"/>
          <p:cNvSpPr>
            <a:spLocks noChangeArrowheads="1"/>
          </p:cNvSpPr>
          <p:nvPr/>
        </p:nvSpPr>
        <p:spPr bwMode="auto">
          <a:xfrm>
            <a:off x="922497" y="28194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80" name="Line 23"/>
          <p:cNvSpPr>
            <a:spLocks noChangeShapeType="1"/>
          </p:cNvSpPr>
          <p:nvPr/>
        </p:nvSpPr>
        <p:spPr bwMode="auto">
          <a:xfrm>
            <a:off x="1090613" y="319944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Rectangle 7"/>
          <p:cNvSpPr>
            <a:spLocks noChangeArrowheads="1"/>
          </p:cNvSpPr>
          <p:nvPr/>
        </p:nvSpPr>
        <p:spPr bwMode="auto">
          <a:xfrm>
            <a:off x="879455" y="2786390"/>
            <a:ext cx="182742"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8 </a:t>
            </a:r>
            <a:endParaRPr lang="en-US" sz="2400" dirty="0">
              <a:effectLst>
                <a:outerShdw blurRad="38100" dist="38100" dir="2700000" algn="tl">
                  <a:srgbClr val="C0C0C0"/>
                </a:outerShdw>
              </a:effectLst>
              <a:latin typeface="Arial" pitchFamily="34" charset="0"/>
            </a:endParaRPr>
          </a:p>
        </p:txBody>
      </p:sp>
      <p:sp>
        <p:nvSpPr>
          <p:cNvPr id="82" name="Rectangle 8"/>
          <p:cNvSpPr>
            <a:spLocks noChangeArrowheads="1"/>
          </p:cNvSpPr>
          <p:nvPr/>
        </p:nvSpPr>
        <p:spPr bwMode="auto">
          <a:xfrm>
            <a:off x="922497" y="2535565"/>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83" name="Line 23"/>
          <p:cNvSpPr>
            <a:spLocks noChangeShapeType="1"/>
          </p:cNvSpPr>
          <p:nvPr/>
        </p:nvSpPr>
        <p:spPr bwMode="auto">
          <a:xfrm>
            <a:off x="1090613" y="2915608"/>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Rectangle 7"/>
          <p:cNvSpPr>
            <a:spLocks noChangeArrowheads="1"/>
          </p:cNvSpPr>
          <p:nvPr/>
        </p:nvSpPr>
        <p:spPr bwMode="auto">
          <a:xfrm>
            <a:off x="879455" y="2481590"/>
            <a:ext cx="182742"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9 </a:t>
            </a:r>
            <a:endParaRPr lang="en-US" sz="2400" dirty="0">
              <a:effectLst>
                <a:outerShdw blurRad="38100" dist="38100" dir="2700000" algn="tl">
                  <a:srgbClr val="C0C0C0"/>
                </a:outerShdw>
              </a:effectLst>
              <a:latin typeface="Arial" pitchFamily="34" charset="0"/>
            </a:endParaRPr>
          </a:p>
        </p:txBody>
      </p:sp>
      <p:sp>
        <p:nvSpPr>
          <p:cNvPr id="85" name="Rectangle 8"/>
          <p:cNvSpPr>
            <a:spLocks noChangeArrowheads="1"/>
          </p:cNvSpPr>
          <p:nvPr/>
        </p:nvSpPr>
        <p:spPr bwMode="auto">
          <a:xfrm>
            <a:off x="922497" y="2154565"/>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effectLst>
                <a:outerShdw blurRad="38100" dist="38100" dir="2700000" algn="tl">
                  <a:srgbClr val="C0C0C0"/>
                </a:outerShdw>
              </a:effectLst>
              <a:latin typeface="Arial" pitchFamily="34" charset="0"/>
            </a:endParaRPr>
          </a:p>
        </p:txBody>
      </p:sp>
      <p:sp>
        <p:nvSpPr>
          <p:cNvPr id="86" name="Line 23"/>
          <p:cNvSpPr>
            <a:spLocks noChangeShapeType="1"/>
          </p:cNvSpPr>
          <p:nvPr/>
        </p:nvSpPr>
        <p:spPr bwMode="auto">
          <a:xfrm>
            <a:off x="1090613" y="2615406"/>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Rectangle 7"/>
          <p:cNvSpPr>
            <a:spLocks noChangeArrowheads="1"/>
          </p:cNvSpPr>
          <p:nvPr/>
        </p:nvSpPr>
        <p:spPr bwMode="auto">
          <a:xfrm>
            <a:off x="773341" y="2209800"/>
            <a:ext cx="304571"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10 </a:t>
            </a:r>
            <a:endParaRPr lang="en-US" sz="2400" dirty="0">
              <a:effectLst>
                <a:outerShdw blurRad="38100" dist="38100" dir="2700000" algn="tl">
                  <a:srgbClr val="C0C0C0"/>
                </a:outerShdw>
              </a:effectLst>
              <a:latin typeface="Arial" pitchFamily="34" charset="0"/>
            </a:endParaRPr>
          </a:p>
        </p:txBody>
      </p:sp>
      <p:sp>
        <p:nvSpPr>
          <p:cNvPr id="88" name="Rectangle 8"/>
          <p:cNvSpPr>
            <a:spLocks noChangeArrowheads="1"/>
          </p:cNvSpPr>
          <p:nvPr/>
        </p:nvSpPr>
        <p:spPr bwMode="auto">
          <a:xfrm>
            <a:off x="922497" y="19050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89" name="Line 23"/>
          <p:cNvSpPr>
            <a:spLocks noChangeShapeType="1"/>
          </p:cNvSpPr>
          <p:nvPr/>
        </p:nvSpPr>
        <p:spPr bwMode="auto">
          <a:xfrm>
            <a:off x="1090613" y="2339018"/>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Rectangle 7"/>
          <p:cNvSpPr>
            <a:spLocks noChangeArrowheads="1"/>
          </p:cNvSpPr>
          <p:nvPr/>
        </p:nvSpPr>
        <p:spPr bwMode="auto">
          <a:xfrm>
            <a:off x="774284" y="1905000"/>
            <a:ext cx="292516"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11 </a:t>
            </a:r>
            <a:endParaRPr lang="en-US" sz="2400" dirty="0">
              <a:effectLst>
                <a:outerShdw blurRad="38100" dist="38100" dir="2700000" algn="tl">
                  <a:srgbClr val="C0C0C0"/>
                </a:outerShdw>
              </a:effectLst>
              <a:latin typeface="Arial" pitchFamily="34" charset="0"/>
            </a:endParaRPr>
          </a:p>
        </p:txBody>
      </p:sp>
      <p:sp>
        <p:nvSpPr>
          <p:cNvPr id="91" name="Rectangle 8"/>
          <p:cNvSpPr>
            <a:spLocks noChangeArrowheads="1"/>
          </p:cNvSpPr>
          <p:nvPr/>
        </p:nvSpPr>
        <p:spPr bwMode="auto">
          <a:xfrm>
            <a:off x="922497" y="1752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effectLst>
                <a:outerShdw blurRad="38100" dist="38100" dir="2700000" algn="tl">
                  <a:srgbClr val="C0C0C0"/>
                </a:outerShdw>
              </a:effectLst>
              <a:latin typeface="Arial" pitchFamily="34" charset="0"/>
            </a:endParaRPr>
          </a:p>
        </p:txBody>
      </p:sp>
      <p:sp>
        <p:nvSpPr>
          <p:cNvPr id="92" name="Line 23"/>
          <p:cNvSpPr>
            <a:spLocks noChangeShapeType="1"/>
          </p:cNvSpPr>
          <p:nvPr/>
        </p:nvSpPr>
        <p:spPr bwMode="auto">
          <a:xfrm>
            <a:off x="1090613" y="205644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Rectangle 7"/>
          <p:cNvSpPr>
            <a:spLocks noChangeArrowheads="1"/>
          </p:cNvSpPr>
          <p:nvPr/>
        </p:nvSpPr>
        <p:spPr bwMode="auto">
          <a:xfrm>
            <a:off x="762000" y="1622425"/>
            <a:ext cx="304571" cy="261610"/>
          </a:xfrm>
          <a:prstGeom prst="rect">
            <a:avLst/>
          </a:prstGeom>
          <a:noFill/>
          <a:ln w="9525">
            <a:noFill/>
            <a:miter lim="800000"/>
            <a:headEnd/>
            <a:tailEnd/>
          </a:ln>
        </p:spPr>
        <p:txBody>
          <a:bodyPr wrap="none" lIns="0" tIns="0" rIns="0" bIns="0">
            <a:spAutoFit/>
          </a:bodyPr>
          <a:lstStyle/>
          <a:p>
            <a:pPr>
              <a:defRPr/>
            </a:pPr>
            <a:r>
              <a:rPr lang="en-US" sz="1700" b="1" dirty="0" smtClean="0">
                <a:solidFill>
                  <a:srgbClr val="1F1A17"/>
                </a:solidFill>
                <a:latin typeface="Arial" pitchFamily="34" charset="0"/>
              </a:rPr>
              <a:t>12 </a:t>
            </a:r>
            <a:endParaRPr lang="en-US" sz="2400" dirty="0">
              <a:effectLst>
                <a:outerShdw blurRad="38100" dist="38100" dir="2700000" algn="tl">
                  <a:srgbClr val="C0C0C0"/>
                </a:outerShdw>
              </a:effectLst>
              <a:latin typeface="Arial" pitchFamily="34" charset="0"/>
            </a:endParaRPr>
          </a:p>
        </p:txBody>
      </p:sp>
      <p:sp>
        <p:nvSpPr>
          <p:cNvPr id="95" name="Line 23"/>
          <p:cNvSpPr>
            <a:spLocks noChangeShapeType="1"/>
          </p:cNvSpPr>
          <p:nvPr/>
        </p:nvSpPr>
        <p:spPr bwMode="auto">
          <a:xfrm>
            <a:off x="1090613" y="1751643"/>
            <a:ext cx="128587" cy="1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28"/>
          <p:cNvSpPr>
            <a:spLocks noChangeShapeType="1"/>
          </p:cNvSpPr>
          <p:nvPr/>
        </p:nvSpPr>
        <p:spPr bwMode="auto">
          <a:xfrm>
            <a:off x="1522412" y="5562600"/>
            <a:ext cx="1588" cy="128587"/>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34"/>
          <p:cNvSpPr>
            <a:spLocks noChangeShapeType="1"/>
          </p:cNvSpPr>
          <p:nvPr/>
        </p:nvSpPr>
        <p:spPr bwMode="auto">
          <a:xfrm>
            <a:off x="2819400" y="5562600"/>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34"/>
          <p:cNvSpPr>
            <a:spLocks noChangeShapeType="1"/>
          </p:cNvSpPr>
          <p:nvPr/>
        </p:nvSpPr>
        <p:spPr bwMode="auto">
          <a:xfrm>
            <a:off x="1882774" y="5541168"/>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34"/>
          <p:cNvSpPr>
            <a:spLocks noChangeShapeType="1"/>
          </p:cNvSpPr>
          <p:nvPr/>
        </p:nvSpPr>
        <p:spPr bwMode="auto">
          <a:xfrm>
            <a:off x="2208213" y="5525767"/>
            <a:ext cx="1587" cy="128588"/>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Rounded Rectangle 115"/>
          <p:cNvSpPr/>
          <p:nvPr/>
        </p:nvSpPr>
        <p:spPr>
          <a:xfrm>
            <a:off x="4905381" y="2209800"/>
            <a:ext cx="2943219" cy="100376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The sum of all individual consumer surplus</a:t>
            </a:r>
            <a:endParaRPr lang="en-US" altLang="en-US" sz="2000" baseline="-25000" dirty="0">
              <a:solidFill>
                <a:schemeClr val="bg1">
                  <a:lumMod val="95000"/>
                </a:schemeClr>
              </a:solidFill>
              <a:latin typeface="Arial" panose="020B0604020202020204" pitchFamily="34" charset="0"/>
              <a:cs typeface="Arial" panose="020B0604020202020204" pitchFamily="34" charset="0"/>
            </a:endParaRPr>
          </a:p>
        </p:txBody>
      </p:sp>
      <p:sp>
        <p:nvSpPr>
          <p:cNvPr id="122" name="Rounded Rectangle 121"/>
          <p:cNvSpPr/>
          <p:nvPr/>
        </p:nvSpPr>
        <p:spPr>
          <a:xfrm>
            <a:off x="4905381" y="3429000"/>
            <a:ext cx="2943219" cy="131699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000" dirty="0" smtClean="0">
                <a:solidFill>
                  <a:schemeClr val="bg1">
                    <a:lumMod val="95000"/>
                  </a:schemeClr>
                </a:solidFill>
                <a:latin typeface="Arial" panose="020B0604020202020204" pitchFamily="34" charset="0"/>
                <a:cs typeface="Arial" panose="020B0604020202020204" pitchFamily="34" charset="0"/>
              </a:rPr>
              <a:t>The area below the demand curve and above the price</a:t>
            </a:r>
            <a:endParaRPr lang="en-US" altLang="en-US" sz="2000" i="1" baseline="-25000" dirty="0">
              <a:solidFill>
                <a:schemeClr val="bg1">
                  <a:lumMod val="95000"/>
                </a:schemeClr>
              </a:solidFill>
              <a:latin typeface="Arial" panose="020B0604020202020204" pitchFamily="34" charset="0"/>
              <a:cs typeface="Arial" panose="020B0604020202020204" pitchFamily="34" charset="0"/>
            </a:endParaRPr>
          </a:p>
        </p:txBody>
      </p:sp>
      <p:sp>
        <p:nvSpPr>
          <p:cNvPr id="2" name="Isosceles Triangle 1"/>
          <p:cNvSpPr/>
          <p:nvPr/>
        </p:nvSpPr>
        <p:spPr>
          <a:xfrm>
            <a:off x="1252537" y="1774825"/>
            <a:ext cx="1924049" cy="1730375"/>
          </a:xfrm>
          <a:prstGeom prst="triangle">
            <a:avLst>
              <a:gd name="adj" fmla="val 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219200" y="1752600"/>
            <a:ext cx="3810000" cy="334912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Oval 19"/>
          <p:cNvSpPr>
            <a:spLocks noChangeArrowheads="1"/>
          </p:cNvSpPr>
          <p:nvPr/>
        </p:nvSpPr>
        <p:spPr bwMode="auto">
          <a:xfrm>
            <a:off x="3055777" y="3385343"/>
            <a:ext cx="152400" cy="15240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70" name="Text Box 37"/>
          <p:cNvSpPr txBox="1">
            <a:spLocks noChangeArrowheads="1"/>
          </p:cNvSpPr>
          <p:nvPr/>
        </p:nvSpPr>
        <p:spPr bwMode="auto">
          <a:xfrm>
            <a:off x="1219200" y="2743200"/>
            <a:ext cx="13716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eaLnBrk="1" hangingPunct="1">
              <a:spcBef>
                <a:spcPct val="50000"/>
              </a:spcBef>
              <a:buClrTx/>
              <a:buFontTx/>
              <a:buNone/>
            </a:pPr>
            <a:r>
              <a:rPr lang="en-US" altLang="en-US" sz="1800" dirty="0"/>
              <a:t>c</a:t>
            </a:r>
            <a:r>
              <a:rPr lang="en-US" altLang="en-US" sz="1800" dirty="0" smtClean="0"/>
              <a:t>onsumer surplus</a:t>
            </a:r>
            <a:endParaRPr lang="en-US" altLang="en-US" sz="1800" dirty="0"/>
          </a:p>
        </p:txBody>
      </p:sp>
      <p:sp>
        <p:nvSpPr>
          <p:cNvPr id="52" name="TextBox 5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55" name="TextBox 5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9</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86961708"/>
      </p:ext>
    </p:extLst>
  </p:cSld>
  <p:clrMapOvr>
    <a:masterClrMapping/>
  </p:clrMapOvr>
  <p:transition spd="slow">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ry i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1939</TotalTime>
  <Words>1525</Words>
  <Application>Microsoft Office PowerPoint</Application>
  <PresentationFormat>On-screen Show (4:3)</PresentationFormat>
  <Paragraphs>454</Paragraphs>
  <Slides>36</Slides>
  <Notes>36</Notes>
  <HiddenSlides>0</HiddenSlides>
  <MMClips>0</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Office Theme</vt:lpstr>
      <vt:lpstr>1_Try it 1</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Brown</dc:creator>
  <cp:lastModifiedBy>Lindsay Neff</cp:lastModifiedBy>
  <cp:revision>232</cp:revision>
  <dcterms:created xsi:type="dcterms:W3CDTF">2013-11-11T14:39:47Z</dcterms:created>
  <dcterms:modified xsi:type="dcterms:W3CDTF">2016-10-26T20:45:45Z</dcterms:modified>
</cp:coreProperties>
</file>