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6" r:id="rId3"/>
    <p:sldMasterId id="2147483698" r:id="rId4"/>
    <p:sldMasterId id="2147483710" r:id="rId5"/>
    <p:sldMasterId id="2147483745" r:id="rId6"/>
    <p:sldMasterId id="2147483757" r:id="rId7"/>
    <p:sldMasterId id="2147483769" r:id="rId8"/>
    <p:sldMasterId id="2147483781" r:id="rId9"/>
    <p:sldMasterId id="2147483793" r:id="rId10"/>
    <p:sldMasterId id="2147483805" r:id="rId11"/>
    <p:sldMasterId id="2147483817" r:id="rId12"/>
  </p:sldMasterIdLst>
  <p:notesMasterIdLst>
    <p:notesMasterId r:id="rId50"/>
  </p:notesMasterIdLst>
  <p:sldIdLst>
    <p:sldId id="452" r:id="rId13"/>
    <p:sldId id="262" r:id="rId14"/>
    <p:sldId id="383" r:id="rId15"/>
    <p:sldId id="273" r:id="rId16"/>
    <p:sldId id="425" r:id="rId17"/>
    <p:sldId id="424" r:id="rId18"/>
    <p:sldId id="288" r:id="rId19"/>
    <p:sldId id="427" r:id="rId20"/>
    <p:sldId id="432" r:id="rId21"/>
    <p:sldId id="429" r:id="rId22"/>
    <p:sldId id="430" r:id="rId23"/>
    <p:sldId id="431" r:id="rId24"/>
    <p:sldId id="434" r:id="rId25"/>
    <p:sldId id="436" r:id="rId26"/>
    <p:sldId id="439" r:id="rId27"/>
    <p:sldId id="438" r:id="rId28"/>
    <p:sldId id="421" r:id="rId29"/>
    <p:sldId id="440" r:id="rId30"/>
    <p:sldId id="428" r:id="rId31"/>
    <p:sldId id="381" r:id="rId32"/>
    <p:sldId id="433" r:id="rId33"/>
    <p:sldId id="284" r:id="rId34"/>
    <p:sldId id="441" r:id="rId35"/>
    <p:sldId id="442" r:id="rId36"/>
    <p:sldId id="443" r:id="rId37"/>
    <p:sldId id="444" r:id="rId38"/>
    <p:sldId id="426" r:id="rId39"/>
    <p:sldId id="445" r:id="rId40"/>
    <p:sldId id="446" r:id="rId41"/>
    <p:sldId id="437" r:id="rId42"/>
    <p:sldId id="376" r:id="rId43"/>
    <p:sldId id="447" r:id="rId44"/>
    <p:sldId id="451" r:id="rId45"/>
    <p:sldId id="422" r:id="rId46"/>
    <p:sldId id="435" r:id="rId47"/>
    <p:sldId id="378" r:id="rId48"/>
    <p:sldId id="45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initials="K" lastIdx="14" clrIdx="0"/>
  <p:cmAuthor id="1" name="Bonilla, Edgar" initials="EB" lastIdx="1" clrIdx="1"/>
  <p:cmAuthor id="2" name="Isman, Jodi" initials="IJ"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79646"/>
    <a:srgbClr val="008080"/>
    <a:srgbClr val="FCD5B5"/>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2" autoAdjust="0"/>
    <p:restoredTop sz="83758" autoAdjust="0"/>
  </p:normalViewPr>
  <p:slideViewPr>
    <p:cSldViewPr>
      <p:cViewPr varScale="1">
        <p:scale>
          <a:sx n="76" d="100"/>
          <a:sy n="76" d="100"/>
        </p:scale>
        <p:origin x="-1818" y="-102"/>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entury Gothic"/>
              </a:defRPr>
            </a:lvl1pPr>
          </a:lstStyle>
          <a:p>
            <a:fld id="{47706597-A0CD-4367-B3B4-3B20C8A464A9}" type="datetimeFigureOut">
              <a:rPr lang="en-US" smtClean="0"/>
              <a:pPr/>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entury Gothic"/>
              </a:defRPr>
            </a:lvl1pPr>
          </a:lstStyle>
          <a:p>
            <a:fld id="{D29C9249-343B-4722-9764-1BA316ECD671}" type="slidenum">
              <a:rPr lang="en-US" smtClean="0"/>
              <a:pPr/>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a:ea typeface="+mn-ea"/>
        <a:cs typeface="+mn-cs"/>
      </a:defRPr>
    </a:lvl1pPr>
    <a:lvl2pPr marL="457200" algn="l" defTabSz="914400" rtl="0" eaLnBrk="1" latinLnBrk="0" hangingPunct="1">
      <a:defRPr sz="1200" kern="1200">
        <a:solidFill>
          <a:schemeClr val="tx1"/>
        </a:solidFill>
        <a:latin typeface="Century Gothic"/>
        <a:ea typeface="+mn-ea"/>
        <a:cs typeface="+mn-cs"/>
      </a:defRPr>
    </a:lvl2pPr>
    <a:lvl3pPr marL="914400" algn="l" defTabSz="914400" rtl="0" eaLnBrk="1" latinLnBrk="0" hangingPunct="1">
      <a:defRPr sz="1200" kern="1200">
        <a:solidFill>
          <a:schemeClr val="tx1"/>
        </a:solidFill>
        <a:latin typeface="Century Gothic"/>
        <a:ea typeface="+mn-ea"/>
        <a:cs typeface="+mn-cs"/>
      </a:defRPr>
    </a:lvl3pPr>
    <a:lvl4pPr marL="1371600" algn="l" defTabSz="914400" rtl="0" eaLnBrk="1" latinLnBrk="0" hangingPunct="1">
      <a:defRPr sz="1200" kern="1200">
        <a:solidFill>
          <a:schemeClr val="tx1"/>
        </a:solidFill>
        <a:latin typeface="Century Gothic"/>
        <a:ea typeface="+mn-ea"/>
        <a:cs typeface="+mn-cs"/>
      </a:defRPr>
    </a:lvl4pPr>
    <a:lvl5pPr marL="1828800" algn="l" defTabSz="914400" rtl="0" eaLnBrk="1" latinLnBrk="0" hangingPunct="1">
      <a:defRPr sz="1200" kern="1200">
        <a:solidFill>
          <a:schemeClr val="tx1"/>
        </a:solidFill>
        <a:latin typeface="Century Gothic"/>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6513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10</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11</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12</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err="1" smtClean="0"/>
              <a:t>JB</a:t>
            </a:r>
            <a:r>
              <a:rPr lang="en-US" dirty="0" smtClean="0"/>
              <a:t>:</a:t>
            </a:r>
            <a:r>
              <a:rPr lang="en-US" baseline="0" dirty="0" smtClean="0"/>
              <a:t>   </a:t>
            </a:r>
            <a:r>
              <a:rPr lang="en-US" dirty="0" smtClean="0"/>
              <a:t>Fix header</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13</a:t>
            </a:fld>
            <a:endParaRPr lang="en-US" dirty="0"/>
          </a:p>
        </p:txBody>
      </p:sp>
    </p:spTree>
    <p:extLst>
      <p:ext uri="{BB962C8B-B14F-4D97-AF65-F5344CB8AC3E}">
        <p14:creationId xmlns:p14="http://schemas.microsoft.com/office/powerpoint/2010/main" val="398716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14</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pPr/>
              <a:t>15</a:t>
            </a:fld>
            <a:endParaRPr lang="en-US" dirty="0"/>
          </a:p>
        </p:txBody>
      </p:sp>
    </p:spTree>
    <p:extLst>
      <p:ext uri="{BB962C8B-B14F-4D97-AF65-F5344CB8AC3E}">
        <p14:creationId xmlns:p14="http://schemas.microsoft.com/office/powerpoint/2010/main" val="50027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16</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C</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17</a:t>
            </a:fld>
            <a:endParaRPr lang="en-US" dirty="0"/>
          </a:p>
        </p:txBody>
      </p:sp>
    </p:spTree>
    <p:extLst>
      <p:ext uri="{BB962C8B-B14F-4D97-AF65-F5344CB8AC3E}">
        <p14:creationId xmlns:p14="http://schemas.microsoft.com/office/powerpoint/2010/main" val="360576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pPr/>
              <a:t>18</a:t>
            </a:fld>
            <a:endParaRPr lang="en-US" dirty="0"/>
          </a:p>
        </p:txBody>
      </p:sp>
    </p:spTree>
    <p:extLst>
      <p:ext uri="{BB962C8B-B14F-4D97-AF65-F5344CB8AC3E}">
        <p14:creationId xmlns:p14="http://schemas.microsoft.com/office/powerpoint/2010/main" val="85119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pPr/>
              <a:t>21</a:t>
            </a:fld>
            <a:endParaRPr lang="en-US" dirty="0"/>
          </a:p>
        </p:txBody>
      </p:sp>
    </p:spTree>
    <p:extLst>
      <p:ext uri="{BB962C8B-B14F-4D97-AF65-F5344CB8AC3E}">
        <p14:creationId xmlns:p14="http://schemas.microsoft.com/office/powerpoint/2010/main" val="2546548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 Bananas grow</a:t>
            </a:r>
            <a:r>
              <a:rPr lang="en-US" altLang="en-US" baseline="0" dirty="0" smtClean="0"/>
              <a:t> more efficiently in tropical climates. Therefore, Central American countries tend to have a comparative advantage in producing bananas. By importing bananas, the United States can use its resources to produce other products in which it has a comparative advantage.</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931700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23</a:t>
            </a:fld>
            <a:endParaRPr lang="en-US" dirty="0"/>
          </a:p>
        </p:txBody>
      </p:sp>
    </p:spTree>
    <p:extLst>
      <p:ext uri="{BB962C8B-B14F-4D97-AF65-F5344CB8AC3E}">
        <p14:creationId xmlns:p14="http://schemas.microsoft.com/office/powerpoint/2010/main" val="405116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24</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25</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26</a:t>
            </a:fld>
            <a:endParaRPr lang="en-US"/>
          </a:p>
        </p:txBody>
      </p:sp>
    </p:spTree>
    <p:extLst>
      <p:ext uri="{BB962C8B-B14F-4D97-AF65-F5344CB8AC3E}">
        <p14:creationId xmlns:p14="http://schemas.microsoft.com/office/powerpoint/2010/main" val="297806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 The United</a:t>
            </a:r>
            <a:r>
              <a:rPr lang="en-US" altLang="en-US" baseline="0" dirty="0" smtClean="0"/>
              <a:t> States has an abundance of modern technological equipment and a skilled labor force, giving it a comparative advantage in producing technology goods such as microchips.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4178120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28</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29</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pPr/>
              <a:t>31</a:t>
            </a:fld>
            <a:endParaRPr lang="en-US" dirty="0"/>
          </a:p>
        </p:txBody>
      </p:sp>
    </p:spTree>
    <p:extLst>
      <p:ext uri="{BB962C8B-B14F-4D97-AF65-F5344CB8AC3E}">
        <p14:creationId xmlns:p14="http://schemas.microsoft.com/office/powerpoint/2010/main" val="173588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32</a:t>
            </a:fld>
            <a:endParaRPr lang="en-US" dirty="0"/>
          </a:p>
        </p:txBody>
      </p:sp>
    </p:spTree>
    <p:extLst>
      <p:ext uri="{BB962C8B-B14F-4D97-AF65-F5344CB8AC3E}">
        <p14:creationId xmlns:p14="http://schemas.microsoft.com/office/powerpoint/2010/main" val="1888237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Producing goods and services at their lowest possible cost would achieve production efficiency, but not necessarily allocative efficiency. Allocative efficiency is also important, and is achieved when the mix of goods and services produced is what society desires.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3182653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a:t>
            </a:r>
            <a:r>
              <a:rPr lang="en-US" baseline="0" dirty="0" smtClean="0"/>
              <a:t>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34</a:t>
            </a:fld>
            <a:endParaRPr lang="en-US" dirty="0"/>
          </a:p>
        </p:txBody>
      </p:sp>
    </p:spTree>
    <p:extLst>
      <p:ext uri="{BB962C8B-B14F-4D97-AF65-F5344CB8AC3E}">
        <p14:creationId xmlns:p14="http://schemas.microsoft.com/office/powerpoint/2010/main" val="2967931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 Yes, all countries can benefit</a:t>
            </a:r>
            <a:r>
              <a:rPr lang="en-US" altLang="en-US" baseline="0" dirty="0" smtClean="0"/>
              <a:t> from trade as long as each produces goods in which they have a comparative advantage. Even when one country has an absolute disadvantage in producing all goods, it will still have a comparative (relative) advantage in something.</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893841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36</a:t>
            </a:fld>
            <a:endParaRPr lang="en-US" dirty="0"/>
          </a:p>
        </p:txBody>
      </p:sp>
    </p:spTree>
    <p:extLst>
      <p:ext uri="{BB962C8B-B14F-4D97-AF65-F5344CB8AC3E}">
        <p14:creationId xmlns:p14="http://schemas.microsoft.com/office/powerpoint/2010/main" val="341180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5755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4</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5</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6</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7</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pPr/>
              <a:t>8</a:t>
            </a:fld>
            <a:endParaRPr lang="en-US" dirty="0"/>
          </a:p>
        </p:txBody>
      </p:sp>
    </p:spTree>
    <p:extLst>
      <p:ext uri="{BB962C8B-B14F-4D97-AF65-F5344CB8AC3E}">
        <p14:creationId xmlns:p14="http://schemas.microsoft.com/office/powerpoint/2010/main" val="355709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9</a:t>
            </a:fld>
            <a:endParaRPr lang="en-US" dirty="0"/>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7048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1165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912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151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375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4866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4752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769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6171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88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0448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6161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3965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7741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2923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1888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660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3098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8798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3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entury Gothic"/>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199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0630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3498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951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9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latin typeface="Century Gothic"/>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24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5597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597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188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9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4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8366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8826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23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4914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3673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3077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4121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056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8919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2365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7000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6157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211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9363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9987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691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198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4181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189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8087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8472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421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5578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9618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5090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684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658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8739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110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624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042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1707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0473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9312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637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5923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004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4811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344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9824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3590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478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6794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6692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130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9493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519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88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853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1200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69379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5327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5943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40122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9207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115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96559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36374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18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2793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9692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7904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602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649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1314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79576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4895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744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554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1650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7127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8333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7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346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3709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54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5402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050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909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pPr/>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pPr/>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58331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5789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84747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923330"/>
          </a:xfrm>
          <a:prstGeom prst="rect">
            <a:avLst/>
          </a:prstGeom>
        </p:spPr>
        <p:txBody>
          <a:bodyPr>
            <a:spAutoFit/>
          </a:bodyPr>
          <a:lstStyle/>
          <a:p>
            <a:pPr fontAlgn="base">
              <a:spcBef>
                <a:spcPct val="0"/>
              </a:spcBef>
              <a:spcAft>
                <a:spcPct val="0"/>
              </a:spcAft>
              <a:defRPr/>
            </a:pPr>
            <a:r>
              <a:rPr lang="en-US" dirty="0">
                <a:solidFill>
                  <a:prstClr val="black"/>
                </a:solidFill>
                <a:latin typeface="Century Gothic"/>
              </a:rPr>
              <a:t>http://freakonomics.blogs.nytimes.com/</a:t>
            </a:r>
          </a:p>
        </p:txBody>
      </p:sp>
      <p:sp>
        <p:nvSpPr>
          <p:cNvPr id="18" name="Rectangle 17"/>
          <p:cNvSpPr/>
          <p:nvPr userDrawn="1"/>
        </p:nvSpPr>
        <p:spPr>
          <a:xfrm>
            <a:off x="0" y="3048000"/>
            <a:ext cx="2552700" cy="923330"/>
          </a:xfrm>
          <a:prstGeom prst="rect">
            <a:avLst/>
          </a:prstGeom>
        </p:spPr>
        <p:txBody>
          <a:bodyPr>
            <a:spAutoFit/>
          </a:bodyPr>
          <a:lstStyle/>
          <a:p>
            <a:pPr fontAlgn="base">
              <a:spcBef>
                <a:spcPct val="0"/>
              </a:spcBef>
              <a:spcAft>
                <a:spcPct val="0"/>
              </a:spcAft>
              <a:defRPr/>
            </a:pPr>
            <a:r>
              <a:rPr lang="en-US" dirty="0">
                <a:solidFill>
                  <a:prstClr val="black"/>
                </a:solidFill>
                <a:latin typeface="Century Gothic"/>
              </a:rPr>
              <a:t>http://www.worthpublishers.com/</a:t>
            </a:r>
          </a:p>
        </p:txBody>
      </p:sp>
      <p:sp>
        <p:nvSpPr>
          <p:cNvPr id="19" name="Rectangle 18"/>
          <p:cNvSpPr/>
          <p:nvPr userDrawn="1"/>
        </p:nvSpPr>
        <p:spPr>
          <a:xfrm>
            <a:off x="2667000" y="4953000"/>
            <a:ext cx="2955331" cy="369332"/>
          </a:xfrm>
          <a:prstGeom prst="rect">
            <a:avLst/>
          </a:prstGeom>
        </p:spPr>
        <p:txBody>
          <a:bodyPr wrap="none">
            <a:spAutoFit/>
          </a:bodyPr>
          <a:lstStyle/>
          <a:p>
            <a:pPr fontAlgn="base">
              <a:spcBef>
                <a:spcPct val="0"/>
              </a:spcBef>
              <a:spcAft>
                <a:spcPct val="0"/>
              </a:spcAft>
              <a:defRPr/>
            </a:pPr>
            <a:r>
              <a:rPr lang="en-US" dirty="0">
                <a:solidFill>
                  <a:prstClr val="black"/>
                </a:solidFill>
                <a:latin typeface="Century Gothic"/>
              </a:rPr>
              <a:t>http://bls.gov/home.htm</a:t>
            </a:r>
          </a:p>
        </p:txBody>
      </p:sp>
      <p:sp>
        <p:nvSpPr>
          <p:cNvPr id="20" name="Rectangle 19"/>
          <p:cNvSpPr/>
          <p:nvPr userDrawn="1"/>
        </p:nvSpPr>
        <p:spPr>
          <a:xfrm>
            <a:off x="2795588" y="3244850"/>
            <a:ext cx="4155367" cy="369332"/>
          </a:xfrm>
          <a:prstGeom prst="rect">
            <a:avLst/>
          </a:prstGeom>
        </p:spPr>
        <p:txBody>
          <a:bodyPr wrap="none">
            <a:spAutoFit/>
          </a:bodyPr>
          <a:lstStyle/>
          <a:p>
            <a:pPr fontAlgn="base">
              <a:spcBef>
                <a:spcPct val="0"/>
              </a:spcBef>
              <a:spcAft>
                <a:spcPct val="0"/>
              </a:spcAft>
              <a:defRPr/>
            </a:pPr>
            <a:r>
              <a:rPr lang="en-US" dirty="0">
                <a:solidFill>
                  <a:prstClr val="black"/>
                </a:solidFill>
                <a:latin typeface="Century Gothic"/>
              </a:rPr>
              <a:t>http://krugman.blogs.nytimes.com/</a:t>
            </a:r>
          </a:p>
        </p:txBody>
      </p:sp>
      <p:sp>
        <p:nvSpPr>
          <p:cNvPr id="21" name="Rectangle 20"/>
          <p:cNvSpPr/>
          <p:nvPr userDrawn="1"/>
        </p:nvSpPr>
        <p:spPr>
          <a:xfrm>
            <a:off x="4191000" y="4191000"/>
            <a:ext cx="2608744" cy="369332"/>
          </a:xfrm>
          <a:prstGeom prst="rect">
            <a:avLst/>
          </a:prstGeom>
        </p:spPr>
        <p:txBody>
          <a:bodyPr wrap="none">
            <a:spAutoFit/>
          </a:bodyPr>
          <a:lstStyle/>
          <a:p>
            <a:pPr fontAlgn="base">
              <a:spcBef>
                <a:spcPct val="0"/>
              </a:spcBef>
              <a:spcAft>
                <a:spcPct val="0"/>
              </a:spcAft>
              <a:defRPr/>
            </a:pPr>
            <a:r>
              <a:rPr lang="en-US" dirty="0">
                <a:solidFill>
                  <a:prstClr val="black"/>
                </a:solidFill>
                <a:latin typeface="Century Gothic"/>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3044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0237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1456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7355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0781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149893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entury Gothic"/>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049028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Century Gothic"/>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Century Gothic"/>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entury Gothic"/>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entury Gothic"/>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entury Gothic"/>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75" y="0"/>
            <a:ext cx="9146975" cy="6553200"/>
          </a:xfrm>
          <a:prstGeom prst="rect">
            <a:avLst/>
          </a:prstGeom>
        </p:spPr>
      </p:pic>
      <p:sp>
        <p:nvSpPr>
          <p:cNvPr id="13" name="TextBox 12"/>
          <p:cNvSpPr txBox="1"/>
          <p:nvPr/>
        </p:nvSpPr>
        <p:spPr>
          <a:xfrm>
            <a:off x="6629400" y="6560940"/>
            <a:ext cx="1731564"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7" name="Rectangle 6"/>
          <p:cNvSpPr/>
          <p:nvPr/>
        </p:nvSpPr>
        <p:spPr>
          <a:xfrm>
            <a:off x="-2975" y="1227892"/>
            <a:ext cx="9176299"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295400"/>
            <a:ext cx="1679376"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2</a:t>
            </a:r>
            <a:endParaRPr lang="en-US" sz="9600" dirty="0">
              <a:solidFill>
                <a:prstClr val="white"/>
              </a:solidFill>
              <a:latin typeface="Arial Black" panose="020B0A04020102020204" pitchFamily="34" charset="0"/>
            </a:endParaRPr>
          </a:p>
        </p:txBody>
      </p:sp>
      <p:sp>
        <p:nvSpPr>
          <p:cNvPr id="2" name="TextBox 1"/>
          <p:cNvSpPr txBox="1"/>
          <p:nvPr/>
        </p:nvSpPr>
        <p:spPr>
          <a:xfrm>
            <a:off x="2286000" y="1144250"/>
            <a:ext cx="6781800" cy="1446550"/>
          </a:xfrm>
          <a:prstGeom prst="rect">
            <a:avLst/>
          </a:prstGeom>
          <a:noFill/>
        </p:spPr>
        <p:txBody>
          <a:bodyPr wrap="square" rtlCol="0">
            <a:spAutoFit/>
          </a:bodyPr>
          <a:lstStyle/>
          <a:p>
            <a:r>
              <a:rPr lang="en-US" sz="4400" b="1" dirty="0" smtClean="0">
                <a:solidFill>
                  <a:prstClr val="black">
                    <a:lumMod val="65000"/>
                    <a:lumOff val="35000"/>
                  </a:prstClr>
                </a:solidFill>
                <a:latin typeface="Segoe UI Light" panose="020B0502040204020203" pitchFamily="34" charset="0"/>
              </a:rPr>
              <a:t>Production, Economic Growth, and Trade</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4384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8" name="TextBox 17"/>
          <p:cNvSpPr txBox="1"/>
          <p:nvPr/>
        </p:nvSpPr>
        <p:spPr>
          <a:xfrm>
            <a:off x="0" y="6324600"/>
            <a:ext cx="4613764" cy="261610"/>
          </a:xfrm>
          <a:prstGeom prst="rect">
            <a:avLst/>
          </a:prstGeom>
          <a:noFill/>
        </p:spPr>
        <p:txBody>
          <a:bodyPr wrap="none" rtlCol="0">
            <a:spAutoFit/>
          </a:bodyPr>
          <a:lstStyle/>
          <a:p>
            <a:endParaRPr lang="en-US" sz="200" dirty="0">
              <a:solidFill>
                <a:prstClr val="white"/>
              </a:solidFill>
            </a:endParaRPr>
          </a:p>
          <a:p>
            <a:r>
              <a:rPr lang="en-US" sz="900" dirty="0">
                <a:solidFill>
                  <a:schemeClr val="tx1">
                    <a:lumMod val="75000"/>
                    <a:lumOff val="25000"/>
                  </a:schemeClr>
                </a:solidFill>
                <a:latin typeface="Century Gothic" pitchFamily="34" charset="0"/>
              </a:rPr>
              <a:t>SAND DUNES- INTST/DREAMSTIME.COM; MICROCHIP-CULTURA CREATIVE/ALAMY</a:t>
            </a:r>
          </a:p>
        </p:txBody>
      </p:sp>
    </p:spTree>
    <p:extLst>
      <p:ext uri="{BB962C8B-B14F-4D97-AF65-F5344CB8AC3E}">
        <p14:creationId xmlns:p14="http://schemas.microsoft.com/office/powerpoint/2010/main" val="1939629575"/>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9" name="Straight Connector 7"/>
          <p:cNvCxnSpPr>
            <a:cxnSpLocks noChangeShapeType="1"/>
          </p:cNvCxnSpPr>
          <p:nvPr/>
        </p:nvCxnSpPr>
        <p:spPr bwMode="auto">
          <a:xfrm rot="5400000">
            <a:off x="-1096962" y="35909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0" name="Straight Connector 9"/>
          <p:cNvCxnSpPr>
            <a:cxnSpLocks noChangeShapeType="1"/>
          </p:cNvCxnSpPr>
          <p:nvPr/>
        </p:nvCxnSpPr>
        <p:spPr bwMode="auto">
          <a:xfrm>
            <a:off x="1208088" y="58959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1" name="Straight Connector 15"/>
          <p:cNvCxnSpPr>
            <a:cxnSpLocks noChangeShapeType="1"/>
          </p:cNvCxnSpPr>
          <p:nvPr/>
        </p:nvCxnSpPr>
        <p:spPr bwMode="auto">
          <a:xfrm rot="10800000">
            <a:off x="1054100" y="51673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2" name="Straight Connector 17"/>
          <p:cNvCxnSpPr>
            <a:cxnSpLocks noChangeShapeType="1"/>
          </p:cNvCxnSpPr>
          <p:nvPr/>
        </p:nvCxnSpPr>
        <p:spPr bwMode="auto">
          <a:xfrm rot="10800000">
            <a:off x="1054100" y="44338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3" name="Straight Connector 19"/>
          <p:cNvCxnSpPr>
            <a:cxnSpLocks noChangeShapeType="1"/>
          </p:cNvCxnSpPr>
          <p:nvPr/>
        </p:nvCxnSpPr>
        <p:spPr bwMode="auto">
          <a:xfrm rot="10800000">
            <a:off x="1054100" y="36718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4" name="Straight Connector 21"/>
          <p:cNvCxnSpPr>
            <a:cxnSpLocks noChangeShapeType="1"/>
          </p:cNvCxnSpPr>
          <p:nvPr/>
        </p:nvCxnSpPr>
        <p:spPr bwMode="auto">
          <a:xfrm rot="10800000">
            <a:off x="1054100" y="29845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5" name="Straight Connector 23"/>
          <p:cNvCxnSpPr>
            <a:cxnSpLocks noChangeShapeType="1"/>
          </p:cNvCxnSpPr>
          <p:nvPr/>
        </p:nvCxnSpPr>
        <p:spPr bwMode="auto">
          <a:xfrm rot="10800000">
            <a:off x="1054100" y="22415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28" name="TextBox 26"/>
          <p:cNvSpPr txBox="1">
            <a:spLocks noChangeArrowheads="1"/>
          </p:cNvSpPr>
          <p:nvPr/>
        </p:nvSpPr>
        <p:spPr bwMode="auto">
          <a:xfrm>
            <a:off x="673100" y="35337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6</a:t>
            </a:r>
            <a:endParaRPr lang="en-US" altLang="en-US" sz="1200" b="0" dirty="0">
              <a:solidFill>
                <a:prstClr val="black"/>
              </a:solidFill>
            </a:endParaRPr>
          </a:p>
        </p:txBody>
      </p:sp>
      <p:sp>
        <p:nvSpPr>
          <p:cNvPr id="60429" name="TextBox 27"/>
          <p:cNvSpPr txBox="1">
            <a:spLocks noChangeArrowheads="1"/>
          </p:cNvSpPr>
          <p:nvPr/>
        </p:nvSpPr>
        <p:spPr bwMode="auto">
          <a:xfrm>
            <a:off x="673100" y="42957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   4</a:t>
            </a:r>
            <a:endParaRPr lang="en-US" altLang="en-US" sz="1200" b="0" dirty="0">
              <a:solidFill>
                <a:prstClr val="black"/>
              </a:solidFill>
            </a:endParaRPr>
          </a:p>
        </p:txBody>
      </p:sp>
      <p:sp>
        <p:nvSpPr>
          <p:cNvPr id="60430" name="TextBox 28"/>
          <p:cNvSpPr txBox="1">
            <a:spLocks noChangeArrowheads="1"/>
          </p:cNvSpPr>
          <p:nvPr/>
        </p:nvSpPr>
        <p:spPr bwMode="auto">
          <a:xfrm>
            <a:off x="673100" y="50292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a:t>
            </a:r>
            <a:endParaRPr lang="en-US" altLang="en-US" sz="1200" b="0" dirty="0">
              <a:solidFill>
                <a:prstClr val="black"/>
              </a:solidFill>
            </a:endParaRPr>
          </a:p>
        </p:txBody>
      </p:sp>
      <p:sp>
        <p:nvSpPr>
          <p:cNvPr id="60431" name="TextBox 29"/>
          <p:cNvSpPr txBox="1">
            <a:spLocks noChangeArrowheads="1"/>
          </p:cNvSpPr>
          <p:nvPr/>
        </p:nvSpPr>
        <p:spPr bwMode="auto">
          <a:xfrm>
            <a:off x="1651000" y="601027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2</a:t>
            </a:r>
            <a:endParaRPr lang="en-US" altLang="en-US" sz="1200" b="0" dirty="0">
              <a:solidFill>
                <a:prstClr val="black"/>
              </a:solidFill>
            </a:endParaRPr>
          </a:p>
        </p:txBody>
      </p:sp>
      <p:cxnSp>
        <p:nvCxnSpPr>
          <p:cNvPr id="60432" name="Straight Connector 31"/>
          <p:cNvCxnSpPr>
            <a:cxnSpLocks noChangeShapeType="1"/>
          </p:cNvCxnSpPr>
          <p:nvPr/>
        </p:nvCxnSpPr>
        <p:spPr bwMode="auto">
          <a:xfrm rot="5400000">
            <a:off x="1742281" y="597296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33" name="Straight Connector 32"/>
          <p:cNvCxnSpPr>
            <a:cxnSpLocks noChangeShapeType="1"/>
          </p:cNvCxnSpPr>
          <p:nvPr/>
        </p:nvCxnSpPr>
        <p:spPr bwMode="auto">
          <a:xfrm rot="5400000">
            <a:off x="2490262" y="5962357"/>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34" name="Straight Connector 33"/>
          <p:cNvCxnSpPr>
            <a:cxnSpLocks noChangeShapeType="1"/>
          </p:cNvCxnSpPr>
          <p:nvPr/>
        </p:nvCxnSpPr>
        <p:spPr bwMode="auto">
          <a:xfrm rot="5400000">
            <a:off x="3201193" y="59697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35" name="Straight Connector 34"/>
          <p:cNvCxnSpPr>
            <a:cxnSpLocks noChangeShapeType="1"/>
          </p:cNvCxnSpPr>
          <p:nvPr/>
        </p:nvCxnSpPr>
        <p:spPr bwMode="auto">
          <a:xfrm rot="5400000">
            <a:off x="3925094" y="59697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36" name="TextBox 35"/>
          <p:cNvSpPr txBox="1">
            <a:spLocks noChangeArrowheads="1"/>
          </p:cNvSpPr>
          <p:nvPr/>
        </p:nvSpPr>
        <p:spPr bwMode="auto">
          <a:xfrm>
            <a:off x="2438400" y="6008369"/>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4</a:t>
            </a:r>
          </a:p>
        </p:txBody>
      </p:sp>
      <p:sp>
        <p:nvSpPr>
          <p:cNvPr id="60437" name="TextBox 36"/>
          <p:cNvSpPr txBox="1">
            <a:spLocks noChangeArrowheads="1"/>
          </p:cNvSpPr>
          <p:nvPr/>
        </p:nvSpPr>
        <p:spPr bwMode="auto">
          <a:xfrm>
            <a:off x="3163888" y="6019800"/>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6</a:t>
            </a:r>
          </a:p>
        </p:txBody>
      </p:sp>
      <p:sp>
        <p:nvSpPr>
          <p:cNvPr id="60438" name="TextBox 37"/>
          <p:cNvSpPr txBox="1">
            <a:spLocks noChangeArrowheads="1"/>
          </p:cNvSpPr>
          <p:nvPr/>
        </p:nvSpPr>
        <p:spPr bwMode="auto">
          <a:xfrm>
            <a:off x="3886200" y="600075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8</a:t>
            </a:r>
          </a:p>
        </p:txBody>
      </p:sp>
      <p:sp>
        <p:nvSpPr>
          <p:cNvPr id="60439" name="Text Box 13"/>
          <p:cNvSpPr txBox="1">
            <a:spLocks noChangeArrowheads="1"/>
          </p:cNvSpPr>
          <p:nvPr/>
        </p:nvSpPr>
        <p:spPr bwMode="auto">
          <a:xfrm rot="-5400000">
            <a:off x="-1159994" y="3262297"/>
            <a:ext cx="332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BACKPACKS (THOUSANDS)</a:t>
            </a:r>
            <a:endParaRPr lang="en-US" altLang="en-US" sz="1800" dirty="0">
              <a:solidFill>
                <a:prstClr val="black">
                  <a:lumMod val="75000"/>
                  <a:lumOff val="25000"/>
                </a:prstClr>
              </a:solidFill>
            </a:endParaRPr>
          </a:p>
        </p:txBody>
      </p:sp>
      <p:sp>
        <p:nvSpPr>
          <p:cNvPr id="60440" name="Text Box 10"/>
          <p:cNvSpPr txBox="1">
            <a:spLocks noChangeArrowheads="1"/>
          </p:cNvSpPr>
          <p:nvPr/>
        </p:nvSpPr>
        <p:spPr bwMode="auto">
          <a:xfrm>
            <a:off x="152400" y="61833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TABLETS (THOUSANDS)</a:t>
            </a:r>
            <a:endParaRPr lang="en-US" altLang="en-US" sz="1800" dirty="0">
              <a:solidFill>
                <a:prstClr val="black">
                  <a:lumMod val="75000"/>
                  <a:lumOff val="25000"/>
                </a:prstClr>
              </a:solidFill>
            </a:endParaRPr>
          </a:p>
        </p:txBody>
      </p:sp>
      <p:sp>
        <p:nvSpPr>
          <p:cNvPr id="60446" name="TextBox 37"/>
          <p:cNvSpPr txBox="1">
            <a:spLocks noChangeArrowheads="1"/>
          </p:cNvSpPr>
          <p:nvPr/>
        </p:nvSpPr>
        <p:spPr bwMode="auto">
          <a:xfrm>
            <a:off x="4532313" y="6008688"/>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a:t>
            </a:r>
            <a:endParaRPr lang="en-US" altLang="en-US" sz="1200" b="0" dirty="0">
              <a:solidFill>
                <a:prstClr val="black"/>
              </a:solidFill>
            </a:endParaRPr>
          </a:p>
        </p:txBody>
      </p:sp>
      <p:cxnSp>
        <p:nvCxnSpPr>
          <p:cNvPr id="60447" name="Straight Connector 34"/>
          <p:cNvCxnSpPr>
            <a:cxnSpLocks noChangeShapeType="1"/>
          </p:cNvCxnSpPr>
          <p:nvPr/>
        </p:nvCxnSpPr>
        <p:spPr bwMode="auto">
          <a:xfrm rot="5400000">
            <a:off x="4648994" y="59793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42081" y="228600"/>
            <a:ext cx="6868319" cy="553998"/>
          </a:xfrm>
          <a:prstGeom prst="rect">
            <a:avLst/>
          </a:prstGeom>
          <a:noFill/>
        </p:spPr>
        <p:txBody>
          <a:bodyPr wrap="square" rtlCol="0">
            <a:spAutoFit/>
          </a:bodyPr>
          <a:lstStyle/>
          <a:p>
            <a:pPr algn="ctr"/>
            <a:r>
              <a:rPr lang="en-US" sz="3000" dirty="0" smtClean="0">
                <a:solidFill>
                  <a:prstClr val="white"/>
                </a:solidFill>
                <a:latin typeface="Century Gothic" panose="020B0502020202020204" pitchFamily="34" charset="0"/>
              </a:rPr>
              <a:t>PRODUCTION POSSIBILITIES FRONTIER</a:t>
            </a:r>
            <a:endParaRPr lang="en-US" sz="3000" dirty="0">
              <a:solidFill>
                <a:prstClr val="white"/>
              </a:solidFill>
              <a:latin typeface="Century Gothic" panose="020B0502020202020204" pitchFamily="34" charset="0"/>
            </a:endParaRPr>
          </a:p>
        </p:txBody>
      </p:sp>
      <p:sp>
        <p:nvSpPr>
          <p:cNvPr id="60" name="Rounded Rectangle 59"/>
          <p:cNvSpPr/>
          <p:nvPr/>
        </p:nvSpPr>
        <p:spPr>
          <a:xfrm>
            <a:off x="5943600" y="2520157"/>
            <a:ext cx="3077368" cy="3728243"/>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graphicFrame>
        <p:nvGraphicFramePr>
          <p:cNvPr id="62" name="Content Placeholder 28"/>
          <p:cNvGraphicFramePr>
            <a:graphicFrameLocks/>
          </p:cNvGraphicFramePr>
          <p:nvPr>
            <p:extLst>
              <p:ext uri="{D42A27DB-BD31-4B8C-83A1-F6EECF244321}">
                <p14:modId xmlns:p14="http://schemas.microsoft.com/office/powerpoint/2010/main" val="1299745259"/>
              </p:ext>
            </p:extLst>
          </p:nvPr>
        </p:nvGraphicFramePr>
        <p:xfrm>
          <a:off x="6049166" y="2677318"/>
          <a:ext cx="2942434" cy="3377407"/>
        </p:xfrm>
        <a:graphic>
          <a:graphicData uri="http://schemas.openxmlformats.org/drawingml/2006/table">
            <a:tbl>
              <a:tblPr/>
              <a:tblGrid>
                <a:gridCol w="1471217"/>
                <a:gridCol w="1471217"/>
              </a:tblGrid>
              <a:tr h="390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entury Gothic"/>
                        </a:rPr>
                        <a:t>BACKPACKS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entury Gothic"/>
                        </a:rPr>
                        <a:t>TABLETS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cxnSp>
        <p:nvCxnSpPr>
          <p:cNvPr id="55" name="Straight Connector 23"/>
          <p:cNvCxnSpPr>
            <a:cxnSpLocks noChangeShapeType="1"/>
          </p:cNvCxnSpPr>
          <p:nvPr/>
        </p:nvCxnSpPr>
        <p:spPr bwMode="auto">
          <a:xfrm rot="10800000">
            <a:off x="1066800" y="15271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37"/>
          <p:cNvSpPr txBox="1">
            <a:spLocks noChangeArrowheads="1"/>
          </p:cNvSpPr>
          <p:nvPr/>
        </p:nvSpPr>
        <p:spPr bwMode="auto">
          <a:xfrm>
            <a:off x="5218113" y="600456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12</a:t>
            </a:r>
            <a:endParaRPr lang="en-US" altLang="en-US" sz="1200" b="0" dirty="0">
              <a:solidFill>
                <a:prstClr val="black"/>
              </a:solidFill>
            </a:endParaRPr>
          </a:p>
        </p:txBody>
      </p:sp>
      <p:cxnSp>
        <p:nvCxnSpPr>
          <p:cNvPr id="59" name="Straight Connector 34"/>
          <p:cNvCxnSpPr>
            <a:cxnSpLocks noChangeShapeType="1"/>
          </p:cNvCxnSpPr>
          <p:nvPr/>
        </p:nvCxnSpPr>
        <p:spPr bwMode="auto">
          <a:xfrm rot="5400000">
            <a:off x="5334794" y="59751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a:off x="1219200" y="1524000"/>
            <a:ext cx="2057400" cy="4343400"/>
          </a:xfrm>
          <a:prstGeom prst="line">
            <a:avLst/>
          </a:prstGeom>
          <a:noFill/>
          <a:ln w="44450" algn="ctr">
            <a:solidFill>
              <a:srgbClr val="FF0000"/>
            </a:solidFill>
            <a:round/>
            <a:headEnd/>
            <a:tailEnd/>
          </a:ln>
          <a:extLst>
            <a:ext uri="{909E8E84-426E-40DD-AFC4-6F175D3DCCD1}">
              <a14:hiddenFill xmlns:a14="http://schemas.microsoft.com/office/drawing/2010/main">
                <a:noFill/>
              </a14:hiddenFill>
            </a:ext>
          </a:extLst>
        </p:spPr>
      </p:cxnSp>
      <p:sp>
        <p:nvSpPr>
          <p:cNvPr id="86" name="Oval 85"/>
          <p:cNvSpPr/>
          <p:nvPr/>
        </p:nvSpPr>
        <p:spPr>
          <a:xfrm>
            <a:off x="1143000" y="1447800"/>
            <a:ext cx="152400" cy="150813"/>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87" name="Oval 86"/>
          <p:cNvSpPr/>
          <p:nvPr/>
        </p:nvSpPr>
        <p:spPr>
          <a:xfrm>
            <a:off x="1498600" y="2168842"/>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88" name="Oval 87"/>
          <p:cNvSpPr/>
          <p:nvPr/>
        </p:nvSpPr>
        <p:spPr>
          <a:xfrm>
            <a:off x="1862138" y="2909094"/>
            <a:ext cx="152400" cy="150812"/>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89" name="Oval 88"/>
          <p:cNvSpPr/>
          <p:nvPr/>
        </p:nvSpPr>
        <p:spPr>
          <a:xfrm>
            <a:off x="2171700" y="3596481"/>
            <a:ext cx="152400" cy="150812"/>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90" name="Oval 89"/>
          <p:cNvSpPr/>
          <p:nvPr/>
        </p:nvSpPr>
        <p:spPr>
          <a:xfrm>
            <a:off x="2514600" y="4343400"/>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91" name="Oval 90"/>
          <p:cNvSpPr/>
          <p:nvPr/>
        </p:nvSpPr>
        <p:spPr>
          <a:xfrm>
            <a:off x="2857500" y="5046822"/>
            <a:ext cx="152400" cy="150812"/>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92" name="Oval 91"/>
          <p:cNvSpPr/>
          <p:nvPr/>
        </p:nvSpPr>
        <p:spPr>
          <a:xfrm>
            <a:off x="3218656" y="5775643"/>
            <a:ext cx="152400" cy="150812"/>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cxnSp>
        <p:nvCxnSpPr>
          <p:cNvPr id="93" name="Straight Arrow Connector 92"/>
          <p:cNvCxnSpPr>
            <a:cxnSpLocks noChangeShapeType="1"/>
            <a:stCxn id="94" idx="1"/>
          </p:cNvCxnSpPr>
          <p:nvPr/>
        </p:nvCxnSpPr>
        <p:spPr bwMode="auto">
          <a:xfrm flipH="1">
            <a:off x="2095500" y="2364433"/>
            <a:ext cx="1257300" cy="966539"/>
          </a:xfrm>
          <a:prstGeom prst="straightConnector1">
            <a:avLst/>
          </a:prstGeom>
          <a:noFill/>
          <a:ln w="38100" algn="ctr">
            <a:solidFill>
              <a:srgbClr val="008080"/>
            </a:solidFill>
            <a:round/>
            <a:headEnd/>
            <a:tailEnd type="arrow" w="med" len="med"/>
          </a:ln>
          <a:extLst>
            <a:ext uri="{909E8E84-426E-40DD-AFC4-6F175D3DCCD1}">
              <a14:hiddenFill xmlns:a14="http://schemas.microsoft.com/office/drawing/2010/main">
                <a:noFill/>
              </a14:hiddenFill>
            </a:ext>
          </a:extLst>
        </p:spPr>
      </p:cxnSp>
      <p:sp>
        <p:nvSpPr>
          <p:cNvPr id="94" name="TextBox 93"/>
          <p:cNvSpPr txBox="1">
            <a:spLocks noChangeArrowheads="1"/>
          </p:cNvSpPr>
          <p:nvPr/>
        </p:nvSpPr>
        <p:spPr bwMode="auto">
          <a:xfrm>
            <a:off x="3352800" y="2133600"/>
            <a:ext cx="780256" cy="461665"/>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400" b="1" i="1" dirty="0" smtClean="0">
                <a:solidFill>
                  <a:prstClr val="black"/>
                </a:solidFill>
                <a:latin typeface="Arial" pitchFamily="34" charset="0"/>
                <a:cs typeface="Arial" pitchFamily="34" charset="0"/>
              </a:rPr>
              <a:t>PPF</a:t>
            </a:r>
            <a:endParaRPr lang="en-US" sz="2400" b="1" i="1" dirty="0">
              <a:solidFill>
                <a:prstClr val="black"/>
              </a:solidFill>
              <a:latin typeface="Arial" pitchFamily="34" charset="0"/>
              <a:cs typeface="Arial" pitchFamily="34" charset="0"/>
            </a:endParaRPr>
          </a:p>
        </p:txBody>
      </p:sp>
      <p:sp>
        <p:nvSpPr>
          <p:cNvPr id="10" name="Rectangle 9"/>
          <p:cNvSpPr/>
          <p:nvPr/>
        </p:nvSpPr>
        <p:spPr>
          <a:xfrm>
            <a:off x="6049166" y="3066439"/>
            <a:ext cx="2894810"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6" name="Rectangle 95"/>
          <p:cNvSpPr/>
          <p:nvPr/>
        </p:nvSpPr>
        <p:spPr>
          <a:xfrm>
            <a:off x="6049166" y="3487237"/>
            <a:ext cx="2894810"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7" name="Rectangle 96"/>
          <p:cNvSpPr/>
          <p:nvPr/>
        </p:nvSpPr>
        <p:spPr>
          <a:xfrm>
            <a:off x="6043821" y="3925563"/>
            <a:ext cx="2900155"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8" name="Rectangle 97"/>
          <p:cNvSpPr/>
          <p:nvPr/>
        </p:nvSpPr>
        <p:spPr>
          <a:xfrm>
            <a:off x="6049166" y="4343400"/>
            <a:ext cx="2894810"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99" name="Rectangle 98"/>
          <p:cNvSpPr/>
          <p:nvPr/>
        </p:nvSpPr>
        <p:spPr>
          <a:xfrm>
            <a:off x="6049166" y="4782637"/>
            <a:ext cx="2894810"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00" name="Rectangle 99"/>
          <p:cNvSpPr/>
          <p:nvPr/>
        </p:nvSpPr>
        <p:spPr>
          <a:xfrm>
            <a:off x="6049166" y="5218613"/>
            <a:ext cx="2894810"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01" name="Rectangle 100"/>
          <p:cNvSpPr/>
          <p:nvPr/>
        </p:nvSpPr>
        <p:spPr>
          <a:xfrm>
            <a:off x="6039785" y="5623023"/>
            <a:ext cx="2904191" cy="398963"/>
          </a:xfrm>
          <a:prstGeom prst="rect">
            <a:avLst/>
          </a:prstGeom>
          <a:solidFill>
            <a:srgbClr val="FFFF00">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61" name="TextBox 6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64" name="TextBox 6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10</a:t>
            </a:fld>
            <a:endParaRPr lang="en-US" sz="1100" dirty="0">
              <a:solidFill>
                <a:schemeClr val="bg1"/>
              </a:solidFill>
              <a:latin typeface="Century Gothic" panose="020B0502020202020204" pitchFamily="34" charset="0"/>
            </a:endParaRPr>
          </a:p>
        </p:txBody>
      </p:sp>
      <p:sp>
        <p:nvSpPr>
          <p:cNvPr id="63" name="TextBox 24"/>
          <p:cNvSpPr txBox="1">
            <a:spLocks noChangeArrowheads="1"/>
          </p:cNvSpPr>
          <p:nvPr/>
        </p:nvSpPr>
        <p:spPr bwMode="auto">
          <a:xfrm>
            <a:off x="609600" y="2133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10</a:t>
            </a:r>
            <a:endParaRPr lang="en-US" altLang="en-US" sz="1200" b="0" dirty="0">
              <a:solidFill>
                <a:prstClr val="black"/>
              </a:solidFill>
            </a:endParaRPr>
          </a:p>
        </p:txBody>
      </p:sp>
      <p:sp>
        <p:nvSpPr>
          <p:cNvPr id="65" name="TextBox 24"/>
          <p:cNvSpPr txBox="1">
            <a:spLocks noChangeArrowheads="1"/>
          </p:cNvSpPr>
          <p:nvPr/>
        </p:nvSpPr>
        <p:spPr bwMode="auto">
          <a:xfrm>
            <a:off x="609600" y="1400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12</a:t>
            </a:r>
            <a:endParaRPr lang="en-US" altLang="en-US" sz="1200" b="0" dirty="0">
              <a:solidFill>
                <a:prstClr val="black"/>
              </a:solidFill>
            </a:endParaRPr>
          </a:p>
        </p:txBody>
      </p:sp>
      <p:sp>
        <p:nvSpPr>
          <p:cNvPr id="66" name="TextBox 25"/>
          <p:cNvSpPr txBox="1">
            <a:spLocks noChangeArrowheads="1"/>
          </p:cNvSpPr>
          <p:nvPr/>
        </p:nvSpPr>
        <p:spPr bwMode="auto">
          <a:xfrm>
            <a:off x="673100" y="2846387"/>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8</a:t>
            </a:r>
            <a:endParaRPr lang="en-US" altLang="en-US" sz="1200" b="0" dirty="0">
              <a:solidFill>
                <a:prstClr val="black"/>
              </a:solidFill>
            </a:endParaRPr>
          </a:p>
        </p:txBody>
      </p:sp>
    </p:spTree>
    <p:extLst>
      <p:ext uri="{BB962C8B-B14F-4D97-AF65-F5344CB8AC3E}">
        <p14:creationId xmlns:p14="http://schemas.microsoft.com/office/powerpoint/2010/main" val="37957733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dissolve">
                                      <p:cBhvr>
                                        <p:cTn id="7" dur="500"/>
                                        <p:tgtEl>
                                          <p:spTgt spid="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dissolve">
                                      <p:cBhvr>
                                        <p:cTn id="15" dur="500"/>
                                        <p:tgtEl>
                                          <p:spTgt spid="87"/>
                                        </p:tgtEl>
                                      </p:cBhvr>
                                    </p:animEffect>
                                  </p:childTnLst>
                                </p:cTn>
                              </p:par>
                              <p:par>
                                <p:cTn id="16" presetID="10" presetClass="exit" presetSubtype="0" fill="hold" grpId="1"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dissolve">
                                      <p:cBhvr>
                                        <p:cTn id="26" dur="500"/>
                                        <p:tgtEl>
                                          <p:spTgt spid="88"/>
                                        </p:tgtEl>
                                      </p:cBhvr>
                                    </p:animEffect>
                                  </p:childTnLst>
                                </p:cTn>
                              </p:par>
                              <p:par>
                                <p:cTn id="27" presetID="10" presetClass="exit" presetSubtype="0" fill="hold" grpId="1" nodeType="withEffect">
                                  <p:stCondLst>
                                    <p:cond delay="0"/>
                                  </p:stCondLst>
                                  <p:childTnLst>
                                    <p:animEffect transition="out" filter="fade">
                                      <p:cBhvr>
                                        <p:cTn id="28" dur="500"/>
                                        <p:tgtEl>
                                          <p:spTgt spid="96"/>
                                        </p:tgtEl>
                                      </p:cBhvr>
                                    </p:animEffect>
                                    <p:set>
                                      <p:cBhvr>
                                        <p:cTn id="29" dur="1" fill="hold">
                                          <p:stCondLst>
                                            <p:cond delay="499"/>
                                          </p:stCondLst>
                                        </p:cTn>
                                        <p:tgtEl>
                                          <p:spTgt spid="9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dissolve">
                                      <p:cBhvr>
                                        <p:cTn id="37" dur="500"/>
                                        <p:tgtEl>
                                          <p:spTgt spid="89"/>
                                        </p:tgtEl>
                                      </p:cBhvr>
                                    </p:animEffect>
                                  </p:childTnLst>
                                </p:cTn>
                              </p:par>
                              <p:par>
                                <p:cTn id="38" presetID="10" presetClass="exit" presetSubtype="0" fill="hold" grpId="1" nodeType="withEffect">
                                  <p:stCondLst>
                                    <p:cond delay="0"/>
                                  </p:stCondLst>
                                  <p:childTnLst>
                                    <p:animEffect transition="out" filter="fade">
                                      <p:cBhvr>
                                        <p:cTn id="39" dur="500"/>
                                        <p:tgtEl>
                                          <p:spTgt spid="97"/>
                                        </p:tgtEl>
                                      </p:cBhvr>
                                    </p:animEffect>
                                    <p:set>
                                      <p:cBhvr>
                                        <p:cTn id="40" dur="1" fill="hold">
                                          <p:stCondLst>
                                            <p:cond delay="499"/>
                                          </p:stCondLst>
                                        </p:cTn>
                                        <p:tgtEl>
                                          <p:spTgt spid="9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fade">
                                      <p:cBhvr>
                                        <p:cTn id="43" dur="500"/>
                                        <p:tgtEl>
                                          <p:spTgt spid="9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par>
                                <p:cTn id="49" presetID="10" presetClass="exit" presetSubtype="0" fill="hold" grpId="1" nodeType="withEffect">
                                  <p:stCondLst>
                                    <p:cond delay="0"/>
                                  </p:stCondLst>
                                  <p:childTnLst>
                                    <p:animEffect transition="out" filter="fade">
                                      <p:cBhvr>
                                        <p:cTn id="50" dur="500"/>
                                        <p:tgtEl>
                                          <p:spTgt spid="98"/>
                                        </p:tgtEl>
                                      </p:cBhvr>
                                    </p:animEffect>
                                    <p:set>
                                      <p:cBhvr>
                                        <p:cTn id="51" dur="1" fill="hold">
                                          <p:stCondLst>
                                            <p:cond delay="499"/>
                                          </p:stCondLst>
                                        </p:cTn>
                                        <p:tgtEl>
                                          <p:spTgt spid="98"/>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500"/>
                                        <p:tgtEl>
                                          <p:spTgt spid="99"/>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91"/>
                                        </p:tgtEl>
                                        <p:attrNameLst>
                                          <p:attrName>style.visibility</p:attrName>
                                        </p:attrNameLst>
                                      </p:cBhvr>
                                      <p:to>
                                        <p:strVal val="visible"/>
                                      </p:to>
                                    </p:set>
                                    <p:animEffect transition="in" filter="dissolve">
                                      <p:cBhvr>
                                        <p:cTn id="59" dur="500"/>
                                        <p:tgtEl>
                                          <p:spTgt spid="91"/>
                                        </p:tgtEl>
                                      </p:cBhvr>
                                    </p:animEffect>
                                  </p:childTnLst>
                                </p:cTn>
                              </p:par>
                              <p:par>
                                <p:cTn id="60" presetID="10" presetClass="exit" presetSubtype="0" fill="hold" grpId="1" nodeType="withEffect">
                                  <p:stCondLst>
                                    <p:cond delay="0"/>
                                  </p:stCondLst>
                                  <p:childTnLst>
                                    <p:animEffect transition="out" filter="fade">
                                      <p:cBhvr>
                                        <p:cTn id="61" dur="500"/>
                                        <p:tgtEl>
                                          <p:spTgt spid="99"/>
                                        </p:tgtEl>
                                      </p:cBhvr>
                                    </p:animEffect>
                                    <p:set>
                                      <p:cBhvr>
                                        <p:cTn id="62" dur="1" fill="hold">
                                          <p:stCondLst>
                                            <p:cond delay="499"/>
                                          </p:stCondLst>
                                        </p:cTn>
                                        <p:tgtEl>
                                          <p:spTgt spid="99"/>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fade">
                                      <p:cBhvr>
                                        <p:cTn id="65" dur="500"/>
                                        <p:tgtEl>
                                          <p:spTgt spid="100"/>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dissolve">
                                      <p:cBhvr>
                                        <p:cTn id="70" dur="500"/>
                                        <p:tgtEl>
                                          <p:spTgt spid="92"/>
                                        </p:tgtEl>
                                      </p:cBhvr>
                                    </p:animEffect>
                                  </p:childTnLst>
                                </p:cTn>
                              </p:par>
                              <p:par>
                                <p:cTn id="71" presetID="10" presetClass="exit" presetSubtype="0" fill="hold" grpId="1" nodeType="withEffect">
                                  <p:stCondLst>
                                    <p:cond delay="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101"/>
                                        </p:tgtEl>
                                        <p:attrNameLst>
                                          <p:attrName>style.visibility</p:attrName>
                                        </p:attrNameLst>
                                      </p:cBhvr>
                                      <p:to>
                                        <p:strVal val="visible"/>
                                      </p:to>
                                    </p:set>
                                    <p:animEffect transition="in" filter="fade">
                                      <p:cBhvr>
                                        <p:cTn id="76" dur="500"/>
                                        <p:tgtEl>
                                          <p:spTgt spid="10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up)">
                                      <p:cBhvr>
                                        <p:cTn id="81" dur="3000"/>
                                        <p:tgtEl>
                                          <p:spTgt spid="73"/>
                                        </p:tgtEl>
                                      </p:cBhvr>
                                    </p:animEffect>
                                  </p:childTnLst>
                                </p:cTn>
                              </p:par>
                              <p:par>
                                <p:cTn id="82" presetID="10" presetClass="exit" presetSubtype="0" fill="hold" grpId="1" nodeType="withEffect">
                                  <p:stCondLst>
                                    <p:cond delay="0"/>
                                  </p:stCondLst>
                                  <p:childTnLst>
                                    <p:animEffect transition="out" filter="fade">
                                      <p:cBhvr>
                                        <p:cTn id="83" dur="500"/>
                                        <p:tgtEl>
                                          <p:spTgt spid="101"/>
                                        </p:tgtEl>
                                      </p:cBhvr>
                                    </p:animEffect>
                                    <p:set>
                                      <p:cBhvr>
                                        <p:cTn id="84" dur="1" fill="hold">
                                          <p:stCondLst>
                                            <p:cond delay="499"/>
                                          </p:stCondLst>
                                        </p:cTn>
                                        <p:tgtEl>
                                          <p:spTgt spid="101"/>
                                        </p:tgtEl>
                                        <p:attrNameLst>
                                          <p:attrName>style.visibility</p:attrName>
                                        </p:attrNameLst>
                                      </p:cBhvr>
                                      <p:to>
                                        <p:strVal val="hidden"/>
                                      </p:to>
                                    </p:set>
                                  </p:childTnLst>
                                </p:cTn>
                              </p:par>
                            </p:childTnLst>
                          </p:cTn>
                        </p:par>
                        <p:par>
                          <p:cTn id="85" fill="hold">
                            <p:stCondLst>
                              <p:cond delay="3000"/>
                            </p:stCondLst>
                            <p:childTnLst>
                              <p:par>
                                <p:cTn id="86" presetID="9" presetClass="entr" presetSubtype="0" fill="hold" grpId="0" nodeType="afterEffect">
                                  <p:stCondLst>
                                    <p:cond delay="0"/>
                                  </p:stCondLst>
                                  <p:childTnLst>
                                    <p:set>
                                      <p:cBhvr>
                                        <p:cTn id="87" dur="1" fill="hold">
                                          <p:stCondLst>
                                            <p:cond delay="0"/>
                                          </p:stCondLst>
                                        </p:cTn>
                                        <p:tgtEl>
                                          <p:spTgt spid="94"/>
                                        </p:tgtEl>
                                        <p:attrNameLst>
                                          <p:attrName>style.visibility</p:attrName>
                                        </p:attrNameLst>
                                      </p:cBhvr>
                                      <p:to>
                                        <p:strVal val="visible"/>
                                      </p:to>
                                    </p:set>
                                    <p:animEffect transition="in" filter="dissolve">
                                      <p:cBhvr>
                                        <p:cTn id="88" dur="500"/>
                                        <p:tgtEl>
                                          <p:spTgt spid="94"/>
                                        </p:tgtEl>
                                      </p:cBhvr>
                                    </p:animEffect>
                                  </p:childTnLst>
                                </p:cTn>
                              </p:par>
                              <p:par>
                                <p:cTn id="89" presetID="9" presetClass="entr" presetSubtype="0" fill="hold" nodeType="withEffect">
                                  <p:stCondLst>
                                    <p:cond delay="0"/>
                                  </p:stCondLst>
                                  <p:childTnLst>
                                    <p:set>
                                      <p:cBhvr>
                                        <p:cTn id="90" dur="1" fill="hold">
                                          <p:stCondLst>
                                            <p:cond delay="0"/>
                                          </p:stCondLst>
                                        </p:cTn>
                                        <p:tgtEl>
                                          <p:spTgt spid="93"/>
                                        </p:tgtEl>
                                        <p:attrNameLst>
                                          <p:attrName>style.visibility</p:attrName>
                                        </p:attrNameLst>
                                      </p:cBhvr>
                                      <p:to>
                                        <p:strVal val="visible"/>
                                      </p:to>
                                    </p:set>
                                    <p:animEffect transition="in" filter="dissolve">
                                      <p:cBhvr>
                                        <p:cTn id="9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4" grpId="0" animBg="1"/>
      <p:bldP spid="10" grpId="0" animBg="1"/>
      <p:bldP spid="10"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419" name="Straight Connector 7"/>
          <p:cNvCxnSpPr>
            <a:cxnSpLocks noChangeShapeType="1"/>
          </p:cNvCxnSpPr>
          <p:nvPr/>
        </p:nvCxnSpPr>
        <p:spPr bwMode="auto">
          <a:xfrm rot="5400000">
            <a:off x="-1096962" y="35909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0" name="Straight Connector 9"/>
          <p:cNvCxnSpPr>
            <a:cxnSpLocks noChangeShapeType="1"/>
          </p:cNvCxnSpPr>
          <p:nvPr/>
        </p:nvCxnSpPr>
        <p:spPr bwMode="auto">
          <a:xfrm>
            <a:off x="1208088" y="58959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60421" name="Straight Connector 15"/>
          <p:cNvCxnSpPr>
            <a:cxnSpLocks noChangeShapeType="1"/>
          </p:cNvCxnSpPr>
          <p:nvPr/>
        </p:nvCxnSpPr>
        <p:spPr bwMode="auto">
          <a:xfrm rot="10800000">
            <a:off x="1054100" y="5167313"/>
            <a:ext cx="15398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2" name="Straight Connector 17"/>
          <p:cNvCxnSpPr>
            <a:cxnSpLocks noChangeShapeType="1"/>
          </p:cNvCxnSpPr>
          <p:nvPr/>
        </p:nvCxnSpPr>
        <p:spPr bwMode="auto">
          <a:xfrm rot="10800000">
            <a:off x="1054100" y="44338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3" name="Straight Connector 19"/>
          <p:cNvCxnSpPr>
            <a:cxnSpLocks noChangeShapeType="1"/>
          </p:cNvCxnSpPr>
          <p:nvPr/>
        </p:nvCxnSpPr>
        <p:spPr bwMode="auto">
          <a:xfrm rot="10800000">
            <a:off x="1054100" y="3671887"/>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4" name="Straight Connector 21"/>
          <p:cNvCxnSpPr>
            <a:cxnSpLocks noChangeShapeType="1"/>
          </p:cNvCxnSpPr>
          <p:nvPr/>
        </p:nvCxnSpPr>
        <p:spPr bwMode="auto">
          <a:xfrm rot="10800000">
            <a:off x="1054100" y="2984500"/>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25" name="Straight Connector 23"/>
          <p:cNvCxnSpPr>
            <a:cxnSpLocks noChangeShapeType="1"/>
          </p:cNvCxnSpPr>
          <p:nvPr/>
        </p:nvCxnSpPr>
        <p:spPr bwMode="auto">
          <a:xfrm rot="10800000">
            <a:off x="1054100" y="2241550"/>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26" name="TextBox 24"/>
          <p:cNvSpPr txBox="1">
            <a:spLocks noChangeArrowheads="1"/>
          </p:cNvSpPr>
          <p:nvPr/>
        </p:nvSpPr>
        <p:spPr bwMode="auto">
          <a:xfrm>
            <a:off x="609600" y="2133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10</a:t>
            </a:r>
            <a:endParaRPr lang="en-US" altLang="en-US" sz="1200" b="0" dirty="0">
              <a:solidFill>
                <a:prstClr val="black"/>
              </a:solidFill>
            </a:endParaRPr>
          </a:p>
        </p:txBody>
      </p:sp>
      <p:sp>
        <p:nvSpPr>
          <p:cNvPr id="60427" name="TextBox 25"/>
          <p:cNvSpPr txBox="1">
            <a:spLocks noChangeArrowheads="1"/>
          </p:cNvSpPr>
          <p:nvPr/>
        </p:nvSpPr>
        <p:spPr bwMode="auto">
          <a:xfrm>
            <a:off x="673100" y="2846387"/>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8</a:t>
            </a:r>
            <a:endParaRPr lang="en-US" altLang="en-US" sz="1200" b="0" dirty="0">
              <a:solidFill>
                <a:prstClr val="black"/>
              </a:solidFill>
            </a:endParaRPr>
          </a:p>
        </p:txBody>
      </p:sp>
      <p:sp>
        <p:nvSpPr>
          <p:cNvPr id="60428" name="TextBox 26"/>
          <p:cNvSpPr txBox="1">
            <a:spLocks noChangeArrowheads="1"/>
          </p:cNvSpPr>
          <p:nvPr/>
        </p:nvSpPr>
        <p:spPr bwMode="auto">
          <a:xfrm>
            <a:off x="673100" y="35337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6</a:t>
            </a:r>
            <a:endParaRPr lang="en-US" altLang="en-US" sz="1200" b="0" dirty="0">
              <a:solidFill>
                <a:prstClr val="black"/>
              </a:solidFill>
            </a:endParaRPr>
          </a:p>
        </p:txBody>
      </p:sp>
      <p:sp>
        <p:nvSpPr>
          <p:cNvPr id="60429" name="TextBox 27"/>
          <p:cNvSpPr txBox="1">
            <a:spLocks noChangeArrowheads="1"/>
          </p:cNvSpPr>
          <p:nvPr/>
        </p:nvSpPr>
        <p:spPr bwMode="auto">
          <a:xfrm>
            <a:off x="673100" y="42957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   4</a:t>
            </a:r>
            <a:endParaRPr lang="en-US" altLang="en-US" sz="1200" b="0" dirty="0">
              <a:solidFill>
                <a:prstClr val="black"/>
              </a:solidFill>
            </a:endParaRPr>
          </a:p>
        </p:txBody>
      </p:sp>
      <p:sp>
        <p:nvSpPr>
          <p:cNvPr id="60430" name="TextBox 28"/>
          <p:cNvSpPr txBox="1">
            <a:spLocks noChangeArrowheads="1"/>
          </p:cNvSpPr>
          <p:nvPr/>
        </p:nvSpPr>
        <p:spPr bwMode="auto">
          <a:xfrm>
            <a:off x="673100" y="50292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2</a:t>
            </a:r>
            <a:endParaRPr lang="en-US" altLang="en-US" sz="1200" b="0" dirty="0">
              <a:solidFill>
                <a:prstClr val="black"/>
              </a:solidFill>
            </a:endParaRPr>
          </a:p>
        </p:txBody>
      </p:sp>
      <p:sp>
        <p:nvSpPr>
          <p:cNvPr id="60431" name="TextBox 29"/>
          <p:cNvSpPr txBox="1">
            <a:spLocks noChangeArrowheads="1"/>
          </p:cNvSpPr>
          <p:nvPr/>
        </p:nvSpPr>
        <p:spPr bwMode="auto">
          <a:xfrm>
            <a:off x="1651000" y="6010275"/>
            <a:ext cx="40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2</a:t>
            </a:r>
            <a:endParaRPr lang="en-US" altLang="en-US" sz="1200" b="0" dirty="0">
              <a:solidFill>
                <a:prstClr val="black"/>
              </a:solidFill>
            </a:endParaRPr>
          </a:p>
        </p:txBody>
      </p:sp>
      <p:cxnSp>
        <p:nvCxnSpPr>
          <p:cNvPr id="60432" name="Straight Connector 31"/>
          <p:cNvCxnSpPr>
            <a:cxnSpLocks noChangeShapeType="1"/>
          </p:cNvCxnSpPr>
          <p:nvPr/>
        </p:nvCxnSpPr>
        <p:spPr bwMode="auto">
          <a:xfrm rot="5400000">
            <a:off x="1742281" y="5972969"/>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34" name="Straight Connector 33"/>
          <p:cNvCxnSpPr>
            <a:cxnSpLocks noChangeShapeType="1"/>
          </p:cNvCxnSpPr>
          <p:nvPr/>
        </p:nvCxnSpPr>
        <p:spPr bwMode="auto">
          <a:xfrm rot="5400000">
            <a:off x="3201193" y="5969794"/>
            <a:ext cx="149225"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0435" name="Straight Connector 34"/>
          <p:cNvCxnSpPr>
            <a:cxnSpLocks noChangeShapeType="1"/>
          </p:cNvCxnSpPr>
          <p:nvPr/>
        </p:nvCxnSpPr>
        <p:spPr bwMode="auto">
          <a:xfrm rot="5400000">
            <a:off x="3925094" y="596979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437" name="TextBox 36"/>
          <p:cNvSpPr txBox="1">
            <a:spLocks noChangeArrowheads="1"/>
          </p:cNvSpPr>
          <p:nvPr/>
        </p:nvSpPr>
        <p:spPr bwMode="auto">
          <a:xfrm>
            <a:off x="3145354" y="6008368"/>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6</a:t>
            </a:r>
          </a:p>
        </p:txBody>
      </p:sp>
      <p:sp>
        <p:nvSpPr>
          <p:cNvPr id="60438" name="TextBox 37"/>
          <p:cNvSpPr txBox="1">
            <a:spLocks noChangeArrowheads="1"/>
          </p:cNvSpPr>
          <p:nvPr/>
        </p:nvSpPr>
        <p:spPr bwMode="auto">
          <a:xfrm>
            <a:off x="3876542" y="6013986"/>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8</a:t>
            </a:r>
          </a:p>
        </p:txBody>
      </p:sp>
      <p:sp>
        <p:nvSpPr>
          <p:cNvPr id="60439" name="Text Box 13"/>
          <p:cNvSpPr txBox="1">
            <a:spLocks noChangeArrowheads="1"/>
          </p:cNvSpPr>
          <p:nvPr/>
        </p:nvSpPr>
        <p:spPr bwMode="auto">
          <a:xfrm rot="-5400000">
            <a:off x="-1159994" y="3262297"/>
            <a:ext cx="332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BACKPACKS (THOUSANDS)</a:t>
            </a:r>
            <a:endParaRPr lang="en-US" altLang="en-US" sz="1800" dirty="0">
              <a:solidFill>
                <a:prstClr val="black">
                  <a:lumMod val="75000"/>
                  <a:lumOff val="25000"/>
                </a:prstClr>
              </a:solidFill>
            </a:endParaRPr>
          </a:p>
        </p:txBody>
      </p:sp>
      <p:sp>
        <p:nvSpPr>
          <p:cNvPr id="60440" name="Text Box 10"/>
          <p:cNvSpPr txBox="1">
            <a:spLocks noChangeArrowheads="1"/>
          </p:cNvSpPr>
          <p:nvPr/>
        </p:nvSpPr>
        <p:spPr bwMode="auto">
          <a:xfrm>
            <a:off x="152400" y="61833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TABLETS (THOUSANDS)</a:t>
            </a:r>
            <a:endParaRPr lang="en-US" altLang="en-US" sz="1800" dirty="0">
              <a:solidFill>
                <a:prstClr val="black">
                  <a:lumMod val="75000"/>
                  <a:lumOff val="25000"/>
                </a:prstClr>
              </a:solidFill>
            </a:endParaRPr>
          </a:p>
        </p:txBody>
      </p:sp>
      <p:sp>
        <p:nvSpPr>
          <p:cNvPr id="60446" name="TextBox 37"/>
          <p:cNvSpPr txBox="1">
            <a:spLocks noChangeArrowheads="1"/>
          </p:cNvSpPr>
          <p:nvPr/>
        </p:nvSpPr>
        <p:spPr bwMode="auto">
          <a:xfrm>
            <a:off x="4572000" y="6013986"/>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10</a:t>
            </a:r>
            <a:endParaRPr lang="en-US" altLang="en-US" sz="1200" b="0" dirty="0">
              <a:solidFill>
                <a:prstClr val="black"/>
              </a:solidFill>
            </a:endParaRPr>
          </a:p>
        </p:txBody>
      </p:sp>
      <p:cxnSp>
        <p:nvCxnSpPr>
          <p:cNvPr id="60447" name="Straight Connector 34"/>
          <p:cNvCxnSpPr>
            <a:cxnSpLocks noChangeShapeType="1"/>
          </p:cNvCxnSpPr>
          <p:nvPr/>
        </p:nvCxnSpPr>
        <p:spPr bwMode="auto">
          <a:xfrm rot="5400000">
            <a:off x="4648994" y="5979319"/>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42081" y="228600"/>
            <a:ext cx="6868319" cy="553998"/>
          </a:xfrm>
          <a:prstGeom prst="rect">
            <a:avLst/>
          </a:prstGeom>
          <a:noFill/>
        </p:spPr>
        <p:txBody>
          <a:bodyPr wrap="square" rtlCol="0">
            <a:spAutoFit/>
          </a:bodyPr>
          <a:lstStyle/>
          <a:p>
            <a:pPr algn="ctr"/>
            <a:r>
              <a:rPr lang="en-US" sz="3000" dirty="0" smtClean="0">
                <a:solidFill>
                  <a:prstClr val="white"/>
                </a:solidFill>
                <a:latin typeface="Century Gothic" panose="020B0502020202020204" pitchFamily="34" charset="0"/>
              </a:rPr>
              <a:t>PRODUCTION POSSIBILITIES FRONTIER</a:t>
            </a:r>
            <a:endParaRPr lang="en-US" sz="3000" dirty="0">
              <a:solidFill>
                <a:prstClr val="white"/>
              </a:solidFill>
              <a:latin typeface="Century Gothic" panose="020B0502020202020204" pitchFamily="34" charset="0"/>
            </a:endParaRPr>
          </a:p>
        </p:txBody>
      </p:sp>
      <p:cxnSp>
        <p:nvCxnSpPr>
          <p:cNvPr id="55" name="Straight Connector 23"/>
          <p:cNvCxnSpPr>
            <a:cxnSpLocks noChangeShapeType="1"/>
          </p:cNvCxnSpPr>
          <p:nvPr/>
        </p:nvCxnSpPr>
        <p:spPr bwMode="auto">
          <a:xfrm rot="10800000">
            <a:off x="1066800" y="15271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6" name="TextBox 24"/>
          <p:cNvSpPr txBox="1">
            <a:spLocks noChangeArrowheads="1"/>
          </p:cNvSpPr>
          <p:nvPr/>
        </p:nvSpPr>
        <p:spPr bwMode="auto">
          <a:xfrm>
            <a:off x="609600" y="1400175"/>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12</a:t>
            </a:r>
            <a:endParaRPr lang="en-US" altLang="en-US" sz="1200" b="0" dirty="0">
              <a:solidFill>
                <a:prstClr val="black"/>
              </a:solidFill>
            </a:endParaRPr>
          </a:p>
        </p:txBody>
      </p:sp>
      <p:sp>
        <p:nvSpPr>
          <p:cNvPr id="57" name="TextBox 37"/>
          <p:cNvSpPr txBox="1">
            <a:spLocks noChangeArrowheads="1"/>
          </p:cNvSpPr>
          <p:nvPr/>
        </p:nvSpPr>
        <p:spPr bwMode="auto">
          <a:xfrm>
            <a:off x="5218113" y="600456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12</a:t>
            </a:r>
            <a:endParaRPr lang="en-US" altLang="en-US" sz="1200" b="0" dirty="0">
              <a:solidFill>
                <a:prstClr val="black"/>
              </a:solidFill>
            </a:endParaRPr>
          </a:p>
        </p:txBody>
      </p:sp>
      <p:cxnSp>
        <p:nvCxnSpPr>
          <p:cNvPr id="59" name="Straight Connector 34"/>
          <p:cNvCxnSpPr>
            <a:cxnSpLocks noChangeShapeType="1"/>
          </p:cNvCxnSpPr>
          <p:nvPr/>
        </p:nvCxnSpPr>
        <p:spPr bwMode="auto">
          <a:xfrm rot="5400000">
            <a:off x="5334794" y="59751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a:off x="1219200" y="1524000"/>
            <a:ext cx="2057400" cy="4343400"/>
          </a:xfrm>
          <a:prstGeom prst="line">
            <a:avLst/>
          </a:prstGeom>
          <a:noFill/>
          <a:ln w="44450" algn="ctr">
            <a:solidFill>
              <a:srgbClr val="FF0000"/>
            </a:solidFill>
            <a:round/>
            <a:headEnd/>
            <a:tailEnd/>
          </a:ln>
          <a:extLst>
            <a:ext uri="{909E8E84-426E-40DD-AFC4-6F175D3DCCD1}">
              <a14:hiddenFill xmlns:a14="http://schemas.microsoft.com/office/drawing/2010/main">
                <a:noFill/>
              </a14:hiddenFill>
            </a:ext>
          </a:extLst>
        </p:spPr>
      </p:cxnSp>
      <p:sp>
        <p:nvSpPr>
          <p:cNvPr id="87" name="Oval 86"/>
          <p:cNvSpPr/>
          <p:nvPr/>
        </p:nvSpPr>
        <p:spPr>
          <a:xfrm>
            <a:off x="3198811" y="3515519"/>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89" name="Oval 88"/>
          <p:cNvSpPr/>
          <p:nvPr/>
        </p:nvSpPr>
        <p:spPr>
          <a:xfrm>
            <a:off x="1816099" y="4471034"/>
            <a:ext cx="152400" cy="150812"/>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61" name="Text Box 22"/>
          <p:cNvSpPr txBox="1">
            <a:spLocks noChangeArrowheads="1"/>
          </p:cNvSpPr>
          <p:nvPr/>
        </p:nvSpPr>
        <p:spPr bwMode="auto">
          <a:xfrm>
            <a:off x="3319462" y="3257550"/>
            <a:ext cx="33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h</a:t>
            </a:r>
          </a:p>
        </p:txBody>
      </p:sp>
      <p:sp>
        <p:nvSpPr>
          <p:cNvPr id="64" name="Text Box 22"/>
          <p:cNvSpPr txBox="1">
            <a:spLocks noChangeArrowheads="1"/>
          </p:cNvSpPr>
          <p:nvPr/>
        </p:nvSpPr>
        <p:spPr bwMode="auto">
          <a:xfrm>
            <a:off x="1905000" y="4476750"/>
            <a:ext cx="255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i</a:t>
            </a:r>
          </a:p>
        </p:txBody>
      </p:sp>
      <p:sp>
        <p:nvSpPr>
          <p:cNvPr id="66" name="Text Box 25"/>
          <p:cNvSpPr txBox="1">
            <a:spLocks noChangeArrowheads="1"/>
          </p:cNvSpPr>
          <p:nvPr/>
        </p:nvSpPr>
        <p:spPr bwMode="auto">
          <a:xfrm>
            <a:off x="4876800" y="4514671"/>
            <a:ext cx="3048000" cy="1200329"/>
          </a:xfrm>
          <a:prstGeom prst="rect">
            <a:avLst/>
          </a:prstGeom>
          <a:solidFill>
            <a:srgbClr val="FCD5B5"/>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50000"/>
              </a:spcBef>
              <a:spcAft>
                <a:spcPct val="0"/>
              </a:spcAft>
              <a:defRPr/>
            </a:pPr>
            <a:r>
              <a:rPr lang="en-US" sz="2400" dirty="0" smtClean="0">
                <a:solidFill>
                  <a:prstClr val="black"/>
                </a:solidFill>
                <a:latin typeface="Century Gothic" panose="020B0502020202020204" pitchFamily="34" charset="0"/>
                <a:cs typeface="Arial" pitchFamily="34" charset="0"/>
              </a:rPr>
              <a:t>POINTS OUTSIDE THE PPF ARE UNATTAINABLE.</a:t>
            </a:r>
            <a:endParaRPr lang="en-US" sz="2400" b="1" i="1" dirty="0">
              <a:solidFill>
                <a:prstClr val="black"/>
              </a:solidFill>
              <a:latin typeface="Arial" pitchFamily="34" charset="0"/>
              <a:cs typeface="Arial" pitchFamily="34" charset="0"/>
            </a:endParaRPr>
          </a:p>
        </p:txBody>
      </p:sp>
      <p:sp>
        <p:nvSpPr>
          <p:cNvPr id="67" name="TextBox 66"/>
          <p:cNvSpPr txBox="1">
            <a:spLocks noChangeArrowheads="1"/>
          </p:cNvSpPr>
          <p:nvPr/>
        </p:nvSpPr>
        <p:spPr bwMode="auto">
          <a:xfrm>
            <a:off x="4876800" y="2819400"/>
            <a:ext cx="3048000" cy="1569660"/>
          </a:xfrm>
          <a:prstGeom prst="rect">
            <a:avLst/>
          </a:prstGeom>
          <a:solidFill>
            <a:srgbClr val="FCD5B5"/>
          </a:solidFill>
          <a:ln w="9525">
            <a:noFill/>
            <a:miter lim="800000"/>
            <a:headEnd/>
            <a:tailEnd/>
          </a:ln>
          <a:effectLst>
            <a:outerShdw dist="38100" dir="2700000" algn="tl" rotWithShape="0">
              <a:srgbClr val="808080">
                <a:alpha val="39999"/>
              </a:srgbClr>
            </a:outerShdw>
          </a:effectLst>
        </p:spPr>
        <p:txBody>
          <a:bodyPr>
            <a:spAutoFit/>
          </a:bodyPr>
          <a:lstStyle/>
          <a:p>
            <a:pPr eaLnBrk="0" fontAlgn="base" hangingPunct="0">
              <a:spcBef>
                <a:spcPct val="0"/>
              </a:spcBef>
              <a:spcAft>
                <a:spcPct val="0"/>
              </a:spcAft>
              <a:defRPr/>
            </a:pPr>
            <a:r>
              <a:rPr lang="en-US" sz="2400" dirty="0" smtClean="0">
                <a:solidFill>
                  <a:prstClr val="black"/>
                </a:solidFill>
                <a:latin typeface="Century Gothic" panose="020B0502020202020204" pitchFamily="34" charset="0"/>
                <a:cs typeface="Arial" pitchFamily="34" charset="0"/>
              </a:rPr>
              <a:t>POINTS UNDER THE PPF ARE ATTAINABLE BUT INEFFICIENT.</a:t>
            </a:r>
            <a:endParaRPr lang="en-US" sz="2400" b="1" i="1" dirty="0">
              <a:solidFill>
                <a:prstClr val="black"/>
              </a:solidFill>
              <a:latin typeface="Century Gothic" panose="020B0502020202020204" pitchFamily="34" charset="0"/>
              <a:cs typeface="Arial" pitchFamily="34" charset="0"/>
            </a:endParaRPr>
          </a:p>
        </p:txBody>
      </p:sp>
      <p:sp>
        <p:nvSpPr>
          <p:cNvPr id="68" name="TextBox 67"/>
          <p:cNvSpPr txBox="1">
            <a:spLocks noChangeArrowheads="1"/>
          </p:cNvSpPr>
          <p:nvPr/>
        </p:nvSpPr>
        <p:spPr bwMode="auto">
          <a:xfrm>
            <a:off x="4876800" y="1143000"/>
            <a:ext cx="3048000" cy="1569660"/>
          </a:xfrm>
          <a:prstGeom prst="rect">
            <a:avLst/>
          </a:prstGeom>
          <a:solidFill>
            <a:srgbClr val="FCD5B5"/>
          </a:solidFill>
          <a:ln w="9525">
            <a:noFill/>
            <a:miter lim="800000"/>
            <a:headEnd/>
            <a:tailEnd/>
          </a:ln>
          <a:effectLst>
            <a:outerShdw dist="38100" dir="2700000" algn="tl" rotWithShape="0">
              <a:srgbClr val="808080">
                <a:alpha val="39999"/>
              </a:srgbClr>
            </a:outerShdw>
          </a:effectLst>
        </p:spPr>
        <p:txBody>
          <a:bodyPr>
            <a:spAutoFit/>
          </a:bodyPr>
          <a:lstStyle/>
          <a:p>
            <a:pPr eaLnBrk="0" fontAlgn="base" hangingPunct="0">
              <a:spcBef>
                <a:spcPct val="0"/>
              </a:spcBef>
              <a:spcAft>
                <a:spcPct val="0"/>
              </a:spcAft>
              <a:defRPr/>
            </a:pPr>
            <a:r>
              <a:rPr lang="en-US" sz="2400" dirty="0" smtClean="0">
                <a:solidFill>
                  <a:prstClr val="black"/>
                </a:solidFill>
                <a:latin typeface="Century Gothic" panose="020B0502020202020204" pitchFamily="34" charset="0"/>
                <a:cs typeface="Arial" pitchFamily="34" charset="0"/>
              </a:rPr>
              <a:t>THE PPF SHOWS THE COMBINATIONS OF GOODS THAT CAN BE PRODUCED.</a:t>
            </a:r>
            <a:endParaRPr lang="en-US" sz="2400" b="1" i="1" dirty="0">
              <a:solidFill>
                <a:prstClr val="black"/>
              </a:solidFill>
              <a:latin typeface="Century Gothic" panose="020B0502020202020204" pitchFamily="34" charset="0"/>
              <a:cs typeface="Arial" pitchFamily="34" charset="0"/>
            </a:endParaRPr>
          </a:p>
        </p:txBody>
      </p:sp>
      <p:sp>
        <p:nvSpPr>
          <p:cNvPr id="42" name="TextBox 4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43" name="TextBox 42"/>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11</a:t>
            </a:fld>
            <a:endParaRPr lang="en-US" sz="1100" dirty="0">
              <a:solidFill>
                <a:schemeClr val="bg1"/>
              </a:solidFill>
              <a:latin typeface="Century Gothic" panose="020B0502020202020204" pitchFamily="34" charset="0"/>
            </a:endParaRPr>
          </a:p>
        </p:txBody>
      </p:sp>
      <p:cxnSp>
        <p:nvCxnSpPr>
          <p:cNvPr id="44" name="Straight Connector 32"/>
          <p:cNvCxnSpPr>
            <a:cxnSpLocks noChangeShapeType="1"/>
          </p:cNvCxnSpPr>
          <p:nvPr/>
        </p:nvCxnSpPr>
        <p:spPr bwMode="auto">
          <a:xfrm rot="5400000">
            <a:off x="2490262" y="5962357"/>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 name="TextBox 35"/>
          <p:cNvSpPr txBox="1">
            <a:spLocks noChangeArrowheads="1"/>
          </p:cNvSpPr>
          <p:nvPr/>
        </p:nvSpPr>
        <p:spPr bwMode="auto">
          <a:xfrm>
            <a:off x="2438400" y="6008369"/>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4</a:t>
            </a:r>
          </a:p>
        </p:txBody>
      </p:sp>
    </p:spTree>
    <p:extLst>
      <p:ext uri="{BB962C8B-B14F-4D97-AF65-F5344CB8AC3E}">
        <p14:creationId xmlns:p14="http://schemas.microsoft.com/office/powerpoint/2010/main" val="21316229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childTnLst>
                                </p:cTn>
                              </p:par>
                              <p:par>
                                <p:cTn id="22" presetID="10" presetClass="entr" presetSubtype="0" fill="hold" grpId="0" nodeType="withEffect">
                                  <p:stCondLst>
                                    <p:cond delay="0"/>
                                  </p:stCondLst>
                                  <p:iterate type="lt">
                                    <p:tmPct val="0"/>
                                  </p:iterate>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animBg="1"/>
      <p:bldP spid="61" grpId="0"/>
      <p:bldP spid="64" grpId="0"/>
      <p:bldP spid="66" grpId="0" animBg="1"/>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79387" y="211353"/>
            <a:ext cx="68683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OPPORTUNITY COST</a:t>
            </a:r>
            <a:endParaRPr lang="en-US" sz="3300" dirty="0">
              <a:solidFill>
                <a:prstClr val="white"/>
              </a:solidFill>
              <a:latin typeface="Century Gothic" panose="020B0502020202020204" pitchFamily="34" charset="0"/>
            </a:endParaRPr>
          </a:p>
        </p:txBody>
      </p:sp>
      <p:sp>
        <p:nvSpPr>
          <p:cNvPr id="60" name="Rounded Rectangle 59"/>
          <p:cNvSpPr/>
          <p:nvPr/>
        </p:nvSpPr>
        <p:spPr>
          <a:xfrm>
            <a:off x="4876800" y="2362200"/>
            <a:ext cx="3124200" cy="3728243"/>
          </a:xfrm>
          <a:prstGeom prst="roundRect">
            <a:avLst>
              <a:gd name="adj" fmla="val 5704"/>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graphicFrame>
        <p:nvGraphicFramePr>
          <p:cNvPr id="62" name="Content Placeholder 28"/>
          <p:cNvGraphicFramePr>
            <a:graphicFrameLocks/>
          </p:cNvGraphicFramePr>
          <p:nvPr>
            <p:extLst>
              <p:ext uri="{D42A27DB-BD31-4B8C-83A1-F6EECF244321}">
                <p14:modId xmlns:p14="http://schemas.microsoft.com/office/powerpoint/2010/main" val="1855809633"/>
              </p:ext>
            </p:extLst>
          </p:nvPr>
        </p:nvGraphicFramePr>
        <p:xfrm>
          <a:off x="5029200" y="2514600"/>
          <a:ext cx="2819400" cy="3377407"/>
        </p:xfrm>
        <a:graphic>
          <a:graphicData uri="http://schemas.openxmlformats.org/drawingml/2006/table">
            <a:tbl>
              <a:tblPr/>
              <a:tblGrid>
                <a:gridCol w="1409700"/>
                <a:gridCol w="1409700"/>
              </a:tblGrid>
              <a:tr h="390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entury Gothic"/>
                        </a:rPr>
                        <a:t>BACKPACKS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entury Gothic"/>
                        </a:rPr>
                        <a:t>TABLETS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entury Gothic"/>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61" name="Content Placeholder 2"/>
          <p:cNvSpPr txBox="1">
            <a:spLocks/>
          </p:cNvSpPr>
          <p:nvPr/>
        </p:nvSpPr>
        <p:spPr>
          <a:xfrm>
            <a:off x="304800" y="1219200"/>
            <a:ext cx="6617494" cy="1600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THE COST OF A GOOD IN TERMS OF ANOTHER THAT MUST BE GIVEN UP.</a:t>
            </a: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4" name="TextBox 63"/>
          <p:cNvSpPr txBox="1">
            <a:spLocks noChangeArrowheads="1"/>
          </p:cNvSpPr>
          <p:nvPr/>
        </p:nvSpPr>
        <p:spPr bwMode="auto">
          <a:xfrm>
            <a:off x="685800" y="3505200"/>
            <a:ext cx="3886200" cy="1815882"/>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800" dirty="0" smtClean="0">
                <a:solidFill>
                  <a:prstClr val="black"/>
                </a:solidFill>
                <a:latin typeface="Arial" panose="020B0604020202020204" pitchFamily="34" charset="0"/>
                <a:cs typeface="Arial" panose="020B0604020202020204" pitchFamily="34" charset="0"/>
              </a:rPr>
              <a:t>TO PRODUCE ONE MORE TABLET, TWO BACKPACKS MUST BE GIVEN UP.</a:t>
            </a:r>
            <a:endParaRPr lang="en-US" sz="2800" dirty="0">
              <a:solidFill>
                <a:prstClr val="black"/>
              </a:solidFill>
              <a:latin typeface="Arial" panose="020B0604020202020204" pitchFamily="34" charset="0"/>
              <a:cs typeface="Arial" panose="020B0604020202020204" pitchFamily="34" charset="0"/>
            </a:endParaRPr>
          </a:p>
        </p:txBody>
      </p:sp>
      <p:sp>
        <p:nvSpPr>
          <p:cNvPr id="9" name="Freeform 8"/>
          <p:cNvSpPr/>
          <p:nvPr/>
        </p:nvSpPr>
        <p:spPr>
          <a:xfrm>
            <a:off x="5257800" y="3967957"/>
            <a:ext cx="365760" cy="400050"/>
          </a:xfrm>
          <a:custGeom>
            <a:avLst/>
            <a:gdLst>
              <a:gd name="connsiteX0" fmla="*/ 366831 w 469701"/>
              <a:gd name="connsiteY0" fmla="*/ 0 h 491490"/>
              <a:gd name="connsiteX1" fmla="*/ 1071 w 469701"/>
              <a:gd name="connsiteY1" fmla="*/ 205740 h 491490"/>
              <a:gd name="connsiteX2" fmla="*/ 469701 w 469701"/>
              <a:gd name="connsiteY2" fmla="*/ 491490 h 491490"/>
            </a:gdLst>
            <a:ahLst/>
            <a:cxnLst>
              <a:cxn ang="0">
                <a:pos x="connsiteX0" y="connsiteY0"/>
              </a:cxn>
              <a:cxn ang="0">
                <a:pos x="connsiteX1" y="connsiteY1"/>
              </a:cxn>
              <a:cxn ang="0">
                <a:pos x="connsiteX2" y="connsiteY2"/>
              </a:cxn>
            </a:cxnLst>
            <a:rect l="l" t="t" r="r" b="b"/>
            <a:pathLst>
              <a:path w="469701" h="491490">
                <a:moveTo>
                  <a:pt x="366831" y="0"/>
                </a:moveTo>
                <a:cubicBezTo>
                  <a:pt x="175378" y="61912"/>
                  <a:pt x="-16074" y="123825"/>
                  <a:pt x="1071" y="205740"/>
                </a:cubicBezTo>
                <a:cubicBezTo>
                  <a:pt x="18216" y="287655"/>
                  <a:pt x="243958" y="389572"/>
                  <a:pt x="469701" y="49149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1" name="Freeform 10"/>
          <p:cNvSpPr/>
          <p:nvPr/>
        </p:nvSpPr>
        <p:spPr>
          <a:xfrm>
            <a:off x="7368330" y="3967957"/>
            <a:ext cx="251670" cy="422910"/>
          </a:xfrm>
          <a:custGeom>
            <a:avLst/>
            <a:gdLst>
              <a:gd name="connsiteX0" fmla="*/ 34290 w 251670"/>
              <a:gd name="connsiteY0" fmla="*/ 0 h 422910"/>
              <a:gd name="connsiteX1" fmla="*/ 251460 w 251670"/>
              <a:gd name="connsiteY1" fmla="*/ 182880 h 422910"/>
              <a:gd name="connsiteX2" fmla="*/ 0 w 251670"/>
              <a:gd name="connsiteY2" fmla="*/ 422910 h 422910"/>
            </a:gdLst>
            <a:ahLst/>
            <a:cxnLst>
              <a:cxn ang="0">
                <a:pos x="connsiteX0" y="connsiteY0"/>
              </a:cxn>
              <a:cxn ang="0">
                <a:pos x="connsiteX1" y="connsiteY1"/>
              </a:cxn>
              <a:cxn ang="0">
                <a:pos x="connsiteX2" y="connsiteY2"/>
              </a:cxn>
            </a:cxnLst>
            <a:rect l="l" t="t" r="r" b="b"/>
            <a:pathLst>
              <a:path w="251670" h="422910">
                <a:moveTo>
                  <a:pt x="34290" y="0"/>
                </a:moveTo>
                <a:cubicBezTo>
                  <a:pt x="145732" y="56197"/>
                  <a:pt x="257175" y="112395"/>
                  <a:pt x="251460" y="182880"/>
                </a:cubicBezTo>
                <a:cubicBezTo>
                  <a:pt x="245745" y="253365"/>
                  <a:pt x="122872" y="338137"/>
                  <a:pt x="0" y="422910"/>
                </a:cubicBezTo>
              </a:path>
            </a:pathLst>
          </a:custGeom>
          <a:noFill/>
          <a:ln w="38100">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2" name="TextBox 1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3" name="TextBox 12"/>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12</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51363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2000"/>
                                        <p:tgtEl>
                                          <p:spTgt spid="6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chiang\Dropbox\Eric Chiang - Jeremys slide files\Core3e Pictures\ch02_02un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1" cy="15859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hiang\Dropbox\Eric Chiang - Jeremys slide files\Core3e Pictures\ch02_02un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19200"/>
            <a:ext cx="9144001" cy="53644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04800" y="152400"/>
            <a:ext cx="8458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381000" y="685800"/>
            <a:ext cx="8382000" cy="1447800"/>
          </a:xfrm>
        </p:spPr>
        <p:txBody>
          <a:bodyPr>
            <a:normAutofit fontScale="92500"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IN MOST CASES, LAND, LABOR, AND CAPITAL CANNOT EASILY BE SHIFTED FROM PRODUCING ONE GOOD TO ANOTHER.</a:t>
            </a:r>
          </a:p>
        </p:txBody>
      </p:sp>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13</a:t>
            </a:fld>
            <a:endParaRPr lang="en-US" sz="1100" dirty="0">
              <a:solidFill>
                <a:schemeClr val="bg1"/>
              </a:solidFill>
              <a:latin typeface="Century Gothic" panose="020B0502020202020204" pitchFamily="34" charset="0"/>
            </a:endParaRPr>
          </a:p>
        </p:txBody>
      </p:sp>
      <p:sp>
        <p:nvSpPr>
          <p:cNvPr id="9" name="Title 1"/>
          <p:cNvSpPr>
            <a:spLocks noGrp="1"/>
          </p:cNvSpPr>
          <p:nvPr>
            <p:ph type="title"/>
          </p:nvPr>
        </p:nvSpPr>
        <p:spPr>
          <a:xfrm>
            <a:off x="353418" y="0"/>
            <a:ext cx="7495182" cy="912813"/>
          </a:xfrm>
          <a:noFill/>
        </p:spPr>
        <p:txBody>
          <a:bodyPr>
            <a:normAutofit/>
          </a:bodyPr>
          <a:lstStyle/>
          <a:p>
            <a:pPr eaLnBrk="1" hangingPunct="1">
              <a:defRPr/>
            </a:pPr>
            <a:r>
              <a:rPr lang="en-US" sz="3600" dirty="0" smtClean="0">
                <a:solidFill>
                  <a:schemeClr val="bg1">
                    <a:lumMod val="85000"/>
                  </a:schemeClr>
                </a:solidFill>
                <a:latin typeface="Century Gothic" panose="020B0502020202020204" pitchFamily="34" charset="0"/>
              </a:rPr>
              <a:t>INCREASING OPPORTUNITY COST</a:t>
            </a:r>
            <a:endParaRPr lang="en-US" sz="3600" dirty="0">
              <a:solidFill>
                <a:schemeClr val="bg1">
                  <a:lumMod val="85000"/>
                </a:schemeClr>
              </a:solidFill>
              <a:latin typeface="Century Gothic" panose="020B0502020202020204" pitchFamily="34" charset="0"/>
            </a:endParaRPr>
          </a:p>
        </p:txBody>
      </p:sp>
      <p:sp>
        <p:nvSpPr>
          <p:cNvPr id="13" name="TextBox 12"/>
          <p:cNvSpPr txBox="1"/>
          <p:nvPr/>
        </p:nvSpPr>
        <p:spPr>
          <a:xfrm>
            <a:off x="8839200" y="4724400"/>
            <a:ext cx="307777" cy="1866899"/>
          </a:xfrm>
          <a:prstGeom prst="rect">
            <a:avLst/>
          </a:prstGeom>
          <a:noFill/>
        </p:spPr>
        <p:txBody>
          <a:bodyPr vert="vert270" wrap="square" rtlCol="0">
            <a:spAutoFit/>
          </a:bodyPr>
          <a:lstStyle/>
          <a:p>
            <a:r>
              <a:rPr lang="en-US" sz="800" dirty="0">
                <a:solidFill>
                  <a:srgbClr val="000000"/>
                </a:solidFill>
                <a:latin typeface="Century Gothic"/>
                <a:ea typeface="Century Gothic"/>
                <a:cs typeface="Century Gothic"/>
              </a:rPr>
              <a:t>RAINER PLENDL/DREAMSTIME. 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196666167"/>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42081" y="238036"/>
            <a:ext cx="68683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A MORE REALISTIC PPF</a:t>
            </a:r>
            <a:endParaRPr lang="en-US" sz="3300" dirty="0">
              <a:solidFill>
                <a:prstClr val="white"/>
              </a:solidFill>
              <a:latin typeface="Century Gothic" panose="020B0502020202020204" pitchFamily="34" charset="0"/>
            </a:endParaRPr>
          </a:p>
        </p:txBody>
      </p:sp>
      <p:sp>
        <p:nvSpPr>
          <p:cNvPr id="17" name="Arc 7"/>
          <p:cNvSpPr>
            <a:spLocks/>
          </p:cNvSpPr>
          <p:nvPr/>
        </p:nvSpPr>
        <p:spPr bwMode="auto">
          <a:xfrm>
            <a:off x="1219200" y="2571928"/>
            <a:ext cx="3657600" cy="3295471"/>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a:solidFill>
              <a:srgbClr val="D7173A"/>
            </a:solidFill>
            <a:round/>
            <a:headEnd/>
            <a:tailEnd/>
          </a:ln>
        </p:spPr>
        <p:txBody>
          <a:bodyPr wrap="none" anchor="ctr"/>
          <a:lstStyle/>
          <a:p>
            <a:pPr eaLnBrk="0" fontAlgn="base" hangingPunct="0">
              <a:spcBef>
                <a:spcPct val="0"/>
              </a:spcBef>
              <a:spcAft>
                <a:spcPct val="0"/>
              </a:spcAft>
              <a:defRPr/>
            </a:pPr>
            <a:endParaRPr lang="en-US" sz="2800" b="1" dirty="0">
              <a:solidFill>
                <a:prstClr val="black"/>
              </a:solidFill>
              <a:latin typeface="Arial" pitchFamily="34" charset="0"/>
              <a:cs typeface="Arial" pitchFamily="34" charset="0"/>
            </a:endParaRPr>
          </a:p>
        </p:txBody>
      </p:sp>
      <p:sp>
        <p:nvSpPr>
          <p:cNvPr id="19" name="Text Box 9"/>
          <p:cNvSpPr txBox="1">
            <a:spLocks noChangeArrowheads="1"/>
          </p:cNvSpPr>
          <p:nvPr/>
        </p:nvSpPr>
        <p:spPr bwMode="auto">
          <a:xfrm>
            <a:off x="1219200" y="2129135"/>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23" name="Text Box 13"/>
          <p:cNvSpPr txBox="1">
            <a:spLocks noChangeArrowheads="1"/>
          </p:cNvSpPr>
          <p:nvPr/>
        </p:nvSpPr>
        <p:spPr bwMode="auto">
          <a:xfrm>
            <a:off x="5257800" y="3600271"/>
            <a:ext cx="3352800" cy="1200329"/>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eaLnBrk="0" fontAlgn="base" hangingPunct="0">
              <a:spcBef>
                <a:spcPct val="0"/>
              </a:spcBef>
              <a:spcAft>
                <a:spcPct val="0"/>
              </a:spcAft>
              <a:defRPr/>
            </a:pPr>
            <a:r>
              <a:rPr lang="en-US" sz="2400" dirty="0" smtClean="0">
                <a:solidFill>
                  <a:prstClr val="black"/>
                </a:solidFill>
                <a:latin typeface="Arial" pitchFamily="34" charset="0"/>
                <a:cs typeface="Arial" pitchFamily="34" charset="0"/>
              </a:rPr>
              <a:t>OPPORTUNITY COST </a:t>
            </a:r>
            <a:r>
              <a:rPr lang="en-US" sz="2400" dirty="0" smtClean="0">
                <a:solidFill>
                  <a:srgbClr val="008080"/>
                </a:solidFill>
                <a:latin typeface="Arial" pitchFamily="34" charset="0"/>
                <a:cs typeface="Arial" pitchFamily="34" charset="0"/>
              </a:rPr>
              <a:t>INCREASES</a:t>
            </a:r>
            <a:r>
              <a:rPr lang="en-US" sz="2400" dirty="0" smtClean="0">
                <a:solidFill>
                  <a:prstClr val="black"/>
                </a:solidFill>
                <a:latin typeface="Arial" pitchFamily="34" charset="0"/>
                <a:cs typeface="Arial" pitchFamily="34" charset="0"/>
              </a:rPr>
              <a:t> AS WE SPECIALIZE.</a:t>
            </a:r>
            <a:endParaRPr lang="en-US" sz="2400" b="1" dirty="0">
              <a:solidFill>
                <a:prstClr val="black"/>
              </a:solidFill>
              <a:latin typeface="Arial" pitchFamily="34" charset="0"/>
              <a:cs typeface="Arial" pitchFamily="34" charset="0"/>
            </a:endParaRPr>
          </a:p>
        </p:txBody>
      </p:sp>
      <p:sp>
        <p:nvSpPr>
          <p:cNvPr id="24" name="Text Box 13"/>
          <p:cNvSpPr txBox="1">
            <a:spLocks noChangeArrowheads="1"/>
          </p:cNvSpPr>
          <p:nvPr/>
        </p:nvSpPr>
        <p:spPr bwMode="auto">
          <a:xfrm rot="-5400000">
            <a:off x="-1159994" y="3262297"/>
            <a:ext cx="332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BACKPACKS (THOUSANDS)</a:t>
            </a:r>
            <a:endParaRPr lang="en-US" altLang="en-US" sz="1800" dirty="0">
              <a:solidFill>
                <a:prstClr val="black">
                  <a:lumMod val="75000"/>
                  <a:lumOff val="25000"/>
                </a:prstClr>
              </a:solidFill>
            </a:endParaRPr>
          </a:p>
        </p:txBody>
      </p:sp>
      <p:sp>
        <p:nvSpPr>
          <p:cNvPr id="25" name="Text Box 10"/>
          <p:cNvSpPr txBox="1">
            <a:spLocks noChangeArrowheads="1"/>
          </p:cNvSpPr>
          <p:nvPr/>
        </p:nvSpPr>
        <p:spPr bwMode="auto">
          <a:xfrm>
            <a:off x="152400" y="61833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TABLETS (THOUSANDS)</a:t>
            </a:r>
            <a:endParaRPr lang="en-US" altLang="en-US" sz="1800" dirty="0">
              <a:solidFill>
                <a:prstClr val="black">
                  <a:lumMod val="75000"/>
                  <a:lumOff val="25000"/>
                </a:prstClr>
              </a:solidFill>
            </a:endParaRPr>
          </a:p>
        </p:txBody>
      </p:sp>
      <p:cxnSp>
        <p:nvCxnSpPr>
          <p:cNvPr id="26" name="Straight Connector 7"/>
          <p:cNvCxnSpPr>
            <a:cxnSpLocks noChangeShapeType="1"/>
          </p:cNvCxnSpPr>
          <p:nvPr/>
        </p:nvCxnSpPr>
        <p:spPr bwMode="auto">
          <a:xfrm rot="5400000">
            <a:off x="-1096962" y="35909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9"/>
          <p:cNvCxnSpPr>
            <a:cxnSpLocks noChangeShapeType="1"/>
          </p:cNvCxnSpPr>
          <p:nvPr/>
        </p:nvCxnSpPr>
        <p:spPr bwMode="auto">
          <a:xfrm>
            <a:off x="1208088" y="58959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 name="Straight Connector 2"/>
          <p:cNvCxnSpPr/>
          <p:nvPr/>
        </p:nvCxnSpPr>
        <p:spPr>
          <a:xfrm>
            <a:off x="1219200" y="3124200"/>
            <a:ext cx="2010568" cy="0"/>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44012" y="4178300"/>
            <a:ext cx="3124200" cy="0"/>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76600" y="3124200"/>
            <a:ext cx="0" cy="2773363"/>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343400" y="4114800"/>
            <a:ext cx="0" cy="1782763"/>
          </a:xfrm>
          <a:prstGeom prst="line">
            <a:avLst/>
          </a:prstGeom>
          <a:ln w="222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200400" y="3048000"/>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32" name="Oval 31"/>
          <p:cNvSpPr/>
          <p:nvPr/>
        </p:nvSpPr>
        <p:spPr>
          <a:xfrm>
            <a:off x="4267200" y="4114800"/>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34" name="Oval 33"/>
          <p:cNvSpPr/>
          <p:nvPr/>
        </p:nvSpPr>
        <p:spPr>
          <a:xfrm>
            <a:off x="4800600" y="5791200"/>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35" name="Text Box 9"/>
          <p:cNvSpPr txBox="1">
            <a:spLocks noChangeArrowheads="1"/>
          </p:cNvSpPr>
          <p:nvPr/>
        </p:nvSpPr>
        <p:spPr bwMode="auto">
          <a:xfrm>
            <a:off x="3205162" y="2548115"/>
            <a:ext cx="372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a:solidFill>
                  <a:prstClr val="black"/>
                </a:solidFill>
                <a:latin typeface="Arial" charset="0"/>
                <a:cs typeface="Arial" charset="0"/>
              </a:rPr>
              <a:t>b</a:t>
            </a:r>
            <a:endParaRPr lang="en-US" altLang="en-US" b="1" i="1" baseline="-25000" dirty="0" smtClean="0">
              <a:solidFill>
                <a:prstClr val="black"/>
              </a:solidFill>
              <a:latin typeface="Arial" charset="0"/>
              <a:cs typeface="Arial" charset="0"/>
            </a:endParaRPr>
          </a:p>
        </p:txBody>
      </p:sp>
      <p:sp>
        <p:nvSpPr>
          <p:cNvPr id="36" name="Text Box 9"/>
          <p:cNvSpPr txBox="1">
            <a:spLocks noChangeArrowheads="1"/>
          </p:cNvSpPr>
          <p:nvPr/>
        </p:nvSpPr>
        <p:spPr bwMode="auto">
          <a:xfrm>
            <a:off x="4368212" y="3805535"/>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a:solidFill>
                  <a:prstClr val="black"/>
                </a:solidFill>
                <a:latin typeface="Arial" charset="0"/>
                <a:cs typeface="Arial" charset="0"/>
              </a:rPr>
              <a:t>c</a:t>
            </a:r>
            <a:endParaRPr lang="en-US" altLang="en-US" b="1" i="1" baseline="-25000" dirty="0" smtClean="0">
              <a:solidFill>
                <a:prstClr val="black"/>
              </a:solidFill>
              <a:latin typeface="Arial" charset="0"/>
              <a:cs typeface="Arial" charset="0"/>
            </a:endParaRPr>
          </a:p>
        </p:txBody>
      </p:sp>
      <p:sp>
        <p:nvSpPr>
          <p:cNvPr id="37" name="Text Box 9"/>
          <p:cNvSpPr txBox="1">
            <a:spLocks noChangeArrowheads="1"/>
          </p:cNvSpPr>
          <p:nvPr/>
        </p:nvSpPr>
        <p:spPr bwMode="auto">
          <a:xfrm>
            <a:off x="4953000" y="5481935"/>
            <a:ext cx="372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a:solidFill>
                  <a:prstClr val="black"/>
                </a:solidFill>
                <a:latin typeface="Arial" charset="0"/>
                <a:cs typeface="Arial" charset="0"/>
              </a:rPr>
              <a:t>d</a:t>
            </a:r>
            <a:endParaRPr lang="en-US" altLang="en-US" b="1" i="1" baseline="-25000" dirty="0" smtClean="0">
              <a:solidFill>
                <a:prstClr val="black"/>
              </a:solidFill>
              <a:latin typeface="Arial" charset="0"/>
              <a:cs typeface="Arial" charset="0"/>
            </a:endParaRPr>
          </a:p>
        </p:txBody>
      </p:sp>
      <p:cxnSp>
        <p:nvCxnSpPr>
          <p:cNvPr id="40" name="Straight Connector 17"/>
          <p:cNvCxnSpPr>
            <a:cxnSpLocks noChangeShapeType="1"/>
          </p:cNvCxnSpPr>
          <p:nvPr/>
        </p:nvCxnSpPr>
        <p:spPr bwMode="auto">
          <a:xfrm rot="10800000">
            <a:off x="1054100" y="3109912"/>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1" name="Straight Connector 19"/>
          <p:cNvCxnSpPr>
            <a:cxnSpLocks noChangeShapeType="1"/>
          </p:cNvCxnSpPr>
          <p:nvPr/>
        </p:nvCxnSpPr>
        <p:spPr bwMode="auto">
          <a:xfrm rot="10800000">
            <a:off x="1054100" y="4176712"/>
            <a:ext cx="15398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 name="TextBox 26"/>
          <p:cNvSpPr txBox="1">
            <a:spLocks noChangeArrowheads="1"/>
          </p:cNvSpPr>
          <p:nvPr/>
        </p:nvSpPr>
        <p:spPr bwMode="auto">
          <a:xfrm>
            <a:off x="673100" y="40386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6</a:t>
            </a:r>
            <a:endParaRPr lang="en-US" altLang="en-US" sz="1200" b="0" dirty="0">
              <a:solidFill>
                <a:prstClr val="black"/>
              </a:solidFill>
            </a:endParaRPr>
          </a:p>
        </p:txBody>
      </p:sp>
      <p:sp>
        <p:nvSpPr>
          <p:cNvPr id="47" name="TextBox 27"/>
          <p:cNvSpPr txBox="1">
            <a:spLocks noChangeArrowheads="1"/>
          </p:cNvSpPr>
          <p:nvPr/>
        </p:nvSpPr>
        <p:spPr bwMode="auto">
          <a:xfrm>
            <a:off x="685800" y="2971800"/>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 </a:t>
            </a:r>
            <a:r>
              <a:rPr lang="en-US" altLang="en-US" sz="1200" b="0" dirty="0" smtClean="0">
                <a:solidFill>
                  <a:prstClr val="black"/>
                </a:solidFill>
              </a:rPr>
              <a:t> 10</a:t>
            </a:r>
            <a:endParaRPr lang="en-US" altLang="en-US" sz="1200" b="0" dirty="0">
              <a:solidFill>
                <a:prstClr val="black"/>
              </a:solidFill>
            </a:endParaRPr>
          </a:p>
        </p:txBody>
      </p:sp>
      <p:cxnSp>
        <p:nvCxnSpPr>
          <p:cNvPr id="50" name="Straight Connector 23"/>
          <p:cNvCxnSpPr>
            <a:cxnSpLocks noChangeShapeType="1"/>
          </p:cNvCxnSpPr>
          <p:nvPr/>
        </p:nvCxnSpPr>
        <p:spPr bwMode="auto">
          <a:xfrm rot="10800000">
            <a:off x="1066800" y="2593975"/>
            <a:ext cx="1524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Box 24"/>
          <p:cNvSpPr txBox="1">
            <a:spLocks noChangeArrowheads="1"/>
          </p:cNvSpPr>
          <p:nvPr/>
        </p:nvSpPr>
        <p:spPr bwMode="auto">
          <a:xfrm>
            <a:off x="609600" y="2457449"/>
            <a:ext cx="53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smtClean="0">
                <a:solidFill>
                  <a:prstClr val="black"/>
                </a:solidFill>
              </a:rPr>
              <a:t>    12</a:t>
            </a:r>
            <a:endParaRPr lang="en-US" altLang="en-US" sz="1200" b="0" dirty="0">
              <a:solidFill>
                <a:prstClr val="black"/>
              </a:solidFill>
            </a:endParaRPr>
          </a:p>
        </p:txBody>
      </p:sp>
      <p:cxnSp>
        <p:nvCxnSpPr>
          <p:cNvPr id="60" name="Straight Connector 34"/>
          <p:cNvCxnSpPr>
            <a:cxnSpLocks noChangeShapeType="1"/>
          </p:cNvCxnSpPr>
          <p:nvPr/>
        </p:nvCxnSpPr>
        <p:spPr bwMode="auto">
          <a:xfrm rot="5400000">
            <a:off x="3048794" y="5992364"/>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4" name="TextBox 37"/>
          <p:cNvSpPr txBox="1">
            <a:spLocks noChangeArrowheads="1"/>
          </p:cNvSpPr>
          <p:nvPr/>
        </p:nvSpPr>
        <p:spPr bwMode="auto">
          <a:xfrm>
            <a:off x="3008313" y="6038850"/>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3</a:t>
            </a:r>
          </a:p>
        </p:txBody>
      </p:sp>
      <p:sp>
        <p:nvSpPr>
          <p:cNvPr id="65" name="TextBox 37"/>
          <p:cNvSpPr txBox="1">
            <a:spLocks noChangeArrowheads="1"/>
          </p:cNvSpPr>
          <p:nvPr/>
        </p:nvSpPr>
        <p:spPr bwMode="auto">
          <a:xfrm>
            <a:off x="4075113" y="6046788"/>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5</a:t>
            </a:r>
          </a:p>
        </p:txBody>
      </p:sp>
      <p:cxnSp>
        <p:nvCxnSpPr>
          <p:cNvPr id="66" name="Straight Connector 34"/>
          <p:cNvCxnSpPr>
            <a:cxnSpLocks noChangeShapeType="1"/>
          </p:cNvCxnSpPr>
          <p:nvPr/>
        </p:nvCxnSpPr>
        <p:spPr bwMode="auto">
          <a:xfrm rot="5400000">
            <a:off x="4118768" y="5989786"/>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7" name="TextBox 37"/>
          <p:cNvSpPr txBox="1">
            <a:spLocks noChangeArrowheads="1"/>
          </p:cNvSpPr>
          <p:nvPr/>
        </p:nvSpPr>
        <p:spPr bwMode="auto">
          <a:xfrm>
            <a:off x="4752131" y="6046788"/>
            <a:ext cx="573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200" b="0" dirty="0">
                <a:solidFill>
                  <a:prstClr val="black"/>
                </a:solidFill>
              </a:rPr>
              <a:t>6</a:t>
            </a:r>
          </a:p>
        </p:txBody>
      </p:sp>
      <p:cxnSp>
        <p:nvCxnSpPr>
          <p:cNvPr id="68" name="Straight Connector 34"/>
          <p:cNvCxnSpPr>
            <a:cxnSpLocks noChangeShapeType="1"/>
          </p:cNvCxnSpPr>
          <p:nvPr/>
        </p:nvCxnSpPr>
        <p:spPr bwMode="auto">
          <a:xfrm rot="5400000">
            <a:off x="4801394" y="60132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Rounded Rectangle 68"/>
          <p:cNvSpPr/>
          <p:nvPr/>
        </p:nvSpPr>
        <p:spPr>
          <a:xfrm>
            <a:off x="3733800" y="1066800"/>
            <a:ext cx="5181600" cy="2346940"/>
          </a:xfrm>
          <a:prstGeom prst="roundRect">
            <a:avLst>
              <a:gd name="adj" fmla="val 9475"/>
            </a:avLst>
          </a:prstGeom>
          <a:solidFill>
            <a:srgbClr val="00808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graphicFrame>
        <p:nvGraphicFramePr>
          <p:cNvPr id="70" name="Content Placeholder 28"/>
          <p:cNvGraphicFramePr>
            <a:graphicFrameLocks/>
          </p:cNvGraphicFramePr>
          <p:nvPr>
            <p:extLst>
              <p:ext uri="{D42A27DB-BD31-4B8C-83A1-F6EECF244321}">
                <p14:modId xmlns:p14="http://schemas.microsoft.com/office/powerpoint/2010/main" val="2396847784"/>
              </p:ext>
            </p:extLst>
          </p:nvPr>
        </p:nvGraphicFramePr>
        <p:xfrm>
          <a:off x="3855720" y="1219200"/>
          <a:ext cx="4983480" cy="1993998"/>
        </p:xfrm>
        <a:graphic>
          <a:graphicData uri="http://schemas.openxmlformats.org/drawingml/2006/table">
            <a:tbl>
              <a:tblPr/>
              <a:tblGrid>
                <a:gridCol w="814294"/>
                <a:gridCol w="1302871"/>
                <a:gridCol w="1140012"/>
                <a:gridCol w="1726303"/>
              </a:tblGrid>
              <a:tr h="304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POINT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BACKPACKS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TABLETS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OPPORTUNITY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latin typeface="Century Gothic"/>
                        </a:rPr>
                        <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12,000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latin typeface="Century Gothic"/>
                        </a:rPr>
                        <a:t>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3,200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2,000/3,200 = 0.625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latin typeface="Century Gothic"/>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5,200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4,000/2,000 = 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264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smtClean="0">
                          <a:ln>
                            <a:noFill/>
                          </a:ln>
                          <a:solidFill>
                            <a:schemeClr val="bg1"/>
                          </a:solidFill>
                          <a:effectLst/>
                          <a:latin typeface="Century Gothic"/>
                        </a:rPr>
                        <a:t>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Century Gothic"/>
                        </a:rPr>
                        <a:t>6,000 / 800 = 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33" name="Oval 32"/>
          <p:cNvSpPr/>
          <p:nvPr/>
        </p:nvSpPr>
        <p:spPr>
          <a:xfrm>
            <a:off x="1143000" y="2514600"/>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38" name="TextBox 3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9" name="TextBox 3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14</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98058139"/>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L9_economicgrowth_46414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057400" y="4191000"/>
            <a:ext cx="6858000" cy="22098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2133600" y="4343400"/>
            <a:ext cx="6934200" cy="1981200"/>
          </a:xfrm>
        </p:spPr>
        <p:txBody>
          <a:bodyPr>
            <a:normAutofit fontScale="92500"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PPF SHIFTS TO THE RIGHT AS AN ECONOMY GROWS AS A RESULT OF:</a:t>
            </a:r>
          </a:p>
          <a:p>
            <a:pPr marL="514350" indent="-514350" eaLnBrk="1" hangingPunct="1">
              <a:buFont typeface="Arial" pitchFamily="34" charset="0"/>
              <a:buAutoNum type="arabicParenR"/>
              <a:defRPr/>
            </a:pPr>
            <a:r>
              <a:rPr lang="en-US" dirty="0" smtClean="0">
                <a:solidFill>
                  <a:schemeClr val="bg1"/>
                </a:solidFill>
                <a:latin typeface="Century Gothic" panose="020B0502020202020204" pitchFamily="34" charset="0"/>
              </a:rPr>
              <a:t>EXPANDING RESOURCES.</a:t>
            </a:r>
          </a:p>
          <a:p>
            <a:pPr marL="514350" indent="-514350" eaLnBrk="1" hangingPunct="1">
              <a:buFont typeface="Arial" pitchFamily="34" charset="0"/>
              <a:buAutoNum type="arabicParenR"/>
              <a:defRPr/>
            </a:pPr>
            <a:r>
              <a:rPr lang="en-US" dirty="0" smtClean="0">
                <a:solidFill>
                  <a:schemeClr val="bg1"/>
                </a:solidFill>
                <a:latin typeface="Century Gothic" panose="020B0502020202020204" pitchFamily="34" charset="0"/>
              </a:rPr>
              <a:t>IMPROVING TECHNOLOGIES.</a:t>
            </a:r>
          </a:p>
        </p:txBody>
      </p:sp>
      <p:sp>
        <p:nvSpPr>
          <p:cNvPr id="9" name="Title 1"/>
          <p:cNvSpPr>
            <a:spLocks noGrp="1"/>
          </p:cNvSpPr>
          <p:nvPr>
            <p:ph type="title"/>
          </p:nvPr>
        </p:nvSpPr>
        <p:spPr>
          <a:xfrm>
            <a:off x="1629768" y="0"/>
            <a:ext cx="7495182" cy="912813"/>
          </a:xfrm>
          <a:noFill/>
        </p:spPr>
        <p:txBody>
          <a:bodyPr>
            <a:normAutofit/>
          </a:bodyPr>
          <a:lstStyle/>
          <a:p>
            <a:pPr eaLnBrk="1" hangingPunct="1">
              <a:defRPr/>
            </a:pPr>
            <a:r>
              <a:rPr lang="en-US" sz="3600" dirty="0" smtClean="0">
                <a:solidFill>
                  <a:schemeClr val="bg1">
                    <a:lumMod val="95000"/>
                  </a:schemeClr>
                </a:solidFill>
                <a:latin typeface="Century Gothic" panose="020B0502020202020204" pitchFamily="34" charset="0"/>
              </a:rPr>
              <a:t>PPF AND ECONOMIC GROWTH</a:t>
            </a:r>
            <a:endParaRPr lang="en-US" sz="3600" dirty="0">
              <a:solidFill>
                <a:schemeClr val="bg1">
                  <a:lumMod val="95000"/>
                </a:schemeClr>
              </a:solidFill>
              <a:latin typeface="Century Gothic" panose="020B0502020202020204" pitchFamily="34" charset="0"/>
            </a:endParaRPr>
          </a:p>
        </p:txBody>
      </p:sp>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15</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31622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VOLODYMYR VYSHNIVETSKYY | 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709752214"/>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6858000" cy="6357144"/>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400" y="152400"/>
            <a:ext cx="6858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42081" y="211353"/>
            <a:ext cx="68683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SHIFTS IN THE PPF</a:t>
            </a:r>
            <a:endParaRPr lang="en-US" sz="3300" dirty="0">
              <a:solidFill>
                <a:prstClr val="white"/>
              </a:solidFill>
              <a:latin typeface="Century Gothic" panose="020B0502020202020204" pitchFamily="34" charset="0"/>
            </a:endParaRPr>
          </a:p>
        </p:txBody>
      </p:sp>
      <p:sp>
        <p:nvSpPr>
          <p:cNvPr id="17" name="Arc 7"/>
          <p:cNvSpPr>
            <a:spLocks/>
          </p:cNvSpPr>
          <p:nvPr/>
        </p:nvSpPr>
        <p:spPr bwMode="auto">
          <a:xfrm>
            <a:off x="1219200" y="2209800"/>
            <a:ext cx="4267200" cy="3657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2">
              <a:lumMod val="20000"/>
              <a:lumOff val="80000"/>
            </a:schemeClr>
          </a:solidFill>
          <a:ln w="22225">
            <a:solidFill>
              <a:srgbClr val="D7173A"/>
            </a:solidFill>
            <a:round/>
            <a:headEnd/>
            <a:tailEnd/>
          </a:ln>
        </p:spPr>
        <p:txBody>
          <a:bodyPr wrap="none" anchor="ctr"/>
          <a:lstStyle/>
          <a:p>
            <a:pPr eaLnBrk="0" fontAlgn="base" hangingPunct="0">
              <a:spcBef>
                <a:spcPct val="0"/>
              </a:spcBef>
              <a:spcAft>
                <a:spcPct val="0"/>
              </a:spcAft>
              <a:defRPr/>
            </a:pPr>
            <a:endParaRPr lang="en-US" sz="2800" b="1" dirty="0">
              <a:solidFill>
                <a:prstClr val="black"/>
              </a:solidFill>
              <a:latin typeface="Arial" pitchFamily="34" charset="0"/>
              <a:cs typeface="Arial" pitchFamily="34" charset="0"/>
            </a:endParaRPr>
          </a:p>
        </p:txBody>
      </p:sp>
      <p:sp>
        <p:nvSpPr>
          <p:cNvPr id="18" name="Arc 8"/>
          <p:cNvSpPr>
            <a:spLocks/>
          </p:cNvSpPr>
          <p:nvPr/>
        </p:nvSpPr>
        <p:spPr bwMode="auto">
          <a:xfrm>
            <a:off x="1219200" y="3352800"/>
            <a:ext cx="2895600" cy="2514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lumMod val="20000"/>
              <a:lumOff val="80000"/>
            </a:schemeClr>
          </a:solidFill>
          <a:ln w="22225">
            <a:solidFill>
              <a:srgbClr val="FF9966"/>
            </a:solidFill>
            <a:round/>
            <a:headEnd/>
            <a:tailEnd/>
          </a:ln>
        </p:spPr>
        <p:txBody>
          <a:bodyPr wrap="none" anchor="ctr"/>
          <a:lstStyle/>
          <a:p>
            <a:pPr eaLnBrk="0" fontAlgn="base" hangingPunct="0">
              <a:spcBef>
                <a:spcPct val="0"/>
              </a:spcBef>
              <a:spcAft>
                <a:spcPct val="0"/>
              </a:spcAft>
              <a:defRPr/>
            </a:pPr>
            <a:endParaRPr lang="en-US" sz="2800" b="1" dirty="0">
              <a:solidFill>
                <a:prstClr val="black"/>
              </a:solidFill>
              <a:latin typeface="Arial" pitchFamily="34" charset="0"/>
              <a:cs typeface="Arial" pitchFamily="34" charset="0"/>
            </a:endParaRPr>
          </a:p>
        </p:txBody>
      </p:sp>
      <p:sp>
        <p:nvSpPr>
          <p:cNvPr id="19" name="Text Box 9"/>
          <p:cNvSpPr txBox="1">
            <a:spLocks noChangeArrowheads="1"/>
          </p:cNvSpPr>
          <p:nvPr/>
        </p:nvSpPr>
        <p:spPr bwMode="auto">
          <a:xfrm>
            <a:off x="4114800" y="5405438"/>
            <a:ext cx="896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smtClean="0">
                <a:solidFill>
                  <a:prstClr val="black"/>
                </a:solidFill>
                <a:latin typeface="Arial" charset="0"/>
                <a:cs typeface="Arial" charset="0"/>
              </a:rPr>
              <a:t>PPF</a:t>
            </a:r>
            <a:r>
              <a:rPr lang="en-US" altLang="en-US" b="1" baseline="-25000" dirty="0" smtClean="0">
                <a:solidFill>
                  <a:prstClr val="black"/>
                </a:solidFill>
                <a:latin typeface="Arial" charset="0"/>
                <a:cs typeface="Arial" charset="0"/>
              </a:rPr>
              <a:t>0</a:t>
            </a:r>
          </a:p>
        </p:txBody>
      </p:sp>
      <p:sp>
        <p:nvSpPr>
          <p:cNvPr id="20" name="Text Box 10"/>
          <p:cNvSpPr txBox="1">
            <a:spLocks noChangeArrowheads="1"/>
          </p:cNvSpPr>
          <p:nvPr/>
        </p:nvSpPr>
        <p:spPr bwMode="auto">
          <a:xfrm>
            <a:off x="5410200" y="4876800"/>
            <a:ext cx="89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smtClean="0">
                <a:solidFill>
                  <a:prstClr val="black"/>
                </a:solidFill>
                <a:latin typeface="Arial" charset="0"/>
                <a:cs typeface="Arial" charset="0"/>
              </a:rPr>
              <a:t>PPF</a:t>
            </a:r>
            <a:r>
              <a:rPr lang="en-US" altLang="en-US" b="1" baseline="-25000" dirty="0" smtClean="0">
                <a:solidFill>
                  <a:prstClr val="black"/>
                </a:solidFill>
                <a:latin typeface="Arial" charset="0"/>
                <a:cs typeface="Arial" charset="0"/>
              </a:rPr>
              <a:t>1</a:t>
            </a:r>
          </a:p>
        </p:txBody>
      </p:sp>
      <p:sp>
        <p:nvSpPr>
          <p:cNvPr id="21" name="Line 11"/>
          <p:cNvSpPr>
            <a:spLocks noChangeShapeType="1"/>
          </p:cNvSpPr>
          <p:nvPr/>
        </p:nvSpPr>
        <p:spPr bwMode="auto">
          <a:xfrm flipV="1">
            <a:off x="2667000" y="2819400"/>
            <a:ext cx="533400" cy="6858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prstClr val="black"/>
              </a:solidFill>
              <a:latin typeface="Times" pitchFamily="18" charset="0"/>
              <a:cs typeface="Arial" charset="0"/>
            </a:endParaRPr>
          </a:p>
        </p:txBody>
      </p:sp>
      <p:sp>
        <p:nvSpPr>
          <p:cNvPr id="22" name="Line 12"/>
          <p:cNvSpPr>
            <a:spLocks noChangeShapeType="1"/>
          </p:cNvSpPr>
          <p:nvPr/>
        </p:nvSpPr>
        <p:spPr bwMode="auto">
          <a:xfrm flipV="1">
            <a:off x="3886200" y="4267200"/>
            <a:ext cx="914400" cy="381000"/>
          </a:xfrm>
          <a:prstGeom prst="line">
            <a:avLst/>
          </a:prstGeom>
          <a:noFill/>
          <a:ln w="317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dirty="0" smtClean="0">
              <a:solidFill>
                <a:prstClr val="black"/>
              </a:solidFill>
              <a:latin typeface="Times" pitchFamily="18" charset="0"/>
              <a:cs typeface="Arial" charset="0"/>
            </a:endParaRPr>
          </a:p>
        </p:txBody>
      </p:sp>
      <p:sp>
        <p:nvSpPr>
          <p:cNvPr id="23" name="Text Box 13"/>
          <p:cNvSpPr txBox="1">
            <a:spLocks noChangeArrowheads="1"/>
          </p:cNvSpPr>
          <p:nvPr/>
        </p:nvSpPr>
        <p:spPr bwMode="auto">
          <a:xfrm>
            <a:off x="3733800" y="1371600"/>
            <a:ext cx="4191000" cy="1200329"/>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a:spAutoFit/>
          </a:bodyPr>
          <a:lstStyle/>
          <a:p>
            <a:pPr eaLnBrk="0" fontAlgn="base" hangingPunct="0">
              <a:spcBef>
                <a:spcPct val="0"/>
              </a:spcBef>
              <a:spcAft>
                <a:spcPct val="0"/>
              </a:spcAft>
              <a:defRPr/>
            </a:pPr>
            <a:r>
              <a:rPr lang="en-US" sz="2400" dirty="0" smtClean="0">
                <a:solidFill>
                  <a:prstClr val="black"/>
                </a:solidFill>
                <a:latin typeface="Arial" pitchFamily="34" charset="0"/>
                <a:cs typeface="Arial" pitchFamily="34" charset="0"/>
              </a:rPr>
              <a:t>AN OUTWARD SHIFT OF THE PPF MEANS ECONOMIC GROWTH.</a:t>
            </a:r>
            <a:endParaRPr lang="en-US" sz="2400" b="1" dirty="0">
              <a:solidFill>
                <a:prstClr val="black"/>
              </a:solidFill>
              <a:latin typeface="Arial" pitchFamily="34" charset="0"/>
              <a:cs typeface="Arial" pitchFamily="34" charset="0"/>
            </a:endParaRPr>
          </a:p>
        </p:txBody>
      </p:sp>
      <p:sp>
        <p:nvSpPr>
          <p:cNvPr id="24" name="Text Box 13"/>
          <p:cNvSpPr txBox="1">
            <a:spLocks noChangeArrowheads="1"/>
          </p:cNvSpPr>
          <p:nvPr/>
        </p:nvSpPr>
        <p:spPr bwMode="auto">
          <a:xfrm rot="-5400000">
            <a:off x="-1159994" y="3262297"/>
            <a:ext cx="3322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BACKPACKS (THOUSANDS)</a:t>
            </a:r>
            <a:endParaRPr lang="en-US" altLang="en-US" sz="1800" dirty="0">
              <a:solidFill>
                <a:prstClr val="black">
                  <a:lumMod val="75000"/>
                  <a:lumOff val="25000"/>
                </a:prstClr>
              </a:solidFill>
            </a:endParaRPr>
          </a:p>
        </p:txBody>
      </p:sp>
      <p:sp>
        <p:nvSpPr>
          <p:cNvPr id="25" name="Text Box 10"/>
          <p:cNvSpPr txBox="1">
            <a:spLocks noChangeArrowheads="1"/>
          </p:cNvSpPr>
          <p:nvPr/>
        </p:nvSpPr>
        <p:spPr bwMode="auto">
          <a:xfrm>
            <a:off x="152400" y="61833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TABLETS (THOUSANDS)</a:t>
            </a:r>
            <a:endParaRPr lang="en-US" altLang="en-US" sz="1800" dirty="0">
              <a:solidFill>
                <a:prstClr val="black">
                  <a:lumMod val="75000"/>
                  <a:lumOff val="25000"/>
                </a:prstClr>
              </a:solidFill>
            </a:endParaRPr>
          </a:p>
        </p:txBody>
      </p:sp>
      <p:cxnSp>
        <p:nvCxnSpPr>
          <p:cNvPr id="26" name="Straight Connector 7"/>
          <p:cNvCxnSpPr>
            <a:cxnSpLocks noChangeShapeType="1"/>
          </p:cNvCxnSpPr>
          <p:nvPr/>
        </p:nvCxnSpPr>
        <p:spPr bwMode="auto">
          <a:xfrm rot="5400000">
            <a:off x="-1096962" y="3590925"/>
            <a:ext cx="4608512"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27" name="Straight Connector 9"/>
          <p:cNvCxnSpPr>
            <a:cxnSpLocks noChangeShapeType="1"/>
          </p:cNvCxnSpPr>
          <p:nvPr/>
        </p:nvCxnSpPr>
        <p:spPr bwMode="auto">
          <a:xfrm>
            <a:off x="1208088" y="5895975"/>
            <a:ext cx="4648200" cy="158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8" name="TextBox 2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9" name="TextBox 2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08583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6" name="Rectangle 25"/>
          <p:cNvSpPr/>
          <p:nvPr/>
        </p:nvSpPr>
        <p:spPr>
          <a:xfrm>
            <a:off x="7530981" y="-1524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52400" y="152400"/>
            <a:ext cx="82296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HOW WILL A RECESSION</a:t>
            </a:r>
          </a:p>
          <a:p>
            <a:pPr algn="ctr"/>
            <a:r>
              <a:rPr lang="en-US" sz="2800" dirty="0" smtClean="0">
                <a:solidFill>
                  <a:prstClr val="white"/>
                </a:solidFill>
                <a:latin typeface="Century Gothic" panose="020B0502020202020204" pitchFamily="34" charset="0"/>
              </a:rPr>
              <a:t>AFFECT A COUNTRY’S PPF?</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IT WILL SHIFT PPF INWARD.</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IT WILL SHIFT PPF OUTWARD.</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IT WILL PRODUCE AT A POINT BELOW AN UNCHANGED PPF.</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IT WILL PRODUCE AT A POINT ABOVE AN UNCHANGED PPF.</a:t>
            </a:r>
            <a:endParaRPr lang="en-US" sz="2200" dirty="0">
              <a:solidFill>
                <a:prstClr val="white"/>
              </a:solidFill>
              <a:latin typeface="Century Gothic" panose="020B0502020202020204" pitchFamily="34" charset="0"/>
            </a:endParaRPr>
          </a:p>
        </p:txBody>
      </p:sp>
      <p:sp>
        <p:nvSpPr>
          <p:cNvPr id="25" name="Rectangle 24"/>
          <p:cNvSpPr/>
          <p:nvPr/>
        </p:nvSpPr>
        <p:spPr>
          <a:xfrm>
            <a:off x="2712720" y="54102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RECESSION DOES NOT AFFECT THE PPF AT ALL.</a:t>
            </a:r>
            <a:endParaRPr lang="en-US" sz="2200" dirty="0">
              <a:solidFill>
                <a:prstClr val="white"/>
              </a:solidFill>
              <a:latin typeface="Century Gothic" panose="020B0502020202020204" pitchFamily="34" charset="0"/>
            </a:endParaRPr>
          </a:p>
        </p:txBody>
      </p:sp>
      <p:sp>
        <p:nvSpPr>
          <p:cNvPr id="31" name="TextBox 3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17</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92427280"/>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0" y="1371600"/>
            <a:ext cx="5029200" cy="5029200"/>
          </a:xfrm>
          <a:prstGeom prst="roundRect">
            <a:avLst>
              <a:gd name="adj" fmla="val 8144"/>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3822700" y="1828800"/>
            <a:ext cx="4254500" cy="3886200"/>
          </a:xfrm>
        </p:spPr>
        <p:txBody>
          <a:bodyPr>
            <a:normAutofit/>
          </a:bodyPr>
          <a:lstStyle/>
          <a:p>
            <a:pPr marL="0" indent="0" eaLnBrk="1" hangingPunct="1">
              <a:buFont typeface="Arial" pitchFamily="34" charset="0"/>
              <a:buNone/>
              <a:defRPr/>
            </a:pPr>
            <a:r>
              <a:rPr lang="en-US" sz="3000" dirty="0" smtClean="0">
                <a:solidFill>
                  <a:schemeClr val="bg1"/>
                </a:solidFill>
                <a:latin typeface="Century Gothic" panose="020B0502020202020204" pitchFamily="34" charset="0"/>
              </a:rPr>
              <a:t>SPECIALIZATION AND TRADE INCREASE PRODUCTION. THEY OCCUR:</a:t>
            </a:r>
          </a:p>
          <a:p>
            <a:pPr marL="0" indent="0" eaLnBrk="1" hangingPunct="1">
              <a:buFont typeface="Arial" pitchFamily="34" charset="0"/>
              <a:buNone/>
              <a:defRPr/>
            </a:pPr>
            <a:endParaRPr lang="en-US" sz="3000" dirty="0" smtClean="0">
              <a:solidFill>
                <a:schemeClr val="bg1"/>
              </a:solidFill>
              <a:latin typeface="Century Gothic" panose="020B0502020202020204" pitchFamily="34" charset="0"/>
            </a:endParaRPr>
          </a:p>
          <a:p>
            <a:pPr>
              <a:defRPr/>
            </a:pPr>
            <a:r>
              <a:rPr lang="en-US" dirty="0" smtClean="0">
                <a:solidFill>
                  <a:schemeClr val="tx1">
                    <a:lumMod val="75000"/>
                    <a:lumOff val="25000"/>
                  </a:schemeClr>
                </a:solidFill>
                <a:latin typeface="Century Gothic" panose="020B0502020202020204" pitchFamily="34" charset="0"/>
              </a:rPr>
              <a:t>BETWEEN PEOPLE.</a:t>
            </a:r>
          </a:p>
          <a:p>
            <a:pPr>
              <a:defRPr/>
            </a:pPr>
            <a:r>
              <a:rPr lang="en-US" dirty="0" smtClean="0">
                <a:solidFill>
                  <a:schemeClr val="tx1">
                    <a:lumMod val="75000"/>
                    <a:lumOff val="25000"/>
                  </a:schemeClr>
                </a:solidFill>
                <a:latin typeface="Century Gothic" panose="020B0502020202020204" pitchFamily="34" charset="0"/>
              </a:rPr>
              <a:t>BETWEEN NATIONS.</a:t>
            </a:r>
          </a:p>
          <a:p>
            <a:pPr marL="0" indent="0" eaLnBrk="1" hangingPunct="1">
              <a:buFont typeface="Arial" pitchFamily="34" charset="0"/>
              <a:buNone/>
              <a:defRPr/>
            </a:pPr>
            <a:endParaRPr lang="en-US" dirty="0" smtClean="0">
              <a:solidFill>
                <a:schemeClr val="bg1"/>
              </a:solidFill>
              <a:latin typeface="Century Gothic" panose="020B0502020202020204" pitchFamily="34" charset="0"/>
            </a:endParaRPr>
          </a:p>
        </p:txBody>
      </p:sp>
      <p:sp>
        <p:nvSpPr>
          <p:cNvPr id="9" name="Title 1"/>
          <p:cNvSpPr>
            <a:spLocks noGrp="1"/>
          </p:cNvSpPr>
          <p:nvPr>
            <p:ph type="title"/>
          </p:nvPr>
        </p:nvSpPr>
        <p:spPr>
          <a:xfrm>
            <a:off x="0" y="76200"/>
            <a:ext cx="8077200" cy="1219200"/>
          </a:xfrm>
          <a:noFill/>
        </p:spPr>
        <p:txBody>
          <a:bodyPr>
            <a:normAutofit/>
          </a:bodyPr>
          <a:lstStyle/>
          <a:p>
            <a:pPr eaLnBrk="1" hangingPunct="1">
              <a:defRPr/>
            </a:pPr>
            <a:r>
              <a:rPr lang="en-US" sz="3600" dirty="0" smtClean="0">
                <a:solidFill>
                  <a:schemeClr val="bg1">
                    <a:lumMod val="50000"/>
                  </a:schemeClr>
                </a:solidFill>
                <a:latin typeface="Century Gothic" panose="020B0502020202020204" pitchFamily="34" charset="0"/>
              </a:rPr>
              <a:t>SPECIALIZATION, COMPARATIVE ADVANTAGE, AND TRADE</a:t>
            </a:r>
            <a:endParaRPr lang="en-US" sz="3600" dirty="0">
              <a:solidFill>
                <a:schemeClr val="bg1">
                  <a:lumMod val="50000"/>
                </a:schemeClr>
              </a:solidFill>
              <a:latin typeface="Century Gothic" panose="020B0502020202020204" pitchFamily="34" charset="0"/>
            </a:endParaRPr>
          </a:p>
        </p:txBody>
      </p:sp>
      <p:pic>
        <p:nvPicPr>
          <p:cNvPr id="2050" name="Picture 2" descr="C:\Users\chiang\Dropbox\Eric Chiang - Jeremys slide files\Core3e Pictures\ch02_02un1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38227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18</a:t>
            </a:fld>
            <a:endParaRPr lang="en-US" sz="1100" dirty="0">
              <a:solidFill>
                <a:schemeClr val="bg1"/>
              </a:solidFill>
              <a:latin typeface="Century Gothic" panose="020B0502020202020204" pitchFamily="34" charset="0"/>
            </a:endParaRPr>
          </a:p>
        </p:txBody>
      </p:sp>
      <p:sp>
        <p:nvSpPr>
          <p:cNvPr id="10" name="TextBox 9"/>
          <p:cNvSpPr txBox="1"/>
          <p:nvPr/>
        </p:nvSpPr>
        <p:spPr>
          <a:xfrm>
            <a:off x="25400" y="1447800"/>
            <a:ext cx="307777" cy="1866899"/>
          </a:xfrm>
          <a:prstGeom prst="rect">
            <a:avLst/>
          </a:prstGeom>
          <a:noFill/>
        </p:spPr>
        <p:txBody>
          <a:bodyPr vert="vert270" wrap="square" rtlCol="0">
            <a:spAutoFit/>
          </a:bodyPr>
          <a:lstStyle/>
          <a:p>
            <a:pPr algn="r"/>
            <a:r>
              <a:rPr lang="en-US" sz="800" dirty="0">
                <a:solidFill>
                  <a:srgbClr val="BFBFBF"/>
                </a:solidFill>
                <a:latin typeface="Century Gothic"/>
                <a:ea typeface="Century Gothic"/>
                <a:cs typeface="Century Gothic"/>
              </a:rPr>
              <a:t>ZUMA WIRE SERVICE/ALAMY</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2963536164"/>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3124200"/>
            <a:ext cx="7543800" cy="2900318"/>
          </a:xfrm>
          <a:prstGeom prst="round2DiagRect">
            <a:avLst>
              <a:gd name="adj1" fmla="val 30679"/>
              <a:gd name="adj2" fmla="val 5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pic>
        <p:nvPicPr>
          <p:cNvPr id="3074" name="Picture 2" descr="C:\Users\chiang\Dropbox\Eric Chiang - Jeremys slide files\Core3e Pictures\ch02_02un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1080"/>
            <a:ext cx="3415792" cy="4998720"/>
          </a:xfrm>
          <a:prstGeom prst="rect">
            <a:avLst/>
          </a:prstGeom>
          <a:noFill/>
          <a:extLst>
            <a:ext uri="{909E8E84-426E-40DD-AFC4-6F175D3DCCD1}">
              <a14:hiddenFill xmlns:a14="http://schemas.microsoft.com/office/drawing/2010/main">
                <a:solidFill>
                  <a:srgbClr val="FFFFFF"/>
                </a:solidFill>
              </a14:hiddenFill>
            </a:ext>
          </a:extLst>
        </p:spPr>
      </p:pic>
      <p:sp>
        <p:nvSpPr>
          <p:cNvPr id="2" name="Round Diagonal Corner Rectangle 1"/>
          <p:cNvSpPr/>
          <p:nvPr/>
        </p:nvSpPr>
        <p:spPr>
          <a:xfrm>
            <a:off x="304800" y="681082"/>
            <a:ext cx="7543800" cy="53387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228600" y="423275"/>
            <a:ext cx="6328977"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DAVID RICARDO (1772–1823)</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810000" y="1143000"/>
            <a:ext cx="4114800" cy="4876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2800" dirty="0" smtClean="0">
                <a:solidFill>
                  <a:prstClr val="black">
                    <a:lumMod val="65000"/>
                    <a:lumOff val="35000"/>
                  </a:prstClr>
                </a:solidFill>
                <a:latin typeface="Arial" panose="020B0604020202020204" pitchFamily="34" charset="0"/>
                <a:cs typeface="Arial" panose="020B0604020202020204" pitchFamily="34" charset="0"/>
              </a:rPr>
              <a:t>Argued against Corn Laws (high tariffs on imported grain) in British Parliament</a:t>
            </a:r>
          </a:p>
          <a:p>
            <a:pPr algn="l">
              <a:buFont typeface="Arial" panose="020B0604020202020204" pitchFamily="34" charset="0"/>
              <a:buChar char="•"/>
              <a:defRPr/>
            </a:pPr>
            <a:endParaRPr lang="en-US" sz="11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endParaRPr lang="en-US" sz="1100" dirty="0" smtClean="0">
              <a:solidFill>
                <a:prstClr val="black">
                  <a:lumMod val="65000"/>
                  <a:lumOff val="35000"/>
                </a:prstClr>
              </a:solidFill>
              <a:latin typeface="Arial" panose="020B0604020202020204" pitchFamily="34" charset="0"/>
              <a:cs typeface="Arial" panose="020B0604020202020204" pitchFamily="34" charset="0"/>
            </a:endParaRPr>
          </a:p>
          <a:p>
            <a:pPr algn="l">
              <a:defRPr/>
            </a:pPr>
            <a:r>
              <a:rPr lang="en-US" sz="2800" dirty="0" smtClean="0">
                <a:solidFill>
                  <a:prstClr val="white">
                    <a:lumMod val="85000"/>
                  </a:prstClr>
                </a:solidFill>
                <a:latin typeface="Arial" panose="020B0604020202020204" pitchFamily="34" charset="0"/>
                <a:cs typeface="Arial" panose="020B0604020202020204" pitchFamily="34" charset="0"/>
              </a:rPr>
              <a:t>Developed </a:t>
            </a:r>
            <a:r>
              <a:rPr lang="en-US" sz="2800" dirty="0">
                <a:solidFill>
                  <a:prstClr val="white">
                    <a:lumMod val="85000"/>
                  </a:prstClr>
                </a:solidFill>
                <a:latin typeface="Arial" panose="020B0604020202020204" pitchFamily="34" charset="0"/>
                <a:cs typeface="Arial" panose="020B0604020202020204" pitchFamily="34" charset="0"/>
              </a:rPr>
              <a:t>key </a:t>
            </a:r>
            <a:r>
              <a:rPr lang="en-US" sz="2800" dirty="0" smtClean="0">
                <a:solidFill>
                  <a:prstClr val="white">
                    <a:lumMod val="85000"/>
                  </a:prstClr>
                </a:solidFill>
                <a:latin typeface="Arial" panose="020B0604020202020204" pitchFamily="34" charset="0"/>
                <a:cs typeface="Arial" panose="020B0604020202020204" pitchFamily="34" charset="0"/>
              </a:rPr>
              <a:t>idea:</a:t>
            </a:r>
            <a:endParaRPr lang="en-US" sz="2800" dirty="0">
              <a:solidFill>
                <a:prstClr val="white">
                  <a:lumMod val="85000"/>
                </a:prstClr>
              </a:solidFill>
              <a:latin typeface="Arial" panose="020B0604020202020204" pitchFamily="34" charset="0"/>
              <a:cs typeface="Arial" panose="020B0604020202020204" pitchFamily="34" charset="0"/>
            </a:endParaRPr>
          </a:p>
          <a:p>
            <a:pPr marL="225425" lvl="1" algn="l">
              <a:defRPr/>
            </a:pPr>
            <a:r>
              <a:rPr lang="en-US" dirty="0" smtClean="0">
                <a:solidFill>
                  <a:prstClr val="white"/>
                </a:solidFill>
                <a:latin typeface="Arial" panose="020B0604020202020204" pitchFamily="34" charset="0"/>
                <a:cs typeface="Arial" panose="020B0604020202020204" pitchFamily="34" charset="0"/>
              </a:rPr>
              <a:t>Comparative advantage: still the ideological foundation for free trade</a:t>
            </a:r>
            <a:endParaRPr lang="en-US"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010168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5" name="Content Placeholder 1"/>
          <p:cNvSpPr txBox="1">
            <a:spLocks/>
          </p:cNvSpPr>
          <p:nvPr/>
        </p:nvSpPr>
        <p:spPr>
          <a:xfrm>
            <a:off x="579120" y="990600"/>
            <a:ext cx="7403771" cy="533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latin typeface="Century Gothic"/>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three basic questions </a:t>
            </a:r>
            <a:r>
              <a:rPr lang="en-US" sz="2600" dirty="0" smtClean="0">
                <a:latin typeface="Arial" panose="020B0604020202020204" pitchFamily="34" charset="0"/>
                <a:cs typeface="Arial" panose="020B0604020202020204" pitchFamily="34" charset="0"/>
              </a:rPr>
              <a:t>that must be answered by any economy.</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a:t>
            </a:r>
            <a:r>
              <a:rPr lang="en-US" sz="2600" dirty="0" smtClean="0">
                <a:solidFill>
                  <a:schemeClr val="accent6"/>
                </a:solidFill>
                <a:latin typeface="Arial" panose="020B0604020202020204" pitchFamily="34" charset="0"/>
                <a:cs typeface="Arial" panose="020B0604020202020204" pitchFamily="34" charset="0"/>
              </a:rPr>
              <a:t>production and the factors</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that go into producing various goods and services.</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opportunity cost</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an economy incurs to increase the production of one product.</a:t>
            </a:r>
            <a:endParaRPr lang="en-US" sz="2600" dirty="0" smtClean="0">
              <a:solidFill>
                <a:srgbClr val="00B05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Use a </a:t>
            </a:r>
            <a:r>
              <a:rPr lang="en-US" sz="2600" dirty="0" smtClean="0">
                <a:solidFill>
                  <a:schemeClr val="accent6"/>
                </a:solidFill>
                <a:latin typeface="Arial" panose="020B0604020202020204" pitchFamily="34" charset="0"/>
                <a:cs typeface="Arial" panose="020B0604020202020204" pitchFamily="34" charset="0"/>
              </a:rPr>
              <a:t>production possibilities frontier (PPF) </a:t>
            </a:r>
            <a:r>
              <a:rPr lang="en-US" sz="2600" dirty="0" smtClean="0">
                <a:latin typeface="Arial" panose="020B0604020202020204" pitchFamily="34" charset="0"/>
                <a:cs typeface="Arial" panose="020B0604020202020204" pitchFamily="34" charset="0"/>
              </a:rPr>
              <a:t>to analyze the limits of production.</a:t>
            </a: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latin typeface="Century Gothic"/>
                <a:sym typeface="Wingdings 3"/>
              </a:rPr>
              <a:t></a:t>
            </a:r>
            <a:endParaRPr lang="en-US" sz="4400" dirty="0">
              <a:solidFill>
                <a:schemeClr val="tx1">
                  <a:lumMod val="50000"/>
                  <a:lumOff val="50000"/>
                </a:schemeClr>
              </a:solidFill>
              <a:latin typeface="Century Gothic"/>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304800" y="420916"/>
            <a:ext cx="503695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REASON FOR TRADE</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4641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0" name="TextBox 19"/>
          <p:cNvSpPr txBox="1"/>
          <p:nvPr/>
        </p:nvSpPr>
        <p:spPr>
          <a:xfrm>
            <a:off x="667062" y="1637200"/>
            <a:ext cx="2772986"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ABSOLUTE ADVANTAGE</a:t>
            </a:r>
            <a:endParaRPr lang="en-US" altLang="en-US" sz="29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5" name="Content Placeholder 1"/>
          <p:cNvSpPr txBox="1">
            <a:spLocks/>
          </p:cNvSpPr>
          <p:nvPr/>
        </p:nvSpPr>
        <p:spPr>
          <a:xfrm>
            <a:off x="685800" y="3276600"/>
            <a:ext cx="2849186" cy="2514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ONE COUNTRY CAN PRODUCE MORE OF A GOOD THAN ANOTHER COUNTRY.</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91200"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31" name="TextBox 30"/>
          <p:cNvSpPr txBox="1"/>
          <p:nvPr/>
        </p:nvSpPr>
        <p:spPr>
          <a:xfrm>
            <a:off x="4114800" y="1600200"/>
            <a:ext cx="3291839" cy="984885"/>
          </a:xfrm>
          <a:prstGeom prst="rect">
            <a:avLst/>
          </a:prstGeom>
          <a:noFill/>
        </p:spPr>
        <p:txBody>
          <a:bodyPr wrap="square" rtlCol="0">
            <a:spAutoFit/>
          </a:bodyPr>
          <a:lstStyle/>
          <a:p>
            <a:pPr marL="0" lvl="1" algn="ctr"/>
            <a:r>
              <a:rPr lang="en-US" altLang="en-US" sz="2900" dirty="0" smtClean="0">
                <a:solidFill>
                  <a:prstClr val="white"/>
                </a:solidFill>
                <a:latin typeface="Century Gothic" panose="020B0502020202020204" pitchFamily="34" charset="0"/>
                <a:cs typeface="Arial" charset="0"/>
              </a:rPr>
              <a:t>COMPARATIVE ADVANTAGE</a:t>
            </a:r>
            <a:endParaRPr lang="en-US" altLang="en-US" sz="29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33" name="Content Placeholder 1"/>
          <p:cNvSpPr txBox="1">
            <a:spLocks/>
          </p:cNvSpPr>
          <p:nvPr/>
        </p:nvSpPr>
        <p:spPr>
          <a:xfrm>
            <a:off x="4404360" y="3352800"/>
            <a:ext cx="2849186" cy="2286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ONE COUNTRY’S OPPORTUNITY COST IS LOWER THAN ANOTHER COUNTRY’S.</a:t>
            </a:r>
            <a:endParaRPr lang="en-US" altLang="en-US" sz="2600" dirty="0">
              <a:solidFill>
                <a:prstClr val="white"/>
              </a:solidFill>
              <a:latin typeface="Century Gothic" panose="020B0502020202020204" pitchFamily="34" charset="0"/>
              <a:cs typeface="Arial" charset="0"/>
            </a:endParaRPr>
          </a:p>
        </p:txBody>
      </p:sp>
      <p:sp>
        <p:nvSpPr>
          <p:cNvPr id="22" name="TextBox 2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37806575"/>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hiang\Dropbox\Camera Uploads\2013-10-25 12.52.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045" y="5686"/>
            <a:ext cx="9175693" cy="16707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iang\Dropbox\Camera Uploads\2013-10-25 12.52.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00"/>
            <a:ext cx="9175693" cy="505194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152400"/>
            <a:ext cx="8686800" cy="1752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381000" y="304800"/>
            <a:ext cx="8382000" cy="1447800"/>
          </a:xfrm>
        </p:spPr>
        <p:txBody>
          <a:bodyPr>
            <a:normAutofit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ALL COUNTRIES CAN GAIN FROM TRADE IF THEY FOLLOW THEIR COMPARATIVE ADVANTAGE.</a:t>
            </a: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21</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18668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ERIC CHIANG</a:t>
            </a:r>
            <a:endParaRPr lang="en-US" sz="800" dirty="0">
              <a:solidFill>
                <a:schemeClr val="tx1">
                  <a:lumMod val="50000"/>
                  <a:lumOff val="50000"/>
                </a:schemeClr>
              </a:solidFill>
              <a:latin typeface="Century Gothic" pitchFamily="34" charset="0"/>
            </a:endParaRPr>
          </a:p>
        </p:txBody>
      </p:sp>
    </p:spTree>
    <p:extLst>
      <p:ext uri="{BB962C8B-B14F-4D97-AF65-F5344CB8AC3E}">
        <p14:creationId xmlns:p14="http://schemas.microsoft.com/office/powerpoint/2010/main" val="2506653275"/>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X_5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latin typeface="Century Gothic"/>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entury Gothic"/>
            </a:endParaRPr>
          </a:p>
        </p:txBody>
      </p:sp>
      <p:sp>
        <p:nvSpPr>
          <p:cNvPr id="8" name="Rounded Rectangle 7"/>
          <p:cNvSpPr/>
          <p:nvPr/>
        </p:nvSpPr>
        <p:spPr>
          <a:xfrm>
            <a:off x="200020" y="4384120"/>
            <a:ext cx="6908838" cy="209288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9" name="TextBox 18"/>
          <p:cNvSpPr txBox="1"/>
          <p:nvPr/>
        </p:nvSpPr>
        <p:spPr>
          <a:xfrm>
            <a:off x="304800" y="4414897"/>
            <a:ext cx="6705600" cy="2062103"/>
          </a:xfrm>
          <a:prstGeom prst="rect">
            <a:avLst/>
          </a:prstGeom>
          <a:noFill/>
        </p:spPr>
        <p:txBody>
          <a:bodyPr wrap="square">
            <a:spAutoFit/>
          </a:bodyPr>
          <a:lstStyle/>
          <a:p>
            <a:pPr algn="ctr" fontAlgn="auto">
              <a:spcBef>
                <a:spcPts val="0"/>
              </a:spcBef>
              <a:spcAft>
                <a:spcPts val="0"/>
              </a:spcAft>
              <a:defRPr/>
            </a:pPr>
            <a:r>
              <a:rPr lang="en-US" sz="3200" dirty="0" smtClean="0">
                <a:solidFill>
                  <a:schemeClr val="tx1">
                    <a:lumMod val="65000"/>
                    <a:lumOff val="35000"/>
                  </a:schemeClr>
                </a:solidFill>
                <a:latin typeface="Century Gothic" pitchFamily="34" charset="0"/>
              </a:rPr>
              <a:t>EXPLAIN WHY THE UNITED STATES IMPORTS BANANAS FROM CENTRAL AMERICA RATHER THAN GROW THEM DOMESTICALLY.</a:t>
            </a:r>
            <a:endParaRPr lang="en-US" sz="32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22</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1866899"/>
          </a:xfrm>
          <a:prstGeom prst="rect">
            <a:avLst/>
          </a:prstGeom>
          <a:noFill/>
        </p:spPr>
        <p:txBody>
          <a:bodyPr vert="vert270" wrap="square" rtlCol="0">
            <a:spAutoFit/>
          </a:bodyPr>
          <a:lstStyle/>
          <a:p>
            <a:pPr algn="r"/>
            <a:r>
              <a:rPr lang="en-US" sz="800" dirty="0">
                <a:solidFill>
                  <a:schemeClr val="bg1">
                    <a:lumMod val="75000"/>
                  </a:schemeClr>
                </a:solidFill>
                <a:latin typeface="Century Gothic"/>
                <a:ea typeface="Century Gothic"/>
                <a:cs typeface="Century Gothic"/>
              </a:rPr>
              <a:t>ERIC CHIANG</a:t>
            </a:r>
            <a:endParaRPr lang="en-US" sz="800" dirty="0">
              <a:solidFill>
                <a:schemeClr val="bg1">
                  <a:lumMod val="75000"/>
                </a:schemeClr>
              </a:solidFill>
              <a:latin typeface="Century Gothic" pitchFamily="34" charset="0"/>
            </a:endParaRPr>
          </a:p>
        </p:txBody>
      </p:sp>
    </p:spTree>
    <p:extLst>
      <p:ext uri="{BB962C8B-B14F-4D97-AF65-F5344CB8AC3E}">
        <p14:creationId xmlns:p14="http://schemas.microsoft.com/office/powerpoint/2010/main" val="2924547634"/>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203796"/>
            <a:ext cx="7696200" cy="6120804"/>
          </a:xfrm>
          <a:prstGeom prst="round2DiagRect">
            <a:avLst>
              <a:gd name="adj1" fmla="val 6583"/>
              <a:gd name="adj2" fmla="val 0"/>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152399" y="196330"/>
            <a:ext cx="7696199"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09140" y="255283"/>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COMPARATIVE ADVANTAGE</a:t>
            </a:r>
            <a:endParaRPr lang="en-US" sz="3300" dirty="0">
              <a:solidFill>
                <a:prstClr val="white"/>
              </a:solidFill>
              <a:latin typeface="Century Gothic" panose="020B0502020202020204" pitchFamily="34" charset="0"/>
            </a:endParaRPr>
          </a:p>
        </p:txBody>
      </p:sp>
      <p:sp>
        <p:nvSpPr>
          <p:cNvPr id="23" name="Text Box 13"/>
          <p:cNvSpPr txBox="1">
            <a:spLocks noChangeArrowheads="1"/>
          </p:cNvSpPr>
          <p:nvPr/>
        </p:nvSpPr>
        <p:spPr bwMode="auto">
          <a:xfrm>
            <a:off x="304800" y="1066800"/>
            <a:ext cx="6400800" cy="954107"/>
          </a:xfrm>
          <a:prstGeom prst="rect">
            <a:avLst/>
          </a:prstGeom>
          <a:solidFill>
            <a:srgbClr val="FFFFCC"/>
          </a:solidFill>
          <a:ln w="9525">
            <a:noFill/>
            <a:miter lim="800000"/>
            <a:headEnd/>
            <a:tailEnd/>
          </a:ln>
          <a:effectLst>
            <a:outerShdw dist="38100" dir="2700000" algn="tl" rotWithShape="0">
              <a:srgbClr val="808080">
                <a:alpha val="39999"/>
              </a:srgbClr>
            </a:outerShdw>
          </a:effectLst>
        </p:spPr>
        <p:txBody>
          <a:bodyPr wrap="square">
            <a:spAutoFit/>
          </a:bodyPr>
          <a:lstStyle/>
          <a:p>
            <a:pPr marL="342900" indent="-342900" eaLnBrk="0" fontAlgn="base" hangingPunct="0">
              <a:spcBef>
                <a:spcPct val="0"/>
              </a:spcBef>
              <a:spcAft>
                <a:spcPct val="0"/>
              </a:spcAft>
              <a:buFont typeface="Arial" panose="020B0604020202020204" pitchFamily="34" charset="0"/>
              <a:buChar char="•"/>
              <a:defRPr/>
            </a:pPr>
            <a:r>
              <a:rPr lang="en-US" sz="2800" dirty="0" smtClean="0">
                <a:solidFill>
                  <a:prstClr val="black"/>
                </a:solidFill>
                <a:latin typeface="Arial" pitchFamily="34" charset="0"/>
                <a:cs typeface="Arial" pitchFamily="34" charset="0"/>
              </a:rPr>
              <a:t>SHOULD THERE BE TRADE?</a:t>
            </a:r>
          </a:p>
          <a:p>
            <a:pPr marL="342900" indent="-342900" eaLnBrk="0" fontAlgn="base" hangingPunct="0">
              <a:spcBef>
                <a:spcPct val="0"/>
              </a:spcBef>
              <a:spcAft>
                <a:spcPct val="0"/>
              </a:spcAft>
              <a:buFont typeface="Arial" panose="020B0604020202020204" pitchFamily="34" charset="0"/>
              <a:buChar char="•"/>
              <a:defRPr/>
            </a:pPr>
            <a:r>
              <a:rPr lang="en-US" sz="2800" dirty="0" smtClean="0">
                <a:solidFill>
                  <a:prstClr val="black"/>
                </a:solidFill>
                <a:latin typeface="Arial" pitchFamily="34" charset="0"/>
                <a:cs typeface="Arial" pitchFamily="34" charset="0"/>
              </a:rPr>
              <a:t>WHO SHOULD PRODUCE WHAT?</a:t>
            </a:r>
            <a:endParaRPr lang="en-US" sz="2800" dirty="0">
              <a:solidFill>
                <a:prstClr val="black"/>
              </a:solidFill>
              <a:latin typeface="Arial" pitchFamily="34" charset="0"/>
              <a:cs typeface="Arial" pitchFamily="34" charset="0"/>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2286000"/>
            <a:ext cx="4470609" cy="381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62400" y="2286000"/>
            <a:ext cx="3810000" cy="381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27193681"/>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04800" y="420916"/>
            <a:ext cx="7543800" cy="5751284"/>
          </a:xfrm>
          <a:prstGeom prst="round2DiagRect">
            <a:avLst>
              <a:gd name="adj1" fmla="val 7167"/>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 name="Content Placeholder 2"/>
          <p:cNvSpPr txBox="1">
            <a:spLocks/>
          </p:cNvSpPr>
          <p:nvPr/>
        </p:nvSpPr>
        <p:spPr>
          <a:xfrm>
            <a:off x="304800" y="1295400"/>
            <a:ext cx="7543800" cy="449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DON’T CONFUSE THE CONCEPTS: </a:t>
            </a:r>
          </a:p>
          <a:p>
            <a:pPr>
              <a:spcBef>
                <a:spcPts val="600"/>
              </a:spcBef>
            </a:pPr>
            <a:endParaRPr lang="en-US" altLang="en-US" sz="12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EVEN THOUGH ONE COUNTRY CAN PRODUCE MORE OF BOTH GOODS, TRADE IS STILL BENEFICIAL.</a:t>
            </a:r>
          </a:p>
          <a:p>
            <a:pPr>
              <a:spcBef>
                <a:spcPts val="600"/>
              </a:spcBef>
            </a:pPr>
            <a:endParaRPr lang="en-US" altLang="en-US" sz="12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FOCUS ON </a:t>
            </a:r>
            <a:r>
              <a:rPr lang="en-US" altLang="en-US" sz="3000" dirty="0" smtClean="0">
                <a:solidFill>
                  <a:srgbClr val="008080"/>
                </a:solidFill>
                <a:latin typeface="Arial" panose="020B0604020202020204" pitchFamily="34" charset="0"/>
                <a:cs typeface="Arial" panose="020B0604020202020204" pitchFamily="34" charset="0"/>
              </a:rPr>
              <a:t>OPPORTUNITY COSTS</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a:t>
            </a:r>
          </a:p>
          <a:p>
            <a:pPr>
              <a:spcBef>
                <a:spcPts val="600"/>
              </a:spcBef>
            </a:pPr>
            <a:endParaRPr lang="en-US" altLang="en-US" sz="1200" dirty="0" smtClean="0">
              <a:solidFill>
                <a:srgbClr val="008080"/>
              </a:solidFill>
              <a:latin typeface="Arial" panose="020B0604020202020204" pitchFamily="34" charset="0"/>
              <a:cs typeface="Arial" panose="020B0604020202020204" pitchFamily="34" charset="0"/>
            </a:endParaRPr>
          </a:p>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MEXICO HAS A LOWER OPPORTUNITY COST OF CRUDE OIL, SO IT EXPORTS OIL TO THE UNITED STATES.   </a:t>
            </a:r>
            <a:endParaRPr lang="en-US" altLang="en-US" sz="3000" dirty="0">
              <a:solidFill>
                <a:srgbClr val="008080"/>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24</a:t>
            </a:fld>
            <a:endParaRPr lang="en-US" sz="1100" dirty="0">
              <a:solidFill>
                <a:schemeClr val="bg1"/>
              </a:solidFill>
              <a:latin typeface="Century Gothic" panose="020B0502020202020204" pitchFamily="34" charset="0"/>
            </a:endParaRPr>
          </a:p>
        </p:txBody>
      </p:sp>
      <p:sp>
        <p:nvSpPr>
          <p:cNvPr id="9" name="Round Diagonal Corner Rectangle 8"/>
          <p:cNvSpPr/>
          <p:nvPr/>
        </p:nvSpPr>
        <p:spPr>
          <a:xfrm>
            <a:off x="304800" y="420916"/>
            <a:ext cx="7543798"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304800" y="533400"/>
            <a:ext cx="7540847" cy="523220"/>
          </a:xfrm>
          <a:prstGeom prst="rect">
            <a:avLst/>
          </a:prstGeom>
          <a:noFill/>
        </p:spPr>
        <p:txBody>
          <a:bodyPr wrap="none" rtlCol="0">
            <a:spAutoFit/>
          </a:bodyPr>
          <a:lstStyle/>
          <a:p>
            <a:r>
              <a:rPr lang="en-US" sz="2800" dirty="0" smtClean="0">
                <a:solidFill>
                  <a:schemeClr val="bg1"/>
                </a:solidFill>
                <a:latin typeface="Century Gothic" panose="020B0502020202020204" pitchFamily="34" charset="0"/>
              </a:rPr>
              <a:t>COMPARATIVE VS. ABSOLUTE ADVANTAGE</a:t>
            </a:r>
            <a:endParaRPr 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54049154"/>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4787" y="3886200"/>
            <a:ext cx="3474027"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 Diagonal Corner Rectangle 1"/>
          <p:cNvSpPr/>
          <p:nvPr/>
        </p:nvSpPr>
        <p:spPr>
          <a:xfrm>
            <a:off x="304800" y="424930"/>
            <a:ext cx="7543800" cy="5823470"/>
          </a:xfrm>
          <a:prstGeom prst="round2DiagRect">
            <a:avLst>
              <a:gd name="adj1" fmla="val 5136"/>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5" name="Rectangle 14"/>
          <p:cNvSpPr/>
          <p:nvPr/>
        </p:nvSpPr>
        <p:spPr>
          <a:xfrm>
            <a:off x="520242" y="3886200"/>
            <a:ext cx="3514450" cy="533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45973" y="3886200"/>
            <a:ext cx="3474027"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131428" y="3886200"/>
            <a:ext cx="3514450" cy="533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txBox="1">
            <a:spLocks/>
          </p:cNvSpPr>
          <p:nvPr/>
        </p:nvSpPr>
        <p:spPr>
          <a:xfrm>
            <a:off x="304800" y="1447800"/>
            <a:ext cx="7543800" cy="4267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TO DECIDE </a:t>
            </a:r>
            <a:r>
              <a:rPr lang="en-US" altLang="en-US" sz="3000" dirty="0" smtClean="0">
                <a:solidFill>
                  <a:srgbClr val="008080"/>
                </a:solidFill>
                <a:latin typeface="Arial" panose="020B0604020202020204" pitchFamily="34" charset="0"/>
                <a:cs typeface="Arial" panose="020B0604020202020204" pitchFamily="34" charset="0"/>
              </a:rPr>
              <a:t>WHO SHOULD PRODUCE WHAT</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COMPARE THE </a:t>
            </a:r>
            <a:r>
              <a:rPr lang="en-US" altLang="en-US" sz="3000" dirty="0" smtClean="0">
                <a:solidFill>
                  <a:srgbClr val="008080"/>
                </a:solidFill>
                <a:latin typeface="Arial" panose="020B0604020202020204" pitchFamily="34" charset="0"/>
                <a:cs typeface="Arial" panose="020B0604020202020204" pitchFamily="34" charset="0"/>
              </a:rPr>
              <a:t>OPPORTUNITY COSTS </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BETWEEN NATIONS.</a:t>
            </a:r>
          </a:p>
          <a:p>
            <a:pPr>
              <a:spcBef>
                <a:spcPts val="600"/>
              </a:spcBef>
            </a:pPr>
            <a:endParaRPr lang="en-US" altLang="en-US" sz="12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r>
              <a:rPr lang="en-US" altLang="en-US" sz="3000" dirty="0" smtClean="0">
                <a:solidFill>
                  <a:schemeClr val="bg1">
                    <a:lumMod val="50000"/>
                  </a:schemeClr>
                </a:solidFill>
                <a:latin typeface="Century Gothic" panose="020B0502020202020204" pitchFamily="34" charset="0"/>
                <a:cs typeface="Arial" panose="020B0604020202020204" pitchFamily="34" charset="0"/>
              </a:rPr>
              <a:t>COST OF ONE BARREL OF OIL</a:t>
            </a:r>
          </a:p>
          <a:p>
            <a:pPr>
              <a:spcBef>
                <a:spcPts val="600"/>
              </a:spcBef>
            </a:pPr>
            <a:endParaRPr lang="en-US" altLang="en-US" sz="500" dirty="0" smtClean="0">
              <a:solidFill>
                <a:schemeClr val="tx1">
                  <a:lumMod val="50000"/>
                  <a:lumOff val="50000"/>
                </a:schemeClr>
              </a:solidFill>
              <a:latin typeface="Arial" panose="020B0604020202020204" pitchFamily="34" charset="0"/>
              <a:cs typeface="Arial" panose="020B0604020202020204" pitchFamily="34" charset="0"/>
            </a:endParaRPr>
          </a:p>
          <a:p>
            <a:pPr algn="l">
              <a:spcBef>
                <a:spcPts val="600"/>
              </a:spcBef>
            </a:pPr>
            <a:r>
              <a:rPr lang="en-US" altLang="en-US" sz="2800" dirty="0" smtClean="0">
                <a:solidFill>
                  <a:schemeClr val="bg1"/>
                </a:solidFill>
                <a:latin typeface="Arial" panose="020B0604020202020204" pitchFamily="34" charset="0"/>
                <a:cs typeface="Arial" panose="020B0604020202020204" pitchFamily="34" charset="0"/>
              </a:rPr>
              <a:t>   UNITED STATES	</a:t>
            </a:r>
            <a:r>
              <a:rPr lang="en-US" altLang="en-US" sz="2800" dirty="0">
                <a:solidFill>
                  <a:schemeClr val="bg1"/>
                </a:solidFill>
                <a:latin typeface="Arial" panose="020B0604020202020204" pitchFamily="34" charset="0"/>
                <a:cs typeface="Arial" panose="020B0604020202020204" pitchFamily="34" charset="0"/>
              </a:rPr>
              <a:t> </a:t>
            </a:r>
            <a:r>
              <a:rPr lang="en-US" altLang="en-US" sz="2800" dirty="0" smtClean="0">
                <a:solidFill>
                  <a:schemeClr val="bg1"/>
                </a:solidFill>
                <a:latin typeface="Arial" panose="020B0604020202020204" pitchFamily="34" charset="0"/>
                <a:cs typeface="Arial" panose="020B0604020202020204" pitchFamily="34" charset="0"/>
              </a:rPr>
              <a:t>  MEXICO</a:t>
            </a:r>
          </a:p>
          <a:p>
            <a:pPr algn="l">
              <a:spcBef>
                <a:spcPts val="600"/>
              </a:spcBef>
            </a:pPr>
            <a:r>
              <a:rPr lang="en-US" altLang="en-US" sz="2800" dirty="0" smtClean="0">
                <a:solidFill>
                  <a:srgbClr val="008080"/>
                </a:solidFill>
                <a:latin typeface="Arial" panose="020B0604020202020204" pitchFamily="34" charset="0"/>
                <a:cs typeface="Arial" panose="020B0604020202020204" pitchFamily="34" charset="0"/>
              </a:rPr>
              <a:t>   40 / 40 = 			   8 / 20 =</a:t>
            </a:r>
          </a:p>
          <a:p>
            <a:pPr algn="l">
              <a:spcBef>
                <a:spcPts val="600"/>
              </a:spcBef>
            </a:pPr>
            <a:r>
              <a:rPr lang="en-US" altLang="en-US" sz="2800" dirty="0" smtClean="0">
                <a:solidFill>
                  <a:srgbClr val="008080"/>
                </a:solidFill>
                <a:latin typeface="Arial" panose="020B0604020202020204" pitchFamily="34" charset="0"/>
                <a:cs typeface="Arial" panose="020B0604020202020204" pitchFamily="34" charset="0"/>
              </a:rPr>
              <a:t>   1 SILICON CHIP	   0.4 SILICON CHIP</a:t>
            </a:r>
            <a:r>
              <a:rPr lang="en-US" altLang="en-US" sz="2800" dirty="0" smtClean="0">
                <a:solidFill>
                  <a:schemeClr val="tx1">
                    <a:lumMod val="50000"/>
                    <a:lumOff val="50000"/>
                  </a:schemeClr>
                </a:solidFill>
                <a:latin typeface="Arial" panose="020B0604020202020204" pitchFamily="34" charset="0"/>
                <a:cs typeface="Arial" panose="020B0604020202020204" pitchFamily="34" charset="0"/>
              </a:rPr>
              <a:t> </a:t>
            </a:r>
          </a:p>
          <a:p>
            <a:pPr algn="l">
              <a:spcBef>
                <a:spcPts val="600"/>
              </a:spcBef>
            </a:pPr>
            <a:endParaRPr lang="en-US" altLang="en-US" sz="6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9" name="TextBox 1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0" name="TextBox 1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25</a:t>
            </a:fld>
            <a:endParaRPr lang="en-US" sz="1100" dirty="0">
              <a:solidFill>
                <a:schemeClr val="bg1"/>
              </a:solidFill>
              <a:latin typeface="Century Gothic" panose="020B0502020202020204" pitchFamily="34" charset="0"/>
            </a:endParaRPr>
          </a:p>
        </p:txBody>
      </p:sp>
      <p:sp>
        <p:nvSpPr>
          <p:cNvPr id="12" name="Round Diagonal Corner Rectangle 11"/>
          <p:cNvSpPr/>
          <p:nvPr/>
        </p:nvSpPr>
        <p:spPr>
          <a:xfrm>
            <a:off x="304800" y="424930"/>
            <a:ext cx="7543798"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228600" y="543580"/>
            <a:ext cx="7661072" cy="523220"/>
          </a:xfrm>
          <a:prstGeom prst="rect">
            <a:avLst/>
          </a:prstGeom>
          <a:noFill/>
        </p:spPr>
        <p:txBody>
          <a:bodyPr wrap="none" rtlCol="0">
            <a:spAutoFit/>
          </a:bodyPr>
          <a:lstStyle/>
          <a:p>
            <a:r>
              <a:rPr lang="en-US" sz="2800" dirty="0" smtClean="0">
                <a:solidFill>
                  <a:schemeClr val="bg1"/>
                </a:solidFill>
                <a:latin typeface="Century Gothic" panose="020B0502020202020204" pitchFamily="34" charset="0"/>
              </a:rPr>
              <a:t>DETERMINING COMPARATIVE  ADVANTAGE</a:t>
            </a:r>
            <a:endParaRPr lang="en-US"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4388112"/>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hiang\Downloads\Stock photos\dreamstime_l_57228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1" cy="6594587"/>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228600"/>
            <a:ext cx="7010400" cy="838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381000" y="304800"/>
            <a:ext cx="6477000" cy="723900"/>
          </a:xfrm>
        </p:spPr>
        <p:txBody>
          <a:bodyPr>
            <a:noAutofit/>
          </a:bodyPr>
          <a:lstStyle/>
          <a:p>
            <a:pPr marL="0" indent="0" eaLnBrk="1" hangingPunct="1">
              <a:buFont typeface="Arial" pitchFamily="34" charset="0"/>
              <a:buNone/>
              <a:defRPr/>
            </a:pPr>
            <a:r>
              <a:rPr lang="en-US" sz="3600" dirty="0" smtClean="0">
                <a:solidFill>
                  <a:schemeClr val="bg1"/>
                </a:solidFill>
                <a:latin typeface="Century Gothic" panose="020B0502020202020204" pitchFamily="34" charset="0"/>
              </a:rPr>
              <a:t>COMPARATIVE ADVANTAGE</a:t>
            </a:r>
          </a:p>
        </p:txBody>
      </p:sp>
      <p:sp>
        <p:nvSpPr>
          <p:cNvPr id="11" name="Content Placeholder 2"/>
          <p:cNvSpPr txBox="1">
            <a:spLocks/>
          </p:cNvSpPr>
          <p:nvPr/>
        </p:nvSpPr>
        <p:spPr>
          <a:xfrm>
            <a:off x="152400" y="1219200"/>
            <a:ext cx="5715000" cy="3810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dirty="0" smtClean="0">
                <a:solidFill>
                  <a:schemeClr val="tx1">
                    <a:lumMod val="65000"/>
                    <a:lumOff val="35000"/>
                  </a:schemeClr>
                </a:solidFill>
                <a:latin typeface="Century Gothic" panose="020B0502020202020204" pitchFamily="34" charset="0"/>
              </a:rPr>
              <a:t>MEXICO HAS A LOWER OPPORTUNITY COST OF OIL THAN THE UNITED STATES. THEREFORE, IT HAS A </a:t>
            </a:r>
            <a:r>
              <a:rPr lang="en-US" dirty="0" smtClean="0">
                <a:solidFill>
                  <a:srgbClr val="008080"/>
                </a:solidFill>
                <a:latin typeface="Century Gothic" panose="020B0502020202020204" pitchFamily="34" charset="0"/>
              </a:rPr>
              <a:t>COMPARATIVE ADVANTAGE </a:t>
            </a:r>
            <a:r>
              <a:rPr lang="en-US" dirty="0" smtClean="0">
                <a:solidFill>
                  <a:schemeClr val="tx1">
                    <a:lumMod val="65000"/>
                    <a:lumOff val="35000"/>
                  </a:schemeClr>
                </a:solidFill>
                <a:latin typeface="Century Gothic" panose="020B0502020202020204" pitchFamily="34" charset="0"/>
              </a:rPr>
              <a:t>IN OIL PRODUCTION.</a:t>
            </a:r>
          </a:p>
        </p:txBody>
      </p:sp>
      <p:sp>
        <p:nvSpPr>
          <p:cNvPr id="12" name="TextBox 1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3" name="TextBox 12"/>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26</a:t>
            </a:fld>
            <a:endParaRPr lang="en-US" sz="1100" dirty="0">
              <a:solidFill>
                <a:schemeClr val="bg1"/>
              </a:solidFill>
              <a:latin typeface="Century Gothic" panose="020B0502020202020204" pitchFamily="34" charset="0"/>
            </a:endParaRPr>
          </a:p>
        </p:txBody>
      </p:sp>
      <p:sp>
        <p:nvSpPr>
          <p:cNvPr id="9" name="TextBox 8"/>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 MTPHOTOSTOCK | </a:t>
            </a:r>
            <a:r>
              <a:rPr lang="en-US" sz="800" dirty="0" smtClean="0">
                <a:solidFill>
                  <a:srgbClr val="000000"/>
                </a:solidFill>
                <a:latin typeface="Century Gothic"/>
                <a:ea typeface="Century Gothic"/>
                <a:cs typeface="Century Gothic"/>
              </a:rPr>
              <a:t>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4237777243"/>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Dropbox\Eric Chiang - Jeremys slide files\Core3e Pictures\ch02_02un1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latin typeface="Century Gothic"/>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entury Gothic"/>
            </a:endParaRPr>
          </a:p>
        </p:txBody>
      </p:sp>
      <p:sp>
        <p:nvSpPr>
          <p:cNvPr id="8" name="Rounded Rectangle 7"/>
          <p:cNvSpPr/>
          <p:nvPr/>
        </p:nvSpPr>
        <p:spPr>
          <a:xfrm>
            <a:off x="200021" y="4745029"/>
            <a:ext cx="4913534" cy="169277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9" name="TextBox 18"/>
          <p:cNvSpPr txBox="1"/>
          <p:nvPr/>
        </p:nvSpPr>
        <p:spPr>
          <a:xfrm>
            <a:off x="152400" y="4784229"/>
            <a:ext cx="4961155" cy="1692771"/>
          </a:xfrm>
          <a:prstGeom prst="rect">
            <a:avLst/>
          </a:prstGeom>
          <a:noFill/>
        </p:spPr>
        <p:txBody>
          <a:bodyPr wrap="square">
            <a:spAutoFit/>
          </a:bodyPr>
          <a:lstStyle/>
          <a:p>
            <a:pPr algn="ctr" fontAlgn="auto">
              <a:spcBef>
                <a:spcPts val="0"/>
              </a:spcBef>
              <a:spcAft>
                <a:spcPts val="0"/>
              </a:spcAft>
              <a:defRPr/>
            </a:pPr>
            <a:r>
              <a:rPr lang="en-US" sz="2600" dirty="0" smtClean="0">
                <a:solidFill>
                  <a:schemeClr val="tx1">
                    <a:lumMod val="65000"/>
                    <a:lumOff val="35000"/>
                  </a:schemeClr>
                </a:solidFill>
                <a:latin typeface="Century Gothic" pitchFamily="34" charset="0"/>
              </a:rPr>
              <a:t>EXPLAIN WHY THE UNITED STATES HAS A COMPARATIVE ADVANTAGE IN MICROCHIP PRODUCTION.</a:t>
            </a:r>
            <a:endParaRPr lang="en-US" sz="26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27</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1866899"/>
          </a:xfrm>
          <a:prstGeom prst="rect">
            <a:avLst/>
          </a:prstGeom>
          <a:noFill/>
        </p:spPr>
        <p:txBody>
          <a:bodyPr vert="vert270" wrap="square" rtlCol="0">
            <a:spAutoFit/>
          </a:bodyPr>
          <a:lstStyle/>
          <a:p>
            <a:pPr algn="r"/>
            <a:r>
              <a:rPr lang="en-US" sz="800" dirty="0" smtClean="0">
                <a:solidFill>
                  <a:srgbClr val="000000"/>
                </a:solidFill>
                <a:latin typeface="Century Gothic"/>
                <a:ea typeface="Century Gothic"/>
                <a:cs typeface="Century Gothic"/>
              </a:rPr>
              <a:t>© CHARLES PERTWEE/CORBIS</a:t>
            </a:r>
            <a:endParaRPr lang="en-US" sz="800" dirty="0">
              <a:solidFill>
                <a:schemeClr val="bg1">
                  <a:lumMod val="65000"/>
                </a:schemeClr>
              </a:solidFill>
              <a:latin typeface="Century Gothic" pitchFamily="34" charset="0"/>
            </a:endParaRPr>
          </a:p>
        </p:txBody>
      </p:sp>
    </p:spTree>
    <p:extLst>
      <p:ext uri="{BB962C8B-B14F-4D97-AF65-F5344CB8AC3E}">
        <p14:creationId xmlns:p14="http://schemas.microsoft.com/office/powerpoint/2010/main" val="2751234307"/>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Diagonal Corner Rectangle 10"/>
          <p:cNvSpPr/>
          <p:nvPr/>
        </p:nvSpPr>
        <p:spPr>
          <a:xfrm>
            <a:off x="304800" y="857250"/>
            <a:ext cx="7543800" cy="2647950"/>
          </a:xfrm>
          <a:prstGeom prst="round2DiagRect">
            <a:avLst>
              <a:gd name="adj1" fmla="val 592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0" name="Round Diagonal Corner Rectangle 9"/>
          <p:cNvSpPr/>
          <p:nvPr/>
        </p:nvSpPr>
        <p:spPr>
          <a:xfrm>
            <a:off x="304800" y="3733800"/>
            <a:ext cx="7543800" cy="2079365"/>
          </a:xfrm>
          <a:prstGeom prst="round2DiagRect">
            <a:avLst>
              <a:gd name="adj1" fmla="val 1012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 name="Content Placeholder 2"/>
          <p:cNvSpPr txBox="1">
            <a:spLocks/>
          </p:cNvSpPr>
          <p:nvPr/>
        </p:nvSpPr>
        <p:spPr>
          <a:xfrm>
            <a:off x="304800" y="12192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600"/>
              </a:spcBef>
            </a:pPr>
            <a:r>
              <a:rPr lang="en-US" altLang="en-US" sz="3000" dirty="0" smtClean="0">
                <a:solidFill>
                  <a:srgbClr val="F79646"/>
                </a:solidFill>
                <a:latin typeface="Arial" panose="020B0604020202020204" pitchFamily="34" charset="0"/>
                <a:cs typeface="Arial" panose="020B0604020202020204" pitchFamily="34" charset="0"/>
              </a:rPr>
              <a:t>BEFORE TRADE</a:t>
            </a: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12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5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r>
              <a:rPr lang="en-US" altLang="en-US" sz="3000" dirty="0" smtClean="0">
                <a:solidFill>
                  <a:srgbClr val="F79646"/>
                </a:solidFill>
                <a:latin typeface="Arial" panose="020B0604020202020204" pitchFamily="34" charset="0"/>
                <a:cs typeface="Arial" panose="020B0604020202020204" pitchFamily="34" charset="0"/>
              </a:rPr>
              <a:t>WITH SPECIALIZATION</a:t>
            </a: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2800" dirty="0" smtClean="0">
              <a:solidFill>
                <a:schemeClr val="tx1">
                  <a:lumMod val="50000"/>
                  <a:lumOff val="50000"/>
                </a:schemeClr>
              </a:solidFill>
              <a:latin typeface="Arial" panose="020B0604020202020204" pitchFamily="34" charset="0"/>
              <a:cs typeface="Arial" panose="020B0604020202020204" pitchFamily="34" charset="0"/>
            </a:endParaRPr>
          </a:p>
          <a:p>
            <a:pPr algn="l">
              <a:spcBef>
                <a:spcPts val="600"/>
              </a:spcBef>
            </a:pPr>
            <a:endParaRPr lang="en-US" altLang="en-US" sz="6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1000" y="1828800"/>
            <a:ext cx="7391400" cy="154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5" name="TextBox 1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28</a:t>
            </a:fld>
            <a:endParaRPr lang="en-US" sz="1100" dirty="0">
              <a:solidFill>
                <a:schemeClr val="bg1"/>
              </a:solidFill>
              <a:latin typeface="Century Gothic" panose="020B0502020202020204" pitchFamily="34" charset="0"/>
            </a:endParaRPr>
          </a:p>
        </p:txBody>
      </p:sp>
      <p:sp>
        <p:nvSpPr>
          <p:cNvPr id="16" name="Round Diagonal Corner Rectangle 15"/>
          <p:cNvSpPr/>
          <p:nvPr/>
        </p:nvSpPr>
        <p:spPr>
          <a:xfrm>
            <a:off x="304800" y="381000"/>
            <a:ext cx="75438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7" name="Round Diagonal Corner Rectangle 16"/>
          <p:cNvSpPr/>
          <p:nvPr/>
        </p:nvSpPr>
        <p:spPr>
          <a:xfrm>
            <a:off x="304800" y="5454130"/>
            <a:ext cx="7543800" cy="718070"/>
          </a:xfrm>
          <a:prstGeom prst="round2Diag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 y="4419600"/>
            <a:ext cx="73914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 Diagonal Corner Rectangle 1"/>
          <p:cNvSpPr/>
          <p:nvPr/>
        </p:nvSpPr>
        <p:spPr>
          <a:xfrm>
            <a:off x="304800" y="381000"/>
            <a:ext cx="7543800" cy="5791200"/>
          </a:xfrm>
          <a:prstGeom prst="round2DiagRect">
            <a:avLst>
              <a:gd name="adj1" fmla="val 6948"/>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4" name="TextBox 13"/>
          <p:cNvSpPr txBox="1"/>
          <p:nvPr/>
        </p:nvSpPr>
        <p:spPr>
          <a:xfrm>
            <a:off x="762000" y="439953"/>
            <a:ext cx="6629400"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THE GAINS FROM TRADE</a:t>
            </a:r>
            <a:endParaRPr lang="en-US" sz="33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27697400"/>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304800" y="2801258"/>
            <a:ext cx="7543800" cy="222794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 name="Content Placeholder 2"/>
          <p:cNvSpPr txBox="1">
            <a:spLocks/>
          </p:cNvSpPr>
          <p:nvPr/>
        </p:nvSpPr>
        <p:spPr>
          <a:xfrm>
            <a:off x="304800" y="12192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AFTER TRADE (WITH EACH COUNTRY SPLITTING THE EXTRA OUTPUT PRODUCED WITH SPECIALIZATION):</a:t>
            </a: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12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BOTH COUNTRIES GAIN FROM TRADE.</a:t>
            </a: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3000" dirty="0" smtClean="0">
              <a:solidFill>
                <a:schemeClr val="tx1">
                  <a:lumMod val="50000"/>
                  <a:lumOff val="50000"/>
                </a:schemeClr>
              </a:solidFill>
              <a:latin typeface="Arial" panose="020B0604020202020204" pitchFamily="34" charset="0"/>
              <a:cs typeface="Arial" panose="020B0604020202020204" pitchFamily="34" charset="0"/>
            </a:endParaRPr>
          </a:p>
          <a:p>
            <a:pPr>
              <a:spcBef>
                <a:spcPts val="600"/>
              </a:spcBef>
            </a:pPr>
            <a:endParaRPr lang="en-US" altLang="en-US" sz="2800" dirty="0" smtClean="0">
              <a:solidFill>
                <a:schemeClr val="tx1">
                  <a:lumMod val="50000"/>
                  <a:lumOff val="50000"/>
                </a:schemeClr>
              </a:solidFill>
              <a:latin typeface="Arial" panose="020B0604020202020204" pitchFamily="34" charset="0"/>
              <a:cs typeface="Arial" panose="020B0604020202020204" pitchFamily="34" charset="0"/>
            </a:endParaRPr>
          </a:p>
          <a:p>
            <a:pPr algn="l">
              <a:spcBef>
                <a:spcPts val="600"/>
              </a:spcBef>
            </a:pPr>
            <a:endParaRPr lang="en-US" altLang="en-US" sz="6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1" y="2986087"/>
            <a:ext cx="7238999" cy="181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29</a:t>
            </a:fld>
            <a:endParaRPr lang="en-US" sz="1100" dirty="0">
              <a:solidFill>
                <a:schemeClr val="bg1"/>
              </a:solidFill>
              <a:latin typeface="Century Gothic" panose="020B0502020202020204" pitchFamily="34" charset="0"/>
            </a:endParaRPr>
          </a:p>
        </p:txBody>
      </p:sp>
      <p:sp>
        <p:nvSpPr>
          <p:cNvPr id="17" name="Round Diagonal Corner Rectangle 16"/>
          <p:cNvSpPr/>
          <p:nvPr/>
        </p:nvSpPr>
        <p:spPr>
          <a:xfrm>
            <a:off x="304800" y="381000"/>
            <a:ext cx="75438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8" name="Round Diagonal Corner Rectangle 17"/>
          <p:cNvSpPr/>
          <p:nvPr/>
        </p:nvSpPr>
        <p:spPr>
          <a:xfrm>
            <a:off x="304800" y="381000"/>
            <a:ext cx="7543800" cy="5791200"/>
          </a:xfrm>
          <a:prstGeom prst="round2DiagRect">
            <a:avLst>
              <a:gd name="adj1" fmla="val 6948"/>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6" name="TextBox 15"/>
          <p:cNvSpPr txBox="1"/>
          <p:nvPr/>
        </p:nvSpPr>
        <p:spPr>
          <a:xfrm>
            <a:off x="685800" y="466636"/>
            <a:ext cx="6781800" cy="600164"/>
          </a:xfrm>
          <a:prstGeom prst="rect">
            <a:avLst/>
          </a:prstGeom>
          <a:noFill/>
        </p:spPr>
        <p:txBody>
          <a:bodyPr wrap="square" rtlCol="0">
            <a:spAutoFit/>
          </a:bodyPr>
          <a:lstStyle/>
          <a:p>
            <a:pPr algn="ctr"/>
            <a:r>
              <a:rPr lang="en-US" sz="3300" dirty="0" smtClean="0">
                <a:solidFill>
                  <a:schemeClr val="bg1"/>
                </a:solidFill>
                <a:latin typeface="Century Gothic" panose="020B0502020202020204" pitchFamily="34" charset="0"/>
              </a:rPr>
              <a:t>THE GAINS FROM TRADE</a:t>
            </a:r>
            <a:endParaRPr lang="en-US" sz="33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25625743"/>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304800" y="420916"/>
            <a:ext cx="45576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CHAPTER OBJECTIVES</a:t>
            </a:r>
            <a:endParaRPr lang="en-US" sz="3300" dirty="0">
              <a:solidFill>
                <a:prstClr val="white"/>
              </a:solidFill>
              <a:latin typeface="Century Gothic" panose="020B0502020202020204" pitchFamily="34" charset="0"/>
            </a:endParaRPr>
          </a:p>
        </p:txBody>
      </p:sp>
      <p:sp>
        <p:nvSpPr>
          <p:cNvPr id="16" name="Content Placeholder 1"/>
          <p:cNvSpPr txBox="1">
            <a:spLocks/>
          </p:cNvSpPr>
          <p:nvPr/>
        </p:nvSpPr>
        <p:spPr>
          <a:xfrm>
            <a:off x="533400" y="1045754"/>
            <a:ext cx="73152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solidFill>
                <a:srgbClr val="00B050"/>
              </a:solidFill>
              <a:latin typeface="Century Gothic"/>
            </a:endParaRP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a:t>
            </a:r>
            <a:r>
              <a:rPr lang="en-US" sz="2600" dirty="0" smtClean="0">
                <a:solidFill>
                  <a:srgbClr val="F79646"/>
                </a:solidFill>
                <a:latin typeface="Arial" panose="020B0604020202020204" pitchFamily="34" charset="0"/>
                <a:cs typeface="Arial" panose="020B0604020202020204" pitchFamily="34" charset="0"/>
              </a:rPr>
              <a:t>economic growth </a:t>
            </a:r>
            <a:r>
              <a:rPr lang="en-US" sz="2600" dirty="0" smtClean="0">
                <a:solidFill>
                  <a:prstClr val="black">
                    <a:tint val="75000"/>
                  </a:prstClr>
                </a:solidFill>
                <a:latin typeface="Arial" panose="020B0604020202020204" pitchFamily="34" charset="0"/>
                <a:cs typeface="Arial" panose="020B0604020202020204" pitchFamily="34" charset="0"/>
              </a:rPr>
              <a:t>and how it is stimulated by education and training, capital accumulation, and technological improvements.</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the concepts of </a:t>
            </a:r>
            <a:r>
              <a:rPr lang="en-US" sz="2600" dirty="0" smtClean="0">
                <a:solidFill>
                  <a:srgbClr val="F79646"/>
                </a:solidFill>
                <a:latin typeface="Arial" panose="020B0604020202020204" pitchFamily="34" charset="0"/>
                <a:cs typeface="Arial" panose="020B0604020202020204" pitchFamily="34" charset="0"/>
              </a:rPr>
              <a:t>absolute and comparative advantage</a:t>
            </a:r>
            <a:r>
              <a:rPr lang="en-US" sz="2600" dirty="0" smtClean="0">
                <a:solidFill>
                  <a:prstClr val="black">
                    <a:tint val="75000"/>
                  </a:prstClr>
                </a:solidFill>
                <a:latin typeface="Arial" panose="020B0604020202020204" pitchFamily="34" charset="0"/>
                <a:cs typeface="Arial" panose="020B0604020202020204" pitchFamily="34" charset="0"/>
              </a:rPr>
              <a:t>.</a:t>
            </a:r>
            <a:endParaRPr lang="en-US" sz="2600" dirty="0" smtClean="0">
              <a:solidFill>
                <a:srgbClr val="F7964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Explain how </a:t>
            </a:r>
            <a:r>
              <a:rPr lang="en-US" sz="2600" dirty="0" smtClean="0">
                <a:solidFill>
                  <a:srgbClr val="F79646"/>
                </a:solidFill>
                <a:latin typeface="Arial" panose="020B0604020202020204" pitchFamily="34" charset="0"/>
                <a:cs typeface="Arial" panose="020B0604020202020204" pitchFamily="34" charset="0"/>
              </a:rPr>
              <a:t>specialization and trade </a:t>
            </a:r>
            <a:r>
              <a:rPr lang="en-US" sz="2600" dirty="0" smtClean="0">
                <a:solidFill>
                  <a:prstClr val="black">
                    <a:tint val="75000"/>
                  </a:prstClr>
                </a:solidFill>
                <a:latin typeface="Arial" panose="020B0604020202020204" pitchFamily="34" charset="0"/>
                <a:cs typeface="Arial" panose="020B0604020202020204" pitchFamily="34" charset="0"/>
              </a:rPr>
              <a:t>can lead to gains for all countries involved.</a:t>
            </a:r>
            <a:endParaRPr lang="en-US" sz="2600" dirty="0" smtClean="0">
              <a:solidFill>
                <a:srgbClr val="00B050"/>
              </a:solidFill>
              <a:latin typeface="Arial" panose="020B0604020202020204" pitchFamily="34" charset="0"/>
              <a:cs typeface="Arial" panose="020B0604020202020204"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8256800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096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335084" y="375196"/>
            <a:ext cx="757931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PRACTICAL CONSTRAINTS ON TRADE</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02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2800" dirty="0" smtClean="0">
                <a:solidFill>
                  <a:prstClr val="black">
                    <a:lumMod val="50000"/>
                    <a:lumOff val="50000"/>
                  </a:prstClr>
                </a:solidFill>
                <a:latin typeface="Arial" panose="020B0604020202020204" pitchFamily="34" charset="0"/>
                <a:cs typeface="Arial" panose="020B0604020202020204" pitchFamily="34" charset="0"/>
              </a:rPr>
              <a:t>COSTS OF TRADE, INCLUDING TRANSPORTATION, COMMUNICATIONS, AND GENERAL COSTS OF BUSINESS. HOWEVER, THESE COSTS HAVE FALLEN IN RECENT DECADES.</a:t>
            </a:r>
          </a:p>
          <a:p>
            <a:pPr marL="457200" indent="-457200" algn="l">
              <a:buClr>
                <a:prstClr val="black">
                  <a:lumMod val="65000"/>
                  <a:lumOff val="35000"/>
                </a:prstClr>
              </a:buClr>
              <a:buFont typeface="Wingdings" panose="05000000000000000000" pitchFamily="2" charset="2"/>
              <a:buChar char="Ü"/>
            </a:pPr>
            <a:endParaRPr lang="en-US" altLang="en-US" sz="900"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sz="2800" dirty="0" smtClean="0">
                <a:solidFill>
                  <a:prstClr val="black">
                    <a:lumMod val="50000"/>
                    <a:lumOff val="50000"/>
                  </a:prstClr>
                </a:solidFill>
                <a:latin typeface="Arial" panose="020B0604020202020204" pitchFamily="34" charset="0"/>
                <a:cs typeface="Arial" panose="020B0604020202020204" pitchFamily="34" charset="0"/>
              </a:rPr>
              <a:t>DIMINISHING RETURNS TO SPECIALIZATION</a:t>
            </a:r>
          </a:p>
          <a:p>
            <a:pPr marL="457200" indent="-457200" algn="l">
              <a:buClr>
                <a:prstClr val="black">
                  <a:lumMod val="65000"/>
                  <a:lumOff val="35000"/>
                </a:prstClr>
              </a:buClr>
              <a:buFont typeface="Wingdings" panose="05000000000000000000" pitchFamily="2" charset="2"/>
              <a:buChar char="Ü"/>
            </a:pPr>
            <a:endParaRPr lang="en-US" altLang="en-US" sz="800"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sz="2800" dirty="0" smtClean="0">
                <a:solidFill>
                  <a:prstClr val="black">
                    <a:lumMod val="50000"/>
                    <a:lumOff val="50000"/>
                  </a:prstClr>
                </a:solidFill>
                <a:latin typeface="Arial" panose="020B0604020202020204" pitchFamily="34" charset="0"/>
                <a:cs typeface="Arial" panose="020B0604020202020204" pitchFamily="34" charset="0"/>
              </a:rPr>
              <a:t>GOVERNMENTS LIMITING TRADE TO HELP CERTAIN INDUSTRIES OR IN RESPONSE TO A RECESSION.</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46280084"/>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 Diagonal Corner Rectangle 53"/>
          <p:cNvSpPr/>
          <p:nvPr/>
        </p:nvSpPr>
        <p:spPr>
          <a:xfrm>
            <a:off x="152400" y="2743200"/>
            <a:ext cx="3124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52400" y="2840625"/>
            <a:ext cx="3124200"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KEY CONCEPTS</a:t>
            </a:r>
            <a:endParaRPr lang="en-US" sz="2800" dirty="0">
              <a:solidFill>
                <a:prstClr val="white"/>
              </a:solidFill>
              <a:latin typeface="Century Gothic" panose="020B0502020202020204" pitchFamily="34" charset="0"/>
            </a:endParaRPr>
          </a:p>
        </p:txBody>
      </p:sp>
      <p:sp>
        <p:nvSpPr>
          <p:cNvPr id="2" name="Left Brace 1"/>
          <p:cNvSpPr/>
          <p:nvPr/>
        </p:nvSpPr>
        <p:spPr>
          <a:xfrm>
            <a:off x="3352800" y="457200"/>
            <a:ext cx="838200" cy="5867400"/>
          </a:xfrm>
          <a:prstGeom prst="leftBrace">
            <a:avLst>
              <a:gd name="adj1" fmla="val 17911"/>
              <a:gd name="adj2" fmla="val 4569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entury Gothic"/>
            </a:endParaRPr>
          </a:p>
        </p:txBody>
      </p:sp>
      <p:sp>
        <p:nvSpPr>
          <p:cNvPr id="8" name="Content Placeholder 2"/>
          <p:cNvSpPr txBox="1">
            <a:spLocks/>
          </p:cNvSpPr>
          <p:nvPr/>
        </p:nvSpPr>
        <p:spPr>
          <a:xfrm>
            <a:off x="4076699" y="457200"/>
            <a:ext cx="4152901" cy="5867400"/>
          </a:xfrm>
          <a:prstGeom prst="rect">
            <a:avLst/>
          </a:prstGeom>
          <a:ln>
            <a:miter lim="800000"/>
            <a:headEnd/>
            <a:tailEnd/>
          </a:ln>
          <a:extLst/>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Production</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Resources</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Land</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Labor</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Capital</a:t>
            </a:r>
            <a:endParaRPr lang="en-US" sz="2500" i="1" dirty="0" smtClean="0">
              <a:solidFill>
                <a:schemeClr val="tx1">
                  <a:lumMod val="65000"/>
                  <a:lumOff val="35000"/>
                </a:schemeClr>
              </a:solidFill>
              <a:latin typeface="Arial" panose="020B0604020202020204" pitchFamily="34" charset="0"/>
              <a:cs typeface="Arial" panose="020B0604020202020204" pitchFamily="34" charset="0"/>
            </a:endParaRP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Entrepreneurs</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Production efficiency</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Allocative efficiency</a:t>
            </a:r>
          </a:p>
          <a:p>
            <a:pPr>
              <a:defRPr/>
            </a:pPr>
            <a:r>
              <a:rPr lang="en-US" sz="2500" dirty="0" smtClean="0">
                <a:solidFill>
                  <a:schemeClr val="tx1">
                    <a:lumMod val="65000"/>
                    <a:lumOff val="35000"/>
                  </a:schemeClr>
                </a:solidFill>
                <a:latin typeface="Arial" panose="020B0604020202020204" pitchFamily="34" charset="0"/>
                <a:cs typeface="Arial" panose="020B0604020202020204" pitchFamily="34" charset="0"/>
              </a:rPr>
              <a:t>PPF (production possibilities frontier)</a:t>
            </a:r>
          </a:p>
          <a:p>
            <a:r>
              <a:rPr lang="en-US" sz="2500" dirty="0" smtClean="0">
                <a:solidFill>
                  <a:schemeClr val="tx1">
                    <a:lumMod val="65000"/>
                    <a:lumOff val="35000"/>
                  </a:schemeClr>
                </a:solidFill>
                <a:latin typeface="Arial" panose="020B0604020202020204" pitchFamily="34" charset="0"/>
                <a:cs typeface="Arial" panose="020B0604020202020204" pitchFamily="34" charset="0"/>
              </a:rPr>
              <a:t>Opportunity cost</a:t>
            </a:r>
          </a:p>
          <a:p>
            <a:r>
              <a:rPr lang="en-US" altLang="en-US" sz="2500" dirty="0" smtClean="0">
                <a:solidFill>
                  <a:schemeClr val="tx1">
                    <a:lumMod val="65000"/>
                    <a:lumOff val="35000"/>
                  </a:schemeClr>
                </a:solidFill>
                <a:latin typeface="Arial" panose="020B0604020202020204" pitchFamily="34" charset="0"/>
                <a:cs typeface="Arial" panose="020B0604020202020204" pitchFamily="34" charset="0"/>
              </a:rPr>
              <a:t>Absolute advantage</a:t>
            </a:r>
          </a:p>
          <a:p>
            <a:r>
              <a:rPr lang="en-US" altLang="en-US" sz="2500" dirty="0" smtClean="0">
                <a:solidFill>
                  <a:schemeClr val="tx1">
                    <a:lumMod val="65000"/>
                    <a:lumOff val="35000"/>
                  </a:schemeClr>
                </a:solidFill>
                <a:latin typeface="Arial" panose="020B0604020202020204" pitchFamily="34" charset="0"/>
                <a:cs typeface="Arial" panose="020B0604020202020204" pitchFamily="34" charset="0"/>
              </a:rPr>
              <a:t>Comparative advantage</a:t>
            </a:r>
            <a:endParaRPr lang="en-US" sz="2500" dirty="0" smtClean="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31</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4067635"/>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0" name="Rectangle 9"/>
          <p:cNvSpPr/>
          <p:nvPr/>
        </p:nvSpPr>
        <p:spPr>
          <a:xfrm>
            <a:off x="0" y="0"/>
            <a:ext cx="74992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34" name="Rectangle 33"/>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0" y="1"/>
            <a:ext cx="8686800" cy="1295400"/>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52400" y="152400"/>
            <a:ext cx="8229600" cy="954107"/>
          </a:xfrm>
          <a:prstGeom prst="rect">
            <a:avLst/>
          </a:prstGeom>
          <a:noFill/>
        </p:spPr>
        <p:txBody>
          <a:bodyPr wrap="square" rtlCol="0">
            <a:spAutoFit/>
          </a:bodyPr>
          <a:lstStyle/>
          <a:p>
            <a:pPr algn="ctr"/>
            <a:r>
              <a:rPr lang="en-US" sz="2800" dirty="0" smtClean="0">
                <a:solidFill>
                  <a:schemeClr val="bg1"/>
                </a:solidFill>
                <a:latin typeface="Century Gothic" panose="020B0502020202020204" pitchFamily="34" charset="0"/>
              </a:rPr>
              <a:t>IN THE FOLLOWING PPF, HOW WOULD POINT </a:t>
            </a:r>
            <a:r>
              <a:rPr lang="en-US" sz="2800" i="1" dirty="0" smtClean="0">
                <a:solidFill>
                  <a:schemeClr val="bg1"/>
                </a:solidFill>
                <a:latin typeface="Century Gothic" panose="020B0502020202020204" pitchFamily="34" charset="0"/>
              </a:rPr>
              <a:t>e</a:t>
            </a:r>
            <a:r>
              <a:rPr lang="en-US" sz="2800" dirty="0" smtClean="0">
                <a:solidFill>
                  <a:schemeClr val="bg1"/>
                </a:solidFill>
                <a:latin typeface="Century Gothic" panose="020B0502020202020204" pitchFamily="34" charset="0"/>
              </a:rPr>
              <a:t> BE ACHIEVED?   </a:t>
            </a:r>
            <a:endParaRPr lang="en-US" sz="2800" dirty="0">
              <a:solidFill>
                <a:schemeClr val="bg1"/>
              </a:solidFill>
              <a:latin typeface="Century Gothic" panose="020B0502020202020204" pitchFamily="34" charset="0"/>
            </a:endParaRPr>
          </a:p>
        </p:txBody>
      </p:sp>
      <p:sp>
        <p:nvSpPr>
          <p:cNvPr id="11" name="Oval 10"/>
          <p:cNvSpPr/>
          <p:nvPr/>
        </p:nvSpPr>
        <p:spPr>
          <a:xfrm>
            <a:off x="3307080" y="2590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3307080" y="3581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3352800" y="15697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4084320" y="19354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38600" y="2941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38600" y="3931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17720" y="14935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THIS POINT CAN NEVER BE ACHIEVED.</a:t>
            </a:r>
            <a:endParaRPr lang="en-US" sz="2200" dirty="0">
              <a:solidFill>
                <a:prstClr val="white"/>
              </a:solidFill>
              <a:latin typeface="Century Gothic" panose="020B0502020202020204" pitchFamily="34" charset="0"/>
            </a:endParaRPr>
          </a:p>
        </p:txBody>
      </p:sp>
      <p:sp>
        <p:nvSpPr>
          <p:cNvPr id="18" name="Rectangle 17"/>
          <p:cNvSpPr/>
          <p:nvPr/>
        </p:nvSpPr>
        <p:spPr>
          <a:xfrm>
            <a:off x="4622482" y="24841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NEW, ABUNDANT RESOURCE IS FOUND.</a:t>
            </a:r>
            <a:endParaRPr lang="en-US" sz="2200" dirty="0">
              <a:solidFill>
                <a:prstClr val="white"/>
              </a:solidFill>
              <a:latin typeface="Century Gothic" panose="020B0502020202020204" pitchFamily="34" charset="0"/>
            </a:endParaRPr>
          </a:p>
        </p:txBody>
      </p:sp>
      <p:sp>
        <p:nvSpPr>
          <p:cNvPr id="19" name="Rectangle 18"/>
          <p:cNvSpPr/>
          <p:nvPr/>
        </p:nvSpPr>
        <p:spPr>
          <a:xfrm>
            <a:off x="4617720" y="34747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COUNTRY ENTERS A SEVERE RECESSION.</a:t>
            </a:r>
            <a:endParaRPr lang="en-US" sz="2200" dirty="0">
              <a:solidFill>
                <a:prstClr val="white"/>
              </a:solidFill>
              <a:latin typeface="Century Gothic" panose="020B0502020202020204" pitchFamily="34" charset="0"/>
            </a:endParaRPr>
          </a:p>
        </p:txBody>
      </p:sp>
      <p:sp>
        <p:nvSpPr>
          <p:cNvPr id="20" name="Oval 19"/>
          <p:cNvSpPr/>
          <p:nvPr/>
        </p:nvSpPr>
        <p:spPr>
          <a:xfrm>
            <a:off x="3307080" y="45415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4038600" y="48920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22482" y="44653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COUNTRY’S PREFERENCES FOR GOODS CHANGES.</a:t>
            </a:r>
            <a:endParaRPr lang="en-US" sz="2200" dirty="0">
              <a:solidFill>
                <a:prstClr val="white"/>
              </a:solidFill>
              <a:latin typeface="Century Gothic" panose="020B0502020202020204" pitchFamily="34" charset="0"/>
            </a:endParaRPr>
          </a:p>
        </p:txBody>
      </p:sp>
      <p:sp>
        <p:nvSpPr>
          <p:cNvPr id="23" name="Oval 22"/>
          <p:cNvSpPr/>
          <p:nvPr/>
        </p:nvSpPr>
        <p:spPr>
          <a:xfrm>
            <a:off x="3307080" y="55321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5" name="Straight Connector 24"/>
          <p:cNvCxnSpPr/>
          <p:nvPr/>
        </p:nvCxnSpPr>
        <p:spPr>
          <a:xfrm>
            <a:off x="4038600" y="58826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622482" y="54559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A COUNTRY CREATES JOBS FOR ITS UNEMPLOYED.</a:t>
            </a:r>
            <a:endParaRPr lang="en-US" sz="2200" dirty="0">
              <a:solidFill>
                <a:prstClr val="white"/>
              </a:solidFill>
              <a:latin typeface="Century Gothic" panose="020B0502020202020204" pitchFamily="34" charset="0"/>
            </a:endParaRPr>
          </a:p>
        </p:txBody>
      </p:sp>
      <p:sp>
        <p:nvSpPr>
          <p:cNvPr id="32" name="Arc 7"/>
          <p:cNvSpPr>
            <a:spLocks/>
          </p:cNvSpPr>
          <p:nvPr/>
        </p:nvSpPr>
        <p:spPr bwMode="auto">
          <a:xfrm>
            <a:off x="228600" y="3029129"/>
            <a:ext cx="2514600" cy="2304871"/>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a:solidFill>
              <a:srgbClr val="D7173A"/>
            </a:solidFill>
            <a:round/>
            <a:headEnd/>
            <a:tailEnd/>
          </a:ln>
        </p:spPr>
        <p:txBody>
          <a:bodyPr wrap="none" anchor="ctr"/>
          <a:lstStyle/>
          <a:p>
            <a:pPr eaLnBrk="0" fontAlgn="base" hangingPunct="0">
              <a:spcBef>
                <a:spcPct val="0"/>
              </a:spcBef>
              <a:spcAft>
                <a:spcPct val="0"/>
              </a:spcAft>
              <a:defRPr/>
            </a:pPr>
            <a:endParaRPr lang="en-US" sz="2800" b="1">
              <a:solidFill>
                <a:prstClr val="black"/>
              </a:solidFill>
              <a:latin typeface="Arial" pitchFamily="34" charset="0"/>
              <a:cs typeface="Arial" pitchFamily="34" charset="0"/>
            </a:endParaRPr>
          </a:p>
        </p:txBody>
      </p:sp>
      <p:cxnSp>
        <p:nvCxnSpPr>
          <p:cNvPr id="35" name="Straight Connector 7"/>
          <p:cNvCxnSpPr>
            <a:cxnSpLocks noChangeShapeType="1"/>
          </p:cNvCxnSpPr>
          <p:nvPr/>
        </p:nvCxnSpPr>
        <p:spPr bwMode="auto">
          <a:xfrm>
            <a:off x="228600" y="2571929"/>
            <a:ext cx="0" cy="2733992"/>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9"/>
          <p:cNvCxnSpPr>
            <a:cxnSpLocks noChangeShapeType="1"/>
          </p:cNvCxnSpPr>
          <p:nvPr/>
        </p:nvCxnSpPr>
        <p:spPr bwMode="auto">
          <a:xfrm>
            <a:off x="230188" y="5295919"/>
            <a:ext cx="2894012" cy="9208"/>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41" name="Oval 40"/>
          <p:cNvSpPr/>
          <p:nvPr/>
        </p:nvSpPr>
        <p:spPr>
          <a:xfrm>
            <a:off x="1752600" y="3486329"/>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42" name="Oval 41"/>
          <p:cNvSpPr/>
          <p:nvPr/>
        </p:nvSpPr>
        <p:spPr>
          <a:xfrm>
            <a:off x="2438400" y="2952929"/>
            <a:ext cx="152400" cy="1524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prstClr val="black"/>
              </a:solidFill>
              <a:latin typeface="Century Gothic"/>
              <a:cs typeface="Arial" charset="0"/>
            </a:endParaRPr>
          </a:p>
        </p:txBody>
      </p:sp>
      <p:sp>
        <p:nvSpPr>
          <p:cNvPr id="45" name="Text Box 9"/>
          <p:cNvSpPr txBox="1">
            <a:spLocks noChangeArrowheads="1"/>
          </p:cNvSpPr>
          <p:nvPr/>
        </p:nvSpPr>
        <p:spPr bwMode="auto">
          <a:xfrm>
            <a:off x="2539412" y="2590800"/>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smtClean="0">
                <a:solidFill>
                  <a:prstClr val="black"/>
                </a:solidFill>
                <a:latin typeface="Arial" charset="0"/>
                <a:cs typeface="Arial" charset="0"/>
              </a:rPr>
              <a:t>e</a:t>
            </a:r>
            <a:endParaRPr lang="en-US" altLang="en-US" b="1" i="1" baseline="-25000" dirty="0" smtClean="0">
              <a:solidFill>
                <a:prstClr val="black"/>
              </a:solidFill>
              <a:latin typeface="Arial" charset="0"/>
              <a:cs typeface="Arial" charset="0"/>
            </a:endParaRPr>
          </a:p>
        </p:txBody>
      </p:sp>
      <p:sp>
        <p:nvSpPr>
          <p:cNvPr id="46" name="Text Box 9"/>
          <p:cNvSpPr txBox="1">
            <a:spLocks noChangeArrowheads="1"/>
          </p:cNvSpPr>
          <p:nvPr/>
        </p:nvSpPr>
        <p:spPr bwMode="auto">
          <a:xfrm>
            <a:off x="1456582" y="3486329"/>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b="1" i="1" dirty="0" smtClean="0">
                <a:solidFill>
                  <a:prstClr val="black"/>
                </a:solidFill>
                <a:latin typeface="Arial" charset="0"/>
                <a:cs typeface="Arial" charset="0"/>
              </a:rPr>
              <a:t>a</a:t>
            </a:r>
            <a:endParaRPr lang="en-US" altLang="en-US" b="1" i="1" baseline="-25000" dirty="0" smtClean="0">
              <a:solidFill>
                <a:prstClr val="black"/>
              </a:solidFill>
              <a:latin typeface="Arial" charset="0"/>
              <a:cs typeface="Arial" charset="0"/>
            </a:endParaRPr>
          </a:p>
        </p:txBody>
      </p:sp>
      <p:cxnSp>
        <p:nvCxnSpPr>
          <p:cNvPr id="56" name="Straight Connector 34"/>
          <p:cNvCxnSpPr>
            <a:cxnSpLocks noChangeShapeType="1"/>
          </p:cNvCxnSpPr>
          <p:nvPr/>
        </p:nvCxnSpPr>
        <p:spPr bwMode="auto">
          <a:xfrm rot="5400000">
            <a:off x="4801394" y="6013291"/>
            <a:ext cx="149225"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7" name="TextBox 3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8" name="TextBox 3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32</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67278157"/>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ch18_18un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1" cy="6596545"/>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latin typeface="Century Gothic"/>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entury Gothic"/>
            </a:endParaRPr>
          </a:p>
        </p:txBody>
      </p:sp>
      <p:sp>
        <p:nvSpPr>
          <p:cNvPr id="8" name="Rounded Rectangle 7"/>
          <p:cNvSpPr/>
          <p:nvPr/>
        </p:nvSpPr>
        <p:spPr>
          <a:xfrm>
            <a:off x="276220" y="4800601"/>
            <a:ext cx="8639180" cy="1600199"/>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9" name="TextBox 18"/>
          <p:cNvSpPr txBox="1"/>
          <p:nvPr/>
        </p:nvSpPr>
        <p:spPr>
          <a:xfrm>
            <a:off x="228600" y="4800600"/>
            <a:ext cx="8686800" cy="1523494"/>
          </a:xfrm>
          <a:prstGeom prst="rect">
            <a:avLst/>
          </a:prstGeom>
          <a:noFill/>
        </p:spPr>
        <p:txBody>
          <a:bodyPr wrap="square">
            <a:spAutoFit/>
          </a:bodyPr>
          <a:lstStyle/>
          <a:p>
            <a:pPr algn="ctr">
              <a:defRPr/>
            </a:pPr>
            <a:r>
              <a:rPr lang="en-US" sz="3100" dirty="0" smtClean="0">
                <a:solidFill>
                  <a:prstClr val="black">
                    <a:lumMod val="65000"/>
                    <a:lumOff val="35000"/>
                  </a:prstClr>
                </a:solidFill>
                <a:latin typeface="Century Gothic" pitchFamily="34" charset="0"/>
              </a:rPr>
              <a:t>WHY IS PRODUCING GOODS AT THE LOWEST POSSIBLE COST NOT ENOUGH TO SATISFY THE COMMON DEFINITIONS OF EFFICIENCY? </a:t>
            </a:r>
            <a:endParaRPr lang="en-US" sz="31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4" name="TextBox 1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33</a:t>
            </a:fld>
            <a:endParaRPr lang="en-US" sz="1100" dirty="0">
              <a:solidFill>
                <a:prstClr val="white"/>
              </a:solidFill>
              <a:latin typeface="Century Gothic" panose="020B0502020202020204" pitchFamily="34" charset="0"/>
            </a:endParaRPr>
          </a:p>
        </p:txBody>
      </p:sp>
      <p:sp>
        <p:nvSpPr>
          <p:cNvPr id="15" name="TextBox 14"/>
          <p:cNvSpPr txBox="1"/>
          <p:nvPr/>
        </p:nvSpPr>
        <p:spPr>
          <a:xfrm>
            <a:off x="8839200" y="114301"/>
            <a:ext cx="307777" cy="1866899"/>
          </a:xfrm>
          <a:prstGeom prst="rect">
            <a:avLst/>
          </a:prstGeom>
          <a:noFill/>
        </p:spPr>
        <p:txBody>
          <a:bodyPr vert="vert270" wrap="square" rtlCol="0">
            <a:spAutoFit/>
          </a:bodyPr>
          <a:lstStyle/>
          <a:p>
            <a:pPr algn="r"/>
            <a:r>
              <a:rPr lang="en-US" sz="800" dirty="0">
                <a:solidFill>
                  <a:schemeClr val="tx1">
                    <a:lumMod val="75000"/>
                    <a:lumOff val="25000"/>
                  </a:schemeClr>
                </a:solidFill>
                <a:latin typeface="Century Gothic"/>
                <a:ea typeface="Century Gothic"/>
                <a:cs typeface="Century Gothic"/>
              </a:rPr>
              <a:t>LOU LINWEI/ALAMY</a:t>
            </a:r>
            <a:endParaRPr lang="en-US" sz="8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151358013"/>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6" name="Rectangle 25"/>
          <p:cNvSpPr/>
          <p:nvPr/>
        </p:nvSpPr>
        <p:spPr>
          <a:xfrm>
            <a:off x="7543800" y="13092"/>
            <a:ext cx="502920" cy="6553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0" y="0"/>
            <a:ext cx="8686800" cy="2399169"/>
          </a:xfrm>
          <a:prstGeom prst="round2DiagRect">
            <a:avLst>
              <a:gd name="adj1" fmla="val 16616"/>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52400" y="152400"/>
            <a:ext cx="8229600" cy="2246769"/>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FRANCE CAN PRODUCE 50 CAMERAS OR 100 CHEESES. GERMANY CAN PRODUCE 200 CAMERAS OR 300 CHEESES. WHICH COUNTRY HAS AN ABSOLUTE ADVANTAGE IN CHEESE PRODUCTION? </a:t>
            </a:r>
            <a:endParaRPr lang="en-US" sz="2800" dirty="0">
              <a:solidFill>
                <a:prstClr val="white"/>
              </a:solidFill>
              <a:latin typeface="Century Gothic" panose="020B0502020202020204" pitchFamily="34" charset="0"/>
            </a:endParaRPr>
          </a:p>
        </p:txBody>
      </p:sp>
      <p:sp>
        <p:nvSpPr>
          <p:cNvPr id="11" name="Oval 10"/>
          <p:cNvSpPr/>
          <p:nvPr/>
        </p:nvSpPr>
        <p:spPr>
          <a:xfrm>
            <a:off x="1402080" y="3581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572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5603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9260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931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922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4841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FRANCE</a:t>
            </a:r>
            <a:endParaRPr lang="en-US" sz="2200" dirty="0">
              <a:solidFill>
                <a:prstClr val="white"/>
              </a:solidFill>
              <a:latin typeface="Century Gothic" panose="020B0502020202020204" pitchFamily="34" charset="0"/>
            </a:endParaRPr>
          </a:p>
        </p:txBody>
      </p:sp>
      <p:sp>
        <p:nvSpPr>
          <p:cNvPr id="18" name="Rectangle 17"/>
          <p:cNvSpPr/>
          <p:nvPr/>
        </p:nvSpPr>
        <p:spPr>
          <a:xfrm>
            <a:off x="2717482" y="34747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GERMANY</a:t>
            </a:r>
            <a:endParaRPr lang="en-US" sz="2200" dirty="0">
              <a:solidFill>
                <a:prstClr val="white"/>
              </a:solidFill>
              <a:latin typeface="Century Gothic" panose="020B0502020202020204" pitchFamily="34" charset="0"/>
            </a:endParaRPr>
          </a:p>
        </p:txBody>
      </p:sp>
      <p:sp>
        <p:nvSpPr>
          <p:cNvPr id="19" name="Rectangle 18"/>
          <p:cNvSpPr/>
          <p:nvPr/>
        </p:nvSpPr>
        <p:spPr>
          <a:xfrm>
            <a:off x="2712720" y="44653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BOTH COUNTRIES</a:t>
            </a:r>
            <a:endParaRPr lang="en-US" sz="2200" dirty="0">
              <a:solidFill>
                <a:prstClr val="white"/>
              </a:solidFill>
              <a:latin typeface="Century Gothic" panose="020B0502020202020204" pitchFamily="34" charset="0"/>
            </a:endParaRPr>
          </a:p>
        </p:txBody>
      </p:sp>
      <p:sp>
        <p:nvSpPr>
          <p:cNvPr id="20" name="Oval 19"/>
          <p:cNvSpPr/>
          <p:nvPr/>
        </p:nvSpPr>
        <p:spPr>
          <a:xfrm>
            <a:off x="1402080" y="55321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8826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4559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NEITHER COUNTRY</a:t>
            </a:r>
            <a:endParaRPr lang="en-US" sz="2200" dirty="0">
              <a:solidFill>
                <a:prstClr val="white"/>
              </a:solidFill>
              <a:latin typeface="Century Gothic" panose="020B0502020202020204" pitchFamily="34" charset="0"/>
            </a:endParaRPr>
          </a:p>
        </p:txBody>
      </p:sp>
      <p:sp>
        <p:nvSpPr>
          <p:cNvPr id="23" name="TextBox 22"/>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34</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25654342"/>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15_15un1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solidFill>
              <a:latin typeface="Century Gothic"/>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Century Gothic"/>
            </a:endParaRPr>
          </a:p>
        </p:txBody>
      </p:sp>
      <p:sp>
        <p:nvSpPr>
          <p:cNvPr id="8" name="Rounded Rectangle 7"/>
          <p:cNvSpPr/>
          <p:nvPr/>
        </p:nvSpPr>
        <p:spPr>
          <a:xfrm>
            <a:off x="4648200" y="76201"/>
            <a:ext cx="4419600" cy="209288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9" name="TextBox 18"/>
          <p:cNvSpPr txBox="1"/>
          <p:nvPr/>
        </p:nvSpPr>
        <p:spPr>
          <a:xfrm>
            <a:off x="4648200" y="76200"/>
            <a:ext cx="4495800" cy="2092881"/>
          </a:xfrm>
          <a:prstGeom prst="rect">
            <a:avLst/>
          </a:prstGeom>
          <a:noFill/>
        </p:spPr>
        <p:txBody>
          <a:bodyPr wrap="square">
            <a:spAutoFit/>
          </a:bodyPr>
          <a:lstStyle/>
          <a:p>
            <a:pPr algn="ctr" fontAlgn="auto">
              <a:spcBef>
                <a:spcPts val="0"/>
              </a:spcBef>
              <a:spcAft>
                <a:spcPts val="0"/>
              </a:spcAft>
              <a:defRPr/>
            </a:pPr>
            <a:r>
              <a:rPr lang="en-US" sz="2600" dirty="0" smtClean="0">
                <a:solidFill>
                  <a:schemeClr val="tx1">
                    <a:lumMod val="65000"/>
                    <a:lumOff val="35000"/>
                  </a:schemeClr>
                </a:solidFill>
                <a:latin typeface="Century Gothic" pitchFamily="34" charset="0"/>
              </a:rPr>
              <a:t>CAN A RICH AND PRODUCTIVE COUNTRY BENEFIT FROM TRADE WITH A POOR COUNTRY WITH LOW PRODUCTIVITY?</a:t>
            </a:r>
            <a:endParaRPr lang="en-US" sz="26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35</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4572000"/>
            <a:ext cx="307777" cy="1866899"/>
          </a:xfrm>
          <a:prstGeom prst="rect">
            <a:avLst/>
          </a:prstGeom>
          <a:noFill/>
        </p:spPr>
        <p:txBody>
          <a:bodyPr vert="vert270" wrap="square" rtlCol="0">
            <a:spAutoFit/>
          </a:bodyPr>
          <a:lstStyle/>
          <a:p>
            <a:r>
              <a:rPr lang="en-US" sz="800" dirty="0">
                <a:solidFill>
                  <a:srgbClr val="000000"/>
                </a:solidFill>
                <a:latin typeface="Century Gothic"/>
                <a:ea typeface="Century Gothic"/>
                <a:cs typeface="Century Gothic"/>
              </a:rPr>
              <a:t>FABINUS08/DREAMSTIME.COM</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123845433"/>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29" name="Rectangle 28"/>
          <p:cNvSpPr/>
          <p:nvPr/>
        </p:nvSpPr>
        <p:spPr>
          <a:xfrm>
            <a:off x="7543800" y="13092"/>
            <a:ext cx="502920" cy="6553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4" name="Round Diagonal Corner Rectangle 53"/>
          <p:cNvSpPr/>
          <p:nvPr/>
        </p:nvSpPr>
        <p:spPr>
          <a:xfrm>
            <a:off x="0" y="0"/>
            <a:ext cx="8686800" cy="2399169"/>
          </a:xfrm>
          <a:prstGeom prst="round2DiagRect">
            <a:avLst>
              <a:gd name="adj1" fmla="val 15425"/>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58" name="TextBox 57"/>
          <p:cNvSpPr txBox="1"/>
          <p:nvPr/>
        </p:nvSpPr>
        <p:spPr>
          <a:xfrm>
            <a:off x="152400" y="152400"/>
            <a:ext cx="8229600" cy="2246769"/>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FRANCE CAN PRODUCE 50 CAMERAS OR 100 CHEESES. GERMANY CAN PRODUCE 200 CAMERAS OR 300 CHEESES. WHICH COUNTRY HAS A COMPARATIVE ADVANTAGE IN CHEESE PRODUCTION? </a:t>
            </a:r>
            <a:endParaRPr lang="en-US" sz="2800" dirty="0">
              <a:solidFill>
                <a:prstClr val="white"/>
              </a:solidFill>
              <a:latin typeface="Century Gothic" panose="020B0502020202020204" pitchFamily="34" charset="0"/>
            </a:endParaRPr>
          </a:p>
        </p:txBody>
      </p:sp>
      <p:sp>
        <p:nvSpPr>
          <p:cNvPr id="11" name="Oval 10"/>
          <p:cNvSpPr/>
          <p:nvPr/>
        </p:nvSpPr>
        <p:spPr>
          <a:xfrm>
            <a:off x="1402080" y="3581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572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5603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9260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931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922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4841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FRANCE</a:t>
            </a:r>
            <a:endParaRPr lang="en-US" sz="2200" dirty="0">
              <a:solidFill>
                <a:prstClr val="white"/>
              </a:solidFill>
              <a:latin typeface="Century Gothic" panose="020B0502020202020204" pitchFamily="34" charset="0"/>
            </a:endParaRPr>
          </a:p>
        </p:txBody>
      </p:sp>
      <p:sp>
        <p:nvSpPr>
          <p:cNvPr id="18" name="Rectangle 17"/>
          <p:cNvSpPr/>
          <p:nvPr/>
        </p:nvSpPr>
        <p:spPr>
          <a:xfrm>
            <a:off x="2717482" y="34747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GERMANY</a:t>
            </a:r>
            <a:endParaRPr lang="en-US" sz="2200" dirty="0">
              <a:solidFill>
                <a:prstClr val="white"/>
              </a:solidFill>
              <a:latin typeface="Century Gothic" panose="020B0502020202020204" pitchFamily="34" charset="0"/>
            </a:endParaRPr>
          </a:p>
        </p:txBody>
      </p:sp>
      <p:sp>
        <p:nvSpPr>
          <p:cNvPr id="19" name="Rectangle 18"/>
          <p:cNvSpPr/>
          <p:nvPr/>
        </p:nvSpPr>
        <p:spPr>
          <a:xfrm>
            <a:off x="2712720" y="44653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BOTH COUNTRIES</a:t>
            </a:r>
            <a:endParaRPr lang="en-US" sz="2200" dirty="0">
              <a:solidFill>
                <a:prstClr val="white"/>
              </a:solidFill>
              <a:latin typeface="Century Gothic" panose="020B0502020202020204" pitchFamily="34" charset="0"/>
            </a:endParaRPr>
          </a:p>
        </p:txBody>
      </p:sp>
      <p:sp>
        <p:nvSpPr>
          <p:cNvPr id="20" name="Oval 19"/>
          <p:cNvSpPr/>
          <p:nvPr/>
        </p:nvSpPr>
        <p:spPr>
          <a:xfrm>
            <a:off x="1402080" y="55321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8826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4559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NEITHER COUNTRY</a:t>
            </a:r>
            <a:endParaRPr lang="en-US" sz="2200" dirty="0">
              <a:solidFill>
                <a:prstClr val="white"/>
              </a:solidFill>
              <a:latin typeface="Century Gothic" panose="020B0502020202020204" pitchFamily="34" charset="0"/>
            </a:endParaRPr>
          </a:p>
        </p:txBody>
      </p:sp>
      <p:sp>
        <p:nvSpPr>
          <p:cNvPr id="23" name="TextBox 22"/>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61532807"/>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505" y="3276600"/>
            <a:ext cx="1639695"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2</a:t>
            </a:r>
            <a:endParaRPr lang="en-US" sz="96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37</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147103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0559" y="2438400"/>
            <a:ext cx="7178039" cy="325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609600" y="2133600"/>
            <a:ext cx="7236915" cy="464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buClr>
                <a:schemeClr val="tx1">
                  <a:lumMod val="65000"/>
                  <a:lumOff val="35000"/>
                </a:schemeClr>
              </a:buClr>
            </a:pPr>
            <a:endParaRPr lang="en-US" altLang="en-US" dirty="0" smtClean="0">
              <a:solidFill>
                <a:srgbClr val="FF0000"/>
              </a:solidFill>
              <a:latin typeface="Century Gothic" panose="020B0502020202020204" pitchFamily="34" charset="0"/>
              <a:cs typeface="Arial" panose="020B0604020202020204" pitchFamily="34" charset="0"/>
            </a:endParaRPr>
          </a:p>
          <a:p>
            <a:pPr lvl="1" algn="l">
              <a:buClr>
                <a:schemeClr val="tx1">
                  <a:lumMod val="65000"/>
                  <a:lumOff val="35000"/>
                </a:schemeClr>
              </a:buClr>
            </a:pPr>
            <a:r>
              <a:rPr lang="en-US" altLang="en-US" dirty="0" smtClean="0">
                <a:solidFill>
                  <a:srgbClr val="F79646"/>
                </a:solidFill>
                <a:latin typeface="Century Gothic" panose="020B0502020202020204" pitchFamily="34" charset="0"/>
                <a:cs typeface="Arial" panose="020B0604020202020204" pitchFamily="34" charset="0"/>
              </a:rPr>
              <a:t>WHAT</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 GOODS AND SERVICES ARE TO BE PRODUCED?</a:t>
            </a:r>
          </a:p>
          <a:p>
            <a:pPr lvl="1" algn="l">
              <a:buClr>
                <a:schemeClr val="tx1">
                  <a:lumMod val="65000"/>
                  <a:lumOff val="35000"/>
                </a:schemeClr>
              </a:buClr>
            </a:pPr>
            <a:r>
              <a:rPr lang="en-US" altLang="en-US" dirty="0" smtClean="0">
                <a:solidFill>
                  <a:srgbClr val="F79646"/>
                </a:solidFill>
                <a:latin typeface="Century Gothic" panose="020B0502020202020204" pitchFamily="34" charset="0"/>
                <a:cs typeface="Arial" panose="020B0604020202020204" pitchFamily="34" charset="0"/>
              </a:rPr>
              <a:t>HOW</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 ARE THESE GOODS AND SERVICES TO BE PRODUCED?</a:t>
            </a:r>
          </a:p>
          <a:p>
            <a:pPr lvl="1" algn="l">
              <a:buClr>
                <a:schemeClr val="tx1">
                  <a:lumMod val="65000"/>
                  <a:lumOff val="35000"/>
                </a:schemeClr>
              </a:buClr>
            </a:pPr>
            <a:r>
              <a:rPr lang="en-US" altLang="en-US" dirty="0" smtClean="0">
                <a:solidFill>
                  <a:srgbClr val="F79646"/>
                </a:solidFill>
                <a:latin typeface="Century Gothic" panose="020B0502020202020204" pitchFamily="34" charset="0"/>
                <a:cs typeface="Arial" panose="020B0604020202020204" pitchFamily="34" charset="0"/>
              </a:rPr>
              <a:t>WHO</a:t>
            </a:r>
            <a:r>
              <a:rPr lang="en-US" altLang="en-US" dirty="0" smtClean="0">
                <a:solidFill>
                  <a:schemeClr val="tx1">
                    <a:lumMod val="50000"/>
                    <a:lumOff val="50000"/>
                  </a:schemeClr>
                </a:solidFill>
                <a:latin typeface="Century Gothic" panose="020B0502020202020204" pitchFamily="34" charset="0"/>
                <a:cs typeface="Arial" panose="020B0604020202020204" pitchFamily="34" charset="0"/>
              </a:rPr>
              <a:t> WILL RECEIVE THESE GOODS AND SERVICES?</a:t>
            </a:r>
          </a:p>
        </p:txBody>
      </p:sp>
      <p:sp>
        <p:nvSpPr>
          <p:cNvPr id="23" name="Oval 22"/>
          <p:cNvSpPr/>
          <p:nvPr/>
        </p:nvSpPr>
        <p:spPr>
          <a:xfrm>
            <a:off x="534442" y="2676941"/>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4" name="TextBox 23"/>
          <p:cNvSpPr txBox="1"/>
          <p:nvPr/>
        </p:nvSpPr>
        <p:spPr>
          <a:xfrm>
            <a:off x="230685" y="22860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25" name="Oval 24"/>
          <p:cNvSpPr/>
          <p:nvPr/>
        </p:nvSpPr>
        <p:spPr>
          <a:xfrm>
            <a:off x="534442" y="3657601"/>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6" name="TextBox 25"/>
          <p:cNvSpPr txBox="1"/>
          <p:nvPr/>
        </p:nvSpPr>
        <p:spPr>
          <a:xfrm>
            <a:off x="230685" y="33528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27" name="Oval 26"/>
          <p:cNvSpPr/>
          <p:nvPr/>
        </p:nvSpPr>
        <p:spPr>
          <a:xfrm>
            <a:off x="526492" y="4791072"/>
            <a:ext cx="457200" cy="54292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8" name="TextBox 27"/>
          <p:cNvSpPr txBox="1"/>
          <p:nvPr/>
        </p:nvSpPr>
        <p:spPr>
          <a:xfrm>
            <a:off x="230685" y="44196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a:t>
            </a:fld>
            <a:endParaRPr lang="en-US" sz="1100" dirty="0">
              <a:solidFill>
                <a:schemeClr val="bg1"/>
              </a:solidFill>
              <a:latin typeface="Century Gothic" panose="020B0502020202020204" pitchFamily="34" charset="0"/>
            </a:endParaRPr>
          </a:p>
        </p:txBody>
      </p:sp>
      <p:sp>
        <p:nvSpPr>
          <p:cNvPr id="13" name="Isosceles Triangle 12"/>
          <p:cNvSpPr/>
          <p:nvPr/>
        </p:nvSpPr>
        <p:spPr>
          <a:xfrm rot="10800000">
            <a:off x="609600" y="1507989"/>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8" name="Rounded Rectangle 17"/>
          <p:cNvSpPr/>
          <p:nvPr/>
        </p:nvSpPr>
        <p:spPr>
          <a:xfrm>
            <a:off x="304799" y="640855"/>
            <a:ext cx="7010401" cy="1086682"/>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9" name="TextBox 18"/>
          <p:cNvSpPr txBox="1"/>
          <p:nvPr/>
        </p:nvSpPr>
        <p:spPr>
          <a:xfrm>
            <a:off x="695847" y="609600"/>
            <a:ext cx="6619353" cy="1107996"/>
          </a:xfrm>
          <a:prstGeom prst="rect">
            <a:avLst/>
          </a:prstGeom>
          <a:noFill/>
        </p:spPr>
        <p:txBody>
          <a:bodyPr wrap="square" rtlCol="0">
            <a:spAutoFit/>
          </a:bodyPr>
          <a:lstStyle/>
          <a:p>
            <a:r>
              <a:rPr lang="en-US" sz="3300" dirty="0">
                <a:solidFill>
                  <a:schemeClr val="bg1"/>
                </a:solidFill>
                <a:latin typeface="Century Gothic" panose="020B0502020202020204" pitchFamily="34" charset="0"/>
              </a:rPr>
              <a:t>BASIC ECONOMIC QUESTIONS EACH SOCIETY MUST ANSWER</a:t>
            </a:r>
          </a:p>
        </p:txBody>
      </p:sp>
    </p:spTree>
    <p:extLst>
      <p:ext uri="{BB962C8B-B14F-4D97-AF65-F5344CB8AC3E}">
        <p14:creationId xmlns:p14="http://schemas.microsoft.com/office/powerpoint/2010/main" val="3855892320"/>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chiang\Dropbox\CoreEconomics Video Lectures\High Res Photos for Core Videos\18UN10b_42-194706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 y="3416300"/>
            <a:ext cx="4597497" cy="31638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chiang\Dropbox\CoreEconomics Video Lectures\High Res Photos for Core Videos\3UN11_RF.CPCEF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 y="-11590"/>
            <a:ext cx="4569617" cy="33326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iang\Pictures\CoreEconomics - High Res Photos\dreamstime_xl_37868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126" y="-11590"/>
            <a:ext cx="4562874" cy="323739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http://app.figureone.com/clients/0002/projects/482001/data/482192/3612014_Corbis-42-2457258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480563" y="3321048"/>
            <a:ext cx="4663388" cy="325907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4480565" y="0"/>
            <a:ext cx="167636" cy="6580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4" name="Rectangle 53"/>
          <p:cNvSpPr/>
          <p:nvPr/>
        </p:nvSpPr>
        <p:spPr>
          <a:xfrm>
            <a:off x="-4615" y="3225801"/>
            <a:ext cx="9148566"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5" name="Oval 54"/>
          <p:cNvSpPr/>
          <p:nvPr/>
        </p:nvSpPr>
        <p:spPr>
          <a:xfrm>
            <a:off x="2907829" y="1508780"/>
            <a:ext cx="1206976" cy="1229339"/>
          </a:xfrm>
          <a:prstGeom prst="ellipse">
            <a:avLst/>
          </a:prstGeom>
          <a:solidFill>
            <a:schemeClr val="tx1">
              <a:lumMod val="50000"/>
              <a:lumOff val="5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6" name="Oval 55"/>
          <p:cNvSpPr/>
          <p:nvPr/>
        </p:nvSpPr>
        <p:spPr>
          <a:xfrm>
            <a:off x="4828048" y="3794756"/>
            <a:ext cx="1206976" cy="1238884"/>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7" name="Oval 56"/>
          <p:cNvSpPr/>
          <p:nvPr/>
        </p:nvSpPr>
        <p:spPr>
          <a:xfrm>
            <a:off x="2907829" y="3794756"/>
            <a:ext cx="1206976" cy="1238884"/>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8" name="Oval 57"/>
          <p:cNvSpPr/>
          <p:nvPr/>
        </p:nvSpPr>
        <p:spPr>
          <a:xfrm>
            <a:off x="4732019" y="1508780"/>
            <a:ext cx="1206976" cy="1229340"/>
          </a:xfrm>
          <a:prstGeom prst="ellipse">
            <a:avLst/>
          </a:prstGeom>
          <a:solidFill>
            <a:schemeClr val="tx1">
              <a:lumMod val="50000"/>
              <a:lumOff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59" name="TextBox 58"/>
          <p:cNvSpPr txBox="1"/>
          <p:nvPr/>
        </p:nvSpPr>
        <p:spPr>
          <a:xfrm>
            <a:off x="2798104" y="4241801"/>
            <a:ext cx="1408140" cy="384721"/>
          </a:xfrm>
          <a:prstGeom prst="rect">
            <a:avLst/>
          </a:prstGeom>
          <a:noFill/>
        </p:spPr>
        <p:txBody>
          <a:bodyPr wrap="square" rtlCol="0">
            <a:spAutoFit/>
          </a:bodyPr>
          <a:lstStyle/>
          <a:p>
            <a:pPr algn="ctr"/>
            <a:r>
              <a:rPr lang="en-US" sz="1900" dirty="0" smtClean="0">
                <a:solidFill>
                  <a:srgbClr val="FFFFFF"/>
                </a:solidFill>
                <a:effectLst>
                  <a:outerShdw blurRad="38100" dist="38100" dir="2700000" algn="tl">
                    <a:srgbClr val="000000">
                      <a:alpha val="43137"/>
                    </a:srgbClr>
                  </a:outerShdw>
                </a:effectLst>
                <a:latin typeface="Century Gothic" pitchFamily="34" charset="0"/>
              </a:rPr>
              <a:t>CAPITAL</a:t>
            </a:r>
          </a:p>
        </p:txBody>
      </p:sp>
      <p:sp>
        <p:nvSpPr>
          <p:cNvPr id="60" name="Oval 59"/>
          <p:cNvSpPr/>
          <p:nvPr/>
        </p:nvSpPr>
        <p:spPr>
          <a:xfrm>
            <a:off x="3383293" y="2081517"/>
            <a:ext cx="2413952" cy="2261873"/>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entury Gothic"/>
            </a:endParaRPr>
          </a:p>
        </p:txBody>
      </p:sp>
      <p:sp>
        <p:nvSpPr>
          <p:cNvPr id="61" name="TextBox 60"/>
          <p:cNvSpPr txBox="1"/>
          <p:nvPr/>
        </p:nvSpPr>
        <p:spPr>
          <a:xfrm>
            <a:off x="3383293" y="2641488"/>
            <a:ext cx="2395666" cy="1061829"/>
          </a:xfrm>
          <a:prstGeom prst="rect">
            <a:avLst/>
          </a:prstGeom>
          <a:noFill/>
        </p:spPr>
        <p:txBody>
          <a:bodyPr wrap="square" rtlCol="0">
            <a:spAutoFit/>
          </a:bodyPr>
          <a:lstStyle/>
          <a:p>
            <a:pPr algn="ctr"/>
            <a:r>
              <a:rPr lang="en-US" sz="2100" dirty="0" smtClean="0">
                <a:solidFill>
                  <a:srgbClr val="FFFFFF"/>
                </a:solidFill>
                <a:effectLst>
                  <a:outerShdw blurRad="38100" dist="38100" dir="2700000" algn="tl">
                    <a:srgbClr val="000000">
                      <a:alpha val="43137"/>
                    </a:srgbClr>
                  </a:outerShdw>
                </a:effectLst>
                <a:latin typeface="Century Gothic" pitchFamily="34" charset="0"/>
              </a:rPr>
              <a:t>FACTORS</a:t>
            </a:r>
          </a:p>
          <a:p>
            <a:pPr algn="ctr"/>
            <a:r>
              <a:rPr lang="en-US" sz="2100" dirty="0" smtClean="0">
                <a:solidFill>
                  <a:srgbClr val="FFFFFF"/>
                </a:solidFill>
                <a:effectLst>
                  <a:outerShdw blurRad="38100" dist="38100" dir="2700000" algn="tl">
                    <a:srgbClr val="000000">
                      <a:alpha val="43137"/>
                    </a:srgbClr>
                  </a:outerShdw>
                </a:effectLst>
                <a:latin typeface="Century Gothic" pitchFamily="34" charset="0"/>
              </a:rPr>
              <a:t> OF PRODUCTION</a:t>
            </a:r>
          </a:p>
        </p:txBody>
      </p:sp>
      <p:sp>
        <p:nvSpPr>
          <p:cNvPr id="62" name="TextBox 61"/>
          <p:cNvSpPr txBox="1"/>
          <p:nvPr/>
        </p:nvSpPr>
        <p:spPr>
          <a:xfrm>
            <a:off x="2798104" y="1824795"/>
            <a:ext cx="1408140" cy="415498"/>
          </a:xfrm>
          <a:prstGeom prst="rect">
            <a:avLst/>
          </a:prstGeom>
          <a:noFill/>
        </p:spPr>
        <p:txBody>
          <a:bodyPr wrap="square" rtlCol="0">
            <a:spAutoFit/>
          </a:bodyPr>
          <a:lstStyle/>
          <a:p>
            <a:pPr algn="ctr"/>
            <a:r>
              <a:rPr lang="en-US" sz="2100" dirty="0" smtClean="0">
                <a:solidFill>
                  <a:srgbClr val="FFFFFF"/>
                </a:solidFill>
                <a:effectLst>
                  <a:outerShdw blurRad="38100" dist="38100" dir="2700000" algn="tl">
                    <a:srgbClr val="000000">
                      <a:alpha val="43137"/>
                    </a:srgbClr>
                  </a:outerShdw>
                </a:effectLst>
                <a:latin typeface="Century Gothic" pitchFamily="34" charset="0"/>
              </a:rPr>
              <a:t>LAND</a:t>
            </a:r>
          </a:p>
        </p:txBody>
      </p:sp>
      <p:sp>
        <p:nvSpPr>
          <p:cNvPr id="63" name="TextBox 62"/>
          <p:cNvSpPr txBox="1"/>
          <p:nvPr/>
        </p:nvSpPr>
        <p:spPr>
          <a:xfrm>
            <a:off x="4754878" y="4244200"/>
            <a:ext cx="1408140" cy="415498"/>
          </a:xfrm>
          <a:prstGeom prst="rect">
            <a:avLst/>
          </a:prstGeom>
          <a:noFill/>
        </p:spPr>
        <p:txBody>
          <a:bodyPr wrap="square" rtlCol="0">
            <a:spAutoFit/>
          </a:bodyPr>
          <a:lstStyle/>
          <a:p>
            <a:pPr algn="ctr"/>
            <a:r>
              <a:rPr lang="en-US" sz="2100" dirty="0" smtClean="0">
                <a:solidFill>
                  <a:srgbClr val="FFFFFF"/>
                </a:solidFill>
                <a:effectLst>
                  <a:outerShdw blurRad="38100" dist="38100" dir="2700000" algn="tl">
                    <a:srgbClr val="000000">
                      <a:alpha val="43137"/>
                    </a:srgbClr>
                  </a:outerShdw>
                </a:effectLst>
                <a:latin typeface="Century Gothic" pitchFamily="34" charset="0"/>
              </a:rPr>
              <a:t>IDEAS</a:t>
            </a:r>
          </a:p>
        </p:txBody>
      </p:sp>
      <p:sp>
        <p:nvSpPr>
          <p:cNvPr id="64" name="TextBox 63"/>
          <p:cNvSpPr txBox="1"/>
          <p:nvPr/>
        </p:nvSpPr>
        <p:spPr>
          <a:xfrm>
            <a:off x="4648200" y="1757403"/>
            <a:ext cx="1408140" cy="415498"/>
          </a:xfrm>
          <a:prstGeom prst="rect">
            <a:avLst/>
          </a:prstGeom>
          <a:noFill/>
        </p:spPr>
        <p:txBody>
          <a:bodyPr wrap="square" rtlCol="0">
            <a:spAutoFit/>
          </a:bodyPr>
          <a:lstStyle/>
          <a:p>
            <a:pPr algn="ctr"/>
            <a:r>
              <a:rPr lang="en-US" sz="2100" dirty="0" smtClean="0">
                <a:solidFill>
                  <a:srgbClr val="FFFFFF"/>
                </a:solidFill>
                <a:effectLst>
                  <a:outerShdw blurRad="38100" dist="38100" dir="2700000" algn="tl">
                    <a:srgbClr val="000000">
                      <a:alpha val="43137"/>
                    </a:srgbClr>
                  </a:outerShdw>
                </a:effectLst>
                <a:latin typeface="Century Gothic" pitchFamily="34" charset="0"/>
              </a:rPr>
              <a:t>LABOR</a:t>
            </a:r>
          </a:p>
        </p:txBody>
      </p:sp>
      <p:sp>
        <p:nvSpPr>
          <p:cNvPr id="22" name="TextBox 2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3" name="TextBox 22"/>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5</a:t>
            </a:fld>
            <a:endParaRPr lang="en-US" sz="1100" dirty="0">
              <a:solidFill>
                <a:schemeClr val="bg1"/>
              </a:solidFill>
              <a:latin typeface="Century Gothic" panose="020B0502020202020204" pitchFamily="34" charset="0"/>
            </a:endParaRPr>
          </a:p>
        </p:txBody>
      </p:sp>
      <p:sp>
        <p:nvSpPr>
          <p:cNvPr id="20" name="TextBox 19"/>
          <p:cNvSpPr txBox="1"/>
          <p:nvPr/>
        </p:nvSpPr>
        <p:spPr>
          <a:xfrm>
            <a:off x="3346072" y="-11590"/>
            <a:ext cx="1438390" cy="215444"/>
          </a:xfrm>
          <a:prstGeom prst="rect">
            <a:avLst/>
          </a:prstGeom>
          <a:noFill/>
        </p:spPr>
        <p:txBody>
          <a:bodyPr vert="horz" wrap="square" rtlCol="0">
            <a:spAutoFit/>
          </a:bodyPr>
          <a:lstStyle/>
          <a:p>
            <a:r>
              <a:rPr lang="en-US" sz="800" dirty="0" smtClean="0">
                <a:solidFill>
                  <a:schemeClr val="tx1">
                    <a:lumMod val="75000"/>
                    <a:lumOff val="25000"/>
                  </a:schemeClr>
                </a:solidFill>
                <a:latin typeface="Century Gothic" pitchFamily="34" charset="0"/>
              </a:rPr>
              <a:t>JOEL ZATZ/ALAMY</a:t>
            </a:r>
            <a:endParaRPr lang="en-US" sz="800" dirty="0">
              <a:solidFill>
                <a:schemeClr val="tx1">
                  <a:lumMod val="75000"/>
                  <a:lumOff val="25000"/>
                </a:schemeClr>
              </a:solidFill>
              <a:latin typeface="Century Gothic" pitchFamily="34" charset="0"/>
            </a:endParaRPr>
          </a:p>
        </p:txBody>
      </p:sp>
      <p:sp>
        <p:nvSpPr>
          <p:cNvPr id="21" name="TextBox 20"/>
          <p:cNvSpPr txBox="1"/>
          <p:nvPr/>
        </p:nvSpPr>
        <p:spPr>
          <a:xfrm>
            <a:off x="4611749" y="-9063"/>
            <a:ext cx="2246251" cy="215444"/>
          </a:xfrm>
          <a:prstGeom prst="rect">
            <a:avLst/>
          </a:prstGeom>
          <a:noFill/>
        </p:spPr>
        <p:txBody>
          <a:bodyPr vert="horz" wrap="square" rtlCol="0">
            <a:spAutoFit/>
          </a:bodyPr>
          <a:lstStyle/>
          <a:p>
            <a:r>
              <a:rPr lang="en-US" sz="800" dirty="0" smtClean="0">
                <a:solidFill>
                  <a:schemeClr val="tx1">
                    <a:lumMod val="75000"/>
                    <a:lumOff val="25000"/>
                  </a:schemeClr>
                </a:solidFill>
                <a:latin typeface="Century Gothic" pitchFamily="34" charset="0"/>
              </a:rPr>
              <a:t>BIALASIEWICZ/DREAMSTIME.COM</a:t>
            </a:r>
            <a:endParaRPr lang="en-US" sz="800" dirty="0">
              <a:solidFill>
                <a:schemeClr val="tx1">
                  <a:lumMod val="75000"/>
                  <a:lumOff val="25000"/>
                </a:schemeClr>
              </a:solidFill>
              <a:latin typeface="Century Gothic" pitchFamily="34" charset="0"/>
            </a:endParaRPr>
          </a:p>
        </p:txBody>
      </p:sp>
      <p:sp>
        <p:nvSpPr>
          <p:cNvPr id="24" name="TextBox 23"/>
          <p:cNvSpPr txBox="1"/>
          <p:nvPr/>
        </p:nvSpPr>
        <p:spPr>
          <a:xfrm rot="5400000">
            <a:off x="1141510" y="2218983"/>
            <a:ext cx="307777" cy="2590800"/>
          </a:xfrm>
          <a:prstGeom prst="rect">
            <a:avLst/>
          </a:prstGeom>
          <a:noFill/>
        </p:spPr>
        <p:txBody>
          <a:bodyPr vert="vert270" wrap="square" rtlCol="0">
            <a:spAutoFit/>
          </a:bodyPr>
          <a:lstStyle/>
          <a:p>
            <a:r>
              <a:rPr lang="en-US" sz="800" dirty="0" smtClean="0">
                <a:solidFill>
                  <a:schemeClr val="tx1">
                    <a:lumMod val="50000"/>
                    <a:lumOff val="50000"/>
                  </a:schemeClr>
                </a:solidFill>
                <a:latin typeface="Century Gothic" pitchFamily="34" charset="0"/>
              </a:rPr>
              <a:t>DAVID GUBERNICK/AGSTOCK IMAGES/CORBIS</a:t>
            </a:r>
            <a:endParaRPr lang="en-US" sz="800" dirty="0">
              <a:solidFill>
                <a:schemeClr val="tx1">
                  <a:lumMod val="50000"/>
                  <a:lumOff val="50000"/>
                </a:schemeClr>
              </a:solidFill>
              <a:latin typeface="Century Gothic" pitchFamily="34" charset="0"/>
            </a:endParaRPr>
          </a:p>
        </p:txBody>
      </p:sp>
      <p:sp>
        <p:nvSpPr>
          <p:cNvPr id="25" name="TextBox 24"/>
          <p:cNvSpPr txBox="1"/>
          <p:nvPr/>
        </p:nvSpPr>
        <p:spPr>
          <a:xfrm rot="5400000">
            <a:off x="8056662" y="2573239"/>
            <a:ext cx="307777" cy="18668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DAVID SAILORS/CORBIS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455141809"/>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Diagonal Corner Rectangle 17"/>
          <p:cNvSpPr/>
          <p:nvPr/>
        </p:nvSpPr>
        <p:spPr>
          <a:xfrm>
            <a:off x="390614" y="1828800"/>
            <a:ext cx="7305586" cy="4135585"/>
          </a:xfrm>
          <a:prstGeom prst="round2DiagRect">
            <a:avLst>
              <a:gd name="adj1" fmla="val 12454"/>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cxnSp>
        <p:nvCxnSpPr>
          <p:cNvPr id="41" name="Straight Arrow Connector 40"/>
          <p:cNvCxnSpPr/>
          <p:nvPr/>
        </p:nvCxnSpPr>
        <p:spPr>
          <a:xfrm flipV="1">
            <a:off x="3097138" y="3314970"/>
            <a:ext cx="1676400" cy="530736"/>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019800" y="3418448"/>
            <a:ext cx="0" cy="959960"/>
          </a:xfrm>
          <a:prstGeom prst="straightConnector1">
            <a:avLst/>
          </a:prstGeom>
          <a:ln w="3810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ound Diagonal Corner Rectangle 27"/>
          <p:cNvSpPr/>
          <p:nvPr/>
        </p:nvSpPr>
        <p:spPr>
          <a:xfrm>
            <a:off x="4797350" y="2916385"/>
            <a:ext cx="2514600" cy="797170"/>
          </a:xfrm>
          <a:prstGeom prst="round2DiagRect">
            <a:avLst/>
          </a:prstGeom>
          <a:solidFill>
            <a:srgbClr val="FCD5B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lumMod val="65000"/>
                    <a:lumOff val="35000"/>
                  </a:schemeClr>
                </a:solidFill>
                <a:latin typeface="Century Gothic" pitchFamily="34" charset="0"/>
              </a:rPr>
              <a:t>PRODUCTION</a:t>
            </a:r>
            <a:br>
              <a:rPr lang="en-US" sz="2200" dirty="0" smtClean="0">
                <a:solidFill>
                  <a:schemeClr val="tx1">
                    <a:lumMod val="65000"/>
                    <a:lumOff val="35000"/>
                  </a:schemeClr>
                </a:solidFill>
                <a:latin typeface="Century Gothic" pitchFamily="34" charset="0"/>
              </a:rPr>
            </a:br>
            <a:r>
              <a:rPr lang="en-US" sz="2200" dirty="0" smtClean="0">
                <a:solidFill>
                  <a:schemeClr val="tx1">
                    <a:lumMod val="65000"/>
                    <a:lumOff val="35000"/>
                  </a:schemeClr>
                </a:solidFill>
                <a:latin typeface="Century Gothic" pitchFamily="34" charset="0"/>
              </a:rPr>
              <a:t>METHOD</a:t>
            </a:r>
            <a:endParaRPr lang="en-US" sz="2200" dirty="0">
              <a:solidFill>
                <a:schemeClr val="tx1">
                  <a:lumMod val="65000"/>
                  <a:lumOff val="35000"/>
                </a:schemeClr>
              </a:solidFill>
              <a:latin typeface="Century Gothic" pitchFamily="34" charset="0"/>
            </a:endParaRPr>
          </a:p>
        </p:txBody>
      </p:sp>
      <p:sp>
        <p:nvSpPr>
          <p:cNvPr id="39" name="Round Diagonal Corner Rectangle 38"/>
          <p:cNvSpPr/>
          <p:nvPr/>
        </p:nvSpPr>
        <p:spPr>
          <a:xfrm>
            <a:off x="4797350" y="4441651"/>
            <a:ext cx="2514600" cy="1209377"/>
          </a:xfrm>
          <a:prstGeom prst="round2DiagRect">
            <a:avLst/>
          </a:prstGeom>
          <a:solidFill>
            <a:schemeClr val="tx1">
              <a:lumMod val="50000"/>
              <a:lumOff val="5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Century Gothic" pitchFamily="34" charset="0"/>
              </a:rPr>
              <a:t>OUTPUT</a:t>
            </a:r>
          </a:p>
          <a:p>
            <a:pPr algn="ctr"/>
            <a:r>
              <a:rPr lang="en-US" sz="2200" dirty="0" smtClean="0">
                <a:solidFill>
                  <a:schemeClr val="bg1"/>
                </a:solidFill>
                <a:latin typeface="Century Gothic" pitchFamily="34" charset="0"/>
              </a:rPr>
              <a:t>(GOODS AND SERVICES)</a:t>
            </a:r>
            <a:endParaRPr lang="en-US" sz="2200" dirty="0">
              <a:solidFill>
                <a:schemeClr val="bg1"/>
              </a:solidFill>
              <a:latin typeface="Century Gothic" pitchFamily="34" charset="0"/>
            </a:endParaRPr>
          </a:p>
        </p:txBody>
      </p:sp>
      <p:cxnSp>
        <p:nvCxnSpPr>
          <p:cNvPr id="40" name="Straight Arrow Connector 39"/>
          <p:cNvCxnSpPr/>
          <p:nvPr/>
        </p:nvCxnSpPr>
        <p:spPr>
          <a:xfrm>
            <a:off x="3376246" y="3068785"/>
            <a:ext cx="1397292" cy="7620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097138" y="3449785"/>
            <a:ext cx="1676400" cy="121920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097138" y="3713555"/>
            <a:ext cx="1700212" cy="179363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16281" y="618039"/>
            <a:ext cx="3112719" cy="600164"/>
          </a:xfrm>
          <a:prstGeom prst="rect">
            <a:avLst/>
          </a:prstGeom>
          <a:noFill/>
        </p:spPr>
        <p:txBody>
          <a:bodyPr wrap="square" rtlCol="0">
            <a:spAutoFit/>
          </a:bodyPr>
          <a:lstStyle/>
          <a:p>
            <a:r>
              <a:rPr lang="en-US" sz="3300" dirty="0" smtClean="0">
                <a:solidFill>
                  <a:srgbClr val="008080"/>
                </a:solidFill>
                <a:latin typeface="Century Gothic" panose="020B0502020202020204" pitchFamily="34" charset="0"/>
              </a:rPr>
              <a:t>PRODUCTION:</a:t>
            </a:r>
          </a:p>
        </p:txBody>
      </p:sp>
      <p:sp>
        <p:nvSpPr>
          <p:cNvPr id="24" name="Round Diagonal Corner Rectangle 23"/>
          <p:cNvSpPr/>
          <p:nvPr/>
        </p:nvSpPr>
        <p:spPr>
          <a:xfrm>
            <a:off x="914400" y="2916385"/>
            <a:ext cx="2438400" cy="533400"/>
          </a:xfrm>
          <a:prstGeom prst="round2Diag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latin typeface="Century Gothic" pitchFamily="34" charset="0"/>
              </a:rPr>
              <a:t>LAND</a:t>
            </a:r>
            <a:endParaRPr lang="en-US" dirty="0">
              <a:solidFill>
                <a:schemeClr val="tx1">
                  <a:lumMod val="65000"/>
                  <a:lumOff val="35000"/>
                </a:schemeClr>
              </a:solidFill>
              <a:latin typeface="Century Gothic" pitchFamily="34" charset="0"/>
            </a:endParaRPr>
          </a:p>
        </p:txBody>
      </p:sp>
      <p:sp>
        <p:nvSpPr>
          <p:cNvPr id="25" name="Round Diagonal Corner Rectangle 24"/>
          <p:cNvSpPr/>
          <p:nvPr/>
        </p:nvSpPr>
        <p:spPr>
          <a:xfrm>
            <a:off x="914400" y="3602185"/>
            <a:ext cx="2438400" cy="533400"/>
          </a:xfrm>
          <a:prstGeom prst="round2Diag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latin typeface="Century Gothic" pitchFamily="34" charset="0"/>
              </a:rPr>
              <a:t>LABOR</a:t>
            </a:r>
            <a:endParaRPr lang="en-US" dirty="0">
              <a:solidFill>
                <a:schemeClr val="tx1">
                  <a:lumMod val="65000"/>
                  <a:lumOff val="35000"/>
                </a:schemeClr>
              </a:solidFill>
              <a:latin typeface="Century Gothic" pitchFamily="34" charset="0"/>
            </a:endParaRPr>
          </a:p>
        </p:txBody>
      </p:sp>
      <p:sp>
        <p:nvSpPr>
          <p:cNvPr id="26" name="Round Diagonal Corner Rectangle 25"/>
          <p:cNvSpPr/>
          <p:nvPr/>
        </p:nvSpPr>
        <p:spPr>
          <a:xfrm>
            <a:off x="914400" y="4287985"/>
            <a:ext cx="2438400" cy="533400"/>
          </a:xfrm>
          <a:prstGeom prst="round2Diag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latin typeface="Century Gothic" pitchFamily="34" charset="0"/>
              </a:rPr>
              <a:t>CAPITAL</a:t>
            </a:r>
            <a:endParaRPr lang="en-US" dirty="0">
              <a:solidFill>
                <a:schemeClr val="tx1">
                  <a:lumMod val="65000"/>
                  <a:lumOff val="35000"/>
                </a:schemeClr>
              </a:solidFill>
              <a:latin typeface="Century Gothic" pitchFamily="34" charset="0"/>
            </a:endParaRPr>
          </a:p>
        </p:txBody>
      </p:sp>
      <p:sp>
        <p:nvSpPr>
          <p:cNvPr id="27" name="Round Diagonal Corner Rectangle 26"/>
          <p:cNvSpPr/>
          <p:nvPr/>
        </p:nvSpPr>
        <p:spPr>
          <a:xfrm>
            <a:off x="914400" y="4973785"/>
            <a:ext cx="2461846" cy="762000"/>
          </a:xfrm>
          <a:prstGeom prst="round2Diag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65000"/>
                    <a:lumOff val="35000"/>
                  </a:schemeClr>
                </a:solidFill>
                <a:latin typeface="Century Gothic" pitchFamily="34" charset="0"/>
              </a:rPr>
              <a:t>ENTREPRENEURIAL ABILITY (IDEAS)</a:t>
            </a:r>
            <a:endParaRPr lang="en-US" dirty="0">
              <a:solidFill>
                <a:schemeClr val="tx1">
                  <a:lumMod val="65000"/>
                  <a:lumOff val="35000"/>
                </a:schemeClr>
              </a:solidFill>
              <a:latin typeface="Century Gothic" pitchFamily="34" charset="0"/>
            </a:endParaRPr>
          </a:p>
        </p:txBody>
      </p:sp>
      <p:sp>
        <p:nvSpPr>
          <p:cNvPr id="32" name="Content Placeholder 2"/>
          <p:cNvSpPr txBox="1">
            <a:spLocks/>
          </p:cNvSpPr>
          <p:nvPr/>
        </p:nvSpPr>
        <p:spPr>
          <a:xfrm>
            <a:off x="390615" y="2001985"/>
            <a:ext cx="7305586" cy="762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dirty="0">
                <a:solidFill>
                  <a:schemeClr val="bg1"/>
                </a:solidFill>
                <a:latin typeface="Century Gothic" pitchFamily="34" charset="0"/>
              </a:rPr>
              <a:t>FACTORS OF PRODUCTION (INPUTS)</a:t>
            </a:r>
          </a:p>
          <a:p>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3" name="TextBox 32"/>
          <p:cNvSpPr txBox="1"/>
          <p:nvPr/>
        </p:nvSpPr>
        <p:spPr>
          <a:xfrm>
            <a:off x="3388721" y="533400"/>
            <a:ext cx="4594170" cy="1107996"/>
          </a:xfrm>
          <a:prstGeom prst="rect">
            <a:avLst/>
          </a:prstGeom>
          <a:noFill/>
        </p:spPr>
        <p:txBody>
          <a:bodyPr wrap="square" rtlCol="0">
            <a:spAutoFit/>
          </a:bodyPr>
          <a:lstStyle/>
          <a:p>
            <a:r>
              <a:rPr lang="en-US" sz="2200" dirty="0" smtClean="0">
                <a:solidFill>
                  <a:srgbClr val="008080"/>
                </a:solidFill>
                <a:latin typeface="Century Gothic" panose="020B0502020202020204" pitchFamily="34" charset="0"/>
              </a:rPr>
              <a:t>THE PROCESS OF CONVERTING FACTORS OF PRODUCTION TO OUTPUTS</a:t>
            </a:r>
          </a:p>
        </p:txBody>
      </p:sp>
      <p:sp>
        <p:nvSpPr>
          <p:cNvPr id="19" name="TextBox 1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0" name="TextBox 1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32469948"/>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04800" y="604882"/>
            <a:ext cx="7543800" cy="5338718"/>
          </a:xfrm>
          <a:prstGeom prst="round2DiagRect">
            <a:avLst>
              <a:gd name="adj1" fmla="val 11810"/>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8" name="Content Placeholder 2"/>
          <p:cNvSpPr txBox="1">
            <a:spLocks/>
          </p:cNvSpPr>
          <p:nvPr/>
        </p:nvSpPr>
        <p:spPr>
          <a:xfrm>
            <a:off x="304800" y="1828800"/>
            <a:ext cx="7543800" cy="449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3000" dirty="0" smtClean="0">
                <a:solidFill>
                  <a:srgbClr val="F79646"/>
                </a:solidFill>
                <a:latin typeface="Arial" panose="020B0604020202020204" pitchFamily="34" charset="0"/>
                <a:cs typeface="Arial" panose="020B0604020202020204" pitchFamily="34" charset="0"/>
              </a:rPr>
              <a:t>PRODUCTION EFFICIENCY</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GOODS AND SERVICES ARE PRODUCED AT THEIR LOWEST POSSIBLE RESOURCE (OPPORTUNITY) COST.</a:t>
            </a:r>
          </a:p>
          <a:p>
            <a:endParaRPr lang="en-US" altLang="en-US" sz="2500" dirty="0">
              <a:solidFill>
                <a:schemeClr val="tx1">
                  <a:lumMod val="50000"/>
                  <a:lumOff val="50000"/>
                </a:schemeClr>
              </a:solidFill>
              <a:latin typeface="Arial" panose="020B0604020202020204" pitchFamily="34" charset="0"/>
              <a:cs typeface="Arial" panose="020B0604020202020204" pitchFamily="34" charset="0"/>
            </a:endParaRPr>
          </a:p>
          <a:p>
            <a:r>
              <a:rPr lang="en-US" altLang="en-US" sz="3000" dirty="0" smtClean="0">
                <a:solidFill>
                  <a:srgbClr val="F79646"/>
                </a:solidFill>
                <a:latin typeface="Arial" panose="020B0604020202020204" pitchFamily="34" charset="0"/>
                <a:cs typeface="Arial" panose="020B0604020202020204" pitchFamily="34" charset="0"/>
              </a:rPr>
              <a:t>ALLOCATIVE EFFICIENCY</a:t>
            </a:r>
            <a:r>
              <a:rPr lang="en-US" altLang="en-US" sz="3000" dirty="0" smtClean="0">
                <a:solidFill>
                  <a:schemeClr val="tx1">
                    <a:lumMod val="50000"/>
                    <a:lumOff val="50000"/>
                  </a:schemeClr>
                </a:solidFill>
                <a:latin typeface="Arial" panose="020B0604020202020204" pitchFamily="34" charset="0"/>
                <a:cs typeface="Arial" panose="020B0604020202020204" pitchFamily="34" charset="0"/>
              </a:rPr>
              <a:t>: THE MIX OF GOODS AND SERVICES IS JUST WHAT SOCIETY DESIRES.</a:t>
            </a:r>
            <a:endParaRPr lang="en-US" altLang="en-US" sz="3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7</a:t>
            </a:fld>
            <a:endParaRPr lang="en-US" sz="1100" dirty="0">
              <a:solidFill>
                <a:schemeClr val="bg1"/>
              </a:solidFill>
              <a:latin typeface="Century Gothic" panose="020B0502020202020204" pitchFamily="34" charset="0"/>
            </a:endParaRPr>
          </a:p>
        </p:txBody>
      </p:sp>
      <p:sp>
        <p:nvSpPr>
          <p:cNvPr id="9" name="Round Diagonal Corner Rectangle 8"/>
          <p:cNvSpPr/>
          <p:nvPr/>
        </p:nvSpPr>
        <p:spPr>
          <a:xfrm>
            <a:off x="304800" y="604882"/>
            <a:ext cx="7543800" cy="1036514"/>
          </a:xfrm>
          <a:prstGeom prst="round2DiagRect">
            <a:avLst>
              <a:gd name="adj1" fmla="val 50000"/>
              <a:gd name="adj2" fmla="val 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14" name="TextBox 13"/>
          <p:cNvSpPr txBox="1"/>
          <p:nvPr/>
        </p:nvSpPr>
        <p:spPr>
          <a:xfrm>
            <a:off x="304800" y="568404"/>
            <a:ext cx="7543800" cy="1107996"/>
          </a:xfrm>
          <a:prstGeom prst="rect">
            <a:avLst/>
          </a:prstGeom>
          <a:noFill/>
          <a:ln>
            <a:noFill/>
          </a:ln>
        </p:spPr>
        <p:txBody>
          <a:bodyPr wrap="square" rtlCol="0">
            <a:spAutoFit/>
          </a:bodyPr>
          <a:lstStyle/>
          <a:p>
            <a:pPr algn="ctr"/>
            <a:r>
              <a:rPr lang="en-US" sz="3300" dirty="0" smtClean="0">
                <a:solidFill>
                  <a:schemeClr val="bg1"/>
                </a:solidFill>
                <a:latin typeface="Century Gothic" panose="020B0502020202020204" pitchFamily="34" charset="0"/>
              </a:rPr>
              <a:t>PRODUCTION EFFICIENCY </a:t>
            </a:r>
          </a:p>
          <a:p>
            <a:pPr algn="ctr"/>
            <a:r>
              <a:rPr lang="en-US" sz="3300" dirty="0" smtClean="0">
                <a:solidFill>
                  <a:schemeClr val="bg1"/>
                </a:solidFill>
                <a:latin typeface="Century Gothic" panose="020B0502020202020204" pitchFamily="34" charset="0"/>
              </a:rPr>
              <a:t>AND ALLOCATIVE EFFICIENCY</a:t>
            </a:r>
            <a:endParaRPr lang="en-US" sz="33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0240568"/>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chiang\Dropbox\Eric Chiang - Jeremys slide files\Core3e Pictures\ch18_18un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200" y="4724400"/>
            <a:ext cx="8915400" cy="1752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a:endParaRPr>
          </a:p>
        </p:txBody>
      </p:sp>
      <p:sp>
        <p:nvSpPr>
          <p:cNvPr id="8" name="Content Placeholder 2"/>
          <p:cNvSpPr>
            <a:spLocks noGrp="1"/>
          </p:cNvSpPr>
          <p:nvPr>
            <p:ph idx="1"/>
          </p:nvPr>
        </p:nvSpPr>
        <p:spPr>
          <a:xfrm>
            <a:off x="381000" y="4953000"/>
            <a:ext cx="8360964" cy="1447800"/>
          </a:xfrm>
        </p:spPr>
        <p:txBody>
          <a:bodyPr>
            <a:normAutofit fontScale="92500" lnSpcReduction="10000"/>
          </a:bodyPr>
          <a:lstStyle/>
          <a:p>
            <a:pPr marL="0" indent="0" eaLnBrk="1" hangingPunct="1">
              <a:buFont typeface="Arial" pitchFamily="34" charset="0"/>
              <a:buNone/>
              <a:defRPr/>
            </a:pPr>
            <a:r>
              <a:rPr lang="en-US" dirty="0" smtClean="0">
                <a:solidFill>
                  <a:schemeClr val="bg1"/>
                </a:solidFill>
                <a:latin typeface="Century Gothic" panose="020B0502020202020204" pitchFamily="34" charset="0"/>
              </a:rPr>
              <a:t>A MODEL THAT SHOWS THE COMBINATIONS OF TWO GOODS A SOCIETY CAN PRODUCE AT FULL EMPLOYMENT</a:t>
            </a:r>
          </a:p>
        </p:txBody>
      </p:sp>
      <p:sp>
        <p:nvSpPr>
          <p:cNvPr id="9" name="Title 1"/>
          <p:cNvSpPr>
            <a:spLocks noGrp="1"/>
          </p:cNvSpPr>
          <p:nvPr>
            <p:ph type="title"/>
          </p:nvPr>
        </p:nvSpPr>
        <p:spPr>
          <a:xfrm>
            <a:off x="0" y="0"/>
            <a:ext cx="8839200" cy="912813"/>
          </a:xfrm>
          <a:noFill/>
        </p:spPr>
        <p:txBody>
          <a:bodyPr>
            <a:normAutofit/>
          </a:bodyPr>
          <a:lstStyle/>
          <a:p>
            <a:pPr eaLnBrk="1" hangingPunct="1">
              <a:defRPr/>
            </a:pPr>
            <a:r>
              <a:rPr lang="en-US" sz="3600" dirty="0" smtClean="0">
                <a:solidFill>
                  <a:schemeClr val="bg1"/>
                </a:solidFill>
                <a:latin typeface="Century Gothic" panose="020B0502020202020204" pitchFamily="34" charset="0"/>
              </a:rPr>
              <a:t>PRODUCTION POSSIBILITIES FRONTIER</a:t>
            </a:r>
            <a:endParaRPr lang="en-US" sz="3600" dirty="0">
              <a:solidFill>
                <a:schemeClr val="bg1"/>
              </a:solidFill>
              <a:latin typeface="Century Gothic" panose="020B0502020202020204" pitchFamily="34" charset="0"/>
            </a:endParaRPr>
          </a:p>
        </p:txBody>
      </p:sp>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8</a:t>
            </a:fld>
            <a:endParaRPr lang="en-US" sz="1100" dirty="0">
              <a:solidFill>
                <a:schemeClr val="bg1"/>
              </a:solidFill>
              <a:latin typeface="Century Gothic" panose="020B0502020202020204" pitchFamily="34" charset="0"/>
            </a:endParaRPr>
          </a:p>
        </p:txBody>
      </p:sp>
      <p:sp>
        <p:nvSpPr>
          <p:cNvPr id="10" name="TextBox 9"/>
          <p:cNvSpPr txBox="1"/>
          <p:nvPr/>
        </p:nvSpPr>
        <p:spPr>
          <a:xfrm>
            <a:off x="8839200" y="114301"/>
            <a:ext cx="307777" cy="1866899"/>
          </a:xfrm>
          <a:prstGeom prst="rect">
            <a:avLst/>
          </a:prstGeom>
          <a:noFill/>
        </p:spPr>
        <p:txBody>
          <a:bodyPr vert="vert270" wrap="square" rtlCol="0">
            <a:spAutoFit/>
          </a:bodyPr>
          <a:lstStyle/>
          <a:p>
            <a:pPr algn="r"/>
            <a:r>
              <a:rPr lang="en-US" sz="800" dirty="0" smtClean="0">
                <a:solidFill>
                  <a:srgbClr val="BFBFBF"/>
                </a:solidFill>
                <a:latin typeface="Century Gothic"/>
                <a:ea typeface="Century Gothic"/>
                <a:cs typeface="Century Gothic"/>
              </a:rPr>
              <a:t>MOLIMA/DREAMSTIME.COM</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3061294940"/>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10800000">
            <a:off x="457200" y="9144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pic>
        <p:nvPicPr>
          <p:cNvPr id="1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0875" y="2590800"/>
            <a:ext cx="700753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399" y="6096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14" name="TextBox 13"/>
          <p:cNvSpPr txBox="1"/>
          <p:nvPr/>
        </p:nvSpPr>
        <p:spPr>
          <a:xfrm>
            <a:off x="265116" y="602755"/>
            <a:ext cx="7563289"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PRODUCTION POSSIBILITIES FRONTIER</a:t>
            </a:r>
            <a:endParaRPr lang="en-US" sz="3300" dirty="0">
              <a:solidFill>
                <a:schemeClr val="bg1"/>
              </a:solidFill>
              <a:latin typeface="Century Gothic" panose="020B0502020202020204" pitchFamily="34" charset="0"/>
            </a:endParaRPr>
          </a:p>
        </p:txBody>
      </p:sp>
      <p:sp>
        <p:nvSpPr>
          <p:cNvPr id="7" name="Content Placeholder 2"/>
          <p:cNvSpPr txBox="1">
            <a:spLocks/>
          </p:cNvSpPr>
          <p:nvPr/>
        </p:nvSpPr>
        <p:spPr>
          <a:xfrm>
            <a:off x="762000" y="1752600"/>
            <a:ext cx="7315200" cy="3886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schemeClr val="tx1">
                  <a:lumMod val="65000"/>
                  <a:lumOff val="35000"/>
                </a:schemeClr>
              </a:buClr>
            </a:pPr>
            <a:r>
              <a:rPr lang="en-US" altLang="en-US" dirty="0" smtClean="0">
                <a:solidFill>
                  <a:schemeClr val="tx1">
                    <a:lumMod val="50000"/>
                    <a:lumOff val="50000"/>
                  </a:schemeClr>
                </a:solidFill>
                <a:latin typeface="Arial" panose="020B0604020202020204" pitchFamily="34" charset="0"/>
                <a:cs typeface="Arial" panose="020B0604020202020204" pitchFamily="34" charset="0"/>
              </a:rPr>
              <a:t>THE PPF ALLOWS US TO ANSWER:</a:t>
            </a:r>
          </a:p>
          <a:p>
            <a:pPr lvl="1" algn="l">
              <a:buClr>
                <a:schemeClr val="tx1">
                  <a:lumMod val="65000"/>
                  <a:lumOff val="35000"/>
                </a:schemeClr>
              </a:buClr>
            </a:pPr>
            <a:endParaRPr lang="en-US" altLang="en-US" dirty="0" smtClean="0">
              <a:solidFill>
                <a:srgbClr val="FF0000"/>
              </a:solidFill>
              <a:latin typeface="Arial" panose="020B0604020202020204" pitchFamily="34" charset="0"/>
              <a:cs typeface="Arial" panose="020B0604020202020204" pitchFamily="34" charset="0"/>
            </a:endParaRPr>
          </a:p>
          <a:p>
            <a:pPr lvl="1" algn="l">
              <a:buClr>
                <a:schemeClr val="tx1">
                  <a:lumMod val="65000"/>
                  <a:lumOff val="35000"/>
                </a:schemeClr>
              </a:buClr>
            </a:pPr>
            <a:r>
              <a:rPr lang="en-US" altLang="en-US" dirty="0" smtClean="0">
                <a:solidFill>
                  <a:srgbClr val="F79646"/>
                </a:solidFill>
                <a:latin typeface="Arial" panose="020B0604020202020204" pitchFamily="34" charset="0"/>
                <a:cs typeface="Arial" panose="020B0604020202020204" pitchFamily="34" charset="0"/>
              </a:rPr>
              <a:t>HOW MUCH</a:t>
            </a:r>
            <a:r>
              <a:rPr lang="en-US" altLang="en-US" dirty="0">
                <a:solidFill>
                  <a:schemeClr val="tx1">
                    <a:lumMod val="50000"/>
                    <a:lumOff val="50000"/>
                  </a:schemeClr>
                </a:solidFill>
                <a:latin typeface="Arial" panose="020B0604020202020204" pitchFamily="34" charset="0"/>
                <a:cs typeface="Arial" panose="020B0604020202020204" pitchFamily="34" charset="0"/>
              </a:rPr>
              <a:t>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CAN BE PRODUCED?</a:t>
            </a:r>
          </a:p>
          <a:p>
            <a:pPr lvl="1" algn="l">
              <a:buClr>
                <a:schemeClr val="tx1">
                  <a:lumMod val="65000"/>
                  <a:lumOff val="35000"/>
                </a:schemeClr>
              </a:buClr>
            </a:pPr>
            <a:endParaRPr lang="en-US" altLang="en-US" dirty="0" smtClean="0">
              <a:solidFill>
                <a:schemeClr val="tx1">
                  <a:lumMod val="50000"/>
                  <a:lumOff val="50000"/>
                </a:schemeClr>
              </a:solidFill>
              <a:latin typeface="Arial" panose="020B0604020202020204" pitchFamily="34" charset="0"/>
              <a:cs typeface="Arial" panose="020B0604020202020204" pitchFamily="34" charset="0"/>
            </a:endParaRPr>
          </a:p>
          <a:p>
            <a:pPr lvl="1" algn="l">
              <a:buClr>
                <a:schemeClr val="tx1">
                  <a:lumMod val="65000"/>
                  <a:lumOff val="35000"/>
                </a:schemeClr>
              </a:buClr>
            </a:pPr>
            <a:r>
              <a:rPr lang="en-US" altLang="en-US" dirty="0" smtClean="0">
                <a:solidFill>
                  <a:srgbClr val="F79646"/>
                </a:solidFill>
                <a:latin typeface="Arial" panose="020B0604020202020204" pitchFamily="34" charset="0"/>
                <a:cs typeface="Arial" panose="020B0604020202020204" pitchFamily="34" charset="0"/>
              </a:rPr>
              <a:t>WHAT WILL IT COST </a:t>
            </a:r>
            <a:r>
              <a:rPr lang="en-US" altLang="en-US" dirty="0" smtClean="0">
                <a:solidFill>
                  <a:schemeClr val="tx1">
                    <a:lumMod val="50000"/>
                    <a:lumOff val="50000"/>
                  </a:schemeClr>
                </a:solidFill>
                <a:latin typeface="Arial" panose="020B0604020202020204" pitchFamily="34" charset="0"/>
                <a:cs typeface="Arial" panose="020B0604020202020204" pitchFamily="34" charset="0"/>
              </a:rPr>
              <a:t>TO CHANGE THE PRODUCTION MIX?</a:t>
            </a:r>
          </a:p>
        </p:txBody>
      </p:sp>
      <p:sp>
        <p:nvSpPr>
          <p:cNvPr id="23" name="Oval 22"/>
          <p:cNvSpPr/>
          <p:nvPr/>
        </p:nvSpPr>
        <p:spPr>
          <a:xfrm>
            <a:off x="684757" y="2905541"/>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4" name="TextBox 23"/>
          <p:cNvSpPr txBox="1"/>
          <p:nvPr/>
        </p:nvSpPr>
        <p:spPr>
          <a:xfrm>
            <a:off x="381000" y="25146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25" name="Oval 24"/>
          <p:cNvSpPr/>
          <p:nvPr/>
        </p:nvSpPr>
        <p:spPr>
          <a:xfrm>
            <a:off x="684757" y="3886201"/>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a:endParaRPr>
          </a:p>
        </p:txBody>
      </p:sp>
      <p:sp>
        <p:nvSpPr>
          <p:cNvPr id="26" name="TextBox 25"/>
          <p:cNvSpPr txBox="1"/>
          <p:nvPr/>
        </p:nvSpPr>
        <p:spPr>
          <a:xfrm>
            <a:off x="381000" y="3581400"/>
            <a:ext cx="1064715" cy="1277273"/>
          </a:xfrm>
          <a:prstGeom prst="rect">
            <a:avLst/>
          </a:prstGeom>
          <a:noFill/>
        </p:spPr>
        <p:txBody>
          <a:bodyPr wrap="none" rtlCol="0">
            <a:spAutoFit/>
          </a:bodyPr>
          <a:lstStyle/>
          <a:p>
            <a:pPr lvl="0"/>
            <a:r>
              <a:rPr lang="en-US" sz="7700" dirty="0" smtClean="0">
                <a:solidFill>
                  <a:schemeClr val="tx1">
                    <a:lumMod val="50000"/>
                    <a:lumOff val="50000"/>
                  </a:schemeClr>
                </a:solidFill>
                <a:latin typeface="Century Gothic" pitchFamily="34" charset="0"/>
                <a:cs typeface="Arial" pitchFamily="34" charset="0"/>
                <a:sym typeface="Wingdings"/>
              </a:rPr>
              <a:t></a:t>
            </a:r>
            <a:endParaRPr lang="en-US" sz="7700" dirty="0">
              <a:solidFill>
                <a:schemeClr val="tx1">
                  <a:lumMod val="50000"/>
                  <a:lumOff val="50000"/>
                </a:schemeClr>
              </a:solidFill>
              <a:latin typeface="Century Gothic" pitchFamily="34" charset="0"/>
              <a:cs typeface="Arial" pitchFamily="34" charset="0"/>
            </a:endParaRPr>
          </a:p>
        </p:txBody>
      </p:sp>
      <p:sp>
        <p:nvSpPr>
          <p:cNvPr id="11" name="TextBox 1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4376413"/>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3788</TotalTime>
  <Words>1571</Words>
  <Application>Microsoft Office PowerPoint</Application>
  <PresentationFormat>On-screen Show (4:3)</PresentationFormat>
  <Paragraphs>442</Paragraphs>
  <Slides>37</Slides>
  <Notes>37</Notes>
  <HiddenSlides>0</HiddenSlides>
  <MMClips>0</MMClips>
  <ScaleCrop>false</ScaleCrop>
  <HeadingPairs>
    <vt:vector size="4" baseType="variant">
      <vt:variant>
        <vt:lpstr>Theme</vt:lpstr>
      </vt:variant>
      <vt:variant>
        <vt:i4>12</vt:i4>
      </vt:variant>
      <vt:variant>
        <vt:lpstr>Slide Titles</vt:lpstr>
      </vt:variant>
      <vt:variant>
        <vt:i4>37</vt:i4>
      </vt:variant>
    </vt:vector>
  </HeadingPairs>
  <TitlesOfParts>
    <vt:vector size="49" baseType="lpstr">
      <vt:lpstr>Office Theme</vt:lpstr>
      <vt:lpstr>1_Food for thought</vt:lpstr>
      <vt:lpstr>2_Office Theme</vt:lpstr>
      <vt:lpstr>3_Office Theme</vt:lpstr>
      <vt:lpstr>4_Office Theme</vt:lpstr>
      <vt:lpstr>1_Office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PRODUCTION POSSIBILITIES FRONTIER</vt:lpstr>
      <vt:lpstr>PowerPoint Presentation</vt:lpstr>
      <vt:lpstr>PowerPoint Presentation</vt:lpstr>
      <vt:lpstr>PowerPoint Presentation</vt:lpstr>
      <vt:lpstr>PowerPoint Presentation</vt:lpstr>
      <vt:lpstr>INCREASING OPPORTUNITY COST</vt:lpstr>
      <vt:lpstr>PowerPoint Presentation</vt:lpstr>
      <vt:lpstr>PPF AND ECONOMIC GROWTH</vt:lpstr>
      <vt:lpstr>PowerPoint Presentation</vt:lpstr>
      <vt:lpstr>PowerPoint Presentation</vt:lpstr>
      <vt:lpstr>SPECIALIZATION, COMPARATIVE ADVANTAGE, AND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261</cp:revision>
  <dcterms:created xsi:type="dcterms:W3CDTF">2013-11-11T14:39:47Z</dcterms:created>
  <dcterms:modified xsi:type="dcterms:W3CDTF">2016-10-26T20:45:10Z</dcterms:modified>
</cp:coreProperties>
</file>