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6.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7.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8.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9.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10.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11.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12.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13.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14.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5.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16.xml" ContentType="application/vnd.openxmlformats-officedocument.theme+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17.xml" ContentType="application/vnd.openxmlformats-officedocument.theme+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18.xml" ContentType="application/vnd.openxmlformats-officedocument.theme+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19.xml" ContentType="application/vnd.openxmlformats-officedocument.theme+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theme/theme20.xml" ContentType="application/vnd.openxmlformats-officedocument.theme+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theme/theme21.xml" ContentType="application/vnd.openxmlformats-officedocument.theme+xml"/>
  <Override PartName="/ppt/theme/theme2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805" r:id="rId3"/>
    <p:sldMasterId id="2147483833" r:id="rId4"/>
    <p:sldMasterId id="2147483836" r:id="rId5"/>
    <p:sldMasterId id="2147483853" r:id="rId6"/>
    <p:sldMasterId id="2147483856" r:id="rId7"/>
    <p:sldMasterId id="2147483861" r:id="rId8"/>
    <p:sldMasterId id="2147483873" r:id="rId9"/>
    <p:sldMasterId id="2147483885" r:id="rId10"/>
    <p:sldMasterId id="2147483897" r:id="rId11"/>
    <p:sldMasterId id="2147483909" r:id="rId12"/>
    <p:sldMasterId id="2147483921" r:id="rId13"/>
    <p:sldMasterId id="2147483933" r:id="rId14"/>
    <p:sldMasterId id="2147483945" r:id="rId15"/>
    <p:sldMasterId id="2147483957" r:id="rId16"/>
    <p:sldMasterId id="2147483969" r:id="rId17"/>
    <p:sldMasterId id="2147483981" r:id="rId18"/>
    <p:sldMasterId id="2147483993" r:id="rId19"/>
    <p:sldMasterId id="2147484005" r:id="rId20"/>
    <p:sldMasterId id="2147484017" r:id="rId21"/>
  </p:sldMasterIdLst>
  <p:notesMasterIdLst>
    <p:notesMasterId r:id="rId68"/>
  </p:notesMasterIdLst>
  <p:sldIdLst>
    <p:sldId id="694" r:id="rId22"/>
    <p:sldId id="601" r:id="rId23"/>
    <p:sldId id="602" r:id="rId24"/>
    <p:sldId id="675" r:id="rId25"/>
    <p:sldId id="676" r:id="rId26"/>
    <p:sldId id="677" r:id="rId27"/>
    <p:sldId id="678" r:id="rId28"/>
    <p:sldId id="658" r:id="rId29"/>
    <p:sldId id="657" r:id="rId30"/>
    <p:sldId id="659" r:id="rId31"/>
    <p:sldId id="655" r:id="rId32"/>
    <p:sldId id="660" r:id="rId33"/>
    <p:sldId id="662" r:id="rId34"/>
    <p:sldId id="656" r:id="rId35"/>
    <p:sldId id="681" r:id="rId36"/>
    <p:sldId id="696" r:id="rId37"/>
    <p:sldId id="682" r:id="rId38"/>
    <p:sldId id="697" r:id="rId39"/>
    <p:sldId id="691" r:id="rId40"/>
    <p:sldId id="661" r:id="rId41"/>
    <p:sldId id="679" r:id="rId42"/>
    <p:sldId id="680" r:id="rId43"/>
    <p:sldId id="692" r:id="rId44"/>
    <p:sldId id="698" r:id="rId45"/>
    <p:sldId id="663" r:id="rId46"/>
    <p:sldId id="664" r:id="rId47"/>
    <p:sldId id="665" r:id="rId48"/>
    <p:sldId id="685" r:id="rId49"/>
    <p:sldId id="686" r:id="rId50"/>
    <p:sldId id="666" r:id="rId51"/>
    <p:sldId id="667" r:id="rId52"/>
    <p:sldId id="687" r:id="rId53"/>
    <p:sldId id="699" r:id="rId54"/>
    <p:sldId id="688" r:id="rId55"/>
    <p:sldId id="700" r:id="rId56"/>
    <p:sldId id="654" r:id="rId57"/>
    <p:sldId id="673" r:id="rId58"/>
    <p:sldId id="674" r:id="rId59"/>
    <p:sldId id="672" r:id="rId60"/>
    <p:sldId id="645" r:id="rId61"/>
    <p:sldId id="668" r:id="rId62"/>
    <p:sldId id="669" r:id="rId63"/>
    <p:sldId id="650" r:id="rId64"/>
    <p:sldId id="649" r:id="rId65"/>
    <p:sldId id="671" r:id="rId66"/>
    <p:sldId id="695" r:id="rId6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edaly" initials="k" lastIdx="15" clrIdx="0"/>
  <p:cmAuthor id="1" name="Isman, Jodi" initials="IJ" lastIdx="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008080"/>
    <a:srgbClr val="F79646"/>
    <a:srgbClr val="FCD5B5"/>
    <a:srgbClr val="A6A6A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72" autoAdjust="0"/>
    <p:restoredTop sz="81197" autoAdjust="0"/>
  </p:normalViewPr>
  <p:slideViewPr>
    <p:cSldViewPr>
      <p:cViewPr varScale="1">
        <p:scale>
          <a:sx n="74" d="100"/>
          <a:sy n="74" d="100"/>
        </p:scale>
        <p:origin x="-1872" y="-96"/>
      </p:cViewPr>
      <p:guideLst>
        <p:guide orient="horz" pos="2160"/>
        <p:guide pos="2880"/>
      </p:guideLst>
    </p:cSldViewPr>
  </p:slideViewPr>
  <p:outlineViewPr>
    <p:cViewPr>
      <p:scale>
        <a:sx n="33" d="100"/>
        <a:sy n="33" d="100"/>
      </p:scale>
      <p:origin x="0" y="119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5.xml"/><Relationship Id="rId39" Type="http://schemas.openxmlformats.org/officeDocument/2006/relationships/slide" Target="slides/slide18.xml"/><Relationship Id="rId21" Type="http://schemas.openxmlformats.org/officeDocument/2006/relationships/slideMaster" Target="slideMasters/slideMaster21.xml"/><Relationship Id="rId34" Type="http://schemas.openxmlformats.org/officeDocument/2006/relationships/slide" Target="slides/slide13.xml"/><Relationship Id="rId42" Type="http://schemas.openxmlformats.org/officeDocument/2006/relationships/slide" Target="slides/slide21.xml"/><Relationship Id="rId47" Type="http://schemas.openxmlformats.org/officeDocument/2006/relationships/slide" Target="slides/slide26.xml"/><Relationship Id="rId50" Type="http://schemas.openxmlformats.org/officeDocument/2006/relationships/slide" Target="slides/slide29.xml"/><Relationship Id="rId55" Type="http://schemas.openxmlformats.org/officeDocument/2006/relationships/slide" Target="slides/slide34.xml"/><Relationship Id="rId63" Type="http://schemas.openxmlformats.org/officeDocument/2006/relationships/slide" Target="slides/slide42.xml"/><Relationship Id="rId68"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8.xml"/><Relationship Id="rId11" Type="http://schemas.openxmlformats.org/officeDocument/2006/relationships/slideMaster" Target="slideMasters/slideMaster11.xml"/><Relationship Id="rId24" Type="http://schemas.openxmlformats.org/officeDocument/2006/relationships/slide" Target="slides/slide3.xml"/><Relationship Id="rId32" Type="http://schemas.openxmlformats.org/officeDocument/2006/relationships/slide" Target="slides/slide11.xml"/><Relationship Id="rId37" Type="http://schemas.openxmlformats.org/officeDocument/2006/relationships/slide" Target="slides/slide16.xml"/><Relationship Id="rId40" Type="http://schemas.openxmlformats.org/officeDocument/2006/relationships/slide" Target="slides/slide19.xml"/><Relationship Id="rId45" Type="http://schemas.openxmlformats.org/officeDocument/2006/relationships/slide" Target="slides/slide24.xml"/><Relationship Id="rId53" Type="http://schemas.openxmlformats.org/officeDocument/2006/relationships/slide" Target="slides/slide32.xml"/><Relationship Id="rId58" Type="http://schemas.openxmlformats.org/officeDocument/2006/relationships/slide" Target="slides/slide37.xml"/><Relationship Id="rId66" Type="http://schemas.openxmlformats.org/officeDocument/2006/relationships/slide" Target="slides/slide45.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49" Type="http://schemas.openxmlformats.org/officeDocument/2006/relationships/slide" Target="slides/slide28.xml"/><Relationship Id="rId57" Type="http://schemas.openxmlformats.org/officeDocument/2006/relationships/slide" Target="slides/slide36.xml"/><Relationship Id="rId61" Type="http://schemas.openxmlformats.org/officeDocument/2006/relationships/slide" Target="slides/slide40.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0.xml"/><Relationship Id="rId44" Type="http://schemas.openxmlformats.org/officeDocument/2006/relationships/slide" Target="slides/slide23.xml"/><Relationship Id="rId52" Type="http://schemas.openxmlformats.org/officeDocument/2006/relationships/slide" Target="slides/slide31.xml"/><Relationship Id="rId60" Type="http://schemas.openxmlformats.org/officeDocument/2006/relationships/slide" Target="slides/slide39.xml"/><Relationship Id="rId65" Type="http://schemas.openxmlformats.org/officeDocument/2006/relationships/slide" Target="slides/slide44.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slide" Target="slides/slide14.xml"/><Relationship Id="rId43" Type="http://schemas.openxmlformats.org/officeDocument/2006/relationships/slide" Target="slides/slide22.xml"/><Relationship Id="rId48" Type="http://schemas.openxmlformats.org/officeDocument/2006/relationships/slide" Target="slides/slide27.xml"/><Relationship Id="rId56" Type="http://schemas.openxmlformats.org/officeDocument/2006/relationships/slide" Target="slides/slide35.xml"/><Relationship Id="rId64" Type="http://schemas.openxmlformats.org/officeDocument/2006/relationships/slide" Target="slides/slide43.xml"/><Relationship Id="rId69" Type="http://schemas.openxmlformats.org/officeDocument/2006/relationships/commentAuthors" Target="commentAuthors.xml"/><Relationship Id="rId8" Type="http://schemas.openxmlformats.org/officeDocument/2006/relationships/slideMaster" Target="slideMasters/slideMaster8.xml"/><Relationship Id="rId51" Type="http://schemas.openxmlformats.org/officeDocument/2006/relationships/slide" Target="slides/slide30.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slide" Target="slides/slide17.xml"/><Relationship Id="rId46" Type="http://schemas.openxmlformats.org/officeDocument/2006/relationships/slide" Target="slides/slide25.xml"/><Relationship Id="rId59" Type="http://schemas.openxmlformats.org/officeDocument/2006/relationships/slide" Target="slides/slide38.xml"/><Relationship Id="rId67" Type="http://schemas.openxmlformats.org/officeDocument/2006/relationships/slide" Target="slides/slide46.xml"/><Relationship Id="rId20" Type="http://schemas.openxmlformats.org/officeDocument/2006/relationships/slideMaster" Target="slideMasters/slideMaster20.xml"/><Relationship Id="rId41" Type="http://schemas.openxmlformats.org/officeDocument/2006/relationships/slide" Target="slides/slide20.xml"/><Relationship Id="rId54" Type="http://schemas.openxmlformats.org/officeDocument/2006/relationships/slide" Target="slides/slide33.xml"/><Relationship Id="rId62" Type="http://schemas.openxmlformats.org/officeDocument/2006/relationships/slide" Target="slides/slide4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706597-A0CD-4367-B3B4-3B20C8A464A9}" type="datetimeFigureOut">
              <a:rPr lang="en-US" smtClean="0"/>
              <a:t>10/26/2016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9C9249-343B-4722-9764-1BA316ECD671}" type="slidenum">
              <a:rPr lang="en-US" smtClean="0"/>
              <a:t>‹#›</a:t>
            </a:fld>
            <a:endParaRPr lang="en-US" dirty="0"/>
          </a:p>
        </p:txBody>
      </p:sp>
    </p:spTree>
    <p:extLst>
      <p:ext uri="{BB962C8B-B14F-4D97-AF65-F5344CB8AC3E}">
        <p14:creationId xmlns:p14="http://schemas.microsoft.com/office/powerpoint/2010/main" val="2183674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slide" Target="../slides/slide46.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D29C9249-343B-4722-9764-1BA316ECD671}"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820397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9C9249-343B-4722-9764-1BA316ECD671}"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3343045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9C9249-343B-4722-9764-1BA316ECD671}"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33430452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9C9249-343B-4722-9764-1BA316ECD671}"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33430452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9C9249-343B-4722-9764-1BA316ECD671}"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33430452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9C9249-343B-4722-9764-1BA316ECD671}"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33430452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9C9249-343B-4722-9764-1BA316ECD671}"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33430452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9C9249-343B-4722-9764-1BA316ECD671}"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33430452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9C9249-343B-4722-9764-1BA316ECD671}" type="slidenum">
              <a:rPr lang="en-US">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33430452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9C9249-343B-4722-9764-1BA316ECD671}"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33430452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9C9249-343B-4722-9764-1BA316ECD671}"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3343045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9C9249-343B-4722-9764-1BA316ECD671}"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33430452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9C9249-343B-4722-9764-1BA316ECD671}"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33430452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9C9249-343B-4722-9764-1BA316ECD671}"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33430452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9C9249-343B-4722-9764-1BA316ECD671}"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33430452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9C9249-343B-4722-9764-1BA316ECD671}"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33430452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9C9249-343B-4722-9764-1BA316ECD671}"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33430452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9C9249-343B-4722-9764-1BA316ECD671}"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33430452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a:t>
            </a:r>
            <a:r>
              <a:rPr lang="en-US" baseline="0" dirty="0" smtClean="0"/>
              <a:t> A</a:t>
            </a:r>
            <a:endParaRPr lang="en-US" dirty="0"/>
          </a:p>
        </p:txBody>
      </p:sp>
      <p:sp>
        <p:nvSpPr>
          <p:cNvPr id="4" name="Slide Number Placeholder 3"/>
          <p:cNvSpPr>
            <a:spLocks noGrp="1"/>
          </p:cNvSpPr>
          <p:nvPr>
            <p:ph type="sldNum" sz="quarter" idx="10"/>
          </p:nvPr>
        </p:nvSpPr>
        <p:spPr/>
        <p:txBody>
          <a:bodyPr/>
          <a:lstStyle/>
          <a:p>
            <a:fld id="{D29C9249-343B-4722-9764-1BA316ECD671}"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36057696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Answer: For purchasing</a:t>
            </a:r>
            <a:r>
              <a:rPr lang="en-US" altLang="en-US" baseline="0" dirty="0" smtClean="0"/>
              <a:t> power parity to hold, products must be easily traded between countries so prices and exchange rates can equalize. Services such as massages are not tradable, and therefore price differences will be common between countries, especially countries like Thailand, which has lower wages than the United States and a larger supply of massage therapists.</a:t>
            </a:r>
            <a:endParaRPr lang="en-US" altLang="en-US" dirty="0" smtClean="0"/>
          </a:p>
        </p:txBody>
      </p:sp>
      <p:sp>
        <p:nvSpPr>
          <p:cNvPr id="4" name="Slide Number Placeholder 3"/>
          <p:cNvSpPr>
            <a:spLocks noGrp="1"/>
          </p:cNvSpPr>
          <p:nvPr>
            <p:ph type="sldNum" sz="quarter" idx="5"/>
          </p:nvPr>
        </p:nvSpPr>
        <p:spPr/>
        <p:txBody>
          <a:bodyPr/>
          <a:lstStyle/>
          <a:p>
            <a:pPr>
              <a:defRPr/>
            </a:pPr>
            <a:fld id="{B3A85C6D-6F3F-47B1-ADFC-3439C2F7E164}" type="slidenum">
              <a:rPr lang="en-US" smtClean="0">
                <a:solidFill>
                  <a:prstClr val="black"/>
                </a:solidFill>
              </a:rPr>
              <a:pPr>
                <a:defRPr/>
              </a:pPr>
              <a:t>42</a:t>
            </a:fld>
            <a:endParaRPr lang="en-US" dirty="0">
              <a:solidFill>
                <a:prstClr val="black"/>
              </a:solidFill>
            </a:endParaRPr>
          </a:p>
        </p:txBody>
      </p:sp>
    </p:spTree>
    <p:extLst>
      <p:ext uri="{BB962C8B-B14F-4D97-AF65-F5344CB8AC3E}">
        <p14:creationId xmlns:p14="http://schemas.microsoft.com/office/powerpoint/2010/main" val="10385264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a:t>
            </a:r>
            <a:r>
              <a:rPr lang="en-US" baseline="0" dirty="0" smtClean="0"/>
              <a:t> D</a:t>
            </a:r>
            <a:endParaRPr lang="en-US" dirty="0"/>
          </a:p>
        </p:txBody>
      </p:sp>
      <p:sp>
        <p:nvSpPr>
          <p:cNvPr id="4" name="Slide Number Placeholder 3"/>
          <p:cNvSpPr>
            <a:spLocks noGrp="1"/>
          </p:cNvSpPr>
          <p:nvPr>
            <p:ph type="sldNum" sz="quarter" idx="10"/>
          </p:nvPr>
        </p:nvSpPr>
        <p:spPr/>
        <p:txBody>
          <a:bodyPr/>
          <a:lstStyle/>
          <a:p>
            <a:fld id="{D29C9249-343B-4722-9764-1BA316ECD671}"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36057696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Answer: T</a:t>
            </a:r>
            <a:r>
              <a:rPr lang="en-US" altLang="en-US" baseline="0" dirty="0" smtClean="0"/>
              <a:t>o keep the value of the yuan down, the Chinese government must generate artificial demand for U.S. dollars relative to the yuan. It does this by hoarding U.S. dollars that were used to buy Chinese goods. By holding U.S. dollars, it reduces the supply of dollars on the foreign exchange market, boosting the value of the dollar and reducing the value of the yuan.</a:t>
            </a:r>
            <a:endParaRPr lang="en-US" altLang="en-US" dirty="0" smtClean="0"/>
          </a:p>
        </p:txBody>
      </p:sp>
      <p:sp>
        <p:nvSpPr>
          <p:cNvPr id="4" name="Slide Number Placeholder 3"/>
          <p:cNvSpPr>
            <a:spLocks noGrp="1"/>
          </p:cNvSpPr>
          <p:nvPr>
            <p:ph type="sldNum" sz="quarter" idx="5"/>
          </p:nvPr>
        </p:nvSpPr>
        <p:spPr/>
        <p:txBody>
          <a:bodyPr/>
          <a:lstStyle/>
          <a:p>
            <a:pPr>
              <a:defRPr/>
            </a:pPr>
            <a:fld id="{B3A85C6D-6F3F-47B1-ADFC-3439C2F7E164}" type="slidenum">
              <a:rPr lang="en-US" smtClean="0">
                <a:solidFill>
                  <a:prstClr val="black"/>
                </a:solidFill>
              </a:rPr>
              <a:pPr>
                <a:defRPr/>
              </a:pPr>
              <a:t>44</a:t>
            </a:fld>
            <a:endParaRPr lang="en-US" dirty="0">
              <a:solidFill>
                <a:prstClr val="black"/>
              </a:solidFill>
            </a:endParaRPr>
          </a:p>
        </p:txBody>
      </p:sp>
    </p:spTree>
    <p:extLst>
      <p:ext uri="{BB962C8B-B14F-4D97-AF65-F5344CB8AC3E}">
        <p14:creationId xmlns:p14="http://schemas.microsoft.com/office/powerpoint/2010/main" val="2016552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9C9249-343B-4722-9764-1BA316ECD671}"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3430452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a:t>
            </a:r>
            <a:r>
              <a:rPr lang="en-US" baseline="0" dirty="0" smtClean="0"/>
              <a:t> E</a:t>
            </a:r>
            <a:endParaRPr lang="en-US" dirty="0"/>
          </a:p>
        </p:txBody>
      </p:sp>
      <p:sp>
        <p:nvSpPr>
          <p:cNvPr id="4" name="Slide Number Placeholder 3"/>
          <p:cNvSpPr>
            <a:spLocks noGrp="1"/>
          </p:cNvSpPr>
          <p:nvPr>
            <p:ph type="sldNum" sz="quarter" idx="10"/>
          </p:nvPr>
        </p:nvSpPr>
        <p:spPr/>
        <p:txBody>
          <a:bodyPr/>
          <a:lstStyle/>
          <a:p>
            <a:fld id="{D29C9249-343B-4722-9764-1BA316ECD671}"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36057696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D29C9249-343B-4722-9764-1BA316ECD671}" type="slidenum">
              <a:rPr lang="en-US" smtClean="0">
                <a:solidFill>
                  <a:prstClr val="black"/>
                </a:solidFill>
              </a:rPr>
              <a:pPr/>
              <a:t>46</a:t>
            </a:fld>
            <a:endParaRPr lang="en-US" dirty="0">
              <a:solidFill>
                <a:prstClr val="black"/>
              </a:solidFill>
            </a:endParaRPr>
          </a:p>
        </p:txBody>
      </p:sp>
    </p:spTree>
    <p:extLst>
      <p:ext uri="{BB962C8B-B14F-4D97-AF65-F5344CB8AC3E}">
        <p14:creationId xmlns:p14="http://schemas.microsoft.com/office/powerpoint/2010/main" val="796685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9C9249-343B-4722-9764-1BA316ECD671}"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343045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9C9249-343B-4722-9764-1BA316ECD671}"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343045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9C9249-343B-4722-9764-1BA316ECD671}"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3430452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9C9249-343B-4722-9764-1BA316ECD671}"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3343045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9C9249-343B-4722-9764-1BA316ECD671}" type="slidenum">
              <a:rPr lang="en-US">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33430452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9C9249-343B-4722-9764-1BA316ECD671}"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3343045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1F59A4-396C-4EEC-AD28-9F54DCAB5162}" type="datetimeFigureOut">
              <a:rPr lang="en-US" smtClean="0"/>
              <a:t>10/26/2016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2EFC1D-0AE0-4807-9531-E387E195B908}" type="slidenum">
              <a:rPr lang="en-US" smtClean="0"/>
              <a:t>‹#›</a:t>
            </a:fld>
            <a:endParaRPr lang="en-US" dirty="0"/>
          </a:p>
        </p:txBody>
      </p:sp>
    </p:spTree>
    <p:extLst>
      <p:ext uri="{BB962C8B-B14F-4D97-AF65-F5344CB8AC3E}">
        <p14:creationId xmlns:p14="http://schemas.microsoft.com/office/powerpoint/2010/main" val="3260993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1F59A4-396C-4EEC-AD28-9F54DCAB5162}" type="datetimeFigureOut">
              <a:rPr lang="en-US" smtClean="0"/>
              <a:t>10/26/2016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2EFC1D-0AE0-4807-9531-E387E195B908}" type="slidenum">
              <a:rPr lang="en-US" smtClean="0"/>
              <a:t>‹#›</a:t>
            </a:fld>
            <a:endParaRPr lang="en-US" dirty="0"/>
          </a:p>
        </p:txBody>
      </p:sp>
    </p:spTree>
    <p:extLst>
      <p:ext uri="{BB962C8B-B14F-4D97-AF65-F5344CB8AC3E}">
        <p14:creationId xmlns:p14="http://schemas.microsoft.com/office/powerpoint/2010/main" val="356233926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2072721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0755226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9785076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0480077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6394545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4582254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7955208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3341063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3738178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07279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1F59A4-396C-4EEC-AD28-9F54DCAB5162}" type="datetimeFigureOut">
              <a:rPr lang="en-US" smtClean="0"/>
              <a:t>10/26/2016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2EFC1D-0AE0-4807-9531-E387E195B908}" type="slidenum">
              <a:rPr lang="en-US" smtClean="0"/>
              <a:t>‹#›</a:t>
            </a:fld>
            <a:endParaRPr lang="en-US" dirty="0"/>
          </a:p>
        </p:txBody>
      </p:sp>
    </p:spTree>
    <p:extLst>
      <p:ext uri="{BB962C8B-B14F-4D97-AF65-F5344CB8AC3E}">
        <p14:creationId xmlns:p14="http://schemas.microsoft.com/office/powerpoint/2010/main" val="284680269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8913347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3404158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7087199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88060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2461312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8025072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6404314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4038297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334793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056326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cs typeface="+mn-cs"/>
              </a:defRPr>
            </a:lvl1pPr>
          </a:lstStyle>
          <a:p>
            <a:pPr fontAlgn="base">
              <a:spcBef>
                <a:spcPct val="0"/>
              </a:spcBef>
              <a:spcAft>
                <a:spcPct val="0"/>
              </a:spcAft>
              <a:defRPr/>
            </a:pPr>
            <a:endParaRPr lang="en-US" dirty="0">
              <a:solidFill>
                <a:prstClr val="black"/>
              </a:solidFill>
            </a:endParaRPr>
          </a:p>
        </p:txBody>
      </p:sp>
    </p:spTree>
    <p:extLst>
      <p:ext uri="{BB962C8B-B14F-4D97-AF65-F5344CB8AC3E}">
        <p14:creationId xmlns:p14="http://schemas.microsoft.com/office/powerpoint/2010/main" val="48466775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7970307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8438578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9812121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2765980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6330907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952254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6080639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1185866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5941300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862794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type="obj" preserve="1">
  <p:cSld name="Title and Content">
    <p:spTree>
      <p:nvGrpSpPr>
        <p:cNvPr id="1" name=""/>
        <p:cNvGrpSpPr/>
        <p:nvPr/>
      </p:nvGrpSpPr>
      <p:grpSpPr>
        <a:xfrm>
          <a:off x="0" y="0"/>
          <a:ext cx="0" cy="0"/>
          <a:chOff x="0" y="0"/>
          <a:chExt cx="0" cy="0"/>
        </a:xfrm>
      </p:grpSpPr>
      <p:sp>
        <p:nvSpPr>
          <p:cNvPr id="4" name="Line 11"/>
          <p:cNvSpPr>
            <a:spLocks noChangeShapeType="1"/>
          </p:cNvSpPr>
          <p:nvPr/>
        </p:nvSpPr>
        <p:spPr bwMode="auto">
          <a:xfrm>
            <a:off x="0" y="0"/>
            <a:ext cx="9144000" cy="0"/>
          </a:xfrm>
          <a:prstGeom prst="line">
            <a:avLst/>
          </a:prstGeom>
          <a:noFill/>
          <a:ln w="9525">
            <a:solidFill>
              <a:schemeClr val="tx1"/>
            </a:solidFill>
            <a:round/>
            <a:headEnd/>
            <a:tailEnd/>
          </a:ln>
        </p:spPr>
        <p:txBody>
          <a:bodyPr/>
          <a:lstStyle/>
          <a:p>
            <a:pPr fontAlgn="base">
              <a:spcBef>
                <a:spcPct val="0"/>
              </a:spcBef>
              <a:spcAft>
                <a:spcPct val="0"/>
              </a:spcAft>
              <a:defRPr/>
            </a:pPr>
            <a:endParaRPr lang="en-US" dirty="0">
              <a:solidFill>
                <a:prstClr val="black"/>
              </a:solidFill>
            </a:endParaRPr>
          </a:p>
        </p:txBody>
      </p:sp>
      <p:sp>
        <p:nvSpPr>
          <p:cNvPr id="5" name="Oval 10"/>
          <p:cNvSpPr>
            <a:spLocks noChangeArrowheads="1"/>
          </p:cNvSpPr>
          <p:nvPr userDrawn="1"/>
        </p:nvSpPr>
        <p:spPr bwMode="auto">
          <a:xfrm>
            <a:off x="8305800" y="6492875"/>
            <a:ext cx="457200" cy="365125"/>
          </a:xfrm>
          <a:prstGeom prst="ellipse">
            <a:avLst/>
          </a:prstGeom>
          <a:gradFill rotWithShape="1">
            <a:gsLst>
              <a:gs pos="0">
                <a:srgbClr val="FFFF80"/>
              </a:gs>
              <a:gs pos="50000">
                <a:srgbClr val="FFFFB3"/>
              </a:gs>
              <a:gs pos="100000">
                <a:srgbClr val="FFFFDA"/>
              </a:gs>
            </a:gsLst>
            <a:lin ang="16200000" scaled="1"/>
          </a:gradFill>
          <a:ln w="9525" algn="ctr">
            <a:no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6" name="Slide Number Placeholder 5"/>
          <p:cNvSpPr txBox="1">
            <a:spLocks/>
          </p:cNvSpPr>
          <p:nvPr userDrawn="1"/>
        </p:nvSpPr>
        <p:spPr>
          <a:xfrm>
            <a:off x="8686800" y="6492875"/>
            <a:ext cx="457200" cy="365125"/>
          </a:xfrm>
          <a:prstGeom prst="rect">
            <a:avLst/>
          </a:prstGeom>
        </p:spPr>
        <p:txBody>
          <a:bodyPr/>
          <a:lstStyle/>
          <a:p>
            <a:pPr eaLnBrk="0" fontAlgn="base" hangingPunct="0">
              <a:spcBef>
                <a:spcPct val="0"/>
              </a:spcBef>
              <a:spcAft>
                <a:spcPct val="0"/>
              </a:spcAft>
              <a:defRPr/>
            </a:pPr>
            <a:fld id="{2248CEE0-2BFC-4DAE-98DB-919AA82EB6C6}" type="slidenum">
              <a:rPr lang="en-US" sz="1400">
                <a:solidFill>
                  <a:prstClr val="black"/>
                </a:solidFill>
                <a:latin typeface="Arial" charset="0"/>
                <a:cs typeface="Arial" charset="0"/>
              </a:rPr>
              <a:pPr eaLnBrk="0" fontAlgn="base" hangingPunct="0">
                <a:spcBef>
                  <a:spcPct val="0"/>
                </a:spcBef>
                <a:spcAft>
                  <a:spcPct val="0"/>
                </a:spcAft>
                <a:defRPr/>
              </a:pPr>
              <a:t>‹#›</a:t>
            </a:fld>
            <a:endParaRPr lang="en-US" sz="1400" dirty="0">
              <a:solidFill>
                <a:prstClr val="black"/>
              </a:solidFill>
              <a:latin typeface="Arial" charset="0"/>
              <a:cs typeface="Arial" charset="0"/>
            </a:endParaRPr>
          </a:p>
        </p:txBody>
      </p:sp>
      <p:sp>
        <p:nvSpPr>
          <p:cNvPr id="7" name="Footer Placeholder 4"/>
          <p:cNvSpPr txBox="1">
            <a:spLocks/>
          </p:cNvSpPr>
          <p:nvPr userDrawn="1"/>
        </p:nvSpPr>
        <p:spPr>
          <a:xfrm>
            <a:off x="8359775" y="6488113"/>
            <a:ext cx="457200" cy="365125"/>
          </a:xfrm>
          <a:prstGeom prst="rect">
            <a:avLst/>
          </a:prstGeom>
        </p:spPr>
        <p:txBody>
          <a:bodyPr/>
          <a:lstStyle>
            <a:lvl1pPr>
              <a:defRPr sz="1400">
                <a:latin typeface="Century Gothic" pitchFamily="34" charset="0"/>
              </a:defRPr>
            </a:lvl1pPr>
          </a:lstStyle>
          <a:p>
            <a:pPr eaLnBrk="0" fontAlgn="base" hangingPunct="0">
              <a:spcBef>
                <a:spcPct val="0"/>
              </a:spcBef>
              <a:spcAft>
                <a:spcPct val="0"/>
              </a:spcAft>
              <a:defRPr/>
            </a:pPr>
            <a:r>
              <a:rPr lang="en-US" dirty="0" smtClean="0">
                <a:solidFill>
                  <a:prstClr val="black"/>
                </a:solidFill>
                <a:latin typeface="Arial" pitchFamily="34" charset="0"/>
                <a:cs typeface="Arial" pitchFamily="34" charset="0"/>
              </a:rPr>
              <a:t>12-</a:t>
            </a:r>
            <a:endParaRPr lang="en-US" dirty="0">
              <a:solidFill>
                <a:prstClr val="black"/>
              </a:solidFill>
              <a:latin typeface="Arial" pitchFamily="34" charset="0"/>
              <a:cs typeface="Arial" pitchFamily="34" charset="0"/>
            </a:endParaRPr>
          </a:p>
        </p:txBody>
      </p:sp>
      <p:sp>
        <p:nvSpPr>
          <p:cNvPr id="2" name="Title 1"/>
          <p:cNvSpPr>
            <a:spLocks noGrp="1"/>
          </p:cNvSpPr>
          <p:nvPr>
            <p:ph type="title"/>
          </p:nvPr>
        </p:nvSpPr>
        <p:spPr>
          <a:xfrm>
            <a:off x="0" y="0"/>
            <a:ext cx="9144000" cy="912813"/>
          </a:xfrm>
          <a:prstGeom prst="rect">
            <a:avLst/>
          </a:prstGeom>
          <a:solidFill>
            <a:schemeClr val="accent6"/>
          </a:solidFill>
        </p:spPr>
        <p:txBody>
          <a:bodyPr/>
          <a:lstStyle>
            <a:lvl1pPr algn="ctr">
              <a:defRPr sz="4800" b="0" spc="300">
                <a:solidFill>
                  <a:srgbClr val="FFFFFF"/>
                </a:solidFill>
                <a:effectLst>
                  <a:outerShdw blurRad="38100" dist="38100" dir="2700000" algn="tl">
                    <a:srgbClr val="000000">
                      <a:alpha val="43137"/>
                    </a:srgbClr>
                  </a:outerShdw>
                </a:effectLst>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76200" y="1066800"/>
            <a:ext cx="9067800" cy="5257800"/>
          </a:xfrm>
          <a:prstGeom prst="rect">
            <a:avLst/>
          </a:prstGeom>
        </p:spPr>
        <p:txBody>
          <a:bodyPr/>
          <a:lstStyle>
            <a:lvl1pPr>
              <a:defRPr>
                <a:latin typeface="Arial" pitchFamily="34" charset="0"/>
                <a:cs typeface="Arial" pitchFamily="34" charset="0"/>
              </a:defRPr>
            </a:lvl1pPr>
            <a:lvl2pPr>
              <a:buFont typeface="Arial" pitchFamily="34" charset="0"/>
              <a:buChar char="•"/>
              <a:defRPr sz="3200" b="1">
                <a:latin typeface="Arial" pitchFamily="34" charset="0"/>
                <a:cs typeface="Arial" pitchFamily="34" charset="0"/>
              </a:defRPr>
            </a:lvl2pPr>
            <a:lvl3pPr>
              <a:buFont typeface="Arial" pitchFamily="34" charset="0"/>
              <a:buChar char="•"/>
              <a:defRPr sz="2800" b="1">
                <a:latin typeface="Arial" pitchFamily="34" charset="0"/>
                <a:cs typeface="Arial" pitchFamily="34" charset="0"/>
              </a:defRPr>
            </a:lvl3pPr>
            <a:lvl4pPr>
              <a:buFont typeface="Arial" pitchFamily="34" charset="0"/>
              <a:buChar char="•"/>
              <a:defRPr sz="2400" b="1">
                <a:latin typeface="Arial" pitchFamily="34" charset="0"/>
                <a:cs typeface="Arial" pitchFamily="34" charset="0"/>
              </a:defRPr>
            </a:lvl4pPr>
            <a:lvl5pPr>
              <a:buFont typeface="Arial" pitchFamily="34" charset="0"/>
              <a:buChar char="•"/>
              <a:defRPr sz="2400" b="1">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2"/>
          <p:cNvSpPr>
            <a:spLocks noGrp="1" noChangeArrowheads="1"/>
          </p:cNvSpPr>
          <p:nvPr>
            <p:ph type="ftr" sz="quarter" idx="10"/>
          </p:nvPr>
        </p:nvSpPr>
        <p:spPr>
          <a:xfrm>
            <a:off x="381000" y="6400800"/>
            <a:ext cx="7467600" cy="457200"/>
          </a:xfrm>
          <a:prstGeom prst="rect">
            <a:avLst/>
          </a:prstGeom>
        </p:spPr>
        <p:txBody>
          <a:bodyPr/>
          <a:lstStyle>
            <a:lvl1pPr fontAlgn="auto">
              <a:spcBef>
                <a:spcPts val="0"/>
              </a:spcBef>
              <a:spcAft>
                <a:spcPts val="0"/>
              </a:spcAft>
              <a:defRPr>
                <a:latin typeface="Arial" pitchFamily="34" charset="0"/>
                <a:cs typeface="Arial" pitchFamily="34" charset="0"/>
              </a:defRPr>
            </a:lvl1pPr>
          </a:lstStyle>
          <a:p>
            <a:pPr>
              <a:defRPr/>
            </a:pPr>
            <a:r>
              <a:rPr lang="en-US" dirty="0">
                <a:solidFill>
                  <a:prstClr val="black"/>
                </a:solidFill>
              </a:rPr>
              <a:t>Copyright 2014, Worth Publishers, Stone/Chiang, All Rights Reserved</a:t>
            </a:r>
          </a:p>
        </p:txBody>
      </p:sp>
    </p:spTree>
    <p:extLst>
      <p:ext uri="{BB962C8B-B14F-4D97-AF65-F5344CB8AC3E}">
        <p14:creationId xmlns:p14="http://schemas.microsoft.com/office/powerpoint/2010/main" val="3989189305"/>
      </p:ext>
    </p:extLst>
  </p:cSld>
  <p:clrMapOvr>
    <a:masterClrMapping/>
  </p:clrMapOvr>
  <p:transition>
    <p:fade thruBlk="1"/>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5262868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9171976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2832869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5145179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6624757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7731558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390395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0109285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1988877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513501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2813"/>
          </a:xfrm>
          <a:prstGeom prst="rect">
            <a:avLst/>
          </a:prstGeom>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Footer Placeholder 2"/>
          <p:cNvSpPr>
            <a:spLocks noGrp="1" noChangeArrowheads="1"/>
          </p:cNvSpPr>
          <p:nvPr>
            <p:ph type="ftr" sz="quarter" idx="10"/>
          </p:nvPr>
        </p:nvSpPr>
        <p:spPr>
          <a:xfrm>
            <a:off x="381000" y="6400800"/>
            <a:ext cx="7467600" cy="457200"/>
          </a:xfrm>
          <a:prstGeom prst="rect">
            <a:avLst/>
          </a:prstGeom>
        </p:spPr>
        <p:txBody>
          <a:bodyPr/>
          <a:lstStyle>
            <a:lvl1pPr fontAlgn="auto">
              <a:spcBef>
                <a:spcPts val="0"/>
              </a:spcBef>
              <a:spcAft>
                <a:spcPts val="0"/>
              </a:spcAft>
              <a:defRPr>
                <a:latin typeface="Arial" pitchFamily="34" charset="0"/>
                <a:cs typeface="Arial" pitchFamily="34" charset="0"/>
              </a:defRPr>
            </a:lvl1pPr>
          </a:lstStyle>
          <a:p>
            <a:pPr>
              <a:defRPr/>
            </a:pPr>
            <a:r>
              <a:rPr lang="en-US" dirty="0">
                <a:solidFill>
                  <a:prstClr val="black"/>
                </a:solidFill>
              </a:rPr>
              <a:t>Copyright 2014, Worth Publishers, Stone/Chiang, All Rights Reserved</a:t>
            </a:r>
          </a:p>
        </p:txBody>
      </p:sp>
      <p:sp>
        <p:nvSpPr>
          <p:cNvPr id="4" name="Rectangle 6"/>
          <p:cNvSpPr>
            <a:spLocks noGrp="1" noChangeArrowheads="1"/>
          </p:cNvSpPr>
          <p:nvPr>
            <p:ph type="sldNum" sz="quarter" idx="11"/>
          </p:nvPr>
        </p:nvSpPr>
        <p:spPr>
          <a:xfrm>
            <a:off x="8229600" y="6400800"/>
            <a:ext cx="609600" cy="381000"/>
          </a:xfrm>
          <a:prstGeom prst="rect">
            <a:avLst/>
          </a:prstGeom>
        </p:spPr>
        <p:txBody>
          <a:bodyPr vert="horz" wrap="square" lIns="91440" tIns="45720" rIns="91440" bIns="45720" numCol="1" anchor="t" anchorCtr="0" compatLnSpc="1">
            <a:prstTxWarp prst="textNoShape">
              <a:avLst/>
            </a:prstTxWarp>
          </a:bodyPr>
          <a:lstStyle>
            <a:lvl1pPr>
              <a:defRPr>
                <a:latin typeface="Arial" charset="0"/>
                <a:cs typeface="Arial" charset="0"/>
              </a:defRPr>
            </a:lvl1pPr>
          </a:lstStyle>
          <a:p>
            <a:pPr fontAlgn="base">
              <a:spcBef>
                <a:spcPct val="0"/>
              </a:spcBef>
              <a:spcAft>
                <a:spcPct val="0"/>
              </a:spcAft>
              <a:defRPr/>
            </a:pPr>
            <a:fld id="{919917B7-1E48-4D38-8F95-CD155DEBC75C}" type="slidenum">
              <a:rPr lang="en-US">
                <a:solidFill>
                  <a:prstClr val="black"/>
                </a:solidFill>
              </a:rPr>
              <a:pPr fontAlgn="base">
                <a:spcBef>
                  <a:spcPct val="0"/>
                </a:spcBef>
                <a:spcAft>
                  <a:spcPct val="0"/>
                </a:spcAft>
                <a:defRPr/>
              </a:pPr>
              <a:t>‹#›</a:t>
            </a:fld>
            <a:endParaRPr lang="en-US" dirty="0">
              <a:solidFill>
                <a:prstClr val="black"/>
              </a:solidFill>
            </a:endParaRPr>
          </a:p>
        </p:txBody>
      </p:sp>
    </p:spTree>
    <p:extLst>
      <p:ext uri="{BB962C8B-B14F-4D97-AF65-F5344CB8AC3E}">
        <p14:creationId xmlns:p14="http://schemas.microsoft.com/office/powerpoint/2010/main" val="61070795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3795207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2397759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1070756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8231550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797896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5284607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9457479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7720262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9251117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46701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type="obj" preserve="1">
  <p:cSld name="1_Title and Content">
    <p:spTree>
      <p:nvGrpSpPr>
        <p:cNvPr id="1" name=""/>
        <p:cNvGrpSpPr/>
        <p:nvPr/>
      </p:nvGrpSpPr>
      <p:grpSpPr>
        <a:xfrm>
          <a:off x="0" y="0"/>
          <a:ext cx="0" cy="0"/>
          <a:chOff x="0" y="0"/>
          <a:chExt cx="0" cy="0"/>
        </a:xfrm>
      </p:grpSpPr>
      <p:sp>
        <p:nvSpPr>
          <p:cNvPr id="4" name="Line 11"/>
          <p:cNvSpPr>
            <a:spLocks noChangeShapeType="1"/>
          </p:cNvSpPr>
          <p:nvPr/>
        </p:nvSpPr>
        <p:spPr bwMode="auto">
          <a:xfrm>
            <a:off x="0" y="0"/>
            <a:ext cx="9144000" cy="0"/>
          </a:xfrm>
          <a:prstGeom prst="line">
            <a:avLst/>
          </a:prstGeom>
          <a:noFill/>
          <a:ln w="9525">
            <a:solidFill>
              <a:schemeClr val="tx1"/>
            </a:solidFill>
            <a:round/>
            <a:headEnd/>
            <a:tailEnd/>
          </a:ln>
        </p:spPr>
        <p:txBody>
          <a:bodyPr/>
          <a:lstStyle/>
          <a:p>
            <a:pPr fontAlgn="base">
              <a:spcBef>
                <a:spcPct val="0"/>
              </a:spcBef>
              <a:spcAft>
                <a:spcPct val="0"/>
              </a:spcAft>
              <a:defRPr/>
            </a:pPr>
            <a:endParaRPr lang="en-US" dirty="0">
              <a:solidFill>
                <a:prstClr val="black"/>
              </a:solidFill>
            </a:endParaRPr>
          </a:p>
        </p:txBody>
      </p:sp>
      <p:sp>
        <p:nvSpPr>
          <p:cNvPr id="5" name="Oval 4"/>
          <p:cNvSpPr>
            <a:spLocks noChangeArrowheads="1"/>
          </p:cNvSpPr>
          <p:nvPr userDrawn="1"/>
        </p:nvSpPr>
        <p:spPr bwMode="auto">
          <a:xfrm>
            <a:off x="8305800" y="6492875"/>
            <a:ext cx="457200" cy="365125"/>
          </a:xfrm>
          <a:prstGeom prst="ellipse">
            <a:avLst/>
          </a:prstGeom>
          <a:gradFill rotWithShape="1">
            <a:gsLst>
              <a:gs pos="0">
                <a:srgbClr val="FFFF80"/>
              </a:gs>
              <a:gs pos="50000">
                <a:srgbClr val="FFFFB3"/>
              </a:gs>
              <a:gs pos="100000">
                <a:srgbClr val="FFFFDA"/>
              </a:gs>
            </a:gsLst>
            <a:lin ang="16200000" scaled="1"/>
          </a:gradFill>
          <a:ln w="9525" algn="ctr">
            <a:noFill/>
            <a:round/>
            <a:headEnd/>
            <a:tailEnd/>
          </a:ln>
        </p:spPr>
        <p:txBody>
          <a:bodyPr/>
          <a:lstStyle/>
          <a:p>
            <a:pPr fontAlgn="base">
              <a:spcBef>
                <a:spcPct val="0"/>
              </a:spcBef>
              <a:spcAft>
                <a:spcPct val="0"/>
              </a:spcAft>
              <a:defRPr/>
            </a:pPr>
            <a:endParaRPr lang="en-US" dirty="0">
              <a:solidFill>
                <a:prstClr val="black"/>
              </a:solidFill>
              <a:latin typeface="Calibri" pitchFamily="34" charset="0"/>
              <a:cs typeface="Arial" charset="0"/>
            </a:endParaRPr>
          </a:p>
        </p:txBody>
      </p:sp>
      <p:sp>
        <p:nvSpPr>
          <p:cNvPr id="6" name="Slide Number Placeholder 5"/>
          <p:cNvSpPr txBox="1">
            <a:spLocks/>
          </p:cNvSpPr>
          <p:nvPr userDrawn="1"/>
        </p:nvSpPr>
        <p:spPr>
          <a:xfrm>
            <a:off x="8686800" y="6492875"/>
            <a:ext cx="457200" cy="365125"/>
          </a:xfrm>
          <a:prstGeom prst="rect">
            <a:avLst/>
          </a:prstGeom>
        </p:spPr>
        <p:txBody>
          <a:bodyPr/>
          <a:lstStyle/>
          <a:p>
            <a:pPr eaLnBrk="0" fontAlgn="base" hangingPunct="0">
              <a:spcBef>
                <a:spcPct val="0"/>
              </a:spcBef>
              <a:spcAft>
                <a:spcPct val="0"/>
              </a:spcAft>
              <a:defRPr/>
            </a:pPr>
            <a:fld id="{FFCB55F5-0C93-4465-B36F-389F05678F49}" type="slidenum">
              <a:rPr lang="en-US" sz="1400">
                <a:solidFill>
                  <a:prstClr val="black"/>
                </a:solidFill>
                <a:latin typeface="Calibri" pitchFamily="34" charset="0"/>
                <a:cs typeface="Arial" charset="0"/>
              </a:rPr>
              <a:pPr eaLnBrk="0" fontAlgn="base" hangingPunct="0">
                <a:spcBef>
                  <a:spcPct val="0"/>
                </a:spcBef>
                <a:spcAft>
                  <a:spcPct val="0"/>
                </a:spcAft>
                <a:defRPr/>
              </a:pPr>
              <a:t>‹#›</a:t>
            </a:fld>
            <a:endParaRPr lang="en-US" sz="1400" dirty="0">
              <a:solidFill>
                <a:prstClr val="black"/>
              </a:solidFill>
              <a:latin typeface="Calibri" pitchFamily="34" charset="0"/>
              <a:cs typeface="Arial" charset="0"/>
            </a:endParaRPr>
          </a:p>
        </p:txBody>
      </p:sp>
      <p:sp>
        <p:nvSpPr>
          <p:cNvPr id="7" name="Footer Placeholder 4"/>
          <p:cNvSpPr txBox="1">
            <a:spLocks/>
          </p:cNvSpPr>
          <p:nvPr userDrawn="1"/>
        </p:nvSpPr>
        <p:spPr>
          <a:xfrm>
            <a:off x="8305800" y="6492875"/>
            <a:ext cx="457200" cy="365125"/>
          </a:xfrm>
          <a:prstGeom prst="rect">
            <a:avLst/>
          </a:prstGeom>
        </p:spPr>
        <p:txBody>
          <a:bodyPr/>
          <a:lstStyle>
            <a:lvl1pPr>
              <a:defRPr sz="1400">
                <a:latin typeface="Century Gothic" pitchFamily="34" charset="0"/>
              </a:defRPr>
            </a:lvl1pPr>
          </a:lstStyle>
          <a:p>
            <a:pPr eaLnBrk="0" fontAlgn="base" hangingPunct="0">
              <a:spcBef>
                <a:spcPct val="0"/>
              </a:spcBef>
              <a:spcAft>
                <a:spcPct val="0"/>
              </a:spcAft>
              <a:defRPr/>
            </a:pPr>
            <a:r>
              <a:rPr lang="en-US" dirty="0" smtClean="0">
                <a:solidFill>
                  <a:prstClr val="black"/>
                </a:solidFill>
                <a:latin typeface="Arial" pitchFamily="34" charset="0"/>
              </a:rPr>
              <a:t>10-</a:t>
            </a:r>
            <a:endParaRPr lang="en-US" dirty="0">
              <a:solidFill>
                <a:prstClr val="black"/>
              </a:solidFill>
              <a:latin typeface="Arial" pitchFamily="34" charset="0"/>
            </a:endParaRPr>
          </a:p>
        </p:txBody>
      </p:sp>
      <p:sp>
        <p:nvSpPr>
          <p:cNvPr id="2" name="Title 1"/>
          <p:cNvSpPr>
            <a:spLocks noGrp="1"/>
          </p:cNvSpPr>
          <p:nvPr>
            <p:ph type="title"/>
          </p:nvPr>
        </p:nvSpPr>
        <p:spPr>
          <a:xfrm>
            <a:off x="0" y="0"/>
            <a:ext cx="9144000" cy="912813"/>
          </a:xfrm>
          <a:prstGeom prst="rect">
            <a:avLst/>
          </a:prstGeom>
          <a:solidFill>
            <a:schemeClr val="accent6"/>
          </a:solidFill>
        </p:spPr>
        <p:txBody>
          <a:bodyPr/>
          <a:lstStyle>
            <a:lvl1pPr algn="ctr">
              <a:defRPr sz="4800" b="0" spc="300">
                <a:solidFill>
                  <a:srgbClr val="FFFFFF"/>
                </a:solidFill>
                <a:effectLst>
                  <a:outerShdw blurRad="38100" dist="38100" dir="2700000" algn="tl">
                    <a:srgbClr val="000000">
                      <a:alpha val="43137"/>
                    </a:srgbClr>
                  </a:outerShdw>
                </a:effectLst>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itchFamily="34" charset="0"/>
                <a:cs typeface="Arial" pitchFamily="34" charset="0"/>
              </a:defRPr>
            </a:lvl1pPr>
            <a:lvl2pPr>
              <a:buFont typeface="Arial" pitchFamily="34" charset="0"/>
              <a:buChar char="•"/>
              <a:defRPr sz="3200" b="1">
                <a:latin typeface="Arial" pitchFamily="34" charset="0"/>
                <a:cs typeface="Arial" pitchFamily="34" charset="0"/>
              </a:defRPr>
            </a:lvl2pPr>
            <a:lvl3pPr>
              <a:buFont typeface="Arial" pitchFamily="34" charset="0"/>
              <a:buChar char="•"/>
              <a:defRPr sz="2800" b="1">
                <a:latin typeface="Arial" pitchFamily="34" charset="0"/>
                <a:cs typeface="Arial" pitchFamily="34" charset="0"/>
              </a:defRPr>
            </a:lvl3pPr>
            <a:lvl4pPr>
              <a:buFont typeface="Arial" pitchFamily="34" charset="0"/>
              <a:buChar char="•"/>
              <a:defRPr sz="2400" b="1">
                <a:latin typeface="Arial" pitchFamily="34" charset="0"/>
                <a:cs typeface="Arial" pitchFamily="34" charset="0"/>
              </a:defRPr>
            </a:lvl4pPr>
            <a:lvl5pPr>
              <a:buFont typeface="Arial" pitchFamily="34" charset="0"/>
              <a:buChar char="•"/>
              <a:defRPr sz="2400" b="1">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2"/>
          <p:cNvSpPr>
            <a:spLocks noGrp="1" noChangeArrowheads="1"/>
          </p:cNvSpPr>
          <p:nvPr>
            <p:ph type="ftr" sz="quarter" idx="10"/>
          </p:nvPr>
        </p:nvSpPr>
        <p:spPr/>
        <p:txBody>
          <a:bodyPr/>
          <a:lstStyle>
            <a:lvl1pPr fontAlgn="auto">
              <a:spcBef>
                <a:spcPts val="0"/>
              </a:spcBef>
              <a:spcAft>
                <a:spcPts val="0"/>
              </a:spcAft>
              <a:defRPr>
                <a:latin typeface="Arial" pitchFamily="34" charset="0"/>
                <a:cs typeface="Arial" pitchFamily="34" charset="0"/>
              </a:defRPr>
            </a:lvl1pPr>
          </a:lstStyle>
          <a:p>
            <a:pPr>
              <a:defRPr/>
            </a:pPr>
            <a:r>
              <a:rPr lang="en-US" dirty="0">
                <a:solidFill>
                  <a:prstClr val="black"/>
                </a:solidFill>
              </a:rPr>
              <a:t>Copyright 2014, Worth Publishers, Stone/Chiang, All Rights Reserved</a:t>
            </a:r>
          </a:p>
        </p:txBody>
      </p:sp>
    </p:spTree>
    <p:extLst>
      <p:ext uri="{BB962C8B-B14F-4D97-AF65-F5344CB8AC3E}">
        <p14:creationId xmlns:p14="http://schemas.microsoft.com/office/powerpoint/2010/main" val="815020105"/>
      </p:ext>
    </p:extLst>
  </p:cSld>
  <p:clrMapOvr>
    <a:masterClrMapping/>
  </p:clrMapOvr>
  <p:transition>
    <p:fade thruBlk="1"/>
  </p:transition>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6676759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9986488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5578552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2241778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1164342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6907471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6689358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3316767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6991845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254584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noChangeArrowheads="1"/>
          </p:cNvSpPr>
          <p:nvPr>
            <p:ph type="ftr" sz="quarter" idx="10"/>
          </p:nvPr>
        </p:nvSpPr>
        <p:spPr/>
        <p:txBody>
          <a:bodyPr/>
          <a:lstStyle>
            <a:lvl1pPr>
              <a:defRPr/>
            </a:lvl1pPr>
          </a:lstStyle>
          <a:p>
            <a:pPr>
              <a:defRPr/>
            </a:pPr>
            <a:r>
              <a:rPr lang="en-US" dirty="0">
                <a:solidFill>
                  <a:prstClr val="black"/>
                </a:solidFill>
              </a:rPr>
              <a:t>Copyright 2014, Worth Publishers, Stone/Chiang, All Rights Reserved</a:t>
            </a:r>
          </a:p>
        </p:txBody>
      </p:sp>
    </p:spTree>
    <p:extLst>
      <p:ext uri="{BB962C8B-B14F-4D97-AF65-F5344CB8AC3E}">
        <p14:creationId xmlns:p14="http://schemas.microsoft.com/office/powerpoint/2010/main" val="49920188"/>
      </p:ext>
    </p:extLst>
  </p:cSld>
  <p:clrMapOvr>
    <a:masterClrMapping/>
  </p:clrMapOvr>
  <p:transition>
    <p:fade thruBlk="1"/>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736896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493208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1859588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9191729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4441980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4939181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4872404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5646144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6033149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835199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PhAnim="0" type="obj" preserve="1">
  <p:cSld name="1_Title and Content">
    <p:spTree>
      <p:nvGrpSpPr>
        <p:cNvPr id="1" name=""/>
        <p:cNvGrpSpPr/>
        <p:nvPr/>
      </p:nvGrpSpPr>
      <p:grpSpPr>
        <a:xfrm>
          <a:off x="0" y="0"/>
          <a:ext cx="0" cy="0"/>
          <a:chOff x="0" y="0"/>
          <a:chExt cx="0" cy="0"/>
        </a:xfrm>
      </p:grpSpPr>
      <p:sp>
        <p:nvSpPr>
          <p:cNvPr id="4" name="Line 11"/>
          <p:cNvSpPr>
            <a:spLocks noChangeShapeType="1"/>
          </p:cNvSpPr>
          <p:nvPr/>
        </p:nvSpPr>
        <p:spPr bwMode="auto">
          <a:xfrm>
            <a:off x="0" y="0"/>
            <a:ext cx="9144000" cy="0"/>
          </a:xfrm>
          <a:prstGeom prst="line">
            <a:avLst/>
          </a:prstGeom>
          <a:noFill/>
          <a:ln w="9525">
            <a:solidFill>
              <a:schemeClr val="tx1"/>
            </a:solidFill>
            <a:round/>
            <a:headEnd/>
            <a:tailEnd/>
          </a:ln>
        </p:spPr>
        <p:txBody>
          <a:bodyPr/>
          <a:lstStyle/>
          <a:p>
            <a:pPr fontAlgn="base">
              <a:spcBef>
                <a:spcPct val="0"/>
              </a:spcBef>
              <a:spcAft>
                <a:spcPct val="0"/>
              </a:spcAft>
              <a:defRPr/>
            </a:pPr>
            <a:endParaRPr lang="en-US" dirty="0">
              <a:solidFill>
                <a:prstClr val="black"/>
              </a:solidFill>
              <a:ea typeface="MS PGothic"/>
              <a:cs typeface="MS PGothic"/>
            </a:endParaRPr>
          </a:p>
        </p:txBody>
      </p:sp>
      <p:sp>
        <p:nvSpPr>
          <p:cNvPr id="5" name="Oval 4"/>
          <p:cNvSpPr>
            <a:spLocks noChangeArrowheads="1"/>
          </p:cNvSpPr>
          <p:nvPr userDrawn="1"/>
        </p:nvSpPr>
        <p:spPr bwMode="auto">
          <a:xfrm>
            <a:off x="8305800" y="6492875"/>
            <a:ext cx="457200" cy="365125"/>
          </a:xfrm>
          <a:prstGeom prst="ellipse">
            <a:avLst/>
          </a:prstGeom>
          <a:gradFill rotWithShape="1">
            <a:gsLst>
              <a:gs pos="0">
                <a:srgbClr val="FFFF80"/>
              </a:gs>
              <a:gs pos="50000">
                <a:srgbClr val="FFFFB3"/>
              </a:gs>
              <a:gs pos="100000">
                <a:srgbClr val="FFFFDA"/>
              </a:gs>
            </a:gsLst>
            <a:lin ang="16200000" scaled="1"/>
          </a:gradFill>
          <a:ln w="9525" algn="ctr">
            <a:noFill/>
            <a:round/>
            <a:headEnd/>
            <a:tailEnd/>
          </a:ln>
        </p:spPr>
        <p:txBody>
          <a:bodyPr/>
          <a:lstStyle/>
          <a:p>
            <a:pPr fontAlgn="base">
              <a:spcBef>
                <a:spcPct val="0"/>
              </a:spcBef>
              <a:spcAft>
                <a:spcPct val="0"/>
              </a:spcAft>
              <a:defRPr/>
            </a:pPr>
            <a:endParaRPr lang="en-US" dirty="0">
              <a:solidFill>
                <a:prstClr val="black"/>
              </a:solidFill>
              <a:ea typeface="MS PGothic"/>
              <a:cs typeface="Arial" charset="0"/>
            </a:endParaRPr>
          </a:p>
        </p:txBody>
      </p:sp>
      <p:sp>
        <p:nvSpPr>
          <p:cNvPr id="6" name="Slide Number Placeholder 5"/>
          <p:cNvSpPr txBox="1">
            <a:spLocks/>
          </p:cNvSpPr>
          <p:nvPr userDrawn="1"/>
        </p:nvSpPr>
        <p:spPr>
          <a:xfrm>
            <a:off x="8686800" y="6492875"/>
            <a:ext cx="457200" cy="365125"/>
          </a:xfrm>
          <a:prstGeom prst="rect">
            <a:avLst/>
          </a:prstGeom>
        </p:spPr>
        <p:txBody>
          <a:bodyPr/>
          <a:lstStyle/>
          <a:p>
            <a:pPr eaLnBrk="0" fontAlgn="base" hangingPunct="0">
              <a:spcBef>
                <a:spcPct val="0"/>
              </a:spcBef>
              <a:spcAft>
                <a:spcPct val="0"/>
              </a:spcAft>
              <a:defRPr/>
            </a:pPr>
            <a:fld id="{A7D0B681-E0E9-4284-A229-D601778D0AD2}" type="slidenum">
              <a:rPr lang="en-US" sz="1400">
                <a:solidFill>
                  <a:prstClr val="black"/>
                </a:solidFill>
                <a:ea typeface="MS PGothic"/>
                <a:cs typeface="Arial" charset="0"/>
              </a:rPr>
              <a:pPr eaLnBrk="0" fontAlgn="base" hangingPunct="0">
                <a:spcBef>
                  <a:spcPct val="0"/>
                </a:spcBef>
                <a:spcAft>
                  <a:spcPct val="0"/>
                </a:spcAft>
                <a:defRPr/>
              </a:pPr>
              <a:t>‹#›</a:t>
            </a:fld>
            <a:endParaRPr lang="en-US" sz="1400" dirty="0">
              <a:solidFill>
                <a:prstClr val="black"/>
              </a:solidFill>
              <a:ea typeface="MS PGothic"/>
              <a:cs typeface="Arial" charset="0"/>
            </a:endParaRPr>
          </a:p>
        </p:txBody>
      </p:sp>
      <p:sp>
        <p:nvSpPr>
          <p:cNvPr id="7" name="Footer Placeholder 4"/>
          <p:cNvSpPr txBox="1">
            <a:spLocks/>
          </p:cNvSpPr>
          <p:nvPr userDrawn="1"/>
        </p:nvSpPr>
        <p:spPr>
          <a:xfrm>
            <a:off x="8305800" y="6492875"/>
            <a:ext cx="457200" cy="365125"/>
          </a:xfrm>
          <a:prstGeom prst="rect">
            <a:avLst/>
          </a:prstGeom>
        </p:spPr>
        <p:txBody>
          <a:bodyPr/>
          <a:lstStyle>
            <a:lvl1pPr>
              <a:defRPr sz="1400">
                <a:latin typeface="Century Gothic" pitchFamily="34" charset="0"/>
              </a:defRPr>
            </a:lvl1pPr>
          </a:lstStyle>
          <a:p>
            <a:pPr eaLnBrk="0" fontAlgn="base" hangingPunct="0">
              <a:spcBef>
                <a:spcPct val="0"/>
              </a:spcBef>
              <a:spcAft>
                <a:spcPct val="0"/>
              </a:spcAft>
              <a:defRPr/>
            </a:pPr>
            <a:r>
              <a:rPr lang="en-US" dirty="0" smtClean="0">
                <a:solidFill>
                  <a:prstClr val="black"/>
                </a:solidFill>
                <a:latin typeface="Arial" pitchFamily="34" charset="0"/>
                <a:ea typeface="MS PGothic"/>
                <a:cs typeface="MS PGothic"/>
              </a:rPr>
              <a:t>25-</a:t>
            </a:r>
            <a:endParaRPr lang="en-US" dirty="0">
              <a:solidFill>
                <a:prstClr val="black"/>
              </a:solidFill>
              <a:latin typeface="Arial" pitchFamily="34" charset="0"/>
              <a:ea typeface="MS PGothic"/>
              <a:cs typeface="MS PGothic"/>
            </a:endParaRPr>
          </a:p>
        </p:txBody>
      </p:sp>
      <p:sp>
        <p:nvSpPr>
          <p:cNvPr id="2" name="Title 1"/>
          <p:cNvSpPr>
            <a:spLocks noGrp="1"/>
          </p:cNvSpPr>
          <p:nvPr>
            <p:ph type="title"/>
          </p:nvPr>
        </p:nvSpPr>
        <p:spPr>
          <a:xfrm>
            <a:off x="0" y="0"/>
            <a:ext cx="9144000" cy="912813"/>
          </a:xfrm>
          <a:prstGeom prst="rect">
            <a:avLst/>
          </a:prstGeom>
          <a:solidFill>
            <a:schemeClr val="accent6"/>
          </a:solidFill>
        </p:spPr>
        <p:txBody>
          <a:bodyPr/>
          <a:lstStyle>
            <a:lvl1pPr algn="ctr">
              <a:defRPr sz="4800" b="0" spc="300">
                <a:solidFill>
                  <a:srgbClr val="FFFFFF"/>
                </a:solidFill>
                <a:effectLst>
                  <a:outerShdw blurRad="38100" dist="38100" dir="2700000" algn="tl">
                    <a:srgbClr val="000000">
                      <a:alpha val="43137"/>
                    </a:srgbClr>
                  </a:outerShdw>
                </a:effectLst>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itchFamily="34" charset="0"/>
                <a:cs typeface="Arial" pitchFamily="34" charset="0"/>
              </a:defRPr>
            </a:lvl1pPr>
            <a:lvl2pPr>
              <a:buFont typeface="Arial" pitchFamily="34" charset="0"/>
              <a:buChar char="•"/>
              <a:defRPr sz="3200" b="1">
                <a:latin typeface="Arial" pitchFamily="34" charset="0"/>
                <a:cs typeface="Arial" pitchFamily="34" charset="0"/>
              </a:defRPr>
            </a:lvl2pPr>
            <a:lvl3pPr>
              <a:buFont typeface="Arial" pitchFamily="34" charset="0"/>
              <a:buChar char="•"/>
              <a:defRPr sz="2800" b="1">
                <a:latin typeface="Arial" pitchFamily="34" charset="0"/>
                <a:cs typeface="Arial" pitchFamily="34" charset="0"/>
              </a:defRPr>
            </a:lvl3pPr>
            <a:lvl4pPr>
              <a:buFont typeface="Arial" pitchFamily="34" charset="0"/>
              <a:buChar char="•"/>
              <a:defRPr sz="2400" b="1">
                <a:latin typeface="Arial" pitchFamily="34" charset="0"/>
                <a:cs typeface="Arial" pitchFamily="34" charset="0"/>
              </a:defRPr>
            </a:lvl4pPr>
            <a:lvl5pPr>
              <a:buFont typeface="Arial" pitchFamily="34" charset="0"/>
              <a:buChar char="•"/>
              <a:defRPr sz="2400" b="1">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2"/>
          <p:cNvSpPr>
            <a:spLocks noGrp="1" noChangeArrowheads="1"/>
          </p:cNvSpPr>
          <p:nvPr>
            <p:ph type="ftr" sz="quarter" idx="10"/>
          </p:nvPr>
        </p:nvSpPr>
        <p:spPr/>
        <p:txBody>
          <a:bodyPr/>
          <a:lstStyle>
            <a:lvl1pPr fontAlgn="auto">
              <a:spcBef>
                <a:spcPts val="0"/>
              </a:spcBef>
              <a:spcAft>
                <a:spcPts val="0"/>
              </a:spcAft>
              <a:defRPr dirty="0">
                <a:latin typeface="Arial" pitchFamily="34" charset="0"/>
                <a:cs typeface="Arial" pitchFamily="34" charset="0"/>
              </a:defRPr>
            </a:lvl1pPr>
          </a:lstStyle>
          <a:p>
            <a:pPr>
              <a:defRPr/>
            </a:pPr>
            <a:r>
              <a:rPr lang="en-US" dirty="0">
                <a:solidFill>
                  <a:prstClr val="black"/>
                </a:solidFill>
              </a:rPr>
              <a:t>Copyright 2014, Worth Publishers, Stone/Chiang, All Rights Reserved</a:t>
            </a:r>
          </a:p>
        </p:txBody>
      </p:sp>
    </p:spTree>
    <p:extLst>
      <p:ext uri="{BB962C8B-B14F-4D97-AF65-F5344CB8AC3E}">
        <p14:creationId xmlns:p14="http://schemas.microsoft.com/office/powerpoint/2010/main" val="1687918850"/>
      </p:ext>
    </p:extLst>
  </p:cSld>
  <p:clrMapOvr>
    <a:masterClrMapping/>
  </p:clrMapOvr>
  <p:transition>
    <p:fade thruBlk="1"/>
  </p:transition>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2481154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755813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6392634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6049134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7760141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9456363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25365190"/>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53506042"/>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5305105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698243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noChangeArrowheads="1"/>
          </p:cNvSpPr>
          <p:nvPr>
            <p:ph type="ftr" sz="quarter" idx="10"/>
          </p:nvPr>
        </p:nvSpPr>
        <p:spPr/>
        <p:txBody>
          <a:bodyPr/>
          <a:lstStyle>
            <a:lvl1pPr>
              <a:defRPr/>
            </a:lvl1pPr>
          </a:lstStyle>
          <a:p>
            <a:pPr>
              <a:defRPr/>
            </a:pPr>
            <a:r>
              <a:rPr lang="en-US" dirty="0">
                <a:solidFill>
                  <a:prstClr val="black"/>
                </a:solidFill>
              </a:rPr>
              <a:t>Copyright 2014, Worth Publishers, Stone/Chiang, All Rights Reserved</a:t>
            </a:r>
          </a:p>
        </p:txBody>
      </p:sp>
    </p:spTree>
    <p:extLst>
      <p:ext uri="{BB962C8B-B14F-4D97-AF65-F5344CB8AC3E}">
        <p14:creationId xmlns:p14="http://schemas.microsoft.com/office/powerpoint/2010/main" val="17558334"/>
      </p:ext>
    </p:extLst>
  </p:cSld>
  <p:clrMapOvr>
    <a:masterClrMapping/>
  </p:clrMapOvr>
  <p:transition>
    <p:fade thruBlk="1"/>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0435935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0760011"/>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319345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defRPr sz="3600">
                <a:latin typeface="Arial" pitchFamily="34" charset="0"/>
                <a:cs typeface="Arial" pitchFamily="34" charset="0"/>
              </a:defRPr>
            </a:lvl1pPr>
            <a:lvl2pPr>
              <a:defRPr sz="3200">
                <a:latin typeface="Arial" pitchFamily="34" charset="0"/>
                <a:cs typeface="Arial" pitchFamily="34" charset="0"/>
              </a:defRPr>
            </a:lvl2pPr>
            <a:lvl3pPr>
              <a:defRPr sz="2800">
                <a:latin typeface="Arial" pitchFamily="34" charset="0"/>
                <a:cs typeface="Arial" pitchFamily="34" charset="0"/>
              </a:defRPr>
            </a:lvl3pPr>
            <a:lvl4pPr>
              <a:defRPr sz="2400">
                <a:latin typeface="Arial" pitchFamily="34" charset="0"/>
                <a:cs typeface="Arial" pitchFamily="34" charset="0"/>
              </a:defRPr>
            </a:lvl4pPr>
            <a:lvl5pPr>
              <a:defRPr sz="24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2"/>
          <p:cNvSpPr>
            <a:spLocks noGrp="1" noChangeArrowheads="1"/>
          </p:cNvSpPr>
          <p:nvPr>
            <p:ph type="ftr" sz="quarter" idx="10"/>
          </p:nvPr>
        </p:nvSpPr>
        <p:spPr/>
        <p:txBody>
          <a:bodyPr/>
          <a:lstStyle>
            <a:lvl1pPr>
              <a:defRPr/>
            </a:lvl1pPr>
          </a:lstStyle>
          <a:p>
            <a:pPr>
              <a:defRPr/>
            </a:pPr>
            <a:r>
              <a:rPr lang="en-US" dirty="0">
                <a:solidFill>
                  <a:prstClr val="black"/>
                </a:solidFill>
              </a:rPr>
              <a:t>Copyright 2014, Worth Publishers, Stone/Chiang, All Rights Reserved</a:t>
            </a:r>
          </a:p>
        </p:txBody>
      </p:sp>
    </p:spTree>
    <p:extLst>
      <p:ext uri="{BB962C8B-B14F-4D97-AF65-F5344CB8AC3E}">
        <p14:creationId xmlns:p14="http://schemas.microsoft.com/office/powerpoint/2010/main" val="329193372"/>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1F59A4-396C-4EEC-AD28-9F54DCAB5162}" type="datetimeFigureOut">
              <a:rPr lang="en-US" smtClean="0"/>
              <a:t>10/26/2016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2EFC1D-0AE0-4807-9531-E387E195B908}" type="slidenum">
              <a:rPr lang="en-US" smtClean="0"/>
              <a:t>‹#›</a:t>
            </a:fld>
            <a:endParaRPr lang="en-US" dirty="0"/>
          </a:p>
        </p:txBody>
      </p:sp>
    </p:spTree>
    <p:extLst>
      <p:ext uri="{BB962C8B-B14F-4D97-AF65-F5344CB8AC3E}">
        <p14:creationId xmlns:p14="http://schemas.microsoft.com/office/powerpoint/2010/main" val="22963516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990600"/>
            <a:ext cx="7886700" cy="1143000"/>
          </a:xfrm>
          <a:prstGeom prst="rect">
            <a:avLst/>
          </a:prstGeom>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190500" y="2019300"/>
            <a:ext cx="3086100" cy="35734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276600" y="1143000"/>
            <a:ext cx="5867400" cy="4983163"/>
          </a:xfrm>
        </p:spPr>
        <p:txBody>
          <a:bodyPr>
            <a:normAutofit/>
          </a:bodyPr>
          <a:lstStyle>
            <a:lvl1pPr>
              <a:defRPr sz="3200">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42540473"/>
      </p:ext>
    </p:extLst>
  </p:cSld>
  <p:clrMapOvr>
    <a:masterClrMapping/>
  </p:clrMapOvr>
  <p:transition>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PhAnim="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 y="2514600"/>
            <a:ext cx="7886700" cy="1143000"/>
          </a:xfrm>
          <a:prstGeom prst="rect">
            <a:avLst/>
          </a:prstGeom>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8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8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00777138"/>
      </p:ext>
    </p:extLst>
  </p:cSld>
  <p:clrMapOvr>
    <a:masterClrMapping/>
  </p:clrMapOvr>
  <p:transition>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PhAnim="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Arial" pitchFamily="34" charset="0"/>
                <a:cs typeface="Arial"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32204483"/>
      </p:ext>
    </p:extLst>
  </p:cSld>
  <p:clrMapOvr>
    <a:masterClrMapping/>
  </p:clrMapOvr>
  <p:transition>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PhAnim="0" type="obj" preserve="1">
  <p:cSld name="1_Title and Content">
    <p:spTree>
      <p:nvGrpSpPr>
        <p:cNvPr id="1" name=""/>
        <p:cNvGrpSpPr/>
        <p:nvPr/>
      </p:nvGrpSpPr>
      <p:grpSpPr>
        <a:xfrm>
          <a:off x="0" y="0"/>
          <a:ext cx="0" cy="0"/>
          <a:chOff x="0" y="0"/>
          <a:chExt cx="0" cy="0"/>
        </a:xfrm>
      </p:grpSpPr>
      <p:sp>
        <p:nvSpPr>
          <p:cNvPr id="4" name="Line 11"/>
          <p:cNvSpPr>
            <a:spLocks noChangeShapeType="1"/>
          </p:cNvSpPr>
          <p:nvPr/>
        </p:nvSpPr>
        <p:spPr bwMode="auto">
          <a:xfrm>
            <a:off x="0" y="0"/>
            <a:ext cx="9144000" cy="0"/>
          </a:xfrm>
          <a:prstGeom prst="line">
            <a:avLst/>
          </a:prstGeom>
          <a:noFill/>
          <a:ln w="9525">
            <a:solidFill>
              <a:schemeClr val="tx1"/>
            </a:solidFill>
            <a:round/>
            <a:headEnd/>
            <a:tailEnd/>
          </a:ln>
        </p:spPr>
        <p:txBody>
          <a:bodyPr/>
          <a:lstStyle/>
          <a:p>
            <a:pPr fontAlgn="base">
              <a:spcBef>
                <a:spcPct val="0"/>
              </a:spcBef>
              <a:spcAft>
                <a:spcPct val="0"/>
              </a:spcAft>
              <a:defRPr/>
            </a:pPr>
            <a:endParaRPr lang="en-US" dirty="0">
              <a:solidFill>
                <a:prstClr val="black"/>
              </a:solidFill>
              <a:ea typeface="ＭＳ Ｐゴシック"/>
              <a:cs typeface="ＭＳ Ｐゴシック"/>
            </a:endParaRPr>
          </a:p>
        </p:txBody>
      </p:sp>
      <p:sp>
        <p:nvSpPr>
          <p:cNvPr id="5" name="Oval 4"/>
          <p:cNvSpPr>
            <a:spLocks noChangeArrowheads="1"/>
          </p:cNvSpPr>
          <p:nvPr userDrawn="1"/>
        </p:nvSpPr>
        <p:spPr bwMode="auto">
          <a:xfrm>
            <a:off x="8305800" y="6492875"/>
            <a:ext cx="457200" cy="365125"/>
          </a:xfrm>
          <a:prstGeom prst="ellipse">
            <a:avLst/>
          </a:prstGeom>
          <a:gradFill rotWithShape="1">
            <a:gsLst>
              <a:gs pos="0">
                <a:srgbClr val="FFFF80"/>
              </a:gs>
              <a:gs pos="50000">
                <a:srgbClr val="FFFFB3"/>
              </a:gs>
              <a:gs pos="100000">
                <a:srgbClr val="FFFFDA"/>
              </a:gs>
            </a:gsLst>
            <a:lin ang="16200000" scaled="1"/>
          </a:gradFill>
          <a:ln w="9525" algn="ctr">
            <a:noFill/>
            <a:round/>
            <a:headEnd/>
            <a:tailEnd/>
          </a:ln>
        </p:spPr>
        <p:txBody>
          <a:bodyPr/>
          <a:lstStyle/>
          <a:p>
            <a:pPr fontAlgn="base">
              <a:spcBef>
                <a:spcPct val="0"/>
              </a:spcBef>
              <a:spcAft>
                <a:spcPct val="0"/>
              </a:spcAft>
              <a:defRPr/>
            </a:pPr>
            <a:endParaRPr lang="en-US" dirty="0">
              <a:solidFill>
                <a:prstClr val="black"/>
              </a:solidFill>
              <a:ea typeface="ＭＳ Ｐゴシック"/>
              <a:cs typeface="Arial" charset="0"/>
            </a:endParaRPr>
          </a:p>
        </p:txBody>
      </p:sp>
      <p:sp>
        <p:nvSpPr>
          <p:cNvPr id="6" name="Slide Number Placeholder 5"/>
          <p:cNvSpPr txBox="1">
            <a:spLocks/>
          </p:cNvSpPr>
          <p:nvPr userDrawn="1"/>
        </p:nvSpPr>
        <p:spPr>
          <a:xfrm>
            <a:off x="8686800" y="6492875"/>
            <a:ext cx="457200" cy="365125"/>
          </a:xfrm>
          <a:prstGeom prst="rect">
            <a:avLst/>
          </a:prstGeom>
        </p:spPr>
        <p:txBody>
          <a:bodyPr/>
          <a:lstStyle/>
          <a:p>
            <a:pPr eaLnBrk="0" fontAlgn="base" hangingPunct="0">
              <a:spcBef>
                <a:spcPct val="0"/>
              </a:spcBef>
              <a:spcAft>
                <a:spcPct val="0"/>
              </a:spcAft>
              <a:defRPr/>
            </a:pPr>
            <a:fld id="{97986787-1609-42C2-89BB-4D07137D9E97}" type="slidenum">
              <a:rPr lang="en-US" sz="1400">
                <a:solidFill>
                  <a:prstClr val="black"/>
                </a:solidFill>
                <a:ea typeface="ＭＳ Ｐゴシック"/>
                <a:cs typeface="Arial" charset="0"/>
              </a:rPr>
              <a:pPr eaLnBrk="0" fontAlgn="base" hangingPunct="0">
                <a:spcBef>
                  <a:spcPct val="0"/>
                </a:spcBef>
                <a:spcAft>
                  <a:spcPct val="0"/>
                </a:spcAft>
                <a:defRPr/>
              </a:pPr>
              <a:t>‹#›</a:t>
            </a:fld>
            <a:endParaRPr lang="en-US" sz="1400" dirty="0">
              <a:solidFill>
                <a:prstClr val="black"/>
              </a:solidFill>
              <a:ea typeface="ＭＳ Ｐゴシック"/>
              <a:cs typeface="Arial" charset="0"/>
            </a:endParaRPr>
          </a:p>
        </p:txBody>
      </p:sp>
      <p:sp>
        <p:nvSpPr>
          <p:cNvPr id="7" name="Footer Placeholder 4"/>
          <p:cNvSpPr txBox="1">
            <a:spLocks/>
          </p:cNvSpPr>
          <p:nvPr userDrawn="1"/>
        </p:nvSpPr>
        <p:spPr>
          <a:xfrm>
            <a:off x="8305800" y="6492875"/>
            <a:ext cx="457200" cy="365125"/>
          </a:xfrm>
          <a:prstGeom prst="rect">
            <a:avLst/>
          </a:prstGeom>
        </p:spPr>
        <p:txBody>
          <a:bodyPr/>
          <a:lstStyle>
            <a:lvl1pPr>
              <a:defRPr sz="1400">
                <a:latin typeface="Century Gothic" pitchFamily="34" charset="0"/>
              </a:defRPr>
            </a:lvl1pPr>
          </a:lstStyle>
          <a:p>
            <a:pPr eaLnBrk="0" fontAlgn="base" hangingPunct="0">
              <a:spcBef>
                <a:spcPct val="0"/>
              </a:spcBef>
              <a:spcAft>
                <a:spcPct val="0"/>
              </a:spcAft>
              <a:defRPr/>
            </a:pPr>
            <a:r>
              <a:rPr lang="en-US" dirty="0" smtClean="0">
                <a:solidFill>
                  <a:prstClr val="black"/>
                </a:solidFill>
                <a:latin typeface="Arial" pitchFamily="34" charset="0"/>
                <a:ea typeface="ＭＳ Ｐゴシック"/>
                <a:cs typeface="ＭＳ Ｐゴシック"/>
              </a:rPr>
              <a:t>27-</a:t>
            </a:r>
            <a:endParaRPr lang="en-US" dirty="0">
              <a:solidFill>
                <a:prstClr val="black"/>
              </a:solidFill>
              <a:latin typeface="Arial" pitchFamily="34" charset="0"/>
              <a:ea typeface="ＭＳ Ｐゴシック"/>
              <a:cs typeface="ＭＳ Ｐゴシック"/>
            </a:endParaRPr>
          </a:p>
        </p:txBody>
      </p:sp>
      <p:sp>
        <p:nvSpPr>
          <p:cNvPr id="2" name="Title 1"/>
          <p:cNvSpPr>
            <a:spLocks noGrp="1"/>
          </p:cNvSpPr>
          <p:nvPr>
            <p:ph type="title"/>
          </p:nvPr>
        </p:nvSpPr>
        <p:spPr>
          <a:xfrm>
            <a:off x="0" y="0"/>
            <a:ext cx="9144000" cy="912813"/>
          </a:xfrm>
          <a:prstGeom prst="rect">
            <a:avLst/>
          </a:prstGeom>
          <a:solidFill>
            <a:schemeClr val="accent6"/>
          </a:solidFill>
        </p:spPr>
        <p:txBody>
          <a:bodyPr/>
          <a:lstStyle>
            <a:lvl1pPr algn="ctr">
              <a:defRPr sz="4800" b="0" spc="300">
                <a:solidFill>
                  <a:srgbClr val="FFFFFF"/>
                </a:solidFill>
                <a:effectLst>
                  <a:outerShdw blurRad="38100" dist="38100" dir="2700000" algn="tl">
                    <a:srgbClr val="000000">
                      <a:alpha val="43137"/>
                    </a:srgbClr>
                  </a:outerShdw>
                </a:effectLst>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itchFamily="34" charset="0"/>
                <a:cs typeface="Arial" pitchFamily="34" charset="0"/>
              </a:defRPr>
            </a:lvl1pPr>
            <a:lvl2pPr>
              <a:buFont typeface="Arial" pitchFamily="34" charset="0"/>
              <a:buChar char="•"/>
              <a:defRPr sz="3200" b="1">
                <a:latin typeface="Arial" pitchFamily="34" charset="0"/>
                <a:cs typeface="Arial" pitchFamily="34" charset="0"/>
              </a:defRPr>
            </a:lvl2pPr>
            <a:lvl3pPr>
              <a:buFont typeface="Arial" pitchFamily="34" charset="0"/>
              <a:buChar char="•"/>
              <a:defRPr sz="2800" b="1">
                <a:latin typeface="Arial" pitchFamily="34" charset="0"/>
                <a:cs typeface="Arial" pitchFamily="34" charset="0"/>
              </a:defRPr>
            </a:lvl3pPr>
            <a:lvl4pPr>
              <a:buFont typeface="Arial" pitchFamily="34" charset="0"/>
              <a:buChar char="•"/>
              <a:defRPr sz="2400" b="1">
                <a:latin typeface="Arial" pitchFamily="34" charset="0"/>
                <a:cs typeface="Arial" pitchFamily="34" charset="0"/>
              </a:defRPr>
            </a:lvl4pPr>
            <a:lvl5pPr>
              <a:buFont typeface="Arial" pitchFamily="34" charset="0"/>
              <a:buChar char="•"/>
              <a:defRPr sz="2400" b="1">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2"/>
          <p:cNvSpPr>
            <a:spLocks noGrp="1" noChangeArrowheads="1"/>
          </p:cNvSpPr>
          <p:nvPr>
            <p:ph type="ftr" sz="quarter" idx="10"/>
          </p:nvPr>
        </p:nvSpPr>
        <p:spPr/>
        <p:txBody>
          <a:bodyPr/>
          <a:lstStyle>
            <a:lvl1pPr fontAlgn="auto">
              <a:spcBef>
                <a:spcPts val="0"/>
              </a:spcBef>
              <a:spcAft>
                <a:spcPts val="0"/>
              </a:spcAft>
              <a:defRPr>
                <a:latin typeface="Arial" pitchFamily="34" charset="0"/>
                <a:cs typeface="Arial" pitchFamily="34" charset="0"/>
              </a:defRPr>
            </a:lvl1pPr>
          </a:lstStyle>
          <a:p>
            <a:pPr>
              <a:defRPr/>
            </a:pPr>
            <a:r>
              <a:rPr lang="en-US" dirty="0">
                <a:solidFill>
                  <a:prstClr val="black"/>
                </a:solidFill>
              </a:rPr>
              <a:t>Copyright 2014, Worth Publishers, Stone/Chiang, All Rights Reserved</a:t>
            </a:r>
          </a:p>
        </p:txBody>
      </p:sp>
    </p:spTree>
    <p:extLst>
      <p:ext uri="{BB962C8B-B14F-4D97-AF65-F5344CB8AC3E}">
        <p14:creationId xmlns:p14="http://schemas.microsoft.com/office/powerpoint/2010/main" val="3536913816"/>
      </p:ext>
    </p:extLst>
  </p:cSld>
  <p:clrMapOvr>
    <a:masterClrMapping/>
  </p:clrMapOvr>
  <p:transition>
    <p:fade thruBlk="1"/>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noChangeArrowheads="1"/>
          </p:cNvSpPr>
          <p:nvPr>
            <p:ph type="ftr" sz="quarter" idx="10"/>
          </p:nvPr>
        </p:nvSpPr>
        <p:spPr/>
        <p:txBody>
          <a:bodyPr/>
          <a:lstStyle>
            <a:lvl1pPr>
              <a:defRPr/>
            </a:lvl1pPr>
          </a:lstStyle>
          <a:p>
            <a:pPr>
              <a:defRPr/>
            </a:pPr>
            <a:r>
              <a:rPr lang="en-US" dirty="0">
                <a:solidFill>
                  <a:prstClr val="black"/>
                </a:solidFill>
              </a:rPr>
              <a:t>Copyright 2014, Worth Publishers, Stone/Chiang, All Rights Reserved</a:t>
            </a:r>
          </a:p>
        </p:txBody>
      </p:sp>
    </p:spTree>
    <p:extLst>
      <p:ext uri="{BB962C8B-B14F-4D97-AF65-F5344CB8AC3E}">
        <p14:creationId xmlns:p14="http://schemas.microsoft.com/office/powerpoint/2010/main" val="966652933"/>
      </p:ext>
    </p:extLst>
  </p:cSld>
  <p:clrMapOvr>
    <a:masterClrMapping/>
  </p:clrMapOvr>
  <p:transition>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defRPr sz="3600">
                <a:latin typeface="Arial" pitchFamily="34" charset="0"/>
                <a:cs typeface="Arial" pitchFamily="34" charset="0"/>
              </a:defRPr>
            </a:lvl1pPr>
            <a:lvl2pPr>
              <a:defRPr sz="3200">
                <a:latin typeface="Arial" pitchFamily="34" charset="0"/>
                <a:cs typeface="Arial" pitchFamily="34" charset="0"/>
              </a:defRPr>
            </a:lvl2pPr>
            <a:lvl3pPr>
              <a:defRPr sz="2800">
                <a:latin typeface="Arial" pitchFamily="34" charset="0"/>
                <a:cs typeface="Arial" pitchFamily="34" charset="0"/>
              </a:defRPr>
            </a:lvl3pPr>
            <a:lvl4pPr>
              <a:defRPr sz="2400">
                <a:latin typeface="Arial" pitchFamily="34" charset="0"/>
                <a:cs typeface="Arial" pitchFamily="34" charset="0"/>
              </a:defRPr>
            </a:lvl4pPr>
            <a:lvl5pPr>
              <a:defRPr sz="24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2"/>
          <p:cNvSpPr>
            <a:spLocks noGrp="1" noChangeArrowheads="1"/>
          </p:cNvSpPr>
          <p:nvPr>
            <p:ph type="ftr" sz="quarter" idx="10"/>
          </p:nvPr>
        </p:nvSpPr>
        <p:spPr/>
        <p:txBody>
          <a:bodyPr/>
          <a:lstStyle>
            <a:lvl1pPr>
              <a:defRPr/>
            </a:lvl1pPr>
          </a:lstStyle>
          <a:p>
            <a:pPr>
              <a:defRPr/>
            </a:pPr>
            <a:r>
              <a:rPr lang="en-US" dirty="0">
                <a:solidFill>
                  <a:prstClr val="black"/>
                </a:solidFill>
              </a:rPr>
              <a:t>Copyright 2014, Worth Publishers, Stone/Chiang, All Rights Reserved</a:t>
            </a:r>
          </a:p>
        </p:txBody>
      </p:sp>
    </p:spTree>
    <p:extLst>
      <p:ext uri="{BB962C8B-B14F-4D97-AF65-F5344CB8AC3E}">
        <p14:creationId xmlns:p14="http://schemas.microsoft.com/office/powerpoint/2010/main" val="136386983"/>
      </p:ext>
    </p:extLst>
  </p:cSld>
  <p:clrMapOvr>
    <a:masterClrMapping/>
  </p:clrMapOvr>
  <p:transition>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990600"/>
            <a:ext cx="7886700" cy="1143000"/>
          </a:xfrm>
          <a:prstGeom prst="rect">
            <a:avLst/>
          </a:prstGeom>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190500" y="2019300"/>
            <a:ext cx="3086100" cy="35734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276600" y="1143000"/>
            <a:ext cx="5867400" cy="4983163"/>
          </a:xfrm>
        </p:spPr>
        <p:txBody>
          <a:bodyPr>
            <a:normAutofit/>
          </a:bodyPr>
          <a:lstStyle>
            <a:lvl1pPr>
              <a:defRPr sz="3200">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32238284"/>
      </p:ext>
    </p:extLst>
  </p:cSld>
  <p:clrMapOvr>
    <a:masterClrMapping/>
  </p:clrMapOvr>
  <p:transition>
    <p:fade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PhAnim="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 y="2514600"/>
            <a:ext cx="7886700" cy="1143000"/>
          </a:xfrm>
          <a:prstGeom prst="rect">
            <a:avLst/>
          </a:prstGeom>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8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8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72910628"/>
      </p:ext>
    </p:extLst>
  </p:cSld>
  <p:clrMapOvr>
    <a:masterClrMapping/>
  </p:clrMapOvr>
  <p:transition>
    <p:fade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PhAnim="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Arial" pitchFamily="34" charset="0"/>
                <a:cs typeface="Arial"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57219332"/>
      </p:ext>
    </p:extLst>
  </p:cSld>
  <p:clrMapOvr>
    <a:masterClrMapping/>
  </p:clrMapOvr>
  <p:transition>
    <p:fade thruBlk="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76993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1F59A4-396C-4EEC-AD28-9F54DCAB5162}" type="datetimeFigureOut">
              <a:rPr lang="en-US" smtClean="0"/>
              <a:t>10/26/2016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2EFC1D-0AE0-4807-9531-E387E195B908}" type="slidenum">
              <a:rPr lang="en-US" smtClean="0"/>
              <a:t>‹#›</a:t>
            </a:fld>
            <a:endParaRPr lang="en-US" dirty="0"/>
          </a:p>
        </p:txBody>
      </p:sp>
    </p:spTree>
    <p:extLst>
      <p:ext uri="{BB962C8B-B14F-4D97-AF65-F5344CB8AC3E}">
        <p14:creationId xmlns:p14="http://schemas.microsoft.com/office/powerpoint/2010/main" val="18772367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547051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491048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895492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382315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280605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495112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317518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805830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370944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21507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1F59A4-396C-4EEC-AD28-9F54DCAB5162}" type="datetimeFigureOut">
              <a:rPr lang="en-US" smtClean="0"/>
              <a:t>10/26/2016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2EFC1D-0AE0-4807-9531-E387E195B908}" type="slidenum">
              <a:rPr lang="en-US" smtClean="0"/>
              <a:t>‹#›</a:t>
            </a:fld>
            <a:endParaRPr lang="en-US" dirty="0"/>
          </a:p>
        </p:txBody>
      </p:sp>
    </p:spTree>
    <p:extLst>
      <p:ext uri="{BB962C8B-B14F-4D97-AF65-F5344CB8AC3E}">
        <p14:creationId xmlns:p14="http://schemas.microsoft.com/office/powerpoint/2010/main" val="2642903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799519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080122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590266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20267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015614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355780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500477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861653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1665178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94954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1F59A4-396C-4EEC-AD28-9F54DCAB5162}" type="datetimeFigureOut">
              <a:rPr lang="en-US" smtClean="0"/>
              <a:t>10/26/2016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C2EFC1D-0AE0-4807-9531-E387E195B908}" type="slidenum">
              <a:rPr lang="en-US" smtClean="0"/>
              <a:t>‹#›</a:t>
            </a:fld>
            <a:endParaRPr lang="en-US" dirty="0"/>
          </a:p>
        </p:txBody>
      </p:sp>
    </p:spTree>
    <p:extLst>
      <p:ext uri="{BB962C8B-B14F-4D97-AF65-F5344CB8AC3E}">
        <p14:creationId xmlns:p14="http://schemas.microsoft.com/office/powerpoint/2010/main" val="39008666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447892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9192017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1709804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736498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4489492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5834449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5540640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978273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2651173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4970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1F59A4-396C-4EEC-AD28-9F54DCAB5162}" type="datetimeFigureOut">
              <a:rPr lang="en-US" smtClean="0"/>
              <a:t>10/26/2016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C2EFC1D-0AE0-4807-9531-E387E195B908}" type="slidenum">
              <a:rPr lang="en-US" smtClean="0"/>
              <a:t>‹#›</a:t>
            </a:fld>
            <a:endParaRPr lang="en-US" dirty="0"/>
          </a:p>
        </p:txBody>
      </p:sp>
    </p:spTree>
    <p:extLst>
      <p:ext uri="{BB962C8B-B14F-4D97-AF65-F5344CB8AC3E}">
        <p14:creationId xmlns:p14="http://schemas.microsoft.com/office/powerpoint/2010/main" val="41201093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929041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777901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3144545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4681722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8593351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5890215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7100909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5511757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415931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92644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1F59A4-396C-4EEC-AD28-9F54DCAB5162}" type="datetimeFigureOut">
              <a:rPr lang="en-US" smtClean="0"/>
              <a:t>10/26/2016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C2EFC1D-0AE0-4807-9531-E387E195B908}" type="slidenum">
              <a:rPr lang="en-US" smtClean="0"/>
              <a:t>‹#›</a:t>
            </a:fld>
            <a:endParaRPr lang="en-US" dirty="0"/>
          </a:p>
        </p:txBody>
      </p:sp>
    </p:spTree>
    <p:extLst>
      <p:ext uri="{BB962C8B-B14F-4D97-AF65-F5344CB8AC3E}">
        <p14:creationId xmlns:p14="http://schemas.microsoft.com/office/powerpoint/2010/main" val="91155597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3704906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605517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4136322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1239906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5226139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9950687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1017433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2933194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8661398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37769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1F59A4-396C-4EEC-AD28-9F54DCAB5162}" type="datetimeFigureOut">
              <a:rPr lang="en-US" smtClean="0"/>
              <a:t>10/26/2016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2EFC1D-0AE0-4807-9531-E387E195B908}" type="slidenum">
              <a:rPr lang="en-US" smtClean="0"/>
              <a:t>‹#›</a:t>
            </a:fld>
            <a:endParaRPr lang="en-US" dirty="0"/>
          </a:p>
        </p:txBody>
      </p:sp>
    </p:spTree>
    <p:extLst>
      <p:ext uri="{BB962C8B-B14F-4D97-AF65-F5344CB8AC3E}">
        <p14:creationId xmlns:p14="http://schemas.microsoft.com/office/powerpoint/2010/main" val="148098246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5043584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2060980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48246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2294828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4007861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7431699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9314987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6904162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7354453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23846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1F59A4-396C-4EEC-AD28-9F54DCAB5162}" type="datetimeFigureOut">
              <a:rPr lang="en-US" smtClean="0"/>
              <a:t>10/26/2016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2EFC1D-0AE0-4807-9531-E387E195B908}" type="slidenum">
              <a:rPr lang="en-US" smtClean="0"/>
              <a:t>‹#›</a:t>
            </a:fld>
            <a:endParaRPr lang="en-US" dirty="0"/>
          </a:p>
        </p:txBody>
      </p:sp>
    </p:spTree>
    <p:extLst>
      <p:ext uri="{BB962C8B-B14F-4D97-AF65-F5344CB8AC3E}">
        <p14:creationId xmlns:p14="http://schemas.microsoft.com/office/powerpoint/2010/main" val="365078508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7446925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0690471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8514725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7727691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7032082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7031051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1988661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376073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0728261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055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image" Target="../media/image1.jpeg"/><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10.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image" Target="../media/image1.jpeg"/><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11.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image" Target="../media/image1.jpeg"/><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12.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image" Target="../media/image1.jpeg"/><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13.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image" Target="../media/image1.jpeg"/><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theme" Target="../theme/theme14.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image" Target="../media/image1.jpeg"/><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theme" Target="../theme/theme15.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image" Target="../media/image1.jpeg"/><Relationship Id="rId3" Type="http://schemas.openxmlformats.org/officeDocument/2006/relationships/slideLayout" Target="../slideLayouts/slideLayout119.xml"/><Relationship Id="rId7" Type="http://schemas.openxmlformats.org/officeDocument/2006/relationships/slideLayout" Target="../slideLayouts/slideLayout123.xml"/><Relationship Id="rId12" Type="http://schemas.openxmlformats.org/officeDocument/2006/relationships/theme" Target="../theme/theme16.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5" Type="http://schemas.openxmlformats.org/officeDocument/2006/relationships/slideLayout" Target="../slideLayouts/slideLayout121.xml"/><Relationship Id="rId10" Type="http://schemas.openxmlformats.org/officeDocument/2006/relationships/slideLayout" Target="../slideLayouts/slideLayout126.xml"/><Relationship Id="rId4" Type="http://schemas.openxmlformats.org/officeDocument/2006/relationships/slideLayout" Target="../slideLayouts/slideLayout120.xml"/><Relationship Id="rId9" Type="http://schemas.openxmlformats.org/officeDocument/2006/relationships/slideLayout" Target="../slideLayouts/slideLayout125.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35.xml"/><Relationship Id="rId13" Type="http://schemas.openxmlformats.org/officeDocument/2006/relationships/image" Target="../media/image1.jpeg"/><Relationship Id="rId3" Type="http://schemas.openxmlformats.org/officeDocument/2006/relationships/slideLayout" Target="../slideLayouts/slideLayout130.xml"/><Relationship Id="rId7" Type="http://schemas.openxmlformats.org/officeDocument/2006/relationships/slideLayout" Target="../slideLayouts/slideLayout134.xml"/><Relationship Id="rId12" Type="http://schemas.openxmlformats.org/officeDocument/2006/relationships/theme" Target="../theme/theme17.xml"/><Relationship Id="rId2" Type="http://schemas.openxmlformats.org/officeDocument/2006/relationships/slideLayout" Target="../slideLayouts/slideLayout129.xml"/><Relationship Id="rId1" Type="http://schemas.openxmlformats.org/officeDocument/2006/relationships/slideLayout" Target="../slideLayouts/slideLayout128.xml"/><Relationship Id="rId6" Type="http://schemas.openxmlformats.org/officeDocument/2006/relationships/slideLayout" Target="../slideLayouts/slideLayout133.xml"/><Relationship Id="rId11" Type="http://schemas.openxmlformats.org/officeDocument/2006/relationships/slideLayout" Target="../slideLayouts/slideLayout138.xml"/><Relationship Id="rId5" Type="http://schemas.openxmlformats.org/officeDocument/2006/relationships/slideLayout" Target="../slideLayouts/slideLayout132.xml"/><Relationship Id="rId10" Type="http://schemas.openxmlformats.org/officeDocument/2006/relationships/slideLayout" Target="../slideLayouts/slideLayout137.xml"/><Relationship Id="rId4" Type="http://schemas.openxmlformats.org/officeDocument/2006/relationships/slideLayout" Target="../slideLayouts/slideLayout131.xml"/><Relationship Id="rId9" Type="http://schemas.openxmlformats.org/officeDocument/2006/relationships/slideLayout" Target="../slideLayouts/slideLayout136.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46.xml"/><Relationship Id="rId13" Type="http://schemas.openxmlformats.org/officeDocument/2006/relationships/image" Target="../media/image1.jpeg"/><Relationship Id="rId3" Type="http://schemas.openxmlformats.org/officeDocument/2006/relationships/slideLayout" Target="../slideLayouts/slideLayout141.xml"/><Relationship Id="rId7" Type="http://schemas.openxmlformats.org/officeDocument/2006/relationships/slideLayout" Target="../slideLayouts/slideLayout145.xml"/><Relationship Id="rId12" Type="http://schemas.openxmlformats.org/officeDocument/2006/relationships/theme" Target="../theme/theme18.xml"/><Relationship Id="rId2" Type="http://schemas.openxmlformats.org/officeDocument/2006/relationships/slideLayout" Target="../slideLayouts/slideLayout140.xml"/><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slideLayout" Target="../slideLayouts/slideLayout149.xml"/><Relationship Id="rId5" Type="http://schemas.openxmlformats.org/officeDocument/2006/relationships/slideLayout" Target="../slideLayouts/slideLayout143.xml"/><Relationship Id="rId10" Type="http://schemas.openxmlformats.org/officeDocument/2006/relationships/slideLayout" Target="../slideLayouts/slideLayout148.xml"/><Relationship Id="rId4" Type="http://schemas.openxmlformats.org/officeDocument/2006/relationships/slideLayout" Target="../slideLayouts/slideLayout142.xml"/><Relationship Id="rId9" Type="http://schemas.openxmlformats.org/officeDocument/2006/relationships/slideLayout" Target="../slideLayouts/slideLayout147.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57.xml"/><Relationship Id="rId13" Type="http://schemas.openxmlformats.org/officeDocument/2006/relationships/image" Target="../media/image1.jpeg"/><Relationship Id="rId3" Type="http://schemas.openxmlformats.org/officeDocument/2006/relationships/slideLayout" Target="../slideLayouts/slideLayout152.xml"/><Relationship Id="rId7" Type="http://schemas.openxmlformats.org/officeDocument/2006/relationships/slideLayout" Target="../slideLayouts/slideLayout156.xml"/><Relationship Id="rId12" Type="http://schemas.openxmlformats.org/officeDocument/2006/relationships/theme" Target="../theme/theme19.xml"/><Relationship Id="rId2" Type="http://schemas.openxmlformats.org/officeDocument/2006/relationships/slideLayout" Target="../slideLayouts/slideLayout151.xml"/><Relationship Id="rId1" Type="http://schemas.openxmlformats.org/officeDocument/2006/relationships/slideLayout" Target="../slideLayouts/slideLayout150.xml"/><Relationship Id="rId6" Type="http://schemas.openxmlformats.org/officeDocument/2006/relationships/slideLayout" Target="../slideLayouts/slideLayout155.xml"/><Relationship Id="rId11" Type="http://schemas.openxmlformats.org/officeDocument/2006/relationships/slideLayout" Target="../slideLayouts/slideLayout160.xml"/><Relationship Id="rId5" Type="http://schemas.openxmlformats.org/officeDocument/2006/relationships/slideLayout" Target="../slideLayouts/slideLayout154.xml"/><Relationship Id="rId10" Type="http://schemas.openxmlformats.org/officeDocument/2006/relationships/slideLayout" Target="../slideLayouts/slideLayout159.xml"/><Relationship Id="rId4" Type="http://schemas.openxmlformats.org/officeDocument/2006/relationships/slideLayout" Target="../slideLayouts/slideLayout153.xml"/><Relationship Id="rId9" Type="http://schemas.openxmlformats.org/officeDocument/2006/relationships/slideLayout" Target="../slideLayouts/slideLayout158.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1.jpeg"/><Relationship Id="rId4"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168.xml"/><Relationship Id="rId13" Type="http://schemas.openxmlformats.org/officeDocument/2006/relationships/image" Target="../media/image1.jpeg"/><Relationship Id="rId3" Type="http://schemas.openxmlformats.org/officeDocument/2006/relationships/slideLayout" Target="../slideLayouts/slideLayout163.xml"/><Relationship Id="rId7" Type="http://schemas.openxmlformats.org/officeDocument/2006/relationships/slideLayout" Target="../slideLayouts/slideLayout167.xml"/><Relationship Id="rId12" Type="http://schemas.openxmlformats.org/officeDocument/2006/relationships/theme" Target="../theme/theme20.xml"/><Relationship Id="rId2" Type="http://schemas.openxmlformats.org/officeDocument/2006/relationships/slideLayout" Target="../slideLayouts/slideLayout162.xml"/><Relationship Id="rId1" Type="http://schemas.openxmlformats.org/officeDocument/2006/relationships/slideLayout" Target="../slideLayouts/slideLayout161.xml"/><Relationship Id="rId6" Type="http://schemas.openxmlformats.org/officeDocument/2006/relationships/slideLayout" Target="../slideLayouts/slideLayout166.xml"/><Relationship Id="rId11" Type="http://schemas.openxmlformats.org/officeDocument/2006/relationships/slideLayout" Target="../slideLayouts/slideLayout171.xml"/><Relationship Id="rId5" Type="http://schemas.openxmlformats.org/officeDocument/2006/relationships/slideLayout" Target="../slideLayouts/slideLayout165.xml"/><Relationship Id="rId10" Type="http://schemas.openxmlformats.org/officeDocument/2006/relationships/slideLayout" Target="../slideLayouts/slideLayout170.xml"/><Relationship Id="rId4" Type="http://schemas.openxmlformats.org/officeDocument/2006/relationships/slideLayout" Target="../slideLayouts/slideLayout164.xml"/><Relationship Id="rId9" Type="http://schemas.openxmlformats.org/officeDocument/2006/relationships/slideLayout" Target="../slideLayouts/slideLayout169.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179.xml"/><Relationship Id="rId13" Type="http://schemas.openxmlformats.org/officeDocument/2006/relationships/image" Target="../media/image1.jpeg"/><Relationship Id="rId3" Type="http://schemas.openxmlformats.org/officeDocument/2006/relationships/slideLayout" Target="../slideLayouts/slideLayout174.xml"/><Relationship Id="rId7" Type="http://schemas.openxmlformats.org/officeDocument/2006/relationships/slideLayout" Target="../slideLayouts/slideLayout178.xml"/><Relationship Id="rId12" Type="http://schemas.openxmlformats.org/officeDocument/2006/relationships/theme" Target="../theme/theme21.xml"/><Relationship Id="rId2" Type="http://schemas.openxmlformats.org/officeDocument/2006/relationships/slideLayout" Target="../slideLayouts/slideLayout173.xml"/><Relationship Id="rId1" Type="http://schemas.openxmlformats.org/officeDocument/2006/relationships/slideLayout" Target="../slideLayouts/slideLayout172.xml"/><Relationship Id="rId6" Type="http://schemas.openxmlformats.org/officeDocument/2006/relationships/slideLayout" Target="../slideLayouts/slideLayout177.xml"/><Relationship Id="rId11" Type="http://schemas.openxmlformats.org/officeDocument/2006/relationships/slideLayout" Target="../slideLayouts/slideLayout182.xml"/><Relationship Id="rId5" Type="http://schemas.openxmlformats.org/officeDocument/2006/relationships/slideLayout" Target="../slideLayouts/slideLayout176.xml"/><Relationship Id="rId10" Type="http://schemas.openxmlformats.org/officeDocument/2006/relationships/slideLayout" Target="../slideLayouts/slideLayout181.xml"/><Relationship Id="rId4" Type="http://schemas.openxmlformats.org/officeDocument/2006/relationships/slideLayout" Target="../slideLayouts/slideLayout175.xml"/><Relationship Id="rId9" Type="http://schemas.openxmlformats.org/officeDocument/2006/relationships/slideLayout" Target="../slideLayouts/slideLayout18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1.jpeg"/><Relationship Id="rId5" Type="http://schemas.openxmlformats.org/officeDocument/2006/relationships/theme" Target="../theme/theme5.xml"/><Relationship Id="rId4" Type="http://schemas.openxmlformats.org/officeDocument/2006/relationships/slideLayout" Target="../slideLayouts/slideLayout22.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24.xml"/><Relationship Id="rId1" Type="http://schemas.openxmlformats.org/officeDocument/2006/relationships/slideLayout" Target="../slideLayouts/slideLayout23.xml"/><Relationship Id="rId4"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image" Target="../media/image1.jpeg"/><Relationship Id="rId5" Type="http://schemas.openxmlformats.org/officeDocument/2006/relationships/theme" Target="../theme/theme7.xml"/><Relationship Id="rId4" Type="http://schemas.openxmlformats.org/officeDocument/2006/relationships/slideLayout" Target="../slideLayouts/slideLayout2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1.jpe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8.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image" Target="../media/image1.jpeg"/><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9.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1F59A4-396C-4EEC-AD28-9F54DCAB5162}" type="datetimeFigureOut">
              <a:rPr lang="en-US" smtClean="0"/>
              <a:t>10/26/2016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2EFC1D-0AE0-4807-9531-E387E195B908}" type="slidenum">
              <a:rPr lang="en-US" smtClean="0"/>
              <a:t>‹#›</a:t>
            </a:fld>
            <a:endParaRPr lang="en-US" dirty="0"/>
          </a:p>
        </p:txBody>
      </p:sp>
    </p:spTree>
    <p:extLst>
      <p:ext uri="{BB962C8B-B14F-4D97-AF65-F5344CB8AC3E}">
        <p14:creationId xmlns:p14="http://schemas.microsoft.com/office/powerpoint/2010/main" val="25742506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71509903"/>
      </p:ext>
    </p:extLst>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 id="2147483895" r:id="rId10"/>
    <p:sldLayoutId id="214748389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45776583"/>
      </p:ext>
    </p:extLst>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60240763"/>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56649530"/>
      </p:ext>
    </p:extLst>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75659307"/>
      </p:ext>
    </p:extLst>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38316394"/>
      </p:ext>
    </p:extLst>
  </p:cSld>
  <p:clrMap bg1="lt1" tx1="dk1" bg2="lt2" tx2="dk2" accent1="accent1" accent2="accent2" accent3="accent3" accent4="accent4" accent5="accent5" accent6="accent6" hlink="hlink" folHlink="folHlink"/>
  <p:sldLayoutIdLst>
    <p:sldLayoutId id="2147483946" r:id="rId1"/>
    <p:sldLayoutId id="2147483947" r:id="rId2"/>
    <p:sldLayoutId id="2147483948" r:id="rId3"/>
    <p:sldLayoutId id="2147483949" r:id="rId4"/>
    <p:sldLayoutId id="2147483950" r:id="rId5"/>
    <p:sldLayoutId id="2147483951" r:id="rId6"/>
    <p:sldLayoutId id="2147483952" r:id="rId7"/>
    <p:sldLayoutId id="2147483953" r:id="rId8"/>
    <p:sldLayoutId id="2147483954" r:id="rId9"/>
    <p:sldLayoutId id="2147483955" r:id="rId10"/>
    <p:sldLayoutId id="214748395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5863562"/>
      </p:ext>
    </p:extLst>
  </p:cSld>
  <p:clrMap bg1="lt1" tx1="dk1" bg2="lt2" tx2="dk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 id="2147483966" r:id="rId9"/>
    <p:sldLayoutId id="2147483967" r:id="rId10"/>
    <p:sldLayoutId id="214748396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71600044"/>
      </p:ext>
    </p:extLst>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28985678"/>
      </p:ext>
    </p:extLst>
  </p:cSld>
  <p:clrMap bg1="lt1" tx1="dk1" bg2="lt2" tx2="dk2" accent1="accent1" accent2="accent2" accent3="accent3" accent4="accent4" accent5="accent5" accent6="accent6" hlink="hlink" folHlink="folHlink"/>
  <p:sldLayoutIdLst>
    <p:sldLayoutId id="2147483982" r:id="rId1"/>
    <p:sldLayoutId id="2147483983" r:id="rId2"/>
    <p:sldLayoutId id="2147483984" r:id="rId3"/>
    <p:sldLayoutId id="2147483985" r:id="rId4"/>
    <p:sldLayoutId id="2147483986" r:id="rId5"/>
    <p:sldLayoutId id="2147483987" r:id="rId6"/>
    <p:sldLayoutId id="2147483988" r:id="rId7"/>
    <p:sldLayoutId id="2147483989" r:id="rId8"/>
    <p:sldLayoutId id="2147483990" r:id="rId9"/>
    <p:sldLayoutId id="2147483991" r:id="rId10"/>
    <p:sldLayoutId id="214748399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83012652"/>
      </p:ext>
    </p:extLst>
  </p:cSld>
  <p:clrMap bg1="lt1" tx1="dk1" bg2="lt2" tx2="dk2" accent1="accent1" accent2="accent2" accent3="accent3" accent4="accent4" accent5="accent5" accent6="accent6" hlink="hlink" folHlink="folHlink"/>
  <p:sldLayoutIdLst>
    <p:sldLayoutId id="2147483994" r:id="rId1"/>
    <p:sldLayoutId id="2147483995" r:id="rId2"/>
    <p:sldLayoutId id="2147483996" r:id="rId3"/>
    <p:sldLayoutId id="2147483997" r:id="rId4"/>
    <p:sldLayoutId id="2147483998" r:id="rId5"/>
    <p:sldLayoutId id="2147483999" r:id="rId6"/>
    <p:sldLayoutId id="2147484000" r:id="rId7"/>
    <p:sldLayoutId id="2147484001" r:id="rId8"/>
    <p:sldLayoutId id="2147484002" r:id="rId9"/>
    <p:sldLayoutId id="2147484003" r:id="rId10"/>
    <p:sldLayoutId id="214748400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13" name="Straight Connector 12"/>
          <p:cNvCxnSpPr/>
          <p:nvPr/>
        </p:nvCxnSpPr>
        <p:spPr>
          <a:xfrm>
            <a:off x="0" y="5486400"/>
            <a:ext cx="91440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2971800"/>
            <a:ext cx="91440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4107" name="TextBox 18"/>
          <p:cNvSpPr txBox="1">
            <a:spLocks noChangeArrowheads="1"/>
          </p:cNvSpPr>
          <p:nvPr/>
        </p:nvSpPr>
        <p:spPr bwMode="auto">
          <a:xfrm>
            <a:off x="0" y="1676400"/>
            <a:ext cx="9144000" cy="369888"/>
          </a:xfrm>
          <a:prstGeom prst="rect">
            <a:avLst/>
          </a:prstGeom>
          <a:solidFill>
            <a:srgbClr val="CCFF33">
              <a:alpha val="47058"/>
            </a:srgbClr>
          </a:solidFill>
          <a:ln w="9525">
            <a:noFill/>
            <a:miter lim="800000"/>
            <a:headEnd/>
            <a:tailEnd/>
          </a:ln>
        </p:spPr>
        <p:txBody>
          <a:bodyPr>
            <a:spAutoFit/>
          </a:bodyPr>
          <a:lstStyle/>
          <a:p>
            <a:pPr algn="ctr" fontAlgn="base">
              <a:spcBef>
                <a:spcPct val="0"/>
              </a:spcBef>
              <a:spcAft>
                <a:spcPct val="0"/>
              </a:spcAft>
              <a:defRPr/>
            </a:pPr>
            <a:r>
              <a:rPr lang="en-US" b="1" i="1" dirty="0">
                <a:solidFill>
                  <a:prstClr val="black"/>
                </a:solidFill>
                <a:latin typeface="Arial" pitchFamily="34" charset="0"/>
                <a:cs typeface="Arial" pitchFamily="34" charset="0"/>
              </a:rPr>
              <a:t>Some good blogs and other sites to get the juices flowing:</a:t>
            </a:r>
          </a:p>
        </p:txBody>
      </p:sp>
      <p:sp>
        <p:nvSpPr>
          <p:cNvPr id="15" name="TextBox 14"/>
          <p:cNvSpPr txBox="1"/>
          <p:nvPr/>
        </p:nvSpPr>
        <p:spPr>
          <a:xfrm>
            <a:off x="228600" y="0"/>
            <a:ext cx="7315200" cy="830263"/>
          </a:xfrm>
          <a:prstGeom prst="rect">
            <a:avLst/>
          </a:prstGeom>
          <a:noFill/>
        </p:spPr>
        <p:txBody>
          <a:bodyPr>
            <a:spAutoFit/>
          </a:bodyPr>
          <a:lstStyle/>
          <a:p>
            <a:pPr fontAlgn="base">
              <a:spcBef>
                <a:spcPct val="0"/>
              </a:spcBef>
              <a:spcAft>
                <a:spcPct val="0"/>
              </a:spcAft>
              <a:defRPr/>
            </a:pPr>
            <a:r>
              <a:rPr lang="en-US" sz="4800" b="1" dirty="0">
                <a:solidFill>
                  <a:srgbClr val="E46C0A"/>
                </a:solidFill>
                <a:effectLst>
                  <a:outerShdw blurRad="38100" dist="38100" dir="2700000" algn="tl">
                    <a:srgbClr val="C0C0C0"/>
                  </a:outerShdw>
                </a:effectLst>
                <a:latin typeface="Arial" charset="0"/>
                <a:cs typeface="Arial" charset="0"/>
              </a:rPr>
              <a:t>Food for Thought….</a:t>
            </a:r>
          </a:p>
        </p:txBody>
      </p:sp>
      <p:sp>
        <p:nvSpPr>
          <p:cNvPr id="4109" name="Oval 19"/>
          <p:cNvSpPr>
            <a:spLocks noChangeArrowheads="1"/>
          </p:cNvSpPr>
          <p:nvPr/>
        </p:nvSpPr>
        <p:spPr bwMode="auto">
          <a:xfrm>
            <a:off x="8305800" y="6492875"/>
            <a:ext cx="457200" cy="365125"/>
          </a:xfrm>
          <a:prstGeom prst="ellipse">
            <a:avLst/>
          </a:prstGeom>
          <a:gradFill rotWithShape="1">
            <a:gsLst>
              <a:gs pos="0">
                <a:srgbClr val="FFFF80"/>
              </a:gs>
              <a:gs pos="50000">
                <a:srgbClr val="FFFFB3"/>
              </a:gs>
              <a:gs pos="100000">
                <a:srgbClr val="FFFFDA"/>
              </a:gs>
            </a:gsLst>
            <a:lin ang="16200000" scaled="1"/>
          </a:gradFill>
          <a:ln w="9525" algn="ctr">
            <a:noFill/>
            <a:round/>
            <a:headEnd/>
            <a:tailEnd/>
          </a:ln>
        </p:spPr>
        <p:txBody>
          <a:bodyPr/>
          <a:lstStyle/>
          <a:p>
            <a:pPr fontAlgn="base">
              <a:spcBef>
                <a:spcPct val="0"/>
              </a:spcBef>
              <a:spcAft>
                <a:spcPct val="0"/>
              </a:spcAft>
              <a:defRPr/>
            </a:pPr>
            <a:endParaRPr lang="en-US" dirty="0">
              <a:solidFill>
                <a:prstClr val="black"/>
              </a:solidFill>
              <a:latin typeface="Arial" charset="0"/>
              <a:cs typeface="Arial" charset="0"/>
            </a:endParaRPr>
          </a:p>
        </p:txBody>
      </p:sp>
      <p:sp>
        <p:nvSpPr>
          <p:cNvPr id="22" name="Slide Number Placeholder 5"/>
          <p:cNvSpPr txBox="1">
            <a:spLocks/>
          </p:cNvSpPr>
          <p:nvPr/>
        </p:nvSpPr>
        <p:spPr>
          <a:xfrm>
            <a:off x="8686800" y="6492875"/>
            <a:ext cx="457200" cy="365125"/>
          </a:xfrm>
          <a:prstGeom prst="rect">
            <a:avLst/>
          </a:prstGeom>
        </p:spPr>
        <p:txBody>
          <a:bodyPr/>
          <a:lstStyle/>
          <a:p>
            <a:pPr eaLnBrk="0" fontAlgn="base" hangingPunct="0">
              <a:spcBef>
                <a:spcPct val="0"/>
              </a:spcBef>
              <a:spcAft>
                <a:spcPct val="0"/>
              </a:spcAft>
              <a:defRPr/>
            </a:pPr>
            <a:fld id="{8B54BA58-0208-458B-8039-A7A623BB8BEE}" type="slidenum">
              <a:rPr lang="en-US" sz="1400">
                <a:solidFill>
                  <a:prstClr val="black"/>
                </a:solidFill>
                <a:latin typeface="Arial" charset="0"/>
                <a:cs typeface="Arial" charset="0"/>
              </a:rPr>
              <a:pPr eaLnBrk="0" fontAlgn="base" hangingPunct="0">
                <a:spcBef>
                  <a:spcPct val="0"/>
                </a:spcBef>
                <a:spcAft>
                  <a:spcPct val="0"/>
                </a:spcAft>
                <a:defRPr/>
              </a:pPr>
              <a:t>‹#›</a:t>
            </a:fld>
            <a:endParaRPr lang="en-US" sz="1400" dirty="0">
              <a:solidFill>
                <a:prstClr val="black"/>
              </a:solidFill>
              <a:latin typeface="Arial" charset="0"/>
              <a:cs typeface="Arial" charset="0"/>
            </a:endParaRPr>
          </a:p>
        </p:txBody>
      </p:sp>
      <p:sp>
        <p:nvSpPr>
          <p:cNvPr id="16" name="Footer Placeholder 4"/>
          <p:cNvSpPr txBox="1">
            <a:spLocks/>
          </p:cNvSpPr>
          <p:nvPr userDrawn="1"/>
        </p:nvSpPr>
        <p:spPr>
          <a:xfrm>
            <a:off x="8315325" y="6502400"/>
            <a:ext cx="533400" cy="365125"/>
          </a:xfrm>
          <a:prstGeom prst="rect">
            <a:avLst/>
          </a:prstGeom>
        </p:spPr>
        <p:txBody>
          <a:bodyPr/>
          <a:lstStyle>
            <a:lvl1pPr>
              <a:defRPr sz="1400">
                <a:latin typeface="Century Gothic" pitchFamily="34" charset="0"/>
              </a:defRPr>
            </a:lvl1pPr>
          </a:lstStyle>
          <a:p>
            <a:pPr eaLnBrk="0" fontAlgn="base" hangingPunct="0">
              <a:spcBef>
                <a:spcPct val="0"/>
              </a:spcBef>
              <a:spcAft>
                <a:spcPct val="0"/>
              </a:spcAft>
              <a:defRPr/>
            </a:pPr>
            <a:r>
              <a:rPr lang="en-US" dirty="0" smtClean="0">
                <a:solidFill>
                  <a:prstClr val="black"/>
                </a:solidFill>
                <a:latin typeface="Arial" pitchFamily="34" charset="0"/>
                <a:cs typeface="Arial" pitchFamily="34" charset="0"/>
              </a:rPr>
              <a:t>12-</a:t>
            </a:r>
            <a:endParaRPr lang="en-US" dirty="0">
              <a:solidFill>
                <a:prstClr val="black"/>
              </a:solidFill>
              <a:latin typeface="Arial" pitchFamily="34" charset="0"/>
              <a:cs typeface="Arial" pitchFamily="34" charset="0"/>
            </a:endParaRPr>
          </a:p>
        </p:txBody>
      </p:sp>
      <p:sp>
        <p:nvSpPr>
          <p:cNvPr id="17" name="Rectangle 16"/>
          <p:cNvSpPr/>
          <p:nvPr userDrawn="1"/>
        </p:nvSpPr>
        <p:spPr>
          <a:xfrm>
            <a:off x="914400" y="3657600"/>
            <a:ext cx="2362200" cy="646113"/>
          </a:xfrm>
          <a:prstGeom prst="rect">
            <a:avLst/>
          </a:prstGeom>
        </p:spPr>
        <p:txBody>
          <a:bodyPr>
            <a:spAutoFit/>
          </a:bodyPr>
          <a:lstStyle/>
          <a:p>
            <a:pPr fontAlgn="base">
              <a:spcBef>
                <a:spcPct val="0"/>
              </a:spcBef>
              <a:spcAft>
                <a:spcPct val="0"/>
              </a:spcAft>
              <a:defRPr/>
            </a:pPr>
            <a:r>
              <a:rPr lang="en-US" dirty="0">
                <a:solidFill>
                  <a:prstClr val="black"/>
                </a:solidFill>
              </a:rPr>
              <a:t>http://freakonomics.blogs.nytimes.com/</a:t>
            </a:r>
          </a:p>
        </p:txBody>
      </p:sp>
      <p:sp>
        <p:nvSpPr>
          <p:cNvPr id="18" name="Rectangle 17"/>
          <p:cNvSpPr/>
          <p:nvPr userDrawn="1"/>
        </p:nvSpPr>
        <p:spPr>
          <a:xfrm>
            <a:off x="0" y="3048000"/>
            <a:ext cx="2552700" cy="646113"/>
          </a:xfrm>
          <a:prstGeom prst="rect">
            <a:avLst/>
          </a:prstGeom>
        </p:spPr>
        <p:txBody>
          <a:bodyPr>
            <a:spAutoFit/>
          </a:bodyPr>
          <a:lstStyle/>
          <a:p>
            <a:pPr fontAlgn="base">
              <a:spcBef>
                <a:spcPct val="0"/>
              </a:spcBef>
              <a:spcAft>
                <a:spcPct val="0"/>
              </a:spcAft>
              <a:defRPr/>
            </a:pPr>
            <a:r>
              <a:rPr lang="en-US" dirty="0">
                <a:solidFill>
                  <a:prstClr val="black"/>
                </a:solidFill>
              </a:rPr>
              <a:t>http://www.worthpublishers.com/</a:t>
            </a:r>
          </a:p>
        </p:txBody>
      </p:sp>
      <p:sp>
        <p:nvSpPr>
          <p:cNvPr id="19" name="Rectangle 18"/>
          <p:cNvSpPr/>
          <p:nvPr userDrawn="1"/>
        </p:nvSpPr>
        <p:spPr>
          <a:xfrm>
            <a:off x="2667000" y="4953000"/>
            <a:ext cx="2547938" cy="369888"/>
          </a:xfrm>
          <a:prstGeom prst="rect">
            <a:avLst/>
          </a:prstGeom>
        </p:spPr>
        <p:txBody>
          <a:bodyPr wrap="none">
            <a:spAutoFit/>
          </a:bodyPr>
          <a:lstStyle/>
          <a:p>
            <a:pPr fontAlgn="base">
              <a:spcBef>
                <a:spcPct val="0"/>
              </a:spcBef>
              <a:spcAft>
                <a:spcPct val="0"/>
              </a:spcAft>
              <a:defRPr/>
            </a:pPr>
            <a:r>
              <a:rPr lang="en-US" dirty="0">
                <a:solidFill>
                  <a:prstClr val="black"/>
                </a:solidFill>
              </a:rPr>
              <a:t>http://bls.gov/home.htm</a:t>
            </a:r>
          </a:p>
        </p:txBody>
      </p:sp>
      <p:sp>
        <p:nvSpPr>
          <p:cNvPr id="20" name="Rectangle 19"/>
          <p:cNvSpPr/>
          <p:nvPr userDrawn="1"/>
        </p:nvSpPr>
        <p:spPr>
          <a:xfrm>
            <a:off x="2795588" y="3244850"/>
            <a:ext cx="3552825" cy="368300"/>
          </a:xfrm>
          <a:prstGeom prst="rect">
            <a:avLst/>
          </a:prstGeom>
        </p:spPr>
        <p:txBody>
          <a:bodyPr wrap="none">
            <a:spAutoFit/>
          </a:bodyPr>
          <a:lstStyle/>
          <a:p>
            <a:pPr fontAlgn="base">
              <a:spcBef>
                <a:spcPct val="0"/>
              </a:spcBef>
              <a:spcAft>
                <a:spcPct val="0"/>
              </a:spcAft>
              <a:defRPr/>
            </a:pPr>
            <a:r>
              <a:rPr lang="en-US" dirty="0">
                <a:solidFill>
                  <a:prstClr val="black"/>
                </a:solidFill>
              </a:rPr>
              <a:t>http://krugman.blogs.nytimes.com/</a:t>
            </a:r>
          </a:p>
        </p:txBody>
      </p:sp>
      <p:sp>
        <p:nvSpPr>
          <p:cNvPr id="21" name="Rectangle 20"/>
          <p:cNvSpPr/>
          <p:nvPr userDrawn="1"/>
        </p:nvSpPr>
        <p:spPr>
          <a:xfrm>
            <a:off x="4191000" y="4191000"/>
            <a:ext cx="2189163" cy="369888"/>
          </a:xfrm>
          <a:prstGeom prst="rect">
            <a:avLst/>
          </a:prstGeom>
        </p:spPr>
        <p:txBody>
          <a:bodyPr wrap="none">
            <a:spAutoFit/>
          </a:bodyPr>
          <a:lstStyle/>
          <a:p>
            <a:pPr fontAlgn="base">
              <a:spcBef>
                <a:spcPct val="0"/>
              </a:spcBef>
              <a:spcAft>
                <a:spcPct val="0"/>
              </a:spcAft>
              <a:defRPr/>
            </a:pPr>
            <a:r>
              <a:rPr lang="en-US" dirty="0">
                <a:solidFill>
                  <a:prstClr val="black"/>
                </a:solidFill>
              </a:rPr>
              <a:t>http://www.bea.gov/</a:t>
            </a:r>
          </a:p>
        </p:txBody>
      </p:sp>
    </p:spTree>
    <p:extLst>
      <p:ext uri="{BB962C8B-B14F-4D97-AF65-F5344CB8AC3E}">
        <p14:creationId xmlns:p14="http://schemas.microsoft.com/office/powerpoint/2010/main" val="41874331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iming>
    <p:tnLst>
      <p:par>
        <p:cTn id="1" dur="indefinite" restart="never" nodeType="tmRoot"/>
      </p:par>
    </p:tnLst>
  </p:timing>
  <p:hf sldNum="0" hdr="0" dt="0"/>
  <p:txStyles>
    <p:titleStyle>
      <a:lvl1pPr algn="ctr" rtl="0" eaLnBrk="0" fontAlgn="base" hangingPunct="0">
        <a:spcBef>
          <a:spcPct val="0"/>
        </a:spcBef>
        <a:spcAft>
          <a:spcPct val="0"/>
        </a:spcAft>
        <a:defRPr sz="4400" b="1" kern="1200">
          <a:solidFill>
            <a:schemeClr val="bg1"/>
          </a:solidFill>
          <a:latin typeface="Century Gothic" pitchFamily="34" charset="0"/>
          <a:ea typeface="+mj-ea"/>
          <a:cs typeface="+mj-cs"/>
        </a:defRPr>
      </a:lvl1pPr>
      <a:lvl2pPr algn="ctr" rtl="0" eaLnBrk="0" fontAlgn="base" hangingPunct="0">
        <a:spcBef>
          <a:spcPct val="0"/>
        </a:spcBef>
        <a:spcAft>
          <a:spcPct val="0"/>
        </a:spcAft>
        <a:defRPr sz="4400" b="1">
          <a:solidFill>
            <a:schemeClr val="bg1"/>
          </a:solidFill>
          <a:latin typeface="Century Gothic" pitchFamily="34" charset="0"/>
        </a:defRPr>
      </a:lvl2pPr>
      <a:lvl3pPr algn="ctr" rtl="0" eaLnBrk="0" fontAlgn="base" hangingPunct="0">
        <a:spcBef>
          <a:spcPct val="0"/>
        </a:spcBef>
        <a:spcAft>
          <a:spcPct val="0"/>
        </a:spcAft>
        <a:defRPr sz="4400" b="1">
          <a:solidFill>
            <a:schemeClr val="bg1"/>
          </a:solidFill>
          <a:latin typeface="Century Gothic" pitchFamily="34" charset="0"/>
        </a:defRPr>
      </a:lvl3pPr>
      <a:lvl4pPr algn="ctr" rtl="0" eaLnBrk="0" fontAlgn="base" hangingPunct="0">
        <a:spcBef>
          <a:spcPct val="0"/>
        </a:spcBef>
        <a:spcAft>
          <a:spcPct val="0"/>
        </a:spcAft>
        <a:defRPr sz="4400" b="1">
          <a:solidFill>
            <a:schemeClr val="bg1"/>
          </a:solidFill>
          <a:latin typeface="Century Gothic" pitchFamily="34" charset="0"/>
        </a:defRPr>
      </a:lvl4pPr>
      <a:lvl5pPr algn="ctr" rtl="0" eaLnBrk="0" fontAlgn="base" hangingPunct="0">
        <a:spcBef>
          <a:spcPct val="0"/>
        </a:spcBef>
        <a:spcAft>
          <a:spcPct val="0"/>
        </a:spcAft>
        <a:defRPr sz="4400" b="1">
          <a:solidFill>
            <a:schemeClr val="bg1"/>
          </a:solidFill>
          <a:latin typeface="Century Gothic" pitchFamily="34" charset="0"/>
        </a:defRPr>
      </a:lvl5pPr>
      <a:lvl6pPr marL="457200" algn="ctr" rtl="0" fontAlgn="base">
        <a:spcBef>
          <a:spcPct val="0"/>
        </a:spcBef>
        <a:spcAft>
          <a:spcPct val="0"/>
        </a:spcAft>
        <a:defRPr sz="4400" b="1">
          <a:solidFill>
            <a:schemeClr val="bg1"/>
          </a:solidFill>
          <a:latin typeface="Century Gothic" pitchFamily="34" charset="0"/>
        </a:defRPr>
      </a:lvl6pPr>
      <a:lvl7pPr marL="914400" algn="ctr" rtl="0" fontAlgn="base">
        <a:spcBef>
          <a:spcPct val="0"/>
        </a:spcBef>
        <a:spcAft>
          <a:spcPct val="0"/>
        </a:spcAft>
        <a:defRPr sz="4400" b="1">
          <a:solidFill>
            <a:schemeClr val="bg1"/>
          </a:solidFill>
          <a:latin typeface="Century Gothic" pitchFamily="34" charset="0"/>
        </a:defRPr>
      </a:lvl7pPr>
      <a:lvl8pPr marL="1371600" algn="ctr" rtl="0" fontAlgn="base">
        <a:spcBef>
          <a:spcPct val="0"/>
        </a:spcBef>
        <a:spcAft>
          <a:spcPct val="0"/>
        </a:spcAft>
        <a:defRPr sz="4400" b="1">
          <a:solidFill>
            <a:schemeClr val="bg1"/>
          </a:solidFill>
          <a:latin typeface="Century Gothic" pitchFamily="34" charset="0"/>
        </a:defRPr>
      </a:lvl8pPr>
      <a:lvl9pPr marL="1828800" algn="ctr" rtl="0" fontAlgn="base">
        <a:spcBef>
          <a:spcPct val="0"/>
        </a:spcBef>
        <a:spcAft>
          <a:spcPct val="0"/>
        </a:spcAft>
        <a:defRPr sz="4400" b="1">
          <a:solidFill>
            <a:schemeClr val="bg1"/>
          </a:solidFill>
          <a:latin typeface="Century Gothic"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04407704"/>
      </p:ext>
    </p:extLst>
  </p:cSld>
  <p:clrMap bg1="lt1" tx1="dk1" bg2="lt2" tx2="dk2" accent1="accent1" accent2="accent2" accent3="accent3" accent4="accent4" accent5="accent5" accent6="accent6" hlink="hlink" folHlink="folHlink"/>
  <p:sldLayoutIdLst>
    <p:sldLayoutId id="2147484006" r:id="rId1"/>
    <p:sldLayoutId id="2147484007" r:id="rId2"/>
    <p:sldLayoutId id="2147484008" r:id="rId3"/>
    <p:sldLayoutId id="2147484009" r:id="rId4"/>
    <p:sldLayoutId id="2147484010" r:id="rId5"/>
    <p:sldLayoutId id="2147484011" r:id="rId6"/>
    <p:sldLayoutId id="2147484012" r:id="rId7"/>
    <p:sldLayoutId id="2147484013" r:id="rId8"/>
    <p:sldLayoutId id="2147484014" r:id="rId9"/>
    <p:sldLayoutId id="2147484015" r:id="rId10"/>
    <p:sldLayoutId id="214748401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85020808"/>
      </p:ext>
    </p:extLst>
  </p:cSld>
  <p:clrMap bg1="lt1" tx1="dk1" bg2="lt2" tx2="dk2" accent1="accent1" accent2="accent2" accent3="accent3" accent4="accent4" accent5="accent5" accent6="accent6" hlink="hlink" folHlink="folHlink"/>
  <p:sldLayoutIdLst>
    <p:sldLayoutId id="2147484018" r:id="rId1"/>
    <p:sldLayoutId id="2147484019" r:id="rId2"/>
    <p:sldLayoutId id="2147484020" r:id="rId3"/>
    <p:sldLayoutId id="2147484021" r:id="rId4"/>
    <p:sldLayoutId id="2147484022" r:id="rId5"/>
    <p:sldLayoutId id="2147484023" r:id="rId6"/>
    <p:sldLayoutId id="2147484024" r:id="rId7"/>
    <p:sldLayoutId id="2147484025" r:id="rId8"/>
    <p:sldLayoutId id="2147484026" r:id="rId9"/>
    <p:sldLayoutId id="2147484027" r:id="rId10"/>
    <p:sldLayoutId id="214748402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92867" name="Rectangle 3"/>
          <p:cNvSpPr>
            <a:spLocks noGrp="1" noChangeArrowheads="1"/>
          </p:cNvSpPr>
          <p:nvPr>
            <p:ph type="title"/>
          </p:nvPr>
        </p:nvSpPr>
        <p:spPr bwMode="auto">
          <a:xfrm>
            <a:off x="0" y="0"/>
            <a:ext cx="9144000" cy="912813"/>
          </a:xfrm>
          <a:prstGeom prst="rect">
            <a:avLst/>
          </a:prstGeom>
          <a:solidFill>
            <a:schemeClr val="accent6"/>
          </a:solid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8" name="Rectangle 4"/>
          <p:cNvSpPr>
            <a:spLocks noGrp="1" noChangeArrowheads="1"/>
          </p:cNvSpPr>
          <p:nvPr>
            <p:ph type="body" idx="1"/>
          </p:nvPr>
        </p:nvSpPr>
        <p:spPr bwMode="auto">
          <a:xfrm>
            <a:off x="0" y="914400"/>
            <a:ext cx="9144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5604" name="Line 11"/>
          <p:cNvSpPr>
            <a:spLocks noChangeShapeType="1"/>
          </p:cNvSpPr>
          <p:nvPr/>
        </p:nvSpPr>
        <p:spPr bwMode="auto">
          <a:xfrm>
            <a:off x="0" y="0"/>
            <a:ext cx="9144000" cy="0"/>
          </a:xfrm>
          <a:prstGeom prst="line">
            <a:avLst/>
          </a:prstGeom>
          <a:noFill/>
          <a:ln w="9525">
            <a:solidFill>
              <a:schemeClr val="tx1"/>
            </a:solidFill>
            <a:round/>
            <a:headEnd/>
            <a:tailEnd/>
          </a:ln>
        </p:spPr>
        <p:txBody>
          <a:bodyPr/>
          <a:lstStyle/>
          <a:p>
            <a:pPr fontAlgn="base">
              <a:spcBef>
                <a:spcPct val="0"/>
              </a:spcBef>
              <a:spcAft>
                <a:spcPct val="0"/>
              </a:spcAft>
              <a:defRPr/>
            </a:pPr>
            <a:endParaRPr lang="en-US" dirty="0">
              <a:solidFill>
                <a:prstClr val="black"/>
              </a:solidFill>
            </a:endParaRPr>
          </a:p>
        </p:txBody>
      </p:sp>
      <p:sp>
        <p:nvSpPr>
          <p:cNvPr id="25605" name="Oval 9"/>
          <p:cNvSpPr>
            <a:spLocks noChangeArrowheads="1"/>
          </p:cNvSpPr>
          <p:nvPr/>
        </p:nvSpPr>
        <p:spPr bwMode="auto">
          <a:xfrm>
            <a:off x="8305800" y="6492875"/>
            <a:ext cx="457200" cy="365125"/>
          </a:xfrm>
          <a:prstGeom prst="ellipse">
            <a:avLst/>
          </a:prstGeom>
          <a:gradFill rotWithShape="1">
            <a:gsLst>
              <a:gs pos="0">
                <a:srgbClr val="FFFF80"/>
              </a:gs>
              <a:gs pos="50000">
                <a:srgbClr val="FFFFB3"/>
              </a:gs>
              <a:gs pos="100000">
                <a:srgbClr val="FFFFDA"/>
              </a:gs>
            </a:gsLst>
            <a:lin ang="16200000" scaled="1"/>
          </a:gradFill>
          <a:ln w="9525" algn="ctr">
            <a:noFill/>
            <a:round/>
            <a:headEnd/>
            <a:tailEnd/>
          </a:ln>
        </p:spPr>
        <p:txBody>
          <a:bodyPr/>
          <a:lstStyle/>
          <a:p>
            <a:pPr fontAlgn="base">
              <a:spcBef>
                <a:spcPct val="0"/>
              </a:spcBef>
              <a:spcAft>
                <a:spcPct val="0"/>
              </a:spcAft>
              <a:defRPr/>
            </a:pPr>
            <a:endParaRPr lang="en-US" dirty="0">
              <a:solidFill>
                <a:prstClr val="black"/>
              </a:solidFill>
              <a:latin typeface="Calibri" pitchFamily="34" charset="0"/>
              <a:cs typeface="Arial" charset="0"/>
            </a:endParaRPr>
          </a:p>
        </p:txBody>
      </p:sp>
      <p:sp>
        <p:nvSpPr>
          <p:cNvPr id="12" name="Slide Number Placeholder 5"/>
          <p:cNvSpPr txBox="1">
            <a:spLocks/>
          </p:cNvSpPr>
          <p:nvPr/>
        </p:nvSpPr>
        <p:spPr>
          <a:xfrm>
            <a:off x="8686800" y="6492875"/>
            <a:ext cx="457200" cy="365125"/>
          </a:xfrm>
          <a:prstGeom prst="rect">
            <a:avLst/>
          </a:prstGeom>
        </p:spPr>
        <p:txBody>
          <a:bodyPr/>
          <a:lstStyle/>
          <a:p>
            <a:pPr eaLnBrk="0" fontAlgn="base" hangingPunct="0">
              <a:spcBef>
                <a:spcPct val="0"/>
              </a:spcBef>
              <a:spcAft>
                <a:spcPct val="0"/>
              </a:spcAft>
              <a:defRPr/>
            </a:pPr>
            <a:fld id="{C436E3BC-5360-4C9E-A1FB-2A89C996A04F}" type="slidenum">
              <a:rPr lang="en-US" sz="1400">
                <a:solidFill>
                  <a:prstClr val="black"/>
                </a:solidFill>
                <a:latin typeface="Calibri" pitchFamily="34" charset="0"/>
                <a:cs typeface="Arial" charset="0"/>
              </a:rPr>
              <a:pPr eaLnBrk="0" fontAlgn="base" hangingPunct="0">
                <a:spcBef>
                  <a:spcPct val="0"/>
                </a:spcBef>
                <a:spcAft>
                  <a:spcPct val="0"/>
                </a:spcAft>
                <a:defRPr/>
              </a:pPr>
              <a:t>‹#›</a:t>
            </a:fld>
            <a:endParaRPr lang="en-US" sz="1400" dirty="0">
              <a:solidFill>
                <a:prstClr val="black"/>
              </a:solidFill>
              <a:latin typeface="Calibri" pitchFamily="34" charset="0"/>
              <a:cs typeface="Arial" charset="0"/>
            </a:endParaRPr>
          </a:p>
        </p:txBody>
      </p:sp>
      <p:sp>
        <p:nvSpPr>
          <p:cNvPr id="8" name="Footer Placeholder 4"/>
          <p:cNvSpPr txBox="1">
            <a:spLocks/>
          </p:cNvSpPr>
          <p:nvPr/>
        </p:nvSpPr>
        <p:spPr>
          <a:xfrm>
            <a:off x="8305800" y="6492875"/>
            <a:ext cx="457200" cy="365125"/>
          </a:xfrm>
          <a:prstGeom prst="rect">
            <a:avLst/>
          </a:prstGeom>
        </p:spPr>
        <p:txBody>
          <a:bodyPr/>
          <a:lstStyle>
            <a:lvl1pPr>
              <a:defRPr sz="1400">
                <a:latin typeface="Century Gothic" pitchFamily="34" charset="0"/>
              </a:defRPr>
            </a:lvl1pPr>
          </a:lstStyle>
          <a:p>
            <a:pPr eaLnBrk="0" fontAlgn="base" hangingPunct="0">
              <a:spcBef>
                <a:spcPct val="0"/>
              </a:spcBef>
              <a:spcAft>
                <a:spcPct val="0"/>
              </a:spcAft>
              <a:defRPr/>
            </a:pPr>
            <a:r>
              <a:rPr lang="en-US" dirty="0" smtClean="0">
                <a:solidFill>
                  <a:prstClr val="black"/>
                </a:solidFill>
                <a:latin typeface="Arial" pitchFamily="34" charset="0"/>
              </a:rPr>
              <a:t>10-</a:t>
            </a:r>
            <a:endParaRPr lang="en-US" dirty="0">
              <a:solidFill>
                <a:prstClr val="black"/>
              </a:solidFill>
              <a:latin typeface="Arial" pitchFamily="34" charset="0"/>
            </a:endParaRPr>
          </a:p>
        </p:txBody>
      </p:sp>
      <p:sp>
        <p:nvSpPr>
          <p:cNvPr id="9" name="Footer Placeholder 2"/>
          <p:cNvSpPr>
            <a:spLocks noGrp="1" noChangeArrowheads="1"/>
          </p:cNvSpPr>
          <p:nvPr>
            <p:ph type="ftr" sz="quarter" idx="3"/>
          </p:nvPr>
        </p:nvSpPr>
        <p:spPr>
          <a:xfrm>
            <a:off x="381000" y="6400800"/>
            <a:ext cx="7467600" cy="457200"/>
          </a:xfrm>
          <a:prstGeom prst="rect">
            <a:avLst/>
          </a:prstGeom>
        </p:spPr>
        <p:txBody>
          <a:bodyPr/>
          <a:lstStyle>
            <a:lvl1pPr fontAlgn="auto">
              <a:spcBef>
                <a:spcPts val="0"/>
              </a:spcBef>
              <a:spcAft>
                <a:spcPts val="0"/>
              </a:spcAft>
              <a:defRPr>
                <a:latin typeface="Arial" pitchFamily="34" charset="0"/>
                <a:cs typeface="Arial" pitchFamily="34" charset="0"/>
              </a:defRPr>
            </a:lvl1pPr>
          </a:lstStyle>
          <a:p>
            <a:pPr>
              <a:defRPr/>
            </a:pPr>
            <a:r>
              <a:rPr lang="en-US" dirty="0">
                <a:solidFill>
                  <a:prstClr val="black"/>
                </a:solidFill>
              </a:rPr>
              <a:t>Copyright 2014, Worth Publishers, Stone/Chiang, All Rights Reserved</a:t>
            </a:r>
          </a:p>
        </p:txBody>
      </p:sp>
    </p:spTree>
    <p:extLst>
      <p:ext uri="{BB962C8B-B14F-4D97-AF65-F5344CB8AC3E}">
        <p14:creationId xmlns:p14="http://schemas.microsoft.com/office/powerpoint/2010/main" val="2675506917"/>
      </p:ext>
    </p:extLst>
  </p:cSld>
  <p:clrMap bg1="lt1" tx1="dk1" bg2="lt2" tx2="dk2" accent1="accent1" accent2="accent2" accent3="accent3" accent4="accent4" accent5="accent5" accent6="accent6" hlink="hlink" folHlink="folHlink"/>
  <p:sldLayoutIdLst>
    <p:sldLayoutId id="2147483806" r:id="rId1"/>
    <p:sldLayoutId id="2147483807" r:id="rId2"/>
  </p:sldLayoutIdLst>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8">
                                            <p:txEl>
                                              <p:pRg st="0" end="0"/>
                                            </p:txEl>
                                          </p:spTgt>
                                        </p:tgtEl>
                                        <p:attrNameLst>
                                          <p:attrName>style.visibility</p:attrName>
                                        </p:attrNameLst>
                                      </p:cBhvr>
                                      <p:to>
                                        <p:strVal val="visible"/>
                                      </p:to>
                                    </p:set>
                                    <p:animEffect transition="in" filter="fade">
                                      <p:cBhvr>
                                        <p:cTn id="7" dur="1000"/>
                                        <p:tgtEl>
                                          <p:spTgt spid="102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28">
                                            <p:txEl>
                                              <p:pRg st="1" end="1"/>
                                            </p:txEl>
                                          </p:spTgt>
                                        </p:tgtEl>
                                        <p:attrNameLst>
                                          <p:attrName>style.visibility</p:attrName>
                                        </p:attrNameLst>
                                      </p:cBhvr>
                                      <p:to>
                                        <p:strVal val="visible"/>
                                      </p:to>
                                    </p:set>
                                    <p:animEffect transition="in" filter="fade">
                                      <p:cBhvr>
                                        <p:cTn id="10" dur="1000"/>
                                        <p:tgtEl>
                                          <p:spTgt spid="1028">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28">
                                            <p:txEl>
                                              <p:pRg st="2" end="2"/>
                                            </p:txEl>
                                          </p:spTgt>
                                        </p:tgtEl>
                                        <p:attrNameLst>
                                          <p:attrName>style.visibility</p:attrName>
                                        </p:attrNameLst>
                                      </p:cBhvr>
                                      <p:to>
                                        <p:strVal val="visible"/>
                                      </p:to>
                                    </p:set>
                                    <p:animEffect transition="in" filter="fade">
                                      <p:cBhvr>
                                        <p:cTn id="13" dur="1000"/>
                                        <p:tgtEl>
                                          <p:spTgt spid="1028">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28">
                                            <p:txEl>
                                              <p:pRg st="3" end="3"/>
                                            </p:txEl>
                                          </p:spTgt>
                                        </p:tgtEl>
                                        <p:attrNameLst>
                                          <p:attrName>style.visibility</p:attrName>
                                        </p:attrNameLst>
                                      </p:cBhvr>
                                      <p:to>
                                        <p:strVal val="visible"/>
                                      </p:to>
                                    </p:set>
                                    <p:animEffect transition="in" filter="fade">
                                      <p:cBhvr>
                                        <p:cTn id="16" dur="1000"/>
                                        <p:tgtEl>
                                          <p:spTgt spid="1028">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28">
                                            <p:txEl>
                                              <p:pRg st="4" end="4"/>
                                            </p:txEl>
                                          </p:spTgt>
                                        </p:tgtEl>
                                        <p:attrNameLst>
                                          <p:attrName>style.visibility</p:attrName>
                                        </p:attrNameLst>
                                      </p:cBhvr>
                                      <p:to>
                                        <p:strVal val="visible"/>
                                      </p:to>
                                    </p:set>
                                    <p:animEffect transition="in" filter="fade">
                                      <p:cBhvr>
                                        <p:cTn id="19" dur="1000"/>
                                        <p:tgtEl>
                                          <p:spTgt spid="102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 grpId="0" build="p">
        <p:tmplLst>
          <p:tmpl lvl="1">
            <p:tnLst>
              <p:par>
                <p:cTn presetID="10" presetClass="entr" presetSubtype="0" fill="hold" nodeType="clickEffect">
                  <p:stCondLst>
                    <p:cond delay="0"/>
                  </p:stCondLst>
                  <p:childTnLst>
                    <p:set>
                      <p:cBhvr>
                        <p:cTn dur="1" fill="hold">
                          <p:stCondLst>
                            <p:cond delay="0"/>
                          </p:stCondLst>
                        </p:cTn>
                        <p:tgtEl>
                          <p:spTgt spid="1028"/>
                        </p:tgtEl>
                        <p:attrNameLst>
                          <p:attrName>style.visibility</p:attrName>
                        </p:attrNameLst>
                      </p:cBhvr>
                      <p:to>
                        <p:strVal val="visible"/>
                      </p:to>
                    </p:set>
                    <p:animEffect transition="in" filter="fade">
                      <p:cBhvr>
                        <p:cTn dur="1000"/>
                        <p:tgtEl>
                          <p:spTgt spid="1028"/>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028"/>
                        </p:tgtEl>
                        <p:attrNameLst>
                          <p:attrName>style.visibility</p:attrName>
                        </p:attrNameLst>
                      </p:cBhvr>
                      <p:to>
                        <p:strVal val="visible"/>
                      </p:to>
                    </p:set>
                    <p:animEffect transition="in" filter="fade">
                      <p:cBhvr>
                        <p:cTn dur="1000"/>
                        <p:tgtEl>
                          <p:spTgt spid="1028"/>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028"/>
                        </p:tgtEl>
                        <p:attrNameLst>
                          <p:attrName>style.visibility</p:attrName>
                        </p:attrNameLst>
                      </p:cBhvr>
                      <p:to>
                        <p:strVal val="visible"/>
                      </p:to>
                    </p:set>
                    <p:animEffect transition="in" filter="fade">
                      <p:cBhvr>
                        <p:cTn dur="1000"/>
                        <p:tgtEl>
                          <p:spTgt spid="1028"/>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028"/>
                        </p:tgtEl>
                        <p:attrNameLst>
                          <p:attrName>style.visibility</p:attrName>
                        </p:attrNameLst>
                      </p:cBhvr>
                      <p:to>
                        <p:strVal val="visible"/>
                      </p:to>
                    </p:set>
                    <p:animEffect transition="in" filter="fade">
                      <p:cBhvr>
                        <p:cTn dur="1000"/>
                        <p:tgtEl>
                          <p:spTgt spid="1028"/>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028"/>
                        </p:tgtEl>
                        <p:attrNameLst>
                          <p:attrName>style.visibility</p:attrName>
                        </p:attrNameLst>
                      </p:cBhvr>
                      <p:to>
                        <p:strVal val="visible"/>
                      </p:to>
                    </p:set>
                    <p:animEffect transition="in" filter="fade">
                      <p:cBhvr>
                        <p:cTn dur="1000"/>
                        <p:tgtEl>
                          <p:spTgt spid="1028"/>
                        </p:tgtEl>
                      </p:cBhvr>
                    </p:animEffect>
                  </p:childTnLst>
                </p:cTn>
              </p:par>
            </p:tnLst>
          </p:tmpl>
        </p:tmplLst>
      </p:bldP>
    </p:bldLst>
  </p:timing>
  <p:hf sldNum="0" hdr="0" dt="0"/>
  <p:txStyles>
    <p:titleStyle>
      <a:lvl1pPr algn="ctr" rtl="0" eaLnBrk="0" fontAlgn="base" hangingPunct="0">
        <a:spcBef>
          <a:spcPct val="0"/>
        </a:spcBef>
        <a:spcAft>
          <a:spcPct val="0"/>
        </a:spcAft>
        <a:defRPr sz="4800" spc="300">
          <a:solidFill>
            <a:srgbClr val="FFFFFF"/>
          </a:solidFill>
          <a:effectLst>
            <a:outerShdw blurRad="38100" dist="38100" dir="2700000" algn="tl">
              <a:srgbClr val="000000">
                <a:alpha val="43137"/>
              </a:srgbClr>
            </a:outerShdw>
          </a:effectLst>
          <a:latin typeface="Arial" pitchFamily="34" charset="0"/>
          <a:ea typeface="+mj-ea"/>
          <a:cs typeface="Arial" pitchFamily="34" charset="0"/>
        </a:defRPr>
      </a:lvl1pPr>
      <a:lvl2pPr algn="ctr" rtl="0" eaLnBrk="0" fontAlgn="base" hangingPunct="0">
        <a:spcBef>
          <a:spcPct val="0"/>
        </a:spcBef>
        <a:spcAft>
          <a:spcPct val="0"/>
        </a:spcAft>
        <a:defRPr sz="4800">
          <a:solidFill>
            <a:srgbClr val="FFFFFF"/>
          </a:solidFill>
          <a:latin typeface="Arial" pitchFamily="34" charset="0"/>
          <a:cs typeface="Arial" pitchFamily="34" charset="0"/>
        </a:defRPr>
      </a:lvl2pPr>
      <a:lvl3pPr algn="ctr" rtl="0" eaLnBrk="0" fontAlgn="base" hangingPunct="0">
        <a:spcBef>
          <a:spcPct val="0"/>
        </a:spcBef>
        <a:spcAft>
          <a:spcPct val="0"/>
        </a:spcAft>
        <a:defRPr sz="4800">
          <a:solidFill>
            <a:srgbClr val="FFFFFF"/>
          </a:solidFill>
          <a:latin typeface="Arial" pitchFamily="34" charset="0"/>
          <a:cs typeface="Arial" pitchFamily="34" charset="0"/>
        </a:defRPr>
      </a:lvl3pPr>
      <a:lvl4pPr algn="ctr" rtl="0" eaLnBrk="0" fontAlgn="base" hangingPunct="0">
        <a:spcBef>
          <a:spcPct val="0"/>
        </a:spcBef>
        <a:spcAft>
          <a:spcPct val="0"/>
        </a:spcAft>
        <a:defRPr sz="4800">
          <a:solidFill>
            <a:srgbClr val="FFFFFF"/>
          </a:solidFill>
          <a:latin typeface="Arial" pitchFamily="34" charset="0"/>
          <a:cs typeface="Arial" pitchFamily="34" charset="0"/>
        </a:defRPr>
      </a:lvl4pPr>
      <a:lvl5pPr algn="ctr" rtl="0" eaLnBrk="0" fontAlgn="base" hangingPunct="0">
        <a:spcBef>
          <a:spcPct val="0"/>
        </a:spcBef>
        <a:spcAft>
          <a:spcPct val="0"/>
        </a:spcAft>
        <a:defRPr sz="4800">
          <a:solidFill>
            <a:srgbClr val="FFFFFF"/>
          </a:solidFill>
          <a:latin typeface="Arial" pitchFamily="34" charset="0"/>
          <a:cs typeface="Arial" pitchFamily="34"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marL="342900" indent="-342900" algn="l" rtl="0" eaLnBrk="0" fontAlgn="base" hangingPunct="0">
        <a:spcBef>
          <a:spcPct val="20000"/>
        </a:spcBef>
        <a:spcAft>
          <a:spcPct val="0"/>
        </a:spcAft>
        <a:buClr>
          <a:schemeClr val="tx1"/>
        </a:buClr>
        <a:buFont typeface="Times" pitchFamily="18" charset="0"/>
        <a:buChar char="•"/>
        <a:defRPr sz="4000" b="1">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chemeClr val="tx1"/>
        </a:buClr>
        <a:buFont typeface="Wingdings" pitchFamily="2" charset="2"/>
        <a:buChar char="w"/>
        <a:defRPr sz="2400">
          <a:solidFill>
            <a:schemeClr val="tx1"/>
          </a:solidFill>
          <a:latin typeface="+mn-lt"/>
          <a:cs typeface="Tahoma" pitchFamily="34" charset="0"/>
        </a:defRPr>
      </a:lvl2pPr>
      <a:lvl3pPr marL="1085850" indent="-228600" algn="l" rtl="0" eaLnBrk="0" fontAlgn="base" hangingPunct="0">
        <a:spcBef>
          <a:spcPct val="20000"/>
        </a:spcBef>
        <a:spcAft>
          <a:spcPct val="0"/>
        </a:spcAft>
        <a:buClr>
          <a:schemeClr val="tx1"/>
        </a:buClr>
        <a:buFont typeface="Wingdings" pitchFamily="2" charset="2"/>
        <a:buChar char="§"/>
        <a:defRPr sz="2000">
          <a:solidFill>
            <a:schemeClr val="tx1"/>
          </a:solidFill>
          <a:latin typeface="+mn-lt"/>
          <a:cs typeface="Tahoma" pitchFamily="34" charset="0"/>
        </a:defRPr>
      </a:lvl3pPr>
      <a:lvl4pPr marL="1428750" indent="-228600" algn="l" rtl="0" eaLnBrk="0" fontAlgn="base" hangingPunct="0">
        <a:spcBef>
          <a:spcPct val="20000"/>
        </a:spcBef>
        <a:spcAft>
          <a:spcPct val="0"/>
        </a:spcAft>
        <a:buClr>
          <a:schemeClr val="tx1"/>
        </a:buClr>
        <a:buFont typeface="Times" pitchFamily="18" charset="0"/>
        <a:buChar char="•"/>
        <a:defRPr sz="2000">
          <a:solidFill>
            <a:schemeClr val="tx1"/>
          </a:solidFill>
          <a:latin typeface="+mn-lt"/>
          <a:cs typeface="Tahoma" pitchFamily="34" charset="0"/>
        </a:defRPr>
      </a:lvl4pPr>
      <a:lvl5pPr marL="1771650" indent="-228600" algn="l" rtl="0" eaLnBrk="0" fontAlgn="base" hangingPunct="0">
        <a:spcBef>
          <a:spcPct val="20000"/>
        </a:spcBef>
        <a:spcAft>
          <a:spcPct val="0"/>
        </a:spcAft>
        <a:buClr>
          <a:schemeClr val="tx1"/>
        </a:buClr>
        <a:buFont typeface="Wingdings" pitchFamily="2" charset="2"/>
        <a:buChar char="§"/>
        <a:defRPr sz="2000">
          <a:solidFill>
            <a:schemeClr val="tx1"/>
          </a:solidFill>
          <a:latin typeface="+mn-lt"/>
          <a:cs typeface="Tahoma" pitchFamily="34" charset="0"/>
        </a:defRPr>
      </a:lvl5pPr>
      <a:lvl6pPr marL="2228850" indent="-228600" algn="l" rtl="0" eaLnBrk="1" fontAlgn="base" hangingPunct="1">
        <a:spcBef>
          <a:spcPct val="20000"/>
        </a:spcBef>
        <a:spcAft>
          <a:spcPct val="0"/>
        </a:spcAft>
        <a:buClr>
          <a:schemeClr val="tx1"/>
        </a:buClr>
        <a:buFont typeface="Wingdings" pitchFamily="2" charset="2"/>
        <a:buChar char="§"/>
        <a:defRPr>
          <a:solidFill>
            <a:schemeClr val="tx1"/>
          </a:solidFill>
          <a:latin typeface="+mn-lt"/>
        </a:defRPr>
      </a:lvl6pPr>
      <a:lvl7pPr marL="2686050" indent="-228600" algn="l" rtl="0" eaLnBrk="1" fontAlgn="base" hangingPunct="1">
        <a:spcBef>
          <a:spcPct val="20000"/>
        </a:spcBef>
        <a:spcAft>
          <a:spcPct val="0"/>
        </a:spcAft>
        <a:buClr>
          <a:schemeClr val="tx1"/>
        </a:buClr>
        <a:buFont typeface="Wingdings" pitchFamily="2" charset="2"/>
        <a:buChar char="§"/>
        <a:defRPr>
          <a:solidFill>
            <a:schemeClr val="tx1"/>
          </a:solidFill>
          <a:latin typeface="+mn-lt"/>
        </a:defRPr>
      </a:lvl7pPr>
      <a:lvl8pPr marL="3143250" indent="-228600" algn="l" rtl="0" eaLnBrk="1" fontAlgn="base" hangingPunct="1">
        <a:spcBef>
          <a:spcPct val="20000"/>
        </a:spcBef>
        <a:spcAft>
          <a:spcPct val="0"/>
        </a:spcAft>
        <a:buClr>
          <a:schemeClr val="tx1"/>
        </a:buClr>
        <a:buFont typeface="Wingdings" pitchFamily="2" charset="2"/>
        <a:buChar char="§"/>
        <a:defRPr>
          <a:solidFill>
            <a:schemeClr val="tx1"/>
          </a:solidFill>
          <a:latin typeface="+mn-lt"/>
        </a:defRPr>
      </a:lvl8pPr>
      <a:lvl9pPr marL="3600450" indent="-228600" algn="l" rtl="0" eaLnBrk="1" fontAlgn="base" hangingPunct="1">
        <a:spcBef>
          <a:spcPct val="20000"/>
        </a:spcBef>
        <a:spcAft>
          <a:spcPct val="0"/>
        </a:spcAft>
        <a:buClr>
          <a:schemeClr val="tx1"/>
        </a:buClr>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92867" name="Rectangle 3"/>
          <p:cNvSpPr>
            <a:spLocks noGrp="1" noChangeArrowheads="1"/>
          </p:cNvSpPr>
          <p:nvPr>
            <p:ph type="title"/>
          </p:nvPr>
        </p:nvSpPr>
        <p:spPr bwMode="auto">
          <a:xfrm>
            <a:off x="0" y="0"/>
            <a:ext cx="9144000" cy="912813"/>
          </a:xfrm>
          <a:prstGeom prst="rect">
            <a:avLst/>
          </a:prstGeom>
          <a:solidFill>
            <a:schemeClr val="accent6"/>
          </a:solid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8" name="Rectangle 4"/>
          <p:cNvSpPr>
            <a:spLocks noGrp="1" noChangeArrowheads="1"/>
          </p:cNvSpPr>
          <p:nvPr>
            <p:ph type="body" idx="1"/>
          </p:nvPr>
        </p:nvSpPr>
        <p:spPr bwMode="auto">
          <a:xfrm>
            <a:off x="0" y="914400"/>
            <a:ext cx="9144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5604" name="Line 11"/>
          <p:cNvSpPr>
            <a:spLocks noChangeShapeType="1"/>
          </p:cNvSpPr>
          <p:nvPr/>
        </p:nvSpPr>
        <p:spPr bwMode="auto">
          <a:xfrm>
            <a:off x="0" y="0"/>
            <a:ext cx="9144000" cy="0"/>
          </a:xfrm>
          <a:prstGeom prst="line">
            <a:avLst/>
          </a:prstGeom>
          <a:noFill/>
          <a:ln w="9525">
            <a:solidFill>
              <a:schemeClr val="tx1"/>
            </a:solidFill>
            <a:round/>
            <a:headEnd/>
            <a:tailEnd/>
          </a:ln>
        </p:spPr>
        <p:txBody>
          <a:bodyPr/>
          <a:lstStyle/>
          <a:p>
            <a:pPr fontAlgn="base">
              <a:spcBef>
                <a:spcPct val="0"/>
              </a:spcBef>
              <a:spcAft>
                <a:spcPct val="0"/>
              </a:spcAft>
              <a:defRPr/>
            </a:pPr>
            <a:endParaRPr lang="en-US" dirty="0">
              <a:solidFill>
                <a:prstClr val="black"/>
              </a:solidFill>
              <a:ea typeface="MS PGothic"/>
              <a:cs typeface="MS PGothic"/>
            </a:endParaRPr>
          </a:p>
        </p:txBody>
      </p:sp>
      <p:sp>
        <p:nvSpPr>
          <p:cNvPr id="25605" name="Oval 9"/>
          <p:cNvSpPr>
            <a:spLocks noChangeArrowheads="1"/>
          </p:cNvSpPr>
          <p:nvPr/>
        </p:nvSpPr>
        <p:spPr bwMode="auto">
          <a:xfrm>
            <a:off x="8305800" y="6492875"/>
            <a:ext cx="457200" cy="365125"/>
          </a:xfrm>
          <a:prstGeom prst="ellipse">
            <a:avLst/>
          </a:prstGeom>
          <a:gradFill rotWithShape="1">
            <a:gsLst>
              <a:gs pos="0">
                <a:srgbClr val="FFFF80"/>
              </a:gs>
              <a:gs pos="50000">
                <a:srgbClr val="FFFFB3"/>
              </a:gs>
              <a:gs pos="100000">
                <a:srgbClr val="FFFFDA"/>
              </a:gs>
            </a:gsLst>
            <a:lin ang="16200000" scaled="1"/>
          </a:gradFill>
          <a:ln w="9525" algn="ctr">
            <a:noFill/>
            <a:round/>
            <a:headEnd/>
            <a:tailEnd/>
          </a:ln>
        </p:spPr>
        <p:txBody>
          <a:bodyPr/>
          <a:lstStyle/>
          <a:p>
            <a:pPr fontAlgn="base">
              <a:spcBef>
                <a:spcPct val="0"/>
              </a:spcBef>
              <a:spcAft>
                <a:spcPct val="0"/>
              </a:spcAft>
              <a:defRPr/>
            </a:pPr>
            <a:endParaRPr lang="en-US" dirty="0">
              <a:solidFill>
                <a:prstClr val="black"/>
              </a:solidFill>
              <a:ea typeface="MS PGothic"/>
              <a:cs typeface="Arial" charset="0"/>
            </a:endParaRPr>
          </a:p>
        </p:txBody>
      </p:sp>
      <p:sp>
        <p:nvSpPr>
          <p:cNvPr id="12" name="Slide Number Placeholder 5"/>
          <p:cNvSpPr txBox="1">
            <a:spLocks/>
          </p:cNvSpPr>
          <p:nvPr/>
        </p:nvSpPr>
        <p:spPr>
          <a:xfrm>
            <a:off x="8686800" y="6492875"/>
            <a:ext cx="457200" cy="365125"/>
          </a:xfrm>
          <a:prstGeom prst="rect">
            <a:avLst/>
          </a:prstGeom>
        </p:spPr>
        <p:txBody>
          <a:bodyPr/>
          <a:lstStyle/>
          <a:p>
            <a:pPr eaLnBrk="0" fontAlgn="base" hangingPunct="0">
              <a:spcBef>
                <a:spcPct val="0"/>
              </a:spcBef>
              <a:spcAft>
                <a:spcPct val="0"/>
              </a:spcAft>
              <a:defRPr/>
            </a:pPr>
            <a:fld id="{60498303-3BD1-4FC2-8C0D-5719B075AF2E}" type="slidenum">
              <a:rPr lang="en-US" sz="1400">
                <a:solidFill>
                  <a:prstClr val="black"/>
                </a:solidFill>
                <a:ea typeface="MS PGothic"/>
                <a:cs typeface="Arial" charset="0"/>
              </a:rPr>
              <a:pPr eaLnBrk="0" fontAlgn="base" hangingPunct="0">
                <a:spcBef>
                  <a:spcPct val="0"/>
                </a:spcBef>
                <a:spcAft>
                  <a:spcPct val="0"/>
                </a:spcAft>
                <a:defRPr/>
              </a:pPr>
              <a:t>‹#›</a:t>
            </a:fld>
            <a:endParaRPr lang="en-US" sz="1400" dirty="0">
              <a:solidFill>
                <a:prstClr val="black"/>
              </a:solidFill>
              <a:ea typeface="MS PGothic"/>
              <a:cs typeface="Arial" charset="0"/>
            </a:endParaRPr>
          </a:p>
        </p:txBody>
      </p:sp>
      <p:sp>
        <p:nvSpPr>
          <p:cNvPr id="8" name="Footer Placeholder 4"/>
          <p:cNvSpPr txBox="1">
            <a:spLocks/>
          </p:cNvSpPr>
          <p:nvPr/>
        </p:nvSpPr>
        <p:spPr>
          <a:xfrm>
            <a:off x="8305800" y="6492875"/>
            <a:ext cx="457200" cy="365125"/>
          </a:xfrm>
          <a:prstGeom prst="rect">
            <a:avLst/>
          </a:prstGeom>
        </p:spPr>
        <p:txBody>
          <a:bodyPr/>
          <a:lstStyle>
            <a:lvl1pPr>
              <a:defRPr sz="1400">
                <a:latin typeface="Century Gothic" pitchFamily="34" charset="0"/>
              </a:defRPr>
            </a:lvl1pPr>
          </a:lstStyle>
          <a:p>
            <a:pPr eaLnBrk="0" fontAlgn="base" hangingPunct="0">
              <a:spcBef>
                <a:spcPct val="0"/>
              </a:spcBef>
              <a:spcAft>
                <a:spcPct val="0"/>
              </a:spcAft>
              <a:defRPr/>
            </a:pPr>
            <a:r>
              <a:rPr lang="en-US" dirty="0" smtClean="0">
                <a:solidFill>
                  <a:prstClr val="black"/>
                </a:solidFill>
                <a:latin typeface="Arial" pitchFamily="34" charset="0"/>
                <a:ea typeface="MS PGothic"/>
                <a:cs typeface="MS PGothic"/>
              </a:rPr>
              <a:t>25-</a:t>
            </a:r>
            <a:endParaRPr lang="en-US" dirty="0">
              <a:solidFill>
                <a:prstClr val="black"/>
              </a:solidFill>
              <a:latin typeface="Arial" pitchFamily="34" charset="0"/>
              <a:ea typeface="MS PGothic"/>
              <a:cs typeface="MS PGothic"/>
            </a:endParaRPr>
          </a:p>
        </p:txBody>
      </p:sp>
      <p:sp>
        <p:nvSpPr>
          <p:cNvPr id="9" name="Footer Placeholder 2"/>
          <p:cNvSpPr>
            <a:spLocks noGrp="1" noChangeArrowheads="1"/>
          </p:cNvSpPr>
          <p:nvPr>
            <p:ph type="ftr" sz="quarter" idx="3"/>
          </p:nvPr>
        </p:nvSpPr>
        <p:spPr>
          <a:xfrm>
            <a:off x="381000" y="6400800"/>
            <a:ext cx="7467600" cy="457200"/>
          </a:xfrm>
          <a:prstGeom prst="rect">
            <a:avLst/>
          </a:prstGeom>
        </p:spPr>
        <p:txBody>
          <a:bodyPr/>
          <a:lstStyle>
            <a:lvl1pPr fontAlgn="auto">
              <a:spcBef>
                <a:spcPts val="0"/>
              </a:spcBef>
              <a:spcAft>
                <a:spcPts val="0"/>
              </a:spcAft>
              <a:defRPr dirty="0">
                <a:latin typeface="Arial" pitchFamily="34" charset="0"/>
                <a:ea typeface="MS PGothic"/>
                <a:cs typeface="Arial" pitchFamily="34" charset="0"/>
              </a:defRPr>
            </a:lvl1pPr>
          </a:lstStyle>
          <a:p>
            <a:pPr>
              <a:defRPr/>
            </a:pPr>
            <a:r>
              <a:rPr lang="en-US" dirty="0">
                <a:solidFill>
                  <a:prstClr val="black"/>
                </a:solidFill>
              </a:rPr>
              <a:t>Copyright 2014, Worth Publishers, Stone/Chiang, All Rights Reserved</a:t>
            </a:r>
          </a:p>
        </p:txBody>
      </p:sp>
    </p:spTree>
    <p:extLst>
      <p:ext uri="{BB962C8B-B14F-4D97-AF65-F5344CB8AC3E}">
        <p14:creationId xmlns:p14="http://schemas.microsoft.com/office/powerpoint/2010/main" val="2481783869"/>
      </p:ext>
    </p:extLst>
  </p:cSld>
  <p:clrMap bg1="lt1" tx1="dk1" bg2="lt2" tx2="dk2" accent1="accent1" accent2="accent2" accent3="accent3" accent4="accent4" accent5="accent5" accent6="accent6" hlink="hlink" folHlink="folHlink"/>
  <p:sldLayoutIdLst>
    <p:sldLayoutId id="2147483834" r:id="rId1"/>
    <p:sldLayoutId id="2147483835" r:id="rId2"/>
  </p:sldLayoutIdLst>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8">
                                            <p:txEl>
                                              <p:pRg st="0" end="0"/>
                                            </p:txEl>
                                          </p:spTgt>
                                        </p:tgtEl>
                                        <p:attrNameLst>
                                          <p:attrName>style.visibility</p:attrName>
                                        </p:attrNameLst>
                                      </p:cBhvr>
                                      <p:to>
                                        <p:strVal val="visible"/>
                                      </p:to>
                                    </p:set>
                                    <p:animEffect transition="in" filter="fade">
                                      <p:cBhvr>
                                        <p:cTn id="7" dur="1000"/>
                                        <p:tgtEl>
                                          <p:spTgt spid="102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28">
                                            <p:txEl>
                                              <p:pRg st="1" end="1"/>
                                            </p:txEl>
                                          </p:spTgt>
                                        </p:tgtEl>
                                        <p:attrNameLst>
                                          <p:attrName>style.visibility</p:attrName>
                                        </p:attrNameLst>
                                      </p:cBhvr>
                                      <p:to>
                                        <p:strVal val="visible"/>
                                      </p:to>
                                    </p:set>
                                    <p:animEffect transition="in" filter="fade">
                                      <p:cBhvr>
                                        <p:cTn id="10" dur="1000"/>
                                        <p:tgtEl>
                                          <p:spTgt spid="1028">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28">
                                            <p:txEl>
                                              <p:pRg st="2" end="2"/>
                                            </p:txEl>
                                          </p:spTgt>
                                        </p:tgtEl>
                                        <p:attrNameLst>
                                          <p:attrName>style.visibility</p:attrName>
                                        </p:attrNameLst>
                                      </p:cBhvr>
                                      <p:to>
                                        <p:strVal val="visible"/>
                                      </p:to>
                                    </p:set>
                                    <p:animEffect transition="in" filter="fade">
                                      <p:cBhvr>
                                        <p:cTn id="13" dur="1000"/>
                                        <p:tgtEl>
                                          <p:spTgt spid="1028">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28">
                                            <p:txEl>
                                              <p:pRg st="3" end="3"/>
                                            </p:txEl>
                                          </p:spTgt>
                                        </p:tgtEl>
                                        <p:attrNameLst>
                                          <p:attrName>style.visibility</p:attrName>
                                        </p:attrNameLst>
                                      </p:cBhvr>
                                      <p:to>
                                        <p:strVal val="visible"/>
                                      </p:to>
                                    </p:set>
                                    <p:animEffect transition="in" filter="fade">
                                      <p:cBhvr>
                                        <p:cTn id="16" dur="1000"/>
                                        <p:tgtEl>
                                          <p:spTgt spid="1028">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28">
                                            <p:txEl>
                                              <p:pRg st="4" end="4"/>
                                            </p:txEl>
                                          </p:spTgt>
                                        </p:tgtEl>
                                        <p:attrNameLst>
                                          <p:attrName>style.visibility</p:attrName>
                                        </p:attrNameLst>
                                      </p:cBhvr>
                                      <p:to>
                                        <p:strVal val="visible"/>
                                      </p:to>
                                    </p:set>
                                    <p:animEffect transition="in" filter="fade">
                                      <p:cBhvr>
                                        <p:cTn id="19" dur="1000"/>
                                        <p:tgtEl>
                                          <p:spTgt spid="102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 grpId="0" build="p">
        <p:tmplLst>
          <p:tmpl lvl="1">
            <p:tnLst>
              <p:par>
                <p:cTn presetID="10" presetClass="entr" presetSubtype="0" fill="hold" nodeType="clickEffect">
                  <p:stCondLst>
                    <p:cond delay="0"/>
                  </p:stCondLst>
                  <p:childTnLst>
                    <p:set>
                      <p:cBhvr>
                        <p:cTn dur="1" fill="hold">
                          <p:stCondLst>
                            <p:cond delay="0"/>
                          </p:stCondLst>
                        </p:cTn>
                        <p:tgtEl>
                          <p:spTgt spid="1028"/>
                        </p:tgtEl>
                        <p:attrNameLst>
                          <p:attrName>style.visibility</p:attrName>
                        </p:attrNameLst>
                      </p:cBhvr>
                      <p:to>
                        <p:strVal val="visible"/>
                      </p:to>
                    </p:set>
                    <p:animEffect transition="in" filter="fade">
                      <p:cBhvr>
                        <p:cTn dur="1000"/>
                        <p:tgtEl>
                          <p:spTgt spid="1028"/>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028"/>
                        </p:tgtEl>
                        <p:attrNameLst>
                          <p:attrName>style.visibility</p:attrName>
                        </p:attrNameLst>
                      </p:cBhvr>
                      <p:to>
                        <p:strVal val="visible"/>
                      </p:to>
                    </p:set>
                    <p:animEffect transition="in" filter="fade">
                      <p:cBhvr>
                        <p:cTn dur="1000"/>
                        <p:tgtEl>
                          <p:spTgt spid="1028"/>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028"/>
                        </p:tgtEl>
                        <p:attrNameLst>
                          <p:attrName>style.visibility</p:attrName>
                        </p:attrNameLst>
                      </p:cBhvr>
                      <p:to>
                        <p:strVal val="visible"/>
                      </p:to>
                    </p:set>
                    <p:animEffect transition="in" filter="fade">
                      <p:cBhvr>
                        <p:cTn dur="1000"/>
                        <p:tgtEl>
                          <p:spTgt spid="1028"/>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028"/>
                        </p:tgtEl>
                        <p:attrNameLst>
                          <p:attrName>style.visibility</p:attrName>
                        </p:attrNameLst>
                      </p:cBhvr>
                      <p:to>
                        <p:strVal val="visible"/>
                      </p:to>
                    </p:set>
                    <p:animEffect transition="in" filter="fade">
                      <p:cBhvr>
                        <p:cTn dur="1000"/>
                        <p:tgtEl>
                          <p:spTgt spid="1028"/>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028"/>
                        </p:tgtEl>
                        <p:attrNameLst>
                          <p:attrName>style.visibility</p:attrName>
                        </p:attrNameLst>
                      </p:cBhvr>
                      <p:to>
                        <p:strVal val="visible"/>
                      </p:to>
                    </p:set>
                    <p:animEffect transition="in" filter="fade">
                      <p:cBhvr>
                        <p:cTn dur="1000"/>
                        <p:tgtEl>
                          <p:spTgt spid="1028"/>
                        </p:tgtEl>
                      </p:cBhvr>
                    </p:animEffect>
                  </p:childTnLst>
                </p:cTn>
              </p:par>
            </p:tnLst>
          </p:tmpl>
        </p:tmplLst>
      </p:bldP>
    </p:bldLst>
  </p:timing>
  <p:hf sldNum="0" hdr="0" dt="0"/>
  <p:txStyles>
    <p:titleStyle>
      <a:lvl1pPr algn="ctr" rtl="0" eaLnBrk="0" fontAlgn="base" hangingPunct="0">
        <a:spcBef>
          <a:spcPct val="0"/>
        </a:spcBef>
        <a:spcAft>
          <a:spcPct val="0"/>
        </a:spcAft>
        <a:defRPr sz="4800" spc="300">
          <a:solidFill>
            <a:srgbClr val="FFFFFF"/>
          </a:solidFill>
          <a:effectLst>
            <a:outerShdw blurRad="38100" dist="38100" dir="2700000" algn="tl">
              <a:srgbClr val="000000">
                <a:alpha val="43137"/>
              </a:srgbClr>
            </a:outerShdw>
          </a:effectLst>
          <a:latin typeface="Arial" pitchFamily="34" charset="0"/>
          <a:ea typeface="+mj-ea"/>
          <a:cs typeface="Arial" pitchFamily="34" charset="0"/>
        </a:defRPr>
      </a:lvl1pPr>
      <a:lvl2pPr algn="ctr" rtl="0" eaLnBrk="0" fontAlgn="base" hangingPunct="0">
        <a:spcBef>
          <a:spcPct val="0"/>
        </a:spcBef>
        <a:spcAft>
          <a:spcPct val="0"/>
        </a:spcAft>
        <a:defRPr sz="4800">
          <a:solidFill>
            <a:srgbClr val="FFFFFF"/>
          </a:solidFill>
          <a:latin typeface="Arial" pitchFamily="34" charset="0"/>
          <a:cs typeface="Arial" pitchFamily="34" charset="0"/>
        </a:defRPr>
      </a:lvl2pPr>
      <a:lvl3pPr algn="ctr" rtl="0" eaLnBrk="0" fontAlgn="base" hangingPunct="0">
        <a:spcBef>
          <a:spcPct val="0"/>
        </a:spcBef>
        <a:spcAft>
          <a:spcPct val="0"/>
        </a:spcAft>
        <a:defRPr sz="4800">
          <a:solidFill>
            <a:srgbClr val="FFFFFF"/>
          </a:solidFill>
          <a:latin typeface="Arial" pitchFamily="34" charset="0"/>
          <a:cs typeface="Arial" pitchFamily="34" charset="0"/>
        </a:defRPr>
      </a:lvl3pPr>
      <a:lvl4pPr algn="ctr" rtl="0" eaLnBrk="0" fontAlgn="base" hangingPunct="0">
        <a:spcBef>
          <a:spcPct val="0"/>
        </a:spcBef>
        <a:spcAft>
          <a:spcPct val="0"/>
        </a:spcAft>
        <a:defRPr sz="4800">
          <a:solidFill>
            <a:srgbClr val="FFFFFF"/>
          </a:solidFill>
          <a:latin typeface="Arial" pitchFamily="34" charset="0"/>
          <a:cs typeface="Arial" pitchFamily="34" charset="0"/>
        </a:defRPr>
      </a:lvl4pPr>
      <a:lvl5pPr algn="ctr" rtl="0" eaLnBrk="0" fontAlgn="base" hangingPunct="0">
        <a:spcBef>
          <a:spcPct val="0"/>
        </a:spcBef>
        <a:spcAft>
          <a:spcPct val="0"/>
        </a:spcAft>
        <a:defRPr sz="4800">
          <a:solidFill>
            <a:srgbClr val="FFFFFF"/>
          </a:solidFill>
          <a:latin typeface="Arial" pitchFamily="34" charset="0"/>
          <a:cs typeface="Arial" pitchFamily="34"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marL="342900" indent="-342900" algn="l" rtl="0" eaLnBrk="0" fontAlgn="base" hangingPunct="0">
        <a:spcBef>
          <a:spcPct val="20000"/>
        </a:spcBef>
        <a:spcAft>
          <a:spcPct val="0"/>
        </a:spcAft>
        <a:buClr>
          <a:schemeClr val="tx1"/>
        </a:buClr>
        <a:buFont typeface="Times" pitchFamily="18" charset="0"/>
        <a:buChar char="•"/>
        <a:defRPr sz="4000" b="1">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chemeClr val="tx1"/>
        </a:buClr>
        <a:buFont typeface="Wingdings" pitchFamily="2" charset="2"/>
        <a:buChar char="w"/>
        <a:defRPr sz="2400">
          <a:solidFill>
            <a:schemeClr val="tx1"/>
          </a:solidFill>
          <a:latin typeface="+mn-lt"/>
          <a:cs typeface="Tahoma" pitchFamily="34" charset="0"/>
        </a:defRPr>
      </a:lvl2pPr>
      <a:lvl3pPr marL="1085850" indent="-228600" algn="l" rtl="0" eaLnBrk="0" fontAlgn="base" hangingPunct="0">
        <a:spcBef>
          <a:spcPct val="20000"/>
        </a:spcBef>
        <a:spcAft>
          <a:spcPct val="0"/>
        </a:spcAft>
        <a:buClr>
          <a:schemeClr val="tx1"/>
        </a:buClr>
        <a:buFont typeface="Wingdings" pitchFamily="2" charset="2"/>
        <a:buChar char="§"/>
        <a:defRPr sz="2000">
          <a:solidFill>
            <a:schemeClr val="tx1"/>
          </a:solidFill>
          <a:latin typeface="+mn-lt"/>
          <a:cs typeface="Tahoma" pitchFamily="34" charset="0"/>
        </a:defRPr>
      </a:lvl3pPr>
      <a:lvl4pPr marL="1428750" indent="-228600" algn="l" rtl="0" eaLnBrk="0" fontAlgn="base" hangingPunct="0">
        <a:spcBef>
          <a:spcPct val="20000"/>
        </a:spcBef>
        <a:spcAft>
          <a:spcPct val="0"/>
        </a:spcAft>
        <a:buClr>
          <a:schemeClr val="tx1"/>
        </a:buClr>
        <a:buFont typeface="Times" pitchFamily="18" charset="0"/>
        <a:buChar char="•"/>
        <a:defRPr sz="2000">
          <a:solidFill>
            <a:schemeClr val="tx1"/>
          </a:solidFill>
          <a:latin typeface="+mn-lt"/>
          <a:cs typeface="Tahoma" pitchFamily="34" charset="0"/>
        </a:defRPr>
      </a:lvl4pPr>
      <a:lvl5pPr marL="1771650" indent="-228600" algn="l" rtl="0" eaLnBrk="0" fontAlgn="base" hangingPunct="0">
        <a:spcBef>
          <a:spcPct val="20000"/>
        </a:spcBef>
        <a:spcAft>
          <a:spcPct val="0"/>
        </a:spcAft>
        <a:buClr>
          <a:schemeClr val="tx1"/>
        </a:buClr>
        <a:buFont typeface="Wingdings" pitchFamily="2" charset="2"/>
        <a:buChar char="§"/>
        <a:defRPr sz="2000">
          <a:solidFill>
            <a:schemeClr val="tx1"/>
          </a:solidFill>
          <a:latin typeface="+mn-lt"/>
          <a:cs typeface="Tahoma" pitchFamily="34" charset="0"/>
        </a:defRPr>
      </a:lvl5pPr>
      <a:lvl6pPr marL="2228850" indent="-228600" algn="l" rtl="0" eaLnBrk="1" fontAlgn="base" hangingPunct="1">
        <a:spcBef>
          <a:spcPct val="20000"/>
        </a:spcBef>
        <a:spcAft>
          <a:spcPct val="0"/>
        </a:spcAft>
        <a:buClr>
          <a:schemeClr val="tx1"/>
        </a:buClr>
        <a:buFont typeface="Wingdings" pitchFamily="2" charset="2"/>
        <a:buChar char="§"/>
        <a:defRPr>
          <a:solidFill>
            <a:schemeClr val="tx1"/>
          </a:solidFill>
          <a:latin typeface="+mn-lt"/>
        </a:defRPr>
      </a:lvl6pPr>
      <a:lvl7pPr marL="2686050" indent="-228600" algn="l" rtl="0" eaLnBrk="1" fontAlgn="base" hangingPunct="1">
        <a:spcBef>
          <a:spcPct val="20000"/>
        </a:spcBef>
        <a:spcAft>
          <a:spcPct val="0"/>
        </a:spcAft>
        <a:buClr>
          <a:schemeClr val="tx1"/>
        </a:buClr>
        <a:buFont typeface="Wingdings" pitchFamily="2" charset="2"/>
        <a:buChar char="§"/>
        <a:defRPr>
          <a:solidFill>
            <a:schemeClr val="tx1"/>
          </a:solidFill>
          <a:latin typeface="+mn-lt"/>
        </a:defRPr>
      </a:lvl7pPr>
      <a:lvl8pPr marL="3143250" indent="-228600" algn="l" rtl="0" eaLnBrk="1" fontAlgn="base" hangingPunct="1">
        <a:spcBef>
          <a:spcPct val="20000"/>
        </a:spcBef>
        <a:spcAft>
          <a:spcPct val="0"/>
        </a:spcAft>
        <a:buClr>
          <a:schemeClr val="tx1"/>
        </a:buClr>
        <a:buFont typeface="Wingdings" pitchFamily="2" charset="2"/>
        <a:buChar char="§"/>
        <a:defRPr>
          <a:solidFill>
            <a:schemeClr val="tx1"/>
          </a:solidFill>
          <a:latin typeface="+mn-lt"/>
        </a:defRPr>
      </a:lvl8pPr>
      <a:lvl9pPr marL="3600450" indent="-228600" algn="l" rtl="0" eaLnBrk="1" fontAlgn="base" hangingPunct="1">
        <a:spcBef>
          <a:spcPct val="20000"/>
        </a:spcBef>
        <a:spcAft>
          <a:spcPct val="0"/>
        </a:spcAft>
        <a:buClr>
          <a:schemeClr val="tx1"/>
        </a:buClr>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0" y="1219200"/>
            <a:ext cx="8686800" cy="513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 name="Right Arrow 8"/>
          <p:cNvSpPr/>
          <p:nvPr/>
        </p:nvSpPr>
        <p:spPr>
          <a:xfrm>
            <a:off x="0" y="0"/>
            <a:ext cx="2438400" cy="1283910"/>
          </a:xfrm>
          <a:prstGeom prst="rightArrow">
            <a:avLst/>
          </a:prstGeom>
          <a:solidFill>
            <a:schemeClr val="accent6"/>
          </a:solidFill>
        </p:spPr>
        <p:txBody>
          <a:bodyPr>
            <a:spAutoFit/>
          </a:bodyPr>
          <a:lstStyle/>
          <a:p>
            <a:pPr algn="ctr">
              <a:defRPr/>
            </a:pPr>
            <a:r>
              <a:rPr lang="en-US" sz="3600" b="1" dirty="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latin typeface="Arial" pitchFamily="34" charset="0"/>
                <a:ea typeface="MS PGothic"/>
                <a:cs typeface="MS PGothic"/>
              </a:rPr>
              <a:t>Try it</a:t>
            </a:r>
          </a:p>
        </p:txBody>
      </p:sp>
      <p:sp>
        <p:nvSpPr>
          <p:cNvPr id="24581" name="Oval 9"/>
          <p:cNvSpPr>
            <a:spLocks noChangeArrowheads="1"/>
          </p:cNvSpPr>
          <p:nvPr/>
        </p:nvSpPr>
        <p:spPr bwMode="auto">
          <a:xfrm>
            <a:off x="8305800" y="6492875"/>
            <a:ext cx="457200" cy="365125"/>
          </a:xfrm>
          <a:prstGeom prst="ellipse">
            <a:avLst/>
          </a:prstGeom>
          <a:gradFill rotWithShape="1">
            <a:gsLst>
              <a:gs pos="0">
                <a:srgbClr val="FFFF80"/>
              </a:gs>
              <a:gs pos="50000">
                <a:srgbClr val="FFFFB3"/>
              </a:gs>
              <a:gs pos="100000">
                <a:srgbClr val="FFFFDA"/>
              </a:gs>
            </a:gsLst>
            <a:lin ang="16200000" scaled="1"/>
          </a:gradFill>
          <a:ln w="9525" algn="ctr">
            <a:noFill/>
            <a:round/>
            <a:headEnd/>
            <a:tailEnd/>
          </a:ln>
        </p:spPr>
        <p:txBody>
          <a:bodyPr/>
          <a:lstStyle/>
          <a:p>
            <a:pPr fontAlgn="base">
              <a:spcBef>
                <a:spcPct val="0"/>
              </a:spcBef>
              <a:spcAft>
                <a:spcPct val="0"/>
              </a:spcAft>
              <a:defRPr/>
            </a:pPr>
            <a:endParaRPr lang="en-US" dirty="0">
              <a:solidFill>
                <a:prstClr val="black"/>
              </a:solidFill>
              <a:latin typeface="Arial" charset="0"/>
              <a:ea typeface="MS PGothic"/>
              <a:cs typeface="Arial" charset="0"/>
            </a:endParaRPr>
          </a:p>
        </p:txBody>
      </p:sp>
      <p:sp>
        <p:nvSpPr>
          <p:cNvPr id="12" name="Slide Number Placeholder 5"/>
          <p:cNvSpPr txBox="1">
            <a:spLocks/>
          </p:cNvSpPr>
          <p:nvPr/>
        </p:nvSpPr>
        <p:spPr>
          <a:xfrm>
            <a:off x="8686800" y="6492875"/>
            <a:ext cx="457200" cy="365125"/>
          </a:xfrm>
          <a:prstGeom prst="rect">
            <a:avLst/>
          </a:prstGeom>
        </p:spPr>
        <p:txBody>
          <a:bodyPr/>
          <a:lstStyle/>
          <a:p>
            <a:pPr eaLnBrk="0" fontAlgn="base" hangingPunct="0">
              <a:spcBef>
                <a:spcPct val="0"/>
              </a:spcBef>
              <a:spcAft>
                <a:spcPct val="0"/>
              </a:spcAft>
              <a:defRPr/>
            </a:pPr>
            <a:fld id="{B31DF499-FCDA-49EF-BAB1-4D06EAF4111C}" type="slidenum">
              <a:rPr lang="en-US" sz="1400">
                <a:solidFill>
                  <a:prstClr val="black"/>
                </a:solidFill>
                <a:latin typeface="Century Gothic" pitchFamily="34" charset="0"/>
                <a:ea typeface="MS PGothic"/>
                <a:cs typeface="Arial" charset="0"/>
              </a:rPr>
              <a:pPr eaLnBrk="0" fontAlgn="base" hangingPunct="0">
                <a:spcBef>
                  <a:spcPct val="0"/>
                </a:spcBef>
                <a:spcAft>
                  <a:spcPct val="0"/>
                </a:spcAft>
                <a:defRPr/>
              </a:pPr>
              <a:t>‹#›</a:t>
            </a:fld>
            <a:endParaRPr lang="en-US" sz="1400" dirty="0">
              <a:solidFill>
                <a:prstClr val="black"/>
              </a:solidFill>
              <a:latin typeface="Century Gothic" pitchFamily="34" charset="0"/>
              <a:ea typeface="MS PGothic"/>
              <a:cs typeface="Arial" charset="0"/>
            </a:endParaRPr>
          </a:p>
        </p:txBody>
      </p:sp>
      <p:sp>
        <p:nvSpPr>
          <p:cNvPr id="8" name="Footer Placeholder 4"/>
          <p:cNvSpPr txBox="1">
            <a:spLocks/>
          </p:cNvSpPr>
          <p:nvPr/>
        </p:nvSpPr>
        <p:spPr>
          <a:xfrm>
            <a:off x="8305800" y="6492875"/>
            <a:ext cx="457200" cy="365125"/>
          </a:xfrm>
          <a:prstGeom prst="rect">
            <a:avLst/>
          </a:prstGeom>
        </p:spPr>
        <p:txBody>
          <a:bodyPr/>
          <a:lstStyle>
            <a:lvl1pPr>
              <a:defRPr sz="1400">
                <a:latin typeface="Century Gothic" pitchFamily="34" charset="0"/>
              </a:defRPr>
            </a:lvl1pPr>
          </a:lstStyle>
          <a:p>
            <a:pPr eaLnBrk="0" fontAlgn="base" hangingPunct="0">
              <a:spcBef>
                <a:spcPct val="0"/>
              </a:spcBef>
              <a:spcAft>
                <a:spcPct val="0"/>
              </a:spcAft>
              <a:defRPr/>
            </a:pPr>
            <a:r>
              <a:rPr lang="en-US" dirty="0" smtClean="0">
                <a:solidFill>
                  <a:prstClr val="black"/>
                </a:solidFill>
                <a:latin typeface="Arial" pitchFamily="34" charset="0"/>
                <a:ea typeface="MS PGothic"/>
                <a:cs typeface="MS PGothic"/>
              </a:rPr>
              <a:t>25-</a:t>
            </a:r>
            <a:endParaRPr lang="en-US" dirty="0">
              <a:solidFill>
                <a:prstClr val="black"/>
              </a:solidFill>
              <a:latin typeface="Arial" pitchFamily="34" charset="0"/>
              <a:ea typeface="MS PGothic"/>
              <a:cs typeface="MS PGothic"/>
            </a:endParaRPr>
          </a:p>
        </p:txBody>
      </p:sp>
      <p:sp>
        <p:nvSpPr>
          <p:cNvPr id="7" name="Footer Placeholder 2"/>
          <p:cNvSpPr>
            <a:spLocks noGrp="1" noChangeArrowheads="1"/>
          </p:cNvSpPr>
          <p:nvPr>
            <p:ph type="ftr" sz="quarter" idx="3"/>
          </p:nvPr>
        </p:nvSpPr>
        <p:spPr>
          <a:xfrm>
            <a:off x="381000" y="6400800"/>
            <a:ext cx="7467600" cy="457200"/>
          </a:xfrm>
          <a:prstGeom prst="rect">
            <a:avLst/>
          </a:prstGeom>
        </p:spPr>
        <p:txBody>
          <a:bodyPr/>
          <a:lstStyle>
            <a:lvl1pPr fontAlgn="auto">
              <a:spcBef>
                <a:spcPts val="0"/>
              </a:spcBef>
              <a:spcAft>
                <a:spcPts val="0"/>
              </a:spcAft>
              <a:defRPr dirty="0">
                <a:latin typeface="Arial" pitchFamily="34" charset="0"/>
                <a:ea typeface="MS PGothic"/>
                <a:cs typeface="Arial" pitchFamily="34" charset="0"/>
              </a:defRPr>
            </a:lvl1pPr>
          </a:lstStyle>
          <a:p>
            <a:pPr>
              <a:defRPr/>
            </a:pPr>
            <a:r>
              <a:rPr lang="en-US" dirty="0">
                <a:solidFill>
                  <a:prstClr val="black"/>
                </a:solidFill>
              </a:rPr>
              <a:t>Copyright 2014, Worth Publishers, Stone/Chiang, All Rights Reserved</a:t>
            </a:r>
          </a:p>
        </p:txBody>
      </p:sp>
    </p:spTree>
    <p:extLst>
      <p:ext uri="{BB962C8B-B14F-4D97-AF65-F5344CB8AC3E}">
        <p14:creationId xmlns:p14="http://schemas.microsoft.com/office/powerpoint/2010/main" val="785774057"/>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Lst>
  <p:transition>
    <p:fade thruBlk="1"/>
  </p:transition>
  <p:timing>
    <p:tnLst>
      <p:par>
        <p:cTn id="1" dur="indefinite" restart="never" nodeType="tmRoot"/>
      </p:par>
    </p:tnLst>
  </p:timing>
  <p:hf sldNum="0" hdr="0" dt="0"/>
  <p:txStyles>
    <p:titleStyle>
      <a:lvl1pPr algn="ctr" rtl="0" eaLnBrk="0" fontAlgn="base" hangingPunct="0">
        <a:spcBef>
          <a:spcPct val="0"/>
        </a:spcBef>
        <a:spcAft>
          <a:spcPct val="0"/>
        </a:spcAft>
        <a:defRPr sz="4400" b="1" i="1" kern="1200">
          <a:noFill/>
          <a:latin typeface="Century Gothic" pitchFamily="34" charset="0"/>
          <a:ea typeface="+mj-ea"/>
          <a:cs typeface="+mj-cs"/>
        </a:defRPr>
      </a:lvl1pPr>
      <a:lvl2pPr algn="ctr" rtl="0" eaLnBrk="0" fontAlgn="base" hangingPunct="0">
        <a:spcBef>
          <a:spcPct val="0"/>
        </a:spcBef>
        <a:spcAft>
          <a:spcPct val="0"/>
        </a:spcAft>
        <a:defRPr sz="4400" b="1" i="1">
          <a:solidFill>
            <a:schemeClr val="tx1"/>
          </a:solidFill>
          <a:latin typeface="Century Gothic" pitchFamily="34" charset="0"/>
        </a:defRPr>
      </a:lvl2pPr>
      <a:lvl3pPr algn="ctr" rtl="0" eaLnBrk="0" fontAlgn="base" hangingPunct="0">
        <a:spcBef>
          <a:spcPct val="0"/>
        </a:spcBef>
        <a:spcAft>
          <a:spcPct val="0"/>
        </a:spcAft>
        <a:defRPr sz="4400" b="1" i="1">
          <a:solidFill>
            <a:schemeClr val="tx1"/>
          </a:solidFill>
          <a:latin typeface="Century Gothic" pitchFamily="34" charset="0"/>
        </a:defRPr>
      </a:lvl3pPr>
      <a:lvl4pPr algn="ctr" rtl="0" eaLnBrk="0" fontAlgn="base" hangingPunct="0">
        <a:spcBef>
          <a:spcPct val="0"/>
        </a:spcBef>
        <a:spcAft>
          <a:spcPct val="0"/>
        </a:spcAft>
        <a:defRPr sz="4400" b="1" i="1">
          <a:solidFill>
            <a:schemeClr val="tx1"/>
          </a:solidFill>
          <a:latin typeface="Century Gothic" pitchFamily="34" charset="0"/>
        </a:defRPr>
      </a:lvl4pPr>
      <a:lvl5pPr algn="ctr" rtl="0" eaLnBrk="0" fontAlgn="base" hangingPunct="0">
        <a:spcBef>
          <a:spcPct val="0"/>
        </a:spcBef>
        <a:spcAft>
          <a:spcPct val="0"/>
        </a:spcAft>
        <a:defRPr sz="4400" b="1" i="1">
          <a:solidFill>
            <a:schemeClr val="tx1"/>
          </a:solidFill>
          <a:latin typeface="Century Gothic" pitchFamily="34" charset="0"/>
        </a:defRPr>
      </a:lvl5pPr>
      <a:lvl6pPr marL="457200" algn="ctr" rtl="0" eaLnBrk="1" fontAlgn="base" hangingPunct="1">
        <a:spcBef>
          <a:spcPct val="0"/>
        </a:spcBef>
        <a:spcAft>
          <a:spcPct val="0"/>
        </a:spcAft>
        <a:defRPr sz="4400" b="1" i="1">
          <a:solidFill>
            <a:schemeClr val="tx1"/>
          </a:solidFill>
          <a:latin typeface="Century Gothic" pitchFamily="34" charset="0"/>
        </a:defRPr>
      </a:lvl6pPr>
      <a:lvl7pPr marL="914400" algn="ctr" rtl="0" eaLnBrk="1" fontAlgn="base" hangingPunct="1">
        <a:spcBef>
          <a:spcPct val="0"/>
        </a:spcBef>
        <a:spcAft>
          <a:spcPct val="0"/>
        </a:spcAft>
        <a:defRPr sz="4400" b="1" i="1">
          <a:solidFill>
            <a:schemeClr val="tx1"/>
          </a:solidFill>
          <a:latin typeface="Century Gothic" pitchFamily="34" charset="0"/>
        </a:defRPr>
      </a:lvl7pPr>
      <a:lvl8pPr marL="1371600" algn="ctr" rtl="0" eaLnBrk="1" fontAlgn="base" hangingPunct="1">
        <a:spcBef>
          <a:spcPct val="0"/>
        </a:spcBef>
        <a:spcAft>
          <a:spcPct val="0"/>
        </a:spcAft>
        <a:defRPr sz="4400" b="1" i="1">
          <a:solidFill>
            <a:schemeClr val="tx1"/>
          </a:solidFill>
          <a:latin typeface="Century Gothic" pitchFamily="34" charset="0"/>
        </a:defRPr>
      </a:lvl8pPr>
      <a:lvl9pPr marL="1828800" algn="ctr" rtl="0" eaLnBrk="1" fontAlgn="base" hangingPunct="1">
        <a:spcBef>
          <a:spcPct val="0"/>
        </a:spcBef>
        <a:spcAft>
          <a:spcPct val="0"/>
        </a:spcAft>
        <a:defRPr sz="4400" b="1" i="1">
          <a:solidFill>
            <a:schemeClr val="tx1"/>
          </a:solidFill>
          <a:latin typeface="Century Gothic" pitchFamily="34" charset="0"/>
        </a:defRPr>
      </a:lvl9pPr>
    </p:titleStyle>
    <p:bodyStyle>
      <a:lvl1pPr marL="342900" indent="-342900" algn="l" rtl="0" eaLnBrk="0" fontAlgn="base" hangingPunct="0">
        <a:spcBef>
          <a:spcPct val="20000"/>
        </a:spcBef>
        <a:spcAft>
          <a:spcPct val="0"/>
        </a:spcAft>
        <a:buFont typeface="Arial" charset="0"/>
        <a:buChar char="•"/>
        <a:defRPr sz="3200" b="1"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800" b="1"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400" b="1"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b="1"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b="1"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92867" name="Rectangle 3"/>
          <p:cNvSpPr>
            <a:spLocks noGrp="1" noChangeArrowheads="1"/>
          </p:cNvSpPr>
          <p:nvPr>
            <p:ph type="title"/>
          </p:nvPr>
        </p:nvSpPr>
        <p:spPr bwMode="auto">
          <a:xfrm>
            <a:off x="0" y="0"/>
            <a:ext cx="9144000" cy="912813"/>
          </a:xfrm>
          <a:prstGeom prst="rect">
            <a:avLst/>
          </a:prstGeom>
          <a:solidFill>
            <a:schemeClr val="accent6"/>
          </a:solid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8" name="Rectangle 4"/>
          <p:cNvSpPr>
            <a:spLocks noGrp="1" noChangeArrowheads="1"/>
          </p:cNvSpPr>
          <p:nvPr>
            <p:ph type="body" idx="1"/>
          </p:nvPr>
        </p:nvSpPr>
        <p:spPr bwMode="auto">
          <a:xfrm>
            <a:off x="0" y="914400"/>
            <a:ext cx="9144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5604" name="Line 11"/>
          <p:cNvSpPr>
            <a:spLocks noChangeShapeType="1"/>
          </p:cNvSpPr>
          <p:nvPr/>
        </p:nvSpPr>
        <p:spPr bwMode="auto">
          <a:xfrm>
            <a:off x="0" y="0"/>
            <a:ext cx="9144000" cy="0"/>
          </a:xfrm>
          <a:prstGeom prst="line">
            <a:avLst/>
          </a:prstGeom>
          <a:noFill/>
          <a:ln w="9525">
            <a:solidFill>
              <a:schemeClr val="tx1"/>
            </a:solidFill>
            <a:round/>
            <a:headEnd/>
            <a:tailEnd/>
          </a:ln>
        </p:spPr>
        <p:txBody>
          <a:bodyPr/>
          <a:lstStyle/>
          <a:p>
            <a:pPr fontAlgn="base">
              <a:spcBef>
                <a:spcPct val="0"/>
              </a:spcBef>
              <a:spcAft>
                <a:spcPct val="0"/>
              </a:spcAft>
              <a:defRPr/>
            </a:pPr>
            <a:endParaRPr lang="en-US" dirty="0">
              <a:solidFill>
                <a:prstClr val="black"/>
              </a:solidFill>
              <a:ea typeface="ＭＳ Ｐゴシック"/>
              <a:cs typeface="ＭＳ Ｐゴシック"/>
            </a:endParaRPr>
          </a:p>
        </p:txBody>
      </p:sp>
      <p:sp>
        <p:nvSpPr>
          <p:cNvPr id="25605" name="Oval 9"/>
          <p:cNvSpPr>
            <a:spLocks noChangeArrowheads="1"/>
          </p:cNvSpPr>
          <p:nvPr/>
        </p:nvSpPr>
        <p:spPr bwMode="auto">
          <a:xfrm>
            <a:off x="8305800" y="6492875"/>
            <a:ext cx="457200" cy="365125"/>
          </a:xfrm>
          <a:prstGeom prst="ellipse">
            <a:avLst/>
          </a:prstGeom>
          <a:gradFill rotWithShape="1">
            <a:gsLst>
              <a:gs pos="0">
                <a:srgbClr val="FFFF80"/>
              </a:gs>
              <a:gs pos="50000">
                <a:srgbClr val="FFFFB3"/>
              </a:gs>
              <a:gs pos="100000">
                <a:srgbClr val="FFFFDA"/>
              </a:gs>
            </a:gsLst>
            <a:lin ang="16200000" scaled="1"/>
          </a:gradFill>
          <a:ln w="9525" algn="ctr">
            <a:noFill/>
            <a:round/>
            <a:headEnd/>
            <a:tailEnd/>
          </a:ln>
        </p:spPr>
        <p:txBody>
          <a:bodyPr/>
          <a:lstStyle/>
          <a:p>
            <a:pPr fontAlgn="base">
              <a:spcBef>
                <a:spcPct val="0"/>
              </a:spcBef>
              <a:spcAft>
                <a:spcPct val="0"/>
              </a:spcAft>
              <a:defRPr/>
            </a:pPr>
            <a:endParaRPr lang="en-US" dirty="0">
              <a:solidFill>
                <a:prstClr val="black"/>
              </a:solidFill>
              <a:ea typeface="ＭＳ Ｐゴシック"/>
              <a:cs typeface="Arial" charset="0"/>
            </a:endParaRPr>
          </a:p>
        </p:txBody>
      </p:sp>
      <p:sp>
        <p:nvSpPr>
          <p:cNvPr id="12" name="Slide Number Placeholder 5"/>
          <p:cNvSpPr txBox="1">
            <a:spLocks/>
          </p:cNvSpPr>
          <p:nvPr/>
        </p:nvSpPr>
        <p:spPr>
          <a:xfrm>
            <a:off x="8686800" y="6492875"/>
            <a:ext cx="457200" cy="365125"/>
          </a:xfrm>
          <a:prstGeom prst="rect">
            <a:avLst/>
          </a:prstGeom>
        </p:spPr>
        <p:txBody>
          <a:bodyPr/>
          <a:lstStyle/>
          <a:p>
            <a:pPr eaLnBrk="0" fontAlgn="base" hangingPunct="0">
              <a:spcBef>
                <a:spcPct val="0"/>
              </a:spcBef>
              <a:spcAft>
                <a:spcPct val="0"/>
              </a:spcAft>
              <a:defRPr/>
            </a:pPr>
            <a:fld id="{8B8737EF-C949-4A2B-B4AA-2616A8A534AF}" type="slidenum">
              <a:rPr lang="en-US" sz="1400">
                <a:solidFill>
                  <a:prstClr val="black"/>
                </a:solidFill>
                <a:ea typeface="ＭＳ Ｐゴシック"/>
                <a:cs typeface="Arial" charset="0"/>
              </a:rPr>
              <a:pPr eaLnBrk="0" fontAlgn="base" hangingPunct="0">
                <a:spcBef>
                  <a:spcPct val="0"/>
                </a:spcBef>
                <a:spcAft>
                  <a:spcPct val="0"/>
                </a:spcAft>
                <a:defRPr/>
              </a:pPr>
              <a:t>‹#›</a:t>
            </a:fld>
            <a:endParaRPr lang="en-US" sz="1400" dirty="0">
              <a:solidFill>
                <a:prstClr val="black"/>
              </a:solidFill>
              <a:ea typeface="ＭＳ Ｐゴシック"/>
              <a:cs typeface="Arial" charset="0"/>
            </a:endParaRPr>
          </a:p>
        </p:txBody>
      </p:sp>
      <p:sp>
        <p:nvSpPr>
          <p:cNvPr id="8" name="Footer Placeholder 4"/>
          <p:cNvSpPr txBox="1">
            <a:spLocks/>
          </p:cNvSpPr>
          <p:nvPr/>
        </p:nvSpPr>
        <p:spPr>
          <a:xfrm>
            <a:off x="8305800" y="6492875"/>
            <a:ext cx="457200" cy="365125"/>
          </a:xfrm>
          <a:prstGeom prst="rect">
            <a:avLst/>
          </a:prstGeom>
        </p:spPr>
        <p:txBody>
          <a:bodyPr/>
          <a:lstStyle>
            <a:lvl1pPr>
              <a:defRPr sz="1400">
                <a:latin typeface="Century Gothic" pitchFamily="34" charset="0"/>
              </a:defRPr>
            </a:lvl1pPr>
          </a:lstStyle>
          <a:p>
            <a:pPr eaLnBrk="0" fontAlgn="base" hangingPunct="0">
              <a:spcBef>
                <a:spcPct val="0"/>
              </a:spcBef>
              <a:spcAft>
                <a:spcPct val="0"/>
              </a:spcAft>
              <a:defRPr/>
            </a:pPr>
            <a:r>
              <a:rPr lang="en-US" dirty="0" smtClean="0">
                <a:solidFill>
                  <a:prstClr val="black"/>
                </a:solidFill>
                <a:latin typeface="Arial" pitchFamily="34" charset="0"/>
                <a:ea typeface="ＭＳ Ｐゴシック"/>
                <a:cs typeface="ＭＳ Ｐゴシック"/>
              </a:rPr>
              <a:t>27-</a:t>
            </a:r>
            <a:endParaRPr lang="en-US" dirty="0">
              <a:solidFill>
                <a:prstClr val="black"/>
              </a:solidFill>
              <a:latin typeface="Arial" pitchFamily="34" charset="0"/>
              <a:ea typeface="ＭＳ Ｐゴシック"/>
              <a:cs typeface="ＭＳ Ｐゴシック"/>
            </a:endParaRPr>
          </a:p>
        </p:txBody>
      </p:sp>
      <p:sp>
        <p:nvSpPr>
          <p:cNvPr id="9" name="Footer Placeholder 2"/>
          <p:cNvSpPr>
            <a:spLocks noGrp="1" noChangeArrowheads="1"/>
          </p:cNvSpPr>
          <p:nvPr>
            <p:ph type="ftr" sz="quarter" idx="3"/>
          </p:nvPr>
        </p:nvSpPr>
        <p:spPr>
          <a:xfrm>
            <a:off x="381000" y="6400800"/>
            <a:ext cx="7467600" cy="457200"/>
          </a:xfrm>
          <a:prstGeom prst="rect">
            <a:avLst/>
          </a:prstGeom>
        </p:spPr>
        <p:txBody>
          <a:bodyPr/>
          <a:lstStyle>
            <a:lvl1pPr fontAlgn="auto">
              <a:spcBef>
                <a:spcPts val="0"/>
              </a:spcBef>
              <a:spcAft>
                <a:spcPts val="0"/>
              </a:spcAft>
              <a:defRPr>
                <a:latin typeface="Arial" pitchFamily="34" charset="0"/>
                <a:ea typeface="ＭＳ Ｐゴシック"/>
                <a:cs typeface="Arial" pitchFamily="34" charset="0"/>
              </a:defRPr>
            </a:lvl1pPr>
          </a:lstStyle>
          <a:p>
            <a:pPr>
              <a:defRPr/>
            </a:pPr>
            <a:r>
              <a:rPr lang="en-US" dirty="0">
                <a:solidFill>
                  <a:prstClr val="black"/>
                </a:solidFill>
              </a:rPr>
              <a:t>Copyright 2014, Worth Publishers, Stone/Chiang, All Rights Reserved</a:t>
            </a:r>
          </a:p>
        </p:txBody>
      </p:sp>
    </p:spTree>
    <p:extLst>
      <p:ext uri="{BB962C8B-B14F-4D97-AF65-F5344CB8AC3E}">
        <p14:creationId xmlns:p14="http://schemas.microsoft.com/office/powerpoint/2010/main" val="3520331956"/>
      </p:ext>
    </p:extLst>
  </p:cSld>
  <p:clrMap bg1="lt1" tx1="dk1" bg2="lt2" tx2="dk2" accent1="accent1" accent2="accent2" accent3="accent3" accent4="accent4" accent5="accent5" accent6="accent6" hlink="hlink" folHlink="folHlink"/>
  <p:sldLayoutIdLst>
    <p:sldLayoutId id="2147483854" r:id="rId1"/>
    <p:sldLayoutId id="2147483855" r:id="rId2"/>
  </p:sldLayoutIdLst>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8">
                                            <p:txEl>
                                              <p:pRg st="0" end="0"/>
                                            </p:txEl>
                                          </p:spTgt>
                                        </p:tgtEl>
                                        <p:attrNameLst>
                                          <p:attrName>style.visibility</p:attrName>
                                        </p:attrNameLst>
                                      </p:cBhvr>
                                      <p:to>
                                        <p:strVal val="visible"/>
                                      </p:to>
                                    </p:set>
                                    <p:animEffect transition="in" filter="fade">
                                      <p:cBhvr>
                                        <p:cTn id="7" dur="1000"/>
                                        <p:tgtEl>
                                          <p:spTgt spid="102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28">
                                            <p:txEl>
                                              <p:pRg st="1" end="1"/>
                                            </p:txEl>
                                          </p:spTgt>
                                        </p:tgtEl>
                                        <p:attrNameLst>
                                          <p:attrName>style.visibility</p:attrName>
                                        </p:attrNameLst>
                                      </p:cBhvr>
                                      <p:to>
                                        <p:strVal val="visible"/>
                                      </p:to>
                                    </p:set>
                                    <p:animEffect transition="in" filter="fade">
                                      <p:cBhvr>
                                        <p:cTn id="10" dur="1000"/>
                                        <p:tgtEl>
                                          <p:spTgt spid="1028">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28">
                                            <p:txEl>
                                              <p:pRg st="2" end="2"/>
                                            </p:txEl>
                                          </p:spTgt>
                                        </p:tgtEl>
                                        <p:attrNameLst>
                                          <p:attrName>style.visibility</p:attrName>
                                        </p:attrNameLst>
                                      </p:cBhvr>
                                      <p:to>
                                        <p:strVal val="visible"/>
                                      </p:to>
                                    </p:set>
                                    <p:animEffect transition="in" filter="fade">
                                      <p:cBhvr>
                                        <p:cTn id="13" dur="1000"/>
                                        <p:tgtEl>
                                          <p:spTgt spid="1028">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28">
                                            <p:txEl>
                                              <p:pRg st="3" end="3"/>
                                            </p:txEl>
                                          </p:spTgt>
                                        </p:tgtEl>
                                        <p:attrNameLst>
                                          <p:attrName>style.visibility</p:attrName>
                                        </p:attrNameLst>
                                      </p:cBhvr>
                                      <p:to>
                                        <p:strVal val="visible"/>
                                      </p:to>
                                    </p:set>
                                    <p:animEffect transition="in" filter="fade">
                                      <p:cBhvr>
                                        <p:cTn id="16" dur="1000"/>
                                        <p:tgtEl>
                                          <p:spTgt spid="1028">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28">
                                            <p:txEl>
                                              <p:pRg st="4" end="4"/>
                                            </p:txEl>
                                          </p:spTgt>
                                        </p:tgtEl>
                                        <p:attrNameLst>
                                          <p:attrName>style.visibility</p:attrName>
                                        </p:attrNameLst>
                                      </p:cBhvr>
                                      <p:to>
                                        <p:strVal val="visible"/>
                                      </p:to>
                                    </p:set>
                                    <p:animEffect transition="in" filter="fade">
                                      <p:cBhvr>
                                        <p:cTn id="19" dur="1000"/>
                                        <p:tgtEl>
                                          <p:spTgt spid="102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 grpId="0" build="p">
        <p:tmplLst>
          <p:tmpl lvl="1">
            <p:tnLst>
              <p:par>
                <p:cTn presetID="10" presetClass="entr" presetSubtype="0" fill="hold" nodeType="clickEffect">
                  <p:stCondLst>
                    <p:cond delay="0"/>
                  </p:stCondLst>
                  <p:childTnLst>
                    <p:set>
                      <p:cBhvr>
                        <p:cTn dur="1" fill="hold">
                          <p:stCondLst>
                            <p:cond delay="0"/>
                          </p:stCondLst>
                        </p:cTn>
                        <p:tgtEl>
                          <p:spTgt spid="1028"/>
                        </p:tgtEl>
                        <p:attrNameLst>
                          <p:attrName>style.visibility</p:attrName>
                        </p:attrNameLst>
                      </p:cBhvr>
                      <p:to>
                        <p:strVal val="visible"/>
                      </p:to>
                    </p:set>
                    <p:animEffect transition="in" filter="fade">
                      <p:cBhvr>
                        <p:cTn dur="1000"/>
                        <p:tgtEl>
                          <p:spTgt spid="1028"/>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028"/>
                        </p:tgtEl>
                        <p:attrNameLst>
                          <p:attrName>style.visibility</p:attrName>
                        </p:attrNameLst>
                      </p:cBhvr>
                      <p:to>
                        <p:strVal val="visible"/>
                      </p:to>
                    </p:set>
                    <p:animEffect transition="in" filter="fade">
                      <p:cBhvr>
                        <p:cTn dur="1000"/>
                        <p:tgtEl>
                          <p:spTgt spid="1028"/>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028"/>
                        </p:tgtEl>
                        <p:attrNameLst>
                          <p:attrName>style.visibility</p:attrName>
                        </p:attrNameLst>
                      </p:cBhvr>
                      <p:to>
                        <p:strVal val="visible"/>
                      </p:to>
                    </p:set>
                    <p:animEffect transition="in" filter="fade">
                      <p:cBhvr>
                        <p:cTn dur="1000"/>
                        <p:tgtEl>
                          <p:spTgt spid="1028"/>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028"/>
                        </p:tgtEl>
                        <p:attrNameLst>
                          <p:attrName>style.visibility</p:attrName>
                        </p:attrNameLst>
                      </p:cBhvr>
                      <p:to>
                        <p:strVal val="visible"/>
                      </p:to>
                    </p:set>
                    <p:animEffect transition="in" filter="fade">
                      <p:cBhvr>
                        <p:cTn dur="1000"/>
                        <p:tgtEl>
                          <p:spTgt spid="1028"/>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028"/>
                        </p:tgtEl>
                        <p:attrNameLst>
                          <p:attrName>style.visibility</p:attrName>
                        </p:attrNameLst>
                      </p:cBhvr>
                      <p:to>
                        <p:strVal val="visible"/>
                      </p:to>
                    </p:set>
                    <p:animEffect transition="in" filter="fade">
                      <p:cBhvr>
                        <p:cTn dur="1000"/>
                        <p:tgtEl>
                          <p:spTgt spid="1028"/>
                        </p:tgtEl>
                      </p:cBhvr>
                    </p:animEffect>
                  </p:childTnLst>
                </p:cTn>
              </p:par>
            </p:tnLst>
          </p:tmpl>
        </p:tmplLst>
      </p:bldP>
    </p:bldLst>
  </p:timing>
  <p:hf sldNum="0" hdr="0" dt="0"/>
  <p:txStyles>
    <p:titleStyle>
      <a:lvl1pPr algn="ctr" rtl="0" eaLnBrk="0" fontAlgn="base" hangingPunct="0">
        <a:spcBef>
          <a:spcPct val="0"/>
        </a:spcBef>
        <a:spcAft>
          <a:spcPct val="0"/>
        </a:spcAft>
        <a:defRPr sz="4800" spc="300">
          <a:solidFill>
            <a:srgbClr val="FFFFFF"/>
          </a:solidFill>
          <a:effectLst>
            <a:outerShdw blurRad="38100" dist="38100" dir="2700000" algn="tl">
              <a:srgbClr val="000000">
                <a:alpha val="43137"/>
              </a:srgbClr>
            </a:outerShdw>
          </a:effectLst>
          <a:latin typeface="Arial" pitchFamily="34" charset="0"/>
          <a:ea typeface="+mj-ea"/>
          <a:cs typeface="Arial" pitchFamily="34" charset="0"/>
        </a:defRPr>
      </a:lvl1pPr>
      <a:lvl2pPr algn="ctr" rtl="0" eaLnBrk="0" fontAlgn="base" hangingPunct="0">
        <a:spcBef>
          <a:spcPct val="0"/>
        </a:spcBef>
        <a:spcAft>
          <a:spcPct val="0"/>
        </a:spcAft>
        <a:defRPr sz="4800">
          <a:solidFill>
            <a:srgbClr val="FFFFFF"/>
          </a:solidFill>
          <a:latin typeface="Arial" pitchFamily="34" charset="0"/>
          <a:cs typeface="Arial" pitchFamily="34" charset="0"/>
        </a:defRPr>
      </a:lvl2pPr>
      <a:lvl3pPr algn="ctr" rtl="0" eaLnBrk="0" fontAlgn="base" hangingPunct="0">
        <a:spcBef>
          <a:spcPct val="0"/>
        </a:spcBef>
        <a:spcAft>
          <a:spcPct val="0"/>
        </a:spcAft>
        <a:defRPr sz="4800">
          <a:solidFill>
            <a:srgbClr val="FFFFFF"/>
          </a:solidFill>
          <a:latin typeface="Arial" pitchFamily="34" charset="0"/>
          <a:cs typeface="Arial" pitchFamily="34" charset="0"/>
        </a:defRPr>
      </a:lvl3pPr>
      <a:lvl4pPr algn="ctr" rtl="0" eaLnBrk="0" fontAlgn="base" hangingPunct="0">
        <a:spcBef>
          <a:spcPct val="0"/>
        </a:spcBef>
        <a:spcAft>
          <a:spcPct val="0"/>
        </a:spcAft>
        <a:defRPr sz="4800">
          <a:solidFill>
            <a:srgbClr val="FFFFFF"/>
          </a:solidFill>
          <a:latin typeface="Arial" pitchFamily="34" charset="0"/>
          <a:cs typeface="Arial" pitchFamily="34" charset="0"/>
        </a:defRPr>
      </a:lvl4pPr>
      <a:lvl5pPr algn="ctr" rtl="0" eaLnBrk="0" fontAlgn="base" hangingPunct="0">
        <a:spcBef>
          <a:spcPct val="0"/>
        </a:spcBef>
        <a:spcAft>
          <a:spcPct val="0"/>
        </a:spcAft>
        <a:defRPr sz="4800">
          <a:solidFill>
            <a:srgbClr val="FFFFFF"/>
          </a:solidFill>
          <a:latin typeface="Arial" pitchFamily="34" charset="0"/>
          <a:cs typeface="Arial" pitchFamily="34"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marL="342900" indent="-342900" algn="l" rtl="0" eaLnBrk="0" fontAlgn="base" hangingPunct="0">
        <a:spcBef>
          <a:spcPct val="20000"/>
        </a:spcBef>
        <a:spcAft>
          <a:spcPct val="0"/>
        </a:spcAft>
        <a:buClr>
          <a:schemeClr val="tx1"/>
        </a:buClr>
        <a:buFont typeface="Times" pitchFamily="18" charset="0"/>
        <a:buChar char="•"/>
        <a:defRPr sz="4000" b="1">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chemeClr val="tx1"/>
        </a:buClr>
        <a:buFont typeface="Wingdings" pitchFamily="2" charset="2"/>
        <a:buChar char="w"/>
        <a:defRPr sz="2400">
          <a:solidFill>
            <a:schemeClr val="tx1"/>
          </a:solidFill>
          <a:latin typeface="+mn-lt"/>
          <a:cs typeface="Tahoma" pitchFamily="34" charset="0"/>
        </a:defRPr>
      </a:lvl2pPr>
      <a:lvl3pPr marL="1085850" indent="-228600" algn="l" rtl="0" eaLnBrk="0" fontAlgn="base" hangingPunct="0">
        <a:spcBef>
          <a:spcPct val="20000"/>
        </a:spcBef>
        <a:spcAft>
          <a:spcPct val="0"/>
        </a:spcAft>
        <a:buClr>
          <a:schemeClr val="tx1"/>
        </a:buClr>
        <a:buFont typeface="Wingdings" pitchFamily="2" charset="2"/>
        <a:buChar char="§"/>
        <a:defRPr sz="2000">
          <a:solidFill>
            <a:schemeClr val="tx1"/>
          </a:solidFill>
          <a:latin typeface="+mn-lt"/>
          <a:cs typeface="Tahoma" pitchFamily="34" charset="0"/>
        </a:defRPr>
      </a:lvl3pPr>
      <a:lvl4pPr marL="1428750" indent="-228600" algn="l" rtl="0" eaLnBrk="0" fontAlgn="base" hangingPunct="0">
        <a:spcBef>
          <a:spcPct val="20000"/>
        </a:spcBef>
        <a:spcAft>
          <a:spcPct val="0"/>
        </a:spcAft>
        <a:buClr>
          <a:schemeClr val="tx1"/>
        </a:buClr>
        <a:buFont typeface="Times" pitchFamily="18" charset="0"/>
        <a:buChar char="•"/>
        <a:defRPr sz="2000">
          <a:solidFill>
            <a:schemeClr val="tx1"/>
          </a:solidFill>
          <a:latin typeface="+mn-lt"/>
          <a:cs typeface="Tahoma" pitchFamily="34" charset="0"/>
        </a:defRPr>
      </a:lvl4pPr>
      <a:lvl5pPr marL="1771650" indent="-228600" algn="l" rtl="0" eaLnBrk="0" fontAlgn="base" hangingPunct="0">
        <a:spcBef>
          <a:spcPct val="20000"/>
        </a:spcBef>
        <a:spcAft>
          <a:spcPct val="0"/>
        </a:spcAft>
        <a:buClr>
          <a:schemeClr val="tx1"/>
        </a:buClr>
        <a:buFont typeface="Wingdings" pitchFamily="2" charset="2"/>
        <a:buChar char="§"/>
        <a:defRPr sz="2000">
          <a:solidFill>
            <a:schemeClr val="tx1"/>
          </a:solidFill>
          <a:latin typeface="+mn-lt"/>
          <a:cs typeface="Tahoma" pitchFamily="34" charset="0"/>
        </a:defRPr>
      </a:lvl5pPr>
      <a:lvl6pPr marL="2228850" indent="-228600" algn="l" rtl="0" eaLnBrk="1" fontAlgn="base" hangingPunct="1">
        <a:spcBef>
          <a:spcPct val="20000"/>
        </a:spcBef>
        <a:spcAft>
          <a:spcPct val="0"/>
        </a:spcAft>
        <a:buClr>
          <a:schemeClr val="tx1"/>
        </a:buClr>
        <a:buFont typeface="Wingdings" pitchFamily="2" charset="2"/>
        <a:buChar char="§"/>
        <a:defRPr>
          <a:solidFill>
            <a:schemeClr val="tx1"/>
          </a:solidFill>
          <a:latin typeface="+mn-lt"/>
        </a:defRPr>
      </a:lvl6pPr>
      <a:lvl7pPr marL="2686050" indent="-228600" algn="l" rtl="0" eaLnBrk="1" fontAlgn="base" hangingPunct="1">
        <a:spcBef>
          <a:spcPct val="20000"/>
        </a:spcBef>
        <a:spcAft>
          <a:spcPct val="0"/>
        </a:spcAft>
        <a:buClr>
          <a:schemeClr val="tx1"/>
        </a:buClr>
        <a:buFont typeface="Wingdings" pitchFamily="2" charset="2"/>
        <a:buChar char="§"/>
        <a:defRPr>
          <a:solidFill>
            <a:schemeClr val="tx1"/>
          </a:solidFill>
          <a:latin typeface="+mn-lt"/>
        </a:defRPr>
      </a:lvl7pPr>
      <a:lvl8pPr marL="3143250" indent="-228600" algn="l" rtl="0" eaLnBrk="1" fontAlgn="base" hangingPunct="1">
        <a:spcBef>
          <a:spcPct val="20000"/>
        </a:spcBef>
        <a:spcAft>
          <a:spcPct val="0"/>
        </a:spcAft>
        <a:buClr>
          <a:schemeClr val="tx1"/>
        </a:buClr>
        <a:buFont typeface="Wingdings" pitchFamily="2" charset="2"/>
        <a:buChar char="§"/>
        <a:defRPr>
          <a:solidFill>
            <a:schemeClr val="tx1"/>
          </a:solidFill>
          <a:latin typeface="+mn-lt"/>
        </a:defRPr>
      </a:lvl8pPr>
      <a:lvl9pPr marL="3600450" indent="-228600" algn="l" rtl="0" eaLnBrk="1" fontAlgn="base" hangingPunct="1">
        <a:spcBef>
          <a:spcPct val="20000"/>
        </a:spcBef>
        <a:spcAft>
          <a:spcPct val="0"/>
        </a:spcAft>
        <a:buClr>
          <a:schemeClr val="tx1"/>
        </a:buClr>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0" y="1219200"/>
            <a:ext cx="8686800" cy="513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 name="Right Arrow 8"/>
          <p:cNvSpPr/>
          <p:nvPr/>
        </p:nvSpPr>
        <p:spPr>
          <a:xfrm>
            <a:off x="0" y="0"/>
            <a:ext cx="2438400" cy="1283910"/>
          </a:xfrm>
          <a:prstGeom prst="rightArrow">
            <a:avLst/>
          </a:prstGeom>
          <a:solidFill>
            <a:schemeClr val="accent6"/>
          </a:solidFill>
        </p:spPr>
        <p:txBody>
          <a:bodyPr>
            <a:spAutoFit/>
          </a:bodyPr>
          <a:lstStyle/>
          <a:p>
            <a:pPr algn="ctr">
              <a:defRPr/>
            </a:pPr>
            <a:r>
              <a:rPr lang="en-US" sz="3600" b="1" dirty="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latin typeface="Arial" pitchFamily="34" charset="0"/>
                <a:ea typeface="ＭＳ Ｐゴシック"/>
                <a:cs typeface="ＭＳ Ｐゴシック"/>
              </a:rPr>
              <a:t>Try it</a:t>
            </a:r>
          </a:p>
        </p:txBody>
      </p:sp>
      <p:sp>
        <p:nvSpPr>
          <p:cNvPr id="24581" name="Oval 9"/>
          <p:cNvSpPr>
            <a:spLocks noChangeArrowheads="1"/>
          </p:cNvSpPr>
          <p:nvPr/>
        </p:nvSpPr>
        <p:spPr bwMode="auto">
          <a:xfrm>
            <a:off x="8305800" y="6492875"/>
            <a:ext cx="457200" cy="365125"/>
          </a:xfrm>
          <a:prstGeom prst="ellipse">
            <a:avLst/>
          </a:prstGeom>
          <a:gradFill rotWithShape="1">
            <a:gsLst>
              <a:gs pos="0">
                <a:srgbClr val="FFFF80"/>
              </a:gs>
              <a:gs pos="50000">
                <a:srgbClr val="FFFFB3"/>
              </a:gs>
              <a:gs pos="100000">
                <a:srgbClr val="FFFFDA"/>
              </a:gs>
            </a:gsLst>
            <a:lin ang="16200000" scaled="1"/>
          </a:gradFill>
          <a:ln w="9525" algn="ctr">
            <a:noFill/>
            <a:round/>
            <a:headEnd/>
            <a:tailEnd/>
          </a:ln>
        </p:spPr>
        <p:txBody>
          <a:bodyPr/>
          <a:lstStyle/>
          <a:p>
            <a:pPr fontAlgn="base">
              <a:spcBef>
                <a:spcPct val="0"/>
              </a:spcBef>
              <a:spcAft>
                <a:spcPct val="0"/>
              </a:spcAft>
              <a:defRPr/>
            </a:pPr>
            <a:endParaRPr lang="en-US" dirty="0">
              <a:solidFill>
                <a:prstClr val="black"/>
              </a:solidFill>
              <a:latin typeface="Arial" charset="0"/>
              <a:ea typeface="ＭＳ Ｐゴシック"/>
              <a:cs typeface="Arial" charset="0"/>
            </a:endParaRPr>
          </a:p>
        </p:txBody>
      </p:sp>
      <p:sp>
        <p:nvSpPr>
          <p:cNvPr id="12" name="Slide Number Placeholder 5"/>
          <p:cNvSpPr txBox="1">
            <a:spLocks/>
          </p:cNvSpPr>
          <p:nvPr/>
        </p:nvSpPr>
        <p:spPr>
          <a:xfrm>
            <a:off x="8686800" y="6492875"/>
            <a:ext cx="457200" cy="365125"/>
          </a:xfrm>
          <a:prstGeom prst="rect">
            <a:avLst/>
          </a:prstGeom>
        </p:spPr>
        <p:txBody>
          <a:bodyPr/>
          <a:lstStyle/>
          <a:p>
            <a:pPr eaLnBrk="0" fontAlgn="base" hangingPunct="0">
              <a:spcBef>
                <a:spcPct val="0"/>
              </a:spcBef>
              <a:spcAft>
                <a:spcPct val="0"/>
              </a:spcAft>
              <a:defRPr/>
            </a:pPr>
            <a:fld id="{0AD53219-BE9A-49C7-9D4F-21B257C4DABF}" type="slidenum">
              <a:rPr lang="en-US" sz="1400">
                <a:solidFill>
                  <a:prstClr val="black"/>
                </a:solidFill>
                <a:latin typeface="Century Gothic" pitchFamily="34" charset="0"/>
                <a:ea typeface="ＭＳ Ｐゴシック"/>
                <a:cs typeface="Arial" charset="0"/>
              </a:rPr>
              <a:pPr eaLnBrk="0" fontAlgn="base" hangingPunct="0">
                <a:spcBef>
                  <a:spcPct val="0"/>
                </a:spcBef>
                <a:spcAft>
                  <a:spcPct val="0"/>
                </a:spcAft>
                <a:defRPr/>
              </a:pPr>
              <a:t>‹#›</a:t>
            </a:fld>
            <a:endParaRPr lang="en-US" sz="1400" dirty="0">
              <a:solidFill>
                <a:prstClr val="black"/>
              </a:solidFill>
              <a:latin typeface="Century Gothic" pitchFamily="34" charset="0"/>
              <a:ea typeface="ＭＳ Ｐゴシック"/>
              <a:cs typeface="Arial" charset="0"/>
            </a:endParaRPr>
          </a:p>
        </p:txBody>
      </p:sp>
      <p:sp>
        <p:nvSpPr>
          <p:cNvPr id="8" name="Footer Placeholder 4"/>
          <p:cNvSpPr txBox="1">
            <a:spLocks/>
          </p:cNvSpPr>
          <p:nvPr/>
        </p:nvSpPr>
        <p:spPr>
          <a:xfrm>
            <a:off x="8305800" y="6492875"/>
            <a:ext cx="457200" cy="365125"/>
          </a:xfrm>
          <a:prstGeom prst="rect">
            <a:avLst/>
          </a:prstGeom>
        </p:spPr>
        <p:txBody>
          <a:bodyPr/>
          <a:lstStyle>
            <a:lvl1pPr>
              <a:defRPr sz="1400">
                <a:latin typeface="Century Gothic" pitchFamily="34" charset="0"/>
              </a:defRPr>
            </a:lvl1pPr>
          </a:lstStyle>
          <a:p>
            <a:pPr eaLnBrk="0" fontAlgn="base" hangingPunct="0">
              <a:spcBef>
                <a:spcPct val="0"/>
              </a:spcBef>
              <a:spcAft>
                <a:spcPct val="0"/>
              </a:spcAft>
              <a:defRPr/>
            </a:pPr>
            <a:r>
              <a:rPr lang="en-US" dirty="0" smtClean="0">
                <a:solidFill>
                  <a:prstClr val="black"/>
                </a:solidFill>
                <a:latin typeface="Arial" pitchFamily="34" charset="0"/>
                <a:ea typeface="ＭＳ Ｐゴシック"/>
                <a:cs typeface="ＭＳ Ｐゴシック"/>
              </a:rPr>
              <a:t>27-</a:t>
            </a:r>
            <a:endParaRPr lang="en-US" dirty="0">
              <a:solidFill>
                <a:prstClr val="black"/>
              </a:solidFill>
              <a:latin typeface="Arial" pitchFamily="34" charset="0"/>
              <a:ea typeface="ＭＳ Ｐゴシック"/>
              <a:cs typeface="ＭＳ Ｐゴシック"/>
            </a:endParaRPr>
          </a:p>
        </p:txBody>
      </p:sp>
      <p:sp>
        <p:nvSpPr>
          <p:cNvPr id="7" name="Footer Placeholder 2"/>
          <p:cNvSpPr>
            <a:spLocks noGrp="1" noChangeArrowheads="1"/>
          </p:cNvSpPr>
          <p:nvPr>
            <p:ph type="ftr" sz="quarter" idx="3"/>
          </p:nvPr>
        </p:nvSpPr>
        <p:spPr>
          <a:xfrm>
            <a:off x="381000" y="6400800"/>
            <a:ext cx="7467600" cy="457200"/>
          </a:xfrm>
          <a:prstGeom prst="rect">
            <a:avLst/>
          </a:prstGeom>
        </p:spPr>
        <p:txBody>
          <a:bodyPr/>
          <a:lstStyle>
            <a:lvl1pPr fontAlgn="auto">
              <a:spcBef>
                <a:spcPts val="0"/>
              </a:spcBef>
              <a:spcAft>
                <a:spcPts val="0"/>
              </a:spcAft>
              <a:defRPr>
                <a:latin typeface="Arial" pitchFamily="34" charset="0"/>
                <a:ea typeface="ＭＳ Ｐゴシック"/>
                <a:cs typeface="Arial" pitchFamily="34" charset="0"/>
              </a:defRPr>
            </a:lvl1pPr>
          </a:lstStyle>
          <a:p>
            <a:pPr>
              <a:defRPr/>
            </a:pPr>
            <a:r>
              <a:rPr lang="en-US" dirty="0">
                <a:solidFill>
                  <a:prstClr val="black"/>
                </a:solidFill>
              </a:rPr>
              <a:t>Copyright 2014, Worth Publishers, Stone/Chiang, All Rights Reserved</a:t>
            </a:r>
          </a:p>
        </p:txBody>
      </p:sp>
    </p:spTree>
    <p:extLst>
      <p:ext uri="{BB962C8B-B14F-4D97-AF65-F5344CB8AC3E}">
        <p14:creationId xmlns:p14="http://schemas.microsoft.com/office/powerpoint/2010/main" val="1596460794"/>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Lst>
  <p:transition>
    <p:fade thruBlk="1"/>
  </p:transition>
  <p:timing>
    <p:tnLst>
      <p:par>
        <p:cTn id="1" dur="indefinite" restart="never" nodeType="tmRoot"/>
      </p:par>
    </p:tnLst>
  </p:timing>
  <p:hf sldNum="0" hdr="0" dt="0"/>
  <p:txStyles>
    <p:titleStyle>
      <a:lvl1pPr algn="ctr" rtl="0" eaLnBrk="0" fontAlgn="base" hangingPunct="0">
        <a:spcBef>
          <a:spcPct val="0"/>
        </a:spcBef>
        <a:spcAft>
          <a:spcPct val="0"/>
        </a:spcAft>
        <a:defRPr sz="4400" b="1" i="1" kern="1200">
          <a:noFill/>
          <a:latin typeface="Century Gothic" pitchFamily="34" charset="0"/>
          <a:ea typeface="+mj-ea"/>
          <a:cs typeface="+mj-cs"/>
        </a:defRPr>
      </a:lvl1pPr>
      <a:lvl2pPr algn="ctr" rtl="0" eaLnBrk="0" fontAlgn="base" hangingPunct="0">
        <a:spcBef>
          <a:spcPct val="0"/>
        </a:spcBef>
        <a:spcAft>
          <a:spcPct val="0"/>
        </a:spcAft>
        <a:defRPr sz="4400" b="1" i="1">
          <a:solidFill>
            <a:schemeClr val="tx1"/>
          </a:solidFill>
          <a:latin typeface="Century Gothic" pitchFamily="34" charset="0"/>
        </a:defRPr>
      </a:lvl2pPr>
      <a:lvl3pPr algn="ctr" rtl="0" eaLnBrk="0" fontAlgn="base" hangingPunct="0">
        <a:spcBef>
          <a:spcPct val="0"/>
        </a:spcBef>
        <a:spcAft>
          <a:spcPct val="0"/>
        </a:spcAft>
        <a:defRPr sz="4400" b="1" i="1">
          <a:solidFill>
            <a:schemeClr val="tx1"/>
          </a:solidFill>
          <a:latin typeface="Century Gothic" pitchFamily="34" charset="0"/>
        </a:defRPr>
      </a:lvl3pPr>
      <a:lvl4pPr algn="ctr" rtl="0" eaLnBrk="0" fontAlgn="base" hangingPunct="0">
        <a:spcBef>
          <a:spcPct val="0"/>
        </a:spcBef>
        <a:spcAft>
          <a:spcPct val="0"/>
        </a:spcAft>
        <a:defRPr sz="4400" b="1" i="1">
          <a:solidFill>
            <a:schemeClr val="tx1"/>
          </a:solidFill>
          <a:latin typeface="Century Gothic" pitchFamily="34" charset="0"/>
        </a:defRPr>
      </a:lvl4pPr>
      <a:lvl5pPr algn="ctr" rtl="0" eaLnBrk="0" fontAlgn="base" hangingPunct="0">
        <a:spcBef>
          <a:spcPct val="0"/>
        </a:spcBef>
        <a:spcAft>
          <a:spcPct val="0"/>
        </a:spcAft>
        <a:defRPr sz="4400" b="1" i="1">
          <a:solidFill>
            <a:schemeClr val="tx1"/>
          </a:solidFill>
          <a:latin typeface="Century Gothic" pitchFamily="34" charset="0"/>
        </a:defRPr>
      </a:lvl5pPr>
      <a:lvl6pPr marL="457200" algn="ctr" rtl="0" eaLnBrk="1" fontAlgn="base" hangingPunct="1">
        <a:spcBef>
          <a:spcPct val="0"/>
        </a:spcBef>
        <a:spcAft>
          <a:spcPct val="0"/>
        </a:spcAft>
        <a:defRPr sz="4400" b="1" i="1">
          <a:solidFill>
            <a:schemeClr val="tx1"/>
          </a:solidFill>
          <a:latin typeface="Century Gothic" pitchFamily="34" charset="0"/>
        </a:defRPr>
      </a:lvl6pPr>
      <a:lvl7pPr marL="914400" algn="ctr" rtl="0" eaLnBrk="1" fontAlgn="base" hangingPunct="1">
        <a:spcBef>
          <a:spcPct val="0"/>
        </a:spcBef>
        <a:spcAft>
          <a:spcPct val="0"/>
        </a:spcAft>
        <a:defRPr sz="4400" b="1" i="1">
          <a:solidFill>
            <a:schemeClr val="tx1"/>
          </a:solidFill>
          <a:latin typeface="Century Gothic" pitchFamily="34" charset="0"/>
        </a:defRPr>
      </a:lvl7pPr>
      <a:lvl8pPr marL="1371600" algn="ctr" rtl="0" eaLnBrk="1" fontAlgn="base" hangingPunct="1">
        <a:spcBef>
          <a:spcPct val="0"/>
        </a:spcBef>
        <a:spcAft>
          <a:spcPct val="0"/>
        </a:spcAft>
        <a:defRPr sz="4400" b="1" i="1">
          <a:solidFill>
            <a:schemeClr val="tx1"/>
          </a:solidFill>
          <a:latin typeface="Century Gothic" pitchFamily="34" charset="0"/>
        </a:defRPr>
      </a:lvl8pPr>
      <a:lvl9pPr marL="1828800" algn="ctr" rtl="0" eaLnBrk="1" fontAlgn="base" hangingPunct="1">
        <a:spcBef>
          <a:spcPct val="0"/>
        </a:spcBef>
        <a:spcAft>
          <a:spcPct val="0"/>
        </a:spcAft>
        <a:defRPr sz="4400" b="1" i="1">
          <a:solidFill>
            <a:schemeClr val="tx1"/>
          </a:solidFill>
          <a:latin typeface="Century Gothic" pitchFamily="34" charset="0"/>
        </a:defRPr>
      </a:lvl9pPr>
    </p:titleStyle>
    <p:bodyStyle>
      <a:lvl1pPr marL="342900" indent="-342900" algn="l" rtl="0" eaLnBrk="0" fontAlgn="base" hangingPunct="0">
        <a:spcBef>
          <a:spcPct val="20000"/>
        </a:spcBef>
        <a:spcAft>
          <a:spcPct val="0"/>
        </a:spcAft>
        <a:buFont typeface="Arial" charset="0"/>
        <a:buChar char="•"/>
        <a:defRPr sz="3200" b="1"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800" b="1"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400" b="1"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b="1"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b="1"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37996896"/>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1F59A4-396C-4EEC-AD28-9F54DCAB5162}" type="datetimeFigureOut">
              <a:rPr lang="en-US" smtClean="0">
                <a:solidFill>
                  <a:prstClr val="black">
                    <a:tint val="75000"/>
                  </a:prstClr>
                </a:solidFill>
              </a:rPr>
              <a:pPr/>
              <a:t>10/26/2016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2EFC1D-0AE0-4807-9531-E387E195B90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50899839"/>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7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0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73.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9.xml"/><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1.xml"/><Relationship Id="rId1" Type="http://schemas.openxmlformats.org/officeDocument/2006/relationships/slideLayout" Target="../slideLayouts/slideLayout17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95.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0"/>
            <a:ext cx="9144000" cy="6573432"/>
          </a:xfrm>
          <a:prstGeom prst="rect">
            <a:avLst/>
          </a:prstGeom>
        </p:spPr>
      </p:pic>
      <p:sp>
        <p:nvSpPr>
          <p:cNvPr id="13" name="TextBox 12"/>
          <p:cNvSpPr txBox="1"/>
          <p:nvPr/>
        </p:nvSpPr>
        <p:spPr>
          <a:xfrm>
            <a:off x="6553200" y="6560940"/>
            <a:ext cx="1810111" cy="261610"/>
          </a:xfrm>
          <a:prstGeom prst="rect">
            <a:avLst/>
          </a:prstGeom>
          <a:noFill/>
        </p:spPr>
        <p:txBody>
          <a:bodyPr wrap="none" rtlCol="0">
            <a:spAutoFit/>
          </a:bodyPr>
          <a:lstStyle/>
          <a:p>
            <a:r>
              <a:rPr lang="en-US" sz="1100" dirty="0">
                <a:solidFill>
                  <a:prstClr val="black">
                    <a:lumMod val="50000"/>
                    <a:lumOff val="50000"/>
                  </a:prstClr>
                </a:solidFill>
                <a:latin typeface="Century Gothic" panose="020B0502020202020204" pitchFamily="34" charset="0"/>
              </a:rPr>
              <a:t>CHAPTER </a:t>
            </a:r>
            <a:r>
              <a:rPr lang="en-US" sz="1100" dirty="0" smtClean="0">
                <a:solidFill>
                  <a:prstClr val="black">
                    <a:lumMod val="50000"/>
                    <a:lumOff val="50000"/>
                  </a:prstClr>
                </a:solidFill>
                <a:latin typeface="Century Gothic" panose="020B0502020202020204" pitchFamily="34" charset="0"/>
              </a:rPr>
              <a:t>27</a:t>
            </a:r>
            <a:r>
              <a:rPr lang="en-US" sz="1100" dirty="0" smtClean="0">
                <a:solidFill>
                  <a:srgbClr val="009999"/>
                </a:solidFill>
                <a:latin typeface="Century Gothic" panose="020B0502020202020204" pitchFamily="34" charset="0"/>
              </a:rPr>
              <a:t>         </a:t>
            </a:r>
            <a:r>
              <a:rPr lang="en-US" sz="1100" dirty="0">
                <a:solidFill>
                  <a:prstClr val="white"/>
                </a:solidFill>
                <a:latin typeface="Century Gothic" panose="020B0502020202020204" pitchFamily="34" charset="0"/>
              </a:rPr>
              <a:t>SLIDE </a:t>
            </a:r>
            <a:fld id="{6FD6B7A6-E1EC-4D2B-BE3B-190BA12621E0}" type="slidenum">
              <a:rPr lang="en-US" sz="1100" smtClean="0">
                <a:solidFill>
                  <a:prstClr val="white"/>
                </a:solidFill>
                <a:latin typeface="Century Gothic" panose="020B0502020202020204" pitchFamily="34" charset="0"/>
              </a:rPr>
              <a:pPr/>
              <a:t>1</a:t>
            </a:fld>
            <a:endParaRPr lang="en-US" sz="1100" dirty="0">
              <a:solidFill>
                <a:prstClr val="white"/>
              </a:solidFill>
              <a:latin typeface="Century Gothic" panose="020B0502020202020204" pitchFamily="34" charset="0"/>
            </a:endParaRPr>
          </a:p>
        </p:txBody>
      </p:sp>
      <p:sp>
        <p:nvSpPr>
          <p:cNvPr id="17" name="TextBox 16"/>
          <p:cNvSpPr txBox="1"/>
          <p:nvPr/>
        </p:nvSpPr>
        <p:spPr>
          <a:xfrm>
            <a:off x="8839200" y="4724400"/>
            <a:ext cx="307777" cy="1836540"/>
          </a:xfrm>
          <a:prstGeom prst="rect">
            <a:avLst/>
          </a:prstGeom>
          <a:noFill/>
        </p:spPr>
        <p:txBody>
          <a:bodyPr vert="vert270" wrap="square" rtlCol="0">
            <a:spAutoFit/>
          </a:bodyPr>
          <a:lstStyle/>
          <a:p>
            <a:pPr algn="r"/>
            <a:r>
              <a:rPr lang="en-US" sz="800" cap="all" dirty="0" smtClean="0">
                <a:solidFill>
                  <a:prstClr val="white"/>
                </a:solidFill>
                <a:latin typeface="Century Gothic"/>
              </a:rPr>
              <a:t>TYLER OLSON / AGEFOTOSTOCK</a:t>
            </a:r>
            <a:endParaRPr lang="en-US" sz="800" cap="all" dirty="0">
              <a:solidFill>
                <a:prstClr val="white"/>
              </a:solidFill>
              <a:latin typeface="Century Gothic" pitchFamily="34" charset="0"/>
            </a:endParaRPr>
          </a:p>
        </p:txBody>
      </p:sp>
      <p:sp>
        <p:nvSpPr>
          <p:cNvPr id="7" name="Rectangle 6"/>
          <p:cNvSpPr/>
          <p:nvPr/>
        </p:nvSpPr>
        <p:spPr>
          <a:xfrm>
            <a:off x="-2975" y="1227892"/>
            <a:ext cx="9146975" cy="1551884"/>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Rectangle 2"/>
          <p:cNvSpPr/>
          <p:nvPr/>
        </p:nvSpPr>
        <p:spPr>
          <a:xfrm>
            <a:off x="307776" y="0"/>
            <a:ext cx="1676400" cy="2779776"/>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2" name="Straight Connector 11"/>
          <p:cNvCxnSpPr/>
          <p:nvPr/>
        </p:nvCxnSpPr>
        <p:spPr>
          <a:xfrm>
            <a:off x="460176" y="2590800"/>
            <a:ext cx="1371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07775" y="1295400"/>
            <a:ext cx="1676402" cy="1446550"/>
          </a:xfrm>
          <a:prstGeom prst="rect">
            <a:avLst/>
          </a:prstGeom>
          <a:noFill/>
        </p:spPr>
        <p:txBody>
          <a:bodyPr wrap="square" rtlCol="0">
            <a:spAutoFit/>
          </a:bodyPr>
          <a:lstStyle/>
          <a:p>
            <a:pPr algn="ctr"/>
            <a:r>
              <a:rPr lang="en-US" sz="8800" dirty="0" smtClean="0">
                <a:solidFill>
                  <a:prstClr val="white"/>
                </a:solidFill>
                <a:latin typeface="Arial Black" panose="020B0A04020102020204" pitchFamily="34" charset="0"/>
              </a:rPr>
              <a:t>27</a:t>
            </a:r>
            <a:endParaRPr lang="en-US" sz="8800" dirty="0">
              <a:solidFill>
                <a:prstClr val="white"/>
              </a:solidFill>
              <a:latin typeface="Arial Black" panose="020B0A04020102020204" pitchFamily="34" charset="0"/>
            </a:endParaRPr>
          </a:p>
        </p:txBody>
      </p:sp>
      <p:sp>
        <p:nvSpPr>
          <p:cNvPr id="2" name="TextBox 1"/>
          <p:cNvSpPr txBox="1"/>
          <p:nvPr/>
        </p:nvSpPr>
        <p:spPr>
          <a:xfrm>
            <a:off x="2286000" y="1143000"/>
            <a:ext cx="6858000" cy="1446550"/>
          </a:xfrm>
          <a:prstGeom prst="rect">
            <a:avLst/>
          </a:prstGeom>
          <a:noFill/>
        </p:spPr>
        <p:txBody>
          <a:bodyPr wrap="square" rtlCol="0">
            <a:spAutoFit/>
          </a:bodyPr>
          <a:lstStyle/>
          <a:p>
            <a:r>
              <a:rPr lang="en-US" sz="4400" b="1" dirty="0" smtClean="0">
                <a:solidFill>
                  <a:prstClr val="black">
                    <a:lumMod val="65000"/>
                    <a:lumOff val="35000"/>
                  </a:prstClr>
                </a:solidFill>
                <a:latin typeface="Segoe UI Light" panose="020B0502040204020203" pitchFamily="34" charset="0"/>
              </a:rPr>
              <a:t>Open Economy Macroeconomics</a:t>
            </a:r>
            <a:endParaRPr lang="en-US" sz="4400" b="1" dirty="0">
              <a:solidFill>
                <a:prstClr val="black">
                  <a:lumMod val="65000"/>
                  <a:lumOff val="35000"/>
                </a:prstClr>
              </a:solidFill>
              <a:latin typeface="Segoe UI Light" panose="020B0502040204020203" pitchFamily="34" charset="0"/>
            </a:endParaRPr>
          </a:p>
        </p:txBody>
      </p:sp>
      <p:sp>
        <p:nvSpPr>
          <p:cNvPr id="15" name="TextBox 14"/>
          <p:cNvSpPr txBox="1"/>
          <p:nvPr/>
        </p:nvSpPr>
        <p:spPr>
          <a:xfrm>
            <a:off x="2286000" y="2438400"/>
            <a:ext cx="3038011" cy="338554"/>
          </a:xfrm>
          <a:prstGeom prst="rect">
            <a:avLst/>
          </a:prstGeom>
          <a:noFill/>
        </p:spPr>
        <p:txBody>
          <a:bodyPr wrap="none" rtlCol="0">
            <a:spAutoFit/>
          </a:bodyPr>
          <a:lstStyle/>
          <a:p>
            <a:endParaRPr lang="en-US" sz="200" dirty="0">
              <a:solidFill>
                <a:prstClr val="white"/>
              </a:solidFill>
            </a:endParaRPr>
          </a:p>
          <a:p>
            <a:r>
              <a:rPr lang="en-US" sz="1400" dirty="0">
                <a:solidFill>
                  <a:prstClr val="black">
                    <a:lumMod val="65000"/>
                    <a:lumOff val="35000"/>
                  </a:prstClr>
                </a:solidFill>
                <a:latin typeface="Century Gothic" panose="020B0502020202020204" pitchFamily="34" charset="0"/>
              </a:rPr>
              <a:t>SLIDES CREATED BY ERIC CHIANG</a:t>
            </a:r>
          </a:p>
        </p:txBody>
      </p:sp>
    </p:spTree>
    <p:extLst>
      <p:ext uri="{BB962C8B-B14F-4D97-AF65-F5344CB8AC3E}">
        <p14:creationId xmlns:p14="http://schemas.microsoft.com/office/powerpoint/2010/main" val="4011424701"/>
      </p:ext>
    </p:extLst>
  </p:cSld>
  <p:clrMapOvr>
    <a:masterClrMapping/>
  </p:clrMapOvr>
  <p:transition spd="slow">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Isosceles Triangle 26"/>
          <p:cNvSpPr/>
          <p:nvPr/>
        </p:nvSpPr>
        <p:spPr>
          <a:xfrm rot="10800000">
            <a:off x="457200" y="704794"/>
            <a:ext cx="848247" cy="514406"/>
          </a:xfrm>
          <a:prstGeom prst="triangle">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9"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57200" y="1295400"/>
            <a:ext cx="3291840" cy="4953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ounded Rectangle 12"/>
          <p:cNvSpPr/>
          <p:nvPr/>
        </p:nvSpPr>
        <p:spPr>
          <a:xfrm>
            <a:off x="135774" y="426720"/>
            <a:ext cx="7740329" cy="594360"/>
          </a:xfrm>
          <a:prstGeom prst="roundRect">
            <a:avLst>
              <a:gd name="adj" fmla="val 13721"/>
            </a:avLst>
          </a:prstGeom>
          <a:solidFill>
            <a:srgbClr val="00999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TextBox 13"/>
          <p:cNvSpPr txBox="1"/>
          <p:nvPr/>
        </p:nvSpPr>
        <p:spPr>
          <a:xfrm>
            <a:off x="220286" y="390774"/>
            <a:ext cx="7571303" cy="600164"/>
          </a:xfrm>
          <a:prstGeom prst="rect">
            <a:avLst/>
          </a:prstGeom>
          <a:noFill/>
        </p:spPr>
        <p:txBody>
          <a:bodyPr wrap="none" rtlCol="0">
            <a:spAutoFit/>
          </a:bodyPr>
          <a:lstStyle/>
          <a:p>
            <a:r>
              <a:rPr lang="en-US" sz="3300" dirty="0" smtClean="0">
                <a:solidFill>
                  <a:prstClr val="white"/>
                </a:solidFill>
                <a:latin typeface="Century Gothic" panose="020B0502020202020204" pitchFamily="34" charset="0"/>
              </a:rPr>
              <a:t>NOMINAL VS. REAL EXCHANGE RATE</a:t>
            </a:r>
            <a:endParaRPr lang="en-US" sz="3300" dirty="0">
              <a:solidFill>
                <a:prstClr val="white"/>
              </a:solidFill>
              <a:latin typeface="Century Gothic" panose="020B0502020202020204" pitchFamily="34" charset="0"/>
            </a:endParaRPr>
          </a:p>
        </p:txBody>
      </p:sp>
      <p:cxnSp>
        <p:nvCxnSpPr>
          <p:cNvPr id="7" name="Straight Connector 6"/>
          <p:cNvCxnSpPr/>
          <p:nvPr/>
        </p:nvCxnSpPr>
        <p:spPr>
          <a:xfrm>
            <a:off x="2057400" y="2616595"/>
            <a:ext cx="0" cy="608112"/>
          </a:xfrm>
          <a:prstGeom prst="line">
            <a:avLst/>
          </a:prstGeom>
          <a:ln w="762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685800" y="1540639"/>
            <a:ext cx="2734886" cy="1369185"/>
          </a:xfrm>
          <a:prstGeom prst="roundRect">
            <a:avLst>
              <a:gd name="adj" fmla="val 13721"/>
            </a:avLst>
          </a:prstGeom>
          <a:solidFill>
            <a:srgbClr val="00999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 name="TextBox 19"/>
          <p:cNvSpPr txBox="1"/>
          <p:nvPr/>
        </p:nvSpPr>
        <p:spPr>
          <a:xfrm>
            <a:off x="685800" y="1524000"/>
            <a:ext cx="2734886" cy="1431161"/>
          </a:xfrm>
          <a:prstGeom prst="rect">
            <a:avLst/>
          </a:prstGeom>
          <a:noFill/>
        </p:spPr>
        <p:txBody>
          <a:bodyPr wrap="square" rtlCol="0">
            <a:spAutoFit/>
          </a:bodyPr>
          <a:lstStyle/>
          <a:p>
            <a:pPr marL="0" lvl="1" algn="ctr"/>
            <a:r>
              <a:rPr lang="en-US" altLang="en-US" sz="2900" dirty="0" smtClean="0">
                <a:solidFill>
                  <a:prstClr val="white"/>
                </a:solidFill>
                <a:latin typeface="Century Gothic" panose="020B0502020202020204" pitchFamily="34" charset="0"/>
                <a:cs typeface="Arial" charset="0"/>
              </a:rPr>
              <a:t>NOMINAL EXCHANGE RATE</a:t>
            </a:r>
            <a:endParaRPr lang="en-US" altLang="en-US" sz="2900" dirty="0">
              <a:solidFill>
                <a:prstClr val="white"/>
              </a:solidFill>
              <a:latin typeface="Century Gothic" panose="020B0502020202020204" pitchFamily="34" charset="0"/>
              <a:cs typeface="Arial" charset="0"/>
            </a:endParaRPr>
          </a:p>
        </p:txBody>
      </p:sp>
      <p:sp>
        <p:nvSpPr>
          <p:cNvPr id="2" name="Rectangle 1"/>
          <p:cNvSpPr/>
          <p:nvPr/>
        </p:nvSpPr>
        <p:spPr>
          <a:xfrm>
            <a:off x="685800" y="3124200"/>
            <a:ext cx="2849186" cy="28956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5" name="Content Placeholder 1"/>
          <p:cNvSpPr txBox="1">
            <a:spLocks/>
          </p:cNvSpPr>
          <p:nvPr/>
        </p:nvSpPr>
        <p:spPr>
          <a:xfrm>
            <a:off x="685800" y="3453307"/>
            <a:ext cx="2849186" cy="188069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lvl="2">
              <a:buClr>
                <a:prstClr val="black">
                  <a:lumMod val="75000"/>
                  <a:lumOff val="25000"/>
                </a:prstClr>
              </a:buClr>
              <a:defRPr/>
            </a:pPr>
            <a:r>
              <a:rPr lang="en-US" sz="2600" dirty="0" smtClean="0">
                <a:solidFill>
                  <a:prstClr val="white"/>
                </a:solidFill>
                <a:latin typeface="Century Gothic" panose="020B0502020202020204" pitchFamily="34" charset="0"/>
                <a:cs typeface="Arial" charset="0"/>
              </a:rPr>
              <a:t>THE PRICE OF ONE COUNTRY’S CURRENCY IN ANOTHER CURRRENCY</a:t>
            </a:r>
            <a:endParaRPr lang="en-US" sz="3300" dirty="0">
              <a:solidFill>
                <a:prstClr val="white"/>
              </a:solidFill>
              <a:latin typeface="Century Gothic" panose="020B0502020202020204" pitchFamily="34" charset="0"/>
              <a:cs typeface="Arial" panose="020B0604020202020204" pitchFamily="34" charset="0"/>
            </a:endParaRPr>
          </a:p>
        </p:txBody>
      </p:sp>
      <p:pic>
        <p:nvPicPr>
          <p:cNvPr id="23"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175760" y="1295400"/>
            <a:ext cx="3291840" cy="4953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6" name="Straight Connector 25"/>
          <p:cNvCxnSpPr/>
          <p:nvPr/>
        </p:nvCxnSpPr>
        <p:spPr>
          <a:xfrm>
            <a:off x="5776352" y="2667000"/>
            <a:ext cx="0" cy="608112"/>
          </a:xfrm>
          <a:prstGeom prst="line">
            <a:avLst/>
          </a:prstGeom>
          <a:ln w="762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0" name="Rounded Rectangle 29"/>
          <p:cNvSpPr/>
          <p:nvPr/>
        </p:nvSpPr>
        <p:spPr>
          <a:xfrm>
            <a:off x="4404360" y="1540639"/>
            <a:ext cx="2734886" cy="1369185"/>
          </a:xfrm>
          <a:prstGeom prst="roundRect">
            <a:avLst>
              <a:gd name="adj" fmla="val 13721"/>
            </a:avLst>
          </a:prstGeom>
          <a:solidFill>
            <a:srgbClr val="00999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TextBox 30"/>
          <p:cNvSpPr txBox="1"/>
          <p:nvPr/>
        </p:nvSpPr>
        <p:spPr>
          <a:xfrm>
            <a:off x="4404361" y="1524000"/>
            <a:ext cx="2734886" cy="1431161"/>
          </a:xfrm>
          <a:prstGeom prst="rect">
            <a:avLst/>
          </a:prstGeom>
          <a:noFill/>
        </p:spPr>
        <p:txBody>
          <a:bodyPr wrap="square" rtlCol="0">
            <a:spAutoFit/>
          </a:bodyPr>
          <a:lstStyle/>
          <a:p>
            <a:pPr marL="0" lvl="1" algn="ctr"/>
            <a:r>
              <a:rPr lang="en-US" altLang="en-US" sz="2900" dirty="0" smtClean="0">
                <a:solidFill>
                  <a:prstClr val="white"/>
                </a:solidFill>
                <a:latin typeface="Century Gothic" panose="020B0502020202020204" pitchFamily="34" charset="0"/>
                <a:cs typeface="Arial" charset="0"/>
              </a:rPr>
              <a:t>REAL EXCHANGE RATE</a:t>
            </a:r>
            <a:endParaRPr lang="en-US" altLang="en-US" sz="2900" dirty="0">
              <a:solidFill>
                <a:prstClr val="white"/>
              </a:solidFill>
              <a:latin typeface="Century Gothic" panose="020B0502020202020204" pitchFamily="34" charset="0"/>
              <a:cs typeface="Arial" charset="0"/>
            </a:endParaRPr>
          </a:p>
        </p:txBody>
      </p:sp>
      <p:sp>
        <p:nvSpPr>
          <p:cNvPr id="32" name="Rectangle 31"/>
          <p:cNvSpPr/>
          <p:nvPr/>
        </p:nvSpPr>
        <p:spPr>
          <a:xfrm>
            <a:off x="4404360" y="3124200"/>
            <a:ext cx="2849186" cy="28956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3" name="Content Placeholder 1"/>
          <p:cNvSpPr txBox="1">
            <a:spLocks/>
          </p:cNvSpPr>
          <p:nvPr/>
        </p:nvSpPr>
        <p:spPr>
          <a:xfrm>
            <a:off x="4404360" y="3275112"/>
            <a:ext cx="2849186" cy="274468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altLang="en-US" sz="2600" dirty="0" smtClean="0">
                <a:solidFill>
                  <a:prstClr val="white"/>
                </a:solidFill>
                <a:latin typeface="Century Gothic" panose="020B0502020202020204" pitchFamily="34" charset="0"/>
                <a:cs typeface="Arial" charset="0"/>
              </a:rPr>
              <a:t>THE NOMINAL EXCHANGE RATE MULTIPLIED BY THE RATIO OF PRICES IN THE TWO COUNTRIES </a:t>
            </a:r>
            <a:endParaRPr lang="en-US" altLang="en-US" sz="2600" dirty="0">
              <a:solidFill>
                <a:prstClr val="white"/>
              </a:solidFill>
              <a:latin typeface="Century Gothic" panose="020B0502020202020204" pitchFamily="34" charset="0"/>
              <a:cs typeface="Arial" charset="0"/>
            </a:endParaRPr>
          </a:p>
        </p:txBody>
      </p:sp>
      <p:sp>
        <p:nvSpPr>
          <p:cNvPr id="22" name="TextBox 21"/>
          <p:cNvSpPr txBox="1"/>
          <p:nvPr/>
        </p:nvSpPr>
        <p:spPr>
          <a:xfrm>
            <a:off x="6553200" y="6560940"/>
            <a:ext cx="1037463" cy="261610"/>
          </a:xfrm>
          <a:prstGeom prst="rect">
            <a:avLst/>
          </a:prstGeom>
          <a:noFill/>
        </p:spPr>
        <p:txBody>
          <a:bodyPr wrap="none" rtlCol="0">
            <a:spAutoFit/>
          </a:bodyPr>
          <a:lstStyle/>
          <a:p>
            <a:r>
              <a:rPr lang="en-US" sz="1100" dirty="0" smtClean="0">
                <a:solidFill>
                  <a:prstClr val="black">
                    <a:lumMod val="50000"/>
                    <a:lumOff val="50000"/>
                  </a:prstClr>
                </a:solidFill>
                <a:latin typeface="Century Gothic" panose="020B0502020202020204" pitchFamily="34" charset="0"/>
              </a:rPr>
              <a:t>CHAPTER 27</a:t>
            </a:r>
            <a:r>
              <a:rPr lang="en-US" sz="1100" dirty="0" smtClean="0">
                <a:solidFill>
                  <a:srgbClr val="009999"/>
                </a:solidFill>
                <a:latin typeface="Century Gothic" panose="020B0502020202020204" pitchFamily="34" charset="0"/>
              </a:rPr>
              <a:t> </a:t>
            </a:r>
            <a:endParaRPr lang="en-US" sz="1100" dirty="0">
              <a:solidFill>
                <a:prstClr val="white"/>
              </a:solidFill>
              <a:latin typeface="Century Gothic" panose="020B0502020202020204" pitchFamily="34" charset="0"/>
            </a:endParaRPr>
          </a:p>
        </p:txBody>
      </p:sp>
      <p:sp>
        <p:nvSpPr>
          <p:cNvPr id="24" name="TextBox 23"/>
          <p:cNvSpPr txBox="1"/>
          <p:nvPr/>
        </p:nvSpPr>
        <p:spPr>
          <a:xfrm>
            <a:off x="7620000" y="6553200"/>
            <a:ext cx="817164" cy="261610"/>
          </a:xfrm>
          <a:prstGeom prst="rect">
            <a:avLst/>
          </a:prstGeom>
          <a:noFill/>
        </p:spPr>
        <p:txBody>
          <a:bodyPr wrap="square" rtlCol="0">
            <a:spAutoFit/>
          </a:bodyPr>
          <a:lstStyle/>
          <a:p>
            <a:pPr algn="ctr"/>
            <a:r>
              <a:rPr lang="en-US" sz="1100" dirty="0" smtClean="0">
                <a:solidFill>
                  <a:prstClr val="white"/>
                </a:solidFill>
                <a:latin typeface="Century Gothic" panose="020B0502020202020204" pitchFamily="34" charset="0"/>
              </a:rPr>
              <a:t>SLIDE </a:t>
            </a:r>
            <a:fld id="{6FD6B7A6-E1EC-4D2B-BE3B-190BA12621E0}" type="slidenum">
              <a:rPr lang="en-US" sz="1100" smtClean="0">
                <a:solidFill>
                  <a:prstClr val="white"/>
                </a:solidFill>
                <a:latin typeface="Century Gothic" panose="020B0502020202020204" pitchFamily="34" charset="0"/>
              </a:rPr>
              <a:pPr algn="ctr"/>
              <a:t>10</a:t>
            </a:fld>
            <a:endParaRPr lang="en-US" sz="1100"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2549319831"/>
      </p:ext>
    </p:extLst>
  </p:cSld>
  <p:clrMapOvr>
    <a:masterClrMapping/>
  </p:clrMapOvr>
  <p:transition spd="slow">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Isosceles Triangle 24"/>
          <p:cNvSpPr/>
          <p:nvPr/>
        </p:nvSpPr>
        <p:spPr>
          <a:xfrm rot="10800000">
            <a:off x="457200" y="685800"/>
            <a:ext cx="848247" cy="514406"/>
          </a:xfrm>
          <a:prstGeom prst="triangle">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ounded Rectangle 12"/>
          <p:cNvSpPr/>
          <p:nvPr/>
        </p:nvSpPr>
        <p:spPr>
          <a:xfrm>
            <a:off x="152400" y="381000"/>
            <a:ext cx="7266136" cy="594360"/>
          </a:xfrm>
          <a:prstGeom prst="roundRect">
            <a:avLst>
              <a:gd name="adj" fmla="val 22445"/>
            </a:avLst>
          </a:prstGeom>
          <a:solidFill>
            <a:srgbClr val="00999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TextBox 15"/>
          <p:cNvSpPr txBox="1"/>
          <p:nvPr/>
        </p:nvSpPr>
        <p:spPr>
          <a:xfrm>
            <a:off x="7620000" y="6553200"/>
            <a:ext cx="817164" cy="261610"/>
          </a:xfrm>
          <a:prstGeom prst="rect">
            <a:avLst/>
          </a:prstGeom>
          <a:noFill/>
        </p:spPr>
        <p:txBody>
          <a:bodyPr wrap="square" rtlCol="0">
            <a:spAutoFit/>
          </a:bodyPr>
          <a:lstStyle/>
          <a:p>
            <a:pPr algn="ctr"/>
            <a:r>
              <a:rPr lang="en-US" sz="1100" dirty="0" smtClean="0">
                <a:solidFill>
                  <a:prstClr val="white"/>
                </a:solidFill>
                <a:latin typeface="Century Gothic" panose="020B0502020202020204" pitchFamily="34" charset="0"/>
              </a:rPr>
              <a:t>SLIDE </a:t>
            </a:r>
            <a:fld id="{6FD6B7A6-E1EC-4D2B-BE3B-190BA12621E0}" type="slidenum">
              <a:rPr lang="en-US" sz="1100" smtClean="0">
                <a:solidFill>
                  <a:prstClr val="white"/>
                </a:solidFill>
                <a:latin typeface="Century Gothic" panose="020B0502020202020204" pitchFamily="34" charset="0"/>
              </a:rPr>
              <a:pPr algn="ctr"/>
              <a:t>11</a:t>
            </a:fld>
            <a:endParaRPr lang="en-US" sz="1100" dirty="0">
              <a:solidFill>
                <a:prstClr val="white"/>
              </a:solidFill>
              <a:latin typeface="Century Gothic" panose="020B0502020202020204" pitchFamily="34" charset="0"/>
            </a:endParaRPr>
          </a:p>
        </p:txBody>
      </p:sp>
      <p:sp>
        <p:nvSpPr>
          <p:cNvPr id="18" name="TextBox 17"/>
          <p:cNvSpPr txBox="1"/>
          <p:nvPr/>
        </p:nvSpPr>
        <p:spPr>
          <a:xfrm>
            <a:off x="6553200" y="6560940"/>
            <a:ext cx="1037463" cy="261610"/>
          </a:xfrm>
          <a:prstGeom prst="rect">
            <a:avLst/>
          </a:prstGeom>
          <a:noFill/>
        </p:spPr>
        <p:txBody>
          <a:bodyPr wrap="none" rtlCol="0">
            <a:spAutoFit/>
          </a:bodyPr>
          <a:lstStyle/>
          <a:p>
            <a:r>
              <a:rPr lang="en-US" sz="1100" dirty="0" smtClean="0">
                <a:solidFill>
                  <a:prstClr val="black">
                    <a:lumMod val="50000"/>
                    <a:lumOff val="50000"/>
                  </a:prstClr>
                </a:solidFill>
                <a:latin typeface="Century Gothic" panose="020B0502020202020204" pitchFamily="34" charset="0"/>
              </a:rPr>
              <a:t>CHAPTER 27</a:t>
            </a:r>
            <a:r>
              <a:rPr lang="en-US" sz="1100" dirty="0" smtClean="0">
                <a:solidFill>
                  <a:srgbClr val="009999"/>
                </a:solidFill>
                <a:latin typeface="Century Gothic" panose="020B0502020202020204" pitchFamily="34" charset="0"/>
              </a:rPr>
              <a:t> </a:t>
            </a:r>
            <a:endParaRPr lang="en-US" sz="1100" dirty="0">
              <a:solidFill>
                <a:prstClr val="white"/>
              </a:solidFill>
              <a:latin typeface="Century Gothic" panose="020B0502020202020204" pitchFamily="34" charset="0"/>
            </a:endParaRPr>
          </a:p>
        </p:txBody>
      </p:sp>
      <p:sp>
        <p:nvSpPr>
          <p:cNvPr id="19" name="TextBox 18"/>
          <p:cNvSpPr txBox="1"/>
          <p:nvPr/>
        </p:nvSpPr>
        <p:spPr>
          <a:xfrm>
            <a:off x="304800" y="380999"/>
            <a:ext cx="4727576" cy="600164"/>
          </a:xfrm>
          <a:prstGeom prst="rect">
            <a:avLst/>
          </a:prstGeom>
          <a:noFill/>
        </p:spPr>
        <p:txBody>
          <a:bodyPr wrap="none" rtlCol="0">
            <a:spAutoFit/>
          </a:bodyPr>
          <a:lstStyle/>
          <a:p>
            <a:r>
              <a:rPr lang="en-US" sz="3300" dirty="0" smtClean="0">
                <a:solidFill>
                  <a:prstClr val="white"/>
                </a:solidFill>
                <a:latin typeface="Century Gothic" panose="020B0502020202020204" pitchFamily="34" charset="0"/>
              </a:rPr>
              <a:t>REAL EXCHANGE RATE</a:t>
            </a:r>
            <a:endParaRPr lang="en-US" sz="3300" dirty="0">
              <a:solidFill>
                <a:prstClr val="white"/>
              </a:solidFill>
              <a:latin typeface="Century Gothic" panose="020B0502020202020204" pitchFamily="34" charset="0"/>
            </a:endParaRPr>
          </a:p>
        </p:txBody>
      </p:sp>
      <p:sp>
        <p:nvSpPr>
          <p:cNvPr id="20" name="Content Placeholder 2"/>
          <p:cNvSpPr txBox="1">
            <a:spLocks/>
          </p:cNvSpPr>
          <p:nvPr/>
        </p:nvSpPr>
        <p:spPr>
          <a:xfrm>
            <a:off x="304800" y="1295400"/>
            <a:ext cx="7543800" cy="47244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600"/>
              </a:spcBef>
            </a:pPr>
            <a:endParaRPr lang="en-US" altLang="en-US" sz="3000" dirty="0">
              <a:solidFill>
                <a:srgbClr val="008080"/>
              </a:solidFill>
              <a:latin typeface="Arial" panose="020B0604020202020204" pitchFamily="34" charset="0"/>
              <a:cs typeface="Arial" panose="020B0604020202020204" pitchFamily="34" charset="0"/>
            </a:endParaRPr>
          </a:p>
        </p:txBody>
      </p:sp>
      <p:sp>
        <p:nvSpPr>
          <p:cNvPr id="22" name="Content Placeholder 2"/>
          <p:cNvSpPr txBox="1">
            <a:spLocks/>
          </p:cNvSpPr>
          <p:nvPr/>
        </p:nvSpPr>
        <p:spPr>
          <a:xfrm>
            <a:off x="304800" y="1295401"/>
            <a:ext cx="7723782" cy="167639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buClr>
                <a:prstClr val="black">
                  <a:lumMod val="65000"/>
                  <a:lumOff val="35000"/>
                </a:prstClr>
              </a:buClr>
              <a:buFont typeface="Wingdings" panose="05000000000000000000" pitchFamily="2" charset="2"/>
              <a:buChar char="Ü"/>
            </a:pPr>
            <a:r>
              <a:rPr lang="en-US" altLang="en-US" dirty="0" smtClean="0">
                <a:solidFill>
                  <a:prstClr val="black">
                    <a:lumMod val="50000"/>
                    <a:lumOff val="50000"/>
                  </a:prstClr>
                </a:solidFill>
                <a:latin typeface="Arial" panose="020B0604020202020204" pitchFamily="34" charset="0"/>
                <a:cs typeface="Arial" panose="020B0604020202020204" pitchFamily="34" charset="0"/>
              </a:rPr>
              <a:t>Takes the price level of both countries into account:</a:t>
            </a:r>
          </a:p>
          <a:p>
            <a:pPr lvl="1" algn="l">
              <a:buClr>
                <a:prstClr val="black">
                  <a:lumMod val="65000"/>
                  <a:lumOff val="35000"/>
                </a:prstClr>
              </a:buClr>
            </a:pPr>
            <a:endParaRPr lang="en-US" altLang="en-US" sz="1200" dirty="0" smtClean="0">
              <a:solidFill>
                <a:prstClr val="black">
                  <a:lumMod val="50000"/>
                  <a:lumOff val="50000"/>
                </a:prstClr>
              </a:solidFill>
              <a:latin typeface="Arial" panose="020B0604020202020204" pitchFamily="34" charset="0"/>
              <a:cs typeface="Arial" panose="020B0604020202020204" pitchFamily="34" charset="0"/>
            </a:endParaRPr>
          </a:p>
          <a:p>
            <a:pPr algn="l">
              <a:buClr>
                <a:prstClr val="black">
                  <a:lumMod val="65000"/>
                  <a:lumOff val="35000"/>
                </a:prstClr>
              </a:buClr>
            </a:pPr>
            <a:endParaRPr lang="en-US" altLang="en-US" sz="1200" dirty="0">
              <a:solidFill>
                <a:prstClr val="black">
                  <a:lumMod val="50000"/>
                  <a:lumOff val="50000"/>
                </a:prstClr>
              </a:solidFill>
              <a:latin typeface="Arial" panose="020B0604020202020204" pitchFamily="34" charset="0"/>
              <a:cs typeface="Arial" panose="020B0604020202020204" pitchFamily="34" charset="0"/>
            </a:endParaRPr>
          </a:p>
        </p:txBody>
      </p:sp>
      <p:sp>
        <p:nvSpPr>
          <p:cNvPr id="23" name="Round Diagonal Corner Rectangle 22"/>
          <p:cNvSpPr/>
          <p:nvPr/>
        </p:nvSpPr>
        <p:spPr>
          <a:xfrm>
            <a:off x="914401" y="2514600"/>
            <a:ext cx="6194458" cy="762000"/>
          </a:xfrm>
          <a:prstGeom prst="round2Diag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6" name="TextBox 25"/>
          <p:cNvSpPr txBox="1"/>
          <p:nvPr/>
        </p:nvSpPr>
        <p:spPr>
          <a:xfrm>
            <a:off x="1016479" y="2555081"/>
            <a:ext cx="5993922" cy="646331"/>
          </a:xfrm>
          <a:prstGeom prst="rect">
            <a:avLst/>
          </a:prstGeom>
          <a:noFill/>
        </p:spPr>
        <p:txBody>
          <a:bodyPr wrap="square" rtlCol="0">
            <a:spAutoFit/>
          </a:bodyPr>
          <a:lstStyle/>
          <a:p>
            <a:pPr marL="0" lvl="1" algn="ctr"/>
            <a:r>
              <a:rPr lang="en-US" altLang="en-US" sz="3600" i="1" dirty="0" smtClean="0">
                <a:solidFill>
                  <a:prstClr val="white"/>
                </a:solidFill>
                <a:latin typeface="Arial" panose="020B0604020202020204" pitchFamily="34" charset="0"/>
                <a:cs typeface="Arial" panose="020B0604020202020204" pitchFamily="34" charset="0"/>
              </a:rPr>
              <a:t>e</a:t>
            </a:r>
            <a:r>
              <a:rPr lang="en-US" altLang="en-US" sz="3600" i="1" baseline="-25000" dirty="0" smtClean="0">
                <a:solidFill>
                  <a:prstClr val="white"/>
                </a:solidFill>
                <a:latin typeface="Arial" panose="020B0604020202020204" pitchFamily="34" charset="0"/>
                <a:cs typeface="Arial" panose="020B0604020202020204" pitchFamily="34" charset="0"/>
              </a:rPr>
              <a:t>r</a:t>
            </a:r>
            <a:r>
              <a:rPr lang="en-US" altLang="en-US" sz="3600" dirty="0" smtClean="0">
                <a:solidFill>
                  <a:prstClr val="white"/>
                </a:solidFill>
                <a:latin typeface="Arial" panose="020B0604020202020204" pitchFamily="34" charset="0"/>
                <a:cs typeface="Arial" panose="020B0604020202020204" pitchFamily="34" charset="0"/>
              </a:rPr>
              <a:t> = </a:t>
            </a:r>
            <a:r>
              <a:rPr lang="en-US" altLang="en-US" sz="3600" i="1" dirty="0" smtClean="0">
                <a:solidFill>
                  <a:prstClr val="white"/>
                </a:solidFill>
                <a:latin typeface="Arial" panose="020B0604020202020204" pitchFamily="34" charset="0"/>
                <a:cs typeface="Arial" panose="020B0604020202020204" pitchFamily="34" charset="0"/>
              </a:rPr>
              <a:t>e</a:t>
            </a:r>
            <a:r>
              <a:rPr lang="en-US" altLang="en-US" sz="3600" i="1" baseline="-25000" dirty="0" smtClean="0">
                <a:solidFill>
                  <a:prstClr val="white"/>
                </a:solidFill>
                <a:latin typeface="Arial" panose="020B0604020202020204" pitchFamily="34" charset="0"/>
                <a:cs typeface="Arial" panose="020B0604020202020204" pitchFamily="34" charset="0"/>
              </a:rPr>
              <a:t>n</a:t>
            </a:r>
            <a:r>
              <a:rPr lang="en-US" altLang="en-US" sz="3600" dirty="0" smtClean="0">
                <a:solidFill>
                  <a:prstClr val="white"/>
                </a:solidFill>
                <a:latin typeface="Arial" panose="020B0604020202020204" pitchFamily="34" charset="0"/>
                <a:cs typeface="Arial" panose="020B0604020202020204" pitchFamily="34" charset="0"/>
              </a:rPr>
              <a:t> × (</a:t>
            </a:r>
            <a:r>
              <a:rPr lang="en-US" altLang="en-US" sz="3600" i="1" dirty="0" smtClean="0">
                <a:solidFill>
                  <a:prstClr val="white"/>
                </a:solidFill>
                <a:latin typeface="Arial" panose="020B0604020202020204" pitchFamily="34" charset="0"/>
                <a:cs typeface="Arial" panose="020B0604020202020204" pitchFamily="34" charset="0"/>
              </a:rPr>
              <a:t>P</a:t>
            </a:r>
            <a:r>
              <a:rPr lang="en-US" altLang="en-US" sz="3600" i="1" baseline="-25000" dirty="0" smtClean="0">
                <a:solidFill>
                  <a:prstClr val="white"/>
                </a:solidFill>
                <a:latin typeface="Arial" panose="020B0604020202020204" pitchFamily="34" charset="0"/>
                <a:cs typeface="Arial" panose="020B0604020202020204" pitchFamily="34" charset="0"/>
              </a:rPr>
              <a:t>d</a:t>
            </a:r>
            <a:r>
              <a:rPr lang="en-US" altLang="en-US" sz="3600" dirty="0" smtClean="0">
                <a:solidFill>
                  <a:prstClr val="white"/>
                </a:solidFill>
                <a:latin typeface="Arial" panose="020B0604020202020204" pitchFamily="34" charset="0"/>
                <a:cs typeface="Arial" panose="020B0604020202020204" pitchFamily="34" charset="0"/>
              </a:rPr>
              <a:t> / </a:t>
            </a:r>
            <a:r>
              <a:rPr lang="en-US" altLang="en-US" sz="3600" i="1" dirty="0" smtClean="0">
                <a:solidFill>
                  <a:prstClr val="white"/>
                </a:solidFill>
                <a:latin typeface="Arial" panose="020B0604020202020204" pitchFamily="34" charset="0"/>
                <a:cs typeface="Arial" panose="020B0604020202020204" pitchFamily="34" charset="0"/>
              </a:rPr>
              <a:t>P</a:t>
            </a:r>
            <a:r>
              <a:rPr lang="en-US" altLang="en-US" sz="3600" i="1" baseline="-25000" dirty="0" smtClean="0">
                <a:solidFill>
                  <a:prstClr val="white"/>
                </a:solidFill>
                <a:latin typeface="Arial" panose="020B0604020202020204" pitchFamily="34" charset="0"/>
                <a:cs typeface="Arial" panose="020B0604020202020204" pitchFamily="34" charset="0"/>
              </a:rPr>
              <a:t>f</a:t>
            </a:r>
            <a:r>
              <a:rPr lang="en-US" altLang="en-US" sz="3600" dirty="0" smtClean="0">
                <a:solidFill>
                  <a:prstClr val="white"/>
                </a:solidFill>
                <a:latin typeface="Arial" panose="020B0604020202020204" pitchFamily="34" charset="0"/>
                <a:cs typeface="Arial" panose="020B0604020202020204" pitchFamily="34" charset="0"/>
              </a:rPr>
              <a:t>)</a:t>
            </a:r>
            <a:endParaRPr lang="en-US" altLang="en-US" sz="3600" dirty="0">
              <a:solidFill>
                <a:prstClr val="white"/>
              </a:solidFill>
              <a:latin typeface="Arial" panose="020B0604020202020204" pitchFamily="34" charset="0"/>
              <a:cs typeface="Arial" panose="020B0604020202020204" pitchFamily="34" charset="0"/>
            </a:endParaRPr>
          </a:p>
        </p:txBody>
      </p:sp>
      <p:sp>
        <p:nvSpPr>
          <p:cNvPr id="27" name="Content Placeholder 2"/>
          <p:cNvSpPr txBox="1">
            <a:spLocks/>
          </p:cNvSpPr>
          <p:nvPr/>
        </p:nvSpPr>
        <p:spPr>
          <a:xfrm>
            <a:off x="304800" y="3429000"/>
            <a:ext cx="7010400" cy="2590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buClr>
                <a:prstClr val="black">
                  <a:lumMod val="65000"/>
                  <a:lumOff val="35000"/>
                </a:prstClr>
              </a:buClr>
              <a:buFont typeface="Wingdings" panose="05000000000000000000" pitchFamily="2" charset="2"/>
              <a:buChar char="Ü"/>
            </a:pPr>
            <a:r>
              <a:rPr lang="en-US" altLang="en-US" i="1" dirty="0" smtClean="0">
                <a:solidFill>
                  <a:prstClr val="black">
                    <a:lumMod val="50000"/>
                    <a:lumOff val="50000"/>
                  </a:prstClr>
                </a:solidFill>
                <a:latin typeface="Arial" panose="020B0604020202020204" pitchFamily="34" charset="0"/>
                <a:cs typeface="Arial" panose="020B0604020202020204" pitchFamily="34" charset="0"/>
              </a:rPr>
              <a:t>e</a:t>
            </a:r>
            <a:r>
              <a:rPr lang="en-US" altLang="en-US" i="1" baseline="-25000" dirty="0" smtClean="0">
                <a:solidFill>
                  <a:prstClr val="black">
                    <a:lumMod val="50000"/>
                    <a:lumOff val="50000"/>
                  </a:prstClr>
                </a:solidFill>
                <a:latin typeface="Arial" panose="020B0604020202020204" pitchFamily="34" charset="0"/>
                <a:cs typeface="Arial" panose="020B0604020202020204" pitchFamily="34" charset="0"/>
              </a:rPr>
              <a:t>r</a:t>
            </a:r>
            <a:r>
              <a:rPr lang="en-US" altLang="en-US" dirty="0" smtClean="0">
                <a:solidFill>
                  <a:prstClr val="black">
                    <a:lumMod val="50000"/>
                    <a:lumOff val="50000"/>
                  </a:prstClr>
                </a:solidFill>
                <a:latin typeface="Arial" panose="020B0604020202020204" pitchFamily="34" charset="0"/>
                <a:cs typeface="Arial" panose="020B0604020202020204" pitchFamily="34" charset="0"/>
              </a:rPr>
              <a:t> is the real exchange rate.</a:t>
            </a:r>
          </a:p>
          <a:p>
            <a:pPr marL="457200" indent="-457200" algn="l">
              <a:buClr>
                <a:prstClr val="black">
                  <a:lumMod val="65000"/>
                  <a:lumOff val="35000"/>
                </a:prstClr>
              </a:buClr>
              <a:buFont typeface="Wingdings" panose="05000000000000000000" pitchFamily="2" charset="2"/>
              <a:buChar char="Ü"/>
            </a:pPr>
            <a:r>
              <a:rPr lang="en-US" altLang="en-US" i="1" dirty="0" smtClean="0">
                <a:solidFill>
                  <a:prstClr val="black">
                    <a:lumMod val="50000"/>
                    <a:lumOff val="50000"/>
                  </a:prstClr>
                </a:solidFill>
                <a:latin typeface="Arial" panose="020B0604020202020204" pitchFamily="34" charset="0"/>
                <a:cs typeface="Arial" panose="020B0604020202020204" pitchFamily="34" charset="0"/>
              </a:rPr>
              <a:t>e</a:t>
            </a:r>
            <a:r>
              <a:rPr lang="en-US" altLang="en-US" i="1" baseline="-25000" dirty="0" smtClean="0">
                <a:solidFill>
                  <a:prstClr val="black">
                    <a:lumMod val="50000"/>
                    <a:lumOff val="50000"/>
                  </a:prstClr>
                </a:solidFill>
                <a:latin typeface="Arial" panose="020B0604020202020204" pitchFamily="34" charset="0"/>
                <a:cs typeface="Arial" panose="020B0604020202020204" pitchFamily="34" charset="0"/>
              </a:rPr>
              <a:t>n</a:t>
            </a:r>
            <a:r>
              <a:rPr lang="en-US" altLang="en-US" dirty="0" smtClean="0">
                <a:solidFill>
                  <a:prstClr val="black">
                    <a:lumMod val="50000"/>
                    <a:lumOff val="50000"/>
                  </a:prstClr>
                </a:solidFill>
                <a:latin typeface="Arial" panose="020B0604020202020204" pitchFamily="34" charset="0"/>
                <a:cs typeface="Arial" panose="020B0604020202020204" pitchFamily="34" charset="0"/>
              </a:rPr>
              <a:t> is the nominal exchange rate.</a:t>
            </a:r>
          </a:p>
          <a:p>
            <a:pPr marL="457200" indent="-457200" algn="l">
              <a:buClr>
                <a:prstClr val="black">
                  <a:lumMod val="65000"/>
                  <a:lumOff val="35000"/>
                </a:prstClr>
              </a:buClr>
              <a:buFont typeface="Wingdings" panose="05000000000000000000" pitchFamily="2" charset="2"/>
              <a:buChar char="Ü"/>
            </a:pPr>
            <a:r>
              <a:rPr lang="en-US" altLang="en-US" i="1" dirty="0" smtClean="0">
                <a:solidFill>
                  <a:prstClr val="black">
                    <a:lumMod val="50000"/>
                    <a:lumOff val="50000"/>
                  </a:prstClr>
                </a:solidFill>
                <a:latin typeface="Arial" panose="020B0604020202020204" pitchFamily="34" charset="0"/>
                <a:cs typeface="Arial" panose="020B0604020202020204" pitchFamily="34" charset="0"/>
              </a:rPr>
              <a:t>P</a:t>
            </a:r>
            <a:r>
              <a:rPr lang="en-US" altLang="en-US" i="1" baseline="-25000" dirty="0" smtClean="0">
                <a:solidFill>
                  <a:prstClr val="black">
                    <a:lumMod val="50000"/>
                    <a:lumOff val="50000"/>
                  </a:prstClr>
                </a:solidFill>
                <a:latin typeface="Arial" panose="020B0604020202020204" pitchFamily="34" charset="0"/>
                <a:cs typeface="Arial" panose="020B0604020202020204" pitchFamily="34" charset="0"/>
              </a:rPr>
              <a:t>d</a:t>
            </a:r>
            <a:r>
              <a:rPr lang="en-US" altLang="en-US" dirty="0" smtClean="0">
                <a:solidFill>
                  <a:prstClr val="black">
                    <a:lumMod val="50000"/>
                    <a:lumOff val="50000"/>
                  </a:prstClr>
                </a:solidFill>
                <a:latin typeface="Arial" panose="020B0604020202020204" pitchFamily="34" charset="0"/>
                <a:cs typeface="Arial" panose="020B0604020202020204" pitchFamily="34" charset="0"/>
              </a:rPr>
              <a:t> is the domestic price level.</a:t>
            </a:r>
          </a:p>
          <a:p>
            <a:pPr marL="457200" indent="-457200" algn="l">
              <a:buClr>
                <a:prstClr val="black">
                  <a:lumMod val="65000"/>
                  <a:lumOff val="35000"/>
                </a:prstClr>
              </a:buClr>
              <a:buFont typeface="Wingdings" panose="05000000000000000000" pitchFamily="2" charset="2"/>
              <a:buChar char="Ü"/>
            </a:pPr>
            <a:r>
              <a:rPr lang="en-US" altLang="en-US" i="1" dirty="0" smtClean="0">
                <a:solidFill>
                  <a:prstClr val="black">
                    <a:lumMod val="50000"/>
                    <a:lumOff val="50000"/>
                  </a:prstClr>
                </a:solidFill>
                <a:latin typeface="Arial" panose="020B0604020202020204" pitchFamily="34" charset="0"/>
                <a:cs typeface="Arial" panose="020B0604020202020204" pitchFamily="34" charset="0"/>
              </a:rPr>
              <a:t>P</a:t>
            </a:r>
            <a:r>
              <a:rPr lang="en-US" altLang="en-US" i="1" baseline="-25000" dirty="0" smtClean="0">
                <a:solidFill>
                  <a:prstClr val="black">
                    <a:lumMod val="50000"/>
                    <a:lumOff val="50000"/>
                  </a:prstClr>
                </a:solidFill>
                <a:latin typeface="Arial" panose="020B0604020202020204" pitchFamily="34" charset="0"/>
                <a:cs typeface="Arial" panose="020B0604020202020204" pitchFamily="34" charset="0"/>
              </a:rPr>
              <a:t>f</a:t>
            </a:r>
            <a:r>
              <a:rPr lang="en-US" altLang="en-US" dirty="0" smtClean="0">
                <a:solidFill>
                  <a:prstClr val="black">
                    <a:lumMod val="50000"/>
                    <a:lumOff val="50000"/>
                  </a:prstClr>
                </a:solidFill>
                <a:latin typeface="Arial" panose="020B0604020202020204" pitchFamily="34" charset="0"/>
                <a:cs typeface="Arial" panose="020B0604020202020204" pitchFamily="34" charset="0"/>
              </a:rPr>
              <a:t> is the foreign price level.</a:t>
            </a:r>
          </a:p>
        </p:txBody>
      </p:sp>
    </p:spTree>
    <p:extLst>
      <p:ext uri="{BB962C8B-B14F-4D97-AF65-F5344CB8AC3E}">
        <p14:creationId xmlns:p14="http://schemas.microsoft.com/office/powerpoint/2010/main" val="2797643598"/>
      </p:ext>
    </p:extLst>
  </p:cSld>
  <p:clrMapOvr>
    <a:masterClrMapping/>
  </p:clrMapOvr>
  <p:transition spd="slow">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chiang\Pictures\CoreEconomics - High Res Photos\Core3e_Chapter27\ch27_27un06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6592824"/>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152400" y="4648200"/>
            <a:ext cx="8839200" cy="1828800"/>
          </a:xfrm>
          <a:prstGeom prst="roundRect">
            <a:avLst/>
          </a:prstGeom>
          <a:solidFill>
            <a:srgbClr val="00999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Content Placeholder 2"/>
          <p:cNvSpPr>
            <a:spLocks noGrp="1"/>
          </p:cNvSpPr>
          <p:nvPr>
            <p:ph idx="1"/>
          </p:nvPr>
        </p:nvSpPr>
        <p:spPr>
          <a:xfrm>
            <a:off x="152400" y="4648200"/>
            <a:ext cx="8839200" cy="1937480"/>
          </a:xfrm>
        </p:spPr>
        <p:txBody>
          <a:bodyPr>
            <a:normAutofit lnSpcReduction="10000"/>
          </a:bodyPr>
          <a:lstStyle/>
          <a:p>
            <a:pPr marL="0" indent="0" algn="ctr" eaLnBrk="1" hangingPunct="1">
              <a:buFont typeface="Arial" pitchFamily="34" charset="0"/>
              <a:buNone/>
              <a:defRPr/>
            </a:pPr>
            <a:r>
              <a:rPr lang="en-US" dirty="0" smtClean="0">
                <a:solidFill>
                  <a:schemeClr val="bg1"/>
                </a:solidFill>
                <a:latin typeface="Century Gothic" panose="020B0502020202020204" pitchFamily="34" charset="0"/>
              </a:rPr>
              <a:t>PURCHASING POWER PARITY IS THE EXCHANGE RATE THAT ALLOWS CURRENCY TO BUY THE SAME QUANTITY OF GOODS OR SERVICES IN ANOTHER COUNTRY.</a:t>
            </a:r>
          </a:p>
        </p:txBody>
      </p:sp>
      <p:sp>
        <p:nvSpPr>
          <p:cNvPr id="12" name="TextBox 11"/>
          <p:cNvSpPr txBox="1"/>
          <p:nvPr/>
        </p:nvSpPr>
        <p:spPr>
          <a:xfrm>
            <a:off x="7620000" y="6553200"/>
            <a:ext cx="817164" cy="261610"/>
          </a:xfrm>
          <a:prstGeom prst="rect">
            <a:avLst/>
          </a:prstGeom>
          <a:noFill/>
        </p:spPr>
        <p:txBody>
          <a:bodyPr wrap="square" rtlCol="0">
            <a:spAutoFit/>
          </a:bodyPr>
          <a:lstStyle/>
          <a:p>
            <a:pPr algn="ctr"/>
            <a:r>
              <a:rPr lang="en-US" sz="1100" dirty="0" smtClean="0">
                <a:solidFill>
                  <a:prstClr val="white"/>
                </a:solidFill>
                <a:latin typeface="Century Gothic" panose="020B0502020202020204" pitchFamily="34" charset="0"/>
              </a:rPr>
              <a:t>SLIDE </a:t>
            </a:r>
            <a:fld id="{6FD6B7A6-E1EC-4D2B-BE3B-190BA12621E0}" type="slidenum">
              <a:rPr lang="en-US" sz="1100" smtClean="0">
                <a:solidFill>
                  <a:prstClr val="white"/>
                </a:solidFill>
                <a:latin typeface="Century Gothic" panose="020B0502020202020204" pitchFamily="34" charset="0"/>
              </a:rPr>
              <a:pPr algn="ctr"/>
              <a:t>12</a:t>
            </a:fld>
            <a:endParaRPr lang="en-US" sz="1100" dirty="0">
              <a:solidFill>
                <a:prstClr val="white"/>
              </a:solidFill>
              <a:latin typeface="Century Gothic" panose="020B0502020202020204" pitchFamily="34" charset="0"/>
            </a:endParaRPr>
          </a:p>
        </p:txBody>
      </p:sp>
      <p:sp>
        <p:nvSpPr>
          <p:cNvPr id="9" name="TextBox 8"/>
          <p:cNvSpPr txBox="1"/>
          <p:nvPr/>
        </p:nvSpPr>
        <p:spPr>
          <a:xfrm>
            <a:off x="6553200" y="6560940"/>
            <a:ext cx="1037463" cy="261610"/>
          </a:xfrm>
          <a:prstGeom prst="rect">
            <a:avLst/>
          </a:prstGeom>
          <a:noFill/>
        </p:spPr>
        <p:txBody>
          <a:bodyPr wrap="none" rtlCol="0">
            <a:spAutoFit/>
          </a:bodyPr>
          <a:lstStyle/>
          <a:p>
            <a:r>
              <a:rPr lang="en-US" sz="1100" dirty="0" smtClean="0">
                <a:solidFill>
                  <a:prstClr val="black">
                    <a:lumMod val="50000"/>
                    <a:lumOff val="50000"/>
                  </a:prstClr>
                </a:solidFill>
                <a:latin typeface="Century Gothic" panose="020B0502020202020204" pitchFamily="34" charset="0"/>
              </a:rPr>
              <a:t>CHAPTER 27</a:t>
            </a:r>
            <a:r>
              <a:rPr lang="en-US" sz="1100" dirty="0" smtClean="0">
                <a:solidFill>
                  <a:srgbClr val="009999"/>
                </a:solidFill>
                <a:latin typeface="Century Gothic" panose="020B0502020202020204" pitchFamily="34" charset="0"/>
              </a:rPr>
              <a:t> </a:t>
            </a:r>
            <a:endParaRPr lang="en-US" sz="1100" dirty="0">
              <a:solidFill>
                <a:prstClr val="white"/>
              </a:solidFill>
              <a:latin typeface="Century Gothic" panose="020B0502020202020204" pitchFamily="34" charset="0"/>
            </a:endParaRPr>
          </a:p>
        </p:txBody>
      </p:sp>
      <p:sp>
        <p:nvSpPr>
          <p:cNvPr id="10" name="TextBox 9"/>
          <p:cNvSpPr txBox="1"/>
          <p:nvPr/>
        </p:nvSpPr>
        <p:spPr>
          <a:xfrm>
            <a:off x="-76200" y="0"/>
            <a:ext cx="307777" cy="3467099"/>
          </a:xfrm>
          <a:prstGeom prst="rect">
            <a:avLst/>
          </a:prstGeom>
          <a:noFill/>
        </p:spPr>
        <p:txBody>
          <a:bodyPr vert="vert270" wrap="square" rtlCol="0">
            <a:spAutoFit/>
          </a:bodyPr>
          <a:lstStyle/>
          <a:p>
            <a:pPr algn="r"/>
            <a:r>
              <a:rPr lang="en-US" sz="800" dirty="0">
                <a:solidFill>
                  <a:schemeClr val="bg1"/>
                </a:solidFill>
                <a:latin typeface="Century Gothic"/>
                <a:ea typeface="Century Gothic"/>
                <a:cs typeface="Century Gothic"/>
              </a:rPr>
              <a:t>PETER WINDMANN/MAURITIUS/SUPERSTOCK</a:t>
            </a:r>
            <a:endParaRPr lang="en-US" sz="800" dirty="0">
              <a:solidFill>
                <a:schemeClr val="bg1"/>
              </a:solidFill>
              <a:latin typeface="Century Gothic" pitchFamily="34" charset="0"/>
            </a:endParaRPr>
          </a:p>
        </p:txBody>
      </p:sp>
    </p:spTree>
    <p:extLst>
      <p:ext uri="{BB962C8B-B14F-4D97-AF65-F5344CB8AC3E}">
        <p14:creationId xmlns:p14="http://schemas.microsoft.com/office/powerpoint/2010/main" val="3282724023"/>
      </p:ext>
    </p:extLst>
  </p:cSld>
  <p:clrMapOvr>
    <a:masterClrMapping/>
  </p:clrMapOvr>
  <p:transition spd="slow">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chiang\Dropbox\Eric Chiang - Jeremys slide files\Core3e_Lecture10_Chapter27\Core3e_Lecture10_Chapter27\Slide1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9156699" cy="659282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7620000" y="6553200"/>
            <a:ext cx="817164" cy="261610"/>
          </a:xfrm>
          <a:prstGeom prst="rect">
            <a:avLst/>
          </a:prstGeom>
          <a:noFill/>
        </p:spPr>
        <p:txBody>
          <a:bodyPr wrap="square" rtlCol="0">
            <a:spAutoFit/>
          </a:bodyPr>
          <a:lstStyle/>
          <a:p>
            <a:pPr algn="ctr"/>
            <a:r>
              <a:rPr lang="en-US" sz="1100" dirty="0" smtClean="0">
                <a:solidFill>
                  <a:prstClr val="white"/>
                </a:solidFill>
                <a:latin typeface="Century Gothic" panose="020B0502020202020204" pitchFamily="34" charset="0"/>
              </a:rPr>
              <a:t>SLIDE </a:t>
            </a:r>
            <a:fld id="{6FD6B7A6-E1EC-4D2B-BE3B-190BA12621E0}" type="slidenum">
              <a:rPr lang="en-US" sz="1100" smtClean="0">
                <a:solidFill>
                  <a:prstClr val="white"/>
                </a:solidFill>
                <a:latin typeface="Century Gothic" panose="020B0502020202020204" pitchFamily="34" charset="0"/>
              </a:rPr>
              <a:pPr algn="ctr"/>
              <a:t>13</a:t>
            </a:fld>
            <a:endParaRPr lang="en-US" sz="1100" dirty="0">
              <a:solidFill>
                <a:prstClr val="white"/>
              </a:solidFill>
              <a:latin typeface="Century Gothic" panose="020B0502020202020204" pitchFamily="34" charset="0"/>
            </a:endParaRPr>
          </a:p>
        </p:txBody>
      </p:sp>
      <p:sp>
        <p:nvSpPr>
          <p:cNvPr id="9" name="TextBox 8"/>
          <p:cNvSpPr txBox="1"/>
          <p:nvPr/>
        </p:nvSpPr>
        <p:spPr>
          <a:xfrm>
            <a:off x="6553200" y="6560940"/>
            <a:ext cx="1037463" cy="261610"/>
          </a:xfrm>
          <a:prstGeom prst="rect">
            <a:avLst/>
          </a:prstGeom>
          <a:noFill/>
        </p:spPr>
        <p:txBody>
          <a:bodyPr wrap="none" rtlCol="0">
            <a:spAutoFit/>
          </a:bodyPr>
          <a:lstStyle/>
          <a:p>
            <a:r>
              <a:rPr lang="en-US" sz="1100" dirty="0" smtClean="0">
                <a:solidFill>
                  <a:prstClr val="black">
                    <a:lumMod val="50000"/>
                    <a:lumOff val="50000"/>
                  </a:prstClr>
                </a:solidFill>
                <a:latin typeface="Century Gothic" panose="020B0502020202020204" pitchFamily="34" charset="0"/>
              </a:rPr>
              <a:t>CHAPTER 27</a:t>
            </a:r>
            <a:r>
              <a:rPr lang="en-US" sz="1100" dirty="0" smtClean="0">
                <a:solidFill>
                  <a:srgbClr val="009999"/>
                </a:solidFill>
                <a:latin typeface="Century Gothic" panose="020B0502020202020204" pitchFamily="34" charset="0"/>
              </a:rPr>
              <a:t> </a:t>
            </a:r>
            <a:endParaRPr lang="en-US" sz="1100" dirty="0">
              <a:solidFill>
                <a:prstClr val="white"/>
              </a:solidFill>
              <a:latin typeface="Century Gothic" panose="020B0502020202020204" pitchFamily="34" charset="0"/>
            </a:endParaRPr>
          </a:p>
        </p:txBody>
      </p:sp>
      <p:sp>
        <p:nvSpPr>
          <p:cNvPr id="5" name="TextBox 4"/>
          <p:cNvSpPr txBox="1"/>
          <p:nvPr/>
        </p:nvSpPr>
        <p:spPr>
          <a:xfrm>
            <a:off x="8839200" y="0"/>
            <a:ext cx="307777" cy="3467099"/>
          </a:xfrm>
          <a:prstGeom prst="rect">
            <a:avLst/>
          </a:prstGeom>
          <a:noFill/>
        </p:spPr>
        <p:txBody>
          <a:bodyPr vert="vert270" wrap="square" rtlCol="0">
            <a:spAutoFit/>
          </a:bodyPr>
          <a:lstStyle/>
          <a:p>
            <a:pPr algn="r"/>
            <a:r>
              <a:rPr lang="en-US" sz="800" dirty="0">
                <a:solidFill>
                  <a:schemeClr val="bg1"/>
                </a:solidFill>
                <a:latin typeface="Century Gothic"/>
                <a:ea typeface="Century Gothic"/>
                <a:cs typeface="Century Gothic"/>
              </a:rPr>
              <a:t>DAVID PEARSON/ALAMY</a:t>
            </a:r>
            <a:endParaRPr lang="en-US" sz="800" dirty="0">
              <a:solidFill>
                <a:schemeClr val="bg1"/>
              </a:solidFill>
              <a:latin typeface="Century Gothic" pitchFamily="34" charset="0"/>
            </a:endParaRPr>
          </a:p>
        </p:txBody>
      </p:sp>
    </p:spTree>
    <p:extLst>
      <p:ext uri="{BB962C8B-B14F-4D97-AF65-F5344CB8AC3E}">
        <p14:creationId xmlns:p14="http://schemas.microsoft.com/office/powerpoint/2010/main" val="674612668"/>
      </p:ext>
    </p:extLst>
  </p:cSld>
  <p:clrMapOvr>
    <a:masterClrMapping/>
  </p:clrMapOvr>
  <p:transition spd="slow">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9144000" cy="6579384"/>
          </a:xfrm>
          <a:prstGeom prst="rect">
            <a:avLst/>
          </a:prstGeom>
          <a:gradFill flip="none" rotWithShape="1">
            <a:gsLst>
              <a:gs pos="0">
                <a:schemeClr val="bg1">
                  <a:shade val="30000"/>
                  <a:satMod val="115000"/>
                </a:schemeClr>
              </a:gs>
              <a:gs pos="13000">
                <a:schemeClr val="bg1">
                  <a:shade val="67500"/>
                  <a:satMod val="115000"/>
                </a:schemeClr>
              </a:gs>
              <a:gs pos="100000">
                <a:schemeClr val="bg1">
                  <a:shade val="100000"/>
                  <a:satMod val="115000"/>
                </a:schemeClr>
              </a:gs>
            </a:gsLst>
            <a:lin ang="162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Round Diagonal Corner Rectangle 10"/>
          <p:cNvSpPr/>
          <p:nvPr/>
        </p:nvSpPr>
        <p:spPr>
          <a:xfrm>
            <a:off x="76200" y="1219200"/>
            <a:ext cx="8991600" cy="4782422"/>
          </a:xfrm>
          <a:prstGeom prst="round2DiagRect">
            <a:avLst>
              <a:gd name="adj1" fmla="val 8204"/>
              <a:gd name="adj2" fmla="val 194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TextBox 11"/>
          <p:cNvSpPr txBox="1"/>
          <p:nvPr/>
        </p:nvSpPr>
        <p:spPr>
          <a:xfrm>
            <a:off x="7620000" y="6553200"/>
            <a:ext cx="817164" cy="261610"/>
          </a:xfrm>
          <a:prstGeom prst="rect">
            <a:avLst/>
          </a:prstGeom>
          <a:noFill/>
        </p:spPr>
        <p:txBody>
          <a:bodyPr wrap="square" rtlCol="0">
            <a:spAutoFit/>
          </a:bodyPr>
          <a:lstStyle/>
          <a:p>
            <a:pPr algn="ctr"/>
            <a:r>
              <a:rPr lang="en-US" sz="1100" dirty="0" smtClean="0">
                <a:solidFill>
                  <a:prstClr val="white"/>
                </a:solidFill>
                <a:latin typeface="Century Gothic" panose="020B0502020202020204" pitchFamily="34" charset="0"/>
              </a:rPr>
              <a:t>SLIDE </a:t>
            </a:r>
            <a:fld id="{6FD6B7A6-E1EC-4D2B-BE3B-190BA12621E0}" type="slidenum">
              <a:rPr lang="en-US" sz="1100" smtClean="0">
                <a:solidFill>
                  <a:prstClr val="white"/>
                </a:solidFill>
                <a:latin typeface="Century Gothic" panose="020B0502020202020204" pitchFamily="34" charset="0"/>
              </a:rPr>
              <a:pPr algn="ctr"/>
              <a:t>14</a:t>
            </a:fld>
            <a:endParaRPr lang="en-US" sz="1100" dirty="0">
              <a:solidFill>
                <a:prstClr val="white"/>
              </a:solidFill>
              <a:latin typeface="Century Gothic" panose="020B0502020202020204" pitchFamily="34" charset="0"/>
            </a:endParaRPr>
          </a:p>
        </p:txBody>
      </p:sp>
      <p:sp>
        <p:nvSpPr>
          <p:cNvPr id="17" name="Content Placeholder 2"/>
          <p:cNvSpPr txBox="1">
            <a:spLocks/>
          </p:cNvSpPr>
          <p:nvPr/>
        </p:nvSpPr>
        <p:spPr>
          <a:xfrm>
            <a:off x="0" y="6027806"/>
            <a:ext cx="9144000" cy="52539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buClr>
                <a:prstClr val="black">
                  <a:lumMod val="65000"/>
                  <a:lumOff val="35000"/>
                </a:prstClr>
              </a:buClr>
            </a:pPr>
            <a:r>
              <a:rPr lang="en-US" altLang="en-US" sz="2800" dirty="0" smtClean="0">
                <a:solidFill>
                  <a:prstClr val="black">
                    <a:lumMod val="75000"/>
                    <a:lumOff val="25000"/>
                  </a:prstClr>
                </a:solidFill>
                <a:latin typeface="Arial" panose="020B0604020202020204" pitchFamily="34" charset="0"/>
                <a:cs typeface="Arial" panose="020B0604020202020204" pitchFamily="34" charset="0"/>
              </a:rPr>
              <a:t>A general approximation of purchasing power parity.</a:t>
            </a:r>
          </a:p>
        </p:txBody>
      </p:sp>
      <p:sp>
        <p:nvSpPr>
          <p:cNvPr id="16" name="TextBox 15"/>
          <p:cNvSpPr txBox="1"/>
          <p:nvPr/>
        </p:nvSpPr>
        <p:spPr>
          <a:xfrm>
            <a:off x="6553200" y="6560940"/>
            <a:ext cx="1037463" cy="261610"/>
          </a:xfrm>
          <a:prstGeom prst="rect">
            <a:avLst/>
          </a:prstGeom>
          <a:noFill/>
        </p:spPr>
        <p:txBody>
          <a:bodyPr wrap="none" rtlCol="0">
            <a:spAutoFit/>
          </a:bodyPr>
          <a:lstStyle/>
          <a:p>
            <a:r>
              <a:rPr lang="en-US" sz="1100" dirty="0" smtClean="0">
                <a:solidFill>
                  <a:prstClr val="black">
                    <a:lumMod val="50000"/>
                    <a:lumOff val="50000"/>
                  </a:prstClr>
                </a:solidFill>
                <a:latin typeface="Century Gothic" panose="020B0502020202020204" pitchFamily="34" charset="0"/>
              </a:rPr>
              <a:t>CHAPTER 27</a:t>
            </a:r>
            <a:r>
              <a:rPr lang="en-US" sz="1100" dirty="0" smtClean="0">
                <a:solidFill>
                  <a:srgbClr val="009999"/>
                </a:solidFill>
                <a:latin typeface="Century Gothic" panose="020B0502020202020204" pitchFamily="34" charset="0"/>
              </a:rPr>
              <a:t> </a:t>
            </a:r>
            <a:endParaRPr lang="en-US" sz="1100" dirty="0">
              <a:solidFill>
                <a:prstClr val="white"/>
              </a:solidFill>
              <a:latin typeface="Century Gothic" panose="020B0502020202020204" pitchFamily="34" charset="0"/>
            </a:endParaRPr>
          </a:p>
        </p:txBody>
      </p:sp>
      <p:sp>
        <p:nvSpPr>
          <p:cNvPr id="3" name="Rectangle 2"/>
          <p:cNvSpPr/>
          <p:nvPr/>
        </p:nvSpPr>
        <p:spPr>
          <a:xfrm>
            <a:off x="76200" y="1199308"/>
            <a:ext cx="1447800" cy="9952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Isosceles Triangle 17"/>
          <p:cNvSpPr/>
          <p:nvPr/>
        </p:nvSpPr>
        <p:spPr>
          <a:xfrm rot="10800000">
            <a:off x="457200" y="704794"/>
            <a:ext cx="848247" cy="514406"/>
          </a:xfrm>
          <a:prstGeom prst="triangle">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ounded Rectangle 12"/>
          <p:cNvSpPr/>
          <p:nvPr/>
        </p:nvSpPr>
        <p:spPr>
          <a:xfrm>
            <a:off x="152399" y="399994"/>
            <a:ext cx="8164790" cy="594360"/>
          </a:xfrm>
          <a:prstGeom prst="roundRect">
            <a:avLst>
              <a:gd name="adj" fmla="val 22445"/>
            </a:avLst>
          </a:prstGeom>
          <a:solidFill>
            <a:srgbClr val="00999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TextBox 13"/>
          <p:cNvSpPr txBox="1"/>
          <p:nvPr/>
        </p:nvSpPr>
        <p:spPr>
          <a:xfrm>
            <a:off x="316281" y="409430"/>
            <a:ext cx="4195379" cy="600164"/>
          </a:xfrm>
          <a:prstGeom prst="rect">
            <a:avLst/>
          </a:prstGeom>
          <a:noFill/>
        </p:spPr>
        <p:txBody>
          <a:bodyPr wrap="none" rtlCol="0">
            <a:spAutoFit/>
          </a:bodyPr>
          <a:lstStyle/>
          <a:p>
            <a:r>
              <a:rPr lang="en-US" sz="3300" dirty="0" smtClean="0">
                <a:solidFill>
                  <a:prstClr val="white"/>
                </a:solidFill>
                <a:latin typeface="Century Gothic" panose="020B0502020202020204" pitchFamily="34" charset="0"/>
              </a:rPr>
              <a:t>THE BIG MAC INDEX</a:t>
            </a:r>
            <a:endParaRPr lang="en-US" sz="3300" dirty="0">
              <a:solidFill>
                <a:prstClr val="white"/>
              </a:solidFill>
              <a:latin typeface="Century Gothic" panose="020B0502020202020204" pitchFamily="34" charset="0"/>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52400" y="1295400"/>
            <a:ext cx="8763000" cy="4496980"/>
          </a:xfrm>
          <a:prstGeom prst="rect">
            <a:avLst/>
          </a:prstGeom>
        </p:spPr>
      </p:pic>
    </p:spTree>
    <p:extLst>
      <p:ext uri="{BB962C8B-B14F-4D97-AF65-F5344CB8AC3E}">
        <p14:creationId xmlns:p14="http://schemas.microsoft.com/office/powerpoint/2010/main" val="71746229"/>
      </p:ext>
    </p:extLst>
  </p:cSld>
  <p:clrMapOvr>
    <a:masterClrMapping/>
  </p:clrMapOvr>
  <p:transition spd="slow">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sosceles Triangle 8"/>
          <p:cNvSpPr/>
          <p:nvPr/>
        </p:nvSpPr>
        <p:spPr>
          <a:xfrm rot="10800000">
            <a:off x="457200" y="685800"/>
            <a:ext cx="848247" cy="514406"/>
          </a:xfrm>
          <a:prstGeom prst="triangle">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ounded Rectangle 12"/>
          <p:cNvSpPr/>
          <p:nvPr/>
        </p:nvSpPr>
        <p:spPr>
          <a:xfrm>
            <a:off x="138063" y="381000"/>
            <a:ext cx="7939137" cy="594360"/>
          </a:xfrm>
          <a:prstGeom prst="roundRect">
            <a:avLst>
              <a:gd name="adj" fmla="val 22445"/>
            </a:avLst>
          </a:prstGeom>
          <a:solidFill>
            <a:srgbClr val="00999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TextBox 13"/>
          <p:cNvSpPr txBox="1"/>
          <p:nvPr/>
        </p:nvSpPr>
        <p:spPr>
          <a:xfrm>
            <a:off x="228600" y="375196"/>
            <a:ext cx="7584127" cy="600164"/>
          </a:xfrm>
          <a:prstGeom prst="rect">
            <a:avLst/>
          </a:prstGeom>
          <a:noFill/>
        </p:spPr>
        <p:txBody>
          <a:bodyPr wrap="none" rtlCol="0">
            <a:spAutoFit/>
          </a:bodyPr>
          <a:lstStyle/>
          <a:p>
            <a:r>
              <a:rPr lang="en-US" sz="3300" dirty="0" smtClean="0">
                <a:solidFill>
                  <a:prstClr val="white"/>
                </a:solidFill>
                <a:latin typeface="Century Gothic" panose="020B0502020202020204" pitchFamily="34" charset="0"/>
              </a:rPr>
              <a:t>A MARKET FOR FOREIGN EXCHANGE</a:t>
            </a:r>
            <a:endParaRPr lang="en-US" sz="3300" dirty="0">
              <a:solidFill>
                <a:prstClr val="white"/>
              </a:solidFill>
              <a:latin typeface="Century Gothic" panose="020B0502020202020204" pitchFamily="34" charset="0"/>
            </a:endParaRPr>
          </a:p>
        </p:txBody>
      </p:sp>
      <p:sp>
        <p:nvSpPr>
          <p:cNvPr id="7" name="Content Placeholder 2"/>
          <p:cNvSpPr txBox="1">
            <a:spLocks/>
          </p:cNvSpPr>
          <p:nvPr/>
        </p:nvSpPr>
        <p:spPr>
          <a:xfrm>
            <a:off x="228600" y="1295400"/>
            <a:ext cx="7620000" cy="480060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buClr>
                <a:prstClr val="black">
                  <a:lumMod val="65000"/>
                  <a:lumOff val="35000"/>
                </a:prstClr>
              </a:buClr>
              <a:buFont typeface="Wingdings" panose="05000000000000000000" pitchFamily="2" charset="2"/>
              <a:buChar char="Ü"/>
            </a:pPr>
            <a:r>
              <a:rPr lang="en-US" altLang="en-US" dirty="0" smtClean="0">
                <a:solidFill>
                  <a:prstClr val="black">
                    <a:lumMod val="50000"/>
                    <a:lumOff val="50000"/>
                  </a:prstClr>
                </a:solidFill>
                <a:latin typeface="Arial" panose="020B0604020202020204" pitchFamily="34" charset="0"/>
                <a:cs typeface="Arial" panose="020B0604020202020204" pitchFamily="34" charset="0"/>
              </a:rPr>
              <a:t>The foreign exchange market for dollars has an </a:t>
            </a:r>
            <a:r>
              <a:rPr lang="en-US" altLang="en-US" dirty="0" smtClean="0">
                <a:solidFill>
                  <a:srgbClr val="F79646"/>
                </a:solidFill>
                <a:latin typeface="Arial" panose="020B0604020202020204" pitchFamily="34" charset="0"/>
                <a:cs typeface="Arial" panose="020B0604020202020204" pitchFamily="34" charset="0"/>
              </a:rPr>
              <a:t>upward-sloping supply </a:t>
            </a:r>
            <a:r>
              <a:rPr lang="en-US" altLang="en-US" dirty="0" smtClean="0">
                <a:solidFill>
                  <a:prstClr val="black">
                    <a:lumMod val="50000"/>
                    <a:lumOff val="50000"/>
                  </a:prstClr>
                </a:solidFill>
                <a:latin typeface="Arial" panose="020B0604020202020204" pitchFamily="34" charset="0"/>
                <a:cs typeface="Arial" panose="020B0604020202020204" pitchFamily="34" charset="0"/>
              </a:rPr>
              <a:t>and a </a:t>
            </a:r>
            <a:r>
              <a:rPr lang="en-US" altLang="en-US" dirty="0" smtClean="0">
                <a:solidFill>
                  <a:srgbClr val="F79646"/>
                </a:solidFill>
                <a:latin typeface="Arial" panose="020B0604020202020204" pitchFamily="34" charset="0"/>
                <a:cs typeface="Arial" panose="020B0604020202020204" pitchFamily="34" charset="0"/>
              </a:rPr>
              <a:t>downward-sloping demand</a:t>
            </a:r>
            <a:r>
              <a:rPr lang="en-US" altLang="en-US" dirty="0" smtClean="0">
                <a:solidFill>
                  <a:prstClr val="black">
                    <a:lumMod val="50000"/>
                    <a:lumOff val="50000"/>
                  </a:prstClr>
                </a:solidFill>
                <a:latin typeface="Arial" panose="020B0604020202020204" pitchFamily="34" charset="0"/>
                <a:cs typeface="Arial" panose="020B0604020202020204" pitchFamily="34" charset="0"/>
              </a:rPr>
              <a:t>.</a:t>
            </a:r>
          </a:p>
          <a:p>
            <a:pPr marL="457200" indent="-457200" algn="l">
              <a:buClr>
                <a:prstClr val="black">
                  <a:lumMod val="65000"/>
                  <a:lumOff val="35000"/>
                </a:prstClr>
              </a:buClr>
              <a:buFont typeface="Wingdings" panose="05000000000000000000" pitchFamily="2" charset="2"/>
              <a:buChar char="Ü"/>
            </a:pPr>
            <a:r>
              <a:rPr lang="en-US" altLang="en-US" dirty="0">
                <a:solidFill>
                  <a:prstClr val="black">
                    <a:lumMod val="50000"/>
                    <a:lumOff val="50000"/>
                  </a:prstClr>
                </a:solidFill>
                <a:latin typeface="Arial" panose="020B0604020202020204" pitchFamily="34" charset="0"/>
                <a:cs typeface="Arial" panose="020B0604020202020204" pitchFamily="34" charset="0"/>
              </a:rPr>
              <a:t>The </a:t>
            </a:r>
            <a:r>
              <a:rPr lang="en-US" altLang="en-US" dirty="0" smtClean="0">
                <a:solidFill>
                  <a:srgbClr val="F79646"/>
                </a:solidFill>
                <a:latin typeface="Arial" panose="020B0604020202020204" pitchFamily="34" charset="0"/>
                <a:cs typeface="Arial" panose="020B0604020202020204" pitchFamily="34" charset="0"/>
              </a:rPr>
              <a:t>supply of dollars </a:t>
            </a:r>
            <a:r>
              <a:rPr lang="en-US" altLang="en-US" dirty="0" smtClean="0">
                <a:solidFill>
                  <a:prstClr val="black">
                    <a:lumMod val="50000"/>
                    <a:lumOff val="50000"/>
                  </a:prstClr>
                </a:solidFill>
                <a:latin typeface="Arial" panose="020B0604020202020204" pitchFamily="34" charset="0"/>
                <a:cs typeface="Arial" panose="020B0604020202020204" pitchFamily="34" charset="0"/>
              </a:rPr>
              <a:t>to the market reflects </a:t>
            </a:r>
            <a:r>
              <a:rPr lang="en-US" altLang="en-US" dirty="0" smtClean="0">
                <a:solidFill>
                  <a:srgbClr val="F79646"/>
                </a:solidFill>
                <a:latin typeface="Arial" panose="020B0604020202020204" pitchFamily="34" charset="0"/>
                <a:cs typeface="Arial" panose="020B0604020202020204" pitchFamily="34" charset="0"/>
              </a:rPr>
              <a:t>demand for other currencies</a:t>
            </a:r>
            <a:r>
              <a:rPr lang="en-US" altLang="en-US" dirty="0" smtClean="0">
                <a:solidFill>
                  <a:prstClr val="black">
                    <a:lumMod val="50000"/>
                    <a:lumOff val="50000"/>
                  </a:prstClr>
                </a:solidFill>
                <a:latin typeface="Arial" panose="020B0604020202020204" pitchFamily="34" charset="0"/>
                <a:cs typeface="Arial" panose="020B0604020202020204" pitchFamily="34" charset="0"/>
              </a:rPr>
              <a:t>.</a:t>
            </a:r>
          </a:p>
          <a:p>
            <a:pPr marL="457200" indent="-457200" algn="l">
              <a:buClr>
                <a:prstClr val="black">
                  <a:lumMod val="65000"/>
                  <a:lumOff val="35000"/>
                </a:prstClr>
              </a:buClr>
              <a:buFont typeface="Wingdings" panose="05000000000000000000" pitchFamily="2" charset="2"/>
              <a:buChar char="Ü"/>
            </a:pPr>
            <a:r>
              <a:rPr lang="en-US" altLang="en-US" dirty="0" smtClean="0">
                <a:solidFill>
                  <a:prstClr val="black">
                    <a:lumMod val="50000"/>
                    <a:lumOff val="50000"/>
                  </a:prstClr>
                </a:solidFill>
                <a:latin typeface="Arial" panose="020B0604020202020204" pitchFamily="34" charset="0"/>
                <a:cs typeface="Arial" panose="020B0604020202020204" pitchFamily="34" charset="0"/>
              </a:rPr>
              <a:t>With </a:t>
            </a:r>
            <a:r>
              <a:rPr lang="en-US" altLang="en-US" dirty="0" smtClean="0">
                <a:solidFill>
                  <a:srgbClr val="F79646"/>
                </a:solidFill>
                <a:latin typeface="Arial" panose="020B0604020202020204" pitchFamily="34" charset="0"/>
                <a:cs typeface="Arial" panose="020B0604020202020204" pitchFamily="34" charset="0"/>
              </a:rPr>
              <a:t>perfectly flexible exchange rates</a:t>
            </a:r>
            <a:r>
              <a:rPr lang="en-US" altLang="en-US" dirty="0" smtClean="0">
                <a:solidFill>
                  <a:prstClr val="black">
                    <a:lumMod val="50000"/>
                    <a:lumOff val="50000"/>
                  </a:prstClr>
                </a:solidFill>
                <a:latin typeface="Arial" panose="020B0604020202020204" pitchFamily="34" charset="0"/>
                <a:cs typeface="Arial" panose="020B0604020202020204" pitchFamily="34" charset="0"/>
              </a:rPr>
              <a:t>, an equilibrium will be established in which </a:t>
            </a:r>
            <a:r>
              <a:rPr lang="en-US" altLang="en-US" dirty="0" smtClean="0">
                <a:solidFill>
                  <a:srgbClr val="F79646"/>
                </a:solidFill>
                <a:latin typeface="Arial" panose="020B0604020202020204" pitchFamily="34" charset="0"/>
                <a:cs typeface="Arial" panose="020B0604020202020204" pitchFamily="34" charset="0"/>
              </a:rPr>
              <a:t>quantity demanded will equal quantity supplied</a:t>
            </a:r>
            <a:r>
              <a:rPr lang="en-US" altLang="en-US" dirty="0">
                <a:solidFill>
                  <a:prstClr val="black">
                    <a:lumMod val="50000"/>
                    <a:lumOff val="50000"/>
                  </a:prstClr>
                </a:solidFill>
                <a:latin typeface="Arial" panose="020B0604020202020204" pitchFamily="34" charset="0"/>
                <a:cs typeface="Arial" panose="020B0604020202020204" pitchFamily="34" charset="0"/>
              </a:rPr>
              <a:t>.</a:t>
            </a:r>
            <a:endParaRPr lang="en-US" altLang="en-US" dirty="0" smtClean="0">
              <a:solidFill>
                <a:prstClr val="black">
                  <a:lumMod val="50000"/>
                  <a:lumOff val="50000"/>
                </a:prstClr>
              </a:solidFill>
              <a:latin typeface="Arial" panose="020B0604020202020204" pitchFamily="34" charset="0"/>
              <a:cs typeface="Arial" panose="020B0604020202020204" pitchFamily="34" charset="0"/>
            </a:endParaRPr>
          </a:p>
        </p:txBody>
      </p:sp>
      <p:sp>
        <p:nvSpPr>
          <p:cNvPr id="11" name="TextBox 10"/>
          <p:cNvSpPr txBox="1"/>
          <p:nvPr/>
        </p:nvSpPr>
        <p:spPr>
          <a:xfrm>
            <a:off x="7620000" y="6553200"/>
            <a:ext cx="817164" cy="261610"/>
          </a:xfrm>
          <a:prstGeom prst="rect">
            <a:avLst/>
          </a:prstGeom>
          <a:noFill/>
        </p:spPr>
        <p:txBody>
          <a:bodyPr wrap="square" rtlCol="0">
            <a:spAutoFit/>
          </a:bodyPr>
          <a:lstStyle/>
          <a:p>
            <a:pPr algn="ctr"/>
            <a:r>
              <a:rPr lang="en-US" sz="1100" dirty="0" smtClean="0">
                <a:solidFill>
                  <a:prstClr val="white"/>
                </a:solidFill>
                <a:latin typeface="Century Gothic" panose="020B0502020202020204" pitchFamily="34" charset="0"/>
              </a:rPr>
              <a:t>SLIDE </a:t>
            </a:r>
            <a:fld id="{6FD6B7A6-E1EC-4D2B-BE3B-190BA12621E0}" type="slidenum">
              <a:rPr lang="en-US" sz="1100" smtClean="0">
                <a:solidFill>
                  <a:prstClr val="white"/>
                </a:solidFill>
                <a:latin typeface="Century Gothic" panose="020B0502020202020204" pitchFamily="34" charset="0"/>
              </a:rPr>
              <a:pPr algn="ctr"/>
              <a:t>15</a:t>
            </a:fld>
            <a:endParaRPr lang="en-US" sz="1100" dirty="0">
              <a:solidFill>
                <a:prstClr val="white"/>
              </a:solidFill>
              <a:latin typeface="Century Gothic" panose="020B0502020202020204" pitchFamily="34" charset="0"/>
            </a:endParaRPr>
          </a:p>
        </p:txBody>
      </p:sp>
      <p:sp>
        <p:nvSpPr>
          <p:cNvPr id="8" name="TextBox 7"/>
          <p:cNvSpPr txBox="1"/>
          <p:nvPr/>
        </p:nvSpPr>
        <p:spPr>
          <a:xfrm>
            <a:off x="6553200" y="6560940"/>
            <a:ext cx="1037463" cy="261610"/>
          </a:xfrm>
          <a:prstGeom prst="rect">
            <a:avLst/>
          </a:prstGeom>
          <a:noFill/>
        </p:spPr>
        <p:txBody>
          <a:bodyPr wrap="none" rtlCol="0">
            <a:spAutoFit/>
          </a:bodyPr>
          <a:lstStyle/>
          <a:p>
            <a:r>
              <a:rPr lang="en-US" sz="1100" dirty="0" smtClean="0">
                <a:solidFill>
                  <a:prstClr val="black">
                    <a:lumMod val="50000"/>
                    <a:lumOff val="50000"/>
                  </a:prstClr>
                </a:solidFill>
                <a:latin typeface="Century Gothic" panose="020B0502020202020204" pitchFamily="34" charset="0"/>
              </a:rPr>
              <a:t>CHAPTER 27</a:t>
            </a:r>
            <a:r>
              <a:rPr lang="en-US" sz="1100" dirty="0" smtClean="0">
                <a:solidFill>
                  <a:srgbClr val="009999"/>
                </a:solidFill>
                <a:latin typeface="Century Gothic" panose="020B0502020202020204" pitchFamily="34" charset="0"/>
              </a:rPr>
              <a:t> </a:t>
            </a:r>
            <a:endParaRPr lang="en-US" sz="1100"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68280066"/>
      </p:ext>
    </p:extLst>
  </p:cSld>
  <p:clrMapOvr>
    <a:masterClrMapping/>
  </p:clrMapOvr>
  <p:transition spd="slow">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a:xfrm>
            <a:off x="0" y="0"/>
            <a:ext cx="9144000" cy="6579384"/>
          </a:xfrm>
          <a:prstGeom prst="rect">
            <a:avLst/>
          </a:prstGeom>
          <a:gradFill flip="none" rotWithShape="1">
            <a:gsLst>
              <a:gs pos="0">
                <a:schemeClr val="bg1">
                  <a:shade val="30000"/>
                  <a:satMod val="115000"/>
                </a:schemeClr>
              </a:gs>
              <a:gs pos="13000">
                <a:schemeClr val="bg1">
                  <a:shade val="67500"/>
                  <a:satMod val="115000"/>
                </a:schemeClr>
              </a:gs>
              <a:gs pos="100000">
                <a:schemeClr val="bg1">
                  <a:shade val="100000"/>
                  <a:satMod val="115000"/>
                </a:schemeClr>
              </a:gs>
            </a:gsLst>
            <a:lin ang="162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3" name="Round Diagonal Corner Rectangle 52"/>
          <p:cNvSpPr/>
          <p:nvPr/>
        </p:nvSpPr>
        <p:spPr>
          <a:xfrm>
            <a:off x="304800" y="152400"/>
            <a:ext cx="8458200" cy="6223000"/>
          </a:xfrm>
          <a:prstGeom prst="round2DiagRect">
            <a:avLst>
              <a:gd name="adj1" fmla="val 6583"/>
              <a:gd name="adj2" fmla="val 0"/>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Round Diagonal Corner Rectangle 53"/>
          <p:cNvSpPr/>
          <p:nvPr/>
        </p:nvSpPr>
        <p:spPr>
          <a:xfrm>
            <a:off x="304800" y="152400"/>
            <a:ext cx="8458200" cy="718070"/>
          </a:xfrm>
          <a:prstGeom prst="round2DiagRect">
            <a:avLst>
              <a:gd name="adj1" fmla="val 50000"/>
              <a:gd name="adj2" fmla="val 0"/>
            </a:avLst>
          </a:pr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TextBox 57"/>
          <p:cNvSpPr txBox="1"/>
          <p:nvPr/>
        </p:nvSpPr>
        <p:spPr>
          <a:xfrm>
            <a:off x="213517" y="211353"/>
            <a:ext cx="8610599" cy="600164"/>
          </a:xfrm>
          <a:prstGeom prst="rect">
            <a:avLst/>
          </a:prstGeom>
          <a:noFill/>
        </p:spPr>
        <p:txBody>
          <a:bodyPr wrap="square" rtlCol="0">
            <a:spAutoFit/>
          </a:bodyPr>
          <a:lstStyle/>
          <a:p>
            <a:pPr algn="ctr"/>
            <a:r>
              <a:rPr lang="en-US" sz="3300" dirty="0" smtClean="0">
                <a:solidFill>
                  <a:prstClr val="white"/>
                </a:solidFill>
                <a:latin typeface="Century Gothic" panose="020B0502020202020204" pitchFamily="34" charset="0"/>
              </a:rPr>
              <a:t>THE FOREIGN EXCHANGE MARKET</a:t>
            </a:r>
            <a:endParaRPr lang="en-US" sz="3300" dirty="0">
              <a:solidFill>
                <a:prstClr val="white"/>
              </a:solidFill>
              <a:latin typeface="Century Gothic" panose="020B0502020202020204" pitchFamily="34" charset="0"/>
            </a:endParaRPr>
          </a:p>
        </p:txBody>
      </p:sp>
      <p:sp>
        <p:nvSpPr>
          <p:cNvPr id="32" name="Rectangle 14"/>
          <p:cNvSpPr>
            <a:spLocks noChangeArrowheads="1"/>
          </p:cNvSpPr>
          <p:nvPr/>
        </p:nvSpPr>
        <p:spPr bwMode="auto">
          <a:xfrm>
            <a:off x="1173162" y="5548372"/>
            <a:ext cx="122238" cy="261938"/>
          </a:xfrm>
          <a:prstGeom prst="rect">
            <a:avLst/>
          </a:prstGeom>
          <a:noFill/>
          <a:ln w="9525">
            <a:noFill/>
            <a:miter lim="800000"/>
            <a:headEnd/>
            <a:tailEnd/>
          </a:ln>
        </p:spPr>
        <p:txBody>
          <a:bodyPr wrap="none" lIns="0" tIns="0" rIns="0" bIns="0">
            <a:spAutoFit/>
          </a:bodyPr>
          <a:lstStyle/>
          <a:p>
            <a:pPr>
              <a:defRPr/>
            </a:pPr>
            <a:r>
              <a:rPr lang="en-US" sz="1700" b="1" dirty="0">
                <a:solidFill>
                  <a:srgbClr val="1F1A17"/>
                </a:solidFill>
                <a:latin typeface="Arial" pitchFamily="34" charset="0"/>
              </a:rPr>
              <a:t>0</a:t>
            </a:r>
            <a:endParaRPr lang="en-US" sz="2400" dirty="0">
              <a:solidFill>
                <a:prstClr val="black"/>
              </a:solidFill>
              <a:effectLst>
                <a:outerShdw blurRad="38100" dist="38100" dir="2700000" algn="tl">
                  <a:srgbClr val="C0C0C0"/>
                </a:outerShdw>
              </a:effectLst>
              <a:latin typeface="Arial" pitchFamily="34" charset="0"/>
            </a:endParaRPr>
          </a:p>
        </p:txBody>
      </p:sp>
      <p:sp>
        <p:nvSpPr>
          <p:cNvPr id="34" name="Text Box 12"/>
          <p:cNvSpPr txBox="1">
            <a:spLocks noChangeArrowheads="1"/>
          </p:cNvSpPr>
          <p:nvPr/>
        </p:nvSpPr>
        <p:spPr bwMode="auto">
          <a:xfrm>
            <a:off x="5191986" y="5048310"/>
            <a:ext cx="5992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en-US" altLang="en-US" sz="2000" b="1" dirty="0" smtClean="0">
                <a:solidFill>
                  <a:srgbClr val="FF0000"/>
                </a:solidFill>
                <a:latin typeface="Arial" charset="0"/>
              </a:rPr>
              <a:t>D</a:t>
            </a:r>
            <a:r>
              <a:rPr lang="en-US" altLang="en-US" sz="2000" b="1" baseline="-25000" dirty="0">
                <a:solidFill>
                  <a:srgbClr val="FF0000"/>
                </a:solidFill>
                <a:latin typeface="Arial" charset="0"/>
              </a:rPr>
              <a:t>$</a:t>
            </a:r>
            <a:endParaRPr lang="en-US" altLang="en-US" sz="2000" b="1" baseline="-25000" dirty="0" smtClean="0">
              <a:solidFill>
                <a:srgbClr val="FF0000"/>
              </a:solidFill>
              <a:latin typeface="Arial" charset="0"/>
            </a:endParaRPr>
          </a:p>
        </p:txBody>
      </p:sp>
      <p:cxnSp>
        <p:nvCxnSpPr>
          <p:cNvPr id="36" name="Straight Connector 35"/>
          <p:cNvCxnSpPr/>
          <p:nvPr/>
        </p:nvCxnSpPr>
        <p:spPr>
          <a:xfrm>
            <a:off x="1752600" y="1695510"/>
            <a:ext cx="3429000" cy="3457605"/>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sp>
        <p:nvSpPr>
          <p:cNvPr id="41" name="Text Box 13"/>
          <p:cNvSpPr txBox="1">
            <a:spLocks noChangeArrowheads="1"/>
          </p:cNvSpPr>
          <p:nvPr/>
        </p:nvSpPr>
        <p:spPr bwMode="auto">
          <a:xfrm rot="-5400000">
            <a:off x="-1815508" y="3129007"/>
            <a:ext cx="49380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1"/>
              </a:buClr>
              <a:buFont typeface="Times" pitchFamily="18" charset="0"/>
              <a:buChar char="•"/>
              <a:defRPr sz="4000" b="1">
                <a:solidFill>
                  <a:schemeClr val="tx1"/>
                </a:solidFill>
                <a:latin typeface="Arial" pitchFamily="34" charset="0"/>
                <a:cs typeface="Arial" pitchFamily="34" charset="0"/>
              </a:defRPr>
            </a:lvl1pPr>
            <a:lvl2pPr marL="742950" indent="-285750" eaLnBrk="0" hangingPunct="0">
              <a:spcBef>
                <a:spcPct val="20000"/>
              </a:spcBef>
              <a:buClr>
                <a:schemeClr val="tx1"/>
              </a:buClr>
              <a:buFont typeface="Wingdings" pitchFamily="2" charset="2"/>
              <a:buChar char="w"/>
              <a:defRPr sz="2400">
                <a:solidFill>
                  <a:schemeClr val="tx1"/>
                </a:solidFill>
                <a:latin typeface="Arial" pitchFamily="34" charset="0"/>
                <a:cs typeface="Tahoma" pitchFamily="34" charset="0"/>
              </a:defRPr>
            </a:lvl2pPr>
            <a:lvl3pPr marL="1143000" indent="-228600" eaLnBrk="0" hangingPunct="0">
              <a:spcBef>
                <a:spcPct val="20000"/>
              </a:spcBef>
              <a:buClr>
                <a:schemeClr val="tx1"/>
              </a:buClr>
              <a:buFont typeface="Wingdings" pitchFamily="2" charset="2"/>
              <a:buChar char="§"/>
              <a:defRPr sz="2000">
                <a:solidFill>
                  <a:schemeClr val="tx1"/>
                </a:solidFill>
                <a:latin typeface="Arial" pitchFamily="34" charset="0"/>
                <a:cs typeface="Tahoma" pitchFamily="34" charset="0"/>
              </a:defRPr>
            </a:lvl3pPr>
            <a:lvl4pPr marL="1600200" indent="-228600" eaLnBrk="0" hangingPunct="0">
              <a:spcBef>
                <a:spcPct val="20000"/>
              </a:spcBef>
              <a:buClr>
                <a:schemeClr val="tx1"/>
              </a:buClr>
              <a:buFont typeface="Times" pitchFamily="18" charset="0"/>
              <a:buChar char="•"/>
              <a:defRPr>
                <a:solidFill>
                  <a:schemeClr val="tx1"/>
                </a:solidFill>
                <a:latin typeface="Arial" pitchFamily="34" charset="0"/>
                <a:cs typeface="Tahoma" pitchFamily="34" charset="0"/>
              </a:defRPr>
            </a:lvl4pPr>
            <a:lvl5pPr marL="2057400" indent="-228600" eaLnBrk="0" hangingPunct="0">
              <a:spcBef>
                <a:spcPct val="20000"/>
              </a:spcBef>
              <a:buClr>
                <a:schemeClr val="tx1"/>
              </a:buClr>
              <a:buFont typeface="Wingdings" pitchFamily="2" charset="2"/>
              <a:buChar char="§"/>
              <a:defRPr>
                <a:solidFill>
                  <a:schemeClr val="tx1"/>
                </a:solidFill>
                <a:latin typeface="Arial" pitchFamily="34" charset="0"/>
                <a:cs typeface="Tahoma" pitchFamily="34" charset="0"/>
              </a:defRPr>
            </a:lvl5pPr>
            <a:lvl6pPr marL="2514600" indent="-228600" eaLnBrk="0" fontAlgn="base" hangingPunct="0">
              <a:spcBef>
                <a:spcPct val="20000"/>
              </a:spcBef>
              <a:spcAft>
                <a:spcPct val="0"/>
              </a:spcAft>
              <a:buClr>
                <a:schemeClr val="tx1"/>
              </a:buClr>
              <a:buFont typeface="Wingdings" pitchFamily="2" charset="2"/>
              <a:buChar char="§"/>
              <a:defRPr>
                <a:solidFill>
                  <a:schemeClr val="tx1"/>
                </a:solidFill>
                <a:latin typeface="Arial" pitchFamily="34" charset="0"/>
                <a:cs typeface="Tahoma" pitchFamily="34" charset="0"/>
              </a:defRPr>
            </a:lvl6pPr>
            <a:lvl7pPr marL="2971800" indent="-228600" eaLnBrk="0" fontAlgn="base" hangingPunct="0">
              <a:spcBef>
                <a:spcPct val="20000"/>
              </a:spcBef>
              <a:spcAft>
                <a:spcPct val="0"/>
              </a:spcAft>
              <a:buClr>
                <a:schemeClr val="tx1"/>
              </a:buClr>
              <a:buFont typeface="Wingdings" pitchFamily="2" charset="2"/>
              <a:buChar char="§"/>
              <a:defRPr>
                <a:solidFill>
                  <a:schemeClr val="tx1"/>
                </a:solidFill>
                <a:latin typeface="Arial" pitchFamily="34" charset="0"/>
                <a:cs typeface="Tahoma" pitchFamily="34" charset="0"/>
              </a:defRPr>
            </a:lvl7pPr>
            <a:lvl8pPr marL="3429000" indent="-228600" eaLnBrk="0" fontAlgn="base" hangingPunct="0">
              <a:spcBef>
                <a:spcPct val="20000"/>
              </a:spcBef>
              <a:spcAft>
                <a:spcPct val="0"/>
              </a:spcAft>
              <a:buClr>
                <a:schemeClr val="tx1"/>
              </a:buClr>
              <a:buFont typeface="Wingdings" pitchFamily="2" charset="2"/>
              <a:buChar char="§"/>
              <a:defRPr>
                <a:solidFill>
                  <a:schemeClr val="tx1"/>
                </a:solidFill>
                <a:latin typeface="Arial" pitchFamily="34" charset="0"/>
                <a:cs typeface="Tahoma" pitchFamily="34" charset="0"/>
              </a:defRPr>
            </a:lvl8pPr>
            <a:lvl9pPr marL="3886200" indent="-228600" eaLnBrk="0" fontAlgn="base" hangingPunct="0">
              <a:spcBef>
                <a:spcPct val="20000"/>
              </a:spcBef>
              <a:spcAft>
                <a:spcPct val="0"/>
              </a:spcAft>
              <a:buClr>
                <a:schemeClr val="tx1"/>
              </a:buClr>
              <a:buFont typeface="Wingdings" pitchFamily="2" charset="2"/>
              <a:buChar char="§"/>
              <a:defRPr>
                <a:solidFill>
                  <a:schemeClr val="tx1"/>
                </a:solidFill>
                <a:latin typeface="Arial" pitchFamily="34" charset="0"/>
                <a:cs typeface="Tahoma" pitchFamily="34" charset="0"/>
              </a:defRPr>
            </a:lvl9pPr>
          </a:lstStyle>
          <a:p>
            <a:pPr>
              <a:spcBef>
                <a:spcPct val="0"/>
              </a:spcBef>
              <a:buClrTx/>
              <a:buFontTx/>
              <a:buNone/>
            </a:pPr>
            <a:r>
              <a:rPr lang="en-US" altLang="en-US" sz="1800" dirty="0" smtClean="0">
                <a:solidFill>
                  <a:prstClr val="black">
                    <a:lumMod val="75000"/>
                    <a:lumOff val="25000"/>
                  </a:prstClr>
                </a:solidFill>
              </a:rPr>
              <a:t>EXCHANGE RATE (POUNDS PER DOLLAR)</a:t>
            </a:r>
            <a:endParaRPr lang="en-US" altLang="en-US" sz="1800" dirty="0">
              <a:solidFill>
                <a:prstClr val="black">
                  <a:lumMod val="75000"/>
                  <a:lumOff val="25000"/>
                </a:prstClr>
              </a:solidFill>
            </a:endParaRPr>
          </a:p>
        </p:txBody>
      </p:sp>
      <p:sp>
        <p:nvSpPr>
          <p:cNvPr id="42" name="Text Box 10"/>
          <p:cNvSpPr txBox="1">
            <a:spLocks noChangeArrowheads="1"/>
          </p:cNvSpPr>
          <p:nvPr/>
        </p:nvSpPr>
        <p:spPr bwMode="auto">
          <a:xfrm>
            <a:off x="304800" y="5954712"/>
            <a:ext cx="6858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1"/>
              </a:buClr>
              <a:buFont typeface="Times" pitchFamily="18" charset="0"/>
              <a:buChar char="•"/>
              <a:defRPr sz="4000" b="1">
                <a:solidFill>
                  <a:schemeClr val="tx1"/>
                </a:solidFill>
                <a:latin typeface="Arial" pitchFamily="34" charset="0"/>
                <a:cs typeface="Arial" pitchFamily="34" charset="0"/>
              </a:defRPr>
            </a:lvl1pPr>
            <a:lvl2pPr marL="742950" indent="-285750" eaLnBrk="0" hangingPunct="0">
              <a:spcBef>
                <a:spcPct val="20000"/>
              </a:spcBef>
              <a:buClr>
                <a:schemeClr val="tx1"/>
              </a:buClr>
              <a:buFont typeface="Wingdings" pitchFamily="2" charset="2"/>
              <a:buChar char="w"/>
              <a:defRPr sz="2400">
                <a:solidFill>
                  <a:schemeClr val="tx1"/>
                </a:solidFill>
                <a:latin typeface="Arial" pitchFamily="34" charset="0"/>
                <a:cs typeface="Tahoma" pitchFamily="34" charset="0"/>
              </a:defRPr>
            </a:lvl2pPr>
            <a:lvl3pPr marL="1143000" indent="-228600" eaLnBrk="0" hangingPunct="0">
              <a:spcBef>
                <a:spcPct val="20000"/>
              </a:spcBef>
              <a:buClr>
                <a:schemeClr val="tx1"/>
              </a:buClr>
              <a:buFont typeface="Wingdings" pitchFamily="2" charset="2"/>
              <a:buChar char="§"/>
              <a:defRPr sz="2000">
                <a:solidFill>
                  <a:schemeClr val="tx1"/>
                </a:solidFill>
                <a:latin typeface="Arial" pitchFamily="34" charset="0"/>
                <a:cs typeface="Tahoma" pitchFamily="34" charset="0"/>
              </a:defRPr>
            </a:lvl3pPr>
            <a:lvl4pPr marL="1600200" indent="-228600" eaLnBrk="0" hangingPunct="0">
              <a:spcBef>
                <a:spcPct val="20000"/>
              </a:spcBef>
              <a:buClr>
                <a:schemeClr val="tx1"/>
              </a:buClr>
              <a:buFont typeface="Times" pitchFamily="18" charset="0"/>
              <a:buChar char="•"/>
              <a:defRPr>
                <a:solidFill>
                  <a:schemeClr val="tx1"/>
                </a:solidFill>
                <a:latin typeface="Arial" pitchFamily="34" charset="0"/>
                <a:cs typeface="Tahoma" pitchFamily="34" charset="0"/>
              </a:defRPr>
            </a:lvl4pPr>
            <a:lvl5pPr marL="2057400" indent="-228600" eaLnBrk="0" hangingPunct="0">
              <a:spcBef>
                <a:spcPct val="20000"/>
              </a:spcBef>
              <a:buClr>
                <a:schemeClr val="tx1"/>
              </a:buClr>
              <a:buFont typeface="Wingdings" pitchFamily="2" charset="2"/>
              <a:buChar char="§"/>
              <a:defRPr>
                <a:solidFill>
                  <a:schemeClr val="tx1"/>
                </a:solidFill>
                <a:latin typeface="Arial" pitchFamily="34" charset="0"/>
                <a:cs typeface="Tahoma" pitchFamily="34" charset="0"/>
              </a:defRPr>
            </a:lvl5pPr>
            <a:lvl6pPr marL="2514600" indent="-228600" eaLnBrk="0" fontAlgn="base" hangingPunct="0">
              <a:spcBef>
                <a:spcPct val="20000"/>
              </a:spcBef>
              <a:spcAft>
                <a:spcPct val="0"/>
              </a:spcAft>
              <a:buClr>
                <a:schemeClr val="tx1"/>
              </a:buClr>
              <a:buFont typeface="Wingdings" pitchFamily="2" charset="2"/>
              <a:buChar char="§"/>
              <a:defRPr>
                <a:solidFill>
                  <a:schemeClr val="tx1"/>
                </a:solidFill>
                <a:latin typeface="Arial" pitchFamily="34" charset="0"/>
                <a:cs typeface="Tahoma" pitchFamily="34" charset="0"/>
              </a:defRPr>
            </a:lvl6pPr>
            <a:lvl7pPr marL="2971800" indent="-228600" eaLnBrk="0" fontAlgn="base" hangingPunct="0">
              <a:spcBef>
                <a:spcPct val="20000"/>
              </a:spcBef>
              <a:spcAft>
                <a:spcPct val="0"/>
              </a:spcAft>
              <a:buClr>
                <a:schemeClr val="tx1"/>
              </a:buClr>
              <a:buFont typeface="Wingdings" pitchFamily="2" charset="2"/>
              <a:buChar char="§"/>
              <a:defRPr>
                <a:solidFill>
                  <a:schemeClr val="tx1"/>
                </a:solidFill>
                <a:latin typeface="Arial" pitchFamily="34" charset="0"/>
                <a:cs typeface="Tahoma" pitchFamily="34" charset="0"/>
              </a:defRPr>
            </a:lvl7pPr>
            <a:lvl8pPr marL="3429000" indent="-228600" eaLnBrk="0" fontAlgn="base" hangingPunct="0">
              <a:spcBef>
                <a:spcPct val="20000"/>
              </a:spcBef>
              <a:spcAft>
                <a:spcPct val="0"/>
              </a:spcAft>
              <a:buClr>
                <a:schemeClr val="tx1"/>
              </a:buClr>
              <a:buFont typeface="Wingdings" pitchFamily="2" charset="2"/>
              <a:buChar char="§"/>
              <a:defRPr>
                <a:solidFill>
                  <a:schemeClr val="tx1"/>
                </a:solidFill>
                <a:latin typeface="Arial" pitchFamily="34" charset="0"/>
                <a:cs typeface="Tahoma" pitchFamily="34" charset="0"/>
              </a:defRPr>
            </a:lvl8pPr>
            <a:lvl9pPr marL="3886200" indent="-228600" eaLnBrk="0" fontAlgn="base" hangingPunct="0">
              <a:spcBef>
                <a:spcPct val="20000"/>
              </a:spcBef>
              <a:spcAft>
                <a:spcPct val="0"/>
              </a:spcAft>
              <a:buClr>
                <a:schemeClr val="tx1"/>
              </a:buClr>
              <a:buFont typeface="Wingdings" pitchFamily="2" charset="2"/>
              <a:buChar char="§"/>
              <a:defRPr>
                <a:solidFill>
                  <a:schemeClr val="tx1"/>
                </a:solidFill>
                <a:latin typeface="Arial" pitchFamily="34" charset="0"/>
                <a:cs typeface="Tahoma" pitchFamily="34" charset="0"/>
              </a:defRPr>
            </a:lvl9pPr>
          </a:lstStyle>
          <a:p>
            <a:pPr algn="ctr">
              <a:spcBef>
                <a:spcPct val="0"/>
              </a:spcBef>
              <a:buClrTx/>
              <a:buFontTx/>
              <a:buNone/>
            </a:pPr>
            <a:r>
              <a:rPr lang="en-US" altLang="en-US" sz="1800" dirty="0" smtClean="0">
                <a:solidFill>
                  <a:prstClr val="black">
                    <a:lumMod val="75000"/>
                    <a:lumOff val="25000"/>
                  </a:prstClr>
                </a:solidFill>
              </a:rPr>
              <a:t>QUANTITY OF DOLLARS</a:t>
            </a:r>
            <a:endParaRPr lang="en-US" altLang="en-US" sz="1800" dirty="0">
              <a:solidFill>
                <a:prstClr val="black">
                  <a:lumMod val="75000"/>
                  <a:lumOff val="25000"/>
                </a:prstClr>
              </a:solidFill>
            </a:endParaRPr>
          </a:p>
        </p:txBody>
      </p:sp>
      <p:sp>
        <p:nvSpPr>
          <p:cNvPr id="44" name="Line 23"/>
          <p:cNvSpPr>
            <a:spLocks noChangeShapeType="1"/>
          </p:cNvSpPr>
          <p:nvPr/>
        </p:nvSpPr>
        <p:spPr bwMode="auto">
          <a:xfrm>
            <a:off x="1247616" y="3448110"/>
            <a:ext cx="128587" cy="1587"/>
          </a:xfrm>
          <a:prstGeom prst="line">
            <a:avLst/>
          </a:prstGeom>
          <a:noFill/>
          <a:ln w="19050">
            <a:solidFill>
              <a:srgbClr val="1F1A17"/>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5" name="Rectangle 7"/>
          <p:cNvSpPr>
            <a:spLocks noChangeArrowheads="1"/>
          </p:cNvSpPr>
          <p:nvPr/>
        </p:nvSpPr>
        <p:spPr bwMode="auto">
          <a:xfrm>
            <a:off x="762000" y="2514600"/>
            <a:ext cx="411345" cy="261610"/>
          </a:xfrm>
          <a:prstGeom prst="rect">
            <a:avLst/>
          </a:prstGeom>
          <a:noFill/>
          <a:ln w="9525">
            <a:noFill/>
            <a:miter lim="800000"/>
            <a:headEnd/>
            <a:tailEnd/>
          </a:ln>
        </p:spPr>
        <p:txBody>
          <a:bodyPr wrap="square" lIns="0" tIns="0" rIns="0" bIns="0">
            <a:spAutoFit/>
          </a:bodyPr>
          <a:lstStyle/>
          <a:p>
            <a:pPr algn="r">
              <a:defRPr/>
            </a:pPr>
            <a:r>
              <a:rPr lang="en-US" sz="1700" b="1" i="1" dirty="0" smtClean="0">
                <a:solidFill>
                  <a:srgbClr val="1F1A17"/>
                </a:solidFill>
                <a:latin typeface="Arial" pitchFamily="34" charset="0"/>
              </a:rPr>
              <a:t>e</a:t>
            </a:r>
            <a:r>
              <a:rPr lang="en-US" sz="1700" b="1" baseline="-25000" dirty="0" smtClean="0">
                <a:solidFill>
                  <a:srgbClr val="1F1A17"/>
                </a:solidFill>
                <a:latin typeface="Arial" pitchFamily="34" charset="0"/>
              </a:rPr>
              <a:t>2</a:t>
            </a:r>
            <a:r>
              <a:rPr lang="en-US" sz="1700" b="1" dirty="0" smtClean="0">
                <a:solidFill>
                  <a:srgbClr val="1F1A17"/>
                </a:solidFill>
                <a:latin typeface="Arial" pitchFamily="34" charset="0"/>
              </a:rPr>
              <a:t> </a:t>
            </a:r>
            <a:endParaRPr lang="en-US" sz="2400" dirty="0">
              <a:solidFill>
                <a:prstClr val="black"/>
              </a:solidFill>
              <a:effectLst>
                <a:outerShdw blurRad="38100" dist="38100" dir="2700000" algn="tl">
                  <a:srgbClr val="C0C0C0"/>
                </a:outerShdw>
              </a:effectLst>
              <a:latin typeface="Arial" pitchFamily="34" charset="0"/>
            </a:endParaRPr>
          </a:p>
        </p:txBody>
      </p:sp>
      <p:sp>
        <p:nvSpPr>
          <p:cNvPr id="46" name="Line 23"/>
          <p:cNvSpPr>
            <a:spLocks noChangeShapeType="1"/>
          </p:cNvSpPr>
          <p:nvPr/>
        </p:nvSpPr>
        <p:spPr bwMode="auto">
          <a:xfrm>
            <a:off x="1247616" y="2665413"/>
            <a:ext cx="128587" cy="1587"/>
          </a:xfrm>
          <a:prstGeom prst="line">
            <a:avLst/>
          </a:prstGeom>
          <a:noFill/>
          <a:ln w="19050">
            <a:solidFill>
              <a:srgbClr val="1F1A17"/>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52" name="Rectangle 15"/>
          <p:cNvSpPr>
            <a:spLocks noChangeArrowheads="1"/>
          </p:cNvSpPr>
          <p:nvPr/>
        </p:nvSpPr>
        <p:spPr bwMode="auto">
          <a:xfrm>
            <a:off x="3405983" y="5624900"/>
            <a:ext cx="327817" cy="261610"/>
          </a:xfrm>
          <a:prstGeom prst="rect">
            <a:avLst/>
          </a:prstGeom>
          <a:noFill/>
          <a:ln w="9525">
            <a:noFill/>
            <a:miter lim="800000"/>
            <a:headEnd/>
            <a:tailEnd/>
          </a:ln>
        </p:spPr>
        <p:txBody>
          <a:bodyPr wrap="square" lIns="0" tIns="0" rIns="0" bIns="0">
            <a:spAutoFit/>
          </a:bodyPr>
          <a:lstStyle/>
          <a:p>
            <a:pPr>
              <a:defRPr/>
            </a:pPr>
            <a:r>
              <a:rPr lang="en-US" sz="1700" b="1" i="1" dirty="0" smtClean="0">
                <a:solidFill>
                  <a:srgbClr val="1F1A17"/>
                </a:solidFill>
                <a:latin typeface="Arial" pitchFamily="34" charset="0"/>
              </a:rPr>
              <a:t>Q</a:t>
            </a:r>
            <a:r>
              <a:rPr lang="en-US" sz="1700" b="1" baseline="-25000" dirty="0" smtClean="0">
                <a:solidFill>
                  <a:srgbClr val="1F1A17"/>
                </a:solidFill>
                <a:latin typeface="Arial" pitchFamily="34" charset="0"/>
              </a:rPr>
              <a:t>0</a:t>
            </a:r>
            <a:r>
              <a:rPr lang="en-US" sz="1700" b="1" dirty="0" smtClean="0">
                <a:solidFill>
                  <a:srgbClr val="1F1A17"/>
                </a:solidFill>
                <a:latin typeface="Arial" pitchFamily="34" charset="0"/>
              </a:rPr>
              <a:t>                 </a:t>
            </a:r>
            <a:endParaRPr lang="en-US" sz="2400" dirty="0">
              <a:solidFill>
                <a:prstClr val="black"/>
              </a:solidFill>
              <a:effectLst>
                <a:outerShdw blurRad="38100" dist="38100" dir="2700000" algn="tl">
                  <a:srgbClr val="C0C0C0"/>
                </a:outerShdw>
              </a:effectLst>
              <a:latin typeface="Arial" pitchFamily="34" charset="0"/>
            </a:endParaRPr>
          </a:p>
        </p:txBody>
      </p:sp>
      <p:sp>
        <p:nvSpPr>
          <p:cNvPr id="55" name="Line 34"/>
          <p:cNvSpPr>
            <a:spLocks noChangeShapeType="1"/>
          </p:cNvSpPr>
          <p:nvPr/>
        </p:nvSpPr>
        <p:spPr bwMode="auto">
          <a:xfrm>
            <a:off x="3528217" y="5476905"/>
            <a:ext cx="0" cy="147995"/>
          </a:xfrm>
          <a:prstGeom prst="line">
            <a:avLst/>
          </a:prstGeom>
          <a:noFill/>
          <a:ln w="19050">
            <a:solidFill>
              <a:srgbClr val="1F1A17"/>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56" name="Rectangle 15"/>
          <p:cNvSpPr>
            <a:spLocks noChangeArrowheads="1"/>
          </p:cNvSpPr>
          <p:nvPr/>
        </p:nvSpPr>
        <p:spPr bwMode="auto">
          <a:xfrm>
            <a:off x="4191000" y="5624900"/>
            <a:ext cx="327817" cy="261610"/>
          </a:xfrm>
          <a:prstGeom prst="rect">
            <a:avLst/>
          </a:prstGeom>
          <a:noFill/>
          <a:ln w="9525">
            <a:noFill/>
            <a:miter lim="800000"/>
            <a:headEnd/>
            <a:tailEnd/>
          </a:ln>
        </p:spPr>
        <p:txBody>
          <a:bodyPr wrap="square" lIns="0" tIns="0" rIns="0" bIns="0">
            <a:spAutoFit/>
          </a:bodyPr>
          <a:lstStyle/>
          <a:p>
            <a:pPr>
              <a:defRPr/>
            </a:pPr>
            <a:r>
              <a:rPr lang="en-US" sz="1700" b="1" i="1" dirty="0" smtClean="0">
                <a:solidFill>
                  <a:srgbClr val="1F1A17"/>
                </a:solidFill>
                <a:latin typeface="Arial" pitchFamily="34" charset="0"/>
              </a:rPr>
              <a:t>Q</a:t>
            </a:r>
            <a:r>
              <a:rPr lang="en-US" sz="1700" b="1" baseline="-25000" dirty="0">
                <a:solidFill>
                  <a:srgbClr val="1F1A17"/>
                </a:solidFill>
                <a:latin typeface="Arial" pitchFamily="34" charset="0"/>
              </a:rPr>
              <a:t>2</a:t>
            </a:r>
            <a:r>
              <a:rPr lang="en-US" sz="1700" b="1" dirty="0" smtClean="0">
                <a:solidFill>
                  <a:srgbClr val="1F1A17"/>
                </a:solidFill>
                <a:latin typeface="Arial" pitchFamily="34" charset="0"/>
              </a:rPr>
              <a:t>                 </a:t>
            </a:r>
            <a:endParaRPr lang="en-US" sz="2400" dirty="0">
              <a:solidFill>
                <a:prstClr val="black"/>
              </a:solidFill>
              <a:effectLst>
                <a:outerShdw blurRad="38100" dist="38100" dir="2700000" algn="tl">
                  <a:srgbClr val="C0C0C0"/>
                </a:outerShdw>
              </a:effectLst>
              <a:latin typeface="Arial" pitchFamily="34" charset="0"/>
            </a:endParaRPr>
          </a:p>
        </p:txBody>
      </p:sp>
      <p:sp>
        <p:nvSpPr>
          <p:cNvPr id="60" name="Line 34"/>
          <p:cNvSpPr>
            <a:spLocks noChangeShapeType="1"/>
          </p:cNvSpPr>
          <p:nvPr/>
        </p:nvSpPr>
        <p:spPr bwMode="auto">
          <a:xfrm>
            <a:off x="4290217" y="5476905"/>
            <a:ext cx="0" cy="147995"/>
          </a:xfrm>
          <a:prstGeom prst="line">
            <a:avLst/>
          </a:prstGeom>
          <a:noFill/>
          <a:ln w="19050">
            <a:solidFill>
              <a:srgbClr val="1F1A17"/>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62" name="Line 13"/>
          <p:cNvSpPr>
            <a:spLocks noChangeShapeType="1"/>
          </p:cNvSpPr>
          <p:nvPr/>
        </p:nvSpPr>
        <p:spPr bwMode="auto">
          <a:xfrm flipH="1" flipV="1">
            <a:off x="1371599" y="3446523"/>
            <a:ext cx="2128190" cy="0"/>
          </a:xfrm>
          <a:prstGeom prst="line">
            <a:avLst/>
          </a:prstGeom>
          <a:noFill/>
          <a:ln w="22225">
            <a:solidFill>
              <a:schemeClr val="tx1">
                <a:lumMod val="50000"/>
                <a:lumOff val="50000"/>
              </a:schemeClr>
            </a:solidFill>
            <a:prstDash val="sysDot"/>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cs typeface="Arial" charset="0"/>
            </a:endParaRPr>
          </a:p>
        </p:txBody>
      </p:sp>
      <p:sp>
        <p:nvSpPr>
          <p:cNvPr id="83" name="Line 13"/>
          <p:cNvSpPr>
            <a:spLocks noChangeShapeType="1"/>
          </p:cNvSpPr>
          <p:nvPr/>
        </p:nvSpPr>
        <p:spPr bwMode="auto">
          <a:xfrm flipH="1">
            <a:off x="1371597" y="2665413"/>
            <a:ext cx="2895602" cy="1587"/>
          </a:xfrm>
          <a:prstGeom prst="line">
            <a:avLst/>
          </a:prstGeom>
          <a:noFill/>
          <a:ln w="22225">
            <a:solidFill>
              <a:schemeClr val="tx1">
                <a:lumMod val="50000"/>
                <a:lumOff val="50000"/>
              </a:schemeClr>
            </a:solidFill>
            <a:prstDash val="sysDot"/>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cs typeface="Arial" charset="0"/>
            </a:endParaRPr>
          </a:p>
        </p:txBody>
      </p:sp>
      <p:cxnSp>
        <p:nvCxnSpPr>
          <p:cNvPr id="84" name="Straight Connector 34"/>
          <p:cNvCxnSpPr>
            <a:cxnSpLocks noChangeShapeType="1"/>
          </p:cNvCxnSpPr>
          <p:nvPr/>
        </p:nvCxnSpPr>
        <p:spPr bwMode="auto">
          <a:xfrm>
            <a:off x="3505200" y="3448110"/>
            <a:ext cx="26591" cy="2027234"/>
          </a:xfrm>
          <a:prstGeom prst="line">
            <a:avLst/>
          </a:prstGeom>
          <a:noFill/>
          <a:ln w="22225" algn="ctr">
            <a:solidFill>
              <a:schemeClr val="tx1">
                <a:lumMod val="50000"/>
                <a:lumOff val="50000"/>
              </a:schemeClr>
            </a:solidFill>
            <a:prstDash val="sysDot"/>
            <a:round/>
            <a:headEnd/>
            <a:tailEnd/>
          </a:ln>
          <a:extLst>
            <a:ext uri="{909E8E84-426E-40DD-AFC4-6F175D3DCCD1}">
              <a14:hiddenFill xmlns:a14="http://schemas.microsoft.com/office/drawing/2010/main">
                <a:noFill/>
              </a14:hiddenFill>
            </a:ext>
          </a:extLst>
        </p:spPr>
      </p:cxnSp>
      <p:cxnSp>
        <p:nvCxnSpPr>
          <p:cNvPr id="85" name="Straight Connector 34"/>
          <p:cNvCxnSpPr>
            <a:cxnSpLocks noChangeShapeType="1"/>
          </p:cNvCxnSpPr>
          <p:nvPr/>
        </p:nvCxnSpPr>
        <p:spPr bwMode="auto">
          <a:xfrm>
            <a:off x="4282597" y="2667000"/>
            <a:ext cx="0" cy="2781420"/>
          </a:xfrm>
          <a:prstGeom prst="line">
            <a:avLst/>
          </a:prstGeom>
          <a:noFill/>
          <a:ln w="22225" algn="ctr">
            <a:solidFill>
              <a:schemeClr val="tx1">
                <a:lumMod val="50000"/>
                <a:lumOff val="50000"/>
              </a:schemeClr>
            </a:solidFill>
            <a:prstDash val="sysDot"/>
            <a:round/>
            <a:headEnd/>
            <a:tailEnd/>
          </a:ln>
          <a:extLst>
            <a:ext uri="{909E8E84-426E-40DD-AFC4-6F175D3DCCD1}">
              <a14:hiddenFill xmlns:a14="http://schemas.microsoft.com/office/drawing/2010/main">
                <a:noFill/>
              </a14:hiddenFill>
            </a:ext>
          </a:extLst>
        </p:spPr>
      </p:cxnSp>
      <p:cxnSp>
        <p:nvCxnSpPr>
          <p:cNvPr id="86" name="Straight Connector 85"/>
          <p:cNvCxnSpPr/>
          <p:nvPr/>
        </p:nvCxnSpPr>
        <p:spPr>
          <a:xfrm flipV="1">
            <a:off x="1773781" y="1647915"/>
            <a:ext cx="3516020" cy="3505200"/>
          </a:xfrm>
          <a:prstGeom prst="line">
            <a:avLst/>
          </a:prstGeom>
          <a:ln w="44450">
            <a:solidFill>
              <a:srgbClr val="0070C0"/>
            </a:solidFill>
          </a:ln>
        </p:spPr>
        <p:style>
          <a:lnRef idx="1">
            <a:schemeClr val="accent1"/>
          </a:lnRef>
          <a:fillRef idx="0">
            <a:schemeClr val="accent1"/>
          </a:fillRef>
          <a:effectRef idx="0">
            <a:schemeClr val="accent1"/>
          </a:effectRef>
          <a:fontRef idx="minor">
            <a:schemeClr val="tx1"/>
          </a:fontRef>
        </p:style>
      </p:cxnSp>
      <p:sp>
        <p:nvSpPr>
          <p:cNvPr id="87" name="Text Box 12"/>
          <p:cNvSpPr txBox="1">
            <a:spLocks noChangeArrowheads="1"/>
          </p:cNvSpPr>
          <p:nvPr/>
        </p:nvSpPr>
        <p:spPr bwMode="auto">
          <a:xfrm>
            <a:off x="5257800" y="1295400"/>
            <a:ext cx="685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en-US" altLang="en-US" sz="2000" b="1" dirty="0" smtClean="0">
                <a:solidFill>
                  <a:srgbClr val="0070C0"/>
                </a:solidFill>
                <a:latin typeface="Arial" charset="0"/>
              </a:rPr>
              <a:t>S</a:t>
            </a:r>
            <a:r>
              <a:rPr lang="en-US" altLang="en-US" sz="2000" b="1" baseline="-25000" dirty="0">
                <a:solidFill>
                  <a:srgbClr val="0070C0"/>
                </a:solidFill>
                <a:latin typeface="Arial" charset="0"/>
              </a:rPr>
              <a:t>$</a:t>
            </a:r>
            <a:endParaRPr lang="en-US" altLang="en-US" sz="2000" b="1" baseline="-25000" dirty="0" smtClean="0">
              <a:solidFill>
                <a:srgbClr val="0070C0"/>
              </a:solidFill>
              <a:latin typeface="Arial" charset="0"/>
            </a:endParaRPr>
          </a:p>
        </p:txBody>
      </p:sp>
      <p:sp>
        <p:nvSpPr>
          <p:cNvPr id="90" name="Oval 19"/>
          <p:cNvSpPr>
            <a:spLocks noChangeArrowheads="1"/>
          </p:cNvSpPr>
          <p:nvPr/>
        </p:nvSpPr>
        <p:spPr bwMode="auto">
          <a:xfrm>
            <a:off x="3408349" y="3332872"/>
            <a:ext cx="182880" cy="182880"/>
          </a:xfrm>
          <a:prstGeom prst="ellipse">
            <a:avLst/>
          </a:prstGeom>
          <a:solidFill>
            <a:schemeClr val="tx1"/>
          </a:solidFill>
          <a:ln w="9525">
            <a:solidFill>
              <a:schemeClr val="bg1">
                <a:lumMod val="85000"/>
              </a:schemeClr>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endParaRPr lang="en-US" altLang="en-US" smtClean="0">
              <a:solidFill>
                <a:prstClr val="black"/>
              </a:solidFill>
              <a:latin typeface="Arial" charset="0"/>
            </a:endParaRPr>
          </a:p>
        </p:txBody>
      </p:sp>
      <p:sp>
        <p:nvSpPr>
          <p:cNvPr id="48" name="Rectangle 7"/>
          <p:cNvSpPr>
            <a:spLocks noChangeArrowheads="1"/>
          </p:cNvSpPr>
          <p:nvPr/>
        </p:nvSpPr>
        <p:spPr bwMode="auto">
          <a:xfrm>
            <a:off x="762000" y="3276600"/>
            <a:ext cx="411345" cy="261610"/>
          </a:xfrm>
          <a:prstGeom prst="rect">
            <a:avLst/>
          </a:prstGeom>
          <a:noFill/>
          <a:ln w="9525">
            <a:noFill/>
            <a:miter lim="800000"/>
            <a:headEnd/>
            <a:tailEnd/>
          </a:ln>
        </p:spPr>
        <p:txBody>
          <a:bodyPr wrap="square" lIns="0" tIns="0" rIns="0" bIns="0">
            <a:spAutoFit/>
          </a:bodyPr>
          <a:lstStyle/>
          <a:p>
            <a:pPr algn="r">
              <a:defRPr/>
            </a:pPr>
            <a:r>
              <a:rPr lang="en-US" sz="1700" b="1" i="1" dirty="0" smtClean="0">
                <a:solidFill>
                  <a:srgbClr val="1F1A17"/>
                </a:solidFill>
                <a:latin typeface="Arial" pitchFamily="34" charset="0"/>
              </a:rPr>
              <a:t>e</a:t>
            </a:r>
            <a:r>
              <a:rPr lang="en-US" sz="1700" b="1" baseline="-25000" dirty="0">
                <a:solidFill>
                  <a:srgbClr val="1F1A17"/>
                </a:solidFill>
                <a:latin typeface="Arial" pitchFamily="34" charset="0"/>
              </a:rPr>
              <a:t>0</a:t>
            </a:r>
            <a:r>
              <a:rPr lang="en-US" sz="1700" b="1" dirty="0" smtClean="0">
                <a:solidFill>
                  <a:srgbClr val="1F1A17"/>
                </a:solidFill>
                <a:latin typeface="Arial" pitchFamily="34" charset="0"/>
              </a:rPr>
              <a:t> </a:t>
            </a:r>
            <a:endParaRPr lang="en-US" sz="2400" dirty="0">
              <a:solidFill>
                <a:prstClr val="black"/>
              </a:solidFill>
              <a:effectLst>
                <a:outerShdw blurRad="38100" dist="38100" dir="2700000" algn="tl">
                  <a:srgbClr val="C0C0C0"/>
                </a:outerShdw>
              </a:effectLst>
              <a:latin typeface="Arial" pitchFamily="34" charset="0"/>
            </a:endParaRPr>
          </a:p>
        </p:txBody>
      </p:sp>
      <p:sp>
        <p:nvSpPr>
          <p:cNvPr id="50" name="Line 23"/>
          <p:cNvSpPr>
            <a:spLocks noChangeShapeType="1"/>
          </p:cNvSpPr>
          <p:nvPr/>
        </p:nvSpPr>
        <p:spPr bwMode="auto">
          <a:xfrm>
            <a:off x="1247616" y="4177100"/>
            <a:ext cx="128587" cy="1587"/>
          </a:xfrm>
          <a:prstGeom prst="line">
            <a:avLst/>
          </a:prstGeom>
          <a:noFill/>
          <a:ln w="19050">
            <a:solidFill>
              <a:srgbClr val="1F1A17"/>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51" name="Rectangle 7"/>
          <p:cNvSpPr>
            <a:spLocks noChangeArrowheads="1"/>
          </p:cNvSpPr>
          <p:nvPr/>
        </p:nvSpPr>
        <p:spPr bwMode="auto">
          <a:xfrm>
            <a:off x="762000" y="4005590"/>
            <a:ext cx="411345" cy="261610"/>
          </a:xfrm>
          <a:prstGeom prst="rect">
            <a:avLst/>
          </a:prstGeom>
          <a:noFill/>
          <a:ln w="9525">
            <a:noFill/>
            <a:miter lim="800000"/>
            <a:headEnd/>
            <a:tailEnd/>
          </a:ln>
        </p:spPr>
        <p:txBody>
          <a:bodyPr wrap="square" lIns="0" tIns="0" rIns="0" bIns="0">
            <a:spAutoFit/>
          </a:bodyPr>
          <a:lstStyle/>
          <a:p>
            <a:pPr algn="r">
              <a:defRPr/>
            </a:pPr>
            <a:r>
              <a:rPr lang="en-US" sz="1700" b="1" i="1" dirty="0" smtClean="0">
                <a:solidFill>
                  <a:srgbClr val="1F1A17"/>
                </a:solidFill>
                <a:latin typeface="Arial" pitchFamily="34" charset="0"/>
              </a:rPr>
              <a:t>e</a:t>
            </a:r>
            <a:r>
              <a:rPr lang="en-US" sz="1700" b="1" baseline="-25000" dirty="0" smtClean="0">
                <a:solidFill>
                  <a:srgbClr val="1F1A17"/>
                </a:solidFill>
                <a:latin typeface="Arial" pitchFamily="34" charset="0"/>
              </a:rPr>
              <a:t>1</a:t>
            </a:r>
            <a:r>
              <a:rPr lang="en-US" sz="1700" b="1" dirty="0" smtClean="0">
                <a:solidFill>
                  <a:srgbClr val="1F1A17"/>
                </a:solidFill>
                <a:latin typeface="Arial" pitchFamily="34" charset="0"/>
              </a:rPr>
              <a:t> </a:t>
            </a:r>
            <a:endParaRPr lang="en-US" sz="2400" dirty="0">
              <a:solidFill>
                <a:prstClr val="black"/>
              </a:solidFill>
              <a:effectLst>
                <a:outerShdw blurRad="38100" dist="38100" dir="2700000" algn="tl">
                  <a:srgbClr val="C0C0C0"/>
                </a:outerShdw>
              </a:effectLst>
              <a:latin typeface="Arial" pitchFamily="34" charset="0"/>
            </a:endParaRPr>
          </a:p>
        </p:txBody>
      </p:sp>
      <p:sp>
        <p:nvSpPr>
          <p:cNvPr id="57" name="Line 13"/>
          <p:cNvSpPr>
            <a:spLocks noChangeShapeType="1"/>
          </p:cNvSpPr>
          <p:nvPr/>
        </p:nvSpPr>
        <p:spPr bwMode="auto">
          <a:xfrm flipH="1">
            <a:off x="1371600" y="4191000"/>
            <a:ext cx="2895602" cy="1587"/>
          </a:xfrm>
          <a:prstGeom prst="line">
            <a:avLst/>
          </a:prstGeom>
          <a:noFill/>
          <a:ln w="22225">
            <a:solidFill>
              <a:schemeClr val="tx1">
                <a:lumMod val="50000"/>
                <a:lumOff val="50000"/>
              </a:schemeClr>
            </a:solidFill>
            <a:prstDash val="sysDot"/>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cs typeface="Arial" charset="0"/>
            </a:endParaRPr>
          </a:p>
        </p:txBody>
      </p:sp>
      <p:cxnSp>
        <p:nvCxnSpPr>
          <p:cNvPr id="59" name="Straight Connector 34"/>
          <p:cNvCxnSpPr>
            <a:cxnSpLocks noChangeShapeType="1"/>
          </p:cNvCxnSpPr>
          <p:nvPr/>
        </p:nvCxnSpPr>
        <p:spPr bwMode="auto">
          <a:xfrm>
            <a:off x="2724542" y="2724329"/>
            <a:ext cx="0" cy="2781420"/>
          </a:xfrm>
          <a:prstGeom prst="line">
            <a:avLst/>
          </a:prstGeom>
          <a:noFill/>
          <a:ln w="22225" algn="ctr">
            <a:solidFill>
              <a:schemeClr val="tx1">
                <a:lumMod val="50000"/>
                <a:lumOff val="50000"/>
              </a:schemeClr>
            </a:solidFill>
            <a:prstDash val="sysDot"/>
            <a:round/>
            <a:headEnd/>
            <a:tailEnd/>
          </a:ln>
          <a:extLst>
            <a:ext uri="{909E8E84-426E-40DD-AFC4-6F175D3DCCD1}">
              <a14:hiddenFill xmlns:a14="http://schemas.microsoft.com/office/drawing/2010/main">
                <a:noFill/>
              </a14:hiddenFill>
            </a:ext>
          </a:extLst>
        </p:spPr>
      </p:cxnSp>
      <p:cxnSp>
        <p:nvCxnSpPr>
          <p:cNvPr id="37" name="Straight Connector 36"/>
          <p:cNvCxnSpPr/>
          <p:nvPr/>
        </p:nvCxnSpPr>
        <p:spPr>
          <a:xfrm>
            <a:off x="1376203" y="5475344"/>
            <a:ext cx="4876800"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Rectangle 15"/>
          <p:cNvSpPr>
            <a:spLocks noChangeArrowheads="1"/>
          </p:cNvSpPr>
          <p:nvPr/>
        </p:nvSpPr>
        <p:spPr bwMode="auto">
          <a:xfrm>
            <a:off x="2602308" y="5634395"/>
            <a:ext cx="327817" cy="261610"/>
          </a:xfrm>
          <a:prstGeom prst="rect">
            <a:avLst/>
          </a:prstGeom>
          <a:noFill/>
          <a:ln w="9525">
            <a:noFill/>
            <a:miter lim="800000"/>
            <a:headEnd/>
            <a:tailEnd/>
          </a:ln>
        </p:spPr>
        <p:txBody>
          <a:bodyPr wrap="square" lIns="0" tIns="0" rIns="0" bIns="0">
            <a:spAutoFit/>
          </a:bodyPr>
          <a:lstStyle/>
          <a:p>
            <a:pPr>
              <a:defRPr/>
            </a:pPr>
            <a:r>
              <a:rPr lang="en-US" sz="1700" b="1" i="1" dirty="0" smtClean="0">
                <a:solidFill>
                  <a:srgbClr val="1F1A17"/>
                </a:solidFill>
                <a:latin typeface="Arial" pitchFamily="34" charset="0"/>
              </a:rPr>
              <a:t>Q</a:t>
            </a:r>
            <a:r>
              <a:rPr lang="en-US" sz="1700" b="1" baseline="-25000" dirty="0">
                <a:solidFill>
                  <a:srgbClr val="1F1A17"/>
                </a:solidFill>
                <a:latin typeface="Arial" pitchFamily="34" charset="0"/>
              </a:rPr>
              <a:t>1</a:t>
            </a:r>
            <a:r>
              <a:rPr lang="en-US" sz="1700" b="1" dirty="0" smtClean="0">
                <a:solidFill>
                  <a:srgbClr val="1F1A17"/>
                </a:solidFill>
                <a:latin typeface="Arial" pitchFamily="34" charset="0"/>
              </a:rPr>
              <a:t>                 </a:t>
            </a:r>
            <a:endParaRPr lang="en-US" sz="2400" dirty="0">
              <a:solidFill>
                <a:prstClr val="black"/>
              </a:solidFill>
              <a:effectLst>
                <a:outerShdw blurRad="38100" dist="38100" dir="2700000" algn="tl">
                  <a:srgbClr val="C0C0C0"/>
                </a:outerShdw>
              </a:effectLst>
              <a:latin typeface="Arial" pitchFamily="34" charset="0"/>
            </a:endParaRPr>
          </a:p>
        </p:txBody>
      </p:sp>
      <p:sp>
        <p:nvSpPr>
          <p:cNvPr id="64" name="Line 34"/>
          <p:cNvSpPr>
            <a:spLocks noChangeShapeType="1"/>
          </p:cNvSpPr>
          <p:nvPr/>
        </p:nvSpPr>
        <p:spPr bwMode="auto">
          <a:xfrm>
            <a:off x="2724542" y="5486400"/>
            <a:ext cx="0" cy="147995"/>
          </a:xfrm>
          <a:prstGeom prst="line">
            <a:avLst/>
          </a:prstGeom>
          <a:noFill/>
          <a:ln w="19050">
            <a:solidFill>
              <a:srgbClr val="1F1A17"/>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65" name="Oval 19"/>
          <p:cNvSpPr>
            <a:spLocks noChangeArrowheads="1"/>
          </p:cNvSpPr>
          <p:nvPr/>
        </p:nvSpPr>
        <p:spPr bwMode="auto">
          <a:xfrm>
            <a:off x="2636520" y="2590800"/>
            <a:ext cx="182880" cy="182880"/>
          </a:xfrm>
          <a:prstGeom prst="ellipse">
            <a:avLst/>
          </a:prstGeom>
          <a:solidFill>
            <a:schemeClr val="tx1"/>
          </a:solidFill>
          <a:ln w="9525">
            <a:solidFill>
              <a:schemeClr val="bg1">
                <a:lumMod val="85000"/>
              </a:schemeClr>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endParaRPr lang="en-US" altLang="en-US" smtClean="0">
              <a:solidFill>
                <a:prstClr val="black"/>
              </a:solidFill>
              <a:latin typeface="Arial" charset="0"/>
            </a:endParaRPr>
          </a:p>
        </p:txBody>
      </p:sp>
      <p:sp>
        <p:nvSpPr>
          <p:cNvPr id="66" name="Oval 19"/>
          <p:cNvSpPr>
            <a:spLocks noChangeArrowheads="1"/>
          </p:cNvSpPr>
          <p:nvPr/>
        </p:nvSpPr>
        <p:spPr bwMode="auto">
          <a:xfrm>
            <a:off x="4191000" y="2590800"/>
            <a:ext cx="182880" cy="182880"/>
          </a:xfrm>
          <a:prstGeom prst="ellipse">
            <a:avLst/>
          </a:prstGeom>
          <a:solidFill>
            <a:schemeClr val="tx1"/>
          </a:solidFill>
          <a:ln w="9525">
            <a:solidFill>
              <a:schemeClr val="bg1">
                <a:lumMod val="85000"/>
              </a:schemeClr>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endParaRPr lang="en-US" altLang="en-US" smtClean="0">
              <a:solidFill>
                <a:prstClr val="black"/>
              </a:solidFill>
              <a:latin typeface="Arial" charset="0"/>
            </a:endParaRPr>
          </a:p>
        </p:txBody>
      </p:sp>
      <p:sp>
        <p:nvSpPr>
          <p:cNvPr id="67" name="Oval 19"/>
          <p:cNvSpPr>
            <a:spLocks noChangeArrowheads="1"/>
          </p:cNvSpPr>
          <p:nvPr/>
        </p:nvSpPr>
        <p:spPr bwMode="auto">
          <a:xfrm>
            <a:off x="4191000" y="4084320"/>
            <a:ext cx="182880" cy="182880"/>
          </a:xfrm>
          <a:prstGeom prst="ellipse">
            <a:avLst/>
          </a:prstGeom>
          <a:solidFill>
            <a:schemeClr val="tx1"/>
          </a:solidFill>
          <a:ln w="9525">
            <a:solidFill>
              <a:schemeClr val="bg1">
                <a:lumMod val="85000"/>
              </a:schemeClr>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endParaRPr lang="en-US" altLang="en-US" smtClean="0">
              <a:solidFill>
                <a:prstClr val="black"/>
              </a:solidFill>
              <a:latin typeface="Arial" charset="0"/>
            </a:endParaRPr>
          </a:p>
        </p:txBody>
      </p:sp>
      <p:sp>
        <p:nvSpPr>
          <p:cNvPr id="68" name="Oval 19"/>
          <p:cNvSpPr>
            <a:spLocks noChangeArrowheads="1"/>
          </p:cNvSpPr>
          <p:nvPr/>
        </p:nvSpPr>
        <p:spPr bwMode="auto">
          <a:xfrm>
            <a:off x="2636520" y="4084320"/>
            <a:ext cx="182880" cy="182880"/>
          </a:xfrm>
          <a:prstGeom prst="ellipse">
            <a:avLst/>
          </a:prstGeom>
          <a:solidFill>
            <a:schemeClr val="tx1"/>
          </a:solidFill>
          <a:ln w="9525">
            <a:solidFill>
              <a:schemeClr val="bg1">
                <a:lumMod val="85000"/>
              </a:schemeClr>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endParaRPr lang="en-US" altLang="en-US" smtClean="0">
              <a:solidFill>
                <a:prstClr val="black"/>
              </a:solidFill>
              <a:latin typeface="Arial" charset="0"/>
            </a:endParaRPr>
          </a:p>
        </p:txBody>
      </p:sp>
      <p:sp>
        <p:nvSpPr>
          <p:cNvPr id="69" name="Text Box 9"/>
          <p:cNvSpPr txBox="1">
            <a:spLocks noChangeArrowheads="1"/>
          </p:cNvSpPr>
          <p:nvPr/>
        </p:nvSpPr>
        <p:spPr bwMode="auto">
          <a:xfrm>
            <a:off x="3315840" y="2971800"/>
            <a:ext cx="3273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fontAlgn="base">
              <a:spcBef>
                <a:spcPct val="0"/>
              </a:spcBef>
              <a:spcAft>
                <a:spcPct val="0"/>
              </a:spcAft>
            </a:pPr>
            <a:r>
              <a:rPr lang="en-US" altLang="en-US" sz="2000" b="1" i="1" dirty="0">
                <a:solidFill>
                  <a:prstClr val="black"/>
                </a:solidFill>
                <a:latin typeface="Arial" charset="0"/>
                <a:cs typeface="Arial" charset="0"/>
              </a:rPr>
              <a:t>e</a:t>
            </a:r>
            <a:endParaRPr lang="en-US" altLang="en-US" sz="2000" b="1" i="1" baseline="-25000" dirty="0" smtClean="0">
              <a:solidFill>
                <a:prstClr val="black"/>
              </a:solidFill>
              <a:latin typeface="Arial" charset="0"/>
              <a:cs typeface="Arial" charset="0"/>
            </a:endParaRPr>
          </a:p>
        </p:txBody>
      </p:sp>
      <p:cxnSp>
        <p:nvCxnSpPr>
          <p:cNvPr id="40" name="Straight Connector 39"/>
          <p:cNvCxnSpPr/>
          <p:nvPr/>
        </p:nvCxnSpPr>
        <p:spPr>
          <a:xfrm flipV="1">
            <a:off x="1371600" y="1314510"/>
            <a:ext cx="0" cy="416083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6548008" y="6560940"/>
            <a:ext cx="1853032" cy="261610"/>
          </a:xfrm>
          <a:prstGeom prst="rect">
            <a:avLst/>
          </a:prstGeom>
          <a:noFill/>
        </p:spPr>
        <p:txBody>
          <a:bodyPr wrap="square" rtlCol="0">
            <a:spAutoFit/>
          </a:bodyPr>
          <a:lstStyle/>
          <a:p>
            <a:r>
              <a:rPr lang="en-US" sz="1100" dirty="0" smtClean="0">
                <a:solidFill>
                  <a:prstClr val="black">
                    <a:lumMod val="50000"/>
                    <a:lumOff val="50000"/>
                  </a:prstClr>
                </a:solidFill>
                <a:latin typeface="Century Gothic" panose="020B0502020202020204" pitchFamily="34" charset="0"/>
              </a:rPr>
              <a:t>CHAPTER 27</a:t>
            </a:r>
            <a:r>
              <a:rPr lang="en-US" sz="1100" dirty="0" smtClean="0">
                <a:solidFill>
                  <a:srgbClr val="009999"/>
                </a:solidFill>
                <a:latin typeface="Century Gothic" panose="020B0502020202020204" pitchFamily="34" charset="0"/>
              </a:rPr>
              <a:t>        </a:t>
            </a:r>
            <a:r>
              <a:rPr lang="en-US" sz="1100" dirty="0" smtClean="0">
                <a:solidFill>
                  <a:prstClr val="white"/>
                </a:solidFill>
                <a:latin typeface="Century Gothic" panose="020B0502020202020204" pitchFamily="34" charset="0"/>
              </a:rPr>
              <a:t>SLIDE </a:t>
            </a:r>
            <a:fld id="{6FD6B7A6-E1EC-4D2B-BE3B-190BA12621E0}" type="slidenum">
              <a:rPr lang="en-US" sz="1100" smtClean="0">
                <a:solidFill>
                  <a:prstClr val="white"/>
                </a:solidFill>
                <a:latin typeface="Century Gothic" panose="020B0502020202020204" pitchFamily="34" charset="0"/>
              </a:rPr>
              <a:pPr/>
              <a:t>16</a:t>
            </a:fld>
            <a:endParaRPr lang="en-US" sz="1100" dirty="0">
              <a:solidFill>
                <a:prstClr val="white"/>
              </a:solidFill>
              <a:latin typeface="Century Gothic" panose="020B0502020202020204" pitchFamily="34" charset="0"/>
            </a:endParaRPr>
          </a:p>
        </p:txBody>
      </p:sp>
      <p:sp>
        <p:nvSpPr>
          <p:cNvPr id="47" name="Text Box 12"/>
          <p:cNvSpPr txBox="1">
            <a:spLocks noChangeArrowheads="1"/>
          </p:cNvSpPr>
          <p:nvPr/>
        </p:nvSpPr>
        <p:spPr bwMode="auto">
          <a:xfrm>
            <a:off x="1905000" y="1123890"/>
            <a:ext cx="35433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en-US" altLang="en-US" sz="2000" b="1" dirty="0" smtClean="0">
                <a:latin typeface="Arial" charset="0"/>
              </a:rPr>
              <a:t>MARKET FOR DOLLARS</a:t>
            </a:r>
            <a:endParaRPr lang="en-US" altLang="en-US" sz="2000" b="1" baseline="-25000" dirty="0" smtClean="0">
              <a:latin typeface="Arial" charset="0"/>
            </a:endParaRPr>
          </a:p>
        </p:txBody>
      </p:sp>
      <p:sp>
        <p:nvSpPr>
          <p:cNvPr id="73" name="Rounded Rectangle 72"/>
          <p:cNvSpPr/>
          <p:nvPr/>
        </p:nvSpPr>
        <p:spPr>
          <a:xfrm>
            <a:off x="6057900" y="990600"/>
            <a:ext cx="2476500" cy="1952655"/>
          </a:xfrm>
          <a:prstGeom prst="roundRect">
            <a:avLst>
              <a:gd name="adj" fmla="val 12258"/>
            </a:avLst>
          </a:prstGeom>
          <a:solidFill>
            <a:srgbClr val="00999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100" dirty="0">
                <a:solidFill>
                  <a:schemeClr val="bg1"/>
                </a:solidFill>
                <a:latin typeface="Arial" panose="020B0604020202020204" pitchFamily="34" charset="0"/>
                <a:ea typeface="MS PGothic" pitchFamily="34" charset="-128"/>
                <a:cs typeface="Arial" panose="020B0604020202020204" pitchFamily="34" charset="0"/>
              </a:rPr>
              <a:t>At exchange rate </a:t>
            </a:r>
            <a:r>
              <a:rPr lang="en-US" altLang="en-US" sz="2100" i="1" dirty="0" err="1">
                <a:solidFill>
                  <a:schemeClr val="bg1"/>
                </a:solidFill>
                <a:latin typeface="Arial" panose="020B0604020202020204" pitchFamily="34" charset="0"/>
                <a:ea typeface="MS PGothic" pitchFamily="34" charset="-128"/>
                <a:cs typeface="Arial" panose="020B0604020202020204" pitchFamily="34" charset="0"/>
              </a:rPr>
              <a:t>e</a:t>
            </a:r>
            <a:r>
              <a:rPr lang="en-US" altLang="en-US" sz="2100" baseline="-25000" dirty="0" err="1">
                <a:solidFill>
                  <a:schemeClr val="bg1"/>
                </a:solidFill>
                <a:latin typeface="Arial" panose="020B0604020202020204" pitchFamily="34" charset="0"/>
                <a:ea typeface="MS PGothic" pitchFamily="34" charset="-128"/>
                <a:cs typeface="Arial" panose="020B0604020202020204" pitchFamily="34" charset="0"/>
              </a:rPr>
              <a:t>1</a:t>
            </a:r>
            <a:r>
              <a:rPr lang="en-US" altLang="en-US" sz="2100" dirty="0">
                <a:solidFill>
                  <a:schemeClr val="bg1"/>
                </a:solidFill>
                <a:latin typeface="Arial" panose="020B0604020202020204" pitchFamily="34" charset="0"/>
                <a:ea typeface="MS PGothic" pitchFamily="34" charset="-128"/>
                <a:cs typeface="Arial" panose="020B0604020202020204" pitchFamily="34" charset="0"/>
              </a:rPr>
              <a:t>, there is excess demand for dollars; the dollar will appreciate. </a:t>
            </a:r>
            <a:endParaRPr lang="en-US" sz="2100" dirty="0">
              <a:solidFill>
                <a:prstClr val="white"/>
              </a:solidFill>
              <a:latin typeface="Arial" panose="020B0604020202020204" pitchFamily="34" charset="0"/>
              <a:cs typeface="Arial" panose="020B0604020202020204" pitchFamily="34" charset="0"/>
            </a:endParaRPr>
          </a:p>
        </p:txBody>
      </p:sp>
      <p:sp>
        <p:nvSpPr>
          <p:cNvPr id="74" name="Rounded Rectangle 73"/>
          <p:cNvSpPr/>
          <p:nvPr/>
        </p:nvSpPr>
        <p:spPr>
          <a:xfrm>
            <a:off x="6057900" y="3057435"/>
            <a:ext cx="2476500" cy="1819365"/>
          </a:xfrm>
          <a:prstGeom prst="roundRect">
            <a:avLst>
              <a:gd name="adj" fmla="val 12258"/>
            </a:avLst>
          </a:prstGeom>
          <a:solidFill>
            <a:srgbClr val="00999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100" dirty="0">
                <a:solidFill>
                  <a:schemeClr val="bg1"/>
                </a:solidFill>
                <a:latin typeface="Arial" panose="020B0604020202020204" pitchFamily="34" charset="0"/>
                <a:ea typeface="MS PGothic" pitchFamily="34" charset="-128"/>
                <a:cs typeface="Arial" panose="020B0604020202020204" pitchFamily="34" charset="0"/>
              </a:rPr>
              <a:t>At exchange rate </a:t>
            </a:r>
            <a:r>
              <a:rPr lang="en-US" altLang="en-US" sz="2100" i="1" dirty="0" err="1">
                <a:solidFill>
                  <a:schemeClr val="bg1"/>
                </a:solidFill>
                <a:latin typeface="Arial" panose="020B0604020202020204" pitchFamily="34" charset="0"/>
                <a:ea typeface="MS PGothic" pitchFamily="34" charset="-128"/>
                <a:cs typeface="Arial" panose="020B0604020202020204" pitchFamily="34" charset="0"/>
              </a:rPr>
              <a:t>e</a:t>
            </a:r>
            <a:r>
              <a:rPr lang="en-US" altLang="en-US" sz="2100" baseline="-25000" dirty="0" err="1">
                <a:solidFill>
                  <a:schemeClr val="bg1"/>
                </a:solidFill>
                <a:latin typeface="Arial" panose="020B0604020202020204" pitchFamily="34" charset="0"/>
                <a:ea typeface="MS PGothic" pitchFamily="34" charset="-128"/>
                <a:cs typeface="Arial" panose="020B0604020202020204" pitchFamily="34" charset="0"/>
              </a:rPr>
              <a:t>2</a:t>
            </a:r>
            <a:r>
              <a:rPr lang="en-US" altLang="en-US" sz="2100" dirty="0">
                <a:solidFill>
                  <a:schemeClr val="bg1"/>
                </a:solidFill>
                <a:latin typeface="Arial" panose="020B0604020202020204" pitchFamily="34" charset="0"/>
                <a:ea typeface="MS PGothic" pitchFamily="34" charset="-128"/>
                <a:cs typeface="Arial" panose="020B0604020202020204" pitchFamily="34" charset="0"/>
              </a:rPr>
              <a:t>, there is excess supply of dollars; the dollar will depreciate. </a:t>
            </a:r>
          </a:p>
        </p:txBody>
      </p:sp>
      <p:sp>
        <p:nvSpPr>
          <p:cNvPr id="75" name="Rounded Rectangle 74"/>
          <p:cNvSpPr/>
          <p:nvPr/>
        </p:nvSpPr>
        <p:spPr>
          <a:xfrm>
            <a:off x="6057900" y="4953000"/>
            <a:ext cx="2476500" cy="1219200"/>
          </a:xfrm>
          <a:prstGeom prst="roundRect">
            <a:avLst>
              <a:gd name="adj" fmla="val 12258"/>
            </a:avLst>
          </a:prstGeom>
          <a:solidFill>
            <a:srgbClr val="00999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100" dirty="0">
                <a:solidFill>
                  <a:schemeClr val="bg1"/>
                </a:solidFill>
                <a:latin typeface="Arial" panose="020B0604020202020204" pitchFamily="34" charset="0"/>
                <a:ea typeface="MS PGothic" pitchFamily="34" charset="-128"/>
                <a:cs typeface="Arial" panose="020B0604020202020204" pitchFamily="34" charset="0"/>
              </a:rPr>
              <a:t>The market settles into equilibrium at exchange rate </a:t>
            </a:r>
            <a:r>
              <a:rPr lang="en-US" altLang="en-US" sz="2100" i="1" dirty="0" err="1">
                <a:solidFill>
                  <a:schemeClr val="bg1"/>
                </a:solidFill>
                <a:latin typeface="Arial" panose="020B0604020202020204" pitchFamily="34" charset="0"/>
                <a:ea typeface="MS PGothic" pitchFamily="34" charset="-128"/>
                <a:cs typeface="Arial" panose="020B0604020202020204" pitchFamily="34" charset="0"/>
              </a:rPr>
              <a:t>e</a:t>
            </a:r>
            <a:r>
              <a:rPr lang="en-US" altLang="en-US" sz="2100" baseline="-25000" dirty="0" err="1">
                <a:solidFill>
                  <a:schemeClr val="bg1"/>
                </a:solidFill>
                <a:latin typeface="Arial" panose="020B0604020202020204" pitchFamily="34" charset="0"/>
                <a:ea typeface="MS PGothic" pitchFamily="34" charset="-128"/>
                <a:cs typeface="Arial" panose="020B0604020202020204" pitchFamily="34" charset="0"/>
              </a:rPr>
              <a:t>0</a:t>
            </a:r>
            <a:r>
              <a:rPr lang="en-US" altLang="en-US" sz="2100" dirty="0" smtClean="0">
                <a:solidFill>
                  <a:schemeClr val="bg1"/>
                </a:solidFill>
                <a:latin typeface="Arial" panose="020B0604020202020204" pitchFamily="34" charset="0"/>
                <a:ea typeface="MS PGothic" pitchFamily="34" charset="-128"/>
                <a:cs typeface="Arial" panose="020B0604020202020204" pitchFamily="34" charset="0"/>
              </a:rPr>
              <a:t>.</a:t>
            </a:r>
            <a:endParaRPr lang="en-US" altLang="en-US" sz="2100" dirty="0">
              <a:solidFill>
                <a:schemeClr val="bg1"/>
              </a:solidFill>
              <a:latin typeface="Arial" panose="020B0604020202020204" pitchFamily="34" charset="0"/>
              <a:ea typeface="MS PGothic" pitchFamily="34" charset="-128"/>
              <a:cs typeface="Arial" panose="020B0604020202020204" pitchFamily="34" charset="0"/>
            </a:endParaRPr>
          </a:p>
        </p:txBody>
      </p:sp>
    </p:spTree>
    <p:extLst>
      <p:ext uri="{BB962C8B-B14F-4D97-AF65-F5344CB8AC3E}">
        <p14:creationId xmlns:p14="http://schemas.microsoft.com/office/powerpoint/2010/main" val="1681382591"/>
      </p:ext>
    </p:extLst>
  </p:cSld>
  <p:clrMapOvr>
    <a:masterClrMapping/>
  </p:clrMapOvr>
  <p:transition spd="slow">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sosceles Triangle 8"/>
          <p:cNvSpPr/>
          <p:nvPr/>
        </p:nvSpPr>
        <p:spPr>
          <a:xfrm rot="10800000">
            <a:off x="457200" y="685800"/>
            <a:ext cx="848247" cy="514406"/>
          </a:xfrm>
          <a:prstGeom prst="triangle">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ounded Rectangle 12"/>
          <p:cNvSpPr/>
          <p:nvPr/>
        </p:nvSpPr>
        <p:spPr>
          <a:xfrm>
            <a:off x="138063" y="381000"/>
            <a:ext cx="7939137" cy="594360"/>
          </a:xfrm>
          <a:prstGeom prst="roundRect">
            <a:avLst>
              <a:gd name="adj" fmla="val 22445"/>
            </a:avLst>
          </a:prstGeom>
          <a:solidFill>
            <a:srgbClr val="00999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TextBox 13"/>
          <p:cNvSpPr txBox="1"/>
          <p:nvPr/>
        </p:nvSpPr>
        <p:spPr>
          <a:xfrm>
            <a:off x="115622" y="405900"/>
            <a:ext cx="8037778" cy="538609"/>
          </a:xfrm>
          <a:prstGeom prst="rect">
            <a:avLst/>
          </a:prstGeom>
          <a:noFill/>
        </p:spPr>
        <p:txBody>
          <a:bodyPr wrap="none" rtlCol="0">
            <a:spAutoFit/>
          </a:bodyPr>
          <a:lstStyle/>
          <a:p>
            <a:r>
              <a:rPr lang="en-US" sz="2900" dirty="0" smtClean="0">
                <a:solidFill>
                  <a:prstClr val="white"/>
                </a:solidFill>
                <a:latin typeface="Century Gothic" panose="020B0502020202020204" pitchFamily="34" charset="0"/>
              </a:rPr>
              <a:t>CURRENCY APPRECIATION &amp; DEPRECIATION</a:t>
            </a:r>
            <a:endParaRPr lang="en-US" sz="2900" dirty="0">
              <a:solidFill>
                <a:prstClr val="white"/>
              </a:solidFill>
              <a:latin typeface="Century Gothic" panose="020B0502020202020204" pitchFamily="34" charset="0"/>
            </a:endParaRPr>
          </a:p>
        </p:txBody>
      </p:sp>
      <p:sp>
        <p:nvSpPr>
          <p:cNvPr id="7" name="Content Placeholder 2"/>
          <p:cNvSpPr txBox="1">
            <a:spLocks/>
          </p:cNvSpPr>
          <p:nvPr/>
        </p:nvSpPr>
        <p:spPr>
          <a:xfrm>
            <a:off x="228600" y="1371600"/>
            <a:ext cx="7799982" cy="4038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buClr>
                <a:prstClr val="black">
                  <a:lumMod val="65000"/>
                  <a:lumOff val="35000"/>
                </a:prstClr>
              </a:buClr>
              <a:buFont typeface="Wingdings" panose="05000000000000000000" pitchFamily="2" charset="2"/>
              <a:buChar char="Ü"/>
            </a:pPr>
            <a:r>
              <a:rPr lang="en-US" altLang="en-US" dirty="0" smtClean="0">
                <a:solidFill>
                  <a:prstClr val="black">
                    <a:lumMod val="50000"/>
                    <a:lumOff val="50000"/>
                  </a:prstClr>
                </a:solidFill>
                <a:latin typeface="Arial" panose="020B0604020202020204" pitchFamily="34" charset="0"/>
                <a:cs typeface="Arial" panose="020B0604020202020204" pitchFamily="34" charset="0"/>
              </a:rPr>
              <a:t>A currency </a:t>
            </a:r>
            <a:r>
              <a:rPr lang="en-US" altLang="en-US" dirty="0" smtClean="0">
                <a:solidFill>
                  <a:srgbClr val="F79646"/>
                </a:solidFill>
                <a:latin typeface="Arial" panose="020B0604020202020204" pitchFamily="34" charset="0"/>
                <a:cs typeface="Arial" panose="020B0604020202020204" pitchFamily="34" charset="0"/>
              </a:rPr>
              <a:t>appreciates</a:t>
            </a:r>
            <a:r>
              <a:rPr lang="en-US" altLang="en-US" dirty="0">
                <a:solidFill>
                  <a:prstClr val="black">
                    <a:lumMod val="50000"/>
                    <a:lumOff val="50000"/>
                  </a:prstClr>
                </a:solidFill>
                <a:latin typeface="Arial" panose="020B0604020202020204" pitchFamily="34" charset="0"/>
                <a:cs typeface="Arial" panose="020B0604020202020204" pitchFamily="34" charset="0"/>
              </a:rPr>
              <a:t> </a:t>
            </a:r>
            <a:r>
              <a:rPr lang="en-US" altLang="en-US" dirty="0" smtClean="0">
                <a:solidFill>
                  <a:prstClr val="black">
                    <a:lumMod val="50000"/>
                    <a:lumOff val="50000"/>
                  </a:prstClr>
                </a:solidFill>
                <a:latin typeface="Arial" panose="020B0604020202020204" pitchFamily="34" charset="0"/>
                <a:cs typeface="Arial" panose="020B0604020202020204" pitchFamily="34" charset="0"/>
              </a:rPr>
              <a:t>when its value rises relative to other currencies and </a:t>
            </a:r>
            <a:r>
              <a:rPr lang="en-US" altLang="en-US" dirty="0" smtClean="0">
                <a:solidFill>
                  <a:srgbClr val="F79646"/>
                </a:solidFill>
                <a:latin typeface="Arial" panose="020B0604020202020204" pitchFamily="34" charset="0"/>
                <a:cs typeface="Arial" panose="020B0604020202020204" pitchFamily="34" charset="0"/>
              </a:rPr>
              <a:t>depreciates</a:t>
            </a:r>
            <a:r>
              <a:rPr lang="en-US" altLang="en-US" dirty="0">
                <a:solidFill>
                  <a:prstClr val="black">
                    <a:lumMod val="50000"/>
                    <a:lumOff val="50000"/>
                  </a:prstClr>
                </a:solidFill>
                <a:latin typeface="Arial" panose="020B0604020202020204" pitchFamily="34" charset="0"/>
                <a:cs typeface="Arial" panose="020B0604020202020204" pitchFamily="34" charset="0"/>
              </a:rPr>
              <a:t> </a:t>
            </a:r>
            <a:r>
              <a:rPr lang="en-US" altLang="en-US" dirty="0" smtClean="0">
                <a:solidFill>
                  <a:prstClr val="black">
                    <a:lumMod val="50000"/>
                    <a:lumOff val="50000"/>
                  </a:prstClr>
                </a:solidFill>
                <a:latin typeface="Arial" panose="020B0604020202020204" pitchFamily="34" charset="0"/>
                <a:cs typeface="Arial" panose="020B0604020202020204" pitchFamily="34" charset="0"/>
              </a:rPr>
              <a:t>when its value falls.</a:t>
            </a:r>
          </a:p>
          <a:p>
            <a:pPr marL="457200" indent="-457200" algn="l">
              <a:buClr>
                <a:prstClr val="black">
                  <a:lumMod val="65000"/>
                  <a:lumOff val="35000"/>
                </a:prstClr>
              </a:buClr>
              <a:buFont typeface="Wingdings" panose="05000000000000000000" pitchFamily="2" charset="2"/>
              <a:buChar char="Ü"/>
            </a:pPr>
            <a:r>
              <a:rPr lang="en-US" altLang="en-US" dirty="0" smtClean="0">
                <a:solidFill>
                  <a:prstClr val="black">
                    <a:lumMod val="50000"/>
                    <a:lumOff val="50000"/>
                  </a:prstClr>
                </a:solidFill>
                <a:latin typeface="Arial" panose="020B0604020202020204" pitchFamily="34" charset="0"/>
                <a:cs typeface="Arial" panose="020B0604020202020204" pitchFamily="34" charset="0"/>
              </a:rPr>
              <a:t>If dollars ($) are traded for pounds (£), an </a:t>
            </a:r>
            <a:r>
              <a:rPr lang="en-US" altLang="en-US" dirty="0" smtClean="0">
                <a:solidFill>
                  <a:srgbClr val="F79646"/>
                </a:solidFill>
                <a:latin typeface="Arial" panose="020B0604020202020204" pitchFamily="34" charset="0"/>
                <a:cs typeface="Arial" panose="020B0604020202020204" pitchFamily="34" charset="0"/>
              </a:rPr>
              <a:t>appreciating pound </a:t>
            </a:r>
            <a:r>
              <a:rPr lang="en-US" altLang="en-US" dirty="0" smtClean="0">
                <a:solidFill>
                  <a:prstClr val="black">
                    <a:lumMod val="50000"/>
                    <a:lumOff val="50000"/>
                  </a:prstClr>
                </a:solidFill>
                <a:latin typeface="Arial" panose="020B0604020202020204" pitchFamily="34" charset="0"/>
                <a:cs typeface="Arial" panose="020B0604020202020204" pitchFamily="34" charset="0"/>
              </a:rPr>
              <a:t>will mean a </a:t>
            </a:r>
            <a:r>
              <a:rPr lang="en-US" altLang="en-US" dirty="0" smtClean="0">
                <a:solidFill>
                  <a:srgbClr val="F79646"/>
                </a:solidFill>
                <a:latin typeface="Arial" panose="020B0604020202020204" pitchFamily="34" charset="0"/>
                <a:cs typeface="Arial" panose="020B0604020202020204" pitchFamily="34" charset="0"/>
              </a:rPr>
              <a:t>depreciating dollar</a:t>
            </a:r>
            <a:r>
              <a:rPr lang="en-US" altLang="en-US" dirty="0" smtClean="0">
                <a:solidFill>
                  <a:prstClr val="black">
                    <a:lumMod val="50000"/>
                    <a:lumOff val="50000"/>
                  </a:prstClr>
                </a:solidFill>
                <a:latin typeface="Arial" panose="020B0604020202020204" pitchFamily="34" charset="0"/>
                <a:cs typeface="Arial" panose="020B0604020202020204" pitchFamily="34" charset="0"/>
              </a:rPr>
              <a:t>.</a:t>
            </a:r>
          </a:p>
          <a:p>
            <a:pPr algn="l">
              <a:buClr>
                <a:prstClr val="black">
                  <a:lumMod val="65000"/>
                  <a:lumOff val="35000"/>
                </a:prstClr>
              </a:buClr>
            </a:pPr>
            <a:endParaRPr lang="en-US" altLang="en-US" dirty="0" smtClean="0">
              <a:solidFill>
                <a:prstClr val="black">
                  <a:lumMod val="50000"/>
                  <a:lumOff val="50000"/>
                </a:prstClr>
              </a:solidFill>
              <a:latin typeface="Arial" panose="020B0604020202020204" pitchFamily="34" charset="0"/>
              <a:cs typeface="Arial" panose="020B0604020202020204" pitchFamily="34" charset="0"/>
            </a:endParaRPr>
          </a:p>
          <a:p>
            <a:pPr algn="l">
              <a:buClr>
                <a:prstClr val="black">
                  <a:lumMod val="65000"/>
                  <a:lumOff val="35000"/>
                </a:prstClr>
              </a:buClr>
            </a:pPr>
            <a:endParaRPr lang="en-US" altLang="en-US" dirty="0" smtClean="0">
              <a:solidFill>
                <a:prstClr val="black">
                  <a:lumMod val="50000"/>
                  <a:lumOff val="50000"/>
                </a:prstClr>
              </a:solidFill>
              <a:latin typeface="Arial" panose="020B0604020202020204" pitchFamily="34" charset="0"/>
              <a:cs typeface="Arial" panose="020B0604020202020204" pitchFamily="34" charset="0"/>
            </a:endParaRPr>
          </a:p>
          <a:p>
            <a:pPr algn="l">
              <a:buClr>
                <a:prstClr val="black">
                  <a:lumMod val="65000"/>
                  <a:lumOff val="35000"/>
                </a:prstClr>
              </a:buClr>
            </a:pPr>
            <a:endParaRPr lang="en-US" altLang="en-US" dirty="0">
              <a:solidFill>
                <a:prstClr val="black">
                  <a:lumMod val="50000"/>
                  <a:lumOff val="50000"/>
                </a:prstClr>
              </a:solidFill>
              <a:latin typeface="Arial" panose="020B0604020202020204" pitchFamily="34" charset="0"/>
              <a:cs typeface="Arial" panose="020B0604020202020204" pitchFamily="34" charset="0"/>
            </a:endParaRPr>
          </a:p>
          <a:p>
            <a:pPr algn="l">
              <a:buClr>
                <a:prstClr val="black">
                  <a:lumMod val="65000"/>
                  <a:lumOff val="35000"/>
                </a:prstClr>
              </a:buClr>
            </a:pPr>
            <a:endParaRPr lang="en-US" altLang="en-US" dirty="0" smtClean="0">
              <a:solidFill>
                <a:prstClr val="black">
                  <a:lumMod val="50000"/>
                  <a:lumOff val="50000"/>
                </a:prstClr>
              </a:solidFill>
              <a:latin typeface="Arial" panose="020B0604020202020204" pitchFamily="34" charset="0"/>
              <a:cs typeface="Arial" panose="020B0604020202020204" pitchFamily="34" charset="0"/>
            </a:endParaRPr>
          </a:p>
        </p:txBody>
      </p:sp>
      <p:sp>
        <p:nvSpPr>
          <p:cNvPr id="11" name="TextBox 10"/>
          <p:cNvSpPr txBox="1"/>
          <p:nvPr/>
        </p:nvSpPr>
        <p:spPr>
          <a:xfrm>
            <a:off x="7620000" y="6553200"/>
            <a:ext cx="817164" cy="261610"/>
          </a:xfrm>
          <a:prstGeom prst="rect">
            <a:avLst/>
          </a:prstGeom>
          <a:noFill/>
        </p:spPr>
        <p:txBody>
          <a:bodyPr wrap="square" rtlCol="0">
            <a:spAutoFit/>
          </a:bodyPr>
          <a:lstStyle/>
          <a:p>
            <a:pPr algn="ctr"/>
            <a:r>
              <a:rPr lang="en-US" sz="1100" dirty="0" smtClean="0">
                <a:solidFill>
                  <a:prstClr val="white"/>
                </a:solidFill>
                <a:latin typeface="Century Gothic" panose="020B0502020202020204" pitchFamily="34" charset="0"/>
              </a:rPr>
              <a:t>SLIDE </a:t>
            </a:r>
            <a:fld id="{6FD6B7A6-E1EC-4D2B-BE3B-190BA12621E0}" type="slidenum">
              <a:rPr lang="en-US" sz="1100" smtClean="0">
                <a:solidFill>
                  <a:prstClr val="white"/>
                </a:solidFill>
                <a:latin typeface="Century Gothic" panose="020B0502020202020204" pitchFamily="34" charset="0"/>
              </a:rPr>
              <a:pPr algn="ctr"/>
              <a:t>17</a:t>
            </a:fld>
            <a:endParaRPr lang="en-US" sz="1100" dirty="0">
              <a:solidFill>
                <a:prstClr val="white"/>
              </a:solidFill>
              <a:latin typeface="Century Gothic" panose="020B0502020202020204" pitchFamily="34" charset="0"/>
            </a:endParaRPr>
          </a:p>
        </p:txBody>
      </p:sp>
      <p:sp>
        <p:nvSpPr>
          <p:cNvPr id="8" name="TextBox 7"/>
          <p:cNvSpPr txBox="1"/>
          <p:nvPr/>
        </p:nvSpPr>
        <p:spPr>
          <a:xfrm>
            <a:off x="6553200" y="6560940"/>
            <a:ext cx="1037463" cy="261610"/>
          </a:xfrm>
          <a:prstGeom prst="rect">
            <a:avLst/>
          </a:prstGeom>
          <a:noFill/>
        </p:spPr>
        <p:txBody>
          <a:bodyPr wrap="none" rtlCol="0">
            <a:spAutoFit/>
          </a:bodyPr>
          <a:lstStyle/>
          <a:p>
            <a:r>
              <a:rPr lang="en-US" sz="1100" dirty="0" smtClean="0">
                <a:solidFill>
                  <a:prstClr val="black">
                    <a:lumMod val="50000"/>
                    <a:lumOff val="50000"/>
                  </a:prstClr>
                </a:solidFill>
                <a:latin typeface="Century Gothic" panose="020B0502020202020204" pitchFamily="34" charset="0"/>
              </a:rPr>
              <a:t>CHAPTER 27</a:t>
            </a:r>
            <a:r>
              <a:rPr lang="en-US" sz="1100" dirty="0" smtClean="0">
                <a:solidFill>
                  <a:srgbClr val="009999"/>
                </a:solidFill>
                <a:latin typeface="Century Gothic" panose="020B0502020202020204" pitchFamily="34" charset="0"/>
              </a:rPr>
              <a:t> </a:t>
            </a:r>
            <a:endParaRPr lang="en-US" sz="1100" dirty="0">
              <a:solidFill>
                <a:prstClr val="white"/>
              </a:solidFill>
              <a:latin typeface="Century Gothic" panose="020B0502020202020204" pitchFamily="34" charset="0"/>
            </a:endParaRPr>
          </a:p>
        </p:txBody>
      </p:sp>
      <p:sp>
        <p:nvSpPr>
          <p:cNvPr id="10" name="Round Diagonal Corner Rectangle 9"/>
          <p:cNvSpPr/>
          <p:nvPr/>
        </p:nvSpPr>
        <p:spPr>
          <a:xfrm>
            <a:off x="1295400" y="4800600"/>
            <a:ext cx="5748219" cy="762000"/>
          </a:xfrm>
          <a:prstGeom prst="round2Diag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TextBox 11"/>
          <p:cNvSpPr txBox="1"/>
          <p:nvPr/>
        </p:nvSpPr>
        <p:spPr>
          <a:xfrm>
            <a:off x="1219200" y="4841081"/>
            <a:ext cx="5852731" cy="646331"/>
          </a:xfrm>
          <a:prstGeom prst="rect">
            <a:avLst/>
          </a:prstGeom>
          <a:noFill/>
        </p:spPr>
        <p:txBody>
          <a:bodyPr wrap="square" rtlCol="0">
            <a:spAutoFit/>
          </a:bodyPr>
          <a:lstStyle/>
          <a:p>
            <a:pPr marL="0" lvl="1" algn="ctr"/>
            <a:r>
              <a:rPr lang="en-US" altLang="en-US" sz="3600" dirty="0" smtClean="0">
                <a:solidFill>
                  <a:prstClr val="white"/>
                </a:solidFill>
                <a:latin typeface="Arial" panose="020B0604020202020204" pitchFamily="34" charset="0"/>
                <a:cs typeface="Arial" panose="020B0604020202020204" pitchFamily="34" charset="0"/>
              </a:rPr>
              <a:t>↑£ = ↓$ and ↓£ = ↑$</a:t>
            </a:r>
            <a:endParaRPr lang="en-US" altLang="en-US" sz="360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5211178"/>
      </p:ext>
    </p:extLst>
  </p:cSld>
  <p:clrMapOvr>
    <a:masterClrMapping/>
  </p:clrMapOvr>
  <p:transition spd="slow">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a:xfrm>
            <a:off x="0" y="0"/>
            <a:ext cx="9144000" cy="6579384"/>
          </a:xfrm>
          <a:prstGeom prst="rect">
            <a:avLst/>
          </a:prstGeom>
          <a:gradFill flip="none" rotWithShape="1">
            <a:gsLst>
              <a:gs pos="0">
                <a:schemeClr val="bg1">
                  <a:shade val="30000"/>
                  <a:satMod val="115000"/>
                </a:schemeClr>
              </a:gs>
              <a:gs pos="13000">
                <a:schemeClr val="bg1">
                  <a:shade val="67500"/>
                  <a:satMod val="115000"/>
                </a:schemeClr>
              </a:gs>
              <a:gs pos="100000">
                <a:schemeClr val="bg1">
                  <a:shade val="100000"/>
                  <a:satMod val="115000"/>
                </a:schemeClr>
              </a:gs>
            </a:gsLst>
            <a:lin ang="162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3" name="Round Diagonal Corner Rectangle 52"/>
          <p:cNvSpPr/>
          <p:nvPr/>
        </p:nvSpPr>
        <p:spPr>
          <a:xfrm>
            <a:off x="304800" y="152400"/>
            <a:ext cx="8458200" cy="6223000"/>
          </a:xfrm>
          <a:prstGeom prst="round2DiagRect">
            <a:avLst>
              <a:gd name="adj1" fmla="val 6583"/>
              <a:gd name="adj2" fmla="val 0"/>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Round Diagonal Corner Rectangle 53"/>
          <p:cNvSpPr/>
          <p:nvPr/>
        </p:nvSpPr>
        <p:spPr>
          <a:xfrm>
            <a:off x="304800" y="152400"/>
            <a:ext cx="8458200" cy="718070"/>
          </a:xfrm>
          <a:prstGeom prst="round2DiagRect">
            <a:avLst>
              <a:gd name="adj1" fmla="val 50000"/>
              <a:gd name="adj2" fmla="val 0"/>
            </a:avLst>
          </a:pr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TextBox 57"/>
          <p:cNvSpPr txBox="1"/>
          <p:nvPr/>
        </p:nvSpPr>
        <p:spPr>
          <a:xfrm>
            <a:off x="228601" y="228600"/>
            <a:ext cx="8610599" cy="538609"/>
          </a:xfrm>
          <a:prstGeom prst="rect">
            <a:avLst/>
          </a:prstGeom>
          <a:noFill/>
        </p:spPr>
        <p:txBody>
          <a:bodyPr wrap="square" rtlCol="0">
            <a:spAutoFit/>
          </a:bodyPr>
          <a:lstStyle/>
          <a:p>
            <a:pPr algn="ctr"/>
            <a:r>
              <a:rPr lang="en-US" sz="2900" dirty="0" smtClean="0">
                <a:solidFill>
                  <a:prstClr val="white"/>
                </a:solidFill>
                <a:latin typeface="Century Gothic" panose="020B0502020202020204" pitchFamily="34" charset="0"/>
              </a:rPr>
              <a:t>CURRENCY APPRECIATION AND DEPRECIATION</a:t>
            </a:r>
            <a:endParaRPr lang="en-US" sz="2900" dirty="0">
              <a:solidFill>
                <a:prstClr val="white"/>
              </a:solidFill>
              <a:latin typeface="Century Gothic" panose="020B0502020202020204" pitchFamily="34" charset="0"/>
            </a:endParaRPr>
          </a:p>
        </p:txBody>
      </p:sp>
      <p:sp>
        <p:nvSpPr>
          <p:cNvPr id="32" name="Rectangle 14"/>
          <p:cNvSpPr>
            <a:spLocks noChangeArrowheads="1"/>
          </p:cNvSpPr>
          <p:nvPr/>
        </p:nvSpPr>
        <p:spPr bwMode="auto">
          <a:xfrm>
            <a:off x="1173162" y="5681662"/>
            <a:ext cx="122238" cy="261938"/>
          </a:xfrm>
          <a:prstGeom prst="rect">
            <a:avLst/>
          </a:prstGeom>
          <a:noFill/>
          <a:ln w="9525">
            <a:noFill/>
            <a:miter lim="800000"/>
            <a:headEnd/>
            <a:tailEnd/>
          </a:ln>
        </p:spPr>
        <p:txBody>
          <a:bodyPr wrap="none" lIns="0" tIns="0" rIns="0" bIns="0">
            <a:spAutoFit/>
          </a:bodyPr>
          <a:lstStyle/>
          <a:p>
            <a:pPr>
              <a:defRPr/>
            </a:pPr>
            <a:r>
              <a:rPr lang="en-US" sz="1700" b="1" dirty="0">
                <a:solidFill>
                  <a:srgbClr val="1F1A17"/>
                </a:solidFill>
                <a:latin typeface="Arial" pitchFamily="34" charset="0"/>
              </a:rPr>
              <a:t>0</a:t>
            </a:r>
            <a:endParaRPr lang="en-US" sz="2400" dirty="0">
              <a:solidFill>
                <a:prstClr val="black"/>
              </a:solidFill>
              <a:effectLst>
                <a:outerShdw blurRad="38100" dist="38100" dir="2700000" algn="tl">
                  <a:srgbClr val="C0C0C0"/>
                </a:outerShdw>
              </a:effectLst>
              <a:latin typeface="Arial" pitchFamily="34" charset="0"/>
            </a:endParaRPr>
          </a:p>
        </p:txBody>
      </p:sp>
      <p:sp>
        <p:nvSpPr>
          <p:cNvPr id="34" name="Text Box 12"/>
          <p:cNvSpPr txBox="1">
            <a:spLocks noChangeArrowheads="1"/>
          </p:cNvSpPr>
          <p:nvPr/>
        </p:nvSpPr>
        <p:spPr bwMode="auto">
          <a:xfrm>
            <a:off x="5191986" y="5181600"/>
            <a:ext cx="5992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en-US" altLang="en-US" sz="2000" b="1" dirty="0" smtClean="0">
                <a:solidFill>
                  <a:srgbClr val="FF0000"/>
                </a:solidFill>
                <a:latin typeface="Arial" charset="0"/>
              </a:rPr>
              <a:t>D</a:t>
            </a:r>
            <a:r>
              <a:rPr lang="en-US" altLang="en-US" sz="2000" b="1" baseline="-25000" dirty="0" smtClean="0">
                <a:solidFill>
                  <a:srgbClr val="FF0000"/>
                </a:solidFill>
                <a:latin typeface="Arial" charset="0"/>
              </a:rPr>
              <a:t>0</a:t>
            </a:r>
          </a:p>
        </p:txBody>
      </p:sp>
      <p:cxnSp>
        <p:nvCxnSpPr>
          <p:cNvPr id="36" name="Straight Connector 35"/>
          <p:cNvCxnSpPr/>
          <p:nvPr/>
        </p:nvCxnSpPr>
        <p:spPr>
          <a:xfrm>
            <a:off x="1752600" y="1828800"/>
            <a:ext cx="3429000" cy="3457605"/>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376203" y="5608634"/>
            <a:ext cx="4876800"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Rectangle 8"/>
          <p:cNvSpPr>
            <a:spLocks noChangeArrowheads="1"/>
          </p:cNvSpPr>
          <p:nvPr/>
        </p:nvSpPr>
        <p:spPr bwMode="auto">
          <a:xfrm>
            <a:off x="1146494" y="3657600"/>
            <a:ext cx="60325" cy="261937"/>
          </a:xfrm>
          <a:prstGeom prst="rect">
            <a:avLst/>
          </a:prstGeom>
          <a:noFill/>
          <a:ln w="9525">
            <a:noFill/>
            <a:miter lim="800000"/>
            <a:headEnd/>
            <a:tailEnd/>
          </a:ln>
        </p:spPr>
        <p:txBody>
          <a:bodyPr wrap="none" lIns="0" tIns="0" rIns="0" bIns="0">
            <a:spAutoFit/>
          </a:bodyPr>
          <a:lstStyle/>
          <a:p>
            <a:pPr>
              <a:defRPr/>
            </a:pPr>
            <a:r>
              <a:rPr lang="en-US" sz="1700">
                <a:solidFill>
                  <a:srgbClr val="1F1A17"/>
                </a:solidFill>
                <a:latin typeface="Arial" pitchFamily="34" charset="0"/>
              </a:rPr>
              <a:t> </a:t>
            </a:r>
            <a:endParaRPr lang="en-US" sz="2400">
              <a:solidFill>
                <a:prstClr val="black"/>
              </a:solidFill>
              <a:effectLst>
                <a:outerShdw blurRad="38100" dist="38100" dir="2700000" algn="tl">
                  <a:srgbClr val="C0C0C0"/>
                </a:outerShdw>
              </a:effectLst>
              <a:latin typeface="Arial" pitchFamily="34" charset="0"/>
            </a:endParaRPr>
          </a:p>
        </p:txBody>
      </p:sp>
      <p:sp>
        <p:nvSpPr>
          <p:cNvPr id="39" name="Rectangle 8"/>
          <p:cNvSpPr>
            <a:spLocks noChangeArrowheads="1"/>
          </p:cNvSpPr>
          <p:nvPr/>
        </p:nvSpPr>
        <p:spPr bwMode="auto">
          <a:xfrm>
            <a:off x="1146494" y="3635375"/>
            <a:ext cx="60325" cy="261937"/>
          </a:xfrm>
          <a:prstGeom prst="rect">
            <a:avLst/>
          </a:prstGeom>
          <a:noFill/>
          <a:ln w="9525">
            <a:noFill/>
            <a:miter lim="800000"/>
            <a:headEnd/>
            <a:tailEnd/>
          </a:ln>
        </p:spPr>
        <p:txBody>
          <a:bodyPr wrap="none" lIns="0" tIns="0" rIns="0" bIns="0">
            <a:spAutoFit/>
          </a:bodyPr>
          <a:lstStyle/>
          <a:p>
            <a:pPr>
              <a:defRPr/>
            </a:pPr>
            <a:r>
              <a:rPr lang="en-US" sz="1700">
                <a:solidFill>
                  <a:srgbClr val="1F1A17"/>
                </a:solidFill>
                <a:latin typeface="Arial" pitchFamily="34" charset="0"/>
              </a:rPr>
              <a:t> </a:t>
            </a:r>
            <a:endParaRPr lang="en-US" sz="2400">
              <a:solidFill>
                <a:prstClr val="black"/>
              </a:solidFill>
              <a:effectLst>
                <a:outerShdw blurRad="38100" dist="38100" dir="2700000" algn="tl">
                  <a:srgbClr val="C0C0C0"/>
                </a:outerShdw>
              </a:effectLst>
              <a:latin typeface="Arial" pitchFamily="34" charset="0"/>
            </a:endParaRPr>
          </a:p>
        </p:txBody>
      </p:sp>
      <p:cxnSp>
        <p:nvCxnSpPr>
          <p:cNvPr id="40" name="Straight Connector 39"/>
          <p:cNvCxnSpPr/>
          <p:nvPr/>
        </p:nvCxnSpPr>
        <p:spPr>
          <a:xfrm flipV="1">
            <a:off x="1371600" y="1447800"/>
            <a:ext cx="0" cy="416083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 Box 13"/>
          <p:cNvSpPr txBox="1">
            <a:spLocks noChangeArrowheads="1"/>
          </p:cNvSpPr>
          <p:nvPr/>
        </p:nvSpPr>
        <p:spPr bwMode="auto">
          <a:xfrm rot="-5400000">
            <a:off x="-1903375" y="3129007"/>
            <a:ext cx="49380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1"/>
              </a:buClr>
              <a:buFont typeface="Times" pitchFamily="18" charset="0"/>
              <a:buChar char="•"/>
              <a:defRPr sz="4000" b="1">
                <a:solidFill>
                  <a:schemeClr val="tx1"/>
                </a:solidFill>
                <a:latin typeface="Arial" pitchFamily="34" charset="0"/>
                <a:cs typeface="Arial" pitchFamily="34" charset="0"/>
              </a:defRPr>
            </a:lvl1pPr>
            <a:lvl2pPr marL="742950" indent="-285750" eaLnBrk="0" hangingPunct="0">
              <a:spcBef>
                <a:spcPct val="20000"/>
              </a:spcBef>
              <a:buClr>
                <a:schemeClr val="tx1"/>
              </a:buClr>
              <a:buFont typeface="Wingdings" pitchFamily="2" charset="2"/>
              <a:buChar char="w"/>
              <a:defRPr sz="2400">
                <a:solidFill>
                  <a:schemeClr val="tx1"/>
                </a:solidFill>
                <a:latin typeface="Arial" pitchFamily="34" charset="0"/>
                <a:cs typeface="Tahoma" pitchFamily="34" charset="0"/>
              </a:defRPr>
            </a:lvl2pPr>
            <a:lvl3pPr marL="1143000" indent="-228600" eaLnBrk="0" hangingPunct="0">
              <a:spcBef>
                <a:spcPct val="20000"/>
              </a:spcBef>
              <a:buClr>
                <a:schemeClr val="tx1"/>
              </a:buClr>
              <a:buFont typeface="Wingdings" pitchFamily="2" charset="2"/>
              <a:buChar char="§"/>
              <a:defRPr sz="2000">
                <a:solidFill>
                  <a:schemeClr val="tx1"/>
                </a:solidFill>
                <a:latin typeface="Arial" pitchFamily="34" charset="0"/>
                <a:cs typeface="Tahoma" pitchFamily="34" charset="0"/>
              </a:defRPr>
            </a:lvl3pPr>
            <a:lvl4pPr marL="1600200" indent="-228600" eaLnBrk="0" hangingPunct="0">
              <a:spcBef>
                <a:spcPct val="20000"/>
              </a:spcBef>
              <a:buClr>
                <a:schemeClr val="tx1"/>
              </a:buClr>
              <a:buFont typeface="Times" pitchFamily="18" charset="0"/>
              <a:buChar char="•"/>
              <a:defRPr>
                <a:solidFill>
                  <a:schemeClr val="tx1"/>
                </a:solidFill>
                <a:latin typeface="Arial" pitchFamily="34" charset="0"/>
                <a:cs typeface="Tahoma" pitchFamily="34" charset="0"/>
              </a:defRPr>
            </a:lvl4pPr>
            <a:lvl5pPr marL="2057400" indent="-228600" eaLnBrk="0" hangingPunct="0">
              <a:spcBef>
                <a:spcPct val="20000"/>
              </a:spcBef>
              <a:buClr>
                <a:schemeClr val="tx1"/>
              </a:buClr>
              <a:buFont typeface="Wingdings" pitchFamily="2" charset="2"/>
              <a:buChar char="§"/>
              <a:defRPr>
                <a:solidFill>
                  <a:schemeClr val="tx1"/>
                </a:solidFill>
                <a:latin typeface="Arial" pitchFamily="34" charset="0"/>
                <a:cs typeface="Tahoma" pitchFamily="34" charset="0"/>
              </a:defRPr>
            </a:lvl5pPr>
            <a:lvl6pPr marL="2514600" indent="-228600" eaLnBrk="0" fontAlgn="base" hangingPunct="0">
              <a:spcBef>
                <a:spcPct val="20000"/>
              </a:spcBef>
              <a:spcAft>
                <a:spcPct val="0"/>
              </a:spcAft>
              <a:buClr>
                <a:schemeClr val="tx1"/>
              </a:buClr>
              <a:buFont typeface="Wingdings" pitchFamily="2" charset="2"/>
              <a:buChar char="§"/>
              <a:defRPr>
                <a:solidFill>
                  <a:schemeClr val="tx1"/>
                </a:solidFill>
                <a:latin typeface="Arial" pitchFamily="34" charset="0"/>
                <a:cs typeface="Tahoma" pitchFamily="34" charset="0"/>
              </a:defRPr>
            </a:lvl6pPr>
            <a:lvl7pPr marL="2971800" indent="-228600" eaLnBrk="0" fontAlgn="base" hangingPunct="0">
              <a:spcBef>
                <a:spcPct val="20000"/>
              </a:spcBef>
              <a:spcAft>
                <a:spcPct val="0"/>
              </a:spcAft>
              <a:buClr>
                <a:schemeClr val="tx1"/>
              </a:buClr>
              <a:buFont typeface="Wingdings" pitchFamily="2" charset="2"/>
              <a:buChar char="§"/>
              <a:defRPr>
                <a:solidFill>
                  <a:schemeClr val="tx1"/>
                </a:solidFill>
                <a:latin typeface="Arial" pitchFamily="34" charset="0"/>
                <a:cs typeface="Tahoma" pitchFamily="34" charset="0"/>
              </a:defRPr>
            </a:lvl7pPr>
            <a:lvl8pPr marL="3429000" indent="-228600" eaLnBrk="0" fontAlgn="base" hangingPunct="0">
              <a:spcBef>
                <a:spcPct val="20000"/>
              </a:spcBef>
              <a:spcAft>
                <a:spcPct val="0"/>
              </a:spcAft>
              <a:buClr>
                <a:schemeClr val="tx1"/>
              </a:buClr>
              <a:buFont typeface="Wingdings" pitchFamily="2" charset="2"/>
              <a:buChar char="§"/>
              <a:defRPr>
                <a:solidFill>
                  <a:schemeClr val="tx1"/>
                </a:solidFill>
                <a:latin typeface="Arial" pitchFamily="34" charset="0"/>
                <a:cs typeface="Tahoma" pitchFamily="34" charset="0"/>
              </a:defRPr>
            </a:lvl8pPr>
            <a:lvl9pPr marL="3886200" indent="-228600" eaLnBrk="0" fontAlgn="base" hangingPunct="0">
              <a:spcBef>
                <a:spcPct val="20000"/>
              </a:spcBef>
              <a:spcAft>
                <a:spcPct val="0"/>
              </a:spcAft>
              <a:buClr>
                <a:schemeClr val="tx1"/>
              </a:buClr>
              <a:buFont typeface="Wingdings" pitchFamily="2" charset="2"/>
              <a:buChar char="§"/>
              <a:defRPr>
                <a:solidFill>
                  <a:schemeClr val="tx1"/>
                </a:solidFill>
                <a:latin typeface="Arial" pitchFamily="34" charset="0"/>
                <a:cs typeface="Tahoma" pitchFamily="34" charset="0"/>
              </a:defRPr>
            </a:lvl9pPr>
          </a:lstStyle>
          <a:p>
            <a:pPr>
              <a:spcBef>
                <a:spcPct val="0"/>
              </a:spcBef>
              <a:buClrTx/>
              <a:buFontTx/>
              <a:buNone/>
            </a:pPr>
            <a:r>
              <a:rPr lang="en-US" altLang="en-US" sz="1800" dirty="0" smtClean="0">
                <a:solidFill>
                  <a:prstClr val="black">
                    <a:lumMod val="75000"/>
                    <a:lumOff val="25000"/>
                  </a:prstClr>
                </a:solidFill>
              </a:rPr>
              <a:t>EXCHANGE RATE (POUNDS PER DOLLAR)</a:t>
            </a:r>
            <a:endParaRPr lang="en-US" altLang="en-US" sz="1800" dirty="0">
              <a:solidFill>
                <a:prstClr val="black">
                  <a:lumMod val="75000"/>
                  <a:lumOff val="25000"/>
                </a:prstClr>
              </a:solidFill>
            </a:endParaRPr>
          </a:p>
        </p:txBody>
      </p:sp>
      <p:sp>
        <p:nvSpPr>
          <p:cNvPr id="42" name="Text Box 10"/>
          <p:cNvSpPr txBox="1">
            <a:spLocks noChangeArrowheads="1"/>
          </p:cNvSpPr>
          <p:nvPr/>
        </p:nvSpPr>
        <p:spPr bwMode="auto">
          <a:xfrm>
            <a:off x="304800" y="6030912"/>
            <a:ext cx="6858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1"/>
              </a:buClr>
              <a:buFont typeface="Times" pitchFamily="18" charset="0"/>
              <a:buChar char="•"/>
              <a:defRPr sz="4000" b="1">
                <a:solidFill>
                  <a:schemeClr val="tx1"/>
                </a:solidFill>
                <a:latin typeface="Arial" pitchFamily="34" charset="0"/>
                <a:cs typeface="Arial" pitchFamily="34" charset="0"/>
              </a:defRPr>
            </a:lvl1pPr>
            <a:lvl2pPr marL="742950" indent="-285750" eaLnBrk="0" hangingPunct="0">
              <a:spcBef>
                <a:spcPct val="20000"/>
              </a:spcBef>
              <a:buClr>
                <a:schemeClr val="tx1"/>
              </a:buClr>
              <a:buFont typeface="Wingdings" pitchFamily="2" charset="2"/>
              <a:buChar char="w"/>
              <a:defRPr sz="2400">
                <a:solidFill>
                  <a:schemeClr val="tx1"/>
                </a:solidFill>
                <a:latin typeface="Arial" pitchFamily="34" charset="0"/>
                <a:cs typeface="Tahoma" pitchFamily="34" charset="0"/>
              </a:defRPr>
            </a:lvl2pPr>
            <a:lvl3pPr marL="1143000" indent="-228600" eaLnBrk="0" hangingPunct="0">
              <a:spcBef>
                <a:spcPct val="20000"/>
              </a:spcBef>
              <a:buClr>
                <a:schemeClr val="tx1"/>
              </a:buClr>
              <a:buFont typeface="Wingdings" pitchFamily="2" charset="2"/>
              <a:buChar char="§"/>
              <a:defRPr sz="2000">
                <a:solidFill>
                  <a:schemeClr val="tx1"/>
                </a:solidFill>
                <a:latin typeface="Arial" pitchFamily="34" charset="0"/>
                <a:cs typeface="Tahoma" pitchFamily="34" charset="0"/>
              </a:defRPr>
            </a:lvl3pPr>
            <a:lvl4pPr marL="1600200" indent="-228600" eaLnBrk="0" hangingPunct="0">
              <a:spcBef>
                <a:spcPct val="20000"/>
              </a:spcBef>
              <a:buClr>
                <a:schemeClr val="tx1"/>
              </a:buClr>
              <a:buFont typeface="Times" pitchFamily="18" charset="0"/>
              <a:buChar char="•"/>
              <a:defRPr>
                <a:solidFill>
                  <a:schemeClr val="tx1"/>
                </a:solidFill>
                <a:latin typeface="Arial" pitchFamily="34" charset="0"/>
                <a:cs typeface="Tahoma" pitchFamily="34" charset="0"/>
              </a:defRPr>
            </a:lvl4pPr>
            <a:lvl5pPr marL="2057400" indent="-228600" eaLnBrk="0" hangingPunct="0">
              <a:spcBef>
                <a:spcPct val="20000"/>
              </a:spcBef>
              <a:buClr>
                <a:schemeClr val="tx1"/>
              </a:buClr>
              <a:buFont typeface="Wingdings" pitchFamily="2" charset="2"/>
              <a:buChar char="§"/>
              <a:defRPr>
                <a:solidFill>
                  <a:schemeClr val="tx1"/>
                </a:solidFill>
                <a:latin typeface="Arial" pitchFamily="34" charset="0"/>
                <a:cs typeface="Tahoma" pitchFamily="34" charset="0"/>
              </a:defRPr>
            </a:lvl5pPr>
            <a:lvl6pPr marL="2514600" indent="-228600" eaLnBrk="0" fontAlgn="base" hangingPunct="0">
              <a:spcBef>
                <a:spcPct val="20000"/>
              </a:spcBef>
              <a:spcAft>
                <a:spcPct val="0"/>
              </a:spcAft>
              <a:buClr>
                <a:schemeClr val="tx1"/>
              </a:buClr>
              <a:buFont typeface="Wingdings" pitchFamily="2" charset="2"/>
              <a:buChar char="§"/>
              <a:defRPr>
                <a:solidFill>
                  <a:schemeClr val="tx1"/>
                </a:solidFill>
                <a:latin typeface="Arial" pitchFamily="34" charset="0"/>
                <a:cs typeface="Tahoma" pitchFamily="34" charset="0"/>
              </a:defRPr>
            </a:lvl6pPr>
            <a:lvl7pPr marL="2971800" indent="-228600" eaLnBrk="0" fontAlgn="base" hangingPunct="0">
              <a:spcBef>
                <a:spcPct val="20000"/>
              </a:spcBef>
              <a:spcAft>
                <a:spcPct val="0"/>
              </a:spcAft>
              <a:buClr>
                <a:schemeClr val="tx1"/>
              </a:buClr>
              <a:buFont typeface="Wingdings" pitchFamily="2" charset="2"/>
              <a:buChar char="§"/>
              <a:defRPr>
                <a:solidFill>
                  <a:schemeClr val="tx1"/>
                </a:solidFill>
                <a:latin typeface="Arial" pitchFamily="34" charset="0"/>
                <a:cs typeface="Tahoma" pitchFamily="34" charset="0"/>
              </a:defRPr>
            </a:lvl7pPr>
            <a:lvl8pPr marL="3429000" indent="-228600" eaLnBrk="0" fontAlgn="base" hangingPunct="0">
              <a:spcBef>
                <a:spcPct val="20000"/>
              </a:spcBef>
              <a:spcAft>
                <a:spcPct val="0"/>
              </a:spcAft>
              <a:buClr>
                <a:schemeClr val="tx1"/>
              </a:buClr>
              <a:buFont typeface="Wingdings" pitchFamily="2" charset="2"/>
              <a:buChar char="§"/>
              <a:defRPr>
                <a:solidFill>
                  <a:schemeClr val="tx1"/>
                </a:solidFill>
                <a:latin typeface="Arial" pitchFamily="34" charset="0"/>
                <a:cs typeface="Tahoma" pitchFamily="34" charset="0"/>
              </a:defRPr>
            </a:lvl8pPr>
            <a:lvl9pPr marL="3886200" indent="-228600" eaLnBrk="0" fontAlgn="base" hangingPunct="0">
              <a:spcBef>
                <a:spcPct val="20000"/>
              </a:spcBef>
              <a:spcAft>
                <a:spcPct val="0"/>
              </a:spcAft>
              <a:buClr>
                <a:schemeClr val="tx1"/>
              </a:buClr>
              <a:buFont typeface="Wingdings" pitchFamily="2" charset="2"/>
              <a:buChar char="§"/>
              <a:defRPr>
                <a:solidFill>
                  <a:schemeClr val="tx1"/>
                </a:solidFill>
                <a:latin typeface="Arial" pitchFamily="34" charset="0"/>
                <a:cs typeface="Tahoma" pitchFamily="34" charset="0"/>
              </a:defRPr>
            </a:lvl9pPr>
          </a:lstStyle>
          <a:p>
            <a:pPr algn="ctr">
              <a:spcBef>
                <a:spcPct val="0"/>
              </a:spcBef>
              <a:buClrTx/>
              <a:buFontTx/>
              <a:buNone/>
            </a:pPr>
            <a:r>
              <a:rPr lang="en-US" altLang="en-US" sz="1800" dirty="0" smtClean="0">
                <a:solidFill>
                  <a:prstClr val="black">
                    <a:lumMod val="75000"/>
                    <a:lumOff val="25000"/>
                  </a:prstClr>
                </a:solidFill>
              </a:rPr>
              <a:t>QUANTITY OF DOLLARS</a:t>
            </a:r>
            <a:endParaRPr lang="en-US" altLang="en-US" sz="1800" dirty="0">
              <a:solidFill>
                <a:prstClr val="black">
                  <a:lumMod val="75000"/>
                  <a:lumOff val="25000"/>
                </a:prstClr>
              </a:solidFill>
            </a:endParaRPr>
          </a:p>
        </p:txBody>
      </p:sp>
      <p:sp>
        <p:nvSpPr>
          <p:cNvPr id="43" name="Rectangle 7"/>
          <p:cNvSpPr>
            <a:spLocks noChangeArrowheads="1"/>
          </p:cNvSpPr>
          <p:nvPr/>
        </p:nvSpPr>
        <p:spPr bwMode="auto">
          <a:xfrm>
            <a:off x="744314" y="3472190"/>
            <a:ext cx="429028" cy="261610"/>
          </a:xfrm>
          <a:prstGeom prst="rect">
            <a:avLst/>
          </a:prstGeom>
          <a:noFill/>
          <a:ln w="9525">
            <a:noFill/>
            <a:miter lim="800000"/>
            <a:headEnd/>
            <a:tailEnd/>
          </a:ln>
        </p:spPr>
        <p:txBody>
          <a:bodyPr wrap="square" lIns="0" tIns="0" rIns="0" bIns="0">
            <a:spAutoFit/>
          </a:bodyPr>
          <a:lstStyle/>
          <a:p>
            <a:pPr algn="r">
              <a:defRPr/>
            </a:pPr>
            <a:r>
              <a:rPr lang="en-US" sz="1700" b="1" dirty="0" smtClean="0">
                <a:solidFill>
                  <a:srgbClr val="1F1A17"/>
                </a:solidFill>
                <a:latin typeface="Arial" pitchFamily="34" charset="0"/>
              </a:rPr>
              <a:t>0.56 </a:t>
            </a:r>
            <a:endParaRPr lang="en-US" sz="2400" dirty="0">
              <a:solidFill>
                <a:prstClr val="black"/>
              </a:solidFill>
              <a:effectLst>
                <a:outerShdw blurRad="38100" dist="38100" dir="2700000" algn="tl">
                  <a:srgbClr val="C0C0C0"/>
                </a:outerShdw>
              </a:effectLst>
              <a:latin typeface="Arial" pitchFamily="34" charset="0"/>
            </a:endParaRPr>
          </a:p>
        </p:txBody>
      </p:sp>
      <p:sp>
        <p:nvSpPr>
          <p:cNvPr id="44" name="Line 23"/>
          <p:cNvSpPr>
            <a:spLocks noChangeShapeType="1"/>
          </p:cNvSpPr>
          <p:nvPr/>
        </p:nvSpPr>
        <p:spPr bwMode="auto">
          <a:xfrm>
            <a:off x="1247616" y="3581400"/>
            <a:ext cx="128587" cy="1587"/>
          </a:xfrm>
          <a:prstGeom prst="line">
            <a:avLst/>
          </a:prstGeom>
          <a:noFill/>
          <a:ln w="19050">
            <a:solidFill>
              <a:srgbClr val="1F1A17"/>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5" name="Rectangle 7"/>
          <p:cNvSpPr>
            <a:spLocks noChangeArrowheads="1"/>
          </p:cNvSpPr>
          <p:nvPr/>
        </p:nvSpPr>
        <p:spPr bwMode="auto">
          <a:xfrm>
            <a:off x="749508" y="2647890"/>
            <a:ext cx="423837" cy="261610"/>
          </a:xfrm>
          <a:prstGeom prst="rect">
            <a:avLst/>
          </a:prstGeom>
          <a:noFill/>
          <a:ln w="9525">
            <a:noFill/>
            <a:miter lim="800000"/>
            <a:headEnd/>
            <a:tailEnd/>
          </a:ln>
        </p:spPr>
        <p:txBody>
          <a:bodyPr wrap="square" lIns="0" tIns="0" rIns="0" bIns="0">
            <a:spAutoFit/>
          </a:bodyPr>
          <a:lstStyle/>
          <a:p>
            <a:pPr algn="r">
              <a:defRPr/>
            </a:pPr>
            <a:r>
              <a:rPr lang="en-US" sz="1700" b="1" dirty="0" smtClean="0">
                <a:solidFill>
                  <a:srgbClr val="1F1A17"/>
                </a:solidFill>
                <a:latin typeface="Arial" pitchFamily="34" charset="0"/>
              </a:rPr>
              <a:t>0.75 </a:t>
            </a:r>
            <a:endParaRPr lang="en-US" sz="2400" dirty="0">
              <a:solidFill>
                <a:prstClr val="black"/>
              </a:solidFill>
              <a:effectLst>
                <a:outerShdw blurRad="38100" dist="38100" dir="2700000" algn="tl">
                  <a:srgbClr val="C0C0C0"/>
                </a:outerShdw>
              </a:effectLst>
              <a:latin typeface="Arial" pitchFamily="34" charset="0"/>
            </a:endParaRPr>
          </a:p>
        </p:txBody>
      </p:sp>
      <p:sp>
        <p:nvSpPr>
          <p:cNvPr id="46" name="Line 23"/>
          <p:cNvSpPr>
            <a:spLocks noChangeShapeType="1"/>
          </p:cNvSpPr>
          <p:nvPr/>
        </p:nvSpPr>
        <p:spPr bwMode="auto">
          <a:xfrm>
            <a:off x="1247616" y="2798703"/>
            <a:ext cx="128587" cy="1587"/>
          </a:xfrm>
          <a:prstGeom prst="line">
            <a:avLst/>
          </a:prstGeom>
          <a:noFill/>
          <a:ln w="19050">
            <a:solidFill>
              <a:srgbClr val="1F1A17"/>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62" name="Line 13"/>
          <p:cNvSpPr>
            <a:spLocks noChangeShapeType="1"/>
          </p:cNvSpPr>
          <p:nvPr/>
        </p:nvSpPr>
        <p:spPr bwMode="auto">
          <a:xfrm flipH="1" flipV="1">
            <a:off x="1371599" y="3579813"/>
            <a:ext cx="2128190" cy="0"/>
          </a:xfrm>
          <a:prstGeom prst="line">
            <a:avLst/>
          </a:prstGeom>
          <a:noFill/>
          <a:ln w="22225">
            <a:solidFill>
              <a:schemeClr val="tx1">
                <a:lumMod val="50000"/>
                <a:lumOff val="50000"/>
              </a:schemeClr>
            </a:solidFill>
            <a:prstDash val="sysDot"/>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cs typeface="Arial" charset="0"/>
            </a:endParaRPr>
          </a:p>
        </p:txBody>
      </p:sp>
      <p:sp>
        <p:nvSpPr>
          <p:cNvPr id="83" name="Line 13"/>
          <p:cNvSpPr>
            <a:spLocks noChangeShapeType="1"/>
          </p:cNvSpPr>
          <p:nvPr/>
        </p:nvSpPr>
        <p:spPr bwMode="auto">
          <a:xfrm flipH="1">
            <a:off x="1371597" y="2798703"/>
            <a:ext cx="2895602" cy="1587"/>
          </a:xfrm>
          <a:prstGeom prst="line">
            <a:avLst/>
          </a:prstGeom>
          <a:noFill/>
          <a:ln w="22225">
            <a:solidFill>
              <a:schemeClr val="tx1">
                <a:lumMod val="50000"/>
                <a:lumOff val="50000"/>
              </a:schemeClr>
            </a:solidFill>
            <a:prstDash val="sysDot"/>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cs typeface="Arial" charset="0"/>
            </a:endParaRPr>
          </a:p>
        </p:txBody>
      </p:sp>
      <p:cxnSp>
        <p:nvCxnSpPr>
          <p:cNvPr id="84" name="Straight Connector 34"/>
          <p:cNvCxnSpPr>
            <a:cxnSpLocks noChangeShapeType="1"/>
          </p:cNvCxnSpPr>
          <p:nvPr/>
        </p:nvCxnSpPr>
        <p:spPr bwMode="auto">
          <a:xfrm>
            <a:off x="3505200" y="3581400"/>
            <a:ext cx="26591" cy="2027234"/>
          </a:xfrm>
          <a:prstGeom prst="line">
            <a:avLst/>
          </a:prstGeom>
          <a:noFill/>
          <a:ln w="22225" algn="ctr">
            <a:solidFill>
              <a:schemeClr val="tx1">
                <a:lumMod val="50000"/>
                <a:lumOff val="50000"/>
              </a:schemeClr>
            </a:solidFill>
            <a:prstDash val="sysDot"/>
            <a:round/>
            <a:headEnd/>
            <a:tailEnd/>
          </a:ln>
          <a:extLst>
            <a:ext uri="{909E8E84-426E-40DD-AFC4-6F175D3DCCD1}">
              <a14:hiddenFill xmlns:a14="http://schemas.microsoft.com/office/drawing/2010/main">
                <a:noFill/>
              </a14:hiddenFill>
            </a:ext>
          </a:extLst>
        </p:spPr>
      </p:cxnSp>
      <p:cxnSp>
        <p:nvCxnSpPr>
          <p:cNvPr id="85" name="Straight Connector 34"/>
          <p:cNvCxnSpPr>
            <a:cxnSpLocks noChangeShapeType="1"/>
          </p:cNvCxnSpPr>
          <p:nvPr/>
        </p:nvCxnSpPr>
        <p:spPr bwMode="auto">
          <a:xfrm>
            <a:off x="4282597" y="2800290"/>
            <a:ext cx="0" cy="2781420"/>
          </a:xfrm>
          <a:prstGeom prst="line">
            <a:avLst/>
          </a:prstGeom>
          <a:noFill/>
          <a:ln w="22225" algn="ctr">
            <a:solidFill>
              <a:schemeClr val="tx1">
                <a:lumMod val="50000"/>
                <a:lumOff val="50000"/>
              </a:schemeClr>
            </a:solidFill>
            <a:prstDash val="sysDot"/>
            <a:round/>
            <a:headEnd/>
            <a:tailEnd/>
          </a:ln>
          <a:extLst>
            <a:ext uri="{909E8E84-426E-40DD-AFC4-6F175D3DCCD1}">
              <a14:hiddenFill xmlns:a14="http://schemas.microsoft.com/office/drawing/2010/main">
                <a:noFill/>
              </a14:hiddenFill>
            </a:ext>
          </a:extLst>
        </p:spPr>
      </p:cxnSp>
      <p:cxnSp>
        <p:nvCxnSpPr>
          <p:cNvPr id="86" name="Straight Connector 85"/>
          <p:cNvCxnSpPr/>
          <p:nvPr/>
        </p:nvCxnSpPr>
        <p:spPr>
          <a:xfrm flipV="1">
            <a:off x="1773781" y="1781205"/>
            <a:ext cx="3516020" cy="3505200"/>
          </a:xfrm>
          <a:prstGeom prst="line">
            <a:avLst/>
          </a:prstGeom>
          <a:ln w="44450">
            <a:solidFill>
              <a:srgbClr val="0070C0"/>
            </a:solidFill>
          </a:ln>
        </p:spPr>
        <p:style>
          <a:lnRef idx="1">
            <a:schemeClr val="accent1"/>
          </a:lnRef>
          <a:fillRef idx="0">
            <a:schemeClr val="accent1"/>
          </a:fillRef>
          <a:effectRef idx="0">
            <a:schemeClr val="accent1"/>
          </a:effectRef>
          <a:fontRef idx="minor">
            <a:schemeClr val="tx1"/>
          </a:fontRef>
        </p:style>
      </p:cxnSp>
      <p:sp>
        <p:nvSpPr>
          <p:cNvPr id="87" name="Text Box 12"/>
          <p:cNvSpPr txBox="1">
            <a:spLocks noChangeArrowheads="1"/>
          </p:cNvSpPr>
          <p:nvPr/>
        </p:nvSpPr>
        <p:spPr bwMode="auto">
          <a:xfrm>
            <a:off x="5257800" y="1428690"/>
            <a:ext cx="685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en-US" altLang="en-US" sz="2000" b="1" dirty="0" smtClean="0">
                <a:solidFill>
                  <a:srgbClr val="0070C0"/>
                </a:solidFill>
                <a:latin typeface="Arial" charset="0"/>
              </a:rPr>
              <a:t>S</a:t>
            </a:r>
            <a:r>
              <a:rPr lang="en-US" altLang="en-US" sz="2000" b="1" baseline="-25000" dirty="0" smtClean="0">
                <a:solidFill>
                  <a:srgbClr val="0070C0"/>
                </a:solidFill>
                <a:latin typeface="Arial" charset="0"/>
              </a:rPr>
              <a:t>0</a:t>
            </a:r>
          </a:p>
        </p:txBody>
      </p:sp>
      <p:cxnSp>
        <p:nvCxnSpPr>
          <p:cNvPr id="95" name="Straight Arrow Connector 94"/>
          <p:cNvCxnSpPr/>
          <p:nvPr/>
        </p:nvCxnSpPr>
        <p:spPr>
          <a:xfrm flipV="1">
            <a:off x="1066800" y="2905045"/>
            <a:ext cx="0" cy="504845"/>
          </a:xfrm>
          <a:prstGeom prst="straightConnector1">
            <a:avLst/>
          </a:prstGeom>
          <a:ln w="38100">
            <a:solidFill>
              <a:srgbClr val="388873"/>
            </a:solidFill>
            <a:tailEnd type="arrow" w="lg" len="lg"/>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1752600" y="1809690"/>
            <a:ext cx="3429000" cy="3457605"/>
          </a:xfrm>
          <a:prstGeom prst="line">
            <a:avLst/>
          </a:prstGeom>
          <a:ln w="44450">
            <a:solidFill>
              <a:srgbClr val="FF6565"/>
            </a:solidFill>
          </a:ln>
        </p:spPr>
        <p:style>
          <a:lnRef idx="1">
            <a:schemeClr val="accent1"/>
          </a:lnRef>
          <a:fillRef idx="0">
            <a:schemeClr val="accent1"/>
          </a:fillRef>
          <a:effectRef idx="0">
            <a:schemeClr val="accent1"/>
          </a:effectRef>
          <a:fontRef idx="minor">
            <a:schemeClr val="tx1"/>
          </a:fontRef>
        </p:style>
      </p:cxnSp>
      <p:sp>
        <p:nvSpPr>
          <p:cNvPr id="98" name="Text Box 12"/>
          <p:cNvSpPr txBox="1">
            <a:spLocks noChangeArrowheads="1"/>
          </p:cNvSpPr>
          <p:nvPr/>
        </p:nvSpPr>
        <p:spPr bwMode="auto">
          <a:xfrm>
            <a:off x="6106386" y="4629090"/>
            <a:ext cx="5992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en-US" altLang="en-US" sz="2000" b="1" dirty="0" smtClean="0">
                <a:solidFill>
                  <a:srgbClr val="FF0000"/>
                </a:solidFill>
                <a:latin typeface="Arial" charset="0"/>
              </a:rPr>
              <a:t>D</a:t>
            </a:r>
            <a:r>
              <a:rPr lang="en-US" altLang="en-US" sz="2000" b="1" baseline="-25000" dirty="0">
                <a:solidFill>
                  <a:srgbClr val="FF0000"/>
                </a:solidFill>
                <a:latin typeface="Arial" charset="0"/>
              </a:rPr>
              <a:t>1</a:t>
            </a:r>
            <a:endParaRPr lang="en-US" altLang="en-US" sz="2000" b="1" baseline="-25000" dirty="0" smtClean="0">
              <a:solidFill>
                <a:srgbClr val="FF0000"/>
              </a:solidFill>
              <a:latin typeface="Arial" charset="0"/>
            </a:endParaRPr>
          </a:p>
        </p:txBody>
      </p:sp>
      <p:sp>
        <p:nvSpPr>
          <p:cNvPr id="90" name="Oval 19"/>
          <p:cNvSpPr>
            <a:spLocks noChangeArrowheads="1"/>
          </p:cNvSpPr>
          <p:nvPr/>
        </p:nvSpPr>
        <p:spPr bwMode="auto">
          <a:xfrm>
            <a:off x="3408349" y="3466162"/>
            <a:ext cx="182880" cy="182880"/>
          </a:xfrm>
          <a:prstGeom prst="ellipse">
            <a:avLst/>
          </a:prstGeom>
          <a:solidFill>
            <a:schemeClr val="tx1"/>
          </a:solidFill>
          <a:ln w="9525">
            <a:solidFill>
              <a:schemeClr val="bg1">
                <a:lumMod val="85000"/>
              </a:schemeClr>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endParaRPr lang="en-US" altLang="en-US" smtClean="0">
              <a:solidFill>
                <a:prstClr val="black"/>
              </a:solidFill>
              <a:latin typeface="Arial" charset="0"/>
            </a:endParaRPr>
          </a:p>
        </p:txBody>
      </p:sp>
      <p:sp>
        <p:nvSpPr>
          <p:cNvPr id="47" name="Text Box 12"/>
          <p:cNvSpPr txBox="1">
            <a:spLocks noChangeArrowheads="1"/>
          </p:cNvSpPr>
          <p:nvPr/>
        </p:nvSpPr>
        <p:spPr bwMode="auto">
          <a:xfrm>
            <a:off x="1905000" y="838200"/>
            <a:ext cx="35433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en-US" altLang="en-US" sz="2000" b="1" dirty="0" smtClean="0">
                <a:latin typeface="Arial" charset="0"/>
              </a:rPr>
              <a:t>MARKET FOR DOLLARS</a:t>
            </a:r>
            <a:endParaRPr lang="en-US" altLang="en-US" sz="2000" b="1" baseline="-25000" dirty="0" smtClean="0">
              <a:latin typeface="Arial" charset="0"/>
            </a:endParaRPr>
          </a:p>
        </p:txBody>
      </p:sp>
      <p:sp>
        <p:nvSpPr>
          <p:cNvPr id="48" name="Rectangle 15"/>
          <p:cNvSpPr>
            <a:spLocks noChangeArrowheads="1"/>
          </p:cNvSpPr>
          <p:nvPr/>
        </p:nvSpPr>
        <p:spPr bwMode="auto">
          <a:xfrm>
            <a:off x="3405983" y="5758190"/>
            <a:ext cx="327817" cy="261610"/>
          </a:xfrm>
          <a:prstGeom prst="rect">
            <a:avLst/>
          </a:prstGeom>
          <a:noFill/>
          <a:ln w="9525">
            <a:noFill/>
            <a:miter lim="800000"/>
            <a:headEnd/>
            <a:tailEnd/>
          </a:ln>
        </p:spPr>
        <p:txBody>
          <a:bodyPr wrap="square" lIns="0" tIns="0" rIns="0" bIns="0">
            <a:spAutoFit/>
          </a:bodyPr>
          <a:lstStyle/>
          <a:p>
            <a:pPr>
              <a:defRPr/>
            </a:pPr>
            <a:r>
              <a:rPr lang="en-US" sz="1700" b="1" i="1" dirty="0" smtClean="0">
                <a:solidFill>
                  <a:srgbClr val="1F1A17"/>
                </a:solidFill>
                <a:latin typeface="Arial" pitchFamily="34" charset="0"/>
              </a:rPr>
              <a:t>Q</a:t>
            </a:r>
            <a:r>
              <a:rPr lang="en-US" sz="1700" b="1" baseline="-25000" dirty="0" smtClean="0">
                <a:solidFill>
                  <a:srgbClr val="1F1A17"/>
                </a:solidFill>
                <a:latin typeface="Arial" pitchFamily="34" charset="0"/>
              </a:rPr>
              <a:t>0</a:t>
            </a:r>
            <a:r>
              <a:rPr lang="en-US" sz="1700" b="1" dirty="0" smtClean="0">
                <a:solidFill>
                  <a:srgbClr val="1F1A17"/>
                </a:solidFill>
                <a:latin typeface="Arial" pitchFamily="34" charset="0"/>
              </a:rPr>
              <a:t>                 </a:t>
            </a:r>
            <a:endParaRPr lang="en-US" sz="2400" dirty="0">
              <a:solidFill>
                <a:prstClr val="black"/>
              </a:solidFill>
              <a:effectLst>
                <a:outerShdw blurRad="38100" dist="38100" dir="2700000" algn="tl">
                  <a:srgbClr val="C0C0C0"/>
                </a:outerShdw>
              </a:effectLst>
              <a:latin typeface="Arial" pitchFamily="34" charset="0"/>
            </a:endParaRPr>
          </a:p>
        </p:txBody>
      </p:sp>
      <p:sp>
        <p:nvSpPr>
          <p:cNvPr id="50" name="Line 34"/>
          <p:cNvSpPr>
            <a:spLocks noChangeShapeType="1"/>
          </p:cNvSpPr>
          <p:nvPr/>
        </p:nvSpPr>
        <p:spPr bwMode="auto">
          <a:xfrm>
            <a:off x="3528217" y="5610195"/>
            <a:ext cx="0" cy="147995"/>
          </a:xfrm>
          <a:prstGeom prst="line">
            <a:avLst/>
          </a:prstGeom>
          <a:noFill/>
          <a:ln w="19050">
            <a:solidFill>
              <a:srgbClr val="1F1A17"/>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51" name="Rectangle 15"/>
          <p:cNvSpPr>
            <a:spLocks noChangeArrowheads="1"/>
          </p:cNvSpPr>
          <p:nvPr/>
        </p:nvSpPr>
        <p:spPr bwMode="auto">
          <a:xfrm>
            <a:off x="4191000" y="5758190"/>
            <a:ext cx="327817" cy="261610"/>
          </a:xfrm>
          <a:prstGeom prst="rect">
            <a:avLst/>
          </a:prstGeom>
          <a:noFill/>
          <a:ln w="9525">
            <a:noFill/>
            <a:miter lim="800000"/>
            <a:headEnd/>
            <a:tailEnd/>
          </a:ln>
        </p:spPr>
        <p:txBody>
          <a:bodyPr wrap="square" lIns="0" tIns="0" rIns="0" bIns="0">
            <a:spAutoFit/>
          </a:bodyPr>
          <a:lstStyle/>
          <a:p>
            <a:pPr>
              <a:defRPr/>
            </a:pPr>
            <a:r>
              <a:rPr lang="en-US" sz="1700" b="1" i="1" dirty="0" smtClean="0">
                <a:solidFill>
                  <a:srgbClr val="1F1A17"/>
                </a:solidFill>
                <a:latin typeface="Arial" pitchFamily="34" charset="0"/>
              </a:rPr>
              <a:t>Q</a:t>
            </a:r>
            <a:r>
              <a:rPr lang="en-US" sz="1700" b="1" baseline="-25000" dirty="0" smtClean="0">
                <a:solidFill>
                  <a:srgbClr val="1F1A17"/>
                </a:solidFill>
                <a:latin typeface="Arial" pitchFamily="34" charset="0"/>
              </a:rPr>
              <a:t>1</a:t>
            </a:r>
            <a:r>
              <a:rPr lang="en-US" sz="1700" b="1" dirty="0" smtClean="0">
                <a:solidFill>
                  <a:srgbClr val="1F1A17"/>
                </a:solidFill>
                <a:latin typeface="Arial" pitchFamily="34" charset="0"/>
              </a:rPr>
              <a:t>                 </a:t>
            </a:r>
            <a:endParaRPr lang="en-US" sz="2400" dirty="0">
              <a:solidFill>
                <a:prstClr val="black"/>
              </a:solidFill>
              <a:effectLst>
                <a:outerShdw blurRad="38100" dist="38100" dir="2700000" algn="tl">
                  <a:srgbClr val="C0C0C0"/>
                </a:outerShdw>
              </a:effectLst>
              <a:latin typeface="Arial" pitchFamily="34" charset="0"/>
            </a:endParaRPr>
          </a:p>
        </p:txBody>
      </p:sp>
      <p:sp>
        <p:nvSpPr>
          <p:cNvPr id="57" name="Line 34"/>
          <p:cNvSpPr>
            <a:spLocks noChangeShapeType="1"/>
          </p:cNvSpPr>
          <p:nvPr/>
        </p:nvSpPr>
        <p:spPr bwMode="auto">
          <a:xfrm>
            <a:off x="4290217" y="5610195"/>
            <a:ext cx="0" cy="147995"/>
          </a:xfrm>
          <a:prstGeom prst="line">
            <a:avLst/>
          </a:prstGeom>
          <a:noFill/>
          <a:ln w="19050">
            <a:solidFill>
              <a:srgbClr val="1F1A17"/>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cxnSp>
        <p:nvCxnSpPr>
          <p:cNvPr id="59" name="Straight Arrow Connector 58"/>
          <p:cNvCxnSpPr/>
          <p:nvPr/>
        </p:nvCxnSpPr>
        <p:spPr>
          <a:xfrm>
            <a:off x="3672840" y="5848291"/>
            <a:ext cx="457200" cy="0"/>
          </a:xfrm>
          <a:prstGeom prst="straightConnector1">
            <a:avLst/>
          </a:prstGeom>
          <a:ln w="38100">
            <a:solidFill>
              <a:srgbClr val="388873"/>
            </a:solidFill>
            <a:tailEnd type="arrow" w="lg" len="lg"/>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6548008" y="6560940"/>
            <a:ext cx="1853032" cy="261610"/>
          </a:xfrm>
          <a:prstGeom prst="rect">
            <a:avLst/>
          </a:prstGeom>
          <a:noFill/>
        </p:spPr>
        <p:txBody>
          <a:bodyPr wrap="square" rtlCol="0">
            <a:spAutoFit/>
          </a:bodyPr>
          <a:lstStyle/>
          <a:p>
            <a:r>
              <a:rPr lang="en-US" sz="1100" dirty="0" smtClean="0">
                <a:solidFill>
                  <a:prstClr val="black">
                    <a:lumMod val="50000"/>
                    <a:lumOff val="50000"/>
                  </a:prstClr>
                </a:solidFill>
                <a:latin typeface="Century Gothic" panose="020B0502020202020204" pitchFamily="34" charset="0"/>
              </a:rPr>
              <a:t>CHAPTER 27</a:t>
            </a:r>
            <a:r>
              <a:rPr lang="en-US" sz="1100" dirty="0" smtClean="0">
                <a:solidFill>
                  <a:srgbClr val="009999"/>
                </a:solidFill>
                <a:latin typeface="Century Gothic" panose="020B0502020202020204" pitchFamily="34" charset="0"/>
              </a:rPr>
              <a:t>        </a:t>
            </a:r>
            <a:r>
              <a:rPr lang="en-US" sz="1100" dirty="0" smtClean="0">
                <a:solidFill>
                  <a:prstClr val="white"/>
                </a:solidFill>
                <a:latin typeface="Century Gothic" panose="020B0502020202020204" pitchFamily="34" charset="0"/>
              </a:rPr>
              <a:t>SLIDE </a:t>
            </a:r>
            <a:fld id="{6FD6B7A6-E1EC-4D2B-BE3B-190BA12621E0}" type="slidenum">
              <a:rPr lang="en-US" sz="1100" smtClean="0">
                <a:solidFill>
                  <a:prstClr val="white"/>
                </a:solidFill>
                <a:latin typeface="Century Gothic" panose="020B0502020202020204" pitchFamily="34" charset="0"/>
              </a:rPr>
              <a:pPr/>
              <a:t>18</a:t>
            </a:fld>
            <a:endParaRPr lang="en-US" sz="1100" dirty="0">
              <a:solidFill>
                <a:prstClr val="white"/>
              </a:solidFill>
              <a:latin typeface="Century Gothic" panose="020B0502020202020204" pitchFamily="34" charset="0"/>
            </a:endParaRPr>
          </a:p>
        </p:txBody>
      </p:sp>
      <p:sp>
        <p:nvSpPr>
          <p:cNvPr id="55" name="Rounded Rectangle 54"/>
          <p:cNvSpPr/>
          <p:nvPr/>
        </p:nvSpPr>
        <p:spPr>
          <a:xfrm>
            <a:off x="6092098" y="1204813"/>
            <a:ext cx="2476500" cy="1595478"/>
          </a:xfrm>
          <a:prstGeom prst="roundRect">
            <a:avLst>
              <a:gd name="adj" fmla="val 12258"/>
            </a:avLst>
          </a:prstGeom>
          <a:solidFill>
            <a:srgbClr val="00999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200" dirty="0">
                <a:solidFill>
                  <a:schemeClr val="bg1"/>
                </a:solidFill>
                <a:latin typeface="Arial" panose="020B0604020202020204" pitchFamily="34" charset="0"/>
                <a:ea typeface="MS PGothic" pitchFamily="34" charset="-128"/>
                <a:cs typeface="Arial" panose="020B0604020202020204" pitchFamily="34" charset="0"/>
              </a:rPr>
              <a:t>The dollar will appreciate if the demand for dollars rises</a:t>
            </a:r>
            <a:r>
              <a:rPr lang="en-US" altLang="en-US" sz="2200" dirty="0" smtClean="0">
                <a:solidFill>
                  <a:schemeClr val="bg1"/>
                </a:solidFill>
                <a:latin typeface="Arial" panose="020B0604020202020204" pitchFamily="34" charset="0"/>
                <a:ea typeface="MS PGothic" pitchFamily="34" charset="-128"/>
                <a:cs typeface="Arial" panose="020B0604020202020204" pitchFamily="34" charset="0"/>
              </a:rPr>
              <a:t>.</a:t>
            </a:r>
            <a:endParaRPr lang="en-US" sz="2200" dirty="0">
              <a:solidFill>
                <a:prstClr val="white"/>
              </a:solidFill>
              <a:latin typeface="Arial" panose="020B0604020202020204" pitchFamily="34" charset="0"/>
              <a:cs typeface="Arial" panose="020B0604020202020204" pitchFamily="34" charset="0"/>
            </a:endParaRPr>
          </a:p>
        </p:txBody>
      </p:sp>
      <p:sp>
        <p:nvSpPr>
          <p:cNvPr id="56" name="Rounded Rectangle 55"/>
          <p:cNvSpPr/>
          <p:nvPr/>
        </p:nvSpPr>
        <p:spPr>
          <a:xfrm>
            <a:off x="6096000" y="2900322"/>
            <a:ext cx="2476500" cy="1595478"/>
          </a:xfrm>
          <a:prstGeom prst="roundRect">
            <a:avLst>
              <a:gd name="adj" fmla="val 12258"/>
            </a:avLst>
          </a:prstGeom>
          <a:solidFill>
            <a:srgbClr val="00999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100" dirty="0">
                <a:solidFill>
                  <a:schemeClr val="bg1"/>
                </a:solidFill>
                <a:latin typeface="Arial" panose="020B0604020202020204" pitchFamily="34" charset="0"/>
                <a:ea typeface="MS PGothic" pitchFamily="34" charset="-128"/>
                <a:cs typeface="Arial" panose="020B0604020202020204" pitchFamily="34" charset="0"/>
              </a:rPr>
              <a:t>At the new equilibrium, the price of the dollar rises</a:t>
            </a:r>
            <a:r>
              <a:rPr lang="en-US" altLang="en-US" sz="2100" dirty="0" smtClean="0">
                <a:solidFill>
                  <a:schemeClr val="bg1"/>
                </a:solidFill>
                <a:latin typeface="Arial" panose="020B0604020202020204" pitchFamily="34" charset="0"/>
                <a:ea typeface="MS PGothic" pitchFamily="34" charset="-128"/>
                <a:cs typeface="Arial" panose="020B0604020202020204" pitchFamily="34" charset="0"/>
              </a:rPr>
              <a:t>.</a:t>
            </a:r>
            <a:endParaRPr lang="en-US" altLang="en-US" sz="2100" dirty="0">
              <a:solidFill>
                <a:schemeClr val="bg1"/>
              </a:solidFill>
              <a:latin typeface="Arial" panose="020B0604020202020204" pitchFamily="34" charset="0"/>
              <a:ea typeface="MS PGothic" pitchFamily="34" charset="-128"/>
              <a:cs typeface="Arial" panose="020B0604020202020204" pitchFamily="34" charset="0"/>
            </a:endParaRPr>
          </a:p>
        </p:txBody>
      </p:sp>
    </p:spTree>
    <p:extLst>
      <p:ext uri="{BB962C8B-B14F-4D97-AF65-F5344CB8AC3E}">
        <p14:creationId xmlns:p14="http://schemas.microsoft.com/office/powerpoint/2010/main" val="45133435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97"/>
                                        </p:tgtEl>
                                        <p:attrNameLst>
                                          <p:attrName>style.visibility</p:attrName>
                                        </p:attrNameLst>
                                      </p:cBhvr>
                                      <p:to>
                                        <p:strVal val="visible"/>
                                      </p:to>
                                    </p:set>
                                  </p:childTnLst>
                                </p:cTn>
                              </p:par>
                            </p:childTnLst>
                          </p:cTn>
                        </p:par>
                        <p:par>
                          <p:cTn id="10" fill="hold">
                            <p:stCondLst>
                              <p:cond delay="0"/>
                            </p:stCondLst>
                            <p:childTnLst>
                              <p:par>
                                <p:cTn id="11" presetID="42" presetClass="path" presetSubtype="0" accel="50000" decel="50000" fill="hold" nodeType="afterEffect">
                                  <p:stCondLst>
                                    <p:cond delay="0"/>
                                  </p:stCondLst>
                                  <p:childTnLst>
                                    <p:animMotion origin="layout" path="M 3.33333E-6 3.33333E-6 L 0.10416 -0.08542 " pathEditMode="relative" rAng="0" ptsTypes="AA">
                                      <p:cBhvr>
                                        <p:cTn id="12" dur="2000" fill="hold"/>
                                        <p:tgtEl>
                                          <p:spTgt spid="97"/>
                                        </p:tgtEl>
                                        <p:attrNameLst>
                                          <p:attrName>ppt_x</p:attrName>
                                          <p:attrName>ppt_y</p:attrName>
                                        </p:attrNameLst>
                                      </p:cBhvr>
                                      <p:rCtr x="5208" y="-4282"/>
                                    </p:animMotion>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6"/>
                                        </p:tgtEl>
                                        <p:attrNameLst>
                                          <p:attrName>style.visibility</p:attrName>
                                        </p:attrNameLst>
                                      </p:cBhvr>
                                      <p:to>
                                        <p:strVal val="visible"/>
                                      </p:to>
                                    </p:set>
                                  </p:childTnLst>
                                </p:cTn>
                              </p:par>
                              <p:par>
                                <p:cTn id="17" presetID="10" presetClass="entr" presetSubtype="0"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fade">
                                      <p:cBhvr>
                                        <p:cTn id="19" dur="500"/>
                                        <p:tgtEl>
                                          <p:spTgt spid="98"/>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83"/>
                                        </p:tgtEl>
                                        <p:attrNameLst>
                                          <p:attrName>style.visibility</p:attrName>
                                        </p:attrNameLst>
                                      </p:cBhvr>
                                      <p:to>
                                        <p:strVal val="visible"/>
                                      </p:to>
                                    </p:set>
                                    <p:animEffect transition="in" filter="fade">
                                      <p:cBhvr>
                                        <p:cTn id="23" dur="500"/>
                                        <p:tgtEl>
                                          <p:spTgt spid="83"/>
                                        </p:tgtEl>
                                      </p:cBhvr>
                                    </p:animEffect>
                                  </p:childTnLst>
                                </p:cTn>
                              </p:par>
                              <p:par>
                                <p:cTn id="24" presetID="10" presetClass="entr" presetSubtype="0" fill="hold" nodeType="withEffect">
                                  <p:stCondLst>
                                    <p:cond delay="0"/>
                                  </p:stCondLst>
                                  <p:childTnLst>
                                    <p:set>
                                      <p:cBhvr>
                                        <p:cTn id="25" dur="1" fill="hold">
                                          <p:stCondLst>
                                            <p:cond delay="0"/>
                                          </p:stCondLst>
                                        </p:cTn>
                                        <p:tgtEl>
                                          <p:spTgt spid="85"/>
                                        </p:tgtEl>
                                        <p:attrNameLst>
                                          <p:attrName>style.visibility</p:attrName>
                                        </p:attrNameLst>
                                      </p:cBhvr>
                                      <p:to>
                                        <p:strVal val="visible"/>
                                      </p:to>
                                    </p:set>
                                    <p:animEffect transition="in" filter="fade">
                                      <p:cBhvr>
                                        <p:cTn id="26" dur="500"/>
                                        <p:tgtEl>
                                          <p:spTgt spid="8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fade">
                                      <p:cBhvr>
                                        <p:cTn id="29" dur="500"/>
                                        <p:tgtEl>
                                          <p:spTgt spid="45"/>
                                        </p:tgtEl>
                                      </p:cBhvr>
                                    </p:animEffect>
                                  </p:childTnLst>
                                </p:cTn>
                              </p:par>
                              <p:par>
                                <p:cTn id="30" presetID="10" presetClass="entr" presetSubtype="0" fill="hold" nodeType="withEffect">
                                  <p:stCondLst>
                                    <p:cond delay="0"/>
                                  </p:stCondLst>
                                  <p:childTnLst>
                                    <p:set>
                                      <p:cBhvr>
                                        <p:cTn id="31" dur="1" fill="hold">
                                          <p:stCondLst>
                                            <p:cond delay="0"/>
                                          </p:stCondLst>
                                        </p:cTn>
                                        <p:tgtEl>
                                          <p:spTgt spid="95"/>
                                        </p:tgtEl>
                                        <p:attrNameLst>
                                          <p:attrName>style.visibility</p:attrName>
                                        </p:attrNameLst>
                                      </p:cBhvr>
                                      <p:to>
                                        <p:strVal val="visible"/>
                                      </p:to>
                                    </p:set>
                                    <p:animEffect transition="in" filter="fade">
                                      <p:cBhvr>
                                        <p:cTn id="32" dur="500"/>
                                        <p:tgtEl>
                                          <p:spTgt spid="9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500"/>
                                        <p:tgtEl>
                                          <p:spTgt spid="46"/>
                                        </p:tgtEl>
                                      </p:cBhvr>
                                    </p:animEffect>
                                  </p:childTnLst>
                                </p:cTn>
                              </p:par>
                            </p:childTnLst>
                          </p:cTn>
                        </p:par>
                        <p:par>
                          <p:cTn id="36" fill="hold">
                            <p:stCondLst>
                              <p:cond delay="1000"/>
                            </p:stCondLst>
                            <p:childTnLst>
                              <p:par>
                                <p:cTn id="37" presetID="42" presetClass="path" presetSubtype="0" accel="50000" decel="50000" fill="hold" grpId="0" nodeType="afterEffect">
                                  <p:stCondLst>
                                    <p:cond delay="0"/>
                                  </p:stCondLst>
                                  <p:childTnLst>
                                    <p:animMotion origin="layout" path="M 1.11111E-6 -4.44444E-6 L 0.08403 -0.11041 " pathEditMode="relative" rAng="0" ptsTypes="AA">
                                      <p:cBhvr>
                                        <p:cTn id="38" dur="2000" fill="hold"/>
                                        <p:tgtEl>
                                          <p:spTgt spid="90"/>
                                        </p:tgtEl>
                                        <p:attrNameLst>
                                          <p:attrName>ppt_x</p:attrName>
                                          <p:attrName>ppt_y</p:attrName>
                                        </p:attrNameLst>
                                      </p:cBhvr>
                                      <p:rCtr x="4201" y="-5532"/>
                                    </p:animMotion>
                                  </p:childTnLst>
                                </p:cTn>
                              </p:par>
                              <p:par>
                                <p:cTn id="39" presetID="10" presetClass="entr" presetSubtype="0" fill="hold"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500"/>
                                        <p:tgtEl>
                                          <p:spTgt spid="5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1"/>
                                        </p:tgtEl>
                                        <p:attrNameLst>
                                          <p:attrName>style.visibility</p:attrName>
                                        </p:attrNameLst>
                                      </p:cBhvr>
                                      <p:to>
                                        <p:strVal val="visible"/>
                                      </p:to>
                                    </p:set>
                                    <p:animEffect transition="in" filter="fade">
                                      <p:cBhvr>
                                        <p:cTn id="44" dur="500"/>
                                        <p:tgtEl>
                                          <p:spTgt spid="51"/>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7"/>
                                        </p:tgtEl>
                                        <p:attrNameLst>
                                          <p:attrName>style.visibility</p:attrName>
                                        </p:attrNameLst>
                                      </p:cBhvr>
                                      <p:to>
                                        <p:strVal val="visible"/>
                                      </p:to>
                                    </p:set>
                                    <p:animEffect transition="in" filter="fade">
                                      <p:cBhvr>
                                        <p:cTn id="4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animBg="1"/>
      <p:bldP spid="83" grpId="0" animBg="1"/>
      <p:bldP spid="98" grpId="0"/>
      <p:bldP spid="90" grpId="0" animBg="1"/>
      <p:bldP spid="51" grpId="0"/>
      <p:bldP spid="57" grpId="0" animBg="1"/>
      <p:bldP spid="55" grpId="0" animBg="1"/>
      <p:bldP spid="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a:xfrm>
            <a:off x="0" y="0"/>
            <a:ext cx="9144000" cy="6579384"/>
          </a:xfrm>
          <a:prstGeom prst="rect">
            <a:avLst/>
          </a:prstGeom>
          <a:gradFill flip="none" rotWithShape="1">
            <a:gsLst>
              <a:gs pos="0">
                <a:schemeClr val="bg1">
                  <a:shade val="30000"/>
                  <a:satMod val="115000"/>
                </a:schemeClr>
              </a:gs>
              <a:gs pos="13000">
                <a:schemeClr val="bg1">
                  <a:shade val="67500"/>
                  <a:satMod val="115000"/>
                </a:schemeClr>
              </a:gs>
              <a:gs pos="100000">
                <a:schemeClr val="bg1">
                  <a:shade val="100000"/>
                  <a:satMod val="115000"/>
                </a:schemeClr>
              </a:gs>
            </a:gsLst>
            <a:lin ang="162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3" name="Round Diagonal Corner Rectangle 52"/>
          <p:cNvSpPr/>
          <p:nvPr/>
        </p:nvSpPr>
        <p:spPr>
          <a:xfrm>
            <a:off x="304800" y="152400"/>
            <a:ext cx="8458200" cy="6223000"/>
          </a:xfrm>
          <a:prstGeom prst="round2DiagRect">
            <a:avLst>
              <a:gd name="adj1" fmla="val 6583"/>
              <a:gd name="adj2" fmla="val 0"/>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4" name="Round Diagonal Corner Rectangle 53"/>
          <p:cNvSpPr/>
          <p:nvPr/>
        </p:nvSpPr>
        <p:spPr>
          <a:xfrm>
            <a:off x="304800" y="152400"/>
            <a:ext cx="8458200" cy="718070"/>
          </a:xfrm>
          <a:prstGeom prst="round2DiagRect">
            <a:avLst>
              <a:gd name="adj1" fmla="val 50000"/>
              <a:gd name="adj2" fmla="val 0"/>
            </a:avLst>
          </a:pr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8" name="TextBox 57"/>
          <p:cNvSpPr txBox="1"/>
          <p:nvPr/>
        </p:nvSpPr>
        <p:spPr>
          <a:xfrm>
            <a:off x="228601" y="228600"/>
            <a:ext cx="8610599" cy="538609"/>
          </a:xfrm>
          <a:prstGeom prst="rect">
            <a:avLst/>
          </a:prstGeom>
          <a:noFill/>
        </p:spPr>
        <p:txBody>
          <a:bodyPr wrap="square" rtlCol="0">
            <a:spAutoFit/>
          </a:bodyPr>
          <a:lstStyle/>
          <a:p>
            <a:pPr algn="ctr"/>
            <a:r>
              <a:rPr lang="en-US" sz="2900" dirty="0" smtClean="0">
                <a:solidFill>
                  <a:prstClr val="white"/>
                </a:solidFill>
                <a:latin typeface="Century Gothic" panose="020B0502020202020204" pitchFamily="34" charset="0"/>
              </a:rPr>
              <a:t>CURRENCY APPRECIATION AND DEPRECIATION</a:t>
            </a:r>
            <a:endParaRPr lang="en-US" sz="2900" dirty="0">
              <a:solidFill>
                <a:prstClr val="white"/>
              </a:solidFill>
              <a:latin typeface="Century Gothic" panose="020B0502020202020204" pitchFamily="34" charset="0"/>
            </a:endParaRPr>
          </a:p>
        </p:txBody>
      </p:sp>
      <p:sp>
        <p:nvSpPr>
          <p:cNvPr id="32" name="Rectangle 14"/>
          <p:cNvSpPr>
            <a:spLocks noChangeArrowheads="1"/>
          </p:cNvSpPr>
          <p:nvPr/>
        </p:nvSpPr>
        <p:spPr bwMode="auto">
          <a:xfrm>
            <a:off x="1173162" y="5681662"/>
            <a:ext cx="122238" cy="261938"/>
          </a:xfrm>
          <a:prstGeom prst="rect">
            <a:avLst/>
          </a:prstGeom>
          <a:noFill/>
          <a:ln w="9525">
            <a:noFill/>
            <a:miter lim="800000"/>
            <a:headEnd/>
            <a:tailEnd/>
          </a:ln>
        </p:spPr>
        <p:txBody>
          <a:bodyPr wrap="none" lIns="0" tIns="0" rIns="0" bIns="0">
            <a:spAutoFit/>
          </a:bodyPr>
          <a:lstStyle/>
          <a:p>
            <a:pPr>
              <a:defRPr/>
            </a:pPr>
            <a:r>
              <a:rPr lang="en-US" sz="1700" b="1" dirty="0">
                <a:solidFill>
                  <a:srgbClr val="1F1A17"/>
                </a:solidFill>
                <a:latin typeface="Arial" pitchFamily="34" charset="0"/>
              </a:rPr>
              <a:t>0</a:t>
            </a:r>
            <a:endParaRPr lang="en-US" sz="2400" dirty="0">
              <a:solidFill>
                <a:prstClr val="black"/>
              </a:solidFill>
              <a:effectLst>
                <a:outerShdw blurRad="38100" dist="38100" dir="2700000" algn="tl">
                  <a:srgbClr val="C0C0C0"/>
                </a:outerShdw>
              </a:effectLst>
              <a:latin typeface="Arial" pitchFamily="34" charset="0"/>
            </a:endParaRPr>
          </a:p>
        </p:txBody>
      </p:sp>
      <p:sp>
        <p:nvSpPr>
          <p:cNvPr id="34" name="Text Box 12"/>
          <p:cNvSpPr txBox="1">
            <a:spLocks noChangeArrowheads="1"/>
          </p:cNvSpPr>
          <p:nvPr/>
        </p:nvSpPr>
        <p:spPr bwMode="auto">
          <a:xfrm>
            <a:off x="6248400" y="4705290"/>
            <a:ext cx="5992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en-US" altLang="en-US" sz="2000" b="1" i="1" dirty="0" smtClean="0">
                <a:solidFill>
                  <a:srgbClr val="FF0000"/>
                </a:solidFill>
                <a:latin typeface="Arial" charset="0"/>
              </a:rPr>
              <a:t>D</a:t>
            </a:r>
            <a:r>
              <a:rPr lang="en-US" altLang="en-US" sz="2000" b="1" baseline="-25000" dirty="0" smtClean="0">
                <a:solidFill>
                  <a:srgbClr val="FF0000"/>
                </a:solidFill>
                <a:latin typeface="Arial" charset="0"/>
              </a:rPr>
              <a:t>0</a:t>
            </a:r>
          </a:p>
        </p:txBody>
      </p:sp>
      <p:cxnSp>
        <p:nvCxnSpPr>
          <p:cNvPr id="36" name="Straight Connector 35"/>
          <p:cNvCxnSpPr/>
          <p:nvPr/>
        </p:nvCxnSpPr>
        <p:spPr>
          <a:xfrm>
            <a:off x="3048000" y="1628745"/>
            <a:ext cx="3200400" cy="3171855"/>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376203" y="5608634"/>
            <a:ext cx="4876800"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1371600" y="1447800"/>
            <a:ext cx="0" cy="416083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 Box 13"/>
          <p:cNvSpPr txBox="1">
            <a:spLocks noChangeArrowheads="1"/>
          </p:cNvSpPr>
          <p:nvPr/>
        </p:nvSpPr>
        <p:spPr bwMode="auto">
          <a:xfrm rot="-5400000">
            <a:off x="-1903375" y="3213692"/>
            <a:ext cx="49380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1"/>
              </a:buClr>
              <a:buFont typeface="Times" pitchFamily="18" charset="0"/>
              <a:buChar char="•"/>
              <a:defRPr sz="4000" b="1">
                <a:solidFill>
                  <a:schemeClr val="tx1"/>
                </a:solidFill>
                <a:latin typeface="Arial" pitchFamily="34" charset="0"/>
                <a:cs typeface="Arial" pitchFamily="34" charset="0"/>
              </a:defRPr>
            </a:lvl1pPr>
            <a:lvl2pPr marL="742950" indent="-285750" eaLnBrk="0" hangingPunct="0">
              <a:spcBef>
                <a:spcPct val="20000"/>
              </a:spcBef>
              <a:buClr>
                <a:schemeClr val="tx1"/>
              </a:buClr>
              <a:buFont typeface="Wingdings" pitchFamily="2" charset="2"/>
              <a:buChar char="w"/>
              <a:defRPr sz="2400">
                <a:solidFill>
                  <a:schemeClr val="tx1"/>
                </a:solidFill>
                <a:latin typeface="Arial" pitchFamily="34" charset="0"/>
                <a:cs typeface="Tahoma" pitchFamily="34" charset="0"/>
              </a:defRPr>
            </a:lvl2pPr>
            <a:lvl3pPr marL="1143000" indent="-228600" eaLnBrk="0" hangingPunct="0">
              <a:spcBef>
                <a:spcPct val="20000"/>
              </a:spcBef>
              <a:buClr>
                <a:schemeClr val="tx1"/>
              </a:buClr>
              <a:buFont typeface="Wingdings" pitchFamily="2" charset="2"/>
              <a:buChar char="§"/>
              <a:defRPr sz="2000">
                <a:solidFill>
                  <a:schemeClr val="tx1"/>
                </a:solidFill>
                <a:latin typeface="Arial" pitchFamily="34" charset="0"/>
                <a:cs typeface="Tahoma" pitchFamily="34" charset="0"/>
              </a:defRPr>
            </a:lvl3pPr>
            <a:lvl4pPr marL="1600200" indent="-228600" eaLnBrk="0" hangingPunct="0">
              <a:spcBef>
                <a:spcPct val="20000"/>
              </a:spcBef>
              <a:buClr>
                <a:schemeClr val="tx1"/>
              </a:buClr>
              <a:buFont typeface="Times" pitchFamily="18" charset="0"/>
              <a:buChar char="•"/>
              <a:defRPr>
                <a:solidFill>
                  <a:schemeClr val="tx1"/>
                </a:solidFill>
                <a:latin typeface="Arial" pitchFamily="34" charset="0"/>
                <a:cs typeface="Tahoma" pitchFamily="34" charset="0"/>
              </a:defRPr>
            </a:lvl4pPr>
            <a:lvl5pPr marL="2057400" indent="-228600" eaLnBrk="0" hangingPunct="0">
              <a:spcBef>
                <a:spcPct val="20000"/>
              </a:spcBef>
              <a:buClr>
                <a:schemeClr val="tx1"/>
              </a:buClr>
              <a:buFont typeface="Wingdings" pitchFamily="2" charset="2"/>
              <a:buChar char="§"/>
              <a:defRPr>
                <a:solidFill>
                  <a:schemeClr val="tx1"/>
                </a:solidFill>
                <a:latin typeface="Arial" pitchFamily="34" charset="0"/>
                <a:cs typeface="Tahoma" pitchFamily="34" charset="0"/>
              </a:defRPr>
            </a:lvl5pPr>
            <a:lvl6pPr marL="2514600" indent="-228600" eaLnBrk="0" fontAlgn="base" hangingPunct="0">
              <a:spcBef>
                <a:spcPct val="20000"/>
              </a:spcBef>
              <a:spcAft>
                <a:spcPct val="0"/>
              </a:spcAft>
              <a:buClr>
                <a:schemeClr val="tx1"/>
              </a:buClr>
              <a:buFont typeface="Wingdings" pitchFamily="2" charset="2"/>
              <a:buChar char="§"/>
              <a:defRPr>
                <a:solidFill>
                  <a:schemeClr val="tx1"/>
                </a:solidFill>
                <a:latin typeface="Arial" pitchFamily="34" charset="0"/>
                <a:cs typeface="Tahoma" pitchFamily="34" charset="0"/>
              </a:defRPr>
            </a:lvl6pPr>
            <a:lvl7pPr marL="2971800" indent="-228600" eaLnBrk="0" fontAlgn="base" hangingPunct="0">
              <a:spcBef>
                <a:spcPct val="20000"/>
              </a:spcBef>
              <a:spcAft>
                <a:spcPct val="0"/>
              </a:spcAft>
              <a:buClr>
                <a:schemeClr val="tx1"/>
              </a:buClr>
              <a:buFont typeface="Wingdings" pitchFamily="2" charset="2"/>
              <a:buChar char="§"/>
              <a:defRPr>
                <a:solidFill>
                  <a:schemeClr val="tx1"/>
                </a:solidFill>
                <a:latin typeface="Arial" pitchFamily="34" charset="0"/>
                <a:cs typeface="Tahoma" pitchFamily="34" charset="0"/>
              </a:defRPr>
            </a:lvl7pPr>
            <a:lvl8pPr marL="3429000" indent="-228600" eaLnBrk="0" fontAlgn="base" hangingPunct="0">
              <a:spcBef>
                <a:spcPct val="20000"/>
              </a:spcBef>
              <a:spcAft>
                <a:spcPct val="0"/>
              </a:spcAft>
              <a:buClr>
                <a:schemeClr val="tx1"/>
              </a:buClr>
              <a:buFont typeface="Wingdings" pitchFamily="2" charset="2"/>
              <a:buChar char="§"/>
              <a:defRPr>
                <a:solidFill>
                  <a:schemeClr val="tx1"/>
                </a:solidFill>
                <a:latin typeface="Arial" pitchFamily="34" charset="0"/>
                <a:cs typeface="Tahoma" pitchFamily="34" charset="0"/>
              </a:defRPr>
            </a:lvl8pPr>
            <a:lvl9pPr marL="3886200" indent="-228600" eaLnBrk="0" fontAlgn="base" hangingPunct="0">
              <a:spcBef>
                <a:spcPct val="20000"/>
              </a:spcBef>
              <a:spcAft>
                <a:spcPct val="0"/>
              </a:spcAft>
              <a:buClr>
                <a:schemeClr val="tx1"/>
              </a:buClr>
              <a:buFont typeface="Wingdings" pitchFamily="2" charset="2"/>
              <a:buChar char="§"/>
              <a:defRPr>
                <a:solidFill>
                  <a:schemeClr val="tx1"/>
                </a:solidFill>
                <a:latin typeface="Arial" pitchFamily="34" charset="0"/>
                <a:cs typeface="Tahoma" pitchFamily="34" charset="0"/>
              </a:defRPr>
            </a:lvl9pPr>
          </a:lstStyle>
          <a:p>
            <a:pPr>
              <a:spcBef>
                <a:spcPct val="0"/>
              </a:spcBef>
              <a:buClrTx/>
              <a:buFontTx/>
              <a:buNone/>
            </a:pPr>
            <a:r>
              <a:rPr lang="en-US" altLang="en-US" sz="1800" dirty="0" smtClean="0">
                <a:solidFill>
                  <a:prstClr val="black">
                    <a:lumMod val="75000"/>
                    <a:lumOff val="25000"/>
                  </a:prstClr>
                </a:solidFill>
              </a:rPr>
              <a:t>EXCHANGE RATE (DOLLARS PER POUND)</a:t>
            </a:r>
            <a:endParaRPr lang="en-US" altLang="en-US" sz="1800" dirty="0">
              <a:solidFill>
                <a:prstClr val="black">
                  <a:lumMod val="75000"/>
                  <a:lumOff val="25000"/>
                </a:prstClr>
              </a:solidFill>
            </a:endParaRPr>
          </a:p>
        </p:txBody>
      </p:sp>
      <p:sp>
        <p:nvSpPr>
          <p:cNvPr id="42" name="Text Box 10"/>
          <p:cNvSpPr txBox="1">
            <a:spLocks noChangeArrowheads="1"/>
          </p:cNvSpPr>
          <p:nvPr/>
        </p:nvSpPr>
        <p:spPr bwMode="auto">
          <a:xfrm>
            <a:off x="304800" y="6030912"/>
            <a:ext cx="6858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1"/>
              </a:buClr>
              <a:buFont typeface="Times" pitchFamily="18" charset="0"/>
              <a:buChar char="•"/>
              <a:defRPr sz="4000" b="1">
                <a:solidFill>
                  <a:schemeClr val="tx1"/>
                </a:solidFill>
                <a:latin typeface="Arial" pitchFamily="34" charset="0"/>
                <a:cs typeface="Arial" pitchFamily="34" charset="0"/>
              </a:defRPr>
            </a:lvl1pPr>
            <a:lvl2pPr marL="742950" indent="-285750" eaLnBrk="0" hangingPunct="0">
              <a:spcBef>
                <a:spcPct val="20000"/>
              </a:spcBef>
              <a:buClr>
                <a:schemeClr val="tx1"/>
              </a:buClr>
              <a:buFont typeface="Wingdings" pitchFamily="2" charset="2"/>
              <a:buChar char="w"/>
              <a:defRPr sz="2400">
                <a:solidFill>
                  <a:schemeClr val="tx1"/>
                </a:solidFill>
                <a:latin typeface="Arial" pitchFamily="34" charset="0"/>
                <a:cs typeface="Tahoma" pitchFamily="34" charset="0"/>
              </a:defRPr>
            </a:lvl2pPr>
            <a:lvl3pPr marL="1143000" indent="-228600" eaLnBrk="0" hangingPunct="0">
              <a:spcBef>
                <a:spcPct val="20000"/>
              </a:spcBef>
              <a:buClr>
                <a:schemeClr val="tx1"/>
              </a:buClr>
              <a:buFont typeface="Wingdings" pitchFamily="2" charset="2"/>
              <a:buChar char="§"/>
              <a:defRPr sz="2000">
                <a:solidFill>
                  <a:schemeClr val="tx1"/>
                </a:solidFill>
                <a:latin typeface="Arial" pitchFamily="34" charset="0"/>
                <a:cs typeface="Tahoma" pitchFamily="34" charset="0"/>
              </a:defRPr>
            </a:lvl3pPr>
            <a:lvl4pPr marL="1600200" indent="-228600" eaLnBrk="0" hangingPunct="0">
              <a:spcBef>
                <a:spcPct val="20000"/>
              </a:spcBef>
              <a:buClr>
                <a:schemeClr val="tx1"/>
              </a:buClr>
              <a:buFont typeface="Times" pitchFamily="18" charset="0"/>
              <a:buChar char="•"/>
              <a:defRPr>
                <a:solidFill>
                  <a:schemeClr val="tx1"/>
                </a:solidFill>
                <a:latin typeface="Arial" pitchFamily="34" charset="0"/>
                <a:cs typeface="Tahoma" pitchFamily="34" charset="0"/>
              </a:defRPr>
            </a:lvl4pPr>
            <a:lvl5pPr marL="2057400" indent="-228600" eaLnBrk="0" hangingPunct="0">
              <a:spcBef>
                <a:spcPct val="20000"/>
              </a:spcBef>
              <a:buClr>
                <a:schemeClr val="tx1"/>
              </a:buClr>
              <a:buFont typeface="Wingdings" pitchFamily="2" charset="2"/>
              <a:buChar char="§"/>
              <a:defRPr>
                <a:solidFill>
                  <a:schemeClr val="tx1"/>
                </a:solidFill>
                <a:latin typeface="Arial" pitchFamily="34" charset="0"/>
                <a:cs typeface="Tahoma" pitchFamily="34" charset="0"/>
              </a:defRPr>
            </a:lvl5pPr>
            <a:lvl6pPr marL="2514600" indent="-228600" eaLnBrk="0" fontAlgn="base" hangingPunct="0">
              <a:spcBef>
                <a:spcPct val="20000"/>
              </a:spcBef>
              <a:spcAft>
                <a:spcPct val="0"/>
              </a:spcAft>
              <a:buClr>
                <a:schemeClr val="tx1"/>
              </a:buClr>
              <a:buFont typeface="Wingdings" pitchFamily="2" charset="2"/>
              <a:buChar char="§"/>
              <a:defRPr>
                <a:solidFill>
                  <a:schemeClr val="tx1"/>
                </a:solidFill>
                <a:latin typeface="Arial" pitchFamily="34" charset="0"/>
                <a:cs typeface="Tahoma" pitchFamily="34" charset="0"/>
              </a:defRPr>
            </a:lvl6pPr>
            <a:lvl7pPr marL="2971800" indent="-228600" eaLnBrk="0" fontAlgn="base" hangingPunct="0">
              <a:spcBef>
                <a:spcPct val="20000"/>
              </a:spcBef>
              <a:spcAft>
                <a:spcPct val="0"/>
              </a:spcAft>
              <a:buClr>
                <a:schemeClr val="tx1"/>
              </a:buClr>
              <a:buFont typeface="Wingdings" pitchFamily="2" charset="2"/>
              <a:buChar char="§"/>
              <a:defRPr>
                <a:solidFill>
                  <a:schemeClr val="tx1"/>
                </a:solidFill>
                <a:latin typeface="Arial" pitchFamily="34" charset="0"/>
                <a:cs typeface="Tahoma" pitchFamily="34" charset="0"/>
              </a:defRPr>
            </a:lvl7pPr>
            <a:lvl8pPr marL="3429000" indent="-228600" eaLnBrk="0" fontAlgn="base" hangingPunct="0">
              <a:spcBef>
                <a:spcPct val="20000"/>
              </a:spcBef>
              <a:spcAft>
                <a:spcPct val="0"/>
              </a:spcAft>
              <a:buClr>
                <a:schemeClr val="tx1"/>
              </a:buClr>
              <a:buFont typeface="Wingdings" pitchFamily="2" charset="2"/>
              <a:buChar char="§"/>
              <a:defRPr>
                <a:solidFill>
                  <a:schemeClr val="tx1"/>
                </a:solidFill>
                <a:latin typeface="Arial" pitchFamily="34" charset="0"/>
                <a:cs typeface="Tahoma" pitchFamily="34" charset="0"/>
              </a:defRPr>
            </a:lvl8pPr>
            <a:lvl9pPr marL="3886200" indent="-228600" eaLnBrk="0" fontAlgn="base" hangingPunct="0">
              <a:spcBef>
                <a:spcPct val="20000"/>
              </a:spcBef>
              <a:spcAft>
                <a:spcPct val="0"/>
              </a:spcAft>
              <a:buClr>
                <a:schemeClr val="tx1"/>
              </a:buClr>
              <a:buFont typeface="Wingdings" pitchFamily="2" charset="2"/>
              <a:buChar char="§"/>
              <a:defRPr>
                <a:solidFill>
                  <a:schemeClr val="tx1"/>
                </a:solidFill>
                <a:latin typeface="Arial" pitchFamily="34" charset="0"/>
                <a:cs typeface="Tahoma" pitchFamily="34" charset="0"/>
              </a:defRPr>
            </a:lvl9pPr>
          </a:lstStyle>
          <a:p>
            <a:pPr algn="ctr">
              <a:spcBef>
                <a:spcPct val="0"/>
              </a:spcBef>
              <a:buClrTx/>
              <a:buFontTx/>
              <a:buNone/>
            </a:pPr>
            <a:r>
              <a:rPr lang="en-US" altLang="en-US" sz="1800" dirty="0" smtClean="0">
                <a:solidFill>
                  <a:prstClr val="black">
                    <a:lumMod val="75000"/>
                    <a:lumOff val="25000"/>
                  </a:prstClr>
                </a:solidFill>
              </a:rPr>
              <a:t>QUANTITY OF POUNDS</a:t>
            </a:r>
            <a:endParaRPr lang="en-US" altLang="en-US" sz="1800" dirty="0">
              <a:solidFill>
                <a:prstClr val="black">
                  <a:lumMod val="75000"/>
                  <a:lumOff val="25000"/>
                </a:prstClr>
              </a:solidFill>
            </a:endParaRPr>
          </a:p>
        </p:txBody>
      </p:sp>
      <p:sp>
        <p:nvSpPr>
          <p:cNvPr id="43" name="Rectangle 7"/>
          <p:cNvSpPr>
            <a:spLocks noChangeArrowheads="1"/>
          </p:cNvSpPr>
          <p:nvPr/>
        </p:nvSpPr>
        <p:spPr bwMode="auto">
          <a:xfrm>
            <a:off x="750333" y="2667000"/>
            <a:ext cx="423009" cy="261610"/>
          </a:xfrm>
          <a:prstGeom prst="rect">
            <a:avLst/>
          </a:prstGeom>
          <a:noFill/>
          <a:ln w="9525">
            <a:noFill/>
            <a:miter lim="800000"/>
            <a:headEnd/>
            <a:tailEnd/>
          </a:ln>
        </p:spPr>
        <p:txBody>
          <a:bodyPr wrap="square" lIns="0" tIns="0" rIns="0" bIns="0">
            <a:spAutoFit/>
          </a:bodyPr>
          <a:lstStyle/>
          <a:p>
            <a:pPr algn="r">
              <a:defRPr/>
            </a:pPr>
            <a:r>
              <a:rPr lang="en-US" sz="1700" b="1" dirty="0" smtClean="0">
                <a:solidFill>
                  <a:srgbClr val="1F1A17"/>
                </a:solidFill>
                <a:latin typeface="Arial" pitchFamily="34" charset="0"/>
              </a:rPr>
              <a:t>1.78 </a:t>
            </a:r>
            <a:endParaRPr lang="en-US" sz="2400" dirty="0">
              <a:solidFill>
                <a:prstClr val="black"/>
              </a:solidFill>
              <a:effectLst>
                <a:outerShdw blurRad="38100" dist="38100" dir="2700000" algn="tl">
                  <a:srgbClr val="C0C0C0"/>
                </a:outerShdw>
              </a:effectLst>
              <a:latin typeface="Arial" pitchFamily="34" charset="0"/>
            </a:endParaRPr>
          </a:p>
        </p:txBody>
      </p:sp>
      <p:sp>
        <p:nvSpPr>
          <p:cNvPr id="44" name="Line 23"/>
          <p:cNvSpPr>
            <a:spLocks noChangeShapeType="1"/>
          </p:cNvSpPr>
          <p:nvPr/>
        </p:nvSpPr>
        <p:spPr bwMode="auto">
          <a:xfrm>
            <a:off x="1247616" y="2776210"/>
            <a:ext cx="128587" cy="1587"/>
          </a:xfrm>
          <a:prstGeom prst="line">
            <a:avLst/>
          </a:prstGeom>
          <a:noFill/>
          <a:ln w="19050">
            <a:solidFill>
              <a:srgbClr val="1F1A17"/>
            </a:solidFill>
            <a:round/>
            <a:headEnd/>
            <a:tailEnd/>
          </a:ln>
          <a:extLst>
            <a:ext uri="{909E8E84-426E-40DD-AFC4-6F175D3DCCD1}">
              <a14:hiddenFill xmlns:a14="http://schemas.microsoft.com/office/drawing/2010/main">
                <a:noFill/>
              </a14:hiddenFill>
            </a:ext>
          </a:extLst>
        </p:spPr>
        <p:txBody>
          <a:bodyPr/>
          <a:lstStyle/>
          <a:p>
            <a:endParaRPr lang="en-US" dirty="0">
              <a:solidFill>
                <a:prstClr val="black"/>
              </a:solidFill>
            </a:endParaRPr>
          </a:p>
        </p:txBody>
      </p:sp>
      <p:sp>
        <p:nvSpPr>
          <p:cNvPr id="45" name="Rectangle 7"/>
          <p:cNvSpPr>
            <a:spLocks noChangeArrowheads="1"/>
          </p:cNvSpPr>
          <p:nvPr/>
        </p:nvSpPr>
        <p:spPr bwMode="auto">
          <a:xfrm>
            <a:off x="750334" y="3429000"/>
            <a:ext cx="423012" cy="261610"/>
          </a:xfrm>
          <a:prstGeom prst="rect">
            <a:avLst/>
          </a:prstGeom>
          <a:noFill/>
          <a:ln w="9525">
            <a:noFill/>
            <a:miter lim="800000"/>
            <a:headEnd/>
            <a:tailEnd/>
          </a:ln>
        </p:spPr>
        <p:txBody>
          <a:bodyPr wrap="square" lIns="0" tIns="0" rIns="0" bIns="0">
            <a:spAutoFit/>
          </a:bodyPr>
          <a:lstStyle/>
          <a:p>
            <a:pPr algn="r">
              <a:defRPr/>
            </a:pPr>
            <a:r>
              <a:rPr lang="en-US" sz="1700" b="1" dirty="0" smtClean="0">
                <a:solidFill>
                  <a:srgbClr val="1F1A17"/>
                </a:solidFill>
                <a:latin typeface="Arial" pitchFamily="34" charset="0"/>
              </a:rPr>
              <a:t>1.33 </a:t>
            </a:r>
            <a:endParaRPr lang="en-US" sz="2400" dirty="0">
              <a:solidFill>
                <a:prstClr val="black"/>
              </a:solidFill>
              <a:effectLst>
                <a:outerShdw blurRad="38100" dist="38100" dir="2700000" algn="tl">
                  <a:srgbClr val="C0C0C0"/>
                </a:outerShdw>
              </a:effectLst>
              <a:latin typeface="Arial" pitchFamily="34" charset="0"/>
            </a:endParaRPr>
          </a:p>
        </p:txBody>
      </p:sp>
      <p:sp>
        <p:nvSpPr>
          <p:cNvPr id="46" name="Line 23"/>
          <p:cNvSpPr>
            <a:spLocks noChangeShapeType="1"/>
          </p:cNvSpPr>
          <p:nvPr/>
        </p:nvSpPr>
        <p:spPr bwMode="auto">
          <a:xfrm>
            <a:off x="1247616" y="3579813"/>
            <a:ext cx="128587" cy="1587"/>
          </a:xfrm>
          <a:prstGeom prst="line">
            <a:avLst/>
          </a:prstGeom>
          <a:noFill/>
          <a:ln w="19050">
            <a:solidFill>
              <a:srgbClr val="1F1A17"/>
            </a:solidFill>
            <a:round/>
            <a:headEnd/>
            <a:tailEnd/>
          </a:ln>
          <a:extLst>
            <a:ext uri="{909E8E84-426E-40DD-AFC4-6F175D3DCCD1}">
              <a14:hiddenFill xmlns:a14="http://schemas.microsoft.com/office/drawing/2010/main">
                <a:noFill/>
              </a14:hiddenFill>
            </a:ext>
          </a:extLst>
        </p:spPr>
        <p:txBody>
          <a:bodyPr/>
          <a:lstStyle/>
          <a:p>
            <a:endParaRPr lang="en-US" dirty="0">
              <a:solidFill>
                <a:prstClr val="black"/>
              </a:solidFill>
            </a:endParaRPr>
          </a:p>
        </p:txBody>
      </p:sp>
      <p:sp>
        <p:nvSpPr>
          <p:cNvPr id="52" name="Rectangle 15"/>
          <p:cNvSpPr>
            <a:spLocks noChangeArrowheads="1"/>
          </p:cNvSpPr>
          <p:nvPr/>
        </p:nvSpPr>
        <p:spPr bwMode="auto">
          <a:xfrm>
            <a:off x="4167983" y="5758190"/>
            <a:ext cx="327817" cy="261610"/>
          </a:xfrm>
          <a:prstGeom prst="rect">
            <a:avLst/>
          </a:prstGeom>
          <a:noFill/>
          <a:ln w="9525">
            <a:noFill/>
            <a:miter lim="800000"/>
            <a:headEnd/>
            <a:tailEnd/>
          </a:ln>
        </p:spPr>
        <p:txBody>
          <a:bodyPr wrap="square" lIns="0" tIns="0" rIns="0" bIns="0">
            <a:spAutoFit/>
          </a:bodyPr>
          <a:lstStyle/>
          <a:p>
            <a:pPr>
              <a:defRPr/>
            </a:pPr>
            <a:r>
              <a:rPr lang="en-US" sz="1700" b="1" i="1" dirty="0" smtClean="0">
                <a:solidFill>
                  <a:srgbClr val="1F1A17"/>
                </a:solidFill>
                <a:latin typeface="Arial" pitchFamily="34" charset="0"/>
              </a:rPr>
              <a:t>Q</a:t>
            </a:r>
            <a:r>
              <a:rPr lang="en-US" sz="1700" b="1" baseline="-25000" dirty="0" smtClean="0">
                <a:solidFill>
                  <a:srgbClr val="1F1A17"/>
                </a:solidFill>
                <a:latin typeface="Arial" pitchFamily="34" charset="0"/>
              </a:rPr>
              <a:t>0</a:t>
            </a:r>
            <a:r>
              <a:rPr lang="en-US" sz="1700" b="1" dirty="0" smtClean="0">
                <a:solidFill>
                  <a:srgbClr val="1F1A17"/>
                </a:solidFill>
                <a:latin typeface="Arial" pitchFamily="34" charset="0"/>
              </a:rPr>
              <a:t>                 </a:t>
            </a:r>
            <a:endParaRPr lang="en-US" sz="2400" dirty="0">
              <a:solidFill>
                <a:prstClr val="black"/>
              </a:solidFill>
              <a:effectLst>
                <a:outerShdw blurRad="38100" dist="38100" dir="2700000" algn="tl">
                  <a:srgbClr val="C0C0C0"/>
                </a:outerShdw>
              </a:effectLst>
              <a:latin typeface="Arial" pitchFamily="34" charset="0"/>
            </a:endParaRPr>
          </a:p>
        </p:txBody>
      </p:sp>
      <p:sp>
        <p:nvSpPr>
          <p:cNvPr id="55" name="Line 34"/>
          <p:cNvSpPr>
            <a:spLocks noChangeShapeType="1"/>
          </p:cNvSpPr>
          <p:nvPr/>
        </p:nvSpPr>
        <p:spPr bwMode="auto">
          <a:xfrm>
            <a:off x="4290217" y="5610195"/>
            <a:ext cx="0" cy="147995"/>
          </a:xfrm>
          <a:prstGeom prst="line">
            <a:avLst/>
          </a:prstGeom>
          <a:noFill/>
          <a:ln w="19050">
            <a:solidFill>
              <a:srgbClr val="1F1A17"/>
            </a:solidFill>
            <a:round/>
            <a:headEnd/>
            <a:tailEnd/>
          </a:ln>
          <a:extLst>
            <a:ext uri="{909E8E84-426E-40DD-AFC4-6F175D3DCCD1}">
              <a14:hiddenFill xmlns:a14="http://schemas.microsoft.com/office/drawing/2010/main">
                <a:noFill/>
              </a14:hiddenFill>
            </a:ext>
          </a:extLst>
        </p:spPr>
        <p:txBody>
          <a:bodyPr/>
          <a:lstStyle/>
          <a:p>
            <a:endParaRPr lang="en-US" dirty="0">
              <a:solidFill>
                <a:prstClr val="black"/>
              </a:solidFill>
            </a:endParaRPr>
          </a:p>
        </p:txBody>
      </p:sp>
      <p:sp>
        <p:nvSpPr>
          <p:cNvPr id="56" name="Rectangle 15"/>
          <p:cNvSpPr>
            <a:spLocks noChangeArrowheads="1"/>
          </p:cNvSpPr>
          <p:nvPr/>
        </p:nvSpPr>
        <p:spPr bwMode="auto">
          <a:xfrm>
            <a:off x="3429000" y="5758190"/>
            <a:ext cx="327817" cy="261610"/>
          </a:xfrm>
          <a:prstGeom prst="rect">
            <a:avLst/>
          </a:prstGeom>
          <a:noFill/>
          <a:ln w="9525">
            <a:noFill/>
            <a:miter lim="800000"/>
            <a:headEnd/>
            <a:tailEnd/>
          </a:ln>
        </p:spPr>
        <p:txBody>
          <a:bodyPr wrap="square" lIns="0" tIns="0" rIns="0" bIns="0">
            <a:spAutoFit/>
          </a:bodyPr>
          <a:lstStyle/>
          <a:p>
            <a:pPr>
              <a:defRPr/>
            </a:pPr>
            <a:r>
              <a:rPr lang="en-US" sz="1700" b="1" i="1" dirty="0" smtClean="0">
                <a:solidFill>
                  <a:srgbClr val="1F1A17"/>
                </a:solidFill>
                <a:latin typeface="Arial" pitchFamily="34" charset="0"/>
              </a:rPr>
              <a:t>Q</a:t>
            </a:r>
            <a:r>
              <a:rPr lang="en-US" sz="1700" b="1" baseline="-25000" dirty="0" smtClean="0">
                <a:solidFill>
                  <a:srgbClr val="1F1A17"/>
                </a:solidFill>
                <a:latin typeface="Arial" pitchFamily="34" charset="0"/>
              </a:rPr>
              <a:t>1</a:t>
            </a:r>
            <a:r>
              <a:rPr lang="en-US" sz="1700" b="1" dirty="0" smtClean="0">
                <a:solidFill>
                  <a:srgbClr val="1F1A17"/>
                </a:solidFill>
                <a:latin typeface="Arial" pitchFamily="34" charset="0"/>
              </a:rPr>
              <a:t>                 </a:t>
            </a:r>
            <a:endParaRPr lang="en-US" sz="2400" dirty="0">
              <a:solidFill>
                <a:prstClr val="black"/>
              </a:solidFill>
              <a:effectLst>
                <a:outerShdw blurRad="38100" dist="38100" dir="2700000" algn="tl">
                  <a:srgbClr val="C0C0C0"/>
                </a:outerShdw>
              </a:effectLst>
              <a:latin typeface="Arial" pitchFamily="34" charset="0"/>
            </a:endParaRPr>
          </a:p>
        </p:txBody>
      </p:sp>
      <p:sp>
        <p:nvSpPr>
          <p:cNvPr id="60" name="Line 34"/>
          <p:cNvSpPr>
            <a:spLocks noChangeShapeType="1"/>
          </p:cNvSpPr>
          <p:nvPr/>
        </p:nvSpPr>
        <p:spPr bwMode="auto">
          <a:xfrm>
            <a:off x="3505200" y="5610195"/>
            <a:ext cx="0" cy="147995"/>
          </a:xfrm>
          <a:prstGeom prst="line">
            <a:avLst/>
          </a:prstGeom>
          <a:noFill/>
          <a:ln w="19050">
            <a:solidFill>
              <a:srgbClr val="1F1A17"/>
            </a:solidFill>
            <a:round/>
            <a:headEnd/>
            <a:tailEnd/>
          </a:ln>
          <a:extLst>
            <a:ext uri="{909E8E84-426E-40DD-AFC4-6F175D3DCCD1}">
              <a14:hiddenFill xmlns:a14="http://schemas.microsoft.com/office/drawing/2010/main">
                <a:noFill/>
              </a14:hiddenFill>
            </a:ext>
          </a:extLst>
        </p:spPr>
        <p:txBody>
          <a:bodyPr/>
          <a:lstStyle/>
          <a:p>
            <a:endParaRPr lang="en-US" dirty="0">
              <a:solidFill>
                <a:prstClr val="black"/>
              </a:solidFill>
            </a:endParaRPr>
          </a:p>
        </p:txBody>
      </p:sp>
      <p:sp>
        <p:nvSpPr>
          <p:cNvPr id="62" name="Line 13"/>
          <p:cNvSpPr>
            <a:spLocks noChangeShapeType="1"/>
          </p:cNvSpPr>
          <p:nvPr/>
        </p:nvSpPr>
        <p:spPr bwMode="auto">
          <a:xfrm flipH="1" flipV="1">
            <a:off x="1377009" y="2776210"/>
            <a:ext cx="2905587" cy="0"/>
          </a:xfrm>
          <a:prstGeom prst="line">
            <a:avLst/>
          </a:prstGeom>
          <a:noFill/>
          <a:ln w="22225">
            <a:solidFill>
              <a:schemeClr val="tx1">
                <a:lumMod val="50000"/>
                <a:lumOff val="50000"/>
              </a:schemeClr>
            </a:solidFill>
            <a:prstDash val="sysDot"/>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dirty="0">
              <a:solidFill>
                <a:prstClr val="black"/>
              </a:solidFill>
              <a:cs typeface="Arial" charset="0"/>
            </a:endParaRPr>
          </a:p>
        </p:txBody>
      </p:sp>
      <p:sp>
        <p:nvSpPr>
          <p:cNvPr id="83" name="Line 13"/>
          <p:cNvSpPr>
            <a:spLocks noChangeShapeType="1"/>
          </p:cNvSpPr>
          <p:nvPr/>
        </p:nvSpPr>
        <p:spPr bwMode="auto">
          <a:xfrm flipH="1">
            <a:off x="1371597" y="3581400"/>
            <a:ext cx="2128192" cy="0"/>
          </a:xfrm>
          <a:prstGeom prst="line">
            <a:avLst/>
          </a:prstGeom>
          <a:noFill/>
          <a:ln w="22225">
            <a:solidFill>
              <a:schemeClr val="tx1">
                <a:lumMod val="50000"/>
                <a:lumOff val="50000"/>
              </a:schemeClr>
            </a:solidFill>
            <a:prstDash val="sysDot"/>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dirty="0">
              <a:solidFill>
                <a:prstClr val="black"/>
              </a:solidFill>
              <a:cs typeface="Arial" charset="0"/>
            </a:endParaRPr>
          </a:p>
        </p:txBody>
      </p:sp>
      <p:cxnSp>
        <p:nvCxnSpPr>
          <p:cNvPr id="84" name="Straight Connector 34"/>
          <p:cNvCxnSpPr>
            <a:cxnSpLocks noChangeShapeType="1"/>
          </p:cNvCxnSpPr>
          <p:nvPr/>
        </p:nvCxnSpPr>
        <p:spPr bwMode="auto">
          <a:xfrm>
            <a:off x="4242552" y="2776210"/>
            <a:ext cx="49295" cy="2832424"/>
          </a:xfrm>
          <a:prstGeom prst="line">
            <a:avLst/>
          </a:prstGeom>
          <a:noFill/>
          <a:ln w="22225" algn="ctr">
            <a:solidFill>
              <a:schemeClr val="tx1">
                <a:lumMod val="50000"/>
                <a:lumOff val="50000"/>
              </a:schemeClr>
            </a:solidFill>
            <a:prstDash val="sysDot"/>
            <a:round/>
            <a:headEnd/>
            <a:tailEnd/>
          </a:ln>
          <a:extLst>
            <a:ext uri="{909E8E84-426E-40DD-AFC4-6F175D3DCCD1}">
              <a14:hiddenFill xmlns:a14="http://schemas.microsoft.com/office/drawing/2010/main">
                <a:noFill/>
              </a14:hiddenFill>
            </a:ext>
          </a:extLst>
        </p:spPr>
      </p:cxnSp>
      <p:cxnSp>
        <p:nvCxnSpPr>
          <p:cNvPr id="85" name="Straight Connector 34"/>
          <p:cNvCxnSpPr>
            <a:cxnSpLocks noChangeShapeType="1"/>
          </p:cNvCxnSpPr>
          <p:nvPr/>
        </p:nvCxnSpPr>
        <p:spPr bwMode="auto">
          <a:xfrm flipH="1">
            <a:off x="3498389" y="3581400"/>
            <a:ext cx="1400" cy="1967911"/>
          </a:xfrm>
          <a:prstGeom prst="line">
            <a:avLst/>
          </a:prstGeom>
          <a:noFill/>
          <a:ln w="22225" algn="ctr">
            <a:solidFill>
              <a:schemeClr val="tx1">
                <a:lumMod val="50000"/>
                <a:lumOff val="50000"/>
              </a:schemeClr>
            </a:solidFill>
            <a:prstDash val="sysDot"/>
            <a:round/>
            <a:headEnd/>
            <a:tailEnd/>
          </a:ln>
          <a:extLst>
            <a:ext uri="{909E8E84-426E-40DD-AFC4-6F175D3DCCD1}">
              <a14:hiddenFill xmlns:a14="http://schemas.microsoft.com/office/drawing/2010/main">
                <a:noFill/>
              </a14:hiddenFill>
            </a:ext>
          </a:extLst>
        </p:spPr>
      </p:cxnSp>
      <p:cxnSp>
        <p:nvCxnSpPr>
          <p:cNvPr id="86" name="Straight Connector 85"/>
          <p:cNvCxnSpPr/>
          <p:nvPr/>
        </p:nvCxnSpPr>
        <p:spPr>
          <a:xfrm flipV="1">
            <a:off x="1773781" y="1781205"/>
            <a:ext cx="3516020" cy="3505200"/>
          </a:xfrm>
          <a:prstGeom prst="line">
            <a:avLst/>
          </a:prstGeom>
          <a:ln w="44450">
            <a:solidFill>
              <a:srgbClr val="0070C0"/>
            </a:solidFill>
          </a:ln>
        </p:spPr>
        <p:style>
          <a:lnRef idx="1">
            <a:schemeClr val="accent1"/>
          </a:lnRef>
          <a:fillRef idx="0">
            <a:schemeClr val="accent1"/>
          </a:fillRef>
          <a:effectRef idx="0">
            <a:schemeClr val="accent1"/>
          </a:effectRef>
          <a:fontRef idx="minor">
            <a:schemeClr val="tx1"/>
          </a:fontRef>
        </p:style>
      </p:cxnSp>
      <p:sp>
        <p:nvSpPr>
          <p:cNvPr id="87" name="Text Box 12"/>
          <p:cNvSpPr txBox="1">
            <a:spLocks noChangeArrowheads="1"/>
          </p:cNvSpPr>
          <p:nvPr/>
        </p:nvSpPr>
        <p:spPr bwMode="auto">
          <a:xfrm>
            <a:off x="5257800" y="1428690"/>
            <a:ext cx="685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en-US" altLang="en-US" sz="2000" b="1" i="1" dirty="0" smtClean="0">
                <a:solidFill>
                  <a:srgbClr val="0070C0"/>
                </a:solidFill>
                <a:latin typeface="Arial" charset="0"/>
              </a:rPr>
              <a:t>S</a:t>
            </a:r>
            <a:r>
              <a:rPr lang="en-US" altLang="en-US" sz="2000" b="1" baseline="-25000" dirty="0" smtClean="0">
                <a:solidFill>
                  <a:srgbClr val="0070C0"/>
                </a:solidFill>
                <a:latin typeface="Arial" charset="0"/>
              </a:rPr>
              <a:t>0</a:t>
            </a:r>
          </a:p>
        </p:txBody>
      </p:sp>
      <p:cxnSp>
        <p:nvCxnSpPr>
          <p:cNvPr id="95" name="Straight Arrow Connector 94"/>
          <p:cNvCxnSpPr/>
          <p:nvPr/>
        </p:nvCxnSpPr>
        <p:spPr>
          <a:xfrm>
            <a:off x="990600" y="2971800"/>
            <a:ext cx="0" cy="476309"/>
          </a:xfrm>
          <a:prstGeom prst="straightConnector1">
            <a:avLst/>
          </a:prstGeom>
          <a:ln w="38100">
            <a:solidFill>
              <a:srgbClr val="388873"/>
            </a:solidFill>
            <a:tailEnd type="arrow" w="lg" len="lg"/>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flipH="1">
            <a:off x="3657600" y="5867400"/>
            <a:ext cx="472440" cy="0"/>
          </a:xfrm>
          <a:prstGeom prst="straightConnector1">
            <a:avLst/>
          </a:prstGeom>
          <a:ln w="38100">
            <a:solidFill>
              <a:srgbClr val="388873"/>
            </a:solidFill>
            <a:tailEnd type="arrow" w="lg" len="lg"/>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3048000" y="1628745"/>
            <a:ext cx="3200400" cy="3171855"/>
          </a:xfrm>
          <a:prstGeom prst="line">
            <a:avLst/>
          </a:prstGeom>
          <a:ln w="44450">
            <a:solidFill>
              <a:srgbClr val="FF6565"/>
            </a:solidFill>
          </a:ln>
        </p:spPr>
        <p:style>
          <a:lnRef idx="1">
            <a:schemeClr val="accent1"/>
          </a:lnRef>
          <a:fillRef idx="0">
            <a:schemeClr val="accent1"/>
          </a:fillRef>
          <a:effectRef idx="0">
            <a:schemeClr val="accent1"/>
          </a:effectRef>
          <a:fontRef idx="minor">
            <a:schemeClr val="tx1"/>
          </a:fontRef>
        </p:style>
      </p:cxnSp>
      <p:sp>
        <p:nvSpPr>
          <p:cNvPr id="98" name="Text Box 12"/>
          <p:cNvSpPr txBox="1">
            <a:spLocks noChangeArrowheads="1"/>
          </p:cNvSpPr>
          <p:nvPr/>
        </p:nvSpPr>
        <p:spPr bwMode="auto">
          <a:xfrm>
            <a:off x="5344386" y="5181600"/>
            <a:ext cx="5992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en-US" altLang="en-US" sz="2000" b="1" i="1" dirty="0" smtClean="0">
                <a:solidFill>
                  <a:srgbClr val="FF0000"/>
                </a:solidFill>
                <a:latin typeface="Arial" charset="0"/>
              </a:rPr>
              <a:t>D</a:t>
            </a:r>
            <a:r>
              <a:rPr lang="en-US" altLang="en-US" sz="2000" b="1" baseline="-25000" dirty="0">
                <a:solidFill>
                  <a:srgbClr val="FF0000"/>
                </a:solidFill>
                <a:latin typeface="Arial" charset="0"/>
              </a:rPr>
              <a:t>1</a:t>
            </a:r>
            <a:endParaRPr lang="en-US" altLang="en-US" sz="2000" b="1" baseline="-25000" dirty="0" smtClean="0">
              <a:solidFill>
                <a:srgbClr val="FF0000"/>
              </a:solidFill>
              <a:latin typeface="Arial" charset="0"/>
            </a:endParaRPr>
          </a:p>
        </p:txBody>
      </p:sp>
      <p:sp>
        <p:nvSpPr>
          <p:cNvPr id="90" name="Oval 19"/>
          <p:cNvSpPr>
            <a:spLocks noChangeArrowheads="1"/>
          </p:cNvSpPr>
          <p:nvPr/>
        </p:nvSpPr>
        <p:spPr bwMode="auto">
          <a:xfrm>
            <a:off x="4160520" y="2712720"/>
            <a:ext cx="182880" cy="182880"/>
          </a:xfrm>
          <a:prstGeom prst="ellipse">
            <a:avLst/>
          </a:prstGeom>
          <a:solidFill>
            <a:schemeClr val="tx1"/>
          </a:solidFill>
          <a:ln w="9525">
            <a:solidFill>
              <a:schemeClr val="bg1">
                <a:lumMod val="85000"/>
              </a:schemeClr>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endParaRPr lang="en-US" altLang="en-US" dirty="0" smtClean="0">
              <a:solidFill>
                <a:prstClr val="black"/>
              </a:solidFill>
              <a:latin typeface="Arial" charset="0"/>
            </a:endParaRPr>
          </a:p>
        </p:txBody>
      </p:sp>
      <p:sp>
        <p:nvSpPr>
          <p:cNvPr id="47" name="Text Box 12"/>
          <p:cNvSpPr txBox="1">
            <a:spLocks noChangeArrowheads="1"/>
          </p:cNvSpPr>
          <p:nvPr/>
        </p:nvSpPr>
        <p:spPr bwMode="auto">
          <a:xfrm>
            <a:off x="2171700" y="971490"/>
            <a:ext cx="35433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en-US" altLang="en-US" sz="2000" b="1" dirty="0" smtClean="0">
                <a:latin typeface="Arial" charset="0"/>
              </a:rPr>
              <a:t>MARKET FOR POUNDS</a:t>
            </a:r>
            <a:endParaRPr lang="en-US" altLang="en-US" sz="2000" b="1" baseline="-25000" dirty="0" smtClean="0">
              <a:latin typeface="Arial" charset="0"/>
            </a:endParaRPr>
          </a:p>
        </p:txBody>
      </p:sp>
      <p:sp>
        <p:nvSpPr>
          <p:cNvPr id="57" name="TextBox 56"/>
          <p:cNvSpPr txBox="1"/>
          <p:nvPr/>
        </p:nvSpPr>
        <p:spPr>
          <a:xfrm>
            <a:off x="6548008" y="6560940"/>
            <a:ext cx="1853032" cy="261610"/>
          </a:xfrm>
          <a:prstGeom prst="rect">
            <a:avLst/>
          </a:prstGeom>
          <a:noFill/>
        </p:spPr>
        <p:txBody>
          <a:bodyPr wrap="square" rtlCol="0">
            <a:spAutoFit/>
          </a:bodyPr>
          <a:lstStyle/>
          <a:p>
            <a:r>
              <a:rPr lang="en-US" sz="1100" dirty="0" smtClean="0">
                <a:solidFill>
                  <a:prstClr val="black">
                    <a:lumMod val="50000"/>
                    <a:lumOff val="50000"/>
                  </a:prstClr>
                </a:solidFill>
                <a:latin typeface="Century Gothic" panose="020B0502020202020204" pitchFamily="34" charset="0"/>
              </a:rPr>
              <a:t>CHAPTER 27</a:t>
            </a:r>
            <a:r>
              <a:rPr lang="en-US" sz="1100" dirty="0" smtClean="0">
                <a:solidFill>
                  <a:srgbClr val="009999"/>
                </a:solidFill>
                <a:latin typeface="Century Gothic" panose="020B0502020202020204" pitchFamily="34" charset="0"/>
              </a:rPr>
              <a:t>        </a:t>
            </a:r>
            <a:r>
              <a:rPr lang="en-US" sz="1100" dirty="0" smtClean="0">
                <a:solidFill>
                  <a:prstClr val="white"/>
                </a:solidFill>
                <a:latin typeface="Century Gothic" panose="020B0502020202020204" pitchFamily="34" charset="0"/>
              </a:rPr>
              <a:t>SLIDE </a:t>
            </a:r>
            <a:fld id="{6FD6B7A6-E1EC-4D2B-BE3B-190BA12621E0}" type="slidenum">
              <a:rPr lang="en-US" sz="1100" smtClean="0">
                <a:solidFill>
                  <a:prstClr val="white"/>
                </a:solidFill>
                <a:latin typeface="Century Gothic" panose="020B0502020202020204" pitchFamily="34" charset="0"/>
              </a:rPr>
              <a:pPr/>
              <a:t>19</a:t>
            </a:fld>
            <a:endParaRPr lang="en-US" sz="1100" dirty="0">
              <a:solidFill>
                <a:prstClr val="white"/>
              </a:solidFill>
              <a:latin typeface="Century Gothic" panose="020B0502020202020204" pitchFamily="34" charset="0"/>
            </a:endParaRPr>
          </a:p>
        </p:txBody>
      </p:sp>
      <p:sp>
        <p:nvSpPr>
          <p:cNvPr id="38" name="Rounded Rectangle 37"/>
          <p:cNvSpPr/>
          <p:nvPr/>
        </p:nvSpPr>
        <p:spPr>
          <a:xfrm>
            <a:off x="6096000" y="2006421"/>
            <a:ext cx="2476500" cy="1595478"/>
          </a:xfrm>
          <a:prstGeom prst="roundRect">
            <a:avLst>
              <a:gd name="adj" fmla="val 12258"/>
            </a:avLst>
          </a:prstGeom>
          <a:solidFill>
            <a:srgbClr val="00999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200" dirty="0">
                <a:solidFill>
                  <a:schemeClr val="bg1"/>
                </a:solidFill>
                <a:latin typeface="Arial" panose="020B0604020202020204" pitchFamily="34" charset="0"/>
                <a:ea typeface="MS PGothic" pitchFamily="34" charset="-128"/>
                <a:cs typeface="Arial" panose="020B0604020202020204" pitchFamily="34" charset="0"/>
              </a:rPr>
              <a:t>When the dollar appreciates in value, the pound depreciates</a:t>
            </a:r>
            <a:r>
              <a:rPr lang="en-US" altLang="en-US" sz="2200" dirty="0" smtClean="0">
                <a:solidFill>
                  <a:schemeClr val="bg1"/>
                </a:solidFill>
                <a:latin typeface="Arial" panose="020B0604020202020204" pitchFamily="34" charset="0"/>
                <a:ea typeface="MS PGothic" pitchFamily="34" charset="-128"/>
                <a:cs typeface="Arial" panose="020B0604020202020204" pitchFamily="34" charset="0"/>
              </a:rPr>
              <a:t>.</a:t>
            </a:r>
            <a:endParaRPr lang="en-US" altLang="en-US" sz="2200" dirty="0">
              <a:solidFill>
                <a:schemeClr val="bg1"/>
              </a:solidFill>
              <a:latin typeface="Arial" panose="020B0604020202020204" pitchFamily="34" charset="0"/>
              <a:ea typeface="MS PGothic" pitchFamily="34" charset="-128"/>
              <a:cs typeface="Arial" panose="020B0604020202020204" pitchFamily="34" charset="0"/>
            </a:endParaRPr>
          </a:p>
        </p:txBody>
      </p:sp>
    </p:spTree>
    <p:extLst>
      <p:ext uri="{BB962C8B-B14F-4D97-AF65-F5344CB8AC3E}">
        <p14:creationId xmlns:p14="http://schemas.microsoft.com/office/powerpoint/2010/main" val="3246522014"/>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97"/>
                                        </p:tgtEl>
                                        <p:attrNameLst>
                                          <p:attrName>style.visibility</p:attrName>
                                        </p:attrNameLst>
                                      </p:cBhvr>
                                      <p:to>
                                        <p:strVal val="visible"/>
                                      </p:to>
                                    </p:set>
                                  </p:childTnLst>
                                </p:cTn>
                              </p:par>
                            </p:childTnLst>
                          </p:cTn>
                        </p:par>
                        <p:par>
                          <p:cTn id="10" fill="hold">
                            <p:stCondLst>
                              <p:cond delay="0"/>
                            </p:stCondLst>
                            <p:childTnLst>
                              <p:par>
                                <p:cTn id="11" presetID="42" presetClass="path" presetSubtype="0" accel="50000" decel="50000" fill="hold" nodeType="afterEffect">
                                  <p:stCondLst>
                                    <p:cond delay="0"/>
                                  </p:stCondLst>
                                  <p:childTnLst>
                                    <p:animMotion origin="layout" path="M -3.33333E-6 0 L -0.1 0.08681 " pathEditMode="relative" rAng="0" ptsTypes="AA">
                                      <p:cBhvr>
                                        <p:cTn id="12" dur="2000" fill="hold"/>
                                        <p:tgtEl>
                                          <p:spTgt spid="97"/>
                                        </p:tgtEl>
                                        <p:attrNameLst>
                                          <p:attrName>ppt_x</p:attrName>
                                          <p:attrName>ppt_y</p:attrName>
                                        </p:attrNameLst>
                                      </p:cBhvr>
                                      <p:rCtr x="-5000" y="4329"/>
                                    </p:animMotion>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98"/>
                                        </p:tgtEl>
                                        <p:attrNameLst>
                                          <p:attrName>style.visibility</p:attrName>
                                        </p:attrNameLst>
                                      </p:cBhvr>
                                      <p:to>
                                        <p:strVal val="visible"/>
                                      </p:to>
                                    </p:set>
                                    <p:animEffect transition="in" filter="fade">
                                      <p:cBhvr>
                                        <p:cTn id="16" dur="500"/>
                                        <p:tgtEl>
                                          <p:spTgt spid="98"/>
                                        </p:tgtEl>
                                      </p:cBhvr>
                                    </p:animEffect>
                                  </p:childTnLst>
                                </p:cTn>
                              </p:par>
                            </p:childTnLst>
                          </p:cTn>
                        </p:par>
                        <p:par>
                          <p:cTn id="17" fill="hold">
                            <p:stCondLst>
                              <p:cond delay="2500"/>
                            </p:stCondLst>
                            <p:childTnLst>
                              <p:par>
                                <p:cTn id="18" presetID="10" presetClass="entr" presetSubtype="0" fill="hold" grpId="0" nodeType="afterEffect">
                                  <p:stCondLst>
                                    <p:cond delay="0"/>
                                  </p:stCondLst>
                                  <p:childTnLst>
                                    <p:set>
                                      <p:cBhvr>
                                        <p:cTn id="19" dur="1" fill="hold">
                                          <p:stCondLst>
                                            <p:cond delay="0"/>
                                          </p:stCondLst>
                                        </p:cTn>
                                        <p:tgtEl>
                                          <p:spTgt spid="83"/>
                                        </p:tgtEl>
                                        <p:attrNameLst>
                                          <p:attrName>style.visibility</p:attrName>
                                        </p:attrNameLst>
                                      </p:cBhvr>
                                      <p:to>
                                        <p:strVal val="visible"/>
                                      </p:to>
                                    </p:set>
                                    <p:animEffect transition="in" filter="fade">
                                      <p:cBhvr>
                                        <p:cTn id="20" dur="500"/>
                                        <p:tgtEl>
                                          <p:spTgt spid="83"/>
                                        </p:tgtEl>
                                      </p:cBhvr>
                                    </p:animEffect>
                                  </p:childTnLst>
                                </p:cTn>
                              </p:par>
                              <p:par>
                                <p:cTn id="21" presetID="10" presetClass="entr" presetSubtype="0" fill="hold" nodeType="withEffect">
                                  <p:stCondLst>
                                    <p:cond delay="0"/>
                                  </p:stCondLst>
                                  <p:childTnLst>
                                    <p:set>
                                      <p:cBhvr>
                                        <p:cTn id="22" dur="1" fill="hold">
                                          <p:stCondLst>
                                            <p:cond delay="0"/>
                                          </p:stCondLst>
                                        </p:cTn>
                                        <p:tgtEl>
                                          <p:spTgt spid="85"/>
                                        </p:tgtEl>
                                        <p:attrNameLst>
                                          <p:attrName>style.visibility</p:attrName>
                                        </p:attrNameLst>
                                      </p:cBhvr>
                                      <p:to>
                                        <p:strVal val="visible"/>
                                      </p:to>
                                    </p:set>
                                    <p:animEffect transition="in" filter="fade">
                                      <p:cBhvr>
                                        <p:cTn id="23" dur="500"/>
                                        <p:tgtEl>
                                          <p:spTgt spid="8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500"/>
                                        <p:tgtEl>
                                          <p:spTgt spid="45"/>
                                        </p:tgtEl>
                                      </p:cBhvr>
                                    </p:animEffect>
                                  </p:childTnLst>
                                </p:cTn>
                              </p:par>
                              <p:par>
                                <p:cTn id="27" presetID="10" presetClass="entr" presetSubtype="0" fill="hold" nodeType="withEffect">
                                  <p:stCondLst>
                                    <p:cond delay="0"/>
                                  </p:stCondLst>
                                  <p:childTnLst>
                                    <p:set>
                                      <p:cBhvr>
                                        <p:cTn id="28" dur="1" fill="hold">
                                          <p:stCondLst>
                                            <p:cond delay="0"/>
                                          </p:stCondLst>
                                        </p:cTn>
                                        <p:tgtEl>
                                          <p:spTgt spid="95"/>
                                        </p:tgtEl>
                                        <p:attrNameLst>
                                          <p:attrName>style.visibility</p:attrName>
                                        </p:attrNameLst>
                                      </p:cBhvr>
                                      <p:to>
                                        <p:strVal val="visible"/>
                                      </p:to>
                                    </p:set>
                                    <p:animEffect transition="in" filter="fade">
                                      <p:cBhvr>
                                        <p:cTn id="29" dur="500"/>
                                        <p:tgtEl>
                                          <p:spTgt spid="95"/>
                                        </p:tgtEl>
                                      </p:cBhvr>
                                    </p:animEffect>
                                  </p:childTnLst>
                                </p:cTn>
                              </p:par>
                              <p:par>
                                <p:cTn id="30" presetID="10" presetClass="entr" presetSubtype="0"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500"/>
                                        <p:tgtEl>
                                          <p:spTgt spid="9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6"/>
                                        </p:tgtEl>
                                        <p:attrNameLst>
                                          <p:attrName>style.visibility</p:attrName>
                                        </p:attrNameLst>
                                      </p:cBhvr>
                                      <p:to>
                                        <p:strVal val="visible"/>
                                      </p:to>
                                    </p:set>
                                    <p:animEffect transition="in" filter="fade">
                                      <p:cBhvr>
                                        <p:cTn id="35" dur="500"/>
                                        <p:tgtEl>
                                          <p:spTgt spid="5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0"/>
                                        </p:tgtEl>
                                        <p:attrNameLst>
                                          <p:attrName>style.visibility</p:attrName>
                                        </p:attrNameLst>
                                      </p:cBhvr>
                                      <p:to>
                                        <p:strVal val="visible"/>
                                      </p:to>
                                    </p:set>
                                    <p:animEffect transition="in" filter="fade">
                                      <p:cBhvr>
                                        <p:cTn id="38" dur="500"/>
                                        <p:tgtEl>
                                          <p:spTgt spid="6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fade">
                                      <p:cBhvr>
                                        <p:cTn id="41" dur="500"/>
                                        <p:tgtEl>
                                          <p:spTgt spid="46"/>
                                        </p:tgtEl>
                                      </p:cBhvr>
                                    </p:animEffect>
                                  </p:childTnLst>
                                </p:cTn>
                              </p:par>
                            </p:childTnLst>
                          </p:cTn>
                        </p:par>
                        <p:par>
                          <p:cTn id="42" fill="hold">
                            <p:stCondLst>
                              <p:cond delay="3000"/>
                            </p:stCondLst>
                            <p:childTnLst>
                              <p:par>
                                <p:cTn id="43" presetID="42" presetClass="path" presetSubtype="0" accel="50000" decel="50000" fill="hold" grpId="0" nodeType="afterEffect">
                                  <p:stCondLst>
                                    <p:cond delay="0"/>
                                  </p:stCondLst>
                                  <p:childTnLst>
                                    <p:animMotion origin="layout" path="M -5.55556E-7 3.7037E-6 L -0.0816 0.11342 " pathEditMode="relative" rAng="0" ptsTypes="AA">
                                      <p:cBhvr>
                                        <p:cTn id="44" dur="2000" fill="hold"/>
                                        <p:tgtEl>
                                          <p:spTgt spid="90"/>
                                        </p:tgtEl>
                                        <p:attrNameLst>
                                          <p:attrName>ppt_x</p:attrName>
                                          <p:attrName>ppt_y</p:attrName>
                                        </p:attrNameLst>
                                      </p:cBhvr>
                                      <p:rCtr x="-4080" y="567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animBg="1"/>
      <p:bldP spid="56" grpId="0"/>
      <p:bldP spid="60" grpId="0" animBg="1"/>
      <p:bldP spid="83" grpId="0" animBg="1"/>
      <p:bldP spid="98" grpId="0"/>
      <p:bldP spid="90" grpId="0" animBg="1"/>
      <p:bldP spid="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Isosceles Triangle 9"/>
          <p:cNvSpPr/>
          <p:nvPr/>
        </p:nvSpPr>
        <p:spPr>
          <a:xfrm rot="10800000">
            <a:off x="457200" y="685800"/>
            <a:ext cx="848247" cy="514406"/>
          </a:xfrm>
          <a:prstGeom prst="triangle">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ounded Rectangle 12"/>
          <p:cNvSpPr/>
          <p:nvPr/>
        </p:nvSpPr>
        <p:spPr>
          <a:xfrm>
            <a:off x="135774" y="426720"/>
            <a:ext cx="6646025" cy="594360"/>
          </a:xfrm>
          <a:prstGeom prst="roundRect">
            <a:avLst>
              <a:gd name="adj" fmla="val 13721"/>
            </a:avLst>
          </a:prstGeom>
          <a:solidFill>
            <a:srgbClr val="00999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Content Placeholder 1"/>
          <p:cNvSpPr txBox="1">
            <a:spLocks/>
          </p:cNvSpPr>
          <p:nvPr/>
        </p:nvSpPr>
        <p:spPr>
          <a:xfrm>
            <a:off x="579121" y="1371599"/>
            <a:ext cx="6888479" cy="480060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buFont typeface="Wingdings" panose="05000000000000000000" pitchFamily="2" charset="2"/>
              <a:buChar char=""/>
              <a:defRPr/>
            </a:pPr>
            <a:r>
              <a:rPr lang="en-US" sz="2600" dirty="0" smtClean="0">
                <a:solidFill>
                  <a:prstClr val="black">
                    <a:tint val="75000"/>
                  </a:prstClr>
                </a:solidFill>
                <a:latin typeface="Arial" panose="020B0604020202020204" pitchFamily="34" charset="0"/>
                <a:cs typeface="Arial" panose="020B0604020202020204" pitchFamily="34" charset="0"/>
              </a:rPr>
              <a:t>Define the </a:t>
            </a:r>
            <a:r>
              <a:rPr lang="en-US" sz="2600" dirty="0" smtClean="0">
                <a:solidFill>
                  <a:srgbClr val="F79646"/>
                </a:solidFill>
                <a:latin typeface="Arial" panose="020B0604020202020204" pitchFamily="34" charset="0"/>
                <a:cs typeface="Arial" panose="020B0604020202020204" pitchFamily="34" charset="0"/>
              </a:rPr>
              <a:t>current account </a:t>
            </a:r>
            <a:r>
              <a:rPr lang="en-US" sz="2600" dirty="0" smtClean="0">
                <a:solidFill>
                  <a:prstClr val="black">
                    <a:tint val="75000"/>
                  </a:prstClr>
                </a:solidFill>
                <a:latin typeface="Arial" panose="020B0604020202020204" pitchFamily="34" charset="0"/>
                <a:cs typeface="Arial" panose="020B0604020202020204" pitchFamily="34" charset="0"/>
              </a:rPr>
              <a:t>and the</a:t>
            </a:r>
            <a:r>
              <a:rPr lang="en-US" sz="2600" dirty="0" smtClean="0">
                <a:solidFill>
                  <a:srgbClr val="F79646"/>
                </a:solidFill>
                <a:latin typeface="Arial" panose="020B0604020202020204" pitchFamily="34" charset="0"/>
                <a:cs typeface="Arial" panose="020B0604020202020204" pitchFamily="34" charset="0"/>
              </a:rPr>
              <a:t> capital account</a:t>
            </a:r>
            <a:r>
              <a:rPr lang="en-US" sz="2600" dirty="0">
                <a:solidFill>
                  <a:prstClr val="black">
                    <a:tint val="75000"/>
                  </a:prstClr>
                </a:solidFill>
                <a:latin typeface="Arial" panose="020B0604020202020204" pitchFamily="34" charset="0"/>
                <a:cs typeface="Arial" panose="020B0604020202020204" pitchFamily="34" charset="0"/>
              </a:rPr>
              <a:t> </a:t>
            </a:r>
            <a:r>
              <a:rPr lang="en-US" sz="2600" dirty="0" smtClean="0">
                <a:solidFill>
                  <a:prstClr val="black">
                    <a:tint val="75000"/>
                  </a:prstClr>
                </a:solidFill>
                <a:latin typeface="Arial" panose="020B0604020202020204" pitchFamily="34" charset="0"/>
                <a:cs typeface="Arial" panose="020B0604020202020204" pitchFamily="34" charset="0"/>
              </a:rPr>
              <a:t>in the balance of payments between countries.</a:t>
            </a:r>
            <a:endParaRPr lang="en-US" sz="2600" dirty="0" smtClean="0">
              <a:solidFill>
                <a:srgbClr val="F79646"/>
              </a:solidFill>
              <a:latin typeface="Arial" panose="020B0604020202020204" pitchFamily="34" charset="0"/>
              <a:cs typeface="Arial" panose="020B0604020202020204" pitchFamily="34" charset="0"/>
            </a:endParaRPr>
          </a:p>
          <a:p>
            <a:pPr marL="457200" indent="-457200" algn="l">
              <a:buFont typeface="Wingdings" panose="05000000000000000000" pitchFamily="2" charset="2"/>
              <a:buChar char=""/>
              <a:defRPr/>
            </a:pPr>
            <a:r>
              <a:rPr lang="en-US" sz="2600" dirty="0" smtClean="0">
                <a:solidFill>
                  <a:prstClr val="black">
                    <a:tint val="75000"/>
                  </a:prstClr>
                </a:solidFill>
                <a:latin typeface="Arial" panose="020B0604020202020204" pitchFamily="34" charset="0"/>
                <a:cs typeface="Arial" panose="020B0604020202020204" pitchFamily="34" charset="0"/>
              </a:rPr>
              <a:t>Explain the difference between </a:t>
            </a:r>
            <a:r>
              <a:rPr lang="en-US" sz="2600" dirty="0" smtClean="0">
                <a:solidFill>
                  <a:srgbClr val="F79646"/>
                </a:solidFill>
                <a:latin typeface="Arial" panose="020B0604020202020204" pitchFamily="34" charset="0"/>
                <a:cs typeface="Arial" panose="020B0604020202020204" pitchFamily="34" charset="0"/>
              </a:rPr>
              <a:t>nominal and real exchange rates</a:t>
            </a:r>
            <a:r>
              <a:rPr lang="en-US" sz="2600" dirty="0" smtClean="0">
                <a:solidFill>
                  <a:prstClr val="black">
                    <a:tint val="75000"/>
                  </a:prstClr>
                </a:solidFill>
                <a:latin typeface="Arial" panose="020B0604020202020204" pitchFamily="34" charset="0"/>
                <a:cs typeface="Arial" panose="020B0604020202020204" pitchFamily="34" charset="0"/>
              </a:rPr>
              <a:t>.</a:t>
            </a:r>
            <a:endParaRPr lang="en-US" sz="2600" dirty="0" smtClean="0">
              <a:solidFill>
                <a:srgbClr val="F79646"/>
              </a:solidFill>
              <a:latin typeface="Arial" panose="020B0604020202020204" pitchFamily="34" charset="0"/>
              <a:cs typeface="Arial" panose="020B0604020202020204" pitchFamily="34" charset="0"/>
            </a:endParaRPr>
          </a:p>
          <a:p>
            <a:pPr marL="457200" indent="-457200" algn="l">
              <a:buFont typeface="Wingdings" panose="05000000000000000000" pitchFamily="2" charset="2"/>
              <a:buChar char=""/>
              <a:defRPr/>
            </a:pPr>
            <a:r>
              <a:rPr lang="en-US" sz="2600" dirty="0" smtClean="0">
                <a:solidFill>
                  <a:prstClr val="black">
                    <a:tint val="75000"/>
                  </a:prstClr>
                </a:solidFill>
                <a:latin typeface="Arial" panose="020B0604020202020204" pitchFamily="34" charset="0"/>
                <a:cs typeface="Arial" panose="020B0604020202020204" pitchFamily="34" charset="0"/>
              </a:rPr>
              <a:t>Describe the effects of </a:t>
            </a:r>
            <a:r>
              <a:rPr lang="en-US" sz="2600" dirty="0" smtClean="0">
                <a:solidFill>
                  <a:srgbClr val="F79646"/>
                </a:solidFill>
                <a:latin typeface="Arial" panose="020B0604020202020204" pitchFamily="34" charset="0"/>
                <a:cs typeface="Arial" panose="020B0604020202020204" pitchFamily="34" charset="0"/>
              </a:rPr>
              <a:t>currency appreciation or depreciation</a:t>
            </a:r>
            <a:r>
              <a:rPr lang="en-US" sz="2600" dirty="0">
                <a:solidFill>
                  <a:prstClr val="black">
                    <a:tint val="75000"/>
                  </a:prstClr>
                </a:solidFill>
                <a:latin typeface="Arial" panose="020B0604020202020204" pitchFamily="34" charset="0"/>
                <a:cs typeface="Arial" panose="020B0604020202020204" pitchFamily="34" charset="0"/>
              </a:rPr>
              <a:t> </a:t>
            </a:r>
            <a:r>
              <a:rPr lang="en-US" sz="2600" dirty="0" smtClean="0">
                <a:solidFill>
                  <a:prstClr val="black">
                    <a:tint val="75000"/>
                  </a:prstClr>
                </a:solidFill>
                <a:latin typeface="Arial" panose="020B0604020202020204" pitchFamily="34" charset="0"/>
                <a:cs typeface="Arial" panose="020B0604020202020204" pitchFamily="34" charset="0"/>
              </a:rPr>
              <a:t>on imports and exports. </a:t>
            </a:r>
            <a:endParaRPr lang="en-US" sz="2600" dirty="0" smtClean="0">
              <a:solidFill>
                <a:srgbClr val="00B050"/>
              </a:solidFill>
              <a:latin typeface="Arial" panose="020B0604020202020204" pitchFamily="34" charset="0"/>
              <a:cs typeface="Arial" panose="020B0604020202020204" pitchFamily="34" charset="0"/>
            </a:endParaRPr>
          </a:p>
          <a:p>
            <a:pPr marL="457200" indent="-457200" algn="l">
              <a:buFont typeface="Wingdings" panose="05000000000000000000" pitchFamily="2" charset="2"/>
              <a:buChar char=""/>
              <a:defRPr/>
            </a:pPr>
            <a:r>
              <a:rPr lang="en-US" sz="2600" dirty="0" smtClean="0">
                <a:solidFill>
                  <a:prstClr val="black">
                    <a:tint val="75000"/>
                  </a:prstClr>
                </a:solidFill>
                <a:latin typeface="Arial" panose="020B0604020202020204" pitchFamily="34" charset="0"/>
                <a:cs typeface="Arial" panose="020B0604020202020204" pitchFamily="34" charset="0"/>
              </a:rPr>
              <a:t>Describe the </a:t>
            </a:r>
            <a:r>
              <a:rPr lang="en-US" sz="2600" dirty="0" smtClean="0">
                <a:solidFill>
                  <a:srgbClr val="F79646"/>
                </a:solidFill>
                <a:latin typeface="Arial" panose="020B0604020202020204" pitchFamily="34" charset="0"/>
                <a:cs typeface="Arial" panose="020B0604020202020204" pitchFamily="34" charset="0"/>
              </a:rPr>
              <a:t>effects of changes in inflation rates</a:t>
            </a:r>
            <a:r>
              <a:rPr lang="en-US" sz="2600" dirty="0" smtClean="0">
                <a:solidFill>
                  <a:schemeClr val="tx1">
                    <a:lumMod val="50000"/>
                    <a:lumOff val="50000"/>
                  </a:schemeClr>
                </a:solidFill>
                <a:latin typeface="Arial" panose="020B0604020202020204" pitchFamily="34" charset="0"/>
                <a:cs typeface="Arial" panose="020B0604020202020204" pitchFamily="34" charset="0"/>
              </a:rPr>
              <a:t>,</a:t>
            </a:r>
            <a:r>
              <a:rPr lang="en-US" sz="2600" dirty="0" smtClean="0">
                <a:solidFill>
                  <a:srgbClr val="F79646"/>
                </a:solidFill>
                <a:latin typeface="Arial" panose="020B0604020202020204" pitchFamily="34" charset="0"/>
                <a:cs typeface="Arial" panose="020B0604020202020204" pitchFamily="34" charset="0"/>
              </a:rPr>
              <a:t> disposable income</a:t>
            </a:r>
            <a:r>
              <a:rPr lang="en-US" sz="2600" dirty="0" smtClean="0">
                <a:solidFill>
                  <a:schemeClr val="tx1">
                    <a:lumMod val="50000"/>
                    <a:lumOff val="50000"/>
                  </a:schemeClr>
                </a:solidFill>
                <a:latin typeface="Arial" panose="020B0604020202020204" pitchFamily="34" charset="0"/>
                <a:cs typeface="Arial" panose="020B0604020202020204" pitchFamily="34" charset="0"/>
              </a:rPr>
              <a:t>,</a:t>
            </a:r>
            <a:r>
              <a:rPr lang="en-US" sz="2600" dirty="0" smtClean="0">
                <a:solidFill>
                  <a:srgbClr val="F79646"/>
                </a:solidFill>
                <a:latin typeface="Arial" panose="020B0604020202020204" pitchFamily="34" charset="0"/>
                <a:cs typeface="Arial" panose="020B0604020202020204" pitchFamily="34" charset="0"/>
              </a:rPr>
              <a:t> and interest rates</a:t>
            </a:r>
            <a:r>
              <a:rPr lang="en-US" sz="2600" dirty="0" smtClean="0">
                <a:solidFill>
                  <a:prstClr val="black">
                    <a:tint val="75000"/>
                  </a:prstClr>
                </a:solidFill>
                <a:latin typeface="Arial" panose="020B0604020202020204" pitchFamily="34" charset="0"/>
                <a:cs typeface="Arial" panose="020B0604020202020204" pitchFamily="34" charset="0"/>
              </a:rPr>
              <a:t> on exchange rates.</a:t>
            </a:r>
            <a:endParaRPr lang="en-US" altLang="en-US" sz="2400" dirty="0">
              <a:latin typeface="Arial" charset="0"/>
              <a:ea typeface="ＭＳ Ｐゴシック" pitchFamily="34" charset="-128"/>
              <a:cs typeface="Tahoma" pitchFamily="34" charset="0"/>
            </a:endParaRPr>
          </a:p>
        </p:txBody>
      </p:sp>
      <p:sp>
        <p:nvSpPr>
          <p:cNvPr id="7" name="TextBox 6"/>
          <p:cNvSpPr txBox="1"/>
          <p:nvPr/>
        </p:nvSpPr>
        <p:spPr>
          <a:xfrm>
            <a:off x="304800" y="420916"/>
            <a:ext cx="4557658" cy="600164"/>
          </a:xfrm>
          <a:prstGeom prst="rect">
            <a:avLst/>
          </a:prstGeom>
          <a:noFill/>
        </p:spPr>
        <p:txBody>
          <a:bodyPr wrap="none" rtlCol="0">
            <a:spAutoFit/>
          </a:bodyPr>
          <a:lstStyle/>
          <a:p>
            <a:r>
              <a:rPr lang="en-US" sz="3300" dirty="0" smtClean="0">
                <a:solidFill>
                  <a:prstClr val="white"/>
                </a:solidFill>
                <a:latin typeface="Century Gothic" panose="020B0502020202020204" pitchFamily="34" charset="0"/>
              </a:rPr>
              <a:t>CHAPTER OBJECTIVES</a:t>
            </a:r>
            <a:endParaRPr lang="en-US" sz="3300" dirty="0">
              <a:solidFill>
                <a:prstClr val="white"/>
              </a:solidFill>
              <a:latin typeface="Century Gothic" panose="020B0502020202020204" pitchFamily="34" charset="0"/>
            </a:endParaRPr>
          </a:p>
        </p:txBody>
      </p:sp>
      <p:sp>
        <p:nvSpPr>
          <p:cNvPr id="11" name="TextBox 10"/>
          <p:cNvSpPr txBox="1"/>
          <p:nvPr/>
        </p:nvSpPr>
        <p:spPr>
          <a:xfrm>
            <a:off x="7620000" y="6553200"/>
            <a:ext cx="817164" cy="261610"/>
          </a:xfrm>
          <a:prstGeom prst="rect">
            <a:avLst/>
          </a:prstGeom>
          <a:noFill/>
        </p:spPr>
        <p:txBody>
          <a:bodyPr wrap="square" rtlCol="0">
            <a:spAutoFit/>
          </a:bodyPr>
          <a:lstStyle/>
          <a:p>
            <a:pPr algn="ctr"/>
            <a:r>
              <a:rPr lang="en-US" sz="1100" dirty="0" smtClean="0">
                <a:solidFill>
                  <a:prstClr val="white"/>
                </a:solidFill>
                <a:latin typeface="Century Gothic" panose="020B0502020202020204" pitchFamily="34" charset="0"/>
              </a:rPr>
              <a:t>SLIDE </a:t>
            </a:r>
            <a:fld id="{6FD6B7A6-E1EC-4D2B-BE3B-190BA12621E0}" type="slidenum">
              <a:rPr lang="en-US" sz="1100" smtClean="0">
                <a:solidFill>
                  <a:prstClr val="white"/>
                </a:solidFill>
                <a:latin typeface="Century Gothic" panose="020B0502020202020204" pitchFamily="34" charset="0"/>
              </a:rPr>
              <a:pPr algn="ctr"/>
              <a:t>2</a:t>
            </a:fld>
            <a:endParaRPr lang="en-US" sz="1100" dirty="0">
              <a:solidFill>
                <a:prstClr val="white"/>
              </a:solidFill>
              <a:latin typeface="Century Gothic" panose="020B0502020202020204" pitchFamily="34" charset="0"/>
            </a:endParaRPr>
          </a:p>
        </p:txBody>
      </p:sp>
      <p:sp>
        <p:nvSpPr>
          <p:cNvPr id="8" name="TextBox 7"/>
          <p:cNvSpPr txBox="1"/>
          <p:nvPr/>
        </p:nvSpPr>
        <p:spPr>
          <a:xfrm>
            <a:off x="7315200" y="5638800"/>
            <a:ext cx="688009" cy="769441"/>
          </a:xfrm>
          <a:prstGeom prst="rect">
            <a:avLst/>
          </a:prstGeom>
          <a:noFill/>
        </p:spPr>
        <p:txBody>
          <a:bodyPr wrap="none" rtlCol="0">
            <a:spAutoFit/>
          </a:bodyPr>
          <a:lstStyle/>
          <a:p>
            <a:r>
              <a:rPr lang="en-US" sz="4400" dirty="0" smtClean="0">
                <a:solidFill>
                  <a:prstClr val="black">
                    <a:lumMod val="50000"/>
                    <a:lumOff val="50000"/>
                  </a:prstClr>
                </a:solidFill>
                <a:sym typeface="Wingdings 3"/>
              </a:rPr>
              <a:t></a:t>
            </a:r>
            <a:endParaRPr lang="en-US" sz="4400" dirty="0">
              <a:solidFill>
                <a:prstClr val="black">
                  <a:lumMod val="50000"/>
                  <a:lumOff val="50000"/>
                </a:prstClr>
              </a:solidFill>
            </a:endParaRPr>
          </a:p>
        </p:txBody>
      </p:sp>
      <p:sp>
        <p:nvSpPr>
          <p:cNvPr id="9" name="TextBox 8"/>
          <p:cNvSpPr txBox="1"/>
          <p:nvPr/>
        </p:nvSpPr>
        <p:spPr>
          <a:xfrm>
            <a:off x="6553200" y="6560940"/>
            <a:ext cx="1037463" cy="261610"/>
          </a:xfrm>
          <a:prstGeom prst="rect">
            <a:avLst/>
          </a:prstGeom>
          <a:noFill/>
        </p:spPr>
        <p:txBody>
          <a:bodyPr wrap="none" rtlCol="0">
            <a:spAutoFit/>
          </a:bodyPr>
          <a:lstStyle/>
          <a:p>
            <a:r>
              <a:rPr lang="en-US" sz="1100" dirty="0" smtClean="0">
                <a:solidFill>
                  <a:prstClr val="black">
                    <a:lumMod val="50000"/>
                    <a:lumOff val="50000"/>
                  </a:prstClr>
                </a:solidFill>
                <a:latin typeface="Century Gothic" panose="020B0502020202020204" pitchFamily="34" charset="0"/>
              </a:rPr>
              <a:t>CHAPTER 27</a:t>
            </a:r>
            <a:r>
              <a:rPr lang="en-US" sz="1100" dirty="0" smtClean="0">
                <a:solidFill>
                  <a:srgbClr val="009999"/>
                </a:solidFill>
                <a:latin typeface="Century Gothic" panose="020B0502020202020204" pitchFamily="34" charset="0"/>
              </a:rPr>
              <a:t> </a:t>
            </a:r>
            <a:endParaRPr lang="en-US" sz="1100"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2816319563"/>
      </p:ext>
    </p:extLst>
  </p:cSld>
  <p:clrMapOvr>
    <a:masterClrMapping/>
  </p:clrMapOvr>
  <p:transition spd="slow">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Isosceles Triangle 19"/>
          <p:cNvSpPr/>
          <p:nvPr/>
        </p:nvSpPr>
        <p:spPr>
          <a:xfrm rot="10800000">
            <a:off x="457200" y="685800"/>
            <a:ext cx="848247" cy="514406"/>
          </a:xfrm>
          <a:prstGeom prst="triangle">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7"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70559" y="1371600"/>
            <a:ext cx="7178039" cy="44014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ounded Rectangle 12"/>
          <p:cNvSpPr/>
          <p:nvPr/>
        </p:nvSpPr>
        <p:spPr>
          <a:xfrm>
            <a:off x="152400" y="381000"/>
            <a:ext cx="7786414" cy="594360"/>
          </a:xfrm>
          <a:prstGeom prst="roundRect">
            <a:avLst>
              <a:gd name="adj" fmla="val 22445"/>
            </a:avLst>
          </a:prstGeom>
          <a:solidFill>
            <a:srgbClr val="00999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TextBox 13"/>
          <p:cNvSpPr txBox="1"/>
          <p:nvPr/>
        </p:nvSpPr>
        <p:spPr>
          <a:xfrm>
            <a:off x="230685" y="375196"/>
            <a:ext cx="7708130" cy="600164"/>
          </a:xfrm>
          <a:prstGeom prst="rect">
            <a:avLst/>
          </a:prstGeom>
          <a:noFill/>
        </p:spPr>
        <p:txBody>
          <a:bodyPr wrap="square" rtlCol="0">
            <a:spAutoFit/>
          </a:bodyPr>
          <a:lstStyle/>
          <a:p>
            <a:r>
              <a:rPr lang="en-US" sz="3300" dirty="0" smtClean="0">
                <a:solidFill>
                  <a:prstClr val="white"/>
                </a:solidFill>
                <a:latin typeface="Century Gothic" panose="020B0502020202020204" pitchFamily="34" charset="0"/>
              </a:rPr>
              <a:t>DETERMINANTS OF EXCHANGE RATES</a:t>
            </a:r>
            <a:endParaRPr lang="en-US" sz="3300" dirty="0">
              <a:solidFill>
                <a:prstClr val="white"/>
              </a:solidFill>
              <a:latin typeface="Century Gothic" panose="020B0502020202020204" pitchFamily="34" charset="0"/>
            </a:endParaRPr>
          </a:p>
        </p:txBody>
      </p:sp>
      <p:sp>
        <p:nvSpPr>
          <p:cNvPr id="7" name="Content Placeholder 2"/>
          <p:cNvSpPr txBox="1">
            <a:spLocks/>
          </p:cNvSpPr>
          <p:nvPr/>
        </p:nvSpPr>
        <p:spPr>
          <a:xfrm>
            <a:off x="685800" y="1828800"/>
            <a:ext cx="7185807" cy="46482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lvl="1" algn="l">
              <a:buClr>
                <a:prstClr val="black">
                  <a:lumMod val="65000"/>
                  <a:lumOff val="35000"/>
                </a:prstClr>
              </a:buClr>
            </a:pPr>
            <a:r>
              <a:rPr lang="en-US" altLang="en-US" sz="3200" dirty="0">
                <a:solidFill>
                  <a:prstClr val="black">
                    <a:lumMod val="50000"/>
                    <a:lumOff val="50000"/>
                  </a:prstClr>
                </a:solidFill>
                <a:latin typeface="Arial" panose="020B0604020202020204" pitchFamily="34" charset="0"/>
                <a:cs typeface="Arial" panose="020B0604020202020204" pitchFamily="34" charset="0"/>
              </a:rPr>
              <a:t>C</a:t>
            </a:r>
            <a:r>
              <a:rPr lang="en-US" altLang="en-US" sz="3200" dirty="0" smtClean="0">
                <a:solidFill>
                  <a:prstClr val="black">
                    <a:lumMod val="50000"/>
                    <a:lumOff val="50000"/>
                  </a:prstClr>
                </a:solidFill>
                <a:latin typeface="Arial" panose="020B0604020202020204" pitchFamily="34" charset="0"/>
                <a:cs typeface="Arial" panose="020B0604020202020204" pitchFamily="34" charset="0"/>
              </a:rPr>
              <a:t>hanges in </a:t>
            </a:r>
            <a:r>
              <a:rPr lang="en-US" altLang="en-US" sz="3200" dirty="0" smtClean="0">
                <a:solidFill>
                  <a:srgbClr val="F79646"/>
                </a:solidFill>
                <a:latin typeface="Arial" panose="020B0604020202020204" pitchFamily="34" charset="0"/>
                <a:cs typeface="Arial" panose="020B0604020202020204" pitchFamily="34" charset="0"/>
              </a:rPr>
              <a:t>consumers’ preferences</a:t>
            </a:r>
          </a:p>
          <a:p>
            <a:pPr lvl="1" algn="l">
              <a:buClr>
                <a:prstClr val="black">
                  <a:lumMod val="65000"/>
                  <a:lumOff val="35000"/>
                </a:prstClr>
              </a:buClr>
            </a:pPr>
            <a:endParaRPr lang="en-US" altLang="en-US" sz="2000" dirty="0" smtClean="0">
              <a:solidFill>
                <a:prstClr val="black">
                  <a:lumMod val="50000"/>
                  <a:lumOff val="50000"/>
                </a:prstClr>
              </a:solidFill>
              <a:latin typeface="Arial" panose="020B0604020202020204" pitchFamily="34" charset="0"/>
              <a:cs typeface="Arial" panose="020B0604020202020204" pitchFamily="34" charset="0"/>
            </a:endParaRPr>
          </a:p>
          <a:p>
            <a:pPr lvl="1" algn="l">
              <a:buClr>
                <a:prstClr val="black">
                  <a:lumMod val="65000"/>
                  <a:lumOff val="35000"/>
                </a:prstClr>
              </a:buClr>
            </a:pPr>
            <a:r>
              <a:rPr lang="en-US" altLang="en-US" sz="3200" dirty="0">
                <a:solidFill>
                  <a:prstClr val="black">
                    <a:lumMod val="50000"/>
                    <a:lumOff val="50000"/>
                  </a:prstClr>
                </a:solidFill>
                <a:latin typeface="Arial" panose="020B0604020202020204" pitchFamily="34" charset="0"/>
                <a:cs typeface="Arial" panose="020B0604020202020204" pitchFamily="34" charset="0"/>
              </a:rPr>
              <a:t>C</a:t>
            </a:r>
            <a:r>
              <a:rPr lang="en-US" altLang="en-US" sz="3200" dirty="0" smtClean="0">
                <a:solidFill>
                  <a:prstClr val="black">
                    <a:lumMod val="50000"/>
                    <a:lumOff val="50000"/>
                  </a:prstClr>
                </a:solidFill>
                <a:latin typeface="Arial" panose="020B0604020202020204" pitchFamily="34" charset="0"/>
                <a:cs typeface="Arial" panose="020B0604020202020204" pitchFamily="34" charset="0"/>
              </a:rPr>
              <a:t>hanges in </a:t>
            </a:r>
            <a:r>
              <a:rPr lang="en-US" altLang="en-US" sz="3200" dirty="0" smtClean="0">
                <a:solidFill>
                  <a:srgbClr val="F79646"/>
                </a:solidFill>
                <a:latin typeface="Arial" panose="020B0604020202020204" pitchFamily="34" charset="0"/>
                <a:cs typeface="Arial" panose="020B0604020202020204" pitchFamily="34" charset="0"/>
              </a:rPr>
              <a:t>income growth</a:t>
            </a:r>
            <a:r>
              <a:rPr lang="en-US" altLang="en-US" sz="3200" dirty="0" smtClean="0">
                <a:solidFill>
                  <a:prstClr val="black">
                    <a:lumMod val="50000"/>
                    <a:lumOff val="50000"/>
                  </a:prstClr>
                </a:solidFill>
                <a:latin typeface="Arial" panose="020B0604020202020204" pitchFamily="34" charset="0"/>
                <a:cs typeface="Arial" panose="020B0604020202020204" pitchFamily="34" charset="0"/>
              </a:rPr>
              <a:t> </a:t>
            </a:r>
          </a:p>
          <a:p>
            <a:pPr lvl="1" algn="l">
              <a:buClr>
                <a:prstClr val="black">
                  <a:lumMod val="65000"/>
                  <a:lumOff val="35000"/>
                </a:prstClr>
              </a:buClr>
            </a:pPr>
            <a:endParaRPr lang="en-US" altLang="en-US" sz="2000" dirty="0" smtClean="0">
              <a:solidFill>
                <a:prstClr val="black">
                  <a:lumMod val="50000"/>
                  <a:lumOff val="50000"/>
                </a:prstClr>
              </a:solidFill>
              <a:latin typeface="Arial" panose="020B0604020202020204" pitchFamily="34" charset="0"/>
              <a:cs typeface="Arial" panose="020B0604020202020204" pitchFamily="34" charset="0"/>
            </a:endParaRPr>
          </a:p>
          <a:p>
            <a:pPr lvl="1" algn="l">
              <a:buClr>
                <a:prstClr val="black">
                  <a:lumMod val="65000"/>
                  <a:lumOff val="35000"/>
                </a:prstClr>
              </a:buClr>
            </a:pPr>
            <a:r>
              <a:rPr lang="en-US" altLang="en-US" sz="3200" dirty="0">
                <a:solidFill>
                  <a:prstClr val="black">
                    <a:lumMod val="50000"/>
                    <a:lumOff val="50000"/>
                  </a:prstClr>
                </a:solidFill>
                <a:latin typeface="Arial" panose="020B0604020202020204" pitchFamily="34" charset="0"/>
                <a:cs typeface="Arial" panose="020B0604020202020204" pitchFamily="34" charset="0"/>
              </a:rPr>
              <a:t>C</a:t>
            </a:r>
            <a:r>
              <a:rPr lang="en-US" altLang="en-US" sz="3200" dirty="0" smtClean="0">
                <a:solidFill>
                  <a:prstClr val="black">
                    <a:lumMod val="50000"/>
                    <a:lumOff val="50000"/>
                  </a:prstClr>
                </a:solidFill>
                <a:latin typeface="Arial" panose="020B0604020202020204" pitchFamily="34" charset="0"/>
                <a:cs typeface="Arial" panose="020B0604020202020204" pitchFamily="34" charset="0"/>
              </a:rPr>
              <a:t>hanges in </a:t>
            </a:r>
            <a:r>
              <a:rPr lang="en-US" altLang="en-US" sz="3200" dirty="0" smtClean="0">
                <a:solidFill>
                  <a:srgbClr val="F79646"/>
                </a:solidFill>
                <a:latin typeface="Arial" panose="020B0604020202020204" pitchFamily="34" charset="0"/>
                <a:cs typeface="Arial" panose="020B0604020202020204" pitchFamily="34" charset="0"/>
              </a:rPr>
              <a:t>inflation</a:t>
            </a:r>
            <a:endParaRPr lang="en-US" altLang="en-US" sz="3200" dirty="0" smtClean="0">
              <a:solidFill>
                <a:prstClr val="black">
                  <a:lumMod val="50000"/>
                  <a:lumOff val="50000"/>
                </a:prstClr>
              </a:solidFill>
              <a:latin typeface="Arial" panose="020B0604020202020204" pitchFamily="34" charset="0"/>
              <a:cs typeface="Arial" panose="020B0604020202020204" pitchFamily="34" charset="0"/>
            </a:endParaRPr>
          </a:p>
          <a:p>
            <a:pPr lvl="1" algn="l">
              <a:buClr>
                <a:prstClr val="black">
                  <a:lumMod val="65000"/>
                  <a:lumOff val="35000"/>
                </a:prstClr>
              </a:buClr>
            </a:pPr>
            <a:endParaRPr lang="en-US" altLang="en-US" sz="2000" dirty="0" smtClean="0">
              <a:solidFill>
                <a:prstClr val="black">
                  <a:lumMod val="50000"/>
                  <a:lumOff val="50000"/>
                </a:prstClr>
              </a:solidFill>
              <a:latin typeface="Arial" panose="020B0604020202020204" pitchFamily="34" charset="0"/>
              <a:cs typeface="Arial" panose="020B0604020202020204" pitchFamily="34" charset="0"/>
            </a:endParaRPr>
          </a:p>
          <a:p>
            <a:pPr lvl="1" algn="l">
              <a:buClr>
                <a:prstClr val="black">
                  <a:lumMod val="65000"/>
                  <a:lumOff val="35000"/>
                </a:prstClr>
              </a:buClr>
            </a:pPr>
            <a:r>
              <a:rPr lang="en-US" altLang="en-US" sz="3200" dirty="0">
                <a:solidFill>
                  <a:prstClr val="black">
                    <a:lumMod val="50000"/>
                    <a:lumOff val="50000"/>
                  </a:prstClr>
                </a:solidFill>
                <a:latin typeface="Arial" panose="020B0604020202020204" pitchFamily="34" charset="0"/>
                <a:cs typeface="Arial" panose="020B0604020202020204" pitchFamily="34" charset="0"/>
              </a:rPr>
              <a:t>C</a:t>
            </a:r>
            <a:r>
              <a:rPr lang="en-US" altLang="en-US" sz="3200" dirty="0" smtClean="0">
                <a:solidFill>
                  <a:prstClr val="black">
                    <a:lumMod val="50000"/>
                    <a:lumOff val="50000"/>
                  </a:prstClr>
                </a:solidFill>
                <a:latin typeface="Arial" panose="020B0604020202020204" pitchFamily="34" charset="0"/>
                <a:cs typeface="Arial" panose="020B0604020202020204" pitchFamily="34" charset="0"/>
              </a:rPr>
              <a:t>hanges in </a:t>
            </a:r>
            <a:r>
              <a:rPr lang="en-US" altLang="en-US" sz="3200" dirty="0" smtClean="0">
                <a:solidFill>
                  <a:srgbClr val="F79646"/>
                </a:solidFill>
                <a:latin typeface="Arial" panose="020B0604020202020204" pitchFamily="34" charset="0"/>
                <a:cs typeface="Arial" panose="020B0604020202020204" pitchFamily="34" charset="0"/>
              </a:rPr>
              <a:t>interest rates</a:t>
            </a:r>
            <a:endParaRPr lang="en-US" altLang="en-US" sz="3200" dirty="0">
              <a:solidFill>
                <a:prstClr val="black">
                  <a:lumMod val="50000"/>
                  <a:lumOff val="50000"/>
                </a:prstClr>
              </a:solidFill>
              <a:latin typeface="Arial" panose="020B0604020202020204" pitchFamily="34" charset="0"/>
              <a:cs typeface="Arial" panose="020B0604020202020204" pitchFamily="34" charset="0"/>
            </a:endParaRPr>
          </a:p>
        </p:txBody>
      </p:sp>
      <p:sp>
        <p:nvSpPr>
          <p:cNvPr id="23" name="Oval 22"/>
          <p:cNvSpPr/>
          <p:nvPr/>
        </p:nvSpPr>
        <p:spPr>
          <a:xfrm>
            <a:off x="532357" y="1881605"/>
            <a:ext cx="457200" cy="49539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4" name="TextBox 23"/>
          <p:cNvSpPr txBox="1"/>
          <p:nvPr/>
        </p:nvSpPr>
        <p:spPr>
          <a:xfrm>
            <a:off x="228600" y="1508791"/>
            <a:ext cx="1064715" cy="1277273"/>
          </a:xfrm>
          <a:prstGeom prst="rect">
            <a:avLst/>
          </a:prstGeom>
          <a:noFill/>
        </p:spPr>
        <p:txBody>
          <a:bodyPr wrap="none" rtlCol="0">
            <a:spAutoFit/>
          </a:bodyPr>
          <a:lstStyle/>
          <a:p>
            <a:r>
              <a:rPr lang="en-US" sz="7700" dirty="0" smtClean="0">
                <a:solidFill>
                  <a:prstClr val="black">
                    <a:lumMod val="50000"/>
                    <a:lumOff val="50000"/>
                  </a:prstClr>
                </a:solidFill>
                <a:latin typeface="Century Gothic" pitchFamily="34" charset="0"/>
                <a:cs typeface="Arial" pitchFamily="34" charset="0"/>
                <a:sym typeface="Wingdings"/>
              </a:rPr>
              <a:t></a:t>
            </a:r>
            <a:endParaRPr lang="en-US" sz="7700" dirty="0">
              <a:solidFill>
                <a:prstClr val="black">
                  <a:lumMod val="50000"/>
                  <a:lumOff val="50000"/>
                </a:prstClr>
              </a:solidFill>
              <a:latin typeface="Century Gothic" pitchFamily="34" charset="0"/>
              <a:cs typeface="Arial" pitchFamily="34" charset="0"/>
            </a:endParaRPr>
          </a:p>
        </p:txBody>
      </p:sp>
      <p:sp>
        <p:nvSpPr>
          <p:cNvPr id="25" name="Oval 24"/>
          <p:cNvSpPr/>
          <p:nvPr/>
        </p:nvSpPr>
        <p:spPr>
          <a:xfrm>
            <a:off x="534442" y="2761327"/>
            <a:ext cx="458243" cy="66674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6" name="TextBox 25"/>
          <p:cNvSpPr txBox="1"/>
          <p:nvPr/>
        </p:nvSpPr>
        <p:spPr>
          <a:xfrm>
            <a:off x="230685" y="2456527"/>
            <a:ext cx="1064715" cy="1277273"/>
          </a:xfrm>
          <a:prstGeom prst="rect">
            <a:avLst/>
          </a:prstGeom>
          <a:noFill/>
        </p:spPr>
        <p:txBody>
          <a:bodyPr wrap="none" rtlCol="0">
            <a:spAutoFit/>
          </a:bodyPr>
          <a:lstStyle/>
          <a:p>
            <a:r>
              <a:rPr lang="en-US" sz="7700" dirty="0" smtClean="0">
                <a:solidFill>
                  <a:prstClr val="black">
                    <a:lumMod val="50000"/>
                    <a:lumOff val="50000"/>
                  </a:prstClr>
                </a:solidFill>
                <a:latin typeface="Century Gothic" pitchFamily="34" charset="0"/>
                <a:cs typeface="Arial" pitchFamily="34" charset="0"/>
                <a:sym typeface="Wingdings"/>
              </a:rPr>
              <a:t></a:t>
            </a:r>
            <a:endParaRPr lang="en-US" sz="7700" dirty="0">
              <a:solidFill>
                <a:prstClr val="black">
                  <a:lumMod val="50000"/>
                  <a:lumOff val="50000"/>
                </a:prstClr>
              </a:solidFill>
              <a:latin typeface="Century Gothic" pitchFamily="34" charset="0"/>
              <a:cs typeface="Arial" pitchFamily="34" charset="0"/>
            </a:endParaRPr>
          </a:p>
        </p:txBody>
      </p:sp>
      <p:sp>
        <p:nvSpPr>
          <p:cNvPr id="27" name="Oval 26"/>
          <p:cNvSpPr/>
          <p:nvPr/>
        </p:nvSpPr>
        <p:spPr>
          <a:xfrm>
            <a:off x="526492" y="3800472"/>
            <a:ext cx="457200" cy="54292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TextBox 27"/>
          <p:cNvSpPr txBox="1"/>
          <p:nvPr/>
        </p:nvSpPr>
        <p:spPr>
          <a:xfrm>
            <a:off x="230685" y="3429000"/>
            <a:ext cx="1064715" cy="1277273"/>
          </a:xfrm>
          <a:prstGeom prst="rect">
            <a:avLst/>
          </a:prstGeom>
          <a:noFill/>
        </p:spPr>
        <p:txBody>
          <a:bodyPr wrap="none" rtlCol="0">
            <a:spAutoFit/>
          </a:bodyPr>
          <a:lstStyle/>
          <a:p>
            <a:r>
              <a:rPr lang="en-US" sz="7700" dirty="0" smtClean="0">
                <a:solidFill>
                  <a:prstClr val="black">
                    <a:lumMod val="50000"/>
                    <a:lumOff val="50000"/>
                  </a:prstClr>
                </a:solidFill>
                <a:latin typeface="Century Gothic" pitchFamily="34" charset="0"/>
                <a:cs typeface="Arial" pitchFamily="34" charset="0"/>
                <a:sym typeface="Wingdings"/>
              </a:rPr>
              <a:t></a:t>
            </a:r>
            <a:endParaRPr lang="en-US" sz="7700" dirty="0">
              <a:solidFill>
                <a:prstClr val="black">
                  <a:lumMod val="50000"/>
                  <a:lumOff val="50000"/>
                </a:prstClr>
              </a:solidFill>
              <a:latin typeface="Century Gothic" pitchFamily="34" charset="0"/>
              <a:cs typeface="Arial" pitchFamily="34" charset="0"/>
            </a:endParaRPr>
          </a:p>
        </p:txBody>
      </p:sp>
      <p:sp>
        <p:nvSpPr>
          <p:cNvPr id="16" name="TextBox 15"/>
          <p:cNvSpPr txBox="1"/>
          <p:nvPr/>
        </p:nvSpPr>
        <p:spPr>
          <a:xfrm>
            <a:off x="7620000" y="6553200"/>
            <a:ext cx="817164" cy="261610"/>
          </a:xfrm>
          <a:prstGeom prst="rect">
            <a:avLst/>
          </a:prstGeom>
          <a:noFill/>
        </p:spPr>
        <p:txBody>
          <a:bodyPr wrap="square" rtlCol="0">
            <a:spAutoFit/>
          </a:bodyPr>
          <a:lstStyle/>
          <a:p>
            <a:pPr algn="ctr"/>
            <a:r>
              <a:rPr lang="en-US" sz="1100" dirty="0" smtClean="0">
                <a:solidFill>
                  <a:prstClr val="white"/>
                </a:solidFill>
                <a:latin typeface="Century Gothic" panose="020B0502020202020204" pitchFamily="34" charset="0"/>
              </a:rPr>
              <a:t>SLIDE </a:t>
            </a:r>
            <a:fld id="{6FD6B7A6-E1EC-4D2B-BE3B-190BA12621E0}" type="slidenum">
              <a:rPr lang="en-US" sz="1100" smtClean="0">
                <a:solidFill>
                  <a:prstClr val="white"/>
                </a:solidFill>
                <a:latin typeface="Century Gothic" panose="020B0502020202020204" pitchFamily="34" charset="0"/>
              </a:rPr>
              <a:pPr algn="ctr"/>
              <a:t>20</a:t>
            </a:fld>
            <a:endParaRPr lang="en-US" sz="1100" dirty="0">
              <a:solidFill>
                <a:prstClr val="white"/>
              </a:solidFill>
              <a:latin typeface="Century Gothic" panose="020B0502020202020204" pitchFamily="34" charset="0"/>
            </a:endParaRPr>
          </a:p>
        </p:txBody>
      </p:sp>
      <p:sp>
        <p:nvSpPr>
          <p:cNvPr id="18" name="TextBox 17"/>
          <p:cNvSpPr txBox="1"/>
          <p:nvPr/>
        </p:nvSpPr>
        <p:spPr>
          <a:xfrm>
            <a:off x="6553200" y="6560940"/>
            <a:ext cx="1037463" cy="261610"/>
          </a:xfrm>
          <a:prstGeom prst="rect">
            <a:avLst/>
          </a:prstGeom>
          <a:noFill/>
        </p:spPr>
        <p:txBody>
          <a:bodyPr wrap="none" rtlCol="0">
            <a:spAutoFit/>
          </a:bodyPr>
          <a:lstStyle/>
          <a:p>
            <a:r>
              <a:rPr lang="en-US" sz="1100" dirty="0" smtClean="0">
                <a:solidFill>
                  <a:prstClr val="black">
                    <a:lumMod val="50000"/>
                    <a:lumOff val="50000"/>
                  </a:prstClr>
                </a:solidFill>
                <a:latin typeface="Century Gothic" panose="020B0502020202020204" pitchFamily="34" charset="0"/>
              </a:rPr>
              <a:t>CHAPTER 27</a:t>
            </a:r>
            <a:r>
              <a:rPr lang="en-US" sz="1100" dirty="0" smtClean="0">
                <a:solidFill>
                  <a:srgbClr val="009999"/>
                </a:solidFill>
                <a:latin typeface="Century Gothic" panose="020B0502020202020204" pitchFamily="34" charset="0"/>
              </a:rPr>
              <a:t> </a:t>
            </a:r>
            <a:endParaRPr lang="en-US" sz="1100" dirty="0">
              <a:solidFill>
                <a:prstClr val="white"/>
              </a:solidFill>
              <a:latin typeface="Century Gothic" panose="020B0502020202020204" pitchFamily="34" charset="0"/>
            </a:endParaRPr>
          </a:p>
        </p:txBody>
      </p:sp>
      <p:sp>
        <p:nvSpPr>
          <p:cNvPr id="15" name="Oval 14"/>
          <p:cNvSpPr/>
          <p:nvPr/>
        </p:nvSpPr>
        <p:spPr>
          <a:xfrm>
            <a:off x="524407" y="4714872"/>
            <a:ext cx="457200" cy="54292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9" name="TextBox 18"/>
          <p:cNvSpPr txBox="1"/>
          <p:nvPr/>
        </p:nvSpPr>
        <p:spPr>
          <a:xfrm>
            <a:off x="228600" y="4343400"/>
            <a:ext cx="1064715" cy="1277273"/>
          </a:xfrm>
          <a:prstGeom prst="rect">
            <a:avLst/>
          </a:prstGeom>
          <a:noFill/>
        </p:spPr>
        <p:txBody>
          <a:bodyPr wrap="none" rtlCol="0">
            <a:spAutoFit/>
          </a:bodyPr>
          <a:lstStyle/>
          <a:p>
            <a:r>
              <a:rPr lang="en-US" sz="7700" dirty="0">
                <a:solidFill>
                  <a:prstClr val="black">
                    <a:lumMod val="50000"/>
                    <a:lumOff val="50000"/>
                  </a:prstClr>
                </a:solidFill>
                <a:latin typeface="Century Gothic" pitchFamily="34" charset="0"/>
                <a:cs typeface="Arial" pitchFamily="34" charset="0"/>
                <a:sym typeface="Wingdings"/>
              </a:rPr>
              <a:t></a:t>
            </a:r>
            <a:endParaRPr lang="en-US" sz="7700" dirty="0">
              <a:solidFill>
                <a:prstClr val="black">
                  <a:lumMod val="50000"/>
                  <a:lumOff val="50000"/>
                </a:prstClr>
              </a:solidFill>
              <a:latin typeface="Century Gothic" pitchFamily="34" charset="0"/>
              <a:cs typeface="Arial" pitchFamily="34" charset="0"/>
            </a:endParaRPr>
          </a:p>
        </p:txBody>
      </p:sp>
    </p:spTree>
    <p:extLst>
      <p:ext uri="{BB962C8B-B14F-4D97-AF65-F5344CB8AC3E}">
        <p14:creationId xmlns:p14="http://schemas.microsoft.com/office/powerpoint/2010/main" val="3473998507"/>
      </p:ext>
    </p:extLst>
  </p:cSld>
  <p:clrMapOvr>
    <a:masterClrMapping/>
  </p:clrMapOvr>
  <p:transition spd="slow">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Isosceles Triangle 24"/>
          <p:cNvSpPr/>
          <p:nvPr/>
        </p:nvSpPr>
        <p:spPr>
          <a:xfrm rot="10800000">
            <a:off x="457200" y="685800"/>
            <a:ext cx="848247" cy="514406"/>
          </a:xfrm>
          <a:prstGeom prst="triangle">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ounded Rectangle 12"/>
          <p:cNvSpPr/>
          <p:nvPr/>
        </p:nvSpPr>
        <p:spPr>
          <a:xfrm>
            <a:off x="76200" y="381000"/>
            <a:ext cx="8001000" cy="594360"/>
          </a:xfrm>
          <a:prstGeom prst="roundRect">
            <a:avLst>
              <a:gd name="adj" fmla="val 22445"/>
            </a:avLst>
          </a:prstGeom>
          <a:solidFill>
            <a:srgbClr val="00999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TextBox 13"/>
          <p:cNvSpPr txBox="1"/>
          <p:nvPr/>
        </p:nvSpPr>
        <p:spPr>
          <a:xfrm>
            <a:off x="114020" y="404394"/>
            <a:ext cx="8039380" cy="538609"/>
          </a:xfrm>
          <a:prstGeom prst="rect">
            <a:avLst/>
          </a:prstGeom>
          <a:noFill/>
        </p:spPr>
        <p:txBody>
          <a:bodyPr wrap="none" rtlCol="0">
            <a:spAutoFit/>
          </a:bodyPr>
          <a:lstStyle/>
          <a:p>
            <a:r>
              <a:rPr lang="en-US" sz="2900" dirty="0" smtClean="0">
                <a:solidFill>
                  <a:prstClr val="white"/>
                </a:solidFill>
                <a:latin typeface="Century Gothic" panose="020B0502020202020204" pitchFamily="34" charset="0"/>
              </a:rPr>
              <a:t>EXCHANGE RATES AND CURRENT ACCOUNT</a:t>
            </a:r>
            <a:endParaRPr lang="en-US" sz="2900" dirty="0">
              <a:solidFill>
                <a:prstClr val="white"/>
              </a:solidFill>
              <a:latin typeface="Century Gothic" panose="020B0502020202020204" pitchFamily="34" charset="0"/>
            </a:endParaRPr>
          </a:p>
        </p:txBody>
      </p:sp>
      <p:sp>
        <p:nvSpPr>
          <p:cNvPr id="16" name="TextBox 15"/>
          <p:cNvSpPr txBox="1"/>
          <p:nvPr/>
        </p:nvSpPr>
        <p:spPr>
          <a:xfrm>
            <a:off x="7620000" y="6553200"/>
            <a:ext cx="817164" cy="261610"/>
          </a:xfrm>
          <a:prstGeom prst="rect">
            <a:avLst/>
          </a:prstGeom>
          <a:noFill/>
        </p:spPr>
        <p:txBody>
          <a:bodyPr wrap="square" rtlCol="0">
            <a:spAutoFit/>
          </a:bodyPr>
          <a:lstStyle/>
          <a:p>
            <a:pPr algn="ctr"/>
            <a:r>
              <a:rPr lang="en-US" sz="1100" dirty="0" smtClean="0">
                <a:solidFill>
                  <a:prstClr val="white"/>
                </a:solidFill>
                <a:latin typeface="Century Gothic" panose="020B0502020202020204" pitchFamily="34" charset="0"/>
              </a:rPr>
              <a:t>SLIDE </a:t>
            </a:r>
            <a:fld id="{6FD6B7A6-E1EC-4D2B-BE3B-190BA12621E0}" type="slidenum">
              <a:rPr lang="en-US" sz="1100" smtClean="0">
                <a:solidFill>
                  <a:prstClr val="white"/>
                </a:solidFill>
                <a:latin typeface="Century Gothic" panose="020B0502020202020204" pitchFamily="34" charset="0"/>
              </a:rPr>
              <a:pPr algn="ctr"/>
              <a:t>21</a:t>
            </a:fld>
            <a:endParaRPr lang="en-US" sz="1100" dirty="0">
              <a:solidFill>
                <a:prstClr val="white"/>
              </a:solidFill>
              <a:latin typeface="Century Gothic" panose="020B0502020202020204" pitchFamily="34" charset="0"/>
            </a:endParaRPr>
          </a:p>
        </p:txBody>
      </p:sp>
      <p:sp>
        <p:nvSpPr>
          <p:cNvPr id="18" name="TextBox 17"/>
          <p:cNvSpPr txBox="1"/>
          <p:nvPr/>
        </p:nvSpPr>
        <p:spPr>
          <a:xfrm>
            <a:off x="6553200" y="6560940"/>
            <a:ext cx="1037463" cy="261610"/>
          </a:xfrm>
          <a:prstGeom prst="rect">
            <a:avLst/>
          </a:prstGeom>
          <a:noFill/>
        </p:spPr>
        <p:txBody>
          <a:bodyPr wrap="none" rtlCol="0">
            <a:spAutoFit/>
          </a:bodyPr>
          <a:lstStyle/>
          <a:p>
            <a:r>
              <a:rPr lang="en-US" sz="1100" dirty="0" smtClean="0">
                <a:solidFill>
                  <a:prstClr val="black">
                    <a:lumMod val="50000"/>
                    <a:lumOff val="50000"/>
                  </a:prstClr>
                </a:solidFill>
                <a:latin typeface="Century Gothic" panose="020B0502020202020204" pitchFamily="34" charset="0"/>
              </a:rPr>
              <a:t>CHAPTER 27</a:t>
            </a:r>
            <a:r>
              <a:rPr lang="en-US" sz="1100" dirty="0" smtClean="0">
                <a:solidFill>
                  <a:srgbClr val="009999"/>
                </a:solidFill>
                <a:latin typeface="Century Gothic" panose="020B0502020202020204" pitchFamily="34" charset="0"/>
              </a:rPr>
              <a:t> </a:t>
            </a:r>
            <a:endParaRPr lang="en-US" sz="1100" dirty="0">
              <a:solidFill>
                <a:prstClr val="white"/>
              </a:solidFill>
              <a:latin typeface="Century Gothic" panose="020B0502020202020204" pitchFamily="34" charset="0"/>
            </a:endParaRPr>
          </a:p>
        </p:txBody>
      </p:sp>
      <p:cxnSp>
        <p:nvCxnSpPr>
          <p:cNvPr id="8" name="Straight Connector 7"/>
          <p:cNvCxnSpPr/>
          <p:nvPr/>
        </p:nvCxnSpPr>
        <p:spPr>
          <a:xfrm>
            <a:off x="4038600" y="3359165"/>
            <a:ext cx="0" cy="1188720"/>
          </a:xfrm>
          <a:prstGeom prst="line">
            <a:avLst/>
          </a:prstGeom>
          <a:ln w="762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2"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33400" y="1452588"/>
            <a:ext cx="7086600" cy="23149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14"/>
          <p:cNvSpPr/>
          <p:nvPr/>
        </p:nvSpPr>
        <p:spPr>
          <a:xfrm>
            <a:off x="533400" y="1452588"/>
            <a:ext cx="7086600" cy="44297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9"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33400" y="3957752"/>
            <a:ext cx="7086600" cy="16460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Rectangle 19"/>
          <p:cNvSpPr/>
          <p:nvPr/>
        </p:nvSpPr>
        <p:spPr>
          <a:xfrm>
            <a:off x="533400" y="3957752"/>
            <a:ext cx="7086600" cy="44297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extBox 1"/>
          <p:cNvSpPr txBox="1"/>
          <p:nvPr/>
        </p:nvSpPr>
        <p:spPr>
          <a:xfrm>
            <a:off x="533399" y="4495800"/>
            <a:ext cx="7086600" cy="1107996"/>
          </a:xfrm>
          <a:prstGeom prst="rect">
            <a:avLst/>
          </a:prstGeom>
          <a:noFill/>
        </p:spPr>
        <p:txBody>
          <a:bodyPr wrap="square" rtlCol="0">
            <a:spAutoFit/>
          </a:bodyPr>
          <a:lstStyle/>
          <a:p>
            <a:pPr marL="342900" indent="-342900">
              <a:buFont typeface="Arial" panose="020B0604020202020204" pitchFamily="34" charset="0"/>
              <a:buChar char="•"/>
            </a:pPr>
            <a:r>
              <a:rPr lang="en-US" sz="2200" dirty="0" smtClean="0">
                <a:solidFill>
                  <a:prstClr val="black">
                    <a:lumMod val="50000"/>
                    <a:lumOff val="50000"/>
                  </a:prstClr>
                </a:solidFill>
                <a:latin typeface="Arial" panose="020B0604020202020204" pitchFamily="34" charset="0"/>
                <a:cs typeface="Arial" panose="020B0604020202020204" pitchFamily="34" charset="0"/>
              </a:rPr>
              <a:t>a country will import more goods.</a:t>
            </a:r>
          </a:p>
          <a:p>
            <a:pPr marL="342900" indent="-342900">
              <a:buFont typeface="Arial" panose="020B0604020202020204" pitchFamily="34" charset="0"/>
              <a:buChar char="•"/>
            </a:pPr>
            <a:r>
              <a:rPr lang="en-US" sz="2200" dirty="0" smtClean="0">
                <a:solidFill>
                  <a:prstClr val="black">
                    <a:lumMod val="50000"/>
                    <a:lumOff val="50000"/>
                  </a:prstClr>
                </a:solidFill>
                <a:latin typeface="Arial" panose="020B0604020202020204" pitchFamily="34" charset="0"/>
                <a:cs typeface="Arial" panose="020B0604020202020204" pitchFamily="34" charset="0"/>
              </a:rPr>
              <a:t>the increase in imports worsens the current account position.</a:t>
            </a:r>
            <a:endParaRPr lang="en-US" sz="2200" dirty="0">
              <a:solidFill>
                <a:prstClr val="black">
                  <a:lumMod val="50000"/>
                  <a:lumOff val="50000"/>
                </a:prstClr>
              </a:solidFill>
              <a:latin typeface="Arial" panose="020B0604020202020204" pitchFamily="34" charset="0"/>
              <a:cs typeface="Arial" panose="020B0604020202020204" pitchFamily="34" charset="0"/>
            </a:endParaRPr>
          </a:p>
        </p:txBody>
      </p:sp>
      <p:sp>
        <p:nvSpPr>
          <p:cNvPr id="21" name="TextBox 20"/>
          <p:cNvSpPr txBox="1"/>
          <p:nvPr/>
        </p:nvSpPr>
        <p:spPr>
          <a:xfrm>
            <a:off x="566122" y="1411813"/>
            <a:ext cx="6596678" cy="569387"/>
          </a:xfrm>
          <a:prstGeom prst="rect">
            <a:avLst/>
          </a:prstGeom>
          <a:noFill/>
        </p:spPr>
        <p:txBody>
          <a:bodyPr wrap="none" rtlCol="0">
            <a:spAutoFit/>
          </a:bodyPr>
          <a:lstStyle/>
          <a:p>
            <a:r>
              <a:rPr lang="en-US" sz="3100" dirty="0" smtClean="0">
                <a:solidFill>
                  <a:prstClr val="white"/>
                </a:solidFill>
                <a:latin typeface="Arial" panose="020B0604020202020204" pitchFamily="34" charset="0"/>
                <a:cs typeface="Arial" panose="020B0604020202020204" pitchFamily="34" charset="0"/>
              </a:rPr>
              <a:t>As rates of inflation rise in a country:</a:t>
            </a:r>
            <a:endParaRPr lang="en-US" sz="3100" dirty="0">
              <a:solidFill>
                <a:prstClr val="white"/>
              </a:solidFill>
              <a:latin typeface="Arial" panose="020B0604020202020204" pitchFamily="34" charset="0"/>
              <a:cs typeface="Arial" panose="020B0604020202020204" pitchFamily="34" charset="0"/>
            </a:endParaRPr>
          </a:p>
        </p:txBody>
      </p:sp>
      <p:sp>
        <p:nvSpPr>
          <p:cNvPr id="23" name="TextBox 22"/>
          <p:cNvSpPr txBox="1"/>
          <p:nvPr/>
        </p:nvSpPr>
        <p:spPr>
          <a:xfrm>
            <a:off x="575110" y="3886200"/>
            <a:ext cx="6816290" cy="569387"/>
          </a:xfrm>
          <a:prstGeom prst="rect">
            <a:avLst/>
          </a:prstGeom>
          <a:noFill/>
        </p:spPr>
        <p:txBody>
          <a:bodyPr wrap="none" rtlCol="0">
            <a:spAutoFit/>
          </a:bodyPr>
          <a:lstStyle/>
          <a:p>
            <a:r>
              <a:rPr lang="en-US" sz="3100" dirty="0" smtClean="0">
                <a:solidFill>
                  <a:prstClr val="white"/>
                </a:solidFill>
                <a:latin typeface="Arial" panose="020B0604020202020204" pitchFamily="34" charset="0"/>
                <a:cs typeface="Arial" panose="020B0604020202020204" pitchFamily="34" charset="0"/>
              </a:rPr>
              <a:t>As domestic disposable income rises:</a:t>
            </a:r>
            <a:endParaRPr lang="en-US" sz="3100" dirty="0">
              <a:solidFill>
                <a:prstClr val="white"/>
              </a:solidFill>
              <a:latin typeface="Arial" panose="020B0604020202020204" pitchFamily="34" charset="0"/>
              <a:cs typeface="Arial" panose="020B0604020202020204" pitchFamily="34" charset="0"/>
            </a:endParaRPr>
          </a:p>
        </p:txBody>
      </p:sp>
      <p:sp>
        <p:nvSpPr>
          <p:cNvPr id="24" name="TextBox 23"/>
          <p:cNvSpPr txBox="1"/>
          <p:nvPr/>
        </p:nvSpPr>
        <p:spPr>
          <a:xfrm>
            <a:off x="533399" y="1982450"/>
            <a:ext cx="7057263" cy="1785104"/>
          </a:xfrm>
          <a:prstGeom prst="rect">
            <a:avLst/>
          </a:prstGeom>
          <a:noFill/>
        </p:spPr>
        <p:txBody>
          <a:bodyPr wrap="square" rtlCol="0">
            <a:spAutoFit/>
          </a:bodyPr>
          <a:lstStyle/>
          <a:p>
            <a:pPr marL="342900" indent="-342900">
              <a:buFont typeface="Arial" panose="020B0604020202020204" pitchFamily="34" charset="0"/>
              <a:buChar char="•"/>
            </a:pPr>
            <a:r>
              <a:rPr lang="en-US" sz="2200" dirty="0" smtClean="0">
                <a:solidFill>
                  <a:prstClr val="black">
                    <a:lumMod val="50000"/>
                    <a:lumOff val="50000"/>
                  </a:prstClr>
                </a:solidFill>
                <a:latin typeface="Arial" panose="020B0604020202020204" pitchFamily="34" charset="0"/>
                <a:cs typeface="Arial" panose="020B0604020202020204" pitchFamily="34" charset="0"/>
              </a:rPr>
              <a:t>its exports will be relatively more expensive.</a:t>
            </a:r>
          </a:p>
          <a:p>
            <a:pPr marL="342900" indent="-342900">
              <a:buFont typeface="Arial" panose="020B0604020202020204" pitchFamily="34" charset="0"/>
              <a:buChar char="•"/>
            </a:pPr>
            <a:r>
              <a:rPr lang="en-US" sz="2200" dirty="0" smtClean="0">
                <a:solidFill>
                  <a:prstClr val="black">
                    <a:lumMod val="50000"/>
                    <a:lumOff val="50000"/>
                  </a:prstClr>
                </a:solidFill>
                <a:latin typeface="Arial" panose="020B0604020202020204" pitchFamily="34" charset="0"/>
                <a:cs typeface="Arial" panose="020B0604020202020204" pitchFamily="34" charset="0"/>
              </a:rPr>
              <a:t>if inflation exceeds that of other countries, exports fall.</a:t>
            </a:r>
          </a:p>
          <a:p>
            <a:pPr marL="342900" indent="-342900">
              <a:buFont typeface="Arial" panose="020B0604020202020204" pitchFamily="34" charset="0"/>
              <a:buChar char="•"/>
            </a:pPr>
            <a:r>
              <a:rPr lang="en-US" sz="2200" dirty="0" smtClean="0">
                <a:solidFill>
                  <a:prstClr val="black">
                    <a:lumMod val="50000"/>
                    <a:lumOff val="50000"/>
                  </a:prstClr>
                </a:solidFill>
                <a:latin typeface="Arial" panose="020B0604020202020204" pitchFamily="34" charset="0"/>
                <a:cs typeface="Arial" panose="020B0604020202020204" pitchFamily="34" charset="0"/>
              </a:rPr>
              <a:t>the decline in exports worsens the current account position.</a:t>
            </a:r>
          </a:p>
        </p:txBody>
      </p:sp>
    </p:spTree>
    <p:extLst>
      <p:ext uri="{BB962C8B-B14F-4D97-AF65-F5344CB8AC3E}">
        <p14:creationId xmlns:p14="http://schemas.microsoft.com/office/powerpoint/2010/main" val="880174711"/>
      </p:ext>
    </p:extLst>
  </p:cSld>
  <p:clrMapOvr>
    <a:masterClrMapping/>
  </p:clrMapOvr>
  <p:transition spd="slow">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152399" y="990600"/>
            <a:ext cx="7830491" cy="2133600"/>
          </a:xfrm>
          <a:prstGeom prst="roundRect">
            <a:avLst>
              <a:gd name="adj" fmla="val 13070"/>
            </a:avLst>
          </a:prstGeom>
          <a:solidFill>
            <a:srgbClr val="00999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TextBox 13"/>
          <p:cNvSpPr txBox="1"/>
          <p:nvPr/>
        </p:nvSpPr>
        <p:spPr>
          <a:xfrm>
            <a:off x="76200" y="390436"/>
            <a:ext cx="8161209" cy="553998"/>
          </a:xfrm>
          <a:prstGeom prst="rect">
            <a:avLst/>
          </a:prstGeom>
          <a:noFill/>
        </p:spPr>
        <p:txBody>
          <a:bodyPr wrap="none" rtlCol="0">
            <a:spAutoFit/>
          </a:bodyPr>
          <a:lstStyle/>
          <a:p>
            <a:r>
              <a:rPr lang="en-US" sz="3000" dirty="0" smtClean="0">
                <a:solidFill>
                  <a:srgbClr val="008080"/>
                </a:solidFill>
                <a:latin typeface="Century Gothic" panose="020B0502020202020204" pitchFamily="34" charset="0"/>
              </a:rPr>
              <a:t>EXCHANGE RATES AND CAPITAL ACCOUNT</a:t>
            </a:r>
            <a:endParaRPr lang="en-US" sz="3000" dirty="0">
              <a:solidFill>
                <a:srgbClr val="008080"/>
              </a:solidFill>
              <a:latin typeface="Century Gothic" panose="020B0502020202020204" pitchFamily="34" charset="0"/>
            </a:endParaRPr>
          </a:p>
        </p:txBody>
      </p:sp>
      <p:sp>
        <p:nvSpPr>
          <p:cNvPr id="7" name="Content Placeholder 2"/>
          <p:cNvSpPr txBox="1">
            <a:spLocks/>
          </p:cNvSpPr>
          <p:nvPr/>
        </p:nvSpPr>
        <p:spPr>
          <a:xfrm>
            <a:off x="228600" y="990600"/>
            <a:ext cx="7924800" cy="54864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buClr>
                <a:prstClr val="black">
                  <a:lumMod val="65000"/>
                  <a:lumOff val="35000"/>
                </a:prstClr>
              </a:buClr>
            </a:pPr>
            <a:r>
              <a:rPr lang="en-US" altLang="en-US" dirty="0" smtClean="0">
                <a:solidFill>
                  <a:prstClr val="white"/>
                </a:solidFill>
                <a:latin typeface="Century Gothic" panose="020B0502020202020204" pitchFamily="34" charset="0"/>
                <a:cs typeface="Arial" panose="020B0604020202020204" pitchFamily="34" charset="0"/>
              </a:rPr>
              <a:t>IF EXCHANGE RATES ARE CONSTANT AND ASSETS OF TWO COUNTRIES ARE PERFECTLY SUBSTITUTABLE, REAL INTEREST RATES WILL BE EQUAL: </a:t>
            </a:r>
            <a:r>
              <a:rPr lang="en-US" altLang="en-US" i="1" dirty="0" smtClean="0">
                <a:solidFill>
                  <a:prstClr val="white"/>
                </a:solidFill>
                <a:latin typeface="Century Gothic" panose="020B0502020202020204" pitchFamily="34" charset="0"/>
                <a:cs typeface="Arial" panose="020B0604020202020204" pitchFamily="34" charset="0"/>
              </a:rPr>
              <a:t>r</a:t>
            </a:r>
            <a:r>
              <a:rPr lang="en-US" altLang="en-US" baseline="-25000" dirty="0" smtClean="0">
                <a:solidFill>
                  <a:prstClr val="white"/>
                </a:solidFill>
                <a:latin typeface="Century Gothic" panose="020B0502020202020204" pitchFamily="34" charset="0"/>
                <a:cs typeface="Arial" panose="020B0604020202020204" pitchFamily="34" charset="0"/>
              </a:rPr>
              <a:t>US</a:t>
            </a:r>
            <a:r>
              <a:rPr lang="en-US" altLang="en-US" dirty="0" smtClean="0">
                <a:solidFill>
                  <a:prstClr val="white"/>
                </a:solidFill>
                <a:latin typeface="Century Gothic" panose="020B0502020202020204" pitchFamily="34" charset="0"/>
                <a:cs typeface="Arial" panose="020B0604020202020204" pitchFamily="34" charset="0"/>
              </a:rPr>
              <a:t> = </a:t>
            </a:r>
            <a:r>
              <a:rPr lang="en-US" altLang="en-US" i="1" dirty="0" smtClean="0">
                <a:solidFill>
                  <a:prstClr val="white"/>
                </a:solidFill>
                <a:latin typeface="Century Gothic" panose="020B0502020202020204" pitchFamily="34" charset="0"/>
                <a:cs typeface="Arial" panose="020B0604020202020204" pitchFamily="34" charset="0"/>
              </a:rPr>
              <a:t>r</a:t>
            </a:r>
            <a:r>
              <a:rPr lang="en-US" altLang="en-US" baseline="-25000" dirty="0" smtClean="0">
                <a:solidFill>
                  <a:prstClr val="white"/>
                </a:solidFill>
                <a:latin typeface="Century Gothic" panose="020B0502020202020204" pitchFamily="34" charset="0"/>
                <a:cs typeface="Arial" panose="020B0604020202020204" pitchFamily="34" charset="0"/>
              </a:rPr>
              <a:t>UK</a:t>
            </a:r>
            <a:r>
              <a:rPr lang="en-US" altLang="en-US" dirty="0" smtClean="0">
                <a:solidFill>
                  <a:prstClr val="white"/>
                </a:solidFill>
                <a:latin typeface="Century Gothic" panose="020B0502020202020204" pitchFamily="34" charset="0"/>
                <a:cs typeface="Arial" panose="020B0604020202020204" pitchFamily="34" charset="0"/>
              </a:rPr>
              <a:t>.</a:t>
            </a:r>
          </a:p>
          <a:p>
            <a:pPr algn="l">
              <a:buClr>
                <a:prstClr val="black">
                  <a:lumMod val="65000"/>
                  <a:lumOff val="35000"/>
                </a:prstClr>
              </a:buClr>
            </a:pPr>
            <a:endParaRPr lang="en-US" altLang="en-US" sz="800" dirty="0" smtClean="0">
              <a:solidFill>
                <a:prstClr val="white"/>
              </a:solidFill>
              <a:latin typeface="Century Gothic" panose="020B0502020202020204" pitchFamily="34" charset="0"/>
              <a:cs typeface="Arial" panose="020B0604020202020204" pitchFamily="34" charset="0"/>
            </a:endParaRPr>
          </a:p>
          <a:p>
            <a:pPr marL="457200" indent="-457200" algn="l">
              <a:buClr>
                <a:prstClr val="black">
                  <a:lumMod val="65000"/>
                  <a:lumOff val="35000"/>
                </a:prstClr>
              </a:buClr>
              <a:buFont typeface="Wingdings" panose="05000000000000000000" pitchFamily="2" charset="2"/>
              <a:buChar char="Ü"/>
            </a:pPr>
            <a:r>
              <a:rPr lang="en-US" altLang="en-US" dirty="0" smtClean="0">
                <a:solidFill>
                  <a:prstClr val="black">
                    <a:lumMod val="65000"/>
                    <a:lumOff val="35000"/>
                  </a:prstClr>
                </a:solidFill>
                <a:latin typeface="Arial" panose="020B0604020202020204" pitchFamily="34" charset="0"/>
                <a:cs typeface="Arial" panose="020B0604020202020204" pitchFamily="34" charset="0"/>
              </a:rPr>
              <a:t>A rise in interest rates in one country will cause capital to flow in.</a:t>
            </a:r>
          </a:p>
          <a:p>
            <a:pPr marL="457200" indent="-457200" algn="l">
              <a:buClr>
                <a:prstClr val="black">
                  <a:lumMod val="65000"/>
                  <a:lumOff val="35000"/>
                </a:prstClr>
              </a:buClr>
              <a:buFont typeface="Wingdings" panose="05000000000000000000" pitchFamily="2" charset="2"/>
              <a:buChar char="Ü"/>
            </a:pPr>
            <a:r>
              <a:rPr lang="en-US" altLang="en-US" dirty="0" smtClean="0">
                <a:solidFill>
                  <a:prstClr val="black">
                    <a:lumMod val="65000"/>
                    <a:lumOff val="35000"/>
                  </a:prstClr>
                </a:solidFill>
                <a:latin typeface="Arial" panose="020B0604020202020204" pitchFamily="34" charset="0"/>
                <a:cs typeface="Arial" panose="020B0604020202020204" pitchFamily="34" charset="0"/>
              </a:rPr>
              <a:t>If the dollar is expected to appreciate against the pound, interest rates in the United Kingdom must be higher to prevent capital outflow: </a:t>
            </a:r>
            <a:r>
              <a:rPr lang="en-US" altLang="en-US" i="1" dirty="0" smtClean="0">
                <a:solidFill>
                  <a:prstClr val="black">
                    <a:lumMod val="65000"/>
                    <a:lumOff val="35000"/>
                  </a:prstClr>
                </a:solidFill>
                <a:latin typeface="Arial" panose="020B0604020202020204" pitchFamily="34" charset="0"/>
                <a:cs typeface="Arial" panose="020B0604020202020204" pitchFamily="34" charset="0"/>
              </a:rPr>
              <a:t>r</a:t>
            </a:r>
            <a:r>
              <a:rPr lang="en-US" altLang="en-US" baseline="-25000" dirty="0" smtClean="0">
                <a:solidFill>
                  <a:prstClr val="black">
                    <a:lumMod val="65000"/>
                    <a:lumOff val="35000"/>
                  </a:prstClr>
                </a:solidFill>
                <a:latin typeface="Arial" panose="020B0604020202020204" pitchFamily="34" charset="0"/>
                <a:cs typeface="Arial" panose="020B0604020202020204" pitchFamily="34" charset="0"/>
              </a:rPr>
              <a:t>US</a:t>
            </a:r>
            <a:r>
              <a:rPr lang="en-US" altLang="en-US" dirty="0" smtClean="0">
                <a:solidFill>
                  <a:prstClr val="black">
                    <a:lumMod val="65000"/>
                    <a:lumOff val="35000"/>
                  </a:prstClr>
                </a:solidFill>
                <a:latin typeface="Arial" panose="020B0604020202020204" pitchFamily="34" charset="0"/>
                <a:cs typeface="Arial" panose="020B0604020202020204" pitchFamily="34" charset="0"/>
              </a:rPr>
              <a:t> = </a:t>
            </a:r>
            <a:r>
              <a:rPr lang="en-US" altLang="en-US" i="1" dirty="0" smtClean="0">
                <a:solidFill>
                  <a:prstClr val="black">
                    <a:lumMod val="65000"/>
                    <a:lumOff val="35000"/>
                  </a:prstClr>
                </a:solidFill>
                <a:latin typeface="Arial" panose="020B0604020202020204" pitchFamily="34" charset="0"/>
                <a:cs typeface="Arial" panose="020B0604020202020204" pitchFamily="34" charset="0"/>
              </a:rPr>
              <a:t>r</a:t>
            </a:r>
            <a:r>
              <a:rPr lang="en-US" altLang="en-US" baseline="-25000" dirty="0" smtClean="0">
                <a:solidFill>
                  <a:prstClr val="black">
                    <a:lumMod val="65000"/>
                    <a:lumOff val="35000"/>
                  </a:prstClr>
                </a:solidFill>
                <a:latin typeface="Arial" panose="020B0604020202020204" pitchFamily="34" charset="0"/>
                <a:cs typeface="Arial" panose="020B0604020202020204" pitchFamily="34" charset="0"/>
              </a:rPr>
              <a:t>UK</a:t>
            </a:r>
            <a:r>
              <a:rPr lang="en-US" altLang="en-US" dirty="0" smtClean="0">
                <a:solidFill>
                  <a:prstClr val="black">
                    <a:lumMod val="65000"/>
                    <a:lumOff val="35000"/>
                  </a:prstClr>
                </a:solidFill>
                <a:latin typeface="Arial" panose="020B0604020202020204" pitchFamily="34" charset="0"/>
                <a:cs typeface="Arial" panose="020B0604020202020204" pitchFamily="34" charset="0"/>
              </a:rPr>
              <a:t> − </a:t>
            </a:r>
            <a:r>
              <a:rPr lang="el-GR" altLang="en-US" dirty="0" smtClean="0">
                <a:solidFill>
                  <a:prstClr val="black">
                    <a:lumMod val="65000"/>
                    <a:lumOff val="35000"/>
                  </a:prstClr>
                </a:solidFill>
                <a:latin typeface="Arial" panose="020B0604020202020204" pitchFamily="34" charset="0"/>
                <a:cs typeface="Arial" panose="020B0604020202020204" pitchFamily="34" charset="0"/>
              </a:rPr>
              <a:t>Δ</a:t>
            </a:r>
            <a:r>
              <a:rPr lang="en-US" altLang="en-US" dirty="0">
                <a:solidFill>
                  <a:prstClr val="black">
                    <a:lumMod val="65000"/>
                    <a:lumOff val="35000"/>
                  </a:prstClr>
                </a:solidFill>
                <a:latin typeface="Arial" panose="020B0604020202020204" pitchFamily="34" charset="0"/>
                <a:cs typeface="Arial" panose="020B0604020202020204" pitchFamily="34" charset="0"/>
              </a:rPr>
              <a:t>ε</a:t>
            </a:r>
            <a:r>
              <a:rPr lang="en-US" altLang="en-US" dirty="0" smtClean="0">
                <a:solidFill>
                  <a:prstClr val="black">
                    <a:lumMod val="65000"/>
                    <a:lumOff val="35000"/>
                  </a:prstClr>
                </a:solidFill>
                <a:latin typeface="Arial" panose="020B0604020202020204" pitchFamily="34" charset="0"/>
                <a:cs typeface="Arial" panose="020B0604020202020204" pitchFamily="34" charset="0"/>
              </a:rPr>
              <a:t>.</a:t>
            </a:r>
          </a:p>
        </p:txBody>
      </p:sp>
      <p:sp>
        <p:nvSpPr>
          <p:cNvPr id="11" name="TextBox 10"/>
          <p:cNvSpPr txBox="1"/>
          <p:nvPr/>
        </p:nvSpPr>
        <p:spPr>
          <a:xfrm>
            <a:off x="7620000" y="6553200"/>
            <a:ext cx="817164" cy="261610"/>
          </a:xfrm>
          <a:prstGeom prst="rect">
            <a:avLst/>
          </a:prstGeom>
          <a:noFill/>
        </p:spPr>
        <p:txBody>
          <a:bodyPr wrap="square" rtlCol="0">
            <a:spAutoFit/>
          </a:bodyPr>
          <a:lstStyle/>
          <a:p>
            <a:pPr algn="ctr"/>
            <a:r>
              <a:rPr lang="en-US" sz="1100" dirty="0" smtClean="0">
                <a:solidFill>
                  <a:prstClr val="white"/>
                </a:solidFill>
                <a:latin typeface="Century Gothic" panose="020B0502020202020204" pitchFamily="34" charset="0"/>
              </a:rPr>
              <a:t>SLIDE </a:t>
            </a:r>
            <a:fld id="{6FD6B7A6-E1EC-4D2B-BE3B-190BA12621E0}" type="slidenum">
              <a:rPr lang="en-US" sz="1100" smtClean="0">
                <a:solidFill>
                  <a:prstClr val="white"/>
                </a:solidFill>
                <a:latin typeface="Century Gothic" panose="020B0502020202020204" pitchFamily="34" charset="0"/>
              </a:rPr>
              <a:pPr algn="ctr"/>
              <a:t>22</a:t>
            </a:fld>
            <a:endParaRPr lang="en-US" sz="1100" dirty="0">
              <a:solidFill>
                <a:prstClr val="white"/>
              </a:solidFill>
              <a:latin typeface="Century Gothic" panose="020B0502020202020204" pitchFamily="34" charset="0"/>
            </a:endParaRPr>
          </a:p>
        </p:txBody>
      </p:sp>
      <p:sp>
        <p:nvSpPr>
          <p:cNvPr id="8" name="TextBox 7"/>
          <p:cNvSpPr txBox="1"/>
          <p:nvPr/>
        </p:nvSpPr>
        <p:spPr>
          <a:xfrm>
            <a:off x="6553200" y="6560940"/>
            <a:ext cx="1037463" cy="261610"/>
          </a:xfrm>
          <a:prstGeom prst="rect">
            <a:avLst/>
          </a:prstGeom>
          <a:noFill/>
        </p:spPr>
        <p:txBody>
          <a:bodyPr wrap="none" rtlCol="0">
            <a:spAutoFit/>
          </a:bodyPr>
          <a:lstStyle/>
          <a:p>
            <a:r>
              <a:rPr lang="en-US" sz="1100" dirty="0" smtClean="0">
                <a:solidFill>
                  <a:prstClr val="black">
                    <a:lumMod val="50000"/>
                    <a:lumOff val="50000"/>
                  </a:prstClr>
                </a:solidFill>
                <a:latin typeface="Century Gothic" panose="020B0502020202020204" pitchFamily="34" charset="0"/>
              </a:rPr>
              <a:t>CHAPTER 27</a:t>
            </a:r>
            <a:r>
              <a:rPr lang="en-US" sz="1100" dirty="0" smtClean="0">
                <a:solidFill>
                  <a:srgbClr val="009999"/>
                </a:solidFill>
                <a:latin typeface="Century Gothic" panose="020B0502020202020204" pitchFamily="34" charset="0"/>
              </a:rPr>
              <a:t> </a:t>
            </a:r>
            <a:endParaRPr lang="en-US" sz="1100"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346494654"/>
      </p:ext>
    </p:extLst>
  </p:cSld>
  <p:clrMapOvr>
    <a:masterClrMapping/>
  </p:clrMapOvr>
  <p:transition spd="slow">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sosceles Triangle 8"/>
          <p:cNvSpPr/>
          <p:nvPr/>
        </p:nvSpPr>
        <p:spPr>
          <a:xfrm rot="10800000">
            <a:off x="457200" y="685800"/>
            <a:ext cx="848247" cy="514406"/>
          </a:xfrm>
          <a:prstGeom prst="triangle">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ounded Rectangle 12"/>
          <p:cNvSpPr/>
          <p:nvPr/>
        </p:nvSpPr>
        <p:spPr>
          <a:xfrm>
            <a:off x="290463" y="381000"/>
            <a:ext cx="6643737" cy="594360"/>
          </a:xfrm>
          <a:prstGeom prst="roundRect">
            <a:avLst>
              <a:gd name="adj" fmla="val 22445"/>
            </a:avLst>
          </a:prstGeom>
          <a:solidFill>
            <a:srgbClr val="00999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TextBox 13"/>
          <p:cNvSpPr txBox="1"/>
          <p:nvPr/>
        </p:nvSpPr>
        <p:spPr>
          <a:xfrm>
            <a:off x="457200" y="375196"/>
            <a:ext cx="6335389" cy="600164"/>
          </a:xfrm>
          <a:prstGeom prst="rect">
            <a:avLst/>
          </a:prstGeom>
          <a:noFill/>
        </p:spPr>
        <p:txBody>
          <a:bodyPr wrap="none" rtlCol="0">
            <a:spAutoFit/>
          </a:bodyPr>
          <a:lstStyle/>
          <a:p>
            <a:r>
              <a:rPr lang="en-US" sz="3300" dirty="0" smtClean="0">
                <a:solidFill>
                  <a:prstClr val="white"/>
                </a:solidFill>
                <a:latin typeface="Century Gothic" panose="020B0502020202020204" pitchFamily="34" charset="0"/>
              </a:rPr>
              <a:t>EXCHANGE RATES AND AD/AS</a:t>
            </a:r>
            <a:endParaRPr lang="en-US" sz="3300" dirty="0">
              <a:solidFill>
                <a:prstClr val="white"/>
              </a:solidFill>
              <a:latin typeface="Century Gothic" panose="020B0502020202020204" pitchFamily="34" charset="0"/>
            </a:endParaRPr>
          </a:p>
        </p:txBody>
      </p:sp>
      <p:sp>
        <p:nvSpPr>
          <p:cNvPr id="7" name="Content Placeholder 2"/>
          <p:cNvSpPr txBox="1">
            <a:spLocks/>
          </p:cNvSpPr>
          <p:nvPr/>
        </p:nvSpPr>
        <p:spPr>
          <a:xfrm>
            <a:off x="304800" y="1247803"/>
            <a:ext cx="7723782" cy="5076797"/>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buClr>
                <a:prstClr val="black">
                  <a:lumMod val="65000"/>
                  <a:lumOff val="35000"/>
                </a:prstClr>
              </a:buClr>
              <a:buFont typeface="Wingdings" panose="05000000000000000000" pitchFamily="2" charset="2"/>
              <a:buChar char="Ü"/>
            </a:pPr>
            <a:r>
              <a:rPr lang="en-US" altLang="en-US" dirty="0" smtClean="0">
                <a:solidFill>
                  <a:prstClr val="black">
                    <a:lumMod val="50000"/>
                    <a:lumOff val="50000"/>
                  </a:prstClr>
                </a:solidFill>
                <a:latin typeface="Arial" panose="020B0604020202020204" pitchFamily="34" charset="0"/>
                <a:cs typeface="Arial" panose="020B0604020202020204" pitchFamily="34" charset="0"/>
              </a:rPr>
              <a:t>A change in nominal exchange rates will affect imports and exports and therefore shift aggregate demand.</a:t>
            </a:r>
          </a:p>
          <a:p>
            <a:pPr marL="914400" lvl="1" indent="-457200" algn="l">
              <a:buClr>
                <a:prstClr val="black">
                  <a:lumMod val="65000"/>
                  <a:lumOff val="35000"/>
                </a:prstClr>
              </a:buClr>
              <a:buFont typeface="Wingdings" panose="05000000000000000000" pitchFamily="2" charset="2"/>
              <a:buChar char="Ü"/>
            </a:pPr>
            <a:r>
              <a:rPr lang="en-US" altLang="en-US" dirty="0" smtClean="0">
                <a:solidFill>
                  <a:prstClr val="black">
                    <a:lumMod val="50000"/>
                    <a:lumOff val="50000"/>
                  </a:prstClr>
                </a:solidFill>
                <a:latin typeface="Arial" panose="020B0604020202020204" pitchFamily="34" charset="0"/>
                <a:cs typeface="Arial" panose="020B0604020202020204" pitchFamily="34" charset="0"/>
              </a:rPr>
              <a:t>If the U.S. dollar depreciates, U.S. products become more attractive in foreign markets and </a:t>
            </a:r>
            <a:r>
              <a:rPr lang="en-US" altLang="en-US" dirty="0" smtClean="0">
                <a:solidFill>
                  <a:srgbClr val="F79646"/>
                </a:solidFill>
                <a:latin typeface="Arial" panose="020B0604020202020204" pitchFamily="34" charset="0"/>
                <a:cs typeface="Arial" panose="020B0604020202020204" pitchFamily="34" charset="0"/>
              </a:rPr>
              <a:t>exports rise </a:t>
            </a:r>
            <a:r>
              <a:rPr lang="en-US" altLang="en-US" dirty="0" smtClean="0">
                <a:solidFill>
                  <a:prstClr val="black">
                    <a:lumMod val="50000"/>
                    <a:lumOff val="50000"/>
                  </a:prstClr>
                </a:solidFill>
                <a:latin typeface="Arial" panose="020B0604020202020204" pitchFamily="34" charset="0"/>
                <a:cs typeface="Arial" panose="020B0604020202020204" pitchFamily="34" charset="0"/>
              </a:rPr>
              <a:t>while </a:t>
            </a:r>
            <a:r>
              <a:rPr lang="en-US" altLang="en-US" dirty="0" smtClean="0">
                <a:solidFill>
                  <a:srgbClr val="F79646"/>
                </a:solidFill>
                <a:latin typeface="Arial" panose="020B0604020202020204" pitchFamily="34" charset="0"/>
                <a:cs typeface="Arial" panose="020B0604020202020204" pitchFamily="34" charset="0"/>
              </a:rPr>
              <a:t>imports fall</a:t>
            </a:r>
            <a:r>
              <a:rPr lang="en-US" altLang="en-US" dirty="0" smtClean="0">
                <a:solidFill>
                  <a:prstClr val="black">
                    <a:lumMod val="50000"/>
                    <a:lumOff val="50000"/>
                  </a:prstClr>
                </a:solidFill>
                <a:latin typeface="Arial" panose="020B0604020202020204" pitchFamily="34" charset="0"/>
                <a:cs typeface="Arial" panose="020B0604020202020204" pitchFamily="34" charset="0"/>
              </a:rPr>
              <a:t>, shifting </a:t>
            </a:r>
            <a:r>
              <a:rPr lang="en-US" altLang="en-US" dirty="0" smtClean="0">
                <a:solidFill>
                  <a:srgbClr val="F79646"/>
                </a:solidFill>
                <a:latin typeface="Arial" panose="020B0604020202020204" pitchFamily="34" charset="0"/>
                <a:cs typeface="Arial" panose="020B0604020202020204" pitchFamily="34" charset="0"/>
              </a:rPr>
              <a:t>AD to the right</a:t>
            </a:r>
            <a:r>
              <a:rPr lang="en-US" altLang="en-US" dirty="0" smtClean="0">
                <a:solidFill>
                  <a:prstClr val="black">
                    <a:lumMod val="50000"/>
                    <a:lumOff val="50000"/>
                  </a:prstClr>
                </a:solidFill>
                <a:latin typeface="Arial" panose="020B0604020202020204" pitchFamily="34" charset="0"/>
                <a:cs typeface="Arial" panose="020B0604020202020204" pitchFamily="34" charset="0"/>
              </a:rPr>
              <a:t>.</a:t>
            </a:r>
          </a:p>
          <a:p>
            <a:pPr marL="457200" indent="-457200" algn="l">
              <a:buClr>
                <a:prstClr val="black">
                  <a:lumMod val="65000"/>
                  <a:lumOff val="35000"/>
                </a:prstClr>
              </a:buClr>
              <a:buFont typeface="Wingdings" panose="05000000000000000000" pitchFamily="2" charset="2"/>
              <a:buChar char="Ü"/>
            </a:pPr>
            <a:r>
              <a:rPr lang="en-US" altLang="en-US" dirty="0" smtClean="0">
                <a:solidFill>
                  <a:prstClr val="black">
                    <a:lumMod val="50000"/>
                    <a:lumOff val="50000"/>
                  </a:prstClr>
                </a:solidFill>
                <a:latin typeface="Arial" panose="020B0604020202020204" pitchFamily="34" charset="0"/>
                <a:cs typeface="Arial" panose="020B0604020202020204" pitchFamily="34" charset="0"/>
              </a:rPr>
              <a:t>Higher-priced imported production inputs and wage demands shift </a:t>
            </a:r>
            <a:r>
              <a:rPr lang="en-US" altLang="en-US" dirty="0" smtClean="0">
                <a:solidFill>
                  <a:srgbClr val="F79646"/>
                </a:solidFill>
                <a:latin typeface="Arial" panose="020B0604020202020204" pitchFamily="34" charset="0"/>
                <a:cs typeface="Arial" panose="020B0604020202020204" pitchFamily="34" charset="0"/>
              </a:rPr>
              <a:t>SRAS to the left</a:t>
            </a:r>
            <a:r>
              <a:rPr lang="en-US" altLang="en-US" dirty="0" smtClean="0">
                <a:solidFill>
                  <a:prstClr val="black">
                    <a:lumMod val="50000"/>
                    <a:lumOff val="50000"/>
                  </a:prstClr>
                </a:solidFill>
                <a:latin typeface="Arial" panose="020B0604020202020204" pitchFamily="34" charset="0"/>
                <a:cs typeface="Arial" panose="020B0604020202020204" pitchFamily="34" charset="0"/>
              </a:rPr>
              <a:t>, back to long-run equilibrium.</a:t>
            </a:r>
          </a:p>
        </p:txBody>
      </p:sp>
      <p:sp>
        <p:nvSpPr>
          <p:cNvPr id="11" name="TextBox 10"/>
          <p:cNvSpPr txBox="1"/>
          <p:nvPr/>
        </p:nvSpPr>
        <p:spPr>
          <a:xfrm>
            <a:off x="7620000" y="6553200"/>
            <a:ext cx="817164" cy="261610"/>
          </a:xfrm>
          <a:prstGeom prst="rect">
            <a:avLst/>
          </a:prstGeom>
          <a:noFill/>
        </p:spPr>
        <p:txBody>
          <a:bodyPr wrap="square" rtlCol="0">
            <a:spAutoFit/>
          </a:bodyPr>
          <a:lstStyle/>
          <a:p>
            <a:pPr algn="ctr"/>
            <a:r>
              <a:rPr lang="en-US" sz="1100" dirty="0" smtClean="0">
                <a:solidFill>
                  <a:prstClr val="white"/>
                </a:solidFill>
                <a:latin typeface="Century Gothic" panose="020B0502020202020204" pitchFamily="34" charset="0"/>
              </a:rPr>
              <a:t>SLIDE </a:t>
            </a:r>
            <a:fld id="{6FD6B7A6-E1EC-4D2B-BE3B-190BA12621E0}" type="slidenum">
              <a:rPr lang="en-US" sz="1100" smtClean="0">
                <a:solidFill>
                  <a:prstClr val="white"/>
                </a:solidFill>
                <a:latin typeface="Century Gothic" panose="020B0502020202020204" pitchFamily="34" charset="0"/>
              </a:rPr>
              <a:pPr algn="ctr"/>
              <a:t>23</a:t>
            </a:fld>
            <a:endParaRPr lang="en-US" sz="1100" dirty="0">
              <a:solidFill>
                <a:prstClr val="white"/>
              </a:solidFill>
              <a:latin typeface="Century Gothic" panose="020B0502020202020204" pitchFamily="34" charset="0"/>
            </a:endParaRPr>
          </a:p>
        </p:txBody>
      </p:sp>
      <p:sp>
        <p:nvSpPr>
          <p:cNvPr id="8" name="TextBox 7"/>
          <p:cNvSpPr txBox="1"/>
          <p:nvPr/>
        </p:nvSpPr>
        <p:spPr>
          <a:xfrm>
            <a:off x="6553200" y="6560940"/>
            <a:ext cx="1037463" cy="261610"/>
          </a:xfrm>
          <a:prstGeom prst="rect">
            <a:avLst/>
          </a:prstGeom>
          <a:noFill/>
        </p:spPr>
        <p:txBody>
          <a:bodyPr wrap="none" rtlCol="0">
            <a:spAutoFit/>
          </a:bodyPr>
          <a:lstStyle/>
          <a:p>
            <a:r>
              <a:rPr lang="en-US" sz="1100" dirty="0" smtClean="0">
                <a:solidFill>
                  <a:prstClr val="black">
                    <a:lumMod val="50000"/>
                    <a:lumOff val="50000"/>
                  </a:prstClr>
                </a:solidFill>
                <a:latin typeface="Century Gothic" panose="020B0502020202020204" pitchFamily="34" charset="0"/>
              </a:rPr>
              <a:t>CHAPTER 27</a:t>
            </a:r>
            <a:r>
              <a:rPr lang="en-US" sz="1100" dirty="0" smtClean="0">
                <a:solidFill>
                  <a:srgbClr val="009999"/>
                </a:solidFill>
                <a:latin typeface="Century Gothic" panose="020B0502020202020204" pitchFamily="34" charset="0"/>
              </a:rPr>
              <a:t> </a:t>
            </a:r>
            <a:endParaRPr lang="en-US" sz="1100"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3244618005"/>
      </p:ext>
    </p:extLst>
  </p:cSld>
  <p:clrMapOvr>
    <a:masterClrMapping/>
  </p:clrMapOvr>
  <p:transition spd="slow">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ound Diagonal Corner Rectangle 52"/>
          <p:cNvSpPr/>
          <p:nvPr/>
        </p:nvSpPr>
        <p:spPr>
          <a:xfrm>
            <a:off x="152400" y="152400"/>
            <a:ext cx="7620000" cy="6248400"/>
          </a:xfrm>
          <a:prstGeom prst="round2DiagRect">
            <a:avLst>
              <a:gd name="adj1" fmla="val 6583"/>
              <a:gd name="adj2" fmla="val 0"/>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Round Diagonal Corner Rectangle 53"/>
          <p:cNvSpPr/>
          <p:nvPr/>
        </p:nvSpPr>
        <p:spPr>
          <a:xfrm>
            <a:off x="152400" y="152400"/>
            <a:ext cx="7620000" cy="718070"/>
          </a:xfrm>
          <a:prstGeom prst="round2DiagRect">
            <a:avLst>
              <a:gd name="adj1" fmla="val 50000"/>
              <a:gd name="adj2" fmla="val 0"/>
            </a:avLst>
          </a:pr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TextBox 57"/>
          <p:cNvSpPr txBox="1"/>
          <p:nvPr/>
        </p:nvSpPr>
        <p:spPr>
          <a:xfrm>
            <a:off x="76200" y="223391"/>
            <a:ext cx="7706519" cy="600164"/>
          </a:xfrm>
          <a:prstGeom prst="rect">
            <a:avLst/>
          </a:prstGeom>
          <a:noFill/>
        </p:spPr>
        <p:txBody>
          <a:bodyPr wrap="square" rtlCol="0">
            <a:spAutoFit/>
          </a:bodyPr>
          <a:lstStyle/>
          <a:p>
            <a:pPr algn="ctr"/>
            <a:r>
              <a:rPr lang="en-US" sz="3300" dirty="0" smtClean="0">
                <a:solidFill>
                  <a:prstClr val="white"/>
                </a:solidFill>
                <a:latin typeface="Century Gothic" panose="020B0502020202020204" pitchFamily="34" charset="0"/>
              </a:rPr>
              <a:t>EXCHANGE RATES AND AD/AS</a:t>
            </a:r>
            <a:endParaRPr lang="en-US" sz="3300" dirty="0">
              <a:solidFill>
                <a:prstClr val="white"/>
              </a:solidFill>
              <a:latin typeface="Century Gothic" panose="020B0502020202020204" pitchFamily="34" charset="0"/>
            </a:endParaRPr>
          </a:p>
        </p:txBody>
      </p:sp>
      <p:sp>
        <p:nvSpPr>
          <p:cNvPr id="34" name="TextBox 33"/>
          <p:cNvSpPr txBox="1"/>
          <p:nvPr/>
        </p:nvSpPr>
        <p:spPr>
          <a:xfrm>
            <a:off x="7620000" y="6553200"/>
            <a:ext cx="817164" cy="261610"/>
          </a:xfrm>
          <a:prstGeom prst="rect">
            <a:avLst/>
          </a:prstGeom>
          <a:noFill/>
        </p:spPr>
        <p:txBody>
          <a:bodyPr wrap="square" rtlCol="0">
            <a:spAutoFit/>
          </a:bodyPr>
          <a:lstStyle/>
          <a:p>
            <a:pPr algn="ctr"/>
            <a:r>
              <a:rPr lang="en-US" sz="1100" dirty="0">
                <a:solidFill>
                  <a:prstClr val="white"/>
                </a:solidFill>
                <a:latin typeface="Century Gothic" panose="020B0502020202020204" pitchFamily="34" charset="0"/>
              </a:rPr>
              <a:t>SLIDE </a:t>
            </a:r>
            <a:fld id="{6FD6B7A6-E1EC-4D2B-BE3B-190BA12621E0}" type="slidenum">
              <a:rPr lang="en-US" sz="1100">
                <a:solidFill>
                  <a:prstClr val="white"/>
                </a:solidFill>
                <a:latin typeface="Century Gothic" panose="020B0502020202020204" pitchFamily="34" charset="0"/>
              </a:rPr>
              <a:pPr algn="ctr"/>
              <a:t>24</a:t>
            </a:fld>
            <a:endParaRPr lang="en-US" sz="1100" dirty="0">
              <a:solidFill>
                <a:prstClr val="white"/>
              </a:solidFill>
              <a:latin typeface="Century Gothic" panose="020B0502020202020204" pitchFamily="34" charset="0"/>
            </a:endParaRPr>
          </a:p>
        </p:txBody>
      </p:sp>
      <p:sp>
        <p:nvSpPr>
          <p:cNvPr id="24" name="Rectangle 14"/>
          <p:cNvSpPr>
            <a:spLocks noChangeArrowheads="1"/>
          </p:cNvSpPr>
          <p:nvPr/>
        </p:nvSpPr>
        <p:spPr bwMode="auto">
          <a:xfrm>
            <a:off x="1020762" y="5605462"/>
            <a:ext cx="122238" cy="261938"/>
          </a:xfrm>
          <a:prstGeom prst="rect">
            <a:avLst/>
          </a:prstGeom>
          <a:noFill/>
          <a:ln w="9525">
            <a:noFill/>
            <a:miter lim="800000"/>
            <a:headEnd/>
            <a:tailEnd/>
          </a:ln>
        </p:spPr>
        <p:txBody>
          <a:bodyPr wrap="none" lIns="0" tIns="0" rIns="0" bIns="0">
            <a:spAutoFit/>
          </a:bodyPr>
          <a:lstStyle/>
          <a:p>
            <a:pPr>
              <a:defRPr/>
            </a:pPr>
            <a:r>
              <a:rPr lang="en-US" sz="1700" b="1" dirty="0">
                <a:solidFill>
                  <a:srgbClr val="1F1A17"/>
                </a:solidFill>
                <a:latin typeface="Arial" pitchFamily="34" charset="0"/>
              </a:rPr>
              <a:t>0</a:t>
            </a:r>
            <a:endParaRPr lang="en-US" sz="2400" dirty="0">
              <a:solidFill>
                <a:prstClr val="black"/>
              </a:solidFill>
              <a:effectLst>
                <a:outerShdw blurRad="38100" dist="38100" dir="2700000" algn="tl">
                  <a:srgbClr val="C0C0C0"/>
                </a:outerShdw>
              </a:effectLst>
              <a:latin typeface="Arial" pitchFamily="34" charset="0"/>
            </a:endParaRPr>
          </a:p>
        </p:txBody>
      </p:sp>
      <p:sp>
        <p:nvSpPr>
          <p:cNvPr id="29" name="Text Box 12"/>
          <p:cNvSpPr txBox="1">
            <a:spLocks noChangeArrowheads="1"/>
          </p:cNvSpPr>
          <p:nvPr/>
        </p:nvSpPr>
        <p:spPr bwMode="auto">
          <a:xfrm>
            <a:off x="4876800" y="1581090"/>
            <a:ext cx="9985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en-US" altLang="en-US" sz="2000" b="1" dirty="0" smtClean="0">
                <a:solidFill>
                  <a:srgbClr val="0070C0"/>
                </a:solidFill>
                <a:latin typeface="Arial" charset="0"/>
              </a:rPr>
              <a:t>SRAS</a:t>
            </a:r>
            <a:r>
              <a:rPr lang="en-US" altLang="en-US" sz="2000" b="1" baseline="-25000" dirty="0" smtClean="0">
                <a:solidFill>
                  <a:srgbClr val="0070C0"/>
                </a:solidFill>
                <a:latin typeface="Arial" charset="0"/>
              </a:rPr>
              <a:t>0</a:t>
            </a:r>
          </a:p>
        </p:txBody>
      </p:sp>
      <p:cxnSp>
        <p:nvCxnSpPr>
          <p:cNvPr id="32" name="Straight Connector 31"/>
          <p:cNvCxnSpPr/>
          <p:nvPr/>
        </p:nvCxnSpPr>
        <p:spPr>
          <a:xfrm flipV="1">
            <a:off x="1676400" y="1905000"/>
            <a:ext cx="3200400" cy="3202782"/>
          </a:xfrm>
          <a:prstGeom prst="line">
            <a:avLst/>
          </a:prstGeom>
          <a:ln w="444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219200" y="5532434"/>
            <a:ext cx="4876800"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Rectangle 8"/>
          <p:cNvSpPr>
            <a:spLocks noChangeArrowheads="1"/>
          </p:cNvSpPr>
          <p:nvPr/>
        </p:nvSpPr>
        <p:spPr bwMode="auto">
          <a:xfrm>
            <a:off x="922497" y="1371600"/>
            <a:ext cx="60325" cy="261937"/>
          </a:xfrm>
          <a:prstGeom prst="rect">
            <a:avLst/>
          </a:prstGeom>
          <a:noFill/>
          <a:ln w="9525">
            <a:noFill/>
            <a:miter lim="800000"/>
            <a:headEnd/>
            <a:tailEnd/>
          </a:ln>
        </p:spPr>
        <p:txBody>
          <a:bodyPr wrap="none" lIns="0" tIns="0" rIns="0" bIns="0">
            <a:spAutoFit/>
          </a:bodyPr>
          <a:lstStyle/>
          <a:p>
            <a:pPr>
              <a:defRPr/>
            </a:pPr>
            <a:r>
              <a:rPr lang="en-US" sz="1700">
                <a:solidFill>
                  <a:srgbClr val="1F1A17"/>
                </a:solidFill>
                <a:latin typeface="Arial" pitchFamily="34" charset="0"/>
              </a:rPr>
              <a:t> </a:t>
            </a:r>
            <a:endParaRPr lang="en-US" sz="2400">
              <a:solidFill>
                <a:prstClr val="black"/>
              </a:solidFill>
              <a:effectLst>
                <a:outerShdw blurRad="38100" dist="38100" dir="2700000" algn="tl">
                  <a:srgbClr val="C0C0C0"/>
                </a:outerShdw>
              </a:effectLst>
              <a:latin typeface="Arial" pitchFamily="34" charset="0"/>
            </a:endParaRPr>
          </a:p>
        </p:txBody>
      </p:sp>
      <p:cxnSp>
        <p:nvCxnSpPr>
          <p:cNvPr id="51" name="Straight Connector 50"/>
          <p:cNvCxnSpPr/>
          <p:nvPr/>
        </p:nvCxnSpPr>
        <p:spPr>
          <a:xfrm flipV="1">
            <a:off x="1219200" y="1371600"/>
            <a:ext cx="0" cy="416083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ext Box 13"/>
          <p:cNvSpPr txBox="1">
            <a:spLocks noChangeArrowheads="1"/>
          </p:cNvSpPr>
          <p:nvPr/>
        </p:nvSpPr>
        <p:spPr bwMode="auto">
          <a:xfrm rot="-5400000">
            <a:off x="-1293002" y="3262297"/>
            <a:ext cx="36002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1"/>
              </a:buClr>
              <a:buFont typeface="Times" pitchFamily="18" charset="0"/>
              <a:buChar char="•"/>
              <a:defRPr sz="4000" b="1">
                <a:solidFill>
                  <a:schemeClr val="tx1"/>
                </a:solidFill>
                <a:latin typeface="Arial" pitchFamily="34" charset="0"/>
                <a:cs typeface="Arial" pitchFamily="34" charset="0"/>
              </a:defRPr>
            </a:lvl1pPr>
            <a:lvl2pPr marL="742950" indent="-285750" eaLnBrk="0" hangingPunct="0">
              <a:spcBef>
                <a:spcPct val="20000"/>
              </a:spcBef>
              <a:buClr>
                <a:schemeClr val="tx1"/>
              </a:buClr>
              <a:buFont typeface="Wingdings" pitchFamily="2" charset="2"/>
              <a:buChar char="w"/>
              <a:defRPr sz="2400">
                <a:solidFill>
                  <a:schemeClr val="tx1"/>
                </a:solidFill>
                <a:latin typeface="Arial" pitchFamily="34" charset="0"/>
                <a:cs typeface="Tahoma" pitchFamily="34" charset="0"/>
              </a:defRPr>
            </a:lvl2pPr>
            <a:lvl3pPr marL="1143000" indent="-228600" eaLnBrk="0" hangingPunct="0">
              <a:spcBef>
                <a:spcPct val="20000"/>
              </a:spcBef>
              <a:buClr>
                <a:schemeClr val="tx1"/>
              </a:buClr>
              <a:buFont typeface="Wingdings" pitchFamily="2" charset="2"/>
              <a:buChar char="§"/>
              <a:defRPr sz="2000">
                <a:solidFill>
                  <a:schemeClr val="tx1"/>
                </a:solidFill>
                <a:latin typeface="Arial" pitchFamily="34" charset="0"/>
                <a:cs typeface="Tahoma" pitchFamily="34" charset="0"/>
              </a:defRPr>
            </a:lvl3pPr>
            <a:lvl4pPr marL="1600200" indent="-228600" eaLnBrk="0" hangingPunct="0">
              <a:spcBef>
                <a:spcPct val="20000"/>
              </a:spcBef>
              <a:buClr>
                <a:schemeClr val="tx1"/>
              </a:buClr>
              <a:buFont typeface="Times" pitchFamily="18" charset="0"/>
              <a:buChar char="•"/>
              <a:defRPr>
                <a:solidFill>
                  <a:schemeClr val="tx1"/>
                </a:solidFill>
                <a:latin typeface="Arial" pitchFamily="34" charset="0"/>
                <a:cs typeface="Tahoma" pitchFamily="34" charset="0"/>
              </a:defRPr>
            </a:lvl4pPr>
            <a:lvl5pPr marL="2057400" indent="-228600" eaLnBrk="0" hangingPunct="0">
              <a:spcBef>
                <a:spcPct val="20000"/>
              </a:spcBef>
              <a:buClr>
                <a:schemeClr val="tx1"/>
              </a:buClr>
              <a:buFont typeface="Wingdings" pitchFamily="2" charset="2"/>
              <a:buChar char="§"/>
              <a:defRPr>
                <a:solidFill>
                  <a:schemeClr val="tx1"/>
                </a:solidFill>
                <a:latin typeface="Arial" pitchFamily="34" charset="0"/>
                <a:cs typeface="Tahoma" pitchFamily="34" charset="0"/>
              </a:defRPr>
            </a:lvl5pPr>
            <a:lvl6pPr marL="2514600" indent="-228600" eaLnBrk="0" fontAlgn="base" hangingPunct="0">
              <a:spcBef>
                <a:spcPct val="20000"/>
              </a:spcBef>
              <a:spcAft>
                <a:spcPct val="0"/>
              </a:spcAft>
              <a:buClr>
                <a:schemeClr val="tx1"/>
              </a:buClr>
              <a:buFont typeface="Wingdings" pitchFamily="2" charset="2"/>
              <a:buChar char="§"/>
              <a:defRPr>
                <a:solidFill>
                  <a:schemeClr val="tx1"/>
                </a:solidFill>
                <a:latin typeface="Arial" pitchFamily="34" charset="0"/>
                <a:cs typeface="Tahoma" pitchFamily="34" charset="0"/>
              </a:defRPr>
            </a:lvl6pPr>
            <a:lvl7pPr marL="2971800" indent="-228600" eaLnBrk="0" fontAlgn="base" hangingPunct="0">
              <a:spcBef>
                <a:spcPct val="20000"/>
              </a:spcBef>
              <a:spcAft>
                <a:spcPct val="0"/>
              </a:spcAft>
              <a:buClr>
                <a:schemeClr val="tx1"/>
              </a:buClr>
              <a:buFont typeface="Wingdings" pitchFamily="2" charset="2"/>
              <a:buChar char="§"/>
              <a:defRPr>
                <a:solidFill>
                  <a:schemeClr val="tx1"/>
                </a:solidFill>
                <a:latin typeface="Arial" pitchFamily="34" charset="0"/>
                <a:cs typeface="Tahoma" pitchFamily="34" charset="0"/>
              </a:defRPr>
            </a:lvl7pPr>
            <a:lvl8pPr marL="3429000" indent="-228600" eaLnBrk="0" fontAlgn="base" hangingPunct="0">
              <a:spcBef>
                <a:spcPct val="20000"/>
              </a:spcBef>
              <a:spcAft>
                <a:spcPct val="0"/>
              </a:spcAft>
              <a:buClr>
                <a:schemeClr val="tx1"/>
              </a:buClr>
              <a:buFont typeface="Wingdings" pitchFamily="2" charset="2"/>
              <a:buChar char="§"/>
              <a:defRPr>
                <a:solidFill>
                  <a:schemeClr val="tx1"/>
                </a:solidFill>
                <a:latin typeface="Arial" pitchFamily="34" charset="0"/>
                <a:cs typeface="Tahoma" pitchFamily="34" charset="0"/>
              </a:defRPr>
            </a:lvl8pPr>
            <a:lvl9pPr marL="3886200" indent="-228600" eaLnBrk="0" fontAlgn="base" hangingPunct="0">
              <a:spcBef>
                <a:spcPct val="20000"/>
              </a:spcBef>
              <a:spcAft>
                <a:spcPct val="0"/>
              </a:spcAft>
              <a:buClr>
                <a:schemeClr val="tx1"/>
              </a:buClr>
              <a:buFont typeface="Wingdings" pitchFamily="2" charset="2"/>
              <a:buChar char="§"/>
              <a:defRPr>
                <a:solidFill>
                  <a:schemeClr val="tx1"/>
                </a:solidFill>
                <a:latin typeface="Arial" pitchFamily="34" charset="0"/>
                <a:cs typeface="Tahoma" pitchFamily="34" charset="0"/>
              </a:defRPr>
            </a:lvl9pPr>
          </a:lstStyle>
          <a:p>
            <a:pPr>
              <a:spcBef>
                <a:spcPct val="0"/>
              </a:spcBef>
              <a:buClrTx/>
              <a:buFontTx/>
              <a:buNone/>
            </a:pPr>
            <a:r>
              <a:rPr lang="en-US" altLang="en-US" sz="1800" dirty="0" smtClean="0">
                <a:solidFill>
                  <a:prstClr val="black">
                    <a:lumMod val="75000"/>
                    <a:lumOff val="25000"/>
                  </a:prstClr>
                </a:solidFill>
              </a:rPr>
              <a:t>AGGREGATE PRICE LEVEL (</a:t>
            </a:r>
            <a:r>
              <a:rPr lang="en-US" altLang="en-US" sz="1800" i="1" dirty="0" smtClean="0">
                <a:solidFill>
                  <a:prstClr val="black">
                    <a:lumMod val="75000"/>
                    <a:lumOff val="25000"/>
                  </a:prstClr>
                </a:solidFill>
              </a:rPr>
              <a:t>P</a:t>
            </a:r>
            <a:r>
              <a:rPr lang="en-US" altLang="en-US" sz="1800" dirty="0" smtClean="0">
                <a:solidFill>
                  <a:prstClr val="black">
                    <a:lumMod val="75000"/>
                    <a:lumOff val="25000"/>
                  </a:prstClr>
                </a:solidFill>
              </a:rPr>
              <a:t>)</a:t>
            </a:r>
            <a:endParaRPr lang="en-US" altLang="en-US" sz="1800" dirty="0">
              <a:solidFill>
                <a:prstClr val="black">
                  <a:lumMod val="75000"/>
                  <a:lumOff val="25000"/>
                </a:prstClr>
              </a:solidFill>
            </a:endParaRPr>
          </a:p>
        </p:txBody>
      </p:sp>
      <p:sp>
        <p:nvSpPr>
          <p:cNvPr id="56" name="Text Box 10"/>
          <p:cNvSpPr txBox="1">
            <a:spLocks noChangeArrowheads="1"/>
          </p:cNvSpPr>
          <p:nvPr/>
        </p:nvSpPr>
        <p:spPr bwMode="auto">
          <a:xfrm>
            <a:off x="228600" y="5954712"/>
            <a:ext cx="6858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1"/>
              </a:buClr>
              <a:buFont typeface="Times" pitchFamily="18" charset="0"/>
              <a:buChar char="•"/>
              <a:defRPr sz="4000" b="1">
                <a:solidFill>
                  <a:schemeClr val="tx1"/>
                </a:solidFill>
                <a:latin typeface="Arial" pitchFamily="34" charset="0"/>
                <a:cs typeface="Arial" pitchFamily="34" charset="0"/>
              </a:defRPr>
            </a:lvl1pPr>
            <a:lvl2pPr marL="742950" indent="-285750" eaLnBrk="0" hangingPunct="0">
              <a:spcBef>
                <a:spcPct val="20000"/>
              </a:spcBef>
              <a:buClr>
                <a:schemeClr val="tx1"/>
              </a:buClr>
              <a:buFont typeface="Wingdings" pitchFamily="2" charset="2"/>
              <a:buChar char="w"/>
              <a:defRPr sz="2400">
                <a:solidFill>
                  <a:schemeClr val="tx1"/>
                </a:solidFill>
                <a:latin typeface="Arial" pitchFamily="34" charset="0"/>
                <a:cs typeface="Tahoma" pitchFamily="34" charset="0"/>
              </a:defRPr>
            </a:lvl2pPr>
            <a:lvl3pPr marL="1143000" indent="-228600" eaLnBrk="0" hangingPunct="0">
              <a:spcBef>
                <a:spcPct val="20000"/>
              </a:spcBef>
              <a:buClr>
                <a:schemeClr val="tx1"/>
              </a:buClr>
              <a:buFont typeface="Wingdings" pitchFamily="2" charset="2"/>
              <a:buChar char="§"/>
              <a:defRPr sz="2000">
                <a:solidFill>
                  <a:schemeClr val="tx1"/>
                </a:solidFill>
                <a:latin typeface="Arial" pitchFamily="34" charset="0"/>
                <a:cs typeface="Tahoma" pitchFamily="34" charset="0"/>
              </a:defRPr>
            </a:lvl3pPr>
            <a:lvl4pPr marL="1600200" indent="-228600" eaLnBrk="0" hangingPunct="0">
              <a:spcBef>
                <a:spcPct val="20000"/>
              </a:spcBef>
              <a:buClr>
                <a:schemeClr val="tx1"/>
              </a:buClr>
              <a:buFont typeface="Times" pitchFamily="18" charset="0"/>
              <a:buChar char="•"/>
              <a:defRPr>
                <a:solidFill>
                  <a:schemeClr val="tx1"/>
                </a:solidFill>
                <a:latin typeface="Arial" pitchFamily="34" charset="0"/>
                <a:cs typeface="Tahoma" pitchFamily="34" charset="0"/>
              </a:defRPr>
            </a:lvl4pPr>
            <a:lvl5pPr marL="2057400" indent="-228600" eaLnBrk="0" hangingPunct="0">
              <a:spcBef>
                <a:spcPct val="20000"/>
              </a:spcBef>
              <a:buClr>
                <a:schemeClr val="tx1"/>
              </a:buClr>
              <a:buFont typeface="Wingdings" pitchFamily="2" charset="2"/>
              <a:buChar char="§"/>
              <a:defRPr>
                <a:solidFill>
                  <a:schemeClr val="tx1"/>
                </a:solidFill>
                <a:latin typeface="Arial" pitchFamily="34" charset="0"/>
                <a:cs typeface="Tahoma" pitchFamily="34" charset="0"/>
              </a:defRPr>
            </a:lvl5pPr>
            <a:lvl6pPr marL="2514600" indent="-228600" eaLnBrk="0" fontAlgn="base" hangingPunct="0">
              <a:spcBef>
                <a:spcPct val="20000"/>
              </a:spcBef>
              <a:spcAft>
                <a:spcPct val="0"/>
              </a:spcAft>
              <a:buClr>
                <a:schemeClr val="tx1"/>
              </a:buClr>
              <a:buFont typeface="Wingdings" pitchFamily="2" charset="2"/>
              <a:buChar char="§"/>
              <a:defRPr>
                <a:solidFill>
                  <a:schemeClr val="tx1"/>
                </a:solidFill>
                <a:latin typeface="Arial" pitchFamily="34" charset="0"/>
                <a:cs typeface="Tahoma" pitchFamily="34" charset="0"/>
              </a:defRPr>
            </a:lvl6pPr>
            <a:lvl7pPr marL="2971800" indent="-228600" eaLnBrk="0" fontAlgn="base" hangingPunct="0">
              <a:spcBef>
                <a:spcPct val="20000"/>
              </a:spcBef>
              <a:spcAft>
                <a:spcPct val="0"/>
              </a:spcAft>
              <a:buClr>
                <a:schemeClr val="tx1"/>
              </a:buClr>
              <a:buFont typeface="Wingdings" pitchFamily="2" charset="2"/>
              <a:buChar char="§"/>
              <a:defRPr>
                <a:solidFill>
                  <a:schemeClr val="tx1"/>
                </a:solidFill>
                <a:latin typeface="Arial" pitchFamily="34" charset="0"/>
                <a:cs typeface="Tahoma" pitchFamily="34" charset="0"/>
              </a:defRPr>
            </a:lvl7pPr>
            <a:lvl8pPr marL="3429000" indent="-228600" eaLnBrk="0" fontAlgn="base" hangingPunct="0">
              <a:spcBef>
                <a:spcPct val="20000"/>
              </a:spcBef>
              <a:spcAft>
                <a:spcPct val="0"/>
              </a:spcAft>
              <a:buClr>
                <a:schemeClr val="tx1"/>
              </a:buClr>
              <a:buFont typeface="Wingdings" pitchFamily="2" charset="2"/>
              <a:buChar char="§"/>
              <a:defRPr>
                <a:solidFill>
                  <a:schemeClr val="tx1"/>
                </a:solidFill>
                <a:latin typeface="Arial" pitchFamily="34" charset="0"/>
                <a:cs typeface="Tahoma" pitchFamily="34" charset="0"/>
              </a:defRPr>
            </a:lvl8pPr>
            <a:lvl9pPr marL="3886200" indent="-228600" eaLnBrk="0" fontAlgn="base" hangingPunct="0">
              <a:spcBef>
                <a:spcPct val="20000"/>
              </a:spcBef>
              <a:spcAft>
                <a:spcPct val="0"/>
              </a:spcAft>
              <a:buClr>
                <a:schemeClr val="tx1"/>
              </a:buClr>
              <a:buFont typeface="Wingdings" pitchFamily="2" charset="2"/>
              <a:buChar char="§"/>
              <a:defRPr>
                <a:solidFill>
                  <a:schemeClr val="tx1"/>
                </a:solidFill>
                <a:latin typeface="Arial" pitchFamily="34" charset="0"/>
                <a:cs typeface="Tahoma" pitchFamily="34" charset="0"/>
              </a:defRPr>
            </a:lvl9pPr>
          </a:lstStyle>
          <a:p>
            <a:pPr algn="ctr">
              <a:spcBef>
                <a:spcPct val="0"/>
              </a:spcBef>
              <a:buClrTx/>
              <a:buFontTx/>
              <a:buNone/>
            </a:pPr>
            <a:r>
              <a:rPr lang="en-US" altLang="en-US" sz="1800" dirty="0" smtClean="0">
                <a:solidFill>
                  <a:prstClr val="black">
                    <a:lumMod val="75000"/>
                    <a:lumOff val="25000"/>
                  </a:prstClr>
                </a:solidFill>
              </a:rPr>
              <a:t>AGGREGATE OUTPUT (</a:t>
            </a:r>
            <a:r>
              <a:rPr lang="en-US" altLang="en-US" sz="1800" i="1" dirty="0" smtClean="0">
                <a:solidFill>
                  <a:prstClr val="black">
                    <a:lumMod val="75000"/>
                    <a:lumOff val="25000"/>
                  </a:prstClr>
                </a:solidFill>
              </a:rPr>
              <a:t>Q</a:t>
            </a:r>
            <a:r>
              <a:rPr lang="en-US" altLang="en-US" sz="1800" dirty="0" smtClean="0">
                <a:solidFill>
                  <a:prstClr val="black">
                    <a:lumMod val="75000"/>
                    <a:lumOff val="25000"/>
                  </a:prstClr>
                </a:solidFill>
              </a:rPr>
              <a:t>)</a:t>
            </a:r>
            <a:endParaRPr lang="en-US" altLang="en-US" sz="1800" dirty="0">
              <a:solidFill>
                <a:prstClr val="black">
                  <a:lumMod val="75000"/>
                  <a:lumOff val="25000"/>
                </a:prstClr>
              </a:solidFill>
            </a:endParaRPr>
          </a:p>
        </p:txBody>
      </p:sp>
      <p:sp>
        <p:nvSpPr>
          <p:cNvPr id="74" name="Rounded Rectangle 73"/>
          <p:cNvSpPr/>
          <p:nvPr/>
        </p:nvSpPr>
        <p:spPr>
          <a:xfrm>
            <a:off x="6324600" y="3143310"/>
            <a:ext cx="2590800" cy="2950553"/>
          </a:xfrm>
          <a:prstGeom prst="roundRect">
            <a:avLst>
              <a:gd name="adj" fmla="val 9475"/>
            </a:avLst>
          </a:prstGeom>
          <a:solidFill>
            <a:srgbClr val="00999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ct val="50000"/>
              </a:spcBef>
            </a:pPr>
            <a:r>
              <a:rPr lang="en-US" altLang="en-US" sz="2300" dirty="0" smtClean="0">
                <a:solidFill>
                  <a:prstClr val="white">
                    <a:lumMod val="95000"/>
                  </a:prstClr>
                </a:solidFill>
                <a:latin typeface="Arial" panose="020B0604020202020204" pitchFamily="34" charset="0"/>
                <a:cs typeface="Arial" panose="020B0604020202020204" pitchFamily="34" charset="0"/>
              </a:rPr>
              <a:t>Rising input prices (due to higher-priced imports) and higher wage demands push SRAS to the left, back to long-run equilibrium.</a:t>
            </a:r>
          </a:p>
        </p:txBody>
      </p:sp>
      <p:sp>
        <p:nvSpPr>
          <p:cNvPr id="16" name="Rectangle 7"/>
          <p:cNvSpPr>
            <a:spLocks noChangeArrowheads="1"/>
          </p:cNvSpPr>
          <p:nvPr/>
        </p:nvSpPr>
        <p:spPr bwMode="auto">
          <a:xfrm>
            <a:off x="838200" y="2819400"/>
            <a:ext cx="279076" cy="269547"/>
          </a:xfrm>
          <a:prstGeom prst="rect">
            <a:avLst/>
          </a:prstGeom>
          <a:noFill/>
          <a:ln w="9525">
            <a:noFill/>
            <a:miter lim="800000"/>
            <a:headEnd/>
            <a:tailEnd/>
          </a:ln>
        </p:spPr>
        <p:txBody>
          <a:bodyPr wrap="square" lIns="0" tIns="0" rIns="0" bIns="0">
            <a:spAutoFit/>
          </a:bodyPr>
          <a:lstStyle/>
          <a:p>
            <a:pPr>
              <a:defRPr/>
            </a:pPr>
            <a:r>
              <a:rPr lang="en-US" sz="1700" b="1" i="1" dirty="0" smtClean="0">
                <a:solidFill>
                  <a:srgbClr val="1F1A17"/>
                </a:solidFill>
                <a:latin typeface="Arial" pitchFamily="34" charset="0"/>
              </a:rPr>
              <a:t>P</a:t>
            </a:r>
            <a:r>
              <a:rPr lang="en-US" sz="1700" b="1" baseline="-25000" dirty="0" smtClean="0">
                <a:solidFill>
                  <a:srgbClr val="1F1A17"/>
                </a:solidFill>
                <a:latin typeface="Arial" pitchFamily="34" charset="0"/>
              </a:rPr>
              <a:t>1</a:t>
            </a:r>
            <a:r>
              <a:rPr lang="en-US" sz="1700" b="1" dirty="0" smtClean="0">
                <a:solidFill>
                  <a:srgbClr val="1F1A17"/>
                </a:solidFill>
                <a:latin typeface="Arial" pitchFamily="34" charset="0"/>
              </a:rPr>
              <a:t> </a:t>
            </a:r>
            <a:endParaRPr lang="en-US" sz="2400" dirty="0">
              <a:solidFill>
                <a:prstClr val="black"/>
              </a:solidFill>
              <a:effectLst>
                <a:outerShdw blurRad="38100" dist="38100" dir="2700000" algn="tl">
                  <a:srgbClr val="C0C0C0"/>
                </a:outerShdw>
              </a:effectLst>
              <a:latin typeface="Arial" pitchFamily="34" charset="0"/>
            </a:endParaRPr>
          </a:p>
        </p:txBody>
      </p:sp>
      <p:sp>
        <p:nvSpPr>
          <p:cNvPr id="17" name="Line 23"/>
          <p:cNvSpPr>
            <a:spLocks noChangeShapeType="1"/>
          </p:cNvSpPr>
          <p:nvPr/>
        </p:nvSpPr>
        <p:spPr bwMode="auto">
          <a:xfrm>
            <a:off x="1090613" y="2971800"/>
            <a:ext cx="128587" cy="0"/>
          </a:xfrm>
          <a:prstGeom prst="line">
            <a:avLst/>
          </a:prstGeom>
          <a:noFill/>
          <a:ln w="19050">
            <a:solidFill>
              <a:srgbClr val="1F1A17"/>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8" name="Text Box 12"/>
          <p:cNvSpPr txBox="1">
            <a:spLocks noChangeArrowheads="1"/>
          </p:cNvSpPr>
          <p:nvPr/>
        </p:nvSpPr>
        <p:spPr bwMode="auto">
          <a:xfrm>
            <a:off x="4953000" y="5029200"/>
            <a:ext cx="6937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en-US" altLang="en-US" sz="2000" b="1" dirty="0" smtClean="0">
                <a:solidFill>
                  <a:srgbClr val="FF0000"/>
                </a:solidFill>
                <a:latin typeface="Arial" charset="0"/>
              </a:rPr>
              <a:t>AD</a:t>
            </a:r>
            <a:r>
              <a:rPr lang="en-US" altLang="en-US" sz="2000" b="1" baseline="-25000" dirty="0" smtClean="0">
                <a:solidFill>
                  <a:srgbClr val="FF0000"/>
                </a:solidFill>
                <a:latin typeface="Arial" charset="0"/>
              </a:rPr>
              <a:t>0</a:t>
            </a:r>
          </a:p>
        </p:txBody>
      </p:sp>
      <p:sp>
        <p:nvSpPr>
          <p:cNvPr id="19" name="Line 13"/>
          <p:cNvSpPr>
            <a:spLocks noChangeShapeType="1"/>
          </p:cNvSpPr>
          <p:nvPr/>
        </p:nvSpPr>
        <p:spPr bwMode="auto">
          <a:xfrm flipH="1" flipV="1">
            <a:off x="1242215" y="2965158"/>
            <a:ext cx="2529684" cy="6641"/>
          </a:xfrm>
          <a:prstGeom prst="line">
            <a:avLst/>
          </a:prstGeom>
          <a:noFill/>
          <a:ln w="22225">
            <a:solidFill>
              <a:schemeClr val="tx1">
                <a:lumMod val="50000"/>
                <a:lumOff val="50000"/>
              </a:schemeClr>
            </a:solidFill>
            <a:prstDash val="sysDot"/>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cs typeface="Arial" charset="0"/>
            </a:endParaRPr>
          </a:p>
        </p:txBody>
      </p:sp>
      <p:cxnSp>
        <p:nvCxnSpPr>
          <p:cNvPr id="20" name="Straight Connector 19"/>
          <p:cNvCxnSpPr/>
          <p:nvPr/>
        </p:nvCxnSpPr>
        <p:spPr>
          <a:xfrm>
            <a:off x="2057400" y="2362200"/>
            <a:ext cx="2971800" cy="2771775"/>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Text Box 9"/>
          <p:cNvSpPr txBox="1">
            <a:spLocks noChangeArrowheads="1"/>
          </p:cNvSpPr>
          <p:nvPr/>
        </p:nvSpPr>
        <p:spPr bwMode="auto">
          <a:xfrm>
            <a:off x="3863666" y="2743200"/>
            <a:ext cx="3273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fontAlgn="base">
              <a:spcBef>
                <a:spcPct val="0"/>
              </a:spcBef>
              <a:spcAft>
                <a:spcPct val="0"/>
              </a:spcAft>
            </a:pPr>
            <a:r>
              <a:rPr lang="en-US" altLang="en-US" sz="2000" b="1" i="1" dirty="0">
                <a:solidFill>
                  <a:prstClr val="black"/>
                </a:solidFill>
                <a:latin typeface="Arial" charset="0"/>
                <a:cs typeface="Arial" charset="0"/>
              </a:rPr>
              <a:t>a</a:t>
            </a:r>
            <a:endParaRPr lang="en-US" altLang="en-US" sz="2000" b="1" i="1" baseline="-25000" dirty="0" smtClean="0">
              <a:solidFill>
                <a:prstClr val="black"/>
              </a:solidFill>
              <a:latin typeface="Arial" charset="0"/>
              <a:cs typeface="Arial" charset="0"/>
            </a:endParaRPr>
          </a:p>
        </p:txBody>
      </p:sp>
      <p:sp>
        <p:nvSpPr>
          <p:cNvPr id="31" name="Rectangle 15"/>
          <p:cNvSpPr>
            <a:spLocks noChangeArrowheads="1"/>
          </p:cNvSpPr>
          <p:nvPr/>
        </p:nvSpPr>
        <p:spPr bwMode="auto">
          <a:xfrm>
            <a:off x="3205162" y="5605790"/>
            <a:ext cx="300038" cy="261610"/>
          </a:xfrm>
          <a:prstGeom prst="rect">
            <a:avLst/>
          </a:prstGeom>
          <a:noFill/>
          <a:ln w="9525">
            <a:noFill/>
            <a:miter lim="800000"/>
            <a:headEnd/>
            <a:tailEnd/>
          </a:ln>
        </p:spPr>
        <p:txBody>
          <a:bodyPr wrap="square" lIns="0" tIns="0" rIns="0" bIns="0">
            <a:spAutoFit/>
          </a:bodyPr>
          <a:lstStyle/>
          <a:p>
            <a:pPr>
              <a:defRPr/>
            </a:pPr>
            <a:r>
              <a:rPr lang="en-US" sz="1700" b="1" i="1" dirty="0" err="1" smtClean="0">
                <a:solidFill>
                  <a:srgbClr val="1F1A17"/>
                </a:solidFill>
                <a:latin typeface="Arial" pitchFamily="34" charset="0"/>
              </a:rPr>
              <a:t>Q</a:t>
            </a:r>
            <a:r>
              <a:rPr lang="en-US" sz="1700" b="1" baseline="-25000" dirty="0" err="1" smtClean="0">
                <a:solidFill>
                  <a:srgbClr val="1F1A17"/>
                </a:solidFill>
                <a:latin typeface="Arial" pitchFamily="34" charset="0"/>
              </a:rPr>
              <a:t>f</a:t>
            </a:r>
            <a:r>
              <a:rPr lang="en-US" sz="1700" b="1" dirty="0" smtClean="0">
                <a:solidFill>
                  <a:srgbClr val="1F1A17"/>
                </a:solidFill>
                <a:latin typeface="Arial" pitchFamily="34" charset="0"/>
              </a:rPr>
              <a:t>                 </a:t>
            </a:r>
            <a:endParaRPr lang="en-US" sz="2400" dirty="0">
              <a:solidFill>
                <a:prstClr val="black"/>
              </a:solidFill>
              <a:effectLst>
                <a:outerShdw blurRad="38100" dist="38100" dir="2700000" algn="tl">
                  <a:srgbClr val="C0C0C0"/>
                </a:outerShdw>
              </a:effectLst>
              <a:latin typeface="Arial" pitchFamily="34" charset="0"/>
            </a:endParaRPr>
          </a:p>
        </p:txBody>
      </p:sp>
      <p:sp>
        <p:nvSpPr>
          <p:cNvPr id="35" name="Line 34"/>
          <p:cNvSpPr>
            <a:spLocks noChangeShapeType="1"/>
          </p:cNvSpPr>
          <p:nvPr/>
        </p:nvSpPr>
        <p:spPr bwMode="auto">
          <a:xfrm flipH="1">
            <a:off x="3319144" y="5529590"/>
            <a:ext cx="0" cy="111369"/>
          </a:xfrm>
          <a:prstGeom prst="line">
            <a:avLst/>
          </a:prstGeom>
          <a:noFill/>
          <a:ln w="19050">
            <a:solidFill>
              <a:srgbClr val="1F1A17"/>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1" name="Line 17"/>
          <p:cNvSpPr>
            <a:spLocks noChangeShapeType="1"/>
          </p:cNvSpPr>
          <p:nvPr/>
        </p:nvSpPr>
        <p:spPr bwMode="auto">
          <a:xfrm flipV="1">
            <a:off x="3310731" y="1781145"/>
            <a:ext cx="0" cy="3736338"/>
          </a:xfrm>
          <a:prstGeom prst="line">
            <a:avLst/>
          </a:prstGeom>
          <a:noFill/>
          <a:ln w="444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2" name="Text Box 12"/>
          <p:cNvSpPr txBox="1">
            <a:spLocks noChangeArrowheads="1"/>
          </p:cNvSpPr>
          <p:nvPr/>
        </p:nvSpPr>
        <p:spPr bwMode="auto">
          <a:xfrm>
            <a:off x="2887663" y="1371600"/>
            <a:ext cx="9985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en-US" altLang="en-US" sz="2000" b="1" dirty="0" smtClean="0">
                <a:solidFill>
                  <a:prstClr val="black"/>
                </a:solidFill>
                <a:latin typeface="Arial" charset="0"/>
              </a:rPr>
              <a:t>LRAS</a:t>
            </a:r>
            <a:endParaRPr lang="en-US" altLang="en-US" sz="2000" b="1" baseline="-25000" dirty="0" smtClean="0">
              <a:solidFill>
                <a:prstClr val="black"/>
              </a:solidFill>
              <a:latin typeface="Arial" charset="0"/>
            </a:endParaRPr>
          </a:p>
        </p:txBody>
      </p:sp>
      <p:sp>
        <p:nvSpPr>
          <p:cNvPr id="43" name="Rounded Rectangle 42"/>
          <p:cNvSpPr/>
          <p:nvPr/>
        </p:nvSpPr>
        <p:spPr>
          <a:xfrm>
            <a:off x="6324600" y="1066800"/>
            <a:ext cx="2590800" cy="1933545"/>
          </a:xfrm>
          <a:prstGeom prst="roundRect">
            <a:avLst>
              <a:gd name="adj" fmla="val 9475"/>
            </a:avLst>
          </a:prstGeom>
          <a:solidFill>
            <a:srgbClr val="00999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ct val="50000"/>
              </a:spcBef>
            </a:pPr>
            <a:r>
              <a:rPr lang="en-US" altLang="en-US" sz="2300" dirty="0" smtClean="0">
                <a:solidFill>
                  <a:prstClr val="white">
                    <a:lumMod val="95000"/>
                  </a:prstClr>
                </a:solidFill>
                <a:latin typeface="Arial" panose="020B0604020202020204" pitchFamily="34" charset="0"/>
                <a:cs typeface="Arial" panose="020B0604020202020204" pitchFamily="34" charset="0"/>
              </a:rPr>
              <a:t>Currency depreciation shifts AD to the right as imports fall and exports rise.</a:t>
            </a:r>
          </a:p>
        </p:txBody>
      </p:sp>
      <p:sp>
        <p:nvSpPr>
          <p:cNvPr id="30" name="Rectangle 7"/>
          <p:cNvSpPr>
            <a:spLocks noChangeArrowheads="1"/>
          </p:cNvSpPr>
          <p:nvPr/>
        </p:nvSpPr>
        <p:spPr bwMode="auto">
          <a:xfrm>
            <a:off x="838200" y="3429000"/>
            <a:ext cx="279076" cy="269547"/>
          </a:xfrm>
          <a:prstGeom prst="rect">
            <a:avLst/>
          </a:prstGeom>
          <a:noFill/>
          <a:ln w="9525">
            <a:noFill/>
            <a:miter lim="800000"/>
            <a:headEnd/>
            <a:tailEnd/>
          </a:ln>
        </p:spPr>
        <p:txBody>
          <a:bodyPr wrap="square" lIns="0" tIns="0" rIns="0" bIns="0">
            <a:spAutoFit/>
          </a:bodyPr>
          <a:lstStyle/>
          <a:p>
            <a:pPr>
              <a:defRPr/>
            </a:pPr>
            <a:r>
              <a:rPr lang="en-US" sz="1700" b="1" i="1" dirty="0" smtClean="0">
                <a:solidFill>
                  <a:srgbClr val="1F1A17"/>
                </a:solidFill>
                <a:latin typeface="Arial" pitchFamily="34" charset="0"/>
              </a:rPr>
              <a:t>P</a:t>
            </a:r>
            <a:r>
              <a:rPr lang="en-US" sz="1700" b="1" baseline="-25000" dirty="0" smtClean="0">
                <a:solidFill>
                  <a:srgbClr val="1F1A17"/>
                </a:solidFill>
                <a:latin typeface="Arial" pitchFamily="34" charset="0"/>
              </a:rPr>
              <a:t>0</a:t>
            </a:r>
            <a:r>
              <a:rPr lang="en-US" sz="1700" b="1" dirty="0" smtClean="0">
                <a:solidFill>
                  <a:srgbClr val="1F1A17"/>
                </a:solidFill>
                <a:latin typeface="Arial" pitchFamily="34" charset="0"/>
              </a:rPr>
              <a:t> </a:t>
            </a:r>
            <a:endParaRPr lang="en-US" sz="2400" dirty="0">
              <a:solidFill>
                <a:prstClr val="black"/>
              </a:solidFill>
              <a:effectLst>
                <a:outerShdw blurRad="38100" dist="38100" dir="2700000" algn="tl">
                  <a:srgbClr val="C0C0C0"/>
                </a:outerShdw>
              </a:effectLst>
              <a:latin typeface="Arial" pitchFamily="34" charset="0"/>
            </a:endParaRPr>
          </a:p>
        </p:txBody>
      </p:sp>
      <p:sp>
        <p:nvSpPr>
          <p:cNvPr id="38" name="Line 23"/>
          <p:cNvSpPr>
            <a:spLocks noChangeShapeType="1"/>
          </p:cNvSpPr>
          <p:nvPr/>
        </p:nvSpPr>
        <p:spPr bwMode="auto">
          <a:xfrm>
            <a:off x="1090613" y="3581400"/>
            <a:ext cx="128587" cy="0"/>
          </a:xfrm>
          <a:prstGeom prst="line">
            <a:avLst/>
          </a:prstGeom>
          <a:noFill/>
          <a:ln w="19050">
            <a:solidFill>
              <a:srgbClr val="1F1A17"/>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39" name="Line 13"/>
          <p:cNvSpPr>
            <a:spLocks noChangeShapeType="1"/>
          </p:cNvSpPr>
          <p:nvPr/>
        </p:nvSpPr>
        <p:spPr bwMode="auto">
          <a:xfrm flipH="1">
            <a:off x="1242214" y="3540575"/>
            <a:ext cx="2034386" cy="34184"/>
          </a:xfrm>
          <a:prstGeom prst="line">
            <a:avLst/>
          </a:prstGeom>
          <a:noFill/>
          <a:ln w="22225">
            <a:solidFill>
              <a:schemeClr val="tx1">
                <a:lumMod val="50000"/>
                <a:lumOff val="50000"/>
              </a:schemeClr>
            </a:solidFill>
            <a:prstDash val="sysDot"/>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cs typeface="Arial" charset="0"/>
            </a:endParaRPr>
          </a:p>
        </p:txBody>
      </p:sp>
      <p:sp>
        <p:nvSpPr>
          <p:cNvPr id="40" name="Text Box 9"/>
          <p:cNvSpPr txBox="1">
            <a:spLocks noChangeArrowheads="1"/>
          </p:cNvSpPr>
          <p:nvPr/>
        </p:nvSpPr>
        <p:spPr bwMode="auto">
          <a:xfrm>
            <a:off x="3330266" y="3276600"/>
            <a:ext cx="3273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fontAlgn="base">
              <a:spcBef>
                <a:spcPct val="0"/>
              </a:spcBef>
              <a:spcAft>
                <a:spcPct val="0"/>
              </a:spcAft>
            </a:pPr>
            <a:r>
              <a:rPr lang="en-US" altLang="en-US" sz="2000" b="1" i="1" dirty="0">
                <a:solidFill>
                  <a:prstClr val="black"/>
                </a:solidFill>
                <a:latin typeface="Arial" charset="0"/>
                <a:cs typeface="Arial" charset="0"/>
              </a:rPr>
              <a:t>e</a:t>
            </a:r>
            <a:endParaRPr lang="en-US" altLang="en-US" sz="2000" b="1" i="1" baseline="-25000" dirty="0" smtClean="0">
              <a:solidFill>
                <a:prstClr val="black"/>
              </a:solidFill>
              <a:latin typeface="Arial" charset="0"/>
              <a:cs typeface="Arial" charset="0"/>
            </a:endParaRPr>
          </a:p>
        </p:txBody>
      </p:sp>
      <p:sp>
        <p:nvSpPr>
          <p:cNvPr id="45" name="Rectangle 15"/>
          <p:cNvSpPr>
            <a:spLocks noChangeArrowheads="1"/>
          </p:cNvSpPr>
          <p:nvPr/>
        </p:nvSpPr>
        <p:spPr bwMode="auto">
          <a:xfrm>
            <a:off x="3738562" y="5605790"/>
            <a:ext cx="300038" cy="261610"/>
          </a:xfrm>
          <a:prstGeom prst="rect">
            <a:avLst/>
          </a:prstGeom>
          <a:noFill/>
          <a:ln w="9525">
            <a:noFill/>
            <a:miter lim="800000"/>
            <a:headEnd/>
            <a:tailEnd/>
          </a:ln>
        </p:spPr>
        <p:txBody>
          <a:bodyPr wrap="square" lIns="0" tIns="0" rIns="0" bIns="0">
            <a:spAutoFit/>
          </a:bodyPr>
          <a:lstStyle/>
          <a:p>
            <a:pPr>
              <a:defRPr/>
            </a:pPr>
            <a:r>
              <a:rPr lang="en-US" sz="1700" b="1" i="1" dirty="0" smtClean="0">
                <a:solidFill>
                  <a:srgbClr val="1F1A17"/>
                </a:solidFill>
                <a:latin typeface="Arial" pitchFamily="34" charset="0"/>
              </a:rPr>
              <a:t>Q</a:t>
            </a:r>
            <a:r>
              <a:rPr lang="en-US" sz="1700" b="1" baseline="-25000" dirty="0">
                <a:solidFill>
                  <a:srgbClr val="1F1A17"/>
                </a:solidFill>
                <a:latin typeface="Arial" pitchFamily="34" charset="0"/>
              </a:rPr>
              <a:t>1</a:t>
            </a:r>
            <a:r>
              <a:rPr lang="en-US" sz="1700" b="1" dirty="0" smtClean="0">
                <a:solidFill>
                  <a:srgbClr val="1F1A17"/>
                </a:solidFill>
                <a:latin typeface="Arial" pitchFamily="34" charset="0"/>
              </a:rPr>
              <a:t>                 </a:t>
            </a:r>
            <a:endParaRPr lang="en-US" sz="2400" dirty="0">
              <a:solidFill>
                <a:prstClr val="black"/>
              </a:solidFill>
              <a:effectLst>
                <a:outerShdw blurRad="38100" dist="38100" dir="2700000" algn="tl">
                  <a:srgbClr val="C0C0C0"/>
                </a:outerShdw>
              </a:effectLst>
              <a:latin typeface="Arial" pitchFamily="34" charset="0"/>
            </a:endParaRPr>
          </a:p>
        </p:txBody>
      </p:sp>
      <p:sp>
        <p:nvSpPr>
          <p:cNvPr id="46" name="Line 34"/>
          <p:cNvSpPr>
            <a:spLocks noChangeShapeType="1"/>
          </p:cNvSpPr>
          <p:nvPr/>
        </p:nvSpPr>
        <p:spPr bwMode="auto">
          <a:xfrm flipH="1">
            <a:off x="3852544" y="5529590"/>
            <a:ext cx="0" cy="111369"/>
          </a:xfrm>
          <a:prstGeom prst="line">
            <a:avLst/>
          </a:prstGeom>
          <a:noFill/>
          <a:ln w="19050">
            <a:solidFill>
              <a:srgbClr val="1F1A17"/>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cxnSp>
        <p:nvCxnSpPr>
          <p:cNvPr id="47" name="Straight Connector 34"/>
          <p:cNvCxnSpPr>
            <a:cxnSpLocks noChangeShapeType="1"/>
            <a:stCxn id="21" idx="4"/>
          </p:cNvCxnSpPr>
          <p:nvPr/>
        </p:nvCxnSpPr>
        <p:spPr bwMode="auto">
          <a:xfrm>
            <a:off x="3825240" y="3048000"/>
            <a:ext cx="31408" cy="2484434"/>
          </a:xfrm>
          <a:prstGeom prst="line">
            <a:avLst/>
          </a:prstGeom>
          <a:noFill/>
          <a:ln w="22225" algn="ctr">
            <a:solidFill>
              <a:schemeClr val="tx1">
                <a:lumMod val="50000"/>
                <a:lumOff val="50000"/>
              </a:schemeClr>
            </a:solidFill>
            <a:prstDash val="sysDot"/>
            <a:round/>
            <a:headEnd/>
            <a:tailEnd/>
          </a:ln>
          <a:extLst>
            <a:ext uri="{909E8E84-426E-40DD-AFC4-6F175D3DCCD1}">
              <a14:hiddenFill xmlns:a14="http://schemas.microsoft.com/office/drawing/2010/main">
                <a:noFill/>
              </a14:hiddenFill>
            </a:ext>
          </a:extLst>
        </p:spPr>
      </p:cxnSp>
      <p:cxnSp>
        <p:nvCxnSpPr>
          <p:cNvPr id="48" name="Straight Connector 47"/>
          <p:cNvCxnSpPr/>
          <p:nvPr/>
        </p:nvCxnSpPr>
        <p:spPr>
          <a:xfrm>
            <a:off x="2057400" y="2362200"/>
            <a:ext cx="2971800" cy="2771775"/>
          </a:xfrm>
          <a:prstGeom prst="line">
            <a:avLst/>
          </a:prstGeom>
          <a:ln w="444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9" name="Text Box 12"/>
          <p:cNvSpPr txBox="1">
            <a:spLocks noChangeArrowheads="1"/>
          </p:cNvSpPr>
          <p:nvPr/>
        </p:nvSpPr>
        <p:spPr bwMode="auto">
          <a:xfrm>
            <a:off x="5554663" y="4419600"/>
            <a:ext cx="6937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en-US" altLang="en-US" sz="2000" b="1" dirty="0" smtClean="0">
                <a:solidFill>
                  <a:srgbClr val="C0504D"/>
                </a:solidFill>
                <a:latin typeface="Arial" charset="0"/>
              </a:rPr>
              <a:t>AD</a:t>
            </a:r>
            <a:r>
              <a:rPr lang="en-US" altLang="en-US" sz="2000" b="1" baseline="-25000" dirty="0">
                <a:solidFill>
                  <a:srgbClr val="C0504D"/>
                </a:solidFill>
                <a:latin typeface="Arial" charset="0"/>
              </a:rPr>
              <a:t>1</a:t>
            </a:r>
            <a:endParaRPr lang="en-US" altLang="en-US" sz="2000" b="1" baseline="-25000" dirty="0" smtClean="0">
              <a:solidFill>
                <a:srgbClr val="C0504D"/>
              </a:solidFill>
              <a:latin typeface="Arial" charset="0"/>
            </a:endParaRPr>
          </a:p>
        </p:txBody>
      </p:sp>
      <p:cxnSp>
        <p:nvCxnSpPr>
          <p:cNvPr id="50" name="Straight Connector 49"/>
          <p:cNvCxnSpPr/>
          <p:nvPr/>
        </p:nvCxnSpPr>
        <p:spPr>
          <a:xfrm flipV="1">
            <a:off x="1676400" y="1902618"/>
            <a:ext cx="3200400" cy="3202782"/>
          </a:xfrm>
          <a:prstGeom prst="line">
            <a:avLst/>
          </a:prstGeom>
          <a:ln w="44450">
            <a:solidFill>
              <a:srgbClr val="00B0F0"/>
            </a:solidFill>
          </a:ln>
        </p:spPr>
        <p:style>
          <a:lnRef idx="1">
            <a:schemeClr val="accent1"/>
          </a:lnRef>
          <a:fillRef idx="0">
            <a:schemeClr val="accent1"/>
          </a:fillRef>
          <a:effectRef idx="0">
            <a:schemeClr val="accent1"/>
          </a:effectRef>
          <a:fontRef idx="minor">
            <a:schemeClr val="tx1"/>
          </a:fontRef>
        </p:style>
      </p:cxnSp>
      <p:sp>
        <p:nvSpPr>
          <p:cNvPr id="44" name="Oval 19"/>
          <p:cNvSpPr>
            <a:spLocks noChangeArrowheads="1"/>
          </p:cNvSpPr>
          <p:nvPr/>
        </p:nvSpPr>
        <p:spPr bwMode="auto">
          <a:xfrm>
            <a:off x="3200400" y="3398520"/>
            <a:ext cx="182880" cy="182880"/>
          </a:xfrm>
          <a:prstGeom prst="ellipse">
            <a:avLst/>
          </a:prstGeom>
          <a:solidFill>
            <a:schemeClr val="tx1"/>
          </a:solidFill>
          <a:ln w="9525">
            <a:solidFill>
              <a:schemeClr val="bg1">
                <a:lumMod val="85000"/>
              </a:schemeClr>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endParaRPr lang="en-US" altLang="en-US" smtClean="0">
              <a:solidFill>
                <a:prstClr val="black"/>
              </a:solidFill>
              <a:latin typeface="Arial" charset="0"/>
            </a:endParaRPr>
          </a:p>
        </p:txBody>
      </p:sp>
      <p:sp>
        <p:nvSpPr>
          <p:cNvPr id="21" name="Oval 19"/>
          <p:cNvSpPr>
            <a:spLocks noChangeArrowheads="1"/>
          </p:cNvSpPr>
          <p:nvPr/>
        </p:nvSpPr>
        <p:spPr bwMode="auto">
          <a:xfrm>
            <a:off x="3733800" y="2865120"/>
            <a:ext cx="182880" cy="182880"/>
          </a:xfrm>
          <a:prstGeom prst="ellipse">
            <a:avLst/>
          </a:prstGeom>
          <a:solidFill>
            <a:schemeClr val="tx1"/>
          </a:solidFill>
          <a:ln w="9525">
            <a:solidFill>
              <a:schemeClr val="bg1">
                <a:lumMod val="85000"/>
              </a:schemeClr>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endParaRPr lang="en-US" altLang="en-US" smtClean="0">
              <a:solidFill>
                <a:prstClr val="black"/>
              </a:solidFill>
              <a:latin typeface="Arial" charset="0"/>
            </a:endParaRPr>
          </a:p>
        </p:txBody>
      </p:sp>
      <p:sp>
        <p:nvSpPr>
          <p:cNvPr id="52" name="Text Box 12"/>
          <p:cNvSpPr txBox="1">
            <a:spLocks noChangeArrowheads="1"/>
          </p:cNvSpPr>
          <p:nvPr/>
        </p:nvSpPr>
        <p:spPr bwMode="auto">
          <a:xfrm>
            <a:off x="4495800" y="914400"/>
            <a:ext cx="9985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en-US" altLang="en-US" sz="2000" b="1" dirty="0" smtClean="0">
                <a:solidFill>
                  <a:srgbClr val="00B0F0"/>
                </a:solidFill>
                <a:latin typeface="Arial" charset="0"/>
              </a:rPr>
              <a:t>SRAS</a:t>
            </a:r>
            <a:r>
              <a:rPr lang="en-US" altLang="en-US" sz="2000" b="1" baseline="-25000" dirty="0">
                <a:solidFill>
                  <a:srgbClr val="00B0F0"/>
                </a:solidFill>
                <a:latin typeface="Arial" charset="0"/>
              </a:rPr>
              <a:t>1</a:t>
            </a:r>
            <a:endParaRPr lang="en-US" altLang="en-US" sz="2000" b="1" baseline="-25000" dirty="0" smtClean="0">
              <a:solidFill>
                <a:srgbClr val="00B0F0"/>
              </a:solidFill>
              <a:latin typeface="Arial" charset="0"/>
            </a:endParaRPr>
          </a:p>
        </p:txBody>
      </p:sp>
      <p:sp>
        <p:nvSpPr>
          <p:cNvPr id="59" name="Line 13"/>
          <p:cNvSpPr>
            <a:spLocks noChangeShapeType="1"/>
          </p:cNvSpPr>
          <p:nvPr/>
        </p:nvSpPr>
        <p:spPr bwMode="auto">
          <a:xfrm flipH="1">
            <a:off x="1242214" y="2438400"/>
            <a:ext cx="2068516" cy="1"/>
          </a:xfrm>
          <a:prstGeom prst="line">
            <a:avLst/>
          </a:prstGeom>
          <a:noFill/>
          <a:ln w="22225">
            <a:solidFill>
              <a:schemeClr val="tx1">
                <a:lumMod val="50000"/>
                <a:lumOff val="50000"/>
              </a:schemeClr>
            </a:solidFill>
            <a:prstDash val="sysDot"/>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cs typeface="Arial" charset="0"/>
            </a:endParaRPr>
          </a:p>
        </p:txBody>
      </p:sp>
      <p:sp>
        <p:nvSpPr>
          <p:cNvPr id="57" name="Oval 19"/>
          <p:cNvSpPr>
            <a:spLocks noChangeArrowheads="1"/>
          </p:cNvSpPr>
          <p:nvPr/>
        </p:nvSpPr>
        <p:spPr bwMode="auto">
          <a:xfrm>
            <a:off x="3200400" y="2362200"/>
            <a:ext cx="182880" cy="182880"/>
          </a:xfrm>
          <a:prstGeom prst="ellipse">
            <a:avLst/>
          </a:prstGeom>
          <a:solidFill>
            <a:schemeClr val="tx1"/>
          </a:solidFill>
          <a:ln w="9525">
            <a:solidFill>
              <a:schemeClr val="bg1">
                <a:lumMod val="85000"/>
              </a:schemeClr>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endParaRPr lang="en-US" altLang="en-US" smtClean="0">
              <a:solidFill>
                <a:prstClr val="black"/>
              </a:solidFill>
              <a:latin typeface="Arial" charset="0"/>
            </a:endParaRPr>
          </a:p>
        </p:txBody>
      </p:sp>
      <p:sp>
        <p:nvSpPr>
          <p:cNvPr id="60" name="Rectangle 7"/>
          <p:cNvSpPr>
            <a:spLocks noChangeArrowheads="1"/>
          </p:cNvSpPr>
          <p:nvPr/>
        </p:nvSpPr>
        <p:spPr bwMode="auto">
          <a:xfrm>
            <a:off x="838200" y="2286000"/>
            <a:ext cx="279076" cy="261610"/>
          </a:xfrm>
          <a:prstGeom prst="rect">
            <a:avLst/>
          </a:prstGeom>
          <a:noFill/>
          <a:ln w="9525">
            <a:noFill/>
            <a:miter lim="800000"/>
            <a:headEnd/>
            <a:tailEnd/>
          </a:ln>
        </p:spPr>
        <p:txBody>
          <a:bodyPr wrap="square" lIns="0" tIns="0" rIns="0" bIns="0">
            <a:spAutoFit/>
          </a:bodyPr>
          <a:lstStyle/>
          <a:p>
            <a:pPr>
              <a:defRPr/>
            </a:pPr>
            <a:r>
              <a:rPr lang="en-US" sz="1700" b="1" i="1" dirty="0" smtClean="0">
                <a:solidFill>
                  <a:srgbClr val="1F1A17"/>
                </a:solidFill>
                <a:latin typeface="Arial" pitchFamily="34" charset="0"/>
              </a:rPr>
              <a:t>P</a:t>
            </a:r>
            <a:r>
              <a:rPr lang="en-US" sz="1700" b="1" baseline="-25000" dirty="0">
                <a:solidFill>
                  <a:srgbClr val="1F1A17"/>
                </a:solidFill>
                <a:latin typeface="Arial" pitchFamily="34" charset="0"/>
              </a:rPr>
              <a:t>2</a:t>
            </a:r>
            <a:endParaRPr lang="en-US" sz="2400" dirty="0">
              <a:solidFill>
                <a:prstClr val="black"/>
              </a:solidFill>
              <a:effectLst>
                <a:outerShdw blurRad="38100" dist="38100" dir="2700000" algn="tl">
                  <a:srgbClr val="C0C0C0"/>
                </a:outerShdw>
              </a:effectLst>
              <a:latin typeface="Arial" pitchFamily="34" charset="0"/>
            </a:endParaRPr>
          </a:p>
        </p:txBody>
      </p:sp>
      <p:sp>
        <p:nvSpPr>
          <p:cNvPr id="61" name="Line 23"/>
          <p:cNvSpPr>
            <a:spLocks noChangeShapeType="1"/>
          </p:cNvSpPr>
          <p:nvPr/>
        </p:nvSpPr>
        <p:spPr bwMode="auto">
          <a:xfrm>
            <a:off x="1090613" y="2438400"/>
            <a:ext cx="128587" cy="0"/>
          </a:xfrm>
          <a:prstGeom prst="line">
            <a:avLst/>
          </a:prstGeom>
          <a:noFill/>
          <a:ln w="19050">
            <a:solidFill>
              <a:srgbClr val="1F1A17"/>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62" name="TextBox 61"/>
          <p:cNvSpPr txBox="1"/>
          <p:nvPr/>
        </p:nvSpPr>
        <p:spPr>
          <a:xfrm>
            <a:off x="6553200" y="6560940"/>
            <a:ext cx="1037463" cy="261610"/>
          </a:xfrm>
          <a:prstGeom prst="rect">
            <a:avLst/>
          </a:prstGeom>
          <a:noFill/>
        </p:spPr>
        <p:txBody>
          <a:bodyPr wrap="none" rtlCol="0">
            <a:spAutoFit/>
          </a:bodyPr>
          <a:lstStyle/>
          <a:p>
            <a:r>
              <a:rPr lang="en-US" sz="1100" dirty="0" smtClean="0">
                <a:solidFill>
                  <a:prstClr val="black">
                    <a:lumMod val="50000"/>
                    <a:lumOff val="50000"/>
                  </a:prstClr>
                </a:solidFill>
                <a:latin typeface="Century Gothic" panose="020B0502020202020204" pitchFamily="34" charset="0"/>
              </a:rPr>
              <a:t>CHAPTER 27</a:t>
            </a:r>
            <a:r>
              <a:rPr lang="en-US" sz="1100" dirty="0" smtClean="0">
                <a:solidFill>
                  <a:srgbClr val="009999"/>
                </a:solidFill>
                <a:latin typeface="Century Gothic" panose="020B0502020202020204" pitchFamily="34" charset="0"/>
              </a:rPr>
              <a:t> </a:t>
            </a:r>
            <a:endParaRPr lang="en-US" sz="1100" dirty="0">
              <a:solidFill>
                <a:prstClr val="white"/>
              </a:solidFill>
              <a:latin typeface="Century Gothic" panose="020B0502020202020204" pitchFamily="34" charset="0"/>
            </a:endParaRPr>
          </a:p>
        </p:txBody>
      </p:sp>
      <p:sp>
        <p:nvSpPr>
          <p:cNvPr id="63" name="Text Box 9"/>
          <p:cNvSpPr txBox="1">
            <a:spLocks noChangeArrowheads="1"/>
          </p:cNvSpPr>
          <p:nvPr/>
        </p:nvSpPr>
        <p:spPr bwMode="auto">
          <a:xfrm>
            <a:off x="3355181" y="2238345"/>
            <a:ext cx="30241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fontAlgn="base">
              <a:spcBef>
                <a:spcPct val="0"/>
              </a:spcBef>
              <a:spcAft>
                <a:spcPct val="0"/>
              </a:spcAft>
            </a:pPr>
            <a:r>
              <a:rPr lang="en-US" altLang="en-US" sz="2000" b="1" i="1" dirty="0">
                <a:solidFill>
                  <a:prstClr val="black"/>
                </a:solidFill>
                <a:latin typeface="Arial" charset="0"/>
                <a:cs typeface="Arial" charset="0"/>
              </a:rPr>
              <a:t>b</a:t>
            </a:r>
            <a:endParaRPr lang="en-US" altLang="en-US" sz="2000" b="1" i="1" baseline="-25000" dirty="0" smtClean="0">
              <a:solidFill>
                <a:prstClr val="black"/>
              </a:solidFill>
              <a:latin typeface="Arial" charset="0"/>
              <a:cs typeface="Arial" charset="0"/>
            </a:endParaRPr>
          </a:p>
        </p:txBody>
      </p:sp>
    </p:spTree>
    <p:extLst>
      <p:ext uri="{BB962C8B-B14F-4D97-AF65-F5344CB8AC3E}">
        <p14:creationId xmlns:p14="http://schemas.microsoft.com/office/powerpoint/2010/main" val="250760782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par>
                          <p:cTn id="11" fill="hold">
                            <p:stCondLst>
                              <p:cond delay="500"/>
                            </p:stCondLst>
                            <p:childTnLst>
                              <p:par>
                                <p:cTn id="12" presetID="42" presetClass="path" presetSubtype="0" accel="50000" decel="50000" fill="hold" nodeType="afterEffect">
                                  <p:stCondLst>
                                    <p:cond delay="0"/>
                                  </p:stCondLst>
                                  <p:childTnLst>
                                    <p:animMotion origin="layout" path="M 5.55112E-17 2.22222E-6 L 0.0625 -0.07986 " pathEditMode="relative" rAng="0" ptsTypes="AA">
                                      <p:cBhvr>
                                        <p:cTn id="13" dur="2000" fill="hold"/>
                                        <p:tgtEl>
                                          <p:spTgt spid="48"/>
                                        </p:tgtEl>
                                        <p:attrNameLst>
                                          <p:attrName>ppt_x</p:attrName>
                                          <p:attrName>ppt_y</p:attrName>
                                        </p:attrNameLst>
                                      </p:cBhvr>
                                      <p:rCtr x="3125" y="-4005"/>
                                    </p:animMotion>
                                  </p:childTnLst>
                                </p:cTn>
                              </p:par>
                            </p:childTnLst>
                          </p:cTn>
                        </p:par>
                        <p:par>
                          <p:cTn id="14" fill="hold">
                            <p:stCondLst>
                              <p:cond delay="2500"/>
                            </p:stCondLst>
                            <p:childTnLst>
                              <p:par>
                                <p:cTn id="15" presetID="10" presetClass="entr" presetSubtype="0"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fade">
                                      <p:cBhvr>
                                        <p:cTn id="20" dur="500"/>
                                        <p:tgtEl>
                                          <p:spTgt spid="4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par>
                          <p:cTn id="24" fill="hold">
                            <p:stCondLst>
                              <p:cond delay="3000"/>
                            </p:stCondLst>
                            <p:childTnLst>
                              <p:par>
                                <p:cTn id="25" presetID="2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500"/>
                                        <p:tgtEl>
                                          <p:spTgt spid="19"/>
                                        </p:tgtEl>
                                      </p:cBhvr>
                                    </p:animEffect>
                                  </p:childTnLst>
                                </p:cTn>
                              </p:par>
                              <p:par>
                                <p:cTn id="28" presetID="22" presetClass="entr" presetSubtype="1" fill="hold" nodeType="with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wipe(up)">
                                      <p:cBhvr>
                                        <p:cTn id="30" dur="500"/>
                                        <p:tgtEl>
                                          <p:spTgt spid="47"/>
                                        </p:tgtEl>
                                      </p:cBhvr>
                                    </p:animEffect>
                                  </p:childTnLst>
                                </p:cTn>
                              </p:par>
                            </p:childTnLst>
                          </p:cTn>
                        </p:par>
                        <p:par>
                          <p:cTn id="31" fill="hold">
                            <p:stCondLst>
                              <p:cond delay="3500"/>
                            </p:stCondLst>
                            <p:childTnLst>
                              <p:par>
                                <p:cTn id="32" presetID="10"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fade">
                                      <p:cBhvr>
                                        <p:cTn id="40" dur="500"/>
                                        <p:tgtEl>
                                          <p:spTgt spid="4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500"/>
                                        <p:tgtEl>
                                          <p:spTgt spid="4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74"/>
                                        </p:tgtEl>
                                        <p:attrNameLst>
                                          <p:attrName>style.visibility</p:attrName>
                                        </p:attrNameLst>
                                      </p:cBhvr>
                                      <p:to>
                                        <p:strVal val="visible"/>
                                      </p:to>
                                    </p:set>
                                    <p:animEffect transition="in" filter="fade">
                                      <p:cBhvr>
                                        <p:cTn id="48" dur="500"/>
                                        <p:tgtEl>
                                          <p:spTgt spid="74"/>
                                        </p:tgtEl>
                                      </p:cBhvr>
                                    </p:animEffect>
                                  </p:childTnLst>
                                </p:cTn>
                              </p:par>
                            </p:childTnLst>
                          </p:cTn>
                        </p:par>
                        <p:par>
                          <p:cTn id="49" fill="hold">
                            <p:stCondLst>
                              <p:cond delay="500"/>
                            </p:stCondLst>
                            <p:childTnLst>
                              <p:par>
                                <p:cTn id="50" presetID="42" presetClass="path" presetSubtype="0" accel="50000" decel="50000" fill="hold" nodeType="afterEffect">
                                  <p:stCondLst>
                                    <p:cond delay="0"/>
                                  </p:stCondLst>
                                  <p:childTnLst>
                                    <p:animMotion origin="layout" path="M -3.33333E-6 3.7037E-7 L -0.03333 -0.09977 " pathEditMode="relative" rAng="0" ptsTypes="AA">
                                      <p:cBhvr>
                                        <p:cTn id="51" dur="2000" fill="hold"/>
                                        <p:tgtEl>
                                          <p:spTgt spid="50"/>
                                        </p:tgtEl>
                                        <p:attrNameLst>
                                          <p:attrName>ppt_x</p:attrName>
                                          <p:attrName>ppt_y</p:attrName>
                                        </p:attrNameLst>
                                      </p:cBhvr>
                                      <p:rCtr x="-1667" y="-5000"/>
                                    </p:animMotion>
                                  </p:childTnLst>
                                </p:cTn>
                              </p:par>
                            </p:childTnLst>
                          </p:cTn>
                        </p:par>
                        <p:par>
                          <p:cTn id="52" fill="hold">
                            <p:stCondLst>
                              <p:cond delay="2500"/>
                            </p:stCondLst>
                            <p:childTnLst>
                              <p:par>
                                <p:cTn id="53" presetID="10" presetClass="entr" presetSubtype="0"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Effect transition="in" filter="fade">
                                      <p:cBhvr>
                                        <p:cTn id="55" dur="500"/>
                                        <p:tgtEl>
                                          <p:spTgt spid="57"/>
                                        </p:tgtEl>
                                      </p:cBhvr>
                                    </p:animEffect>
                                  </p:childTnLst>
                                </p:cTn>
                              </p:par>
                            </p:childTnLst>
                          </p:cTn>
                        </p:par>
                        <p:par>
                          <p:cTn id="56" fill="hold">
                            <p:stCondLst>
                              <p:cond delay="3000"/>
                            </p:stCondLst>
                            <p:childTnLst>
                              <p:par>
                                <p:cTn id="57" presetID="10" presetClass="entr" presetSubtype="0"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Effect transition="in" filter="fade">
                                      <p:cBhvr>
                                        <p:cTn id="59" dur="500"/>
                                        <p:tgtEl>
                                          <p:spTgt spid="52"/>
                                        </p:tgtEl>
                                      </p:cBhvr>
                                    </p:animEffect>
                                  </p:childTnLst>
                                </p:cTn>
                              </p:par>
                            </p:childTnLst>
                          </p:cTn>
                        </p:par>
                        <p:par>
                          <p:cTn id="60" fill="hold">
                            <p:stCondLst>
                              <p:cond delay="3500"/>
                            </p:stCondLst>
                            <p:childTnLst>
                              <p:par>
                                <p:cTn id="61" presetID="22" presetClass="entr" presetSubtype="8"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Effect transition="in" filter="wipe(left)">
                                      <p:cBhvr>
                                        <p:cTn id="63" dur="500"/>
                                        <p:tgtEl>
                                          <p:spTgt spid="59"/>
                                        </p:tgtEl>
                                      </p:cBhvr>
                                    </p:animEffect>
                                  </p:childTnLst>
                                </p:cTn>
                              </p:par>
                            </p:childTnLst>
                          </p:cTn>
                        </p:par>
                        <p:par>
                          <p:cTn id="64" fill="hold">
                            <p:stCondLst>
                              <p:cond delay="4000"/>
                            </p:stCondLst>
                            <p:childTnLst>
                              <p:par>
                                <p:cTn id="65" presetID="10" presetClass="entr" presetSubtype="0" fill="hold" grpId="0" nodeType="after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500"/>
                                        <p:tgtEl>
                                          <p:spTgt spid="60"/>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fade">
                                      <p:cBhvr>
                                        <p:cTn id="70" dur="500"/>
                                        <p:tgtEl>
                                          <p:spTgt spid="61"/>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63"/>
                                        </p:tgtEl>
                                        <p:attrNameLst>
                                          <p:attrName>style.visibility</p:attrName>
                                        </p:attrNameLst>
                                      </p:cBhvr>
                                      <p:to>
                                        <p:strVal val="visible"/>
                                      </p:to>
                                    </p:set>
                                    <p:animEffect transition="in" filter="fade">
                                      <p:cBhvr>
                                        <p:cTn id="7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16" grpId="0"/>
      <p:bldP spid="17" grpId="0" animBg="1"/>
      <p:bldP spid="19" grpId="0" animBg="1"/>
      <p:bldP spid="23" grpId="0"/>
      <p:bldP spid="43" grpId="0" animBg="1"/>
      <p:bldP spid="45" grpId="0"/>
      <p:bldP spid="46" grpId="0" animBg="1"/>
      <p:bldP spid="49" grpId="0"/>
      <p:bldP spid="21" grpId="0" animBg="1"/>
      <p:bldP spid="52" grpId="0"/>
      <p:bldP spid="59" grpId="0" animBg="1"/>
      <p:bldP spid="57" grpId="0" animBg="1"/>
      <p:bldP spid="60" grpId="0"/>
      <p:bldP spid="61" grpId="0" animBg="1"/>
      <p:bldP spid="6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7620000" y="6553200"/>
            <a:ext cx="817164" cy="261610"/>
          </a:xfrm>
          <a:prstGeom prst="rect">
            <a:avLst/>
          </a:prstGeom>
          <a:noFill/>
        </p:spPr>
        <p:txBody>
          <a:bodyPr wrap="square" rtlCol="0">
            <a:spAutoFit/>
          </a:bodyPr>
          <a:lstStyle/>
          <a:p>
            <a:pPr algn="ctr"/>
            <a:r>
              <a:rPr lang="en-US" sz="1100" dirty="0" smtClean="0">
                <a:solidFill>
                  <a:prstClr val="white"/>
                </a:solidFill>
                <a:latin typeface="Century Gothic" panose="020B0502020202020204" pitchFamily="34" charset="0"/>
              </a:rPr>
              <a:t>SLIDE </a:t>
            </a:r>
            <a:fld id="{6FD6B7A6-E1EC-4D2B-BE3B-190BA12621E0}" type="slidenum">
              <a:rPr lang="en-US" sz="1100" smtClean="0">
                <a:solidFill>
                  <a:prstClr val="white"/>
                </a:solidFill>
                <a:latin typeface="Century Gothic" panose="020B0502020202020204" pitchFamily="34" charset="0"/>
              </a:rPr>
              <a:pPr algn="ctr"/>
              <a:t>25</a:t>
            </a:fld>
            <a:endParaRPr lang="en-US" sz="1100" dirty="0">
              <a:solidFill>
                <a:prstClr val="white"/>
              </a:solidFill>
              <a:latin typeface="Century Gothic" panose="020B0502020202020204" pitchFamily="34" charset="0"/>
            </a:endParaRPr>
          </a:p>
        </p:txBody>
      </p:sp>
      <p:sp>
        <p:nvSpPr>
          <p:cNvPr id="9" name="TextBox 8"/>
          <p:cNvSpPr txBox="1"/>
          <p:nvPr/>
        </p:nvSpPr>
        <p:spPr>
          <a:xfrm>
            <a:off x="6553200" y="6560940"/>
            <a:ext cx="1037463" cy="261610"/>
          </a:xfrm>
          <a:prstGeom prst="rect">
            <a:avLst/>
          </a:prstGeom>
          <a:noFill/>
        </p:spPr>
        <p:txBody>
          <a:bodyPr wrap="none" rtlCol="0">
            <a:spAutoFit/>
          </a:bodyPr>
          <a:lstStyle/>
          <a:p>
            <a:r>
              <a:rPr lang="en-US" sz="1100" dirty="0" smtClean="0">
                <a:solidFill>
                  <a:prstClr val="black">
                    <a:lumMod val="50000"/>
                    <a:lumOff val="50000"/>
                  </a:prstClr>
                </a:solidFill>
                <a:latin typeface="Century Gothic" panose="020B0502020202020204" pitchFamily="34" charset="0"/>
              </a:rPr>
              <a:t>CHAPTER 27</a:t>
            </a:r>
            <a:r>
              <a:rPr lang="en-US" sz="1100" dirty="0" smtClean="0">
                <a:solidFill>
                  <a:srgbClr val="009999"/>
                </a:solidFill>
                <a:latin typeface="Century Gothic" panose="020B0502020202020204" pitchFamily="34" charset="0"/>
              </a:rPr>
              <a:t> </a:t>
            </a:r>
            <a:endParaRPr lang="en-US" sz="1100" dirty="0">
              <a:solidFill>
                <a:prstClr val="white"/>
              </a:solidFill>
              <a:latin typeface="Century Gothic" panose="020B0502020202020204" pitchFamily="34" charset="0"/>
            </a:endParaRPr>
          </a:p>
        </p:txBody>
      </p:sp>
      <p:pic>
        <p:nvPicPr>
          <p:cNvPr id="4098" name="Picture 2" descr="C:\Users\chiang\Dropbox\Eric Chiang - Jeremys slide files\Core3e_Lecture10_Chapter27\Core3e_Lecture10_Chapter27\Slide1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9144000" cy="6592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6579716"/>
      </p:ext>
    </p:extLst>
  </p:cSld>
  <p:clrMapOvr>
    <a:masterClrMapping/>
  </p:clrMapOvr>
  <p:transition spd="slow">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Isosceles Triangle 26"/>
          <p:cNvSpPr/>
          <p:nvPr/>
        </p:nvSpPr>
        <p:spPr>
          <a:xfrm rot="10800000">
            <a:off x="457200" y="704794"/>
            <a:ext cx="848247" cy="514406"/>
          </a:xfrm>
          <a:prstGeom prst="triangle">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9"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57200" y="1295400"/>
            <a:ext cx="3291840" cy="4953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ounded Rectangle 12"/>
          <p:cNvSpPr/>
          <p:nvPr/>
        </p:nvSpPr>
        <p:spPr>
          <a:xfrm>
            <a:off x="135774" y="426720"/>
            <a:ext cx="7740329" cy="594360"/>
          </a:xfrm>
          <a:prstGeom prst="roundRect">
            <a:avLst>
              <a:gd name="adj" fmla="val 13721"/>
            </a:avLst>
          </a:prstGeom>
          <a:solidFill>
            <a:srgbClr val="00999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TextBox 13"/>
          <p:cNvSpPr txBox="1"/>
          <p:nvPr/>
        </p:nvSpPr>
        <p:spPr>
          <a:xfrm>
            <a:off x="211974" y="420916"/>
            <a:ext cx="7560426" cy="600164"/>
          </a:xfrm>
          <a:prstGeom prst="rect">
            <a:avLst/>
          </a:prstGeom>
          <a:noFill/>
        </p:spPr>
        <p:txBody>
          <a:bodyPr wrap="square" rtlCol="0">
            <a:spAutoFit/>
          </a:bodyPr>
          <a:lstStyle/>
          <a:p>
            <a:r>
              <a:rPr lang="en-US" sz="3300" dirty="0" smtClean="0">
                <a:solidFill>
                  <a:prstClr val="white"/>
                </a:solidFill>
                <a:latin typeface="Century Gothic" panose="020B0502020202020204" pitchFamily="34" charset="0"/>
              </a:rPr>
              <a:t>FLEXIBLE VS. FIXED EXCHANGE RATES</a:t>
            </a:r>
            <a:endParaRPr lang="en-US" sz="3300" dirty="0">
              <a:solidFill>
                <a:prstClr val="white"/>
              </a:solidFill>
              <a:latin typeface="Century Gothic" panose="020B0502020202020204" pitchFamily="34" charset="0"/>
            </a:endParaRPr>
          </a:p>
        </p:txBody>
      </p:sp>
      <p:cxnSp>
        <p:nvCxnSpPr>
          <p:cNvPr id="7" name="Straight Connector 6"/>
          <p:cNvCxnSpPr/>
          <p:nvPr/>
        </p:nvCxnSpPr>
        <p:spPr>
          <a:xfrm>
            <a:off x="2057400" y="2616595"/>
            <a:ext cx="0" cy="608112"/>
          </a:xfrm>
          <a:prstGeom prst="line">
            <a:avLst/>
          </a:prstGeom>
          <a:ln w="762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685800" y="1540639"/>
            <a:ext cx="2734886" cy="1369185"/>
          </a:xfrm>
          <a:prstGeom prst="roundRect">
            <a:avLst>
              <a:gd name="adj" fmla="val 13721"/>
            </a:avLst>
          </a:prstGeom>
          <a:solidFill>
            <a:srgbClr val="00999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 name="TextBox 19"/>
          <p:cNvSpPr txBox="1"/>
          <p:nvPr/>
        </p:nvSpPr>
        <p:spPr>
          <a:xfrm>
            <a:off x="685800" y="1524000"/>
            <a:ext cx="2734886" cy="1431161"/>
          </a:xfrm>
          <a:prstGeom prst="rect">
            <a:avLst/>
          </a:prstGeom>
          <a:noFill/>
        </p:spPr>
        <p:txBody>
          <a:bodyPr wrap="square" rtlCol="0">
            <a:spAutoFit/>
          </a:bodyPr>
          <a:lstStyle/>
          <a:p>
            <a:pPr marL="0" lvl="1" algn="ctr"/>
            <a:r>
              <a:rPr lang="en-US" altLang="en-US" sz="2900" dirty="0" smtClean="0">
                <a:solidFill>
                  <a:prstClr val="white"/>
                </a:solidFill>
                <a:latin typeface="Century Gothic" panose="020B0502020202020204" pitchFamily="34" charset="0"/>
                <a:cs typeface="Arial" charset="0"/>
              </a:rPr>
              <a:t>FLEXIBLE EXCHANGE RATE</a:t>
            </a:r>
            <a:endParaRPr lang="en-US" altLang="en-US" sz="2900" dirty="0">
              <a:solidFill>
                <a:prstClr val="white"/>
              </a:solidFill>
              <a:latin typeface="Century Gothic" panose="020B0502020202020204" pitchFamily="34" charset="0"/>
              <a:cs typeface="Arial" charset="0"/>
            </a:endParaRPr>
          </a:p>
        </p:txBody>
      </p:sp>
      <p:sp>
        <p:nvSpPr>
          <p:cNvPr id="2" name="Rectangle 1"/>
          <p:cNvSpPr/>
          <p:nvPr/>
        </p:nvSpPr>
        <p:spPr>
          <a:xfrm>
            <a:off x="685800" y="3124200"/>
            <a:ext cx="2849186" cy="28956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5" name="Content Placeholder 1"/>
          <p:cNvSpPr txBox="1">
            <a:spLocks/>
          </p:cNvSpPr>
          <p:nvPr/>
        </p:nvSpPr>
        <p:spPr>
          <a:xfrm>
            <a:off x="685800" y="3200400"/>
            <a:ext cx="2849186" cy="2895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lvl="2">
              <a:buClr>
                <a:prstClr val="black">
                  <a:lumMod val="75000"/>
                  <a:lumOff val="25000"/>
                </a:prstClr>
              </a:buClr>
              <a:defRPr/>
            </a:pPr>
            <a:r>
              <a:rPr lang="en-US" dirty="0" smtClean="0">
                <a:solidFill>
                  <a:prstClr val="white"/>
                </a:solidFill>
                <a:latin typeface="Century Gothic" panose="020B0502020202020204" pitchFamily="34" charset="0"/>
                <a:cs typeface="Arial" charset="0"/>
              </a:rPr>
              <a:t>DETERMINED IN INTERNATIONAL CURRENCY MARKETS, GIVEN A COUNTRY’S MACRO POLICIES</a:t>
            </a:r>
            <a:endParaRPr lang="en-US" dirty="0">
              <a:solidFill>
                <a:prstClr val="white"/>
              </a:solidFill>
              <a:latin typeface="Century Gothic" panose="020B0502020202020204" pitchFamily="34" charset="0"/>
              <a:cs typeface="Arial" panose="020B0604020202020204" pitchFamily="34" charset="0"/>
            </a:endParaRPr>
          </a:p>
        </p:txBody>
      </p:sp>
      <p:pic>
        <p:nvPicPr>
          <p:cNvPr id="23"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175760" y="1295400"/>
            <a:ext cx="3291840" cy="4953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6" name="Straight Connector 25"/>
          <p:cNvCxnSpPr/>
          <p:nvPr/>
        </p:nvCxnSpPr>
        <p:spPr>
          <a:xfrm>
            <a:off x="5776352" y="2667000"/>
            <a:ext cx="0" cy="608112"/>
          </a:xfrm>
          <a:prstGeom prst="line">
            <a:avLst/>
          </a:prstGeom>
          <a:ln w="762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0" name="Rounded Rectangle 29"/>
          <p:cNvSpPr/>
          <p:nvPr/>
        </p:nvSpPr>
        <p:spPr>
          <a:xfrm>
            <a:off x="4404360" y="1540639"/>
            <a:ext cx="2734886" cy="1369185"/>
          </a:xfrm>
          <a:prstGeom prst="roundRect">
            <a:avLst>
              <a:gd name="adj" fmla="val 13721"/>
            </a:avLst>
          </a:prstGeom>
          <a:solidFill>
            <a:srgbClr val="00999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TextBox 30"/>
          <p:cNvSpPr txBox="1"/>
          <p:nvPr/>
        </p:nvSpPr>
        <p:spPr>
          <a:xfrm>
            <a:off x="4404361" y="1524000"/>
            <a:ext cx="2734886" cy="1431161"/>
          </a:xfrm>
          <a:prstGeom prst="rect">
            <a:avLst/>
          </a:prstGeom>
          <a:noFill/>
        </p:spPr>
        <p:txBody>
          <a:bodyPr wrap="square" rtlCol="0">
            <a:spAutoFit/>
          </a:bodyPr>
          <a:lstStyle/>
          <a:p>
            <a:pPr marL="0" lvl="1" algn="ctr"/>
            <a:r>
              <a:rPr lang="en-US" altLang="en-US" sz="2900" dirty="0" smtClean="0">
                <a:solidFill>
                  <a:prstClr val="white"/>
                </a:solidFill>
                <a:latin typeface="Century Gothic" panose="020B0502020202020204" pitchFamily="34" charset="0"/>
                <a:cs typeface="Arial" charset="0"/>
              </a:rPr>
              <a:t>FIXED EXCHANGE RATE</a:t>
            </a:r>
            <a:endParaRPr lang="en-US" altLang="en-US" sz="2900" dirty="0">
              <a:solidFill>
                <a:prstClr val="white"/>
              </a:solidFill>
              <a:latin typeface="Century Gothic" panose="020B0502020202020204" pitchFamily="34" charset="0"/>
              <a:cs typeface="Arial" charset="0"/>
            </a:endParaRPr>
          </a:p>
        </p:txBody>
      </p:sp>
      <p:sp>
        <p:nvSpPr>
          <p:cNvPr id="32" name="Rectangle 31"/>
          <p:cNvSpPr/>
          <p:nvPr/>
        </p:nvSpPr>
        <p:spPr>
          <a:xfrm>
            <a:off x="4404360" y="3124200"/>
            <a:ext cx="2849186" cy="28956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3" name="Content Placeholder 1"/>
          <p:cNvSpPr txBox="1">
            <a:spLocks/>
          </p:cNvSpPr>
          <p:nvPr/>
        </p:nvSpPr>
        <p:spPr>
          <a:xfrm>
            <a:off x="4404360" y="3200400"/>
            <a:ext cx="2849186" cy="2895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altLang="en-US" sz="2400" dirty="0" smtClean="0">
                <a:solidFill>
                  <a:prstClr val="white"/>
                </a:solidFill>
                <a:latin typeface="Century Gothic" panose="020B0502020202020204" pitchFamily="34" charset="0"/>
                <a:cs typeface="Arial" charset="0"/>
              </a:rPr>
              <a:t>EACH GOVERNMENT DETERMINES ITS EXCHANGE RATE AND USES MACRO POLICY TO MAINTAIN IT</a:t>
            </a:r>
            <a:endParaRPr lang="en-US" altLang="en-US" sz="2400" dirty="0">
              <a:solidFill>
                <a:prstClr val="white"/>
              </a:solidFill>
              <a:latin typeface="Century Gothic" panose="020B0502020202020204" pitchFamily="34" charset="0"/>
              <a:cs typeface="Arial" charset="0"/>
            </a:endParaRPr>
          </a:p>
        </p:txBody>
      </p:sp>
      <p:sp>
        <p:nvSpPr>
          <p:cNvPr id="22" name="TextBox 21"/>
          <p:cNvSpPr txBox="1"/>
          <p:nvPr/>
        </p:nvSpPr>
        <p:spPr>
          <a:xfrm>
            <a:off x="6553200" y="6560940"/>
            <a:ext cx="1037463" cy="261610"/>
          </a:xfrm>
          <a:prstGeom prst="rect">
            <a:avLst/>
          </a:prstGeom>
          <a:noFill/>
        </p:spPr>
        <p:txBody>
          <a:bodyPr wrap="none" rtlCol="0">
            <a:spAutoFit/>
          </a:bodyPr>
          <a:lstStyle/>
          <a:p>
            <a:r>
              <a:rPr lang="en-US" sz="1100" dirty="0" smtClean="0">
                <a:solidFill>
                  <a:prstClr val="black">
                    <a:lumMod val="50000"/>
                    <a:lumOff val="50000"/>
                  </a:prstClr>
                </a:solidFill>
                <a:latin typeface="Century Gothic" panose="020B0502020202020204" pitchFamily="34" charset="0"/>
              </a:rPr>
              <a:t>CHAPTER 27</a:t>
            </a:r>
            <a:r>
              <a:rPr lang="en-US" sz="1100" dirty="0" smtClean="0">
                <a:solidFill>
                  <a:srgbClr val="009999"/>
                </a:solidFill>
                <a:latin typeface="Century Gothic" panose="020B0502020202020204" pitchFamily="34" charset="0"/>
              </a:rPr>
              <a:t> </a:t>
            </a:r>
            <a:endParaRPr lang="en-US" sz="1100" dirty="0">
              <a:solidFill>
                <a:prstClr val="white"/>
              </a:solidFill>
              <a:latin typeface="Century Gothic" panose="020B0502020202020204" pitchFamily="34" charset="0"/>
            </a:endParaRPr>
          </a:p>
        </p:txBody>
      </p:sp>
      <p:sp>
        <p:nvSpPr>
          <p:cNvPr id="24" name="TextBox 23"/>
          <p:cNvSpPr txBox="1"/>
          <p:nvPr/>
        </p:nvSpPr>
        <p:spPr>
          <a:xfrm>
            <a:off x="7620000" y="6553200"/>
            <a:ext cx="817164" cy="261610"/>
          </a:xfrm>
          <a:prstGeom prst="rect">
            <a:avLst/>
          </a:prstGeom>
          <a:noFill/>
        </p:spPr>
        <p:txBody>
          <a:bodyPr wrap="square" rtlCol="0">
            <a:spAutoFit/>
          </a:bodyPr>
          <a:lstStyle/>
          <a:p>
            <a:pPr algn="ctr"/>
            <a:r>
              <a:rPr lang="en-US" sz="1100" dirty="0" smtClean="0">
                <a:solidFill>
                  <a:prstClr val="white"/>
                </a:solidFill>
                <a:latin typeface="Century Gothic" panose="020B0502020202020204" pitchFamily="34" charset="0"/>
              </a:rPr>
              <a:t>SLIDE </a:t>
            </a:r>
            <a:fld id="{6FD6B7A6-E1EC-4D2B-BE3B-190BA12621E0}" type="slidenum">
              <a:rPr lang="en-US" sz="1100" smtClean="0">
                <a:solidFill>
                  <a:prstClr val="white"/>
                </a:solidFill>
                <a:latin typeface="Century Gothic" panose="020B0502020202020204" pitchFamily="34" charset="0"/>
              </a:rPr>
              <a:pPr algn="ctr"/>
              <a:t>26</a:t>
            </a:fld>
            <a:endParaRPr lang="en-US" sz="1100"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3366280824"/>
      </p:ext>
    </p:extLst>
  </p:cSld>
  <p:clrMapOvr>
    <a:masterClrMapping/>
  </p:clrMapOvr>
  <p:transition spd="slow">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chiang\Dropbox\Eric Chiang - Jeremys slide files\Core3e Pictures\ch22_22un14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583680"/>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152400" y="4648200"/>
            <a:ext cx="8839200" cy="1828800"/>
          </a:xfrm>
          <a:prstGeom prst="roundRect">
            <a:avLst/>
          </a:prstGeom>
          <a:solidFill>
            <a:srgbClr val="00999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Content Placeholder 2"/>
          <p:cNvSpPr>
            <a:spLocks noGrp="1"/>
          </p:cNvSpPr>
          <p:nvPr>
            <p:ph idx="1"/>
          </p:nvPr>
        </p:nvSpPr>
        <p:spPr>
          <a:xfrm>
            <a:off x="152400" y="4648200"/>
            <a:ext cx="8839200" cy="1937480"/>
          </a:xfrm>
        </p:spPr>
        <p:txBody>
          <a:bodyPr>
            <a:normAutofit lnSpcReduction="10000"/>
          </a:bodyPr>
          <a:lstStyle/>
          <a:p>
            <a:pPr marL="0" indent="0" algn="ctr" eaLnBrk="1" hangingPunct="1">
              <a:buFont typeface="Arial" pitchFamily="34" charset="0"/>
              <a:buNone/>
              <a:defRPr/>
            </a:pPr>
            <a:r>
              <a:rPr lang="en-US" dirty="0" smtClean="0">
                <a:solidFill>
                  <a:schemeClr val="bg1"/>
                </a:solidFill>
                <a:latin typeface="Century Gothic" panose="020B0502020202020204" pitchFamily="34" charset="0"/>
              </a:rPr>
              <a:t>THE GOLD STANDARD TIED CURRENCY VALUES TO QUANTITIES OF GOLD. IF A COUNTRY’S IMPORTS EXCEEDED EXPORTS, ITS DEFICIT WAS PAID IN GOLD.</a:t>
            </a:r>
          </a:p>
        </p:txBody>
      </p:sp>
      <p:sp>
        <p:nvSpPr>
          <p:cNvPr id="12" name="TextBox 11"/>
          <p:cNvSpPr txBox="1"/>
          <p:nvPr/>
        </p:nvSpPr>
        <p:spPr>
          <a:xfrm>
            <a:off x="7620000" y="6553200"/>
            <a:ext cx="817164" cy="261610"/>
          </a:xfrm>
          <a:prstGeom prst="rect">
            <a:avLst/>
          </a:prstGeom>
          <a:noFill/>
        </p:spPr>
        <p:txBody>
          <a:bodyPr wrap="square" rtlCol="0">
            <a:spAutoFit/>
          </a:bodyPr>
          <a:lstStyle/>
          <a:p>
            <a:pPr algn="ctr"/>
            <a:r>
              <a:rPr lang="en-US" sz="1100" dirty="0" smtClean="0">
                <a:solidFill>
                  <a:prstClr val="white"/>
                </a:solidFill>
                <a:latin typeface="Century Gothic" panose="020B0502020202020204" pitchFamily="34" charset="0"/>
              </a:rPr>
              <a:t>SLIDE </a:t>
            </a:r>
            <a:fld id="{6FD6B7A6-E1EC-4D2B-BE3B-190BA12621E0}" type="slidenum">
              <a:rPr lang="en-US" sz="1100" smtClean="0">
                <a:solidFill>
                  <a:prstClr val="white"/>
                </a:solidFill>
                <a:latin typeface="Century Gothic" panose="020B0502020202020204" pitchFamily="34" charset="0"/>
              </a:rPr>
              <a:pPr algn="ctr"/>
              <a:t>27</a:t>
            </a:fld>
            <a:endParaRPr lang="en-US" sz="1100" dirty="0">
              <a:solidFill>
                <a:prstClr val="white"/>
              </a:solidFill>
              <a:latin typeface="Century Gothic" panose="020B0502020202020204" pitchFamily="34" charset="0"/>
            </a:endParaRPr>
          </a:p>
        </p:txBody>
      </p:sp>
      <p:sp>
        <p:nvSpPr>
          <p:cNvPr id="9" name="TextBox 8"/>
          <p:cNvSpPr txBox="1"/>
          <p:nvPr/>
        </p:nvSpPr>
        <p:spPr>
          <a:xfrm>
            <a:off x="6553200" y="6560940"/>
            <a:ext cx="1037463" cy="261610"/>
          </a:xfrm>
          <a:prstGeom prst="rect">
            <a:avLst/>
          </a:prstGeom>
          <a:noFill/>
        </p:spPr>
        <p:txBody>
          <a:bodyPr wrap="none" rtlCol="0">
            <a:spAutoFit/>
          </a:bodyPr>
          <a:lstStyle/>
          <a:p>
            <a:r>
              <a:rPr lang="en-US" sz="1100" dirty="0" smtClean="0">
                <a:solidFill>
                  <a:prstClr val="black">
                    <a:lumMod val="50000"/>
                    <a:lumOff val="50000"/>
                  </a:prstClr>
                </a:solidFill>
                <a:latin typeface="Century Gothic" panose="020B0502020202020204" pitchFamily="34" charset="0"/>
              </a:rPr>
              <a:t>CHAPTER 27</a:t>
            </a:r>
            <a:r>
              <a:rPr lang="en-US" sz="1100" dirty="0" smtClean="0">
                <a:solidFill>
                  <a:srgbClr val="009999"/>
                </a:solidFill>
                <a:latin typeface="Century Gothic" panose="020B0502020202020204" pitchFamily="34" charset="0"/>
              </a:rPr>
              <a:t> </a:t>
            </a:r>
            <a:endParaRPr lang="en-US" sz="1100" dirty="0">
              <a:solidFill>
                <a:prstClr val="white"/>
              </a:solidFill>
              <a:latin typeface="Century Gothic" panose="020B0502020202020204" pitchFamily="34" charset="0"/>
            </a:endParaRPr>
          </a:p>
        </p:txBody>
      </p:sp>
      <p:sp>
        <p:nvSpPr>
          <p:cNvPr id="10" name="TextBox 9"/>
          <p:cNvSpPr txBox="1"/>
          <p:nvPr/>
        </p:nvSpPr>
        <p:spPr>
          <a:xfrm>
            <a:off x="8839200" y="114301"/>
            <a:ext cx="307777" cy="3467099"/>
          </a:xfrm>
          <a:prstGeom prst="rect">
            <a:avLst/>
          </a:prstGeom>
          <a:noFill/>
        </p:spPr>
        <p:txBody>
          <a:bodyPr vert="vert270" wrap="square" rtlCol="0">
            <a:spAutoFit/>
          </a:bodyPr>
          <a:lstStyle/>
          <a:p>
            <a:pPr algn="r"/>
            <a:r>
              <a:rPr lang="en-US" sz="800" dirty="0">
                <a:solidFill>
                  <a:srgbClr val="000000"/>
                </a:solidFill>
                <a:latin typeface="Century Gothic"/>
                <a:ea typeface="Century Gothic"/>
                <a:cs typeface="Century Gothic"/>
              </a:rPr>
              <a:t>TOM GRILL/CORBIS</a:t>
            </a:r>
            <a:endParaRPr lang="en-US" sz="800" dirty="0">
              <a:solidFill>
                <a:srgbClr val="000000"/>
              </a:solidFill>
              <a:latin typeface="Century Gothic" pitchFamily="34" charset="0"/>
            </a:endParaRPr>
          </a:p>
        </p:txBody>
      </p:sp>
    </p:spTree>
    <p:extLst>
      <p:ext uri="{BB962C8B-B14F-4D97-AF65-F5344CB8AC3E}">
        <p14:creationId xmlns:p14="http://schemas.microsoft.com/office/powerpoint/2010/main" val="1742082248"/>
      </p:ext>
    </p:extLst>
  </p:cSld>
  <p:clrMapOvr>
    <a:masterClrMapping/>
  </p:clrMapOvr>
  <p:transition spd="slow">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sosceles Triangle 8"/>
          <p:cNvSpPr/>
          <p:nvPr/>
        </p:nvSpPr>
        <p:spPr>
          <a:xfrm rot="10800000">
            <a:off x="457200" y="685800"/>
            <a:ext cx="848247" cy="514406"/>
          </a:xfrm>
          <a:prstGeom prst="triangle">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ounded Rectangle 12"/>
          <p:cNvSpPr/>
          <p:nvPr/>
        </p:nvSpPr>
        <p:spPr>
          <a:xfrm>
            <a:off x="138063" y="381000"/>
            <a:ext cx="7939137" cy="594360"/>
          </a:xfrm>
          <a:prstGeom prst="roundRect">
            <a:avLst>
              <a:gd name="adj" fmla="val 22445"/>
            </a:avLst>
          </a:prstGeom>
          <a:solidFill>
            <a:srgbClr val="00999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TextBox 13"/>
          <p:cNvSpPr txBox="1"/>
          <p:nvPr/>
        </p:nvSpPr>
        <p:spPr>
          <a:xfrm>
            <a:off x="115622" y="405900"/>
            <a:ext cx="8323112" cy="538609"/>
          </a:xfrm>
          <a:prstGeom prst="rect">
            <a:avLst/>
          </a:prstGeom>
          <a:noFill/>
        </p:spPr>
        <p:txBody>
          <a:bodyPr wrap="none" rtlCol="0">
            <a:spAutoFit/>
          </a:bodyPr>
          <a:lstStyle/>
          <a:p>
            <a:r>
              <a:rPr lang="en-US" sz="2800" dirty="0" smtClean="0">
                <a:solidFill>
                  <a:prstClr val="white"/>
                </a:solidFill>
                <a:latin typeface="Century Gothic" panose="020B0502020202020204" pitchFamily="34" charset="0"/>
              </a:rPr>
              <a:t>FROM GOLD STANDARD TO BRETTON WOODS</a:t>
            </a:r>
            <a:endParaRPr lang="en-US" sz="2800" dirty="0">
              <a:solidFill>
                <a:prstClr val="white"/>
              </a:solidFill>
              <a:latin typeface="Century Gothic" panose="020B0502020202020204" pitchFamily="34" charset="0"/>
            </a:endParaRPr>
          </a:p>
        </p:txBody>
      </p:sp>
      <p:sp>
        <p:nvSpPr>
          <p:cNvPr id="7" name="Content Placeholder 2"/>
          <p:cNvSpPr txBox="1">
            <a:spLocks/>
          </p:cNvSpPr>
          <p:nvPr/>
        </p:nvSpPr>
        <p:spPr>
          <a:xfrm>
            <a:off x="228600" y="1352606"/>
            <a:ext cx="7799982" cy="5048194"/>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buClr>
                <a:prstClr val="black">
                  <a:lumMod val="65000"/>
                  <a:lumOff val="35000"/>
                </a:prstClr>
              </a:buClr>
              <a:buFont typeface="Wingdings" panose="05000000000000000000" pitchFamily="2" charset="2"/>
              <a:buChar char="Ü"/>
            </a:pPr>
            <a:r>
              <a:rPr lang="en-US" altLang="en-US" dirty="0" smtClean="0">
                <a:solidFill>
                  <a:prstClr val="black">
                    <a:lumMod val="50000"/>
                    <a:lumOff val="50000"/>
                  </a:prstClr>
                </a:solidFill>
                <a:latin typeface="Arial" panose="020B0604020202020204" pitchFamily="34" charset="0"/>
                <a:cs typeface="Arial" panose="020B0604020202020204" pitchFamily="34" charset="0"/>
              </a:rPr>
              <a:t>Before the Great Depression, most of the world’s economies were on the </a:t>
            </a:r>
            <a:r>
              <a:rPr lang="en-US" altLang="en-US" dirty="0" smtClean="0">
                <a:solidFill>
                  <a:srgbClr val="F79646"/>
                </a:solidFill>
                <a:latin typeface="Arial" panose="020B0604020202020204" pitchFamily="34" charset="0"/>
                <a:cs typeface="Arial" panose="020B0604020202020204" pitchFamily="34" charset="0"/>
              </a:rPr>
              <a:t>gold standard</a:t>
            </a:r>
            <a:r>
              <a:rPr lang="en-US" altLang="en-US" dirty="0" smtClean="0">
                <a:solidFill>
                  <a:prstClr val="black">
                    <a:lumMod val="50000"/>
                    <a:lumOff val="50000"/>
                  </a:prstClr>
                </a:solidFill>
                <a:latin typeface="Arial" panose="020B0604020202020204" pitchFamily="34" charset="0"/>
                <a:cs typeface="Arial" panose="020B0604020202020204" pitchFamily="34" charset="0"/>
              </a:rPr>
              <a:t>.</a:t>
            </a:r>
          </a:p>
          <a:p>
            <a:pPr marL="457200" indent="-457200" algn="l">
              <a:buClr>
                <a:prstClr val="black">
                  <a:lumMod val="65000"/>
                  <a:lumOff val="35000"/>
                </a:prstClr>
              </a:buClr>
              <a:buFont typeface="Wingdings" panose="05000000000000000000" pitchFamily="2" charset="2"/>
              <a:buChar char="Ü"/>
            </a:pPr>
            <a:r>
              <a:rPr lang="en-US" altLang="en-US" dirty="0" smtClean="0">
                <a:solidFill>
                  <a:prstClr val="black">
                    <a:lumMod val="50000"/>
                    <a:lumOff val="50000"/>
                  </a:prstClr>
                </a:solidFill>
                <a:latin typeface="Arial" panose="020B0604020202020204" pitchFamily="34" charset="0"/>
                <a:cs typeface="Arial" panose="020B0604020202020204" pitchFamily="34" charset="0"/>
              </a:rPr>
              <a:t>After World War II, representatives of 44 countries met in Bretton Woods, New Hampshire, to establish a new international monetary system of </a:t>
            </a:r>
            <a:r>
              <a:rPr lang="en-US" altLang="en-US" dirty="0" smtClean="0">
                <a:solidFill>
                  <a:srgbClr val="F79646"/>
                </a:solidFill>
                <a:latin typeface="Arial" panose="020B0604020202020204" pitchFamily="34" charset="0"/>
                <a:cs typeface="Arial" panose="020B0604020202020204" pitchFamily="34" charset="0"/>
              </a:rPr>
              <a:t>fixed exchange rates</a:t>
            </a:r>
            <a:r>
              <a:rPr lang="en-US" altLang="en-US" dirty="0" smtClean="0">
                <a:solidFill>
                  <a:prstClr val="black">
                    <a:lumMod val="50000"/>
                    <a:lumOff val="50000"/>
                  </a:prstClr>
                </a:solidFill>
                <a:latin typeface="Arial" panose="020B0604020202020204" pitchFamily="34" charset="0"/>
                <a:cs typeface="Arial" panose="020B0604020202020204" pitchFamily="34" charset="0"/>
              </a:rPr>
              <a:t>. The IMF was set up.</a:t>
            </a:r>
          </a:p>
          <a:p>
            <a:pPr marL="457200" indent="-457200" algn="l">
              <a:buClr>
                <a:prstClr val="black">
                  <a:lumMod val="65000"/>
                  <a:lumOff val="35000"/>
                </a:prstClr>
              </a:buClr>
              <a:buFont typeface="Wingdings" panose="05000000000000000000" pitchFamily="2" charset="2"/>
              <a:buChar char="Ü"/>
            </a:pPr>
            <a:r>
              <a:rPr lang="en-US" altLang="en-US" dirty="0" smtClean="0">
                <a:solidFill>
                  <a:prstClr val="black">
                    <a:lumMod val="50000"/>
                    <a:lumOff val="50000"/>
                  </a:prstClr>
                </a:solidFill>
                <a:latin typeface="Arial" panose="020B0604020202020204" pitchFamily="34" charset="0"/>
                <a:cs typeface="Arial" panose="020B0604020202020204" pitchFamily="34" charset="0"/>
              </a:rPr>
              <a:t>By the early 1970s, the fixed-rate system had mostly collapsed.</a:t>
            </a:r>
          </a:p>
          <a:p>
            <a:pPr algn="l">
              <a:buClr>
                <a:prstClr val="black">
                  <a:lumMod val="65000"/>
                  <a:lumOff val="35000"/>
                </a:prstClr>
              </a:buClr>
            </a:pPr>
            <a:endParaRPr lang="en-US" altLang="en-US" dirty="0" smtClean="0">
              <a:solidFill>
                <a:prstClr val="black">
                  <a:lumMod val="50000"/>
                  <a:lumOff val="50000"/>
                </a:prstClr>
              </a:solidFill>
              <a:latin typeface="Arial" panose="020B0604020202020204" pitchFamily="34" charset="0"/>
              <a:cs typeface="Arial" panose="020B0604020202020204" pitchFamily="34" charset="0"/>
            </a:endParaRPr>
          </a:p>
          <a:p>
            <a:pPr algn="l">
              <a:buClr>
                <a:prstClr val="black">
                  <a:lumMod val="65000"/>
                  <a:lumOff val="35000"/>
                </a:prstClr>
              </a:buClr>
            </a:pPr>
            <a:endParaRPr lang="en-US" altLang="en-US" dirty="0" smtClean="0">
              <a:solidFill>
                <a:prstClr val="black">
                  <a:lumMod val="50000"/>
                  <a:lumOff val="50000"/>
                </a:prstClr>
              </a:solidFill>
              <a:latin typeface="Arial" panose="020B0604020202020204" pitchFamily="34" charset="0"/>
              <a:cs typeface="Arial" panose="020B0604020202020204" pitchFamily="34" charset="0"/>
            </a:endParaRPr>
          </a:p>
          <a:p>
            <a:pPr algn="l">
              <a:buClr>
                <a:prstClr val="black">
                  <a:lumMod val="65000"/>
                  <a:lumOff val="35000"/>
                </a:prstClr>
              </a:buClr>
            </a:pPr>
            <a:endParaRPr lang="en-US" altLang="en-US" dirty="0">
              <a:solidFill>
                <a:prstClr val="black">
                  <a:lumMod val="50000"/>
                  <a:lumOff val="50000"/>
                </a:prstClr>
              </a:solidFill>
              <a:latin typeface="Arial" panose="020B0604020202020204" pitchFamily="34" charset="0"/>
              <a:cs typeface="Arial" panose="020B0604020202020204" pitchFamily="34" charset="0"/>
            </a:endParaRPr>
          </a:p>
          <a:p>
            <a:pPr algn="l">
              <a:buClr>
                <a:prstClr val="black">
                  <a:lumMod val="65000"/>
                  <a:lumOff val="35000"/>
                </a:prstClr>
              </a:buClr>
            </a:pPr>
            <a:endParaRPr lang="en-US" altLang="en-US" dirty="0" smtClean="0">
              <a:solidFill>
                <a:prstClr val="black">
                  <a:lumMod val="50000"/>
                  <a:lumOff val="50000"/>
                </a:prstClr>
              </a:solidFill>
              <a:latin typeface="Arial" panose="020B0604020202020204" pitchFamily="34" charset="0"/>
              <a:cs typeface="Arial" panose="020B0604020202020204" pitchFamily="34" charset="0"/>
            </a:endParaRPr>
          </a:p>
        </p:txBody>
      </p:sp>
      <p:sp>
        <p:nvSpPr>
          <p:cNvPr id="11" name="TextBox 10"/>
          <p:cNvSpPr txBox="1"/>
          <p:nvPr/>
        </p:nvSpPr>
        <p:spPr>
          <a:xfrm>
            <a:off x="7620000" y="6553200"/>
            <a:ext cx="817164" cy="261610"/>
          </a:xfrm>
          <a:prstGeom prst="rect">
            <a:avLst/>
          </a:prstGeom>
          <a:noFill/>
        </p:spPr>
        <p:txBody>
          <a:bodyPr wrap="square" rtlCol="0">
            <a:spAutoFit/>
          </a:bodyPr>
          <a:lstStyle/>
          <a:p>
            <a:pPr algn="ctr"/>
            <a:r>
              <a:rPr lang="en-US" sz="1100" dirty="0" smtClean="0">
                <a:solidFill>
                  <a:prstClr val="white"/>
                </a:solidFill>
                <a:latin typeface="Century Gothic" panose="020B0502020202020204" pitchFamily="34" charset="0"/>
              </a:rPr>
              <a:t>SLIDE </a:t>
            </a:r>
            <a:fld id="{6FD6B7A6-E1EC-4D2B-BE3B-190BA12621E0}" type="slidenum">
              <a:rPr lang="en-US" sz="1100" smtClean="0">
                <a:solidFill>
                  <a:prstClr val="white"/>
                </a:solidFill>
                <a:latin typeface="Century Gothic" panose="020B0502020202020204" pitchFamily="34" charset="0"/>
              </a:rPr>
              <a:pPr algn="ctr"/>
              <a:t>28</a:t>
            </a:fld>
            <a:endParaRPr lang="en-US" sz="1100" dirty="0">
              <a:solidFill>
                <a:prstClr val="white"/>
              </a:solidFill>
              <a:latin typeface="Century Gothic" panose="020B0502020202020204" pitchFamily="34" charset="0"/>
            </a:endParaRPr>
          </a:p>
        </p:txBody>
      </p:sp>
      <p:sp>
        <p:nvSpPr>
          <p:cNvPr id="8" name="TextBox 7"/>
          <p:cNvSpPr txBox="1"/>
          <p:nvPr/>
        </p:nvSpPr>
        <p:spPr>
          <a:xfrm>
            <a:off x="6553200" y="6560940"/>
            <a:ext cx="1037463" cy="261610"/>
          </a:xfrm>
          <a:prstGeom prst="rect">
            <a:avLst/>
          </a:prstGeom>
          <a:noFill/>
        </p:spPr>
        <p:txBody>
          <a:bodyPr wrap="none" rtlCol="0">
            <a:spAutoFit/>
          </a:bodyPr>
          <a:lstStyle/>
          <a:p>
            <a:r>
              <a:rPr lang="en-US" sz="1100" dirty="0" smtClean="0">
                <a:solidFill>
                  <a:prstClr val="black">
                    <a:lumMod val="50000"/>
                    <a:lumOff val="50000"/>
                  </a:prstClr>
                </a:solidFill>
                <a:latin typeface="Century Gothic" panose="020B0502020202020204" pitchFamily="34" charset="0"/>
              </a:rPr>
              <a:t>CHAPTER 27</a:t>
            </a:r>
            <a:r>
              <a:rPr lang="en-US" sz="1100" dirty="0" smtClean="0">
                <a:solidFill>
                  <a:srgbClr val="009999"/>
                </a:solidFill>
                <a:latin typeface="Century Gothic" panose="020B0502020202020204" pitchFamily="34" charset="0"/>
              </a:rPr>
              <a:t> </a:t>
            </a:r>
            <a:endParaRPr lang="en-US" sz="1100"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3510026553"/>
      </p:ext>
    </p:extLst>
  </p:cSld>
  <p:clrMapOvr>
    <a:masterClrMapping/>
  </p:clrMapOvr>
  <p:transition spd="slow">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152399" y="990600"/>
            <a:ext cx="7830491" cy="1981200"/>
          </a:xfrm>
          <a:prstGeom prst="roundRect">
            <a:avLst>
              <a:gd name="adj" fmla="val 13070"/>
            </a:avLst>
          </a:prstGeom>
          <a:solidFill>
            <a:srgbClr val="00999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TextBox 13"/>
          <p:cNvSpPr txBox="1"/>
          <p:nvPr/>
        </p:nvSpPr>
        <p:spPr>
          <a:xfrm>
            <a:off x="316281" y="390436"/>
            <a:ext cx="6410729" cy="600164"/>
          </a:xfrm>
          <a:prstGeom prst="rect">
            <a:avLst/>
          </a:prstGeom>
          <a:noFill/>
        </p:spPr>
        <p:txBody>
          <a:bodyPr wrap="none" rtlCol="0">
            <a:spAutoFit/>
          </a:bodyPr>
          <a:lstStyle/>
          <a:p>
            <a:r>
              <a:rPr lang="en-US" sz="3300" dirty="0" smtClean="0">
                <a:solidFill>
                  <a:srgbClr val="008080"/>
                </a:solidFill>
                <a:latin typeface="Century Gothic" panose="020B0502020202020204" pitchFamily="34" charset="0"/>
              </a:rPr>
              <a:t>TODAY’S FLEXIBLE RATE SYSTEM</a:t>
            </a:r>
            <a:endParaRPr lang="en-US" sz="3300" dirty="0">
              <a:solidFill>
                <a:srgbClr val="008080"/>
              </a:solidFill>
              <a:latin typeface="Century Gothic" panose="020B0502020202020204" pitchFamily="34" charset="0"/>
            </a:endParaRPr>
          </a:p>
        </p:txBody>
      </p:sp>
      <p:sp>
        <p:nvSpPr>
          <p:cNvPr id="7" name="Content Placeholder 2"/>
          <p:cNvSpPr txBox="1">
            <a:spLocks/>
          </p:cNvSpPr>
          <p:nvPr/>
        </p:nvSpPr>
        <p:spPr>
          <a:xfrm>
            <a:off x="228600" y="935995"/>
            <a:ext cx="7754290" cy="569340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buClr>
                <a:prstClr val="black">
                  <a:lumMod val="65000"/>
                  <a:lumOff val="35000"/>
                </a:prstClr>
              </a:buClr>
            </a:pPr>
            <a:r>
              <a:rPr lang="en-US" altLang="en-US" dirty="0" smtClean="0">
                <a:solidFill>
                  <a:prstClr val="white"/>
                </a:solidFill>
                <a:latin typeface="Century Gothic" panose="020B0502020202020204" pitchFamily="34" charset="0"/>
                <a:cs typeface="Arial" panose="020B0604020202020204" pitchFamily="34" charset="0"/>
              </a:rPr>
              <a:t>MOST COUNTRIES TODAY OPERATE ON A FLEXIBLE EXCHANGE RATE SYSTEM IN WHICH THE VALUE OF CURRENCY FLOATS IN THE MARKET.</a:t>
            </a:r>
          </a:p>
          <a:p>
            <a:pPr marL="457200" indent="-457200" algn="l">
              <a:buClr>
                <a:prstClr val="black">
                  <a:lumMod val="65000"/>
                  <a:lumOff val="35000"/>
                </a:prstClr>
              </a:buClr>
              <a:buFont typeface="Wingdings" panose="05000000000000000000" pitchFamily="2" charset="2"/>
              <a:buChar char="Ü"/>
            </a:pPr>
            <a:r>
              <a:rPr lang="en-US" altLang="en-US" dirty="0" smtClean="0">
                <a:solidFill>
                  <a:prstClr val="black">
                    <a:lumMod val="65000"/>
                    <a:lumOff val="35000"/>
                  </a:prstClr>
                </a:solidFill>
                <a:latin typeface="Arial" panose="020B0604020202020204" pitchFamily="34" charset="0"/>
                <a:cs typeface="Arial" panose="020B0604020202020204" pitchFamily="34" charset="0"/>
              </a:rPr>
              <a:t>However, exceptions apply, as some countries still use fixed exchange rates:</a:t>
            </a:r>
          </a:p>
          <a:p>
            <a:pPr marL="914400" lvl="1" indent="-457200" algn="l">
              <a:buClr>
                <a:prstClr val="black">
                  <a:lumMod val="65000"/>
                  <a:lumOff val="35000"/>
                </a:prstClr>
              </a:buClr>
              <a:buFont typeface="Wingdings" panose="05000000000000000000" pitchFamily="2" charset="2"/>
              <a:buChar char="Ü"/>
            </a:pPr>
            <a:r>
              <a:rPr lang="en-US" altLang="en-US" dirty="0" smtClean="0">
                <a:solidFill>
                  <a:prstClr val="black">
                    <a:lumMod val="65000"/>
                    <a:lumOff val="35000"/>
                  </a:prstClr>
                </a:solidFill>
                <a:latin typeface="Arial" panose="020B0604020202020204" pitchFamily="34" charset="0"/>
                <a:cs typeface="Arial" panose="020B0604020202020204" pitchFamily="34" charset="0"/>
              </a:rPr>
              <a:t>Some countries </a:t>
            </a:r>
            <a:r>
              <a:rPr lang="en-US" altLang="en-US" dirty="0" smtClean="0">
                <a:solidFill>
                  <a:srgbClr val="F79646"/>
                </a:solidFill>
                <a:latin typeface="Arial" panose="020B0604020202020204" pitchFamily="34" charset="0"/>
                <a:cs typeface="Arial" panose="020B0604020202020204" pitchFamily="34" charset="0"/>
              </a:rPr>
              <a:t>peg their currency</a:t>
            </a:r>
            <a:r>
              <a:rPr lang="en-US" altLang="en-US" dirty="0" smtClean="0">
                <a:solidFill>
                  <a:prstClr val="black">
                    <a:lumMod val="65000"/>
                    <a:lumOff val="35000"/>
                  </a:prstClr>
                </a:solidFill>
                <a:latin typeface="Arial" panose="020B0604020202020204" pitchFamily="34" charset="0"/>
                <a:cs typeface="Arial" panose="020B0604020202020204" pitchFamily="34" charset="0"/>
              </a:rPr>
              <a:t> to another currency.</a:t>
            </a:r>
          </a:p>
          <a:p>
            <a:pPr marL="914400" lvl="1" indent="-457200" algn="l">
              <a:buClr>
                <a:prstClr val="black">
                  <a:lumMod val="65000"/>
                  <a:lumOff val="35000"/>
                </a:prstClr>
              </a:buClr>
              <a:buFont typeface="Wingdings" panose="05000000000000000000" pitchFamily="2" charset="2"/>
              <a:buChar char="Ü"/>
            </a:pPr>
            <a:r>
              <a:rPr lang="en-US" altLang="en-US" dirty="0" smtClean="0">
                <a:solidFill>
                  <a:prstClr val="black">
                    <a:lumMod val="65000"/>
                    <a:lumOff val="35000"/>
                  </a:prstClr>
                </a:solidFill>
                <a:latin typeface="Arial" panose="020B0604020202020204" pitchFamily="34" charset="0"/>
                <a:cs typeface="Arial" panose="020B0604020202020204" pitchFamily="34" charset="0"/>
              </a:rPr>
              <a:t>Some countries </a:t>
            </a:r>
            <a:r>
              <a:rPr lang="en-US" altLang="en-US" dirty="0" smtClean="0">
                <a:solidFill>
                  <a:srgbClr val="F79646"/>
                </a:solidFill>
                <a:latin typeface="Arial" panose="020B0604020202020204" pitchFamily="34" charset="0"/>
                <a:cs typeface="Arial" panose="020B0604020202020204" pitchFamily="34" charset="0"/>
              </a:rPr>
              <a:t>give up their currency</a:t>
            </a:r>
            <a:r>
              <a:rPr lang="en-US" altLang="en-US" dirty="0" smtClean="0">
                <a:solidFill>
                  <a:prstClr val="black">
                    <a:lumMod val="65000"/>
                    <a:lumOff val="35000"/>
                  </a:prstClr>
                </a:solidFill>
                <a:latin typeface="Arial" panose="020B0604020202020204" pitchFamily="34" charset="0"/>
                <a:cs typeface="Arial" panose="020B0604020202020204" pitchFamily="34" charset="0"/>
              </a:rPr>
              <a:t> altogether and use another country’s currency.</a:t>
            </a:r>
          </a:p>
        </p:txBody>
      </p:sp>
      <p:sp>
        <p:nvSpPr>
          <p:cNvPr id="11" name="TextBox 10"/>
          <p:cNvSpPr txBox="1"/>
          <p:nvPr/>
        </p:nvSpPr>
        <p:spPr>
          <a:xfrm>
            <a:off x="7620000" y="6553200"/>
            <a:ext cx="817164" cy="261610"/>
          </a:xfrm>
          <a:prstGeom prst="rect">
            <a:avLst/>
          </a:prstGeom>
          <a:noFill/>
        </p:spPr>
        <p:txBody>
          <a:bodyPr wrap="square" rtlCol="0">
            <a:spAutoFit/>
          </a:bodyPr>
          <a:lstStyle/>
          <a:p>
            <a:pPr algn="ctr"/>
            <a:r>
              <a:rPr lang="en-US" sz="1100" dirty="0" smtClean="0">
                <a:solidFill>
                  <a:prstClr val="white"/>
                </a:solidFill>
                <a:latin typeface="Century Gothic" panose="020B0502020202020204" pitchFamily="34" charset="0"/>
              </a:rPr>
              <a:t>SLIDE </a:t>
            </a:r>
            <a:fld id="{6FD6B7A6-E1EC-4D2B-BE3B-190BA12621E0}" type="slidenum">
              <a:rPr lang="en-US" sz="1100" smtClean="0">
                <a:solidFill>
                  <a:prstClr val="white"/>
                </a:solidFill>
                <a:latin typeface="Century Gothic" panose="020B0502020202020204" pitchFamily="34" charset="0"/>
              </a:rPr>
              <a:pPr algn="ctr"/>
              <a:t>29</a:t>
            </a:fld>
            <a:endParaRPr lang="en-US" sz="1100" dirty="0">
              <a:solidFill>
                <a:prstClr val="white"/>
              </a:solidFill>
              <a:latin typeface="Century Gothic" panose="020B0502020202020204" pitchFamily="34" charset="0"/>
            </a:endParaRPr>
          </a:p>
        </p:txBody>
      </p:sp>
      <p:sp>
        <p:nvSpPr>
          <p:cNvPr id="8" name="TextBox 7"/>
          <p:cNvSpPr txBox="1"/>
          <p:nvPr/>
        </p:nvSpPr>
        <p:spPr>
          <a:xfrm>
            <a:off x="6553200" y="6560940"/>
            <a:ext cx="1037463" cy="261610"/>
          </a:xfrm>
          <a:prstGeom prst="rect">
            <a:avLst/>
          </a:prstGeom>
          <a:noFill/>
        </p:spPr>
        <p:txBody>
          <a:bodyPr wrap="none" rtlCol="0">
            <a:spAutoFit/>
          </a:bodyPr>
          <a:lstStyle/>
          <a:p>
            <a:r>
              <a:rPr lang="en-US" sz="1100" dirty="0" smtClean="0">
                <a:solidFill>
                  <a:prstClr val="black">
                    <a:lumMod val="50000"/>
                    <a:lumOff val="50000"/>
                  </a:prstClr>
                </a:solidFill>
                <a:latin typeface="Century Gothic" panose="020B0502020202020204" pitchFamily="34" charset="0"/>
              </a:rPr>
              <a:t>CHAPTER 27</a:t>
            </a:r>
            <a:r>
              <a:rPr lang="en-US" sz="1100" dirty="0" smtClean="0">
                <a:solidFill>
                  <a:srgbClr val="009999"/>
                </a:solidFill>
                <a:latin typeface="Century Gothic" panose="020B0502020202020204" pitchFamily="34" charset="0"/>
              </a:rPr>
              <a:t> </a:t>
            </a:r>
            <a:endParaRPr lang="en-US" sz="1100"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356652861"/>
      </p:ext>
    </p:extLst>
  </p:cSld>
  <p:clrMapOvr>
    <a:masterClrMapping/>
  </p:clrMapOvr>
  <p:transition spd="slow">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sosceles Triangle 6"/>
          <p:cNvSpPr/>
          <p:nvPr/>
        </p:nvSpPr>
        <p:spPr>
          <a:xfrm rot="10800000">
            <a:off x="457200" y="685800"/>
            <a:ext cx="848247" cy="514406"/>
          </a:xfrm>
          <a:prstGeom prst="triangle">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ounded Rectangle 12"/>
          <p:cNvSpPr/>
          <p:nvPr/>
        </p:nvSpPr>
        <p:spPr>
          <a:xfrm>
            <a:off x="135774" y="426720"/>
            <a:ext cx="6646025" cy="594360"/>
          </a:xfrm>
          <a:prstGeom prst="roundRect">
            <a:avLst>
              <a:gd name="adj" fmla="val 13721"/>
            </a:avLst>
          </a:prstGeom>
          <a:solidFill>
            <a:srgbClr val="00999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TextBox 13"/>
          <p:cNvSpPr txBox="1"/>
          <p:nvPr/>
        </p:nvSpPr>
        <p:spPr>
          <a:xfrm>
            <a:off x="304800" y="420916"/>
            <a:ext cx="4557658" cy="600164"/>
          </a:xfrm>
          <a:prstGeom prst="rect">
            <a:avLst/>
          </a:prstGeom>
          <a:noFill/>
        </p:spPr>
        <p:txBody>
          <a:bodyPr wrap="none" rtlCol="0">
            <a:spAutoFit/>
          </a:bodyPr>
          <a:lstStyle/>
          <a:p>
            <a:r>
              <a:rPr lang="en-US" sz="3300" dirty="0" smtClean="0">
                <a:solidFill>
                  <a:prstClr val="white"/>
                </a:solidFill>
                <a:latin typeface="Century Gothic" panose="020B0502020202020204" pitchFamily="34" charset="0"/>
              </a:rPr>
              <a:t>CHAPTER OBJECTIVES</a:t>
            </a:r>
            <a:endParaRPr lang="en-US" sz="3300" dirty="0">
              <a:solidFill>
                <a:prstClr val="white"/>
              </a:solidFill>
              <a:latin typeface="Century Gothic" panose="020B0502020202020204" pitchFamily="34" charset="0"/>
            </a:endParaRPr>
          </a:p>
        </p:txBody>
      </p:sp>
      <p:sp>
        <p:nvSpPr>
          <p:cNvPr id="16" name="Content Placeholder 1"/>
          <p:cNvSpPr txBox="1">
            <a:spLocks/>
          </p:cNvSpPr>
          <p:nvPr/>
        </p:nvSpPr>
        <p:spPr>
          <a:xfrm>
            <a:off x="533400" y="1447800"/>
            <a:ext cx="7315200" cy="2916647"/>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buFont typeface="Wingdings" panose="05000000000000000000" pitchFamily="2" charset="2"/>
              <a:buChar char=""/>
              <a:defRPr/>
            </a:pPr>
            <a:r>
              <a:rPr lang="en-US" sz="2600" dirty="0" smtClean="0">
                <a:solidFill>
                  <a:prstClr val="black">
                    <a:tint val="75000"/>
                  </a:prstClr>
                </a:solidFill>
                <a:latin typeface="Arial" panose="020B0604020202020204" pitchFamily="34" charset="0"/>
                <a:cs typeface="Arial" panose="020B0604020202020204" pitchFamily="34" charset="0"/>
              </a:rPr>
              <a:t>Explain the differences between </a:t>
            </a:r>
            <a:r>
              <a:rPr lang="en-US" sz="2600" dirty="0" smtClean="0">
                <a:solidFill>
                  <a:srgbClr val="F79646"/>
                </a:solidFill>
                <a:latin typeface="Arial" panose="020B0604020202020204" pitchFamily="34" charset="0"/>
                <a:cs typeface="Arial" panose="020B0604020202020204" pitchFamily="34" charset="0"/>
              </a:rPr>
              <a:t>fixed and flexible exchange rate systems</a:t>
            </a:r>
            <a:r>
              <a:rPr lang="en-US" sz="2600" dirty="0" smtClean="0">
                <a:solidFill>
                  <a:prstClr val="black">
                    <a:tint val="75000"/>
                  </a:prstClr>
                </a:solidFill>
                <a:latin typeface="Arial" panose="020B0604020202020204" pitchFamily="34" charset="0"/>
                <a:cs typeface="Arial" panose="020B0604020202020204" pitchFamily="34" charset="0"/>
              </a:rPr>
              <a:t>.</a:t>
            </a:r>
          </a:p>
          <a:p>
            <a:pPr marL="457200" indent="-457200" algn="l">
              <a:buFont typeface="Wingdings" panose="05000000000000000000" pitchFamily="2" charset="2"/>
              <a:buChar char=""/>
              <a:defRPr/>
            </a:pPr>
            <a:r>
              <a:rPr lang="en-US" sz="2600" dirty="0" smtClean="0">
                <a:solidFill>
                  <a:prstClr val="black">
                    <a:tint val="75000"/>
                  </a:prstClr>
                </a:solidFill>
                <a:latin typeface="Arial" panose="020B0604020202020204" pitchFamily="34" charset="0"/>
                <a:cs typeface="Arial" panose="020B0604020202020204" pitchFamily="34" charset="0"/>
              </a:rPr>
              <a:t>Describe the </a:t>
            </a:r>
            <a:r>
              <a:rPr lang="en-US" sz="2600" dirty="0" smtClean="0">
                <a:solidFill>
                  <a:srgbClr val="F79646"/>
                </a:solidFill>
                <a:latin typeface="Arial" panose="020B0604020202020204" pitchFamily="34" charset="0"/>
                <a:cs typeface="Arial" panose="020B0604020202020204" pitchFamily="34" charset="0"/>
              </a:rPr>
              <a:t>implications </a:t>
            </a:r>
            <a:r>
              <a:rPr lang="en-US" sz="2600" dirty="0" smtClean="0">
                <a:solidFill>
                  <a:schemeClr val="tx1">
                    <a:lumMod val="50000"/>
                    <a:lumOff val="50000"/>
                  </a:schemeClr>
                </a:solidFill>
                <a:latin typeface="Arial" panose="020B0604020202020204" pitchFamily="34" charset="0"/>
                <a:cs typeface="Arial" panose="020B0604020202020204" pitchFamily="34" charset="0"/>
              </a:rPr>
              <a:t>for</a:t>
            </a:r>
            <a:r>
              <a:rPr lang="en-US" sz="2600" dirty="0" smtClean="0">
                <a:solidFill>
                  <a:srgbClr val="F79646"/>
                </a:solidFill>
                <a:latin typeface="Arial" panose="020B0604020202020204" pitchFamily="34" charset="0"/>
                <a:cs typeface="Arial" panose="020B0604020202020204" pitchFamily="34" charset="0"/>
              </a:rPr>
              <a:t> fiscal and monetary policies </a:t>
            </a:r>
            <a:r>
              <a:rPr lang="en-US" sz="2600" dirty="0" smtClean="0">
                <a:solidFill>
                  <a:prstClr val="black">
                    <a:tint val="75000"/>
                  </a:prstClr>
                </a:solidFill>
                <a:latin typeface="Arial" panose="020B0604020202020204" pitchFamily="34" charset="0"/>
                <a:cs typeface="Arial" panose="020B0604020202020204" pitchFamily="34" charset="0"/>
              </a:rPr>
              <a:t>of fixed and flexible exchange rate systems.</a:t>
            </a:r>
            <a:endParaRPr lang="en-US" altLang="en-US" sz="2400" dirty="0">
              <a:latin typeface="Arial" charset="0"/>
              <a:ea typeface="ＭＳ Ｐゴシック" pitchFamily="34" charset="-128"/>
              <a:cs typeface="Tahoma" pitchFamily="34" charset="0"/>
            </a:endParaRPr>
          </a:p>
          <a:p>
            <a:pPr marL="457200" indent="-457200" algn="l">
              <a:buFont typeface="Wingdings" panose="05000000000000000000" pitchFamily="2" charset="2"/>
              <a:buChar char=""/>
              <a:defRPr/>
            </a:pPr>
            <a:endParaRPr lang="en-US" sz="2600" dirty="0" smtClean="0">
              <a:solidFill>
                <a:prstClr val="black">
                  <a:tint val="75000"/>
                </a:prstClr>
              </a:solidFill>
              <a:latin typeface="Arial" panose="020B0604020202020204" pitchFamily="34" charset="0"/>
              <a:cs typeface="Arial" panose="020B0604020202020204" pitchFamily="34" charset="0"/>
            </a:endParaRPr>
          </a:p>
        </p:txBody>
      </p:sp>
      <p:sp>
        <p:nvSpPr>
          <p:cNvPr id="8" name="TextBox 7"/>
          <p:cNvSpPr txBox="1"/>
          <p:nvPr/>
        </p:nvSpPr>
        <p:spPr>
          <a:xfrm>
            <a:off x="7620000" y="6553200"/>
            <a:ext cx="817164" cy="261610"/>
          </a:xfrm>
          <a:prstGeom prst="rect">
            <a:avLst/>
          </a:prstGeom>
          <a:noFill/>
        </p:spPr>
        <p:txBody>
          <a:bodyPr wrap="square" rtlCol="0">
            <a:spAutoFit/>
          </a:bodyPr>
          <a:lstStyle/>
          <a:p>
            <a:pPr algn="ctr"/>
            <a:r>
              <a:rPr lang="en-US" sz="1100" dirty="0" smtClean="0">
                <a:solidFill>
                  <a:prstClr val="white"/>
                </a:solidFill>
                <a:latin typeface="Century Gothic" panose="020B0502020202020204" pitchFamily="34" charset="0"/>
              </a:rPr>
              <a:t>SLIDE </a:t>
            </a:r>
            <a:fld id="{6FD6B7A6-E1EC-4D2B-BE3B-190BA12621E0}" type="slidenum">
              <a:rPr lang="en-US" sz="1100" smtClean="0">
                <a:solidFill>
                  <a:prstClr val="white"/>
                </a:solidFill>
                <a:latin typeface="Century Gothic" panose="020B0502020202020204" pitchFamily="34" charset="0"/>
              </a:rPr>
              <a:pPr algn="ctr"/>
              <a:t>3</a:t>
            </a:fld>
            <a:endParaRPr lang="en-US" sz="1100" dirty="0">
              <a:solidFill>
                <a:prstClr val="white"/>
              </a:solidFill>
              <a:latin typeface="Century Gothic" panose="020B0502020202020204" pitchFamily="34" charset="0"/>
            </a:endParaRPr>
          </a:p>
        </p:txBody>
      </p:sp>
      <p:sp>
        <p:nvSpPr>
          <p:cNvPr id="9" name="TextBox 8"/>
          <p:cNvSpPr txBox="1"/>
          <p:nvPr/>
        </p:nvSpPr>
        <p:spPr>
          <a:xfrm>
            <a:off x="6553200" y="6560940"/>
            <a:ext cx="1037463" cy="261610"/>
          </a:xfrm>
          <a:prstGeom prst="rect">
            <a:avLst/>
          </a:prstGeom>
          <a:noFill/>
        </p:spPr>
        <p:txBody>
          <a:bodyPr wrap="none" rtlCol="0">
            <a:spAutoFit/>
          </a:bodyPr>
          <a:lstStyle/>
          <a:p>
            <a:r>
              <a:rPr lang="en-US" sz="1100" dirty="0" smtClean="0">
                <a:solidFill>
                  <a:prstClr val="black">
                    <a:lumMod val="50000"/>
                    <a:lumOff val="50000"/>
                  </a:prstClr>
                </a:solidFill>
                <a:latin typeface="Century Gothic" panose="020B0502020202020204" pitchFamily="34" charset="0"/>
              </a:rPr>
              <a:t>CHAPTER 27</a:t>
            </a:r>
            <a:r>
              <a:rPr lang="en-US" sz="1100" dirty="0" smtClean="0">
                <a:solidFill>
                  <a:srgbClr val="009999"/>
                </a:solidFill>
                <a:latin typeface="Century Gothic" panose="020B0502020202020204" pitchFamily="34" charset="0"/>
              </a:rPr>
              <a:t> </a:t>
            </a:r>
            <a:endParaRPr lang="en-US" sz="1100"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4217912298"/>
      </p:ext>
    </p:extLst>
  </p:cSld>
  <p:clrMapOvr>
    <a:masterClrMapping/>
  </p:clrMapOvr>
  <p:transition spd="slow">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chiang\Dropbox\Eric Chiang - Jeremys slide files\Core3e_Lecture10_Chapter27\Core3e_Lecture10_Chapter27\Slide1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 y="0"/>
            <a:ext cx="9144000" cy="6583680"/>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457200" y="4876800"/>
            <a:ext cx="8229600" cy="1600200"/>
          </a:xfrm>
          <a:prstGeom prst="roundRect">
            <a:avLst/>
          </a:prstGeom>
          <a:solidFill>
            <a:srgbClr val="00999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Content Placeholder 2"/>
          <p:cNvSpPr>
            <a:spLocks noGrp="1"/>
          </p:cNvSpPr>
          <p:nvPr>
            <p:ph idx="1"/>
          </p:nvPr>
        </p:nvSpPr>
        <p:spPr>
          <a:xfrm>
            <a:off x="152400" y="4876799"/>
            <a:ext cx="8839200" cy="1600201"/>
          </a:xfrm>
        </p:spPr>
        <p:txBody>
          <a:bodyPr>
            <a:normAutofit/>
          </a:bodyPr>
          <a:lstStyle/>
          <a:p>
            <a:pPr marL="0" indent="0" algn="ctr" eaLnBrk="1" hangingPunct="1">
              <a:buFont typeface="Arial" pitchFamily="34" charset="0"/>
              <a:buNone/>
              <a:defRPr/>
            </a:pPr>
            <a:r>
              <a:rPr lang="en-US" dirty="0" smtClean="0">
                <a:solidFill>
                  <a:schemeClr val="bg1"/>
                </a:solidFill>
                <a:latin typeface="Century Gothic" panose="020B0502020202020204" pitchFamily="34" charset="0"/>
              </a:rPr>
              <a:t>THE HONG KONG DOLLAR IS PEGGED (MAINTAINS A FIXED RATE) TO THE U.S. DOLLAR AT A RATE OF HK$7.80 TO US$1.</a:t>
            </a:r>
          </a:p>
        </p:txBody>
      </p:sp>
      <p:sp>
        <p:nvSpPr>
          <p:cNvPr id="12" name="TextBox 11"/>
          <p:cNvSpPr txBox="1"/>
          <p:nvPr/>
        </p:nvSpPr>
        <p:spPr>
          <a:xfrm>
            <a:off x="7620000" y="6553200"/>
            <a:ext cx="817164" cy="261610"/>
          </a:xfrm>
          <a:prstGeom prst="rect">
            <a:avLst/>
          </a:prstGeom>
          <a:noFill/>
        </p:spPr>
        <p:txBody>
          <a:bodyPr wrap="square" rtlCol="0">
            <a:spAutoFit/>
          </a:bodyPr>
          <a:lstStyle/>
          <a:p>
            <a:pPr algn="ctr"/>
            <a:r>
              <a:rPr lang="en-US" sz="1100" dirty="0" smtClean="0">
                <a:solidFill>
                  <a:prstClr val="white"/>
                </a:solidFill>
                <a:latin typeface="Century Gothic" panose="020B0502020202020204" pitchFamily="34" charset="0"/>
              </a:rPr>
              <a:t>SLIDE </a:t>
            </a:r>
            <a:fld id="{6FD6B7A6-E1EC-4D2B-BE3B-190BA12621E0}" type="slidenum">
              <a:rPr lang="en-US" sz="1100" smtClean="0">
                <a:solidFill>
                  <a:prstClr val="white"/>
                </a:solidFill>
                <a:latin typeface="Century Gothic" panose="020B0502020202020204" pitchFamily="34" charset="0"/>
              </a:rPr>
              <a:pPr algn="ctr"/>
              <a:t>30</a:t>
            </a:fld>
            <a:endParaRPr lang="en-US" sz="1100" dirty="0">
              <a:solidFill>
                <a:prstClr val="white"/>
              </a:solidFill>
              <a:latin typeface="Century Gothic" panose="020B0502020202020204" pitchFamily="34" charset="0"/>
            </a:endParaRPr>
          </a:p>
        </p:txBody>
      </p:sp>
      <p:sp>
        <p:nvSpPr>
          <p:cNvPr id="9" name="TextBox 8"/>
          <p:cNvSpPr txBox="1"/>
          <p:nvPr/>
        </p:nvSpPr>
        <p:spPr>
          <a:xfrm>
            <a:off x="6553200" y="6560940"/>
            <a:ext cx="1037463" cy="261610"/>
          </a:xfrm>
          <a:prstGeom prst="rect">
            <a:avLst/>
          </a:prstGeom>
          <a:noFill/>
        </p:spPr>
        <p:txBody>
          <a:bodyPr wrap="none" rtlCol="0">
            <a:spAutoFit/>
          </a:bodyPr>
          <a:lstStyle/>
          <a:p>
            <a:r>
              <a:rPr lang="en-US" sz="1100" dirty="0" smtClean="0">
                <a:solidFill>
                  <a:prstClr val="black">
                    <a:lumMod val="50000"/>
                    <a:lumOff val="50000"/>
                  </a:prstClr>
                </a:solidFill>
                <a:latin typeface="Century Gothic" panose="020B0502020202020204" pitchFamily="34" charset="0"/>
              </a:rPr>
              <a:t>CHAPTER 27</a:t>
            </a:r>
            <a:r>
              <a:rPr lang="en-US" sz="1100" dirty="0" smtClean="0">
                <a:solidFill>
                  <a:srgbClr val="009999"/>
                </a:solidFill>
                <a:latin typeface="Century Gothic" panose="020B0502020202020204" pitchFamily="34" charset="0"/>
              </a:rPr>
              <a:t> </a:t>
            </a:r>
            <a:endParaRPr lang="en-US" sz="1100" dirty="0">
              <a:solidFill>
                <a:prstClr val="white"/>
              </a:solidFill>
              <a:latin typeface="Century Gothic" panose="020B0502020202020204" pitchFamily="34" charset="0"/>
            </a:endParaRPr>
          </a:p>
        </p:txBody>
      </p:sp>
      <p:sp>
        <p:nvSpPr>
          <p:cNvPr id="10" name="TextBox 9"/>
          <p:cNvSpPr txBox="1"/>
          <p:nvPr/>
        </p:nvSpPr>
        <p:spPr>
          <a:xfrm>
            <a:off x="8839200" y="114301"/>
            <a:ext cx="307777" cy="3467099"/>
          </a:xfrm>
          <a:prstGeom prst="rect">
            <a:avLst/>
          </a:prstGeom>
          <a:noFill/>
        </p:spPr>
        <p:txBody>
          <a:bodyPr vert="vert270" wrap="square" rtlCol="0">
            <a:spAutoFit/>
          </a:bodyPr>
          <a:lstStyle/>
          <a:p>
            <a:pPr algn="r"/>
            <a:r>
              <a:rPr lang="en-US" sz="800" dirty="0">
                <a:solidFill>
                  <a:srgbClr val="000000"/>
                </a:solidFill>
                <a:latin typeface="Century Gothic"/>
                <a:ea typeface="Century Gothic"/>
                <a:cs typeface="Century Gothic"/>
              </a:rPr>
              <a:t>JAKE WYMAN/CORBIS</a:t>
            </a:r>
            <a:endParaRPr lang="en-US" sz="800" dirty="0">
              <a:solidFill>
                <a:srgbClr val="000000"/>
              </a:solidFill>
              <a:latin typeface="Century Gothic" pitchFamily="34" charset="0"/>
            </a:endParaRPr>
          </a:p>
        </p:txBody>
      </p:sp>
    </p:spTree>
    <p:extLst>
      <p:ext uri="{BB962C8B-B14F-4D97-AF65-F5344CB8AC3E}">
        <p14:creationId xmlns:p14="http://schemas.microsoft.com/office/powerpoint/2010/main" val="2341328616"/>
      </p:ext>
    </p:extLst>
  </p:cSld>
  <p:clrMapOvr>
    <a:masterClrMapping/>
  </p:clrMapOvr>
  <p:transition spd="slow">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chiang\Dropbox\Eric Chiang - Jeremys slide files\Core3e Pictures\ch27_27un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143999" cy="6583680"/>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152400" y="4648200"/>
            <a:ext cx="8839200" cy="1828800"/>
          </a:xfrm>
          <a:prstGeom prst="roundRect">
            <a:avLst/>
          </a:prstGeom>
          <a:solidFill>
            <a:srgbClr val="00999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Content Placeholder 2"/>
          <p:cNvSpPr>
            <a:spLocks noGrp="1"/>
          </p:cNvSpPr>
          <p:nvPr>
            <p:ph idx="1"/>
          </p:nvPr>
        </p:nvSpPr>
        <p:spPr>
          <a:xfrm>
            <a:off x="152400" y="4648200"/>
            <a:ext cx="8839200" cy="1937480"/>
          </a:xfrm>
        </p:spPr>
        <p:txBody>
          <a:bodyPr>
            <a:normAutofit lnSpcReduction="10000"/>
          </a:bodyPr>
          <a:lstStyle/>
          <a:p>
            <a:pPr marL="0" indent="0" algn="ctr" eaLnBrk="1" hangingPunct="1">
              <a:buFont typeface="Arial" pitchFamily="34" charset="0"/>
              <a:buNone/>
              <a:defRPr/>
            </a:pPr>
            <a:r>
              <a:rPr lang="en-US" dirty="0" smtClean="0">
                <a:solidFill>
                  <a:schemeClr val="bg1"/>
                </a:solidFill>
                <a:latin typeface="Century Gothic" panose="020B0502020202020204" pitchFamily="34" charset="0"/>
              </a:rPr>
              <a:t>A FEW COUNTRIES, SUCH AS ECUADOR, GAVE UP THEIR CURRENCY ALTOGETHER  AND ADOPTED THE U.S. DOLLAR—DOLLARIZATION.</a:t>
            </a:r>
          </a:p>
        </p:txBody>
      </p:sp>
      <p:sp>
        <p:nvSpPr>
          <p:cNvPr id="12" name="TextBox 11"/>
          <p:cNvSpPr txBox="1"/>
          <p:nvPr/>
        </p:nvSpPr>
        <p:spPr>
          <a:xfrm>
            <a:off x="7620000" y="6553200"/>
            <a:ext cx="817164" cy="261610"/>
          </a:xfrm>
          <a:prstGeom prst="rect">
            <a:avLst/>
          </a:prstGeom>
          <a:noFill/>
        </p:spPr>
        <p:txBody>
          <a:bodyPr wrap="square" rtlCol="0">
            <a:spAutoFit/>
          </a:bodyPr>
          <a:lstStyle/>
          <a:p>
            <a:pPr algn="ctr"/>
            <a:r>
              <a:rPr lang="en-US" sz="1100" dirty="0" smtClean="0">
                <a:solidFill>
                  <a:prstClr val="white"/>
                </a:solidFill>
                <a:latin typeface="Century Gothic" panose="020B0502020202020204" pitchFamily="34" charset="0"/>
              </a:rPr>
              <a:t>SLIDE </a:t>
            </a:r>
            <a:fld id="{6FD6B7A6-E1EC-4D2B-BE3B-190BA12621E0}" type="slidenum">
              <a:rPr lang="en-US" sz="1100" smtClean="0">
                <a:solidFill>
                  <a:prstClr val="white"/>
                </a:solidFill>
                <a:latin typeface="Century Gothic" panose="020B0502020202020204" pitchFamily="34" charset="0"/>
              </a:rPr>
              <a:pPr algn="ctr"/>
              <a:t>31</a:t>
            </a:fld>
            <a:endParaRPr lang="en-US" sz="1100" dirty="0">
              <a:solidFill>
                <a:prstClr val="white"/>
              </a:solidFill>
              <a:latin typeface="Century Gothic" panose="020B0502020202020204" pitchFamily="34" charset="0"/>
            </a:endParaRPr>
          </a:p>
        </p:txBody>
      </p:sp>
      <p:sp>
        <p:nvSpPr>
          <p:cNvPr id="9" name="TextBox 8"/>
          <p:cNvSpPr txBox="1"/>
          <p:nvPr/>
        </p:nvSpPr>
        <p:spPr>
          <a:xfrm>
            <a:off x="6553200" y="6560940"/>
            <a:ext cx="1037463" cy="261610"/>
          </a:xfrm>
          <a:prstGeom prst="rect">
            <a:avLst/>
          </a:prstGeom>
          <a:noFill/>
        </p:spPr>
        <p:txBody>
          <a:bodyPr wrap="none" rtlCol="0">
            <a:spAutoFit/>
          </a:bodyPr>
          <a:lstStyle/>
          <a:p>
            <a:r>
              <a:rPr lang="en-US" sz="1100" dirty="0" smtClean="0">
                <a:solidFill>
                  <a:prstClr val="black">
                    <a:lumMod val="50000"/>
                    <a:lumOff val="50000"/>
                  </a:prstClr>
                </a:solidFill>
                <a:latin typeface="Century Gothic" panose="020B0502020202020204" pitchFamily="34" charset="0"/>
              </a:rPr>
              <a:t>CHAPTER 27</a:t>
            </a:r>
            <a:r>
              <a:rPr lang="en-US" sz="1100" dirty="0" smtClean="0">
                <a:solidFill>
                  <a:srgbClr val="009999"/>
                </a:solidFill>
                <a:latin typeface="Century Gothic" panose="020B0502020202020204" pitchFamily="34" charset="0"/>
              </a:rPr>
              <a:t> </a:t>
            </a:r>
            <a:endParaRPr lang="en-US" sz="1100" dirty="0">
              <a:solidFill>
                <a:prstClr val="white"/>
              </a:solidFill>
              <a:latin typeface="Century Gothic" panose="020B0502020202020204" pitchFamily="34" charset="0"/>
            </a:endParaRPr>
          </a:p>
        </p:txBody>
      </p:sp>
      <p:sp>
        <p:nvSpPr>
          <p:cNvPr id="10" name="TextBox 9"/>
          <p:cNvSpPr txBox="1"/>
          <p:nvPr/>
        </p:nvSpPr>
        <p:spPr>
          <a:xfrm>
            <a:off x="8839200" y="114301"/>
            <a:ext cx="307777" cy="3467099"/>
          </a:xfrm>
          <a:prstGeom prst="rect">
            <a:avLst/>
          </a:prstGeom>
          <a:noFill/>
        </p:spPr>
        <p:txBody>
          <a:bodyPr vert="vert270" wrap="square" rtlCol="0">
            <a:spAutoFit/>
          </a:bodyPr>
          <a:lstStyle/>
          <a:p>
            <a:pPr algn="r"/>
            <a:r>
              <a:rPr lang="en-US" sz="800" dirty="0">
                <a:solidFill>
                  <a:srgbClr val="000000"/>
                </a:solidFill>
                <a:latin typeface="Century Gothic"/>
                <a:ea typeface="Century Gothic"/>
                <a:cs typeface="Century Gothic"/>
              </a:rPr>
              <a:t>MORLEY READ/ALAMY</a:t>
            </a:r>
            <a:endParaRPr lang="en-US" sz="800" dirty="0">
              <a:solidFill>
                <a:srgbClr val="000000"/>
              </a:solidFill>
              <a:latin typeface="Century Gothic" pitchFamily="34" charset="0"/>
            </a:endParaRPr>
          </a:p>
        </p:txBody>
      </p:sp>
    </p:spTree>
    <p:extLst>
      <p:ext uri="{BB962C8B-B14F-4D97-AF65-F5344CB8AC3E}">
        <p14:creationId xmlns:p14="http://schemas.microsoft.com/office/powerpoint/2010/main" val="1453434899"/>
      </p:ext>
    </p:extLst>
  </p:cSld>
  <p:clrMapOvr>
    <a:masterClrMapping/>
  </p:clrMapOvr>
  <p:transition spd="slow">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sosceles Triangle 8"/>
          <p:cNvSpPr/>
          <p:nvPr/>
        </p:nvSpPr>
        <p:spPr>
          <a:xfrm rot="10800000">
            <a:off x="457200" y="685800"/>
            <a:ext cx="848247" cy="514406"/>
          </a:xfrm>
          <a:prstGeom prst="triangle">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ounded Rectangle 12"/>
          <p:cNvSpPr/>
          <p:nvPr/>
        </p:nvSpPr>
        <p:spPr>
          <a:xfrm>
            <a:off x="138063" y="381000"/>
            <a:ext cx="7939137" cy="594360"/>
          </a:xfrm>
          <a:prstGeom prst="roundRect">
            <a:avLst>
              <a:gd name="adj" fmla="val 22445"/>
            </a:avLst>
          </a:prstGeom>
          <a:solidFill>
            <a:srgbClr val="00999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TextBox 13"/>
          <p:cNvSpPr txBox="1"/>
          <p:nvPr/>
        </p:nvSpPr>
        <p:spPr>
          <a:xfrm>
            <a:off x="174159" y="381802"/>
            <a:ext cx="7903042" cy="584775"/>
          </a:xfrm>
          <a:prstGeom prst="rect">
            <a:avLst/>
          </a:prstGeom>
          <a:noFill/>
        </p:spPr>
        <p:txBody>
          <a:bodyPr wrap="square" rtlCol="0">
            <a:spAutoFit/>
          </a:bodyPr>
          <a:lstStyle/>
          <a:p>
            <a:r>
              <a:rPr lang="en-US" sz="3100" dirty="0" smtClean="0">
                <a:solidFill>
                  <a:prstClr val="white"/>
                </a:solidFill>
                <a:latin typeface="Century Gothic" panose="020B0502020202020204" pitchFamily="34" charset="0"/>
              </a:rPr>
              <a:t>POLICIES UNDER FIXED EXCHANGE RATES</a:t>
            </a:r>
            <a:endParaRPr lang="en-US" sz="3100" dirty="0">
              <a:solidFill>
                <a:prstClr val="white"/>
              </a:solidFill>
              <a:latin typeface="Century Gothic" panose="020B0502020202020204" pitchFamily="34" charset="0"/>
            </a:endParaRPr>
          </a:p>
        </p:txBody>
      </p:sp>
      <p:sp>
        <p:nvSpPr>
          <p:cNvPr id="7" name="Content Placeholder 2"/>
          <p:cNvSpPr txBox="1">
            <a:spLocks/>
          </p:cNvSpPr>
          <p:nvPr/>
        </p:nvSpPr>
        <p:spPr>
          <a:xfrm>
            <a:off x="228600" y="1352606"/>
            <a:ext cx="7799982" cy="489579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buClr>
                <a:prstClr val="black">
                  <a:lumMod val="65000"/>
                  <a:lumOff val="35000"/>
                </a:prstClr>
              </a:buClr>
              <a:buFont typeface="Wingdings" panose="05000000000000000000" pitchFamily="2" charset="2"/>
              <a:buChar char="Ü"/>
            </a:pPr>
            <a:r>
              <a:rPr lang="en-US" altLang="en-US" dirty="0" smtClean="0">
                <a:solidFill>
                  <a:prstClr val="black">
                    <a:lumMod val="50000"/>
                    <a:lumOff val="50000"/>
                  </a:prstClr>
                </a:solidFill>
                <a:latin typeface="Arial" panose="020B0604020202020204" pitchFamily="34" charset="0"/>
                <a:cs typeface="Arial" panose="020B0604020202020204" pitchFamily="34" charset="0"/>
              </a:rPr>
              <a:t>An </a:t>
            </a:r>
            <a:r>
              <a:rPr lang="en-US" altLang="en-US" dirty="0" smtClean="0">
                <a:solidFill>
                  <a:srgbClr val="F79646"/>
                </a:solidFill>
                <a:latin typeface="Arial" panose="020B0604020202020204" pitchFamily="34" charset="0"/>
                <a:cs typeface="Arial" panose="020B0604020202020204" pitchFamily="34" charset="0"/>
              </a:rPr>
              <a:t>expansionary monetary policy</a:t>
            </a:r>
            <a:r>
              <a:rPr lang="en-US" altLang="en-US" dirty="0" smtClean="0">
                <a:solidFill>
                  <a:prstClr val="black">
                    <a:lumMod val="50000"/>
                    <a:lumOff val="50000"/>
                  </a:prstClr>
                </a:solidFill>
                <a:latin typeface="Arial" panose="020B0604020202020204" pitchFamily="34" charset="0"/>
                <a:cs typeface="Arial" panose="020B0604020202020204" pitchFamily="34" charset="0"/>
              </a:rPr>
              <a:t> will reduce U.S. interest rates.</a:t>
            </a:r>
          </a:p>
          <a:p>
            <a:pPr marL="914400" lvl="1" indent="-457200" algn="l">
              <a:buClr>
                <a:prstClr val="black">
                  <a:lumMod val="65000"/>
                  <a:lumOff val="35000"/>
                </a:prstClr>
              </a:buClr>
              <a:buFont typeface="Wingdings" panose="05000000000000000000" pitchFamily="2" charset="2"/>
              <a:buChar char="Ü"/>
            </a:pPr>
            <a:r>
              <a:rPr lang="en-US" altLang="en-US" dirty="0" smtClean="0">
                <a:solidFill>
                  <a:prstClr val="black">
                    <a:lumMod val="50000"/>
                    <a:lumOff val="50000"/>
                  </a:prstClr>
                </a:solidFill>
                <a:latin typeface="Arial" panose="020B0604020202020204" pitchFamily="34" charset="0"/>
                <a:cs typeface="Arial" panose="020B0604020202020204" pitchFamily="34" charset="0"/>
              </a:rPr>
              <a:t>Capital flows out of the United States in search of higher returns.</a:t>
            </a:r>
          </a:p>
          <a:p>
            <a:pPr marL="914400" lvl="1" indent="-457200" algn="l">
              <a:buClr>
                <a:prstClr val="black">
                  <a:lumMod val="65000"/>
                  <a:lumOff val="35000"/>
                </a:prstClr>
              </a:buClr>
              <a:buFont typeface="Wingdings" panose="05000000000000000000" pitchFamily="2" charset="2"/>
              <a:buChar char="Ü"/>
            </a:pPr>
            <a:r>
              <a:rPr lang="en-US" altLang="en-US" dirty="0" smtClean="0">
                <a:solidFill>
                  <a:prstClr val="black">
                    <a:lumMod val="50000"/>
                    <a:lumOff val="50000"/>
                  </a:prstClr>
                </a:solidFill>
                <a:latin typeface="Arial" panose="020B0604020202020204" pitchFamily="34" charset="0"/>
                <a:cs typeface="Arial" panose="020B0604020202020204" pitchFamily="34" charset="0"/>
              </a:rPr>
              <a:t>U.S. money supply drops.</a:t>
            </a:r>
          </a:p>
          <a:p>
            <a:pPr marL="914400" lvl="1" indent="-457200" algn="l">
              <a:buClr>
                <a:prstClr val="black">
                  <a:lumMod val="65000"/>
                  <a:lumOff val="35000"/>
                </a:prstClr>
              </a:buClr>
              <a:buFont typeface="Wingdings" panose="05000000000000000000" pitchFamily="2" charset="2"/>
              <a:buChar char="Ü"/>
            </a:pPr>
            <a:r>
              <a:rPr lang="en-US" altLang="en-US" dirty="0" smtClean="0">
                <a:solidFill>
                  <a:prstClr val="black">
                    <a:lumMod val="50000"/>
                    <a:lumOff val="50000"/>
                  </a:prstClr>
                </a:solidFill>
                <a:latin typeface="Arial" panose="020B0604020202020204" pitchFamily="34" charset="0"/>
                <a:cs typeface="Arial" panose="020B0604020202020204" pitchFamily="34" charset="0"/>
              </a:rPr>
              <a:t>Domestic interest rates rise.</a:t>
            </a:r>
          </a:p>
          <a:p>
            <a:pPr marL="914400" lvl="1" indent="-457200" algn="l">
              <a:buClr>
                <a:prstClr val="black">
                  <a:lumMod val="65000"/>
                  <a:lumOff val="35000"/>
                </a:prstClr>
              </a:buClr>
              <a:buFont typeface="Wingdings" panose="05000000000000000000" pitchFamily="2" charset="2"/>
              <a:buChar char="Ü"/>
            </a:pPr>
            <a:r>
              <a:rPr lang="en-US" altLang="en-US" dirty="0" smtClean="0">
                <a:solidFill>
                  <a:prstClr val="black">
                    <a:lumMod val="50000"/>
                    <a:lumOff val="50000"/>
                  </a:prstClr>
                </a:solidFill>
                <a:latin typeface="Arial" panose="020B0604020202020204" pitchFamily="34" charset="0"/>
                <a:cs typeface="Arial" panose="020B0604020202020204" pitchFamily="34" charset="0"/>
              </a:rPr>
              <a:t>Aggregate demand shifts leftward.</a:t>
            </a:r>
          </a:p>
          <a:p>
            <a:pPr marL="457200" indent="-457200" algn="l">
              <a:buClr>
                <a:prstClr val="black">
                  <a:lumMod val="65000"/>
                  <a:lumOff val="35000"/>
                </a:prstClr>
              </a:buClr>
              <a:buFont typeface="Wingdings" panose="05000000000000000000" pitchFamily="2" charset="2"/>
              <a:buChar char="Ü"/>
            </a:pPr>
            <a:r>
              <a:rPr lang="en-US" altLang="en-US" dirty="0" smtClean="0">
                <a:solidFill>
                  <a:srgbClr val="F79646"/>
                </a:solidFill>
                <a:latin typeface="Arial" panose="020B0604020202020204" pitchFamily="34" charset="0"/>
                <a:cs typeface="Arial" panose="020B0604020202020204" pitchFamily="34" charset="0"/>
              </a:rPr>
              <a:t>Monetary policy is hampered</a:t>
            </a:r>
            <a:r>
              <a:rPr lang="en-US" altLang="en-US" dirty="0" smtClean="0">
                <a:solidFill>
                  <a:prstClr val="black">
                    <a:lumMod val="50000"/>
                    <a:lumOff val="50000"/>
                  </a:prstClr>
                </a:solidFill>
                <a:latin typeface="Arial" panose="020B0604020202020204" pitchFamily="34" charset="0"/>
                <a:cs typeface="Arial" panose="020B0604020202020204" pitchFamily="34" charset="0"/>
              </a:rPr>
              <a:t> when exchange rates are fixed.</a:t>
            </a:r>
          </a:p>
          <a:p>
            <a:pPr algn="l">
              <a:buClr>
                <a:prstClr val="black">
                  <a:lumMod val="65000"/>
                  <a:lumOff val="35000"/>
                </a:prstClr>
              </a:buClr>
            </a:pPr>
            <a:endParaRPr lang="en-US" altLang="en-US" dirty="0" smtClean="0">
              <a:solidFill>
                <a:prstClr val="black">
                  <a:lumMod val="50000"/>
                  <a:lumOff val="50000"/>
                </a:prstClr>
              </a:solidFill>
              <a:latin typeface="Arial" panose="020B0604020202020204" pitchFamily="34" charset="0"/>
              <a:cs typeface="Arial" panose="020B0604020202020204" pitchFamily="34" charset="0"/>
            </a:endParaRPr>
          </a:p>
          <a:p>
            <a:pPr algn="l">
              <a:buClr>
                <a:prstClr val="black">
                  <a:lumMod val="65000"/>
                  <a:lumOff val="35000"/>
                </a:prstClr>
              </a:buClr>
            </a:pPr>
            <a:endParaRPr lang="en-US" altLang="en-US" dirty="0" smtClean="0">
              <a:solidFill>
                <a:prstClr val="black">
                  <a:lumMod val="50000"/>
                  <a:lumOff val="50000"/>
                </a:prstClr>
              </a:solidFill>
              <a:latin typeface="Arial" panose="020B0604020202020204" pitchFamily="34" charset="0"/>
              <a:cs typeface="Arial" panose="020B0604020202020204" pitchFamily="34" charset="0"/>
            </a:endParaRPr>
          </a:p>
          <a:p>
            <a:pPr algn="l">
              <a:buClr>
                <a:prstClr val="black">
                  <a:lumMod val="65000"/>
                  <a:lumOff val="35000"/>
                </a:prstClr>
              </a:buClr>
            </a:pPr>
            <a:endParaRPr lang="en-US" altLang="en-US" dirty="0">
              <a:solidFill>
                <a:prstClr val="black">
                  <a:lumMod val="50000"/>
                  <a:lumOff val="50000"/>
                </a:prstClr>
              </a:solidFill>
              <a:latin typeface="Arial" panose="020B0604020202020204" pitchFamily="34" charset="0"/>
              <a:cs typeface="Arial" panose="020B0604020202020204" pitchFamily="34" charset="0"/>
            </a:endParaRPr>
          </a:p>
          <a:p>
            <a:pPr algn="l">
              <a:buClr>
                <a:prstClr val="black">
                  <a:lumMod val="65000"/>
                  <a:lumOff val="35000"/>
                </a:prstClr>
              </a:buClr>
            </a:pPr>
            <a:endParaRPr lang="en-US" altLang="en-US" dirty="0" smtClean="0">
              <a:solidFill>
                <a:prstClr val="black">
                  <a:lumMod val="50000"/>
                  <a:lumOff val="50000"/>
                </a:prstClr>
              </a:solidFill>
              <a:latin typeface="Arial" panose="020B0604020202020204" pitchFamily="34" charset="0"/>
              <a:cs typeface="Arial" panose="020B0604020202020204" pitchFamily="34" charset="0"/>
            </a:endParaRPr>
          </a:p>
        </p:txBody>
      </p:sp>
      <p:sp>
        <p:nvSpPr>
          <p:cNvPr id="11" name="TextBox 10"/>
          <p:cNvSpPr txBox="1"/>
          <p:nvPr/>
        </p:nvSpPr>
        <p:spPr>
          <a:xfrm>
            <a:off x="7620000" y="6553200"/>
            <a:ext cx="817164" cy="261610"/>
          </a:xfrm>
          <a:prstGeom prst="rect">
            <a:avLst/>
          </a:prstGeom>
          <a:noFill/>
        </p:spPr>
        <p:txBody>
          <a:bodyPr wrap="square" rtlCol="0">
            <a:spAutoFit/>
          </a:bodyPr>
          <a:lstStyle/>
          <a:p>
            <a:pPr algn="ctr"/>
            <a:r>
              <a:rPr lang="en-US" sz="1100" dirty="0" smtClean="0">
                <a:solidFill>
                  <a:prstClr val="white"/>
                </a:solidFill>
                <a:latin typeface="Century Gothic" panose="020B0502020202020204" pitchFamily="34" charset="0"/>
              </a:rPr>
              <a:t>SLIDE </a:t>
            </a:r>
            <a:fld id="{6FD6B7A6-E1EC-4D2B-BE3B-190BA12621E0}" type="slidenum">
              <a:rPr lang="en-US" sz="1100" smtClean="0">
                <a:solidFill>
                  <a:prstClr val="white"/>
                </a:solidFill>
                <a:latin typeface="Century Gothic" panose="020B0502020202020204" pitchFamily="34" charset="0"/>
              </a:rPr>
              <a:pPr algn="ctr"/>
              <a:t>32</a:t>
            </a:fld>
            <a:endParaRPr lang="en-US" sz="1100" dirty="0">
              <a:solidFill>
                <a:prstClr val="white"/>
              </a:solidFill>
              <a:latin typeface="Century Gothic" panose="020B0502020202020204" pitchFamily="34" charset="0"/>
            </a:endParaRPr>
          </a:p>
        </p:txBody>
      </p:sp>
      <p:sp>
        <p:nvSpPr>
          <p:cNvPr id="8" name="TextBox 7"/>
          <p:cNvSpPr txBox="1"/>
          <p:nvPr/>
        </p:nvSpPr>
        <p:spPr>
          <a:xfrm>
            <a:off x="6553200" y="6560940"/>
            <a:ext cx="1037463" cy="261610"/>
          </a:xfrm>
          <a:prstGeom prst="rect">
            <a:avLst/>
          </a:prstGeom>
          <a:noFill/>
        </p:spPr>
        <p:txBody>
          <a:bodyPr wrap="none" rtlCol="0">
            <a:spAutoFit/>
          </a:bodyPr>
          <a:lstStyle/>
          <a:p>
            <a:r>
              <a:rPr lang="en-US" sz="1100" dirty="0" smtClean="0">
                <a:solidFill>
                  <a:prstClr val="black">
                    <a:lumMod val="50000"/>
                    <a:lumOff val="50000"/>
                  </a:prstClr>
                </a:solidFill>
                <a:latin typeface="Century Gothic" panose="020B0502020202020204" pitchFamily="34" charset="0"/>
              </a:rPr>
              <a:t>CHAPTER 27</a:t>
            </a:r>
            <a:r>
              <a:rPr lang="en-US" sz="1100" dirty="0" smtClean="0">
                <a:solidFill>
                  <a:srgbClr val="009999"/>
                </a:solidFill>
                <a:latin typeface="Century Gothic" panose="020B0502020202020204" pitchFamily="34" charset="0"/>
              </a:rPr>
              <a:t> </a:t>
            </a:r>
            <a:endParaRPr lang="en-US" sz="1100"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4206239737"/>
      </p:ext>
    </p:extLst>
  </p:cSld>
  <p:clrMapOvr>
    <a:masterClrMapping/>
  </p:clrMapOvr>
  <p:transition spd="slow">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ound Diagonal Corner Rectangle 52"/>
          <p:cNvSpPr/>
          <p:nvPr/>
        </p:nvSpPr>
        <p:spPr>
          <a:xfrm>
            <a:off x="152400" y="152400"/>
            <a:ext cx="7620000" cy="6248400"/>
          </a:xfrm>
          <a:prstGeom prst="round2DiagRect">
            <a:avLst>
              <a:gd name="adj1" fmla="val 6583"/>
              <a:gd name="adj2" fmla="val 0"/>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Round Diagonal Corner Rectangle 53"/>
          <p:cNvSpPr/>
          <p:nvPr/>
        </p:nvSpPr>
        <p:spPr>
          <a:xfrm>
            <a:off x="152400" y="152400"/>
            <a:ext cx="7620000" cy="718070"/>
          </a:xfrm>
          <a:prstGeom prst="round2DiagRect">
            <a:avLst>
              <a:gd name="adj1" fmla="val 50000"/>
              <a:gd name="adj2" fmla="val 0"/>
            </a:avLst>
          </a:pr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TextBox 57"/>
          <p:cNvSpPr txBox="1"/>
          <p:nvPr/>
        </p:nvSpPr>
        <p:spPr>
          <a:xfrm>
            <a:off x="76200" y="223391"/>
            <a:ext cx="7706519" cy="569387"/>
          </a:xfrm>
          <a:prstGeom prst="rect">
            <a:avLst/>
          </a:prstGeom>
          <a:noFill/>
        </p:spPr>
        <p:txBody>
          <a:bodyPr wrap="square" rtlCol="0">
            <a:spAutoFit/>
          </a:bodyPr>
          <a:lstStyle/>
          <a:p>
            <a:pPr algn="ctr"/>
            <a:r>
              <a:rPr lang="en-US" sz="3000" dirty="0" smtClean="0">
                <a:solidFill>
                  <a:prstClr val="white"/>
                </a:solidFill>
                <a:latin typeface="Century Gothic" panose="020B0502020202020204" pitchFamily="34" charset="0"/>
              </a:rPr>
              <a:t>MONETARY POLICY &amp; FIXED EXCHANGE</a:t>
            </a:r>
            <a:endParaRPr lang="en-US" sz="3000" dirty="0">
              <a:solidFill>
                <a:prstClr val="white"/>
              </a:solidFill>
              <a:latin typeface="Century Gothic" panose="020B0502020202020204" pitchFamily="34" charset="0"/>
            </a:endParaRPr>
          </a:p>
        </p:txBody>
      </p:sp>
      <p:sp>
        <p:nvSpPr>
          <p:cNvPr id="33" name="TextBox 32"/>
          <p:cNvSpPr txBox="1"/>
          <p:nvPr/>
        </p:nvSpPr>
        <p:spPr>
          <a:xfrm>
            <a:off x="6553200" y="6560940"/>
            <a:ext cx="1037463" cy="261610"/>
          </a:xfrm>
          <a:prstGeom prst="rect">
            <a:avLst/>
          </a:prstGeom>
          <a:noFill/>
        </p:spPr>
        <p:txBody>
          <a:bodyPr wrap="none" rtlCol="0">
            <a:spAutoFit/>
          </a:bodyPr>
          <a:lstStyle/>
          <a:p>
            <a:r>
              <a:rPr lang="en-US" sz="1100" dirty="0">
                <a:solidFill>
                  <a:prstClr val="black">
                    <a:lumMod val="50000"/>
                    <a:lumOff val="50000"/>
                  </a:prstClr>
                </a:solidFill>
                <a:latin typeface="Century Gothic" panose="020B0502020202020204" pitchFamily="34" charset="0"/>
              </a:rPr>
              <a:t>CHAPTER </a:t>
            </a:r>
            <a:r>
              <a:rPr lang="en-US" sz="1100" dirty="0" smtClean="0">
                <a:solidFill>
                  <a:prstClr val="black">
                    <a:lumMod val="50000"/>
                    <a:lumOff val="50000"/>
                  </a:prstClr>
                </a:solidFill>
                <a:latin typeface="Century Gothic" panose="020B0502020202020204" pitchFamily="34" charset="0"/>
              </a:rPr>
              <a:t>27</a:t>
            </a:r>
            <a:r>
              <a:rPr lang="en-US" sz="1100" dirty="0" smtClean="0">
                <a:solidFill>
                  <a:srgbClr val="009999"/>
                </a:solidFill>
                <a:latin typeface="Century Gothic" panose="020B0502020202020204" pitchFamily="34" charset="0"/>
              </a:rPr>
              <a:t> </a:t>
            </a:r>
            <a:endParaRPr lang="en-US" sz="1100" dirty="0">
              <a:solidFill>
                <a:prstClr val="white"/>
              </a:solidFill>
              <a:latin typeface="Century Gothic" panose="020B0502020202020204" pitchFamily="34" charset="0"/>
            </a:endParaRPr>
          </a:p>
        </p:txBody>
      </p:sp>
      <p:sp>
        <p:nvSpPr>
          <p:cNvPr id="34" name="TextBox 33"/>
          <p:cNvSpPr txBox="1"/>
          <p:nvPr/>
        </p:nvSpPr>
        <p:spPr>
          <a:xfrm>
            <a:off x="7620000" y="6553200"/>
            <a:ext cx="817164" cy="261610"/>
          </a:xfrm>
          <a:prstGeom prst="rect">
            <a:avLst/>
          </a:prstGeom>
          <a:noFill/>
        </p:spPr>
        <p:txBody>
          <a:bodyPr wrap="square" rtlCol="0">
            <a:spAutoFit/>
          </a:bodyPr>
          <a:lstStyle/>
          <a:p>
            <a:pPr algn="ctr"/>
            <a:r>
              <a:rPr lang="en-US" sz="1100" dirty="0">
                <a:solidFill>
                  <a:prstClr val="white"/>
                </a:solidFill>
                <a:latin typeface="Century Gothic" panose="020B0502020202020204" pitchFamily="34" charset="0"/>
              </a:rPr>
              <a:t>SLIDE </a:t>
            </a:r>
            <a:fld id="{6FD6B7A6-E1EC-4D2B-BE3B-190BA12621E0}" type="slidenum">
              <a:rPr lang="en-US" sz="1100">
                <a:solidFill>
                  <a:prstClr val="white"/>
                </a:solidFill>
                <a:latin typeface="Century Gothic" panose="020B0502020202020204" pitchFamily="34" charset="0"/>
              </a:rPr>
              <a:pPr algn="ctr"/>
              <a:t>33</a:t>
            </a:fld>
            <a:endParaRPr lang="en-US" sz="1100" dirty="0">
              <a:solidFill>
                <a:prstClr val="white"/>
              </a:solidFill>
              <a:latin typeface="Century Gothic" panose="020B0502020202020204" pitchFamily="34" charset="0"/>
            </a:endParaRPr>
          </a:p>
        </p:txBody>
      </p:sp>
      <p:sp>
        <p:nvSpPr>
          <p:cNvPr id="24" name="Rectangle 14"/>
          <p:cNvSpPr>
            <a:spLocks noChangeArrowheads="1"/>
          </p:cNvSpPr>
          <p:nvPr/>
        </p:nvSpPr>
        <p:spPr bwMode="auto">
          <a:xfrm>
            <a:off x="1020762" y="5605462"/>
            <a:ext cx="122238" cy="261938"/>
          </a:xfrm>
          <a:prstGeom prst="rect">
            <a:avLst/>
          </a:prstGeom>
          <a:noFill/>
          <a:ln w="9525">
            <a:noFill/>
            <a:miter lim="800000"/>
            <a:headEnd/>
            <a:tailEnd/>
          </a:ln>
        </p:spPr>
        <p:txBody>
          <a:bodyPr wrap="none" lIns="0" tIns="0" rIns="0" bIns="0">
            <a:spAutoFit/>
          </a:bodyPr>
          <a:lstStyle/>
          <a:p>
            <a:pPr>
              <a:defRPr/>
            </a:pPr>
            <a:r>
              <a:rPr lang="en-US" sz="1700" b="1" dirty="0">
                <a:solidFill>
                  <a:srgbClr val="1F1A17"/>
                </a:solidFill>
                <a:latin typeface="Arial" pitchFamily="34" charset="0"/>
              </a:rPr>
              <a:t>0</a:t>
            </a:r>
            <a:endParaRPr lang="en-US" sz="2400" dirty="0">
              <a:solidFill>
                <a:prstClr val="black"/>
              </a:solidFill>
              <a:effectLst>
                <a:outerShdw blurRad="38100" dist="38100" dir="2700000" algn="tl">
                  <a:srgbClr val="C0C0C0"/>
                </a:outerShdw>
              </a:effectLst>
              <a:latin typeface="Arial" pitchFamily="34" charset="0"/>
            </a:endParaRPr>
          </a:p>
        </p:txBody>
      </p:sp>
      <p:sp>
        <p:nvSpPr>
          <p:cNvPr id="29" name="Text Box 12"/>
          <p:cNvSpPr txBox="1">
            <a:spLocks noChangeArrowheads="1"/>
          </p:cNvSpPr>
          <p:nvPr/>
        </p:nvSpPr>
        <p:spPr bwMode="auto">
          <a:xfrm>
            <a:off x="4876800" y="1581090"/>
            <a:ext cx="9985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en-US" altLang="en-US" sz="2000" b="1" dirty="0" smtClean="0">
                <a:solidFill>
                  <a:srgbClr val="0070C0"/>
                </a:solidFill>
                <a:latin typeface="Arial" charset="0"/>
              </a:rPr>
              <a:t>SRAS</a:t>
            </a:r>
            <a:r>
              <a:rPr lang="en-US" altLang="en-US" sz="2000" b="1" baseline="-25000" dirty="0" smtClean="0">
                <a:solidFill>
                  <a:srgbClr val="0070C0"/>
                </a:solidFill>
                <a:latin typeface="Arial" charset="0"/>
              </a:rPr>
              <a:t>0</a:t>
            </a:r>
          </a:p>
        </p:txBody>
      </p:sp>
      <p:cxnSp>
        <p:nvCxnSpPr>
          <p:cNvPr id="32" name="Straight Connector 31"/>
          <p:cNvCxnSpPr/>
          <p:nvPr/>
        </p:nvCxnSpPr>
        <p:spPr>
          <a:xfrm flipV="1">
            <a:off x="1676400" y="1905000"/>
            <a:ext cx="3200400" cy="3202782"/>
          </a:xfrm>
          <a:prstGeom prst="line">
            <a:avLst/>
          </a:prstGeom>
          <a:ln w="44450">
            <a:solidFill>
              <a:srgbClr val="0070C0"/>
            </a:solidFill>
          </a:ln>
        </p:spPr>
        <p:style>
          <a:lnRef idx="1">
            <a:schemeClr val="accent1"/>
          </a:lnRef>
          <a:fillRef idx="0">
            <a:schemeClr val="accent1"/>
          </a:fillRef>
          <a:effectRef idx="0">
            <a:schemeClr val="accent1"/>
          </a:effectRef>
          <a:fontRef idx="minor">
            <a:schemeClr val="tx1"/>
          </a:fontRef>
        </p:style>
      </p:cxnSp>
      <p:sp>
        <p:nvSpPr>
          <p:cNvPr id="37" name="Rectangle 8"/>
          <p:cNvSpPr>
            <a:spLocks noChangeArrowheads="1"/>
          </p:cNvSpPr>
          <p:nvPr/>
        </p:nvSpPr>
        <p:spPr bwMode="auto">
          <a:xfrm>
            <a:off x="922497" y="1371600"/>
            <a:ext cx="60325" cy="261937"/>
          </a:xfrm>
          <a:prstGeom prst="rect">
            <a:avLst/>
          </a:prstGeom>
          <a:noFill/>
          <a:ln w="9525">
            <a:noFill/>
            <a:miter lim="800000"/>
            <a:headEnd/>
            <a:tailEnd/>
          </a:ln>
        </p:spPr>
        <p:txBody>
          <a:bodyPr wrap="none" lIns="0" tIns="0" rIns="0" bIns="0">
            <a:spAutoFit/>
          </a:bodyPr>
          <a:lstStyle/>
          <a:p>
            <a:pPr>
              <a:defRPr/>
            </a:pPr>
            <a:r>
              <a:rPr lang="en-US" sz="1700">
                <a:solidFill>
                  <a:srgbClr val="1F1A17"/>
                </a:solidFill>
                <a:latin typeface="Arial" pitchFamily="34" charset="0"/>
              </a:rPr>
              <a:t> </a:t>
            </a:r>
            <a:endParaRPr lang="en-US" sz="2400">
              <a:solidFill>
                <a:prstClr val="black"/>
              </a:solidFill>
              <a:effectLst>
                <a:outerShdw blurRad="38100" dist="38100" dir="2700000" algn="tl">
                  <a:srgbClr val="C0C0C0"/>
                </a:outerShdw>
              </a:effectLst>
              <a:latin typeface="Arial" pitchFamily="34" charset="0"/>
            </a:endParaRPr>
          </a:p>
        </p:txBody>
      </p:sp>
      <p:cxnSp>
        <p:nvCxnSpPr>
          <p:cNvPr id="51" name="Straight Connector 50"/>
          <p:cNvCxnSpPr/>
          <p:nvPr/>
        </p:nvCxnSpPr>
        <p:spPr>
          <a:xfrm flipV="1">
            <a:off x="1219200" y="1371600"/>
            <a:ext cx="0" cy="416083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ext Box 13"/>
          <p:cNvSpPr txBox="1">
            <a:spLocks noChangeArrowheads="1"/>
          </p:cNvSpPr>
          <p:nvPr/>
        </p:nvSpPr>
        <p:spPr bwMode="auto">
          <a:xfrm rot="-5400000">
            <a:off x="-1293002" y="3262297"/>
            <a:ext cx="36002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1"/>
              </a:buClr>
              <a:buFont typeface="Times" pitchFamily="18" charset="0"/>
              <a:buChar char="•"/>
              <a:defRPr sz="4000" b="1">
                <a:solidFill>
                  <a:schemeClr val="tx1"/>
                </a:solidFill>
                <a:latin typeface="Arial" pitchFamily="34" charset="0"/>
                <a:cs typeface="Arial" pitchFamily="34" charset="0"/>
              </a:defRPr>
            </a:lvl1pPr>
            <a:lvl2pPr marL="742950" indent="-285750" eaLnBrk="0" hangingPunct="0">
              <a:spcBef>
                <a:spcPct val="20000"/>
              </a:spcBef>
              <a:buClr>
                <a:schemeClr val="tx1"/>
              </a:buClr>
              <a:buFont typeface="Wingdings" pitchFamily="2" charset="2"/>
              <a:buChar char="w"/>
              <a:defRPr sz="2400">
                <a:solidFill>
                  <a:schemeClr val="tx1"/>
                </a:solidFill>
                <a:latin typeface="Arial" pitchFamily="34" charset="0"/>
                <a:cs typeface="Tahoma" pitchFamily="34" charset="0"/>
              </a:defRPr>
            </a:lvl2pPr>
            <a:lvl3pPr marL="1143000" indent="-228600" eaLnBrk="0" hangingPunct="0">
              <a:spcBef>
                <a:spcPct val="20000"/>
              </a:spcBef>
              <a:buClr>
                <a:schemeClr val="tx1"/>
              </a:buClr>
              <a:buFont typeface="Wingdings" pitchFamily="2" charset="2"/>
              <a:buChar char="§"/>
              <a:defRPr sz="2000">
                <a:solidFill>
                  <a:schemeClr val="tx1"/>
                </a:solidFill>
                <a:latin typeface="Arial" pitchFamily="34" charset="0"/>
                <a:cs typeface="Tahoma" pitchFamily="34" charset="0"/>
              </a:defRPr>
            </a:lvl3pPr>
            <a:lvl4pPr marL="1600200" indent="-228600" eaLnBrk="0" hangingPunct="0">
              <a:spcBef>
                <a:spcPct val="20000"/>
              </a:spcBef>
              <a:buClr>
                <a:schemeClr val="tx1"/>
              </a:buClr>
              <a:buFont typeface="Times" pitchFamily="18" charset="0"/>
              <a:buChar char="•"/>
              <a:defRPr>
                <a:solidFill>
                  <a:schemeClr val="tx1"/>
                </a:solidFill>
                <a:latin typeface="Arial" pitchFamily="34" charset="0"/>
                <a:cs typeface="Tahoma" pitchFamily="34" charset="0"/>
              </a:defRPr>
            </a:lvl4pPr>
            <a:lvl5pPr marL="2057400" indent="-228600" eaLnBrk="0" hangingPunct="0">
              <a:spcBef>
                <a:spcPct val="20000"/>
              </a:spcBef>
              <a:buClr>
                <a:schemeClr val="tx1"/>
              </a:buClr>
              <a:buFont typeface="Wingdings" pitchFamily="2" charset="2"/>
              <a:buChar char="§"/>
              <a:defRPr>
                <a:solidFill>
                  <a:schemeClr val="tx1"/>
                </a:solidFill>
                <a:latin typeface="Arial" pitchFamily="34" charset="0"/>
                <a:cs typeface="Tahoma" pitchFamily="34" charset="0"/>
              </a:defRPr>
            </a:lvl5pPr>
            <a:lvl6pPr marL="2514600" indent="-228600" eaLnBrk="0" fontAlgn="base" hangingPunct="0">
              <a:spcBef>
                <a:spcPct val="20000"/>
              </a:spcBef>
              <a:spcAft>
                <a:spcPct val="0"/>
              </a:spcAft>
              <a:buClr>
                <a:schemeClr val="tx1"/>
              </a:buClr>
              <a:buFont typeface="Wingdings" pitchFamily="2" charset="2"/>
              <a:buChar char="§"/>
              <a:defRPr>
                <a:solidFill>
                  <a:schemeClr val="tx1"/>
                </a:solidFill>
                <a:latin typeface="Arial" pitchFamily="34" charset="0"/>
                <a:cs typeface="Tahoma" pitchFamily="34" charset="0"/>
              </a:defRPr>
            </a:lvl6pPr>
            <a:lvl7pPr marL="2971800" indent="-228600" eaLnBrk="0" fontAlgn="base" hangingPunct="0">
              <a:spcBef>
                <a:spcPct val="20000"/>
              </a:spcBef>
              <a:spcAft>
                <a:spcPct val="0"/>
              </a:spcAft>
              <a:buClr>
                <a:schemeClr val="tx1"/>
              </a:buClr>
              <a:buFont typeface="Wingdings" pitchFamily="2" charset="2"/>
              <a:buChar char="§"/>
              <a:defRPr>
                <a:solidFill>
                  <a:schemeClr val="tx1"/>
                </a:solidFill>
                <a:latin typeface="Arial" pitchFamily="34" charset="0"/>
                <a:cs typeface="Tahoma" pitchFamily="34" charset="0"/>
              </a:defRPr>
            </a:lvl7pPr>
            <a:lvl8pPr marL="3429000" indent="-228600" eaLnBrk="0" fontAlgn="base" hangingPunct="0">
              <a:spcBef>
                <a:spcPct val="20000"/>
              </a:spcBef>
              <a:spcAft>
                <a:spcPct val="0"/>
              </a:spcAft>
              <a:buClr>
                <a:schemeClr val="tx1"/>
              </a:buClr>
              <a:buFont typeface="Wingdings" pitchFamily="2" charset="2"/>
              <a:buChar char="§"/>
              <a:defRPr>
                <a:solidFill>
                  <a:schemeClr val="tx1"/>
                </a:solidFill>
                <a:latin typeface="Arial" pitchFamily="34" charset="0"/>
                <a:cs typeface="Tahoma" pitchFamily="34" charset="0"/>
              </a:defRPr>
            </a:lvl8pPr>
            <a:lvl9pPr marL="3886200" indent="-228600" eaLnBrk="0" fontAlgn="base" hangingPunct="0">
              <a:spcBef>
                <a:spcPct val="20000"/>
              </a:spcBef>
              <a:spcAft>
                <a:spcPct val="0"/>
              </a:spcAft>
              <a:buClr>
                <a:schemeClr val="tx1"/>
              </a:buClr>
              <a:buFont typeface="Wingdings" pitchFamily="2" charset="2"/>
              <a:buChar char="§"/>
              <a:defRPr>
                <a:solidFill>
                  <a:schemeClr val="tx1"/>
                </a:solidFill>
                <a:latin typeface="Arial" pitchFamily="34" charset="0"/>
                <a:cs typeface="Tahoma" pitchFamily="34" charset="0"/>
              </a:defRPr>
            </a:lvl9pPr>
          </a:lstStyle>
          <a:p>
            <a:pPr>
              <a:spcBef>
                <a:spcPct val="0"/>
              </a:spcBef>
              <a:buClrTx/>
              <a:buFontTx/>
              <a:buNone/>
            </a:pPr>
            <a:r>
              <a:rPr lang="en-US" altLang="en-US" sz="1800" dirty="0" smtClean="0">
                <a:solidFill>
                  <a:prstClr val="black">
                    <a:lumMod val="75000"/>
                    <a:lumOff val="25000"/>
                  </a:prstClr>
                </a:solidFill>
              </a:rPr>
              <a:t>AGGREGATE PRICE LEVEL (</a:t>
            </a:r>
            <a:r>
              <a:rPr lang="en-US" altLang="en-US" sz="1800" i="1" dirty="0" smtClean="0">
                <a:solidFill>
                  <a:prstClr val="black">
                    <a:lumMod val="75000"/>
                    <a:lumOff val="25000"/>
                  </a:prstClr>
                </a:solidFill>
              </a:rPr>
              <a:t>P</a:t>
            </a:r>
            <a:r>
              <a:rPr lang="en-US" altLang="en-US" sz="1800" dirty="0" smtClean="0">
                <a:solidFill>
                  <a:prstClr val="black">
                    <a:lumMod val="75000"/>
                    <a:lumOff val="25000"/>
                  </a:prstClr>
                </a:solidFill>
              </a:rPr>
              <a:t>)</a:t>
            </a:r>
            <a:endParaRPr lang="en-US" altLang="en-US" sz="1800" dirty="0">
              <a:solidFill>
                <a:prstClr val="black">
                  <a:lumMod val="75000"/>
                  <a:lumOff val="25000"/>
                </a:prstClr>
              </a:solidFill>
            </a:endParaRPr>
          </a:p>
        </p:txBody>
      </p:sp>
      <p:sp>
        <p:nvSpPr>
          <p:cNvPr id="56" name="Text Box 10"/>
          <p:cNvSpPr txBox="1">
            <a:spLocks noChangeArrowheads="1"/>
          </p:cNvSpPr>
          <p:nvPr/>
        </p:nvSpPr>
        <p:spPr bwMode="auto">
          <a:xfrm>
            <a:off x="228600" y="5954712"/>
            <a:ext cx="6858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1"/>
              </a:buClr>
              <a:buFont typeface="Times" pitchFamily="18" charset="0"/>
              <a:buChar char="•"/>
              <a:defRPr sz="4000" b="1">
                <a:solidFill>
                  <a:schemeClr val="tx1"/>
                </a:solidFill>
                <a:latin typeface="Arial" pitchFamily="34" charset="0"/>
                <a:cs typeface="Arial" pitchFamily="34" charset="0"/>
              </a:defRPr>
            </a:lvl1pPr>
            <a:lvl2pPr marL="742950" indent="-285750" eaLnBrk="0" hangingPunct="0">
              <a:spcBef>
                <a:spcPct val="20000"/>
              </a:spcBef>
              <a:buClr>
                <a:schemeClr val="tx1"/>
              </a:buClr>
              <a:buFont typeface="Wingdings" pitchFamily="2" charset="2"/>
              <a:buChar char="w"/>
              <a:defRPr sz="2400">
                <a:solidFill>
                  <a:schemeClr val="tx1"/>
                </a:solidFill>
                <a:latin typeface="Arial" pitchFamily="34" charset="0"/>
                <a:cs typeface="Tahoma" pitchFamily="34" charset="0"/>
              </a:defRPr>
            </a:lvl2pPr>
            <a:lvl3pPr marL="1143000" indent="-228600" eaLnBrk="0" hangingPunct="0">
              <a:spcBef>
                <a:spcPct val="20000"/>
              </a:spcBef>
              <a:buClr>
                <a:schemeClr val="tx1"/>
              </a:buClr>
              <a:buFont typeface="Wingdings" pitchFamily="2" charset="2"/>
              <a:buChar char="§"/>
              <a:defRPr sz="2000">
                <a:solidFill>
                  <a:schemeClr val="tx1"/>
                </a:solidFill>
                <a:latin typeface="Arial" pitchFamily="34" charset="0"/>
                <a:cs typeface="Tahoma" pitchFamily="34" charset="0"/>
              </a:defRPr>
            </a:lvl3pPr>
            <a:lvl4pPr marL="1600200" indent="-228600" eaLnBrk="0" hangingPunct="0">
              <a:spcBef>
                <a:spcPct val="20000"/>
              </a:spcBef>
              <a:buClr>
                <a:schemeClr val="tx1"/>
              </a:buClr>
              <a:buFont typeface="Times" pitchFamily="18" charset="0"/>
              <a:buChar char="•"/>
              <a:defRPr>
                <a:solidFill>
                  <a:schemeClr val="tx1"/>
                </a:solidFill>
                <a:latin typeface="Arial" pitchFamily="34" charset="0"/>
                <a:cs typeface="Tahoma" pitchFamily="34" charset="0"/>
              </a:defRPr>
            </a:lvl4pPr>
            <a:lvl5pPr marL="2057400" indent="-228600" eaLnBrk="0" hangingPunct="0">
              <a:spcBef>
                <a:spcPct val="20000"/>
              </a:spcBef>
              <a:buClr>
                <a:schemeClr val="tx1"/>
              </a:buClr>
              <a:buFont typeface="Wingdings" pitchFamily="2" charset="2"/>
              <a:buChar char="§"/>
              <a:defRPr>
                <a:solidFill>
                  <a:schemeClr val="tx1"/>
                </a:solidFill>
                <a:latin typeface="Arial" pitchFamily="34" charset="0"/>
                <a:cs typeface="Tahoma" pitchFamily="34" charset="0"/>
              </a:defRPr>
            </a:lvl5pPr>
            <a:lvl6pPr marL="2514600" indent="-228600" eaLnBrk="0" fontAlgn="base" hangingPunct="0">
              <a:spcBef>
                <a:spcPct val="20000"/>
              </a:spcBef>
              <a:spcAft>
                <a:spcPct val="0"/>
              </a:spcAft>
              <a:buClr>
                <a:schemeClr val="tx1"/>
              </a:buClr>
              <a:buFont typeface="Wingdings" pitchFamily="2" charset="2"/>
              <a:buChar char="§"/>
              <a:defRPr>
                <a:solidFill>
                  <a:schemeClr val="tx1"/>
                </a:solidFill>
                <a:latin typeface="Arial" pitchFamily="34" charset="0"/>
                <a:cs typeface="Tahoma" pitchFamily="34" charset="0"/>
              </a:defRPr>
            </a:lvl6pPr>
            <a:lvl7pPr marL="2971800" indent="-228600" eaLnBrk="0" fontAlgn="base" hangingPunct="0">
              <a:spcBef>
                <a:spcPct val="20000"/>
              </a:spcBef>
              <a:spcAft>
                <a:spcPct val="0"/>
              </a:spcAft>
              <a:buClr>
                <a:schemeClr val="tx1"/>
              </a:buClr>
              <a:buFont typeface="Wingdings" pitchFamily="2" charset="2"/>
              <a:buChar char="§"/>
              <a:defRPr>
                <a:solidFill>
                  <a:schemeClr val="tx1"/>
                </a:solidFill>
                <a:latin typeface="Arial" pitchFamily="34" charset="0"/>
                <a:cs typeface="Tahoma" pitchFamily="34" charset="0"/>
              </a:defRPr>
            </a:lvl7pPr>
            <a:lvl8pPr marL="3429000" indent="-228600" eaLnBrk="0" fontAlgn="base" hangingPunct="0">
              <a:spcBef>
                <a:spcPct val="20000"/>
              </a:spcBef>
              <a:spcAft>
                <a:spcPct val="0"/>
              </a:spcAft>
              <a:buClr>
                <a:schemeClr val="tx1"/>
              </a:buClr>
              <a:buFont typeface="Wingdings" pitchFamily="2" charset="2"/>
              <a:buChar char="§"/>
              <a:defRPr>
                <a:solidFill>
                  <a:schemeClr val="tx1"/>
                </a:solidFill>
                <a:latin typeface="Arial" pitchFamily="34" charset="0"/>
                <a:cs typeface="Tahoma" pitchFamily="34" charset="0"/>
              </a:defRPr>
            </a:lvl8pPr>
            <a:lvl9pPr marL="3886200" indent="-228600" eaLnBrk="0" fontAlgn="base" hangingPunct="0">
              <a:spcBef>
                <a:spcPct val="20000"/>
              </a:spcBef>
              <a:spcAft>
                <a:spcPct val="0"/>
              </a:spcAft>
              <a:buClr>
                <a:schemeClr val="tx1"/>
              </a:buClr>
              <a:buFont typeface="Wingdings" pitchFamily="2" charset="2"/>
              <a:buChar char="§"/>
              <a:defRPr>
                <a:solidFill>
                  <a:schemeClr val="tx1"/>
                </a:solidFill>
                <a:latin typeface="Arial" pitchFamily="34" charset="0"/>
                <a:cs typeface="Tahoma" pitchFamily="34" charset="0"/>
              </a:defRPr>
            </a:lvl9pPr>
          </a:lstStyle>
          <a:p>
            <a:pPr algn="ctr">
              <a:spcBef>
                <a:spcPct val="0"/>
              </a:spcBef>
              <a:buClrTx/>
              <a:buFontTx/>
              <a:buNone/>
            </a:pPr>
            <a:r>
              <a:rPr lang="en-US" altLang="en-US" sz="1800" dirty="0" smtClean="0">
                <a:solidFill>
                  <a:prstClr val="black">
                    <a:lumMod val="75000"/>
                    <a:lumOff val="25000"/>
                  </a:prstClr>
                </a:solidFill>
              </a:rPr>
              <a:t>AGGREGATE OUTPUT (</a:t>
            </a:r>
            <a:r>
              <a:rPr lang="en-US" altLang="en-US" sz="1800" i="1" dirty="0" smtClean="0">
                <a:solidFill>
                  <a:prstClr val="black">
                    <a:lumMod val="75000"/>
                    <a:lumOff val="25000"/>
                  </a:prstClr>
                </a:solidFill>
              </a:rPr>
              <a:t>Q</a:t>
            </a:r>
            <a:r>
              <a:rPr lang="en-US" altLang="en-US" sz="1800" dirty="0" smtClean="0">
                <a:solidFill>
                  <a:prstClr val="black">
                    <a:lumMod val="75000"/>
                    <a:lumOff val="25000"/>
                  </a:prstClr>
                </a:solidFill>
              </a:rPr>
              <a:t>)</a:t>
            </a:r>
            <a:endParaRPr lang="en-US" altLang="en-US" sz="1800" dirty="0">
              <a:solidFill>
                <a:prstClr val="black">
                  <a:lumMod val="75000"/>
                  <a:lumOff val="25000"/>
                </a:prstClr>
              </a:solidFill>
            </a:endParaRPr>
          </a:p>
        </p:txBody>
      </p:sp>
      <p:sp>
        <p:nvSpPr>
          <p:cNvPr id="74" name="Rounded Rectangle 73"/>
          <p:cNvSpPr/>
          <p:nvPr/>
        </p:nvSpPr>
        <p:spPr>
          <a:xfrm>
            <a:off x="6248400" y="3124200"/>
            <a:ext cx="2667001" cy="2939256"/>
          </a:xfrm>
          <a:prstGeom prst="roundRect">
            <a:avLst>
              <a:gd name="adj" fmla="val 9475"/>
            </a:avLst>
          </a:prstGeom>
          <a:solidFill>
            <a:srgbClr val="00999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ct val="50000"/>
              </a:spcBef>
            </a:pPr>
            <a:r>
              <a:rPr lang="en-US" altLang="en-US" sz="2300" dirty="0" smtClean="0">
                <a:solidFill>
                  <a:prstClr val="white">
                    <a:lumMod val="95000"/>
                  </a:prstClr>
                </a:solidFill>
                <a:latin typeface="Arial" panose="020B0604020202020204" pitchFamily="34" charset="0"/>
                <a:cs typeface="Arial" panose="020B0604020202020204" pitchFamily="34" charset="0"/>
              </a:rPr>
              <a:t>As capital flows out, </a:t>
            </a:r>
            <a:r>
              <a:rPr lang="en-US" altLang="en-US" sz="2300" cap="all" dirty="0" err="1" smtClean="0">
                <a:solidFill>
                  <a:prstClr val="white">
                    <a:lumMod val="95000"/>
                  </a:prstClr>
                </a:solidFill>
                <a:latin typeface="Arial" panose="020B0604020202020204" pitchFamily="34" charset="0"/>
                <a:cs typeface="Arial" panose="020B0604020202020204" pitchFamily="34" charset="0"/>
              </a:rPr>
              <a:t>u.S.</a:t>
            </a:r>
            <a:r>
              <a:rPr lang="en-US" altLang="en-US" sz="2300" cap="all" dirty="0" smtClean="0">
                <a:solidFill>
                  <a:prstClr val="white">
                    <a:lumMod val="95000"/>
                  </a:prstClr>
                </a:solidFill>
                <a:latin typeface="Arial" panose="020B0604020202020204" pitchFamily="34" charset="0"/>
                <a:cs typeface="Arial" panose="020B0604020202020204" pitchFamily="34" charset="0"/>
              </a:rPr>
              <a:t> </a:t>
            </a:r>
            <a:r>
              <a:rPr lang="en-US" altLang="en-US" sz="2300" dirty="0" smtClean="0">
                <a:solidFill>
                  <a:prstClr val="white">
                    <a:lumMod val="95000"/>
                  </a:prstClr>
                </a:solidFill>
                <a:latin typeface="Arial" panose="020B0604020202020204" pitchFamily="34" charset="0"/>
                <a:cs typeface="Arial" panose="020B0604020202020204" pitchFamily="34" charset="0"/>
              </a:rPr>
              <a:t>money supply falls and interest rates rise, shifting </a:t>
            </a:r>
            <a:r>
              <a:rPr lang="en-US" altLang="en-US" sz="2300" cap="all" dirty="0" smtClean="0">
                <a:solidFill>
                  <a:prstClr val="white">
                    <a:lumMod val="95000"/>
                  </a:prstClr>
                </a:solidFill>
                <a:latin typeface="Arial" panose="020B0604020202020204" pitchFamily="34" charset="0"/>
                <a:cs typeface="Arial" panose="020B0604020202020204" pitchFamily="34" charset="0"/>
              </a:rPr>
              <a:t>ad </a:t>
            </a:r>
            <a:r>
              <a:rPr lang="en-US" altLang="en-US" sz="2300" dirty="0" smtClean="0">
                <a:solidFill>
                  <a:prstClr val="white">
                    <a:lumMod val="95000"/>
                  </a:prstClr>
                </a:solidFill>
                <a:latin typeface="Arial" panose="020B0604020202020204" pitchFamily="34" charset="0"/>
                <a:cs typeface="Arial" panose="020B0604020202020204" pitchFamily="34" charset="0"/>
              </a:rPr>
              <a:t>left and reversing some of the expansionary effects.</a:t>
            </a:r>
            <a:endParaRPr lang="en-US" altLang="en-US" sz="2300" cap="all" dirty="0" smtClean="0">
              <a:solidFill>
                <a:prstClr val="white">
                  <a:lumMod val="95000"/>
                </a:prstClr>
              </a:solidFill>
              <a:latin typeface="Arial" panose="020B0604020202020204" pitchFamily="34" charset="0"/>
              <a:cs typeface="Arial" panose="020B0604020202020204" pitchFamily="34" charset="0"/>
            </a:endParaRPr>
          </a:p>
        </p:txBody>
      </p:sp>
      <p:sp>
        <p:nvSpPr>
          <p:cNvPr id="16" name="Rectangle 7"/>
          <p:cNvSpPr>
            <a:spLocks noChangeArrowheads="1"/>
          </p:cNvSpPr>
          <p:nvPr/>
        </p:nvSpPr>
        <p:spPr bwMode="auto">
          <a:xfrm>
            <a:off x="838200" y="2819400"/>
            <a:ext cx="279076" cy="269547"/>
          </a:xfrm>
          <a:prstGeom prst="rect">
            <a:avLst/>
          </a:prstGeom>
          <a:noFill/>
          <a:ln w="9525">
            <a:noFill/>
            <a:miter lim="800000"/>
            <a:headEnd/>
            <a:tailEnd/>
          </a:ln>
        </p:spPr>
        <p:txBody>
          <a:bodyPr wrap="square" lIns="0" tIns="0" rIns="0" bIns="0">
            <a:spAutoFit/>
          </a:bodyPr>
          <a:lstStyle/>
          <a:p>
            <a:pPr>
              <a:defRPr/>
            </a:pPr>
            <a:r>
              <a:rPr lang="en-US" sz="1700" b="1" i="1" dirty="0" smtClean="0">
                <a:solidFill>
                  <a:srgbClr val="1F1A17"/>
                </a:solidFill>
                <a:latin typeface="Arial" pitchFamily="34" charset="0"/>
              </a:rPr>
              <a:t>P</a:t>
            </a:r>
            <a:r>
              <a:rPr lang="en-US" sz="1700" b="1" baseline="-25000" dirty="0" smtClean="0">
                <a:solidFill>
                  <a:srgbClr val="1F1A17"/>
                </a:solidFill>
                <a:latin typeface="Arial" pitchFamily="34" charset="0"/>
              </a:rPr>
              <a:t>1</a:t>
            </a:r>
            <a:r>
              <a:rPr lang="en-US" sz="1700" b="1" dirty="0" smtClean="0">
                <a:solidFill>
                  <a:srgbClr val="1F1A17"/>
                </a:solidFill>
                <a:latin typeface="Arial" pitchFamily="34" charset="0"/>
              </a:rPr>
              <a:t> </a:t>
            </a:r>
            <a:endParaRPr lang="en-US" sz="2400" dirty="0">
              <a:solidFill>
                <a:prstClr val="black"/>
              </a:solidFill>
              <a:effectLst>
                <a:outerShdw blurRad="38100" dist="38100" dir="2700000" algn="tl">
                  <a:srgbClr val="C0C0C0"/>
                </a:outerShdw>
              </a:effectLst>
              <a:latin typeface="Arial" pitchFamily="34" charset="0"/>
            </a:endParaRPr>
          </a:p>
        </p:txBody>
      </p:sp>
      <p:sp>
        <p:nvSpPr>
          <p:cNvPr id="17" name="Line 23"/>
          <p:cNvSpPr>
            <a:spLocks noChangeShapeType="1"/>
          </p:cNvSpPr>
          <p:nvPr/>
        </p:nvSpPr>
        <p:spPr bwMode="auto">
          <a:xfrm>
            <a:off x="1090613" y="2971800"/>
            <a:ext cx="128587" cy="0"/>
          </a:xfrm>
          <a:prstGeom prst="line">
            <a:avLst/>
          </a:prstGeom>
          <a:noFill/>
          <a:ln w="19050">
            <a:solidFill>
              <a:srgbClr val="1F1A17"/>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8" name="Text Box 12"/>
          <p:cNvSpPr txBox="1">
            <a:spLocks noChangeArrowheads="1"/>
          </p:cNvSpPr>
          <p:nvPr/>
        </p:nvSpPr>
        <p:spPr bwMode="auto">
          <a:xfrm>
            <a:off x="4953000" y="5029200"/>
            <a:ext cx="6937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en-US" altLang="en-US" sz="2000" b="1" dirty="0" smtClean="0">
                <a:solidFill>
                  <a:srgbClr val="FF0000"/>
                </a:solidFill>
                <a:latin typeface="Arial" charset="0"/>
              </a:rPr>
              <a:t>AD</a:t>
            </a:r>
            <a:r>
              <a:rPr lang="en-US" altLang="en-US" sz="2000" b="1" baseline="-25000" dirty="0" smtClean="0">
                <a:solidFill>
                  <a:srgbClr val="FF0000"/>
                </a:solidFill>
                <a:latin typeface="Arial" charset="0"/>
              </a:rPr>
              <a:t>0</a:t>
            </a:r>
          </a:p>
        </p:txBody>
      </p:sp>
      <p:sp>
        <p:nvSpPr>
          <p:cNvPr id="19" name="Line 13"/>
          <p:cNvSpPr>
            <a:spLocks noChangeShapeType="1"/>
          </p:cNvSpPr>
          <p:nvPr/>
        </p:nvSpPr>
        <p:spPr bwMode="auto">
          <a:xfrm flipH="1" flipV="1">
            <a:off x="1242215" y="2965158"/>
            <a:ext cx="2529684" cy="6641"/>
          </a:xfrm>
          <a:prstGeom prst="line">
            <a:avLst/>
          </a:prstGeom>
          <a:noFill/>
          <a:ln w="22225">
            <a:solidFill>
              <a:schemeClr val="tx1">
                <a:lumMod val="50000"/>
                <a:lumOff val="50000"/>
              </a:schemeClr>
            </a:solidFill>
            <a:prstDash val="sysDot"/>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cs typeface="Arial" charset="0"/>
            </a:endParaRPr>
          </a:p>
        </p:txBody>
      </p:sp>
      <p:cxnSp>
        <p:nvCxnSpPr>
          <p:cNvPr id="20" name="Straight Connector 19"/>
          <p:cNvCxnSpPr/>
          <p:nvPr/>
        </p:nvCxnSpPr>
        <p:spPr>
          <a:xfrm>
            <a:off x="2057400" y="2362200"/>
            <a:ext cx="2971800" cy="2771775"/>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Text Box 9"/>
          <p:cNvSpPr txBox="1">
            <a:spLocks noChangeArrowheads="1"/>
          </p:cNvSpPr>
          <p:nvPr/>
        </p:nvSpPr>
        <p:spPr bwMode="auto">
          <a:xfrm>
            <a:off x="3863666" y="2743200"/>
            <a:ext cx="3417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fontAlgn="base">
              <a:spcBef>
                <a:spcPct val="0"/>
              </a:spcBef>
              <a:spcAft>
                <a:spcPct val="0"/>
              </a:spcAft>
            </a:pPr>
            <a:r>
              <a:rPr lang="en-US" altLang="en-US" sz="2000" b="1" i="1" dirty="0" smtClean="0">
                <a:solidFill>
                  <a:prstClr val="black"/>
                </a:solidFill>
                <a:latin typeface="Arial" charset="0"/>
                <a:cs typeface="Arial" charset="0"/>
              </a:rPr>
              <a:t>b</a:t>
            </a:r>
            <a:endParaRPr lang="en-US" altLang="en-US" sz="2000" b="1" i="1" baseline="-25000" dirty="0" smtClean="0">
              <a:solidFill>
                <a:prstClr val="black"/>
              </a:solidFill>
              <a:latin typeface="Arial" charset="0"/>
              <a:cs typeface="Arial" charset="0"/>
            </a:endParaRPr>
          </a:p>
        </p:txBody>
      </p:sp>
      <p:sp>
        <p:nvSpPr>
          <p:cNvPr id="31" name="Rectangle 15"/>
          <p:cNvSpPr>
            <a:spLocks noChangeArrowheads="1"/>
          </p:cNvSpPr>
          <p:nvPr/>
        </p:nvSpPr>
        <p:spPr bwMode="auto">
          <a:xfrm>
            <a:off x="3205162" y="5605790"/>
            <a:ext cx="300038" cy="261610"/>
          </a:xfrm>
          <a:prstGeom prst="rect">
            <a:avLst/>
          </a:prstGeom>
          <a:noFill/>
          <a:ln w="9525">
            <a:noFill/>
            <a:miter lim="800000"/>
            <a:headEnd/>
            <a:tailEnd/>
          </a:ln>
        </p:spPr>
        <p:txBody>
          <a:bodyPr wrap="square" lIns="0" tIns="0" rIns="0" bIns="0">
            <a:spAutoFit/>
          </a:bodyPr>
          <a:lstStyle/>
          <a:p>
            <a:pPr>
              <a:defRPr/>
            </a:pPr>
            <a:r>
              <a:rPr lang="en-US" sz="1700" b="1" i="1" dirty="0" smtClean="0">
                <a:solidFill>
                  <a:srgbClr val="1F1A17"/>
                </a:solidFill>
                <a:latin typeface="Arial" pitchFamily="34" charset="0"/>
              </a:rPr>
              <a:t>Q</a:t>
            </a:r>
            <a:r>
              <a:rPr lang="en-US" sz="1700" b="1" baseline="-25000" dirty="0">
                <a:solidFill>
                  <a:srgbClr val="1F1A17"/>
                </a:solidFill>
                <a:latin typeface="Arial" pitchFamily="34" charset="0"/>
              </a:rPr>
              <a:t>0</a:t>
            </a:r>
            <a:r>
              <a:rPr lang="en-US" sz="1700" b="1" dirty="0" smtClean="0">
                <a:solidFill>
                  <a:srgbClr val="1F1A17"/>
                </a:solidFill>
                <a:latin typeface="Arial" pitchFamily="34" charset="0"/>
              </a:rPr>
              <a:t>                 </a:t>
            </a:r>
            <a:endParaRPr lang="en-US" sz="2400" dirty="0">
              <a:solidFill>
                <a:prstClr val="black"/>
              </a:solidFill>
              <a:effectLst>
                <a:outerShdw blurRad="38100" dist="38100" dir="2700000" algn="tl">
                  <a:srgbClr val="C0C0C0"/>
                </a:outerShdw>
              </a:effectLst>
              <a:latin typeface="Arial" pitchFamily="34" charset="0"/>
            </a:endParaRPr>
          </a:p>
        </p:txBody>
      </p:sp>
      <p:sp>
        <p:nvSpPr>
          <p:cNvPr id="35" name="Line 34"/>
          <p:cNvSpPr>
            <a:spLocks noChangeShapeType="1"/>
          </p:cNvSpPr>
          <p:nvPr/>
        </p:nvSpPr>
        <p:spPr bwMode="auto">
          <a:xfrm flipH="1">
            <a:off x="3319144" y="5529590"/>
            <a:ext cx="0" cy="111369"/>
          </a:xfrm>
          <a:prstGeom prst="line">
            <a:avLst/>
          </a:prstGeom>
          <a:noFill/>
          <a:ln w="19050">
            <a:solidFill>
              <a:srgbClr val="1F1A17"/>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3" name="Rounded Rectangle 42"/>
          <p:cNvSpPr/>
          <p:nvPr/>
        </p:nvSpPr>
        <p:spPr>
          <a:xfrm>
            <a:off x="6248400" y="1143000"/>
            <a:ext cx="2667000" cy="1828800"/>
          </a:xfrm>
          <a:prstGeom prst="roundRect">
            <a:avLst>
              <a:gd name="adj" fmla="val 9475"/>
            </a:avLst>
          </a:prstGeom>
          <a:solidFill>
            <a:srgbClr val="00999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ct val="50000"/>
              </a:spcBef>
            </a:pPr>
            <a:r>
              <a:rPr lang="en-US" altLang="en-US" sz="2300" dirty="0" smtClean="0">
                <a:solidFill>
                  <a:prstClr val="white">
                    <a:lumMod val="95000"/>
                  </a:prstClr>
                </a:solidFill>
                <a:latin typeface="Arial" panose="020B0604020202020204" pitchFamily="34" charset="0"/>
                <a:cs typeface="Arial" panose="020B0604020202020204" pitchFamily="34" charset="0"/>
              </a:rPr>
              <a:t>Expansionary monetary policy reduces interest rates and shifts</a:t>
            </a:r>
            <a:r>
              <a:rPr lang="en-US" altLang="en-US" sz="2300" cap="all" dirty="0" smtClean="0">
                <a:solidFill>
                  <a:prstClr val="white">
                    <a:lumMod val="95000"/>
                  </a:prstClr>
                </a:solidFill>
                <a:latin typeface="Arial" panose="020B0604020202020204" pitchFamily="34" charset="0"/>
                <a:cs typeface="Arial" panose="020B0604020202020204" pitchFamily="34" charset="0"/>
              </a:rPr>
              <a:t> ad</a:t>
            </a:r>
            <a:r>
              <a:rPr lang="en-US" altLang="en-US" sz="2300" cap="all" baseline="-25000" dirty="0" smtClean="0">
                <a:solidFill>
                  <a:prstClr val="white">
                    <a:lumMod val="95000"/>
                  </a:prstClr>
                </a:solidFill>
                <a:latin typeface="Arial" panose="020B0604020202020204" pitchFamily="34" charset="0"/>
                <a:cs typeface="Arial" panose="020B0604020202020204" pitchFamily="34" charset="0"/>
              </a:rPr>
              <a:t>0</a:t>
            </a:r>
            <a:r>
              <a:rPr lang="en-US" altLang="en-US" sz="2300" dirty="0" smtClean="0">
                <a:solidFill>
                  <a:prstClr val="white">
                    <a:lumMod val="95000"/>
                  </a:prstClr>
                </a:solidFill>
                <a:latin typeface="Arial" panose="020B0604020202020204" pitchFamily="34" charset="0"/>
                <a:cs typeface="Arial" panose="020B0604020202020204" pitchFamily="34" charset="0"/>
              </a:rPr>
              <a:t> to the right to</a:t>
            </a:r>
            <a:r>
              <a:rPr lang="en-US" altLang="en-US" sz="2300" cap="all" dirty="0" smtClean="0">
                <a:solidFill>
                  <a:prstClr val="white">
                    <a:lumMod val="95000"/>
                  </a:prstClr>
                </a:solidFill>
                <a:latin typeface="Arial" panose="020B0604020202020204" pitchFamily="34" charset="0"/>
                <a:cs typeface="Arial" panose="020B0604020202020204" pitchFamily="34" charset="0"/>
              </a:rPr>
              <a:t> ad</a:t>
            </a:r>
            <a:r>
              <a:rPr lang="en-US" altLang="en-US" sz="2300" cap="all" baseline="-25000" dirty="0" smtClean="0">
                <a:solidFill>
                  <a:prstClr val="white">
                    <a:lumMod val="95000"/>
                  </a:prstClr>
                </a:solidFill>
                <a:latin typeface="Arial" panose="020B0604020202020204" pitchFamily="34" charset="0"/>
                <a:cs typeface="Arial" panose="020B0604020202020204" pitchFamily="34" charset="0"/>
              </a:rPr>
              <a:t>1</a:t>
            </a:r>
            <a:r>
              <a:rPr lang="en-US" altLang="en-US" sz="2300" cap="all" dirty="0" smtClean="0">
                <a:solidFill>
                  <a:prstClr val="white">
                    <a:lumMod val="95000"/>
                  </a:prstClr>
                </a:solidFill>
                <a:latin typeface="Arial" panose="020B0604020202020204" pitchFamily="34" charset="0"/>
                <a:cs typeface="Arial" panose="020B0604020202020204" pitchFamily="34" charset="0"/>
              </a:rPr>
              <a:t>.</a:t>
            </a:r>
          </a:p>
        </p:txBody>
      </p:sp>
      <p:sp>
        <p:nvSpPr>
          <p:cNvPr id="30" name="Rectangle 7"/>
          <p:cNvSpPr>
            <a:spLocks noChangeArrowheads="1"/>
          </p:cNvSpPr>
          <p:nvPr/>
        </p:nvSpPr>
        <p:spPr bwMode="auto">
          <a:xfrm>
            <a:off x="838200" y="3429000"/>
            <a:ext cx="279076" cy="269547"/>
          </a:xfrm>
          <a:prstGeom prst="rect">
            <a:avLst/>
          </a:prstGeom>
          <a:noFill/>
          <a:ln w="9525">
            <a:noFill/>
            <a:miter lim="800000"/>
            <a:headEnd/>
            <a:tailEnd/>
          </a:ln>
        </p:spPr>
        <p:txBody>
          <a:bodyPr wrap="square" lIns="0" tIns="0" rIns="0" bIns="0">
            <a:spAutoFit/>
          </a:bodyPr>
          <a:lstStyle/>
          <a:p>
            <a:pPr>
              <a:defRPr/>
            </a:pPr>
            <a:r>
              <a:rPr lang="en-US" sz="1700" b="1" i="1" dirty="0" smtClean="0">
                <a:solidFill>
                  <a:srgbClr val="1F1A17"/>
                </a:solidFill>
                <a:latin typeface="Arial" pitchFamily="34" charset="0"/>
              </a:rPr>
              <a:t>P</a:t>
            </a:r>
            <a:r>
              <a:rPr lang="en-US" sz="1700" b="1" baseline="-25000" dirty="0" smtClean="0">
                <a:solidFill>
                  <a:srgbClr val="1F1A17"/>
                </a:solidFill>
                <a:latin typeface="Arial" pitchFamily="34" charset="0"/>
              </a:rPr>
              <a:t>0</a:t>
            </a:r>
            <a:r>
              <a:rPr lang="en-US" sz="1700" b="1" dirty="0" smtClean="0">
                <a:solidFill>
                  <a:srgbClr val="1F1A17"/>
                </a:solidFill>
                <a:latin typeface="Arial" pitchFamily="34" charset="0"/>
              </a:rPr>
              <a:t> </a:t>
            </a:r>
            <a:endParaRPr lang="en-US" sz="2400" dirty="0">
              <a:solidFill>
                <a:prstClr val="black"/>
              </a:solidFill>
              <a:effectLst>
                <a:outerShdw blurRad="38100" dist="38100" dir="2700000" algn="tl">
                  <a:srgbClr val="C0C0C0"/>
                </a:outerShdw>
              </a:effectLst>
              <a:latin typeface="Arial" pitchFamily="34" charset="0"/>
            </a:endParaRPr>
          </a:p>
        </p:txBody>
      </p:sp>
      <p:sp>
        <p:nvSpPr>
          <p:cNvPr id="38" name="Line 23"/>
          <p:cNvSpPr>
            <a:spLocks noChangeShapeType="1"/>
          </p:cNvSpPr>
          <p:nvPr/>
        </p:nvSpPr>
        <p:spPr bwMode="auto">
          <a:xfrm>
            <a:off x="1090613" y="3581400"/>
            <a:ext cx="128587" cy="0"/>
          </a:xfrm>
          <a:prstGeom prst="line">
            <a:avLst/>
          </a:prstGeom>
          <a:noFill/>
          <a:ln w="19050">
            <a:solidFill>
              <a:srgbClr val="1F1A17"/>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39" name="Line 13"/>
          <p:cNvSpPr>
            <a:spLocks noChangeShapeType="1"/>
          </p:cNvSpPr>
          <p:nvPr/>
        </p:nvSpPr>
        <p:spPr bwMode="auto">
          <a:xfrm flipH="1">
            <a:off x="1242214" y="3540575"/>
            <a:ext cx="2034386" cy="34184"/>
          </a:xfrm>
          <a:prstGeom prst="line">
            <a:avLst/>
          </a:prstGeom>
          <a:noFill/>
          <a:ln w="22225">
            <a:solidFill>
              <a:schemeClr val="tx1">
                <a:lumMod val="50000"/>
                <a:lumOff val="50000"/>
              </a:schemeClr>
            </a:solidFill>
            <a:prstDash val="sysDot"/>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cs typeface="Arial" charset="0"/>
            </a:endParaRPr>
          </a:p>
        </p:txBody>
      </p:sp>
      <p:sp>
        <p:nvSpPr>
          <p:cNvPr id="40" name="Text Box 9"/>
          <p:cNvSpPr txBox="1">
            <a:spLocks noChangeArrowheads="1"/>
          </p:cNvSpPr>
          <p:nvPr/>
        </p:nvSpPr>
        <p:spPr bwMode="auto">
          <a:xfrm>
            <a:off x="3330266" y="3276600"/>
            <a:ext cx="3273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fontAlgn="base">
              <a:spcBef>
                <a:spcPct val="0"/>
              </a:spcBef>
              <a:spcAft>
                <a:spcPct val="0"/>
              </a:spcAft>
            </a:pPr>
            <a:r>
              <a:rPr lang="en-US" altLang="en-US" sz="2000" b="1" i="1" dirty="0">
                <a:solidFill>
                  <a:prstClr val="black"/>
                </a:solidFill>
                <a:latin typeface="Arial" charset="0"/>
                <a:cs typeface="Arial" charset="0"/>
              </a:rPr>
              <a:t>a</a:t>
            </a:r>
            <a:endParaRPr lang="en-US" altLang="en-US" sz="2000" b="1" i="1" baseline="-25000" dirty="0" smtClean="0">
              <a:solidFill>
                <a:prstClr val="black"/>
              </a:solidFill>
              <a:latin typeface="Arial" charset="0"/>
              <a:cs typeface="Arial" charset="0"/>
            </a:endParaRPr>
          </a:p>
        </p:txBody>
      </p:sp>
      <p:sp>
        <p:nvSpPr>
          <p:cNvPr id="45" name="Rectangle 15"/>
          <p:cNvSpPr>
            <a:spLocks noChangeArrowheads="1"/>
          </p:cNvSpPr>
          <p:nvPr/>
        </p:nvSpPr>
        <p:spPr bwMode="auto">
          <a:xfrm>
            <a:off x="3738562" y="5605790"/>
            <a:ext cx="300038" cy="261610"/>
          </a:xfrm>
          <a:prstGeom prst="rect">
            <a:avLst/>
          </a:prstGeom>
          <a:noFill/>
          <a:ln w="9525">
            <a:noFill/>
            <a:miter lim="800000"/>
            <a:headEnd/>
            <a:tailEnd/>
          </a:ln>
        </p:spPr>
        <p:txBody>
          <a:bodyPr wrap="square" lIns="0" tIns="0" rIns="0" bIns="0">
            <a:spAutoFit/>
          </a:bodyPr>
          <a:lstStyle/>
          <a:p>
            <a:pPr>
              <a:defRPr/>
            </a:pPr>
            <a:r>
              <a:rPr lang="en-US" sz="1700" b="1" i="1" dirty="0" smtClean="0">
                <a:solidFill>
                  <a:srgbClr val="1F1A17"/>
                </a:solidFill>
                <a:latin typeface="Arial" pitchFamily="34" charset="0"/>
              </a:rPr>
              <a:t>Q</a:t>
            </a:r>
            <a:r>
              <a:rPr lang="en-US" sz="1700" b="1" baseline="-25000" dirty="0">
                <a:solidFill>
                  <a:srgbClr val="1F1A17"/>
                </a:solidFill>
                <a:latin typeface="Arial" pitchFamily="34" charset="0"/>
              </a:rPr>
              <a:t>1</a:t>
            </a:r>
            <a:r>
              <a:rPr lang="en-US" sz="1700" b="1" dirty="0" smtClean="0">
                <a:solidFill>
                  <a:srgbClr val="1F1A17"/>
                </a:solidFill>
                <a:latin typeface="Arial" pitchFamily="34" charset="0"/>
              </a:rPr>
              <a:t>                 </a:t>
            </a:r>
            <a:endParaRPr lang="en-US" sz="2400" dirty="0">
              <a:solidFill>
                <a:prstClr val="black"/>
              </a:solidFill>
              <a:effectLst>
                <a:outerShdw blurRad="38100" dist="38100" dir="2700000" algn="tl">
                  <a:srgbClr val="C0C0C0"/>
                </a:outerShdw>
              </a:effectLst>
              <a:latin typeface="Arial" pitchFamily="34" charset="0"/>
            </a:endParaRPr>
          </a:p>
        </p:txBody>
      </p:sp>
      <p:sp>
        <p:nvSpPr>
          <p:cNvPr id="46" name="Line 34"/>
          <p:cNvSpPr>
            <a:spLocks noChangeShapeType="1"/>
          </p:cNvSpPr>
          <p:nvPr/>
        </p:nvSpPr>
        <p:spPr bwMode="auto">
          <a:xfrm flipH="1">
            <a:off x="3852544" y="5529590"/>
            <a:ext cx="0" cy="111369"/>
          </a:xfrm>
          <a:prstGeom prst="line">
            <a:avLst/>
          </a:prstGeom>
          <a:noFill/>
          <a:ln w="19050">
            <a:solidFill>
              <a:srgbClr val="1F1A17"/>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cxnSp>
        <p:nvCxnSpPr>
          <p:cNvPr id="47" name="Straight Connector 34"/>
          <p:cNvCxnSpPr>
            <a:cxnSpLocks noChangeShapeType="1"/>
            <a:stCxn id="21" idx="4"/>
          </p:cNvCxnSpPr>
          <p:nvPr/>
        </p:nvCxnSpPr>
        <p:spPr bwMode="auto">
          <a:xfrm>
            <a:off x="3825240" y="3048000"/>
            <a:ext cx="31408" cy="2484434"/>
          </a:xfrm>
          <a:prstGeom prst="line">
            <a:avLst/>
          </a:prstGeom>
          <a:noFill/>
          <a:ln w="22225" algn="ctr">
            <a:solidFill>
              <a:schemeClr val="tx1">
                <a:lumMod val="50000"/>
                <a:lumOff val="50000"/>
              </a:schemeClr>
            </a:solidFill>
            <a:prstDash val="sysDot"/>
            <a:round/>
            <a:headEnd/>
            <a:tailEnd/>
          </a:ln>
          <a:extLst>
            <a:ext uri="{909E8E84-426E-40DD-AFC4-6F175D3DCCD1}">
              <a14:hiddenFill xmlns:a14="http://schemas.microsoft.com/office/drawing/2010/main">
                <a:noFill/>
              </a14:hiddenFill>
            </a:ext>
          </a:extLst>
        </p:spPr>
      </p:cxnSp>
      <p:cxnSp>
        <p:nvCxnSpPr>
          <p:cNvPr id="48" name="Straight Connector 47"/>
          <p:cNvCxnSpPr/>
          <p:nvPr/>
        </p:nvCxnSpPr>
        <p:spPr>
          <a:xfrm>
            <a:off x="2057400" y="2362200"/>
            <a:ext cx="2971800" cy="2771775"/>
          </a:xfrm>
          <a:prstGeom prst="line">
            <a:avLst/>
          </a:prstGeom>
          <a:ln w="444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9" name="Text Box 12"/>
          <p:cNvSpPr txBox="1">
            <a:spLocks noChangeArrowheads="1"/>
          </p:cNvSpPr>
          <p:nvPr/>
        </p:nvSpPr>
        <p:spPr bwMode="auto">
          <a:xfrm>
            <a:off x="5554663" y="4419600"/>
            <a:ext cx="6937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en-US" altLang="en-US" sz="2000" b="1" dirty="0" smtClean="0">
                <a:solidFill>
                  <a:srgbClr val="C0504D"/>
                </a:solidFill>
                <a:latin typeface="Arial" charset="0"/>
              </a:rPr>
              <a:t>AD</a:t>
            </a:r>
            <a:r>
              <a:rPr lang="en-US" altLang="en-US" sz="2000" b="1" baseline="-25000" dirty="0">
                <a:solidFill>
                  <a:srgbClr val="C0504D"/>
                </a:solidFill>
                <a:latin typeface="Arial" charset="0"/>
              </a:rPr>
              <a:t>1</a:t>
            </a:r>
            <a:endParaRPr lang="en-US" altLang="en-US" sz="2000" b="1" baseline="-25000" dirty="0" smtClean="0">
              <a:solidFill>
                <a:srgbClr val="C0504D"/>
              </a:solidFill>
              <a:latin typeface="Arial" charset="0"/>
            </a:endParaRPr>
          </a:p>
        </p:txBody>
      </p:sp>
      <p:sp>
        <p:nvSpPr>
          <p:cNvPr id="60" name="Rectangle 7"/>
          <p:cNvSpPr>
            <a:spLocks noChangeArrowheads="1"/>
          </p:cNvSpPr>
          <p:nvPr/>
        </p:nvSpPr>
        <p:spPr bwMode="auto">
          <a:xfrm>
            <a:off x="838200" y="3048000"/>
            <a:ext cx="279076" cy="261610"/>
          </a:xfrm>
          <a:prstGeom prst="rect">
            <a:avLst/>
          </a:prstGeom>
          <a:noFill/>
          <a:ln w="9525">
            <a:noFill/>
            <a:miter lim="800000"/>
            <a:headEnd/>
            <a:tailEnd/>
          </a:ln>
        </p:spPr>
        <p:txBody>
          <a:bodyPr wrap="square" lIns="0" tIns="0" rIns="0" bIns="0">
            <a:spAutoFit/>
          </a:bodyPr>
          <a:lstStyle/>
          <a:p>
            <a:pPr>
              <a:defRPr/>
            </a:pPr>
            <a:r>
              <a:rPr lang="en-US" sz="1700" b="1" i="1" dirty="0" smtClean="0">
                <a:solidFill>
                  <a:srgbClr val="1F1A17"/>
                </a:solidFill>
                <a:latin typeface="Arial" pitchFamily="34" charset="0"/>
              </a:rPr>
              <a:t>P</a:t>
            </a:r>
            <a:r>
              <a:rPr lang="en-US" sz="1700" b="1" baseline="-25000" dirty="0">
                <a:solidFill>
                  <a:srgbClr val="1F1A17"/>
                </a:solidFill>
                <a:latin typeface="Arial" pitchFamily="34" charset="0"/>
              </a:rPr>
              <a:t>2</a:t>
            </a:r>
            <a:endParaRPr lang="en-US" sz="2400" dirty="0">
              <a:solidFill>
                <a:prstClr val="black"/>
              </a:solidFill>
              <a:effectLst>
                <a:outerShdw blurRad="38100" dist="38100" dir="2700000" algn="tl">
                  <a:srgbClr val="C0C0C0"/>
                </a:outerShdw>
              </a:effectLst>
              <a:latin typeface="Arial" pitchFamily="34" charset="0"/>
            </a:endParaRPr>
          </a:p>
        </p:txBody>
      </p:sp>
      <p:sp>
        <p:nvSpPr>
          <p:cNvPr id="61" name="Line 23"/>
          <p:cNvSpPr>
            <a:spLocks noChangeShapeType="1"/>
          </p:cNvSpPr>
          <p:nvPr/>
        </p:nvSpPr>
        <p:spPr bwMode="auto">
          <a:xfrm>
            <a:off x="1090613" y="3200400"/>
            <a:ext cx="128587" cy="0"/>
          </a:xfrm>
          <a:prstGeom prst="line">
            <a:avLst/>
          </a:prstGeom>
          <a:noFill/>
          <a:ln w="19050">
            <a:solidFill>
              <a:srgbClr val="1F1A17"/>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62" name="Text Box 12"/>
          <p:cNvSpPr txBox="1">
            <a:spLocks noChangeArrowheads="1"/>
          </p:cNvSpPr>
          <p:nvPr/>
        </p:nvSpPr>
        <p:spPr bwMode="auto">
          <a:xfrm>
            <a:off x="5257800" y="4724400"/>
            <a:ext cx="6937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en-US" altLang="en-US" sz="2000" b="1" dirty="0" smtClean="0">
                <a:solidFill>
                  <a:srgbClr val="FFC000"/>
                </a:solidFill>
                <a:latin typeface="Arial" charset="0"/>
              </a:rPr>
              <a:t>AD</a:t>
            </a:r>
            <a:r>
              <a:rPr lang="en-US" altLang="en-US" sz="2000" b="1" baseline="-25000" dirty="0" smtClean="0">
                <a:solidFill>
                  <a:srgbClr val="FFC000"/>
                </a:solidFill>
                <a:latin typeface="Arial" charset="0"/>
              </a:rPr>
              <a:t>2</a:t>
            </a:r>
          </a:p>
        </p:txBody>
      </p:sp>
      <p:cxnSp>
        <p:nvCxnSpPr>
          <p:cNvPr id="63" name="Straight Connector 62"/>
          <p:cNvCxnSpPr/>
          <p:nvPr/>
        </p:nvCxnSpPr>
        <p:spPr>
          <a:xfrm>
            <a:off x="2667000" y="1876425"/>
            <a:ext cx="2971800" cy="2771775"/>
          </a:xfrm>
          <a:prstGeom prst="line">
            <a:avLst/>
          </a:prstGeom>
          <a:ln w="44450">
            <a:solidFill>
              <a:srgbClr val="FFC000"/>
            </a:solidFill>
          </a:ln>
        </p:spPr>
        <p:style>
          <a:lnRef idx="1">
            <a:schemeClr val="accent1"/>
          </a:lnRef>
          <a:fillRef idx="0">
            <a:schemeClr val="accent1"/>
          </a:fillRef>
          <a:effectRef idx="0">
            <a:schemeClr val="accent1"/>
          </a:effectRef>
          <a:fontRef idx="minor">
            <a:schemeClr val="tx1"/>
          </a:fontRef>
        </p:style>
      </p:cxnSp>
      <p:sp>
        <p:nvSpPr>
          <p:cNvPr id="21" name="Oval 19"/>
          <p:cNvSpPr>
            <a:spLocks noChangeArrowheads="1"/>
          </p:cNvSpPr>
          <p:nvPr/>
        </p:nvSpPr>
        <p:spPr bwMode="auto">
          <a:xfrm>
            <a:off x="3733800" y="2865120"/>
            <a:ext cx="182880" cy="182880"/>
          </a:xfrm>
          <a:prstGeom prst="ellipse">
            <a:avLst/>
          </a:prstGeom>
          <a:solidFill>
            <a:schemeClr val="tx1"/>
          </a:solidFill>
          <a:ln w="9525">
            <a:solidFill>
              <a:schemeClr val="bg1">
                <a:lumMod val="85000"/>
              </a:schemeClr>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endParaRPr lang="en-US" altLang="en-US" smtClean="0">
              <a:solidFill>
                <a:prstClr val="black"/>
              </a:solidFill>
              <a:latin typeface="Arial" charset="0"/>
            </a:endParaRPr>
          </a:p>
        </p:txBody>
      </p:sp>
      <p:sp>
        <p:nvSpPr>
          <p:cNvPr id="65" name="Text Box 9"/>
          <p:cNvSpPr txBox="1">
            <a:spLocks noChangeArrowheads="1"/>
          </p:cNvSpPr>
          <p:nvPr/>
        </p:nvSpPr>
        <p:spPr bwMode="auto">
          <a:xfrm>
            <a:off x="3581400" y="3048000"/>
            <a:ext cx="3273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fontAlgn="base">
              <a:spcBef>
                <a:spcPct val="0"/>
              </a:spcBef>
              <a:spcAft>
                <a:spcPct val="0"/>
              </a:spcAft>
            </a:pPr>
            <a:r>
              <a:rPr lang="en-US" altLang="en-US" sz="2000" b="1" i="1" dirty="0">
                <a:solidFill>
                  <a:prstClr val="black"/>
                </a:solidFill>
                <a:latin typeface="Arial" charset="0"/>
                <a:cs typeface="Arial" charset="0"/>
              </a:rPr>
              <a:t>c</a:t>
            </a:r>
            <a:endParaRPr lang="en-US" altLang="en-US" sz="2000" b="1" i="1" baseline="-25000" dirty="0" smtClean="0">
              <a:solidFill>
                <a:prstClr val="black"/>
              </a:solidFill>
              <a:latin typeface="Arial" charset="0"/>
              <a:cs typeface="Arial" charset="0"/>
            </a:endParaRPr>
          </a:p>
        </p:txBody>
      </p:sp>
      <p:sp>
        <p:nvSpPr>
          <p:cNvPr id="66" name="Line 13"/>
          <p:cNvSpPr>
            <a:spLocks noChangeShapeType="1"/>
          </p:cNvSpPr>
          <p:nvPr/>
        </p:nvSpPr>
        <p:spPr bwMode="auto">
          <a:xfrm flipH="1">
            <a:off x="1242215" y="3204410"/>
            <a:ext cx="2238820" cy="1"/>
          </a:xfrm>
          <a:prstGeom prst="line">
            <a:avLst/>
          </a:prstGeom>
          <a:noFill/>
          <a:ln w="22225">
            <a:solidFill>
              <a:schemeClr val="tx1">
                <a:lumMod val="50000"/>
                <a:lumOff val="50000"/>
              </a:schemeClr>
            </a:solidFill>
            <a:prstDash val="sysDot"/>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cs typeface="Arial" charset="0"/>
            </a:endParaRPr>
          </a:p>
        </p:txBody>
      </p:sp>
      <p:cxnSp>
        <p:nvCxnSpPr>
          <p:cNvPr id="67" name="Straight Connector 34"/>
          <p:cNvCxnSpPr>
            <a:cxnSpLocks noChangeShapeType="1"/>
            <a:stCxn id="44" idx="4"/>
          </p:cNvCxnSpPr>
          <p:nvPr/>
        </p:nvCxnSpPr>
        <p:spPr bwMode="auto">
          <a:xfrm>
            <a:off x="3291840" y="3581400"/>
            <a:ext cx="16168" cy="1948190"/>
          </a:xfrm>
          <a:prstGeom prst="line">
            <a:avLst/>
          </a:prstGeom>
          <a:noFill/>
          <a:ln w="22225" algn="ctr">
            <a:solidFill>
              <a:schemeClr val="tx1">
                <a:lumMod val="50000"/>
                <a:lumOff val="50000"/>
              </a:schemeClr>
            </a:solidFill>
            <a:prstDash val="sysDot"/>
            <a:round/>
            <a:headEnd/>
            <a:tailEnd/>
          </a:ln>
          <a:extLst>
            <a:ext uri="{909E8E84-426E-40DD-AFC4-6F175D3DCCD1}">
              <a14:hiddenFill xmlns:a14="http://schemas.microsoft.com/office/drawing/2010/main">
                <a:noFill/>
              </a14:hiddenFill>
            </a:ext>
          </a:extLst>
        </p:spPr>
      </p:cxnSp>
      <p:sp>
        <p:nvSpPr>
          <p:cNvPr id="44" name="Oval 19"/>
          <p:cNvSpPr>
            <a:spLocks noChangeArrowheads="1"/>
          </p:cNvSpPr>
          <p:nvPr/>
        </p:nvSpPr>
        <p:spPr bwMode="auto">
          <a:xfrm>
            <a:off x="3200400" y="3398520"/>
            <a:ext cx="182880" cy="182880"/>
          </a:xfrm>
          <a:prstGeom prst="ellipse">
            <a:avLst/>
          </a:prstGeom>
          <a:solidFill>
            <a:schemeClr val="tx1"/>
          </a:solidFill>
          <a:ln w="9525">
            <a:solidFill>
              <a:schemeClr val="bg1">
                <a:lumMod val="85000"/>
              </a:schemeClr>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endParaRPr lang="en-US" altLang="en-US" smtClean="0">
              <a:solidFill>
                <a:prstClr val="black"/>
              </a:solidFill>
              <a:latin typeface="Arial" charset="0"/>
            </a:endParaRPr>
          </a:p>
        </p:txBody>
      </p:sp>
      <p:cxnSp>
        <p:nvCxnSpPr>
          <p:cNvPr id="68" name="Straight Connector 34"/>
          <p:cNvCxnSpPr>
            <a:cxnSpLocks noChangeShapeType="1"/>
          </p:cNvCxnSpPr>
          <p:nvPr/>
        </p:nvCxnSpPr>
        <p:spPr bwMode="auto">
          <a:xfrm>
            <a:off x="3581400" y="3200400"/>
            <a:ext cx="0" cy="2332035"/>
          </a:xfrm>
          <a:prstGeom prst="line">
            <a:avLst/>
          </a:prstGeom>
          <a:noFill/>
          <a:ln w="22225" algn="ctr">
            <a:solidFill>
              <a:schemeClr val="tx1">
                <a:lumMod val="50000"/>
                <a:lumOff val="50000"/>
              </a:schemeClr>
            </a:solidFill>
            <a:prstDash val="sysDot"/>
            <a:round/>
            <a:headEnd/>
            <a:tailEnd/>
          </a:ln>
          <a:extLst>
            <a:ext uri="{909E8E84-426E-40DD-AFC4-6F175D3DCCD1}">
              <a14:hiddenFill xmlns:a14="http://schemas.microsoft.com/office/drawing/2010/main">
                <a:noFill/>
              </a14:hiddenFill>
            </a:ext>
          </a:extLst>
        </p:spPr>
      </p:cxnSp>
      <p:cxnSp>
        <p:nvCxnSpPr>
          <p:cNvPr id="36" name="Straight Connector 35"/>
          <p:cNvCxnSpPr/>
          <p:nvPr/>
        </p:nvCxnSpPr>
        <p:spPr>
          <a:xfrm>
            <a:off x="1219200" y="5532434"/>
            <a:ext cx="4876800"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Rectangle 15"/>
          <p:cNvSpPr>
            <a:spLocks noChangeArrowheads="1"/>
          </p:cNvSpPr>
          <p:nvPr/>
        </p:nvSpPr>
        <p:spPr bwMode="auto">
          <a:xfrm>
            <a:off x="3473925" y="5605790"/>
            <a:ext cx="300038" cy="261610"/>
          </a:xfrm>
          <a:prstGeom prst="rect">
            <a:avLst/>
          </a:prstGeom>
          <a:noFill/>
          <a:ln w="9525">
            <a:noFill/>
            <a:miter lim="800000"/>
            <a:headEnd/>
            <a:tailEnd/>
          </a:ln>
        </p:spPr>
        <p:txBody>
          <a:bodyPr wrap="square" lIns="0" tIns="0" rIns="0" bIns="0">
            <a:spAutoFit/>
          </a:bodyPr>
          <a:lstStyle/>
          <a:p>
            <a:pPr>
              <a:defRPr/>
            </a:pPr>
            <a:r>
              <a:rPr lang="en-US" sz="1700" b="1" i="1" dirty="0" smtClean="0">
                <a:solidFill>
                  <a:srgbClr val="1F1A17"/>
                </a:solidFill>
                <a:latin typeface="Arial" pitchFamily="34" charset="0"/>
              </a:rPr>
              <a:t>Q</a:t>
            </a:r>
            <a:r>
              <a:rPr lang="en-US" sz="1700" b="1" baseline="-25000" dirty="0" smtClean="0">
                <a:solidFill>
                  <a:srgbClr val="1F1A17"/>
                </a:solidFill>
                <a:latin typeface="Arial" pitchFamily="34" charset="0"/>
              </a:rPr>
              <a:t>2</a:t>
            </a:r>
            <a:r>
              <a:rPr lang="en-US" sz="1700" b="1" dirty="0" smtClean="0">
                <a:solidFill>
                  <a:srgbClr val="1F1A17"/>
                </a:solidFill>
                <a:latin typeface="Arial" pitchFamily="34" charset="0"/>
              </a:rPr>
              <a:t>                 </a:t>
            </a:r>
            <a:endParaRPr lang="en-US" sz="2400" dirty="0">
              <a:solidFill>
                <a:prstClr val="black"/>
              </a:solidFill>
              <a:effectLst>
                <a:outerShdw blurRad="38100" dist="38100" dir="2700000" algn="tl">
                  <a:srgbClr val="C0C0C0"/>
                </a:outerShdw>
              </a:effectLst>
              <a:latin typeface="Arial" pitchFamily="34" charset="0"/>
            </a:endParaRPr>
          </a:p>
        </p:txBody>
      </p:sp>
      <p:sp>
        <p:nvSpPr>
          <p:cNvPr id="70" name="Line 34"/>
          <p:cNvSpPr>
            <a:spLocks noChangeShapeType="1"/>
          </p:cNvSpPr>
          <p:nvPr/>
        </p:nvSpPr>
        <p:spPr bwMode="auto">
          <a:xfrm flipH="1">
            <a:off x="3587907" y="5529590"/>
            <a:ext cx="0" cy="111369"/>
          </a:xfrm>
          <a:prstGeom prst="line">
            <a:avLst/>
          </a:prstGeom>
          <a:noFill/>
          <a:ln w="19050">
            <a:solidFill>
              <a:srgbClr val="1F1A17"/>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64" name="Oval 19"/>
          <p:cNvSpPr>
            <a:spLocks noChangeArrowheads="1"/>
          </p:cNvSpPr>
          <p:nvPr/>
        </p:nvSpPr>
        <p:spPr bwMode="auto">
          <a:xfrm>
            <a:off x="3474720" y="3093720"/>
            <a:ext cx="182880" cy="182880"/>
          </a:xfrm>
          <a:prstGeom prst="ellipse">
            <a:avLst/>
          </a:prstGeom>
          <a:solidFill>
            <a:schemeClr val="tx1"/>
          </a:solidFill>
          <a:ln w="9525">
            <a:solidFill>
              <a:schemeClr val="bg1">
                <a:lumMod val="85000"/>
              </a:schemeClr>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endParaRPr lang="en-US" altLang="en-US" smtClean="0">
              <a:solidFill>
                <a:prstClr val="black"/>
              </a:solidFill>
              <a:latin typeface="Arial" charset="0"/>
            </a:endParaRPr>
          </a:p>
        </p:txBody>
      </p:sp>
    </p:spTree>
    <p:extLst>
      <p:ext uri="{BB962C8B-B14F-4D97-AF65-F5344CB8AC3E}">
        <p14:creationId xmlns:p14="http://schemas.microsoft.com/office/powerpoint/2010/main" val="3119879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par>
                          <p:cTn id="11" fill="hold">
                            <p:stCondLst>
                              <p:cond delay="500"/>
                            </p:stCondLst>
                            <p:childTnLst>
                              <p:par>
                                <p:cTn id="12" presetID="42" presetClass="path" presetSubtype="0" accel="50000" decel="50000" fill="hold" nodeType="afterEffect">
                                  <p:stCondLst>
                                    <p:cond delay="0"/>
                                  </p:stCondLst>
                                  <p:childTnLst>
                                    <p:animMotion origin="layout" path="M 5.55112E-17 2.22222E-6 L 0.0625 -0.07986 " pathEditMode="relative" rAng="0" ptsTypes="AA">
                                      <p:cBhvr>
                                        <p:cTn id="13" dur="2000" fill="hold"/>
                                        <p:tgtEl>
                                          <p:spTgt spid="48"/>
                                        </p:tgtEl>
                                        <p:attrNameLst>
                                          <p:attrName>ppt_x</p:attrName>
                                          <p:attrName>ppt_y</p:attrName>
                                        </p:attrNameLst>
                                      </p:cBhvr>
                                      <p:rCtr x="3125" y="-4005"/>
                                    </p:animMotion>
                                  </p:childTnLst>
                                </p:cTn>
                              </p:par>
                            </p:childTnLst>
                          </p:cTn>
                        </p:par>
                        <p:par>
                          <p:cTn id="14" fill="hold">
                            <p:stCondLst>
                              <p:cond delay="2500"/>
                            </p:stCondLst>
                            <p:childTnLst>
                              <p:par>
                                <p:cTn id="15" presetID="10" presetClass="entr" presetSubtype="0"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fade">
                                      <p:cBhvr>
                                        <p:cTn id="20" dur="500"/>
                                        <p:tgtEl>
                                          <p:spTgt spid="4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par>
                          <p:cTn id="24" fill="hold">
                            <p:stCondLst>
                              <p:cond delay="3000"/>
                            </p:stCondLst>
                            <p:childTnLst>
                              <p:par>
                                <p:cTn id="25" presetID="2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500"/>
                                        <p:tgtEl>
                                          <p:spTgt spid="19"/>
                                        </p:tgtEl>
                                      </p:cBhvr>
                                    </p:animEffect>
                                  </p:childTnLst>
                                </p:cTn>
                              </p:par>
                              <p:par>
                                <p:cTn id="28" presetID="22" presetClass="entr" presetSubtype="1" fill="hold" nodeType="with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wipe(up)">
                                      <p:cBhvr>
                                        <p:cTn id="30" dur="500"/>
                                        <p:tgtEl>
                                          <p:spTgt spid="47"/>
                                        </p:tgtEl>
                                      </p:cBhvr>
                                    </p:animEffect>
                                  </p:childTnLst>
                                </p:cTn>
                              </p:par>
                            </p:childTnLst>
                          </p:cTn>
                        </p:par>
                        <p:par>
                          <p:cTn id="31" fill="hold">
                            <p:stCondLst>
                              <p:cond delay="3500"/>
                            </p:stCondLst>
                            <p:childTnLst>
                              <p:par>
                                <p:cTn id="32" presetID="10"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fade">
                                      <p:cBhvr>
                                        <p:cTn id="40" dur="500"/>
                                        <p:tgtEl>
                                          <p:spTgt spid="4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500"/>
                                        <p:tgtEl>
                                          <p:spTgt spid="4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74"/>
                                        </p:tgtEl>
                                        <p:attrNameLst>
                                          <p:attrName>style.visibility</p:attrName>
                                        </p:attrNameLst>
                                      </p:cBhvr>
                                      <p:to>
                                        <p:strVal val="visible"/>
                                      </p:to>
                                    </p:set>
                                    <p:animEffect transition="in" filter="fade">
                                      <p:cBhvr>
                                        <p:cTn id="48" dur="500"/>
                                        <p:tgtEl>
                                          <p:spTgt spid="74"/>
                                        </p:tgtEl>
                                      </p:cBhvr>
                                    </p:animEffect>
                                  </p:childTnLst>
                                </p:cTn>
                              </p:par>
                            </p:childTnLst>
                          </p:cTn>
                        </p:par>
                        <p:par>
                          <p:cTn id="49" fill="hold">
                            <p:stCondLst>
                              <p:cond delay="500"/>
                            </p:stCondLst>
                            <p:childTnLst>
                              <p:par>
                                <p:cTn id="50" presetID="10" presetClass="entr" presetSubtype="0"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Effect transition="in" filter="fade">
                                      <p:cBhvr>
                                        <p:cTn id="52" dur="500"/>
                                        <p:tgtEl>
                                          <p:spTgt spid="6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61"/>
                                        </p:tgtEl>
                                        <p:attrNameLst>
                                          <p:attrName>style.visibility</p:attrName>
                                        </p:attrNameLst>
                                      </p:cBhvr>
                                      <p:to>
                                        <p:strVal val="visible"/>
                                      </p:to>
                                    </p:set>
                                    <p:animEffect transition="in" filter="fade">
                                      <p:cBhvr>
                                        <p:cTn id="55" dur="500"/>
                                        <p:tgtEl>
                                          <p:spTgt spid="61"/>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fade">
                                      <p:cBhvr>
                                        <p:cTn id="58" dur="500"/>
                                        <p:tgtEl>
                                          <p:spTgt spid="62"/>
                                        </p:tgtEl>
                                      </p:cBhvr>
                                    </p:animEffect>
                                  </p:childTnLst>
                                </p:cTn>
                              </p:par>
                            </p:childTnLst>
                          </p:cTn>
                        </p:par>
                        <p:par>
                          <p:cTn id="59" fill="hold">
                            <p:stCondLst>
                              <p:cond delay="1000"/>
                            </p:stCondLst>
                            <p:childTnLst>
                              <p:par>
                                <p:cTn id="60" presetID="1" presetClass="entr" presetSubtype="0"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childTnLst>
                                </p:cTn>
                              </p:par>
                            </p:childTnLst>
                          </p:cTn>
                        </p:par>
                        <p:par>
                          <p:cTn id="62" fill="hold">
                            <p:stCondLst>
                              <p:cond delay="1000"/>
                            </p:stCondLst>
                            <p:childTnLst>
                              <p:par>
                                <p:cTn id="63" presetID="42" presetClass="path" presetSubtype="0" accel="50000" decel="50000" fill="hold" nodeType="afterEffect">
                                  <p:stCondLst>
                                    <p:cond delay="0"/>
                                  </p:stCondLst>
                                  <p:childTnLst>
                                    <p:animMotion origin="layout" path="M -0.00416 -0.00903 L -0.03333 0.02639 " pathEditMode="relative" rAng="0" ptsTypes="AA">
                                      <p:cBhvr>
                                        <p:cTn id="64" dur="2000" fill="hold"/>
                                        <p:tgtEl>
                                          <p:spTgt spid="63"/>
                                        </p:tgtEl>
                                        <p:attrNameLst>
                                          <p:attrName>ppt_x</p:attrName>
                                          <p:attrName>ppt_y</p:attrName>
                                        </p:attrNameLst>
                                      </p:cBhvr>
                                      <p:rCtr x="-1458" y="1759"/>
                                    </p:animMotion>
                                  </p:childTnLst>
                                </p:cTn>
                              </p:par>
                            </p:childTnLst>
                          </p:cTn>
                        </p:par>
                        <p:par>
                          <p:cTn id="65" fill="hold">
                            <p:stCondLst>
                              <p:cond delay="3000"/>
                            </p:stCondLst>
                            <p:childTnLst>
                              <p:par>
                                <p:cTn id="66" presetID="10" presetClass="entr" presetSubtype="0" fill="hold" grpId="0" nodeType="afterEffect">
                                  <p:stCondLst>
                                    <p:cond delay="0"/>
                                  </p:stCondLst>
                                  <p:childTnLst>
                                    <p:set>
                                      <p:cBhvr>
                                        <p:cTn id="67" dur="1" fill="hold">
                                          <p:stCondLst>
                                            <p:cond delay="0"/>
                                          </p:stCondLst>
                                        </p:cTn>
                                        <p:tgtEl>
                                          <p:spTgt spid="64"/>
                                        </p:tgtEl>
                                        <p:attrNameLst>
                                          <p:attrName>style.visibility</p:attrName>
                                        </p:attrNameLst>
                                      </p:cBhvr>
                                      <p:to>
                                        <p:strVal val="visible"/>
                                      </p:to>
                                    </p:set>
                                    <p:animEffect transition="in" filter="fade">
                                      <p:cBhvr>
                                        <p:cTn id="68" dur="500"/>
                                        <p:tgtEl>
                                          <p:spTgt spid="64"/>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65"/>
                                        </p:tgtEl>
                                        <p:attrNameLst>
                                          <p:attrName>style.visibility</p:attrName>
                                        </p:attrNameLst>
                                      </p:cBhvr>
                                      <p:to>
                                        <p:strVal val="visible"/>
                                      </p:to>
                                    </p:set>
                                    <p:animEffect transition="in" filter="fade">
                                      <p:cBhvr>
                                        <p:cTn id="71" dur="500"/>
                                        <p:tgtEl>
                                          <p:spTgt spid="65"/>
                                        </p:tgtEl>
                                      </p:cBhvr>
                                    </p:animEffect>
                                  </p:childTnLst>
                                </p:cTn>
                              </p:par>
                            </p:childTnLst>
                          </p:cTn>
                        </p:par>
                        <p:par>
                          <p:cTn id="72" fill="hold">
                            <p:stCondLst>
                              <p:cond delay="3500"/>
                            </p:stCondLst>
                            <p:childTnLst>
                              <p:par>
                                <p:cTn id="73" presetID="22" presetClass="entr" presetSubtype="8" fill="hold" grpId="0" nodeType="afterEffect">
                                  <p:stCondLst>
                                    <p:cond delay="0"/>
                                  </p:stCondLst>
                                  <p:childTnLst>
                                    <p:set>
                                      <p:cBhvr>
                                        <p:cTn id="74" dur="1" fill="hold">
                                          <p:stCondLst>
                                            <p:cond delay="0"/>
                                          </p:stCondLst>
                                        </p:cTn>
                                        <p:tgtEl>
                                          <p:spTgt spid="66"/>
                                        </p:tgtEl>
                                        <p:attrNameLst>
                                          <p:attrName>style.visibility</p:attrName>
                                        </p:attrNameLst>
                                      </p:cBhvr>
                                      <p:to>
                                        <p:strVal val="visible"/>
                                      </p:to>
                                    </p:set>
                                    <p:animEffect transition="in" filter="wipe(left)">
                                      <p:cBhvr>
                                        <p:cTn id="75" dur="500"/>
                                        <p:tgtEl>
                                          <p:spTgt spid="66"/>
                                        </p:tgtEl>
                                      </p:cBhvr>
                                    </p:animEffect>
                                  </p:childTnLst>
                                </p:cTn>
                              </p:par>
                              <p:par>
                                <p:cTn id="76" presetID="22" presetClass="entr" presetSubtype="1" fill="hold" nodeType="with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fade">
                                      <p:cBhvr>
                                        <p:cTn id="81" dur="500"/>
                                        <p:tgtEl>
                                          <p:spTgt spid="69"/>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16" grpId="0"/>
      <p:bldP spid="17" grpId="0" animBg="1"/>
      <p:bldP spid="19" grpId="0" animBg="1"/>
      <p:bldP spid="23" grpId="0"/>
      <p:bldP spid="43" grpId="0" animBg="1"/>
      <p:bldP spid="45" grpId="0"/>
      <p:bldP spid="46" grpId="0" animBg="1"/>
      <p:bldP spid="49" grpId="0"/>
      <p:bldP spid="60" grpId="0"/>
      <p:bldP spid="61" grpId="0" animBg="1"/>
      <p:bldP spid="62" grpId="0"/>
      <p:bldP spid="21" grpId="0" animBg="1"/>
      <p:bldP spid="65" grpId="0"/>
      <p:bldP spid="66" grpId="0" animBg="1"/>
      <p:bldP spid="69" grpId="0"/>
      <p:bldP spid="70" grpId="0" animBg="1"/>
      <p:bldP spid="6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sosceles Triangle 8"/>
          <p:cNvSpPr/>
          <p:nvPr/>
        </p:nvSpPr>
        <p:spPr>
          <a:xfrm rot="10800000">
            <a:off x="457200" y="685800"/>
            <a:ext cx="848247" cy="514406"/>
          </a:xfrm>
          <a:prstGeom prst="triangle">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ounded Rectangle 12"/>
          <p:cNvSpPr/>
          <p:nvPr/>
        </p:nvSpPr>
        <p:spPr>
          <a:xfrm>
            <a:off x="138063" y="381000"/>
            <a:ext cx="7939137" cy="594360"/>
          </a:xfrm>
          <a:prstGeom prst="roundRect">
            <a:avLst>
              <a:gd name="adj" fmla="val 22445"/>
            </a:avLst>
          </a:prstGeom>
          <a:solidFill>
            <a:srgbClr val="00999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TextBox 13"/>
          <p:cNvSpPr txBox="1"/>
          <p:nvPr/>
        </p:nvSpPr>
        <p:spPr>
          <a:xfrm>
            <a:off x="196577" y="375196"/>
            <a:ext cx="7890519" cy="600164"/>
          </a:xfrm>
          <a:prstGeom prst="rect">
            <a:avLst/>
          </a:prstGeom>
          <a:noFill/>
        </p:spPr>
        <p:txBody>
          <a:bodyPr wrap="square" rtlCol="0">
            <a:spAutoFit/>
          </a:bodyPr>
          <a:lstStyle/>
          <a:p>
            <a:r>
              <a:rPr lang="en-US" sz="3300" dirty="0" smtClean="0">
                <a:solidFill>
                  <a:prstClr val="white"/>
                </a:solidFill>
                <a:latin typeface="Century Gothic" panose="020B0502020202020204" pitchFamily="34" charset="0"/>
              </a:rPr>
              <a:t>FISCAL POLICY AND FIXED EXCHANGE</a:t>
            </a:r>
            <a:endParaRPr lang="en-US" sz="3300" dirty="0">
              <a:solidFill>
                <a:prstClr val="white"/>
              </a:solidFill>
              <a:latin typeface="Century Gothic" panose="020B0502020202020204" pitchFamily="34" charset="0"/>
            </a:endParaRPr>
          </a:p>
        </p:txBody>
      </p:sp>
      <p:sp>
        <p:nvSpPr>
          <p:cNvPr id="7" name="Content Placeholder 2"/>
          <p:cNvSpPr txBox="1">
            <a:spLocks/>
          </p:cNvSpPr>
          <p:nvPr/>
        </p:nvSpPr>
        <p:spPr>
          <a:xfrm>
            <a:off x="228600" y="1352606"/>
            <a:ext cx="7799982" cy="504819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buClr>
                <a:prstClr val="black">
                  <a:lumMod val="65000"/>
                  <a:lumOff val="35000"/>
                </a:prstClr>
              </a:buClr>
              <a:buFont typeface="Wingdings" panose="05000000000000000000" pitchFamily="2" charset="2"/>
              <a:buChar char="Ü"/>
            </a:pPr>
            <a:r>
              <a:rPr lang="en-US" altLang="en-US" dirty="0" smtClean="0">
                <a:solidFill>
                  <a:prstClr val="black">
                    <a:lumMod val="50000"/>
                    <a:lumOff val="50000"/>
                  </a:prstClr>
                </a:solidFill>
                <a:latin typeface="Arial" panose="020B0604020202020204" pitchFamily="34" charset="0"/>
                <a:cs typeface="Arial" panose="020B0604020202020204" pitchFamily="34" charset="0"/>
              </a:rPr>
              <a:t>An </a:t>
            </a:r>
            <a:r>
              <a:rPr lang="en-US" altLang="en-US" dirty="0" smtClean="0">
                <a:solidFill>
                  <a:srgbClr val="F79646"/>
                </a:solidFill>
                <a:latin typeface="Arial" panose="020B0604020202020204" pitchFamily="34" charset="0"/>
                <a:cs typeface="Arial" panose="020B0604020202020204" pitchFamily="34" charset="0"/>
              </a:rPr>
              <a:t>expansionary fiscal policy</a:t>
            </a:r>
            <a:r>
              <a:rPr lang="en-US" altLang="en-US" dirty="0" smtClean="0">
                <a:solidFill>
                  <a:prstClr val="black">
                    <a:lumMod val="50000"/>
                    <a:lumOff val="50000"/>
                  </a:prstClr>
                </a:solidFill>
                <a:latin typeface="Arial" panose="020B0604020202020204" pitchFamily="34" charset="0"/>
                <a:cs typeface="Arial" panose="020B0604020202020204" pitchFamily="34" charset="0"/>
              </a:rPr>
              <a:t> will increase aggregate demand.</a:t>
            </a:r>
          </a:p>
          <a:p>
            <a:pPr marL="914400" lvl="1" indent="-457200" algn="l">
              <a:buClr>
                <a:prstClr val="black">
                  <a:lumMod val="65000"/>
                  <a:lumOff val="35000"/>
                </a:prstClr>
              </a:buClr>
              <a:buFont typeface="Wingdings" panose="05000000000000000000" pitchFamily="2" charset="2"/>
              <a:buChar char="Ü"/>
            </a:pPr>
            <a:r>
              <a:rPr lang="en-US" altLang="en-US" dirty="0" smtClean="0">
                <a:solidFill>
                  <a:prstClr val="black">
                    <a:lumMod val="50000"/>
                    <a:lumOff val="50000"/>
                  </a:prstClr>
                </a:solidFill>
                <a:latin typeface="Arial" panose="020B0604020202020204" pitchFamily="34" charset="0"/>
                <a:cs typeface="Arial" panose="020B0604020202020204" pitchFamily="34" charset="0"/>
              </a:rPr>
              <a:t>Price level rises as AD increases.</a:t>
            </a:r>
          </a:p>
          <a:p>
            <a:pPr marL="914400" lvl="1" indent="-457200" algn="l">
              <a:buClr>
                <a:prstClr val="black">
                  <a:lumMod val="65000"/>
                  <a:lumOff val="35000"/>
                </a:prstClr>
              </a:buClr>
              <a:buFont typeface="Wingdings" panose="05000000000000000000" pitchFamily="2" charset="2"/>
              <a:buChar char="Ü"/>
            </a:pPr>
            <a:r>
              <a:rPr lang="en-US" altLang="en-US" dirty="0" smtClean="0">
                <a:solidFill>
                  <a:prstClr val="black">
                    <a:lumMod val="50000"/>
                    <a:lumOff val="50000"/>
                  </a:prstClr>
                </a:solidFill>
                <a:latin typeface="Arial" panose="020B0604020202020204" pitchFamily="34" charset="0"/>
                <a:cs typeface="Arial" panose="020B0604020202020204" pitchFamily="34" charset="0"/>
              </a:rPr>
              <a:t>Higher income and prices lead to higher interest rates, which attract capital inflow.</a:t>
            </a:r>
          </a:p>
          <a:p>
            <a:pPr marL="914400" lvl="1" indent="-457200" algn="l">
              <a:buClr>
                <a:prstClr val="black">
                  <a:lumMod val="65000"/>
                  <a:lumOff val="35000"/>
                </a:prstClr>
              </a:buClr>
              <a:buFont typeface="Wingdings" panose="05000000000000000000" pitchFamily="2" charset="2"/>
              <a:buChar char="Ü"/>
            </a:pPr>
            <a:r>
              <a:rPr lang="en-US" altLang="en-US" dirty="0" smtClean="0">
                <a:solidFill>
                  <a:prstClr val="black">
                    <a:lumMod val="50000"/>
                    <a:lumOff val="50000"/>
                  </a:prstClr>
                </a:solidFill>
                <a:latin typeface="Arial" panose="020B0604020202020204" pitchFamily="34" charset="0"/>
                <a:cs typeface="Arial" panose="020B0604020202020204" pitchFamily="34" charset="0"/>
              </a:rPr>
              <a:t>Increased capital inflow reduces interest rates, enhancing the expansionary effect.</a:t>
            </a:r>
          </a:p>
          <a:p>
            <a:pPr marL="457200" indent="-457200" algn="l">
              <a:buClr>
                <a:prstClr val="black">
                  <a:lumMod val="65000"/>
                  <a:lumOff val="35000"/>
                </a:prstClr>
              </a:buClr>
              <a:buFont typeface="Wingdings" panose="05000000000000000000" pitchFamily="2" charset="2"/>
              <a:buChar char="Ü"/>
            </a:pPr>
            <a:r>
              <a:rPr lang="en-US" altLang="en-US" dirty="0" smtClean="0">
                <a:solidFill>
                  <a:srgbClr val="F79646"/>
                </a:solidFill>
                <a:latin typeface="Arial" panose="020B0604020202020204" pitchFamily="34" charset="0"/>
                <a:cs typeface="Arial" panose="020B0604020202020204" pitchFamily="34" charset="0"/>
              </a:rPr>
              <a:t>Fiscal policy is reinforced </a:t>
            </a:r>
            <a:r>
              <a:rPr lang="en-US" altLang="en-US" dirty="0" smtClean="0">
                <a:solidFill>
                  <a:prstClr val="black">
                    <a:lumMod val="50000"/>
                    <a:lumOff val="50000"/>
                  </a:prstClr>
                </a:solidFill>
                <a:latin typeface="Arial" panose="020B0604020202020204" pitchFamily="34" charset="0"/>
                <a:cs typeface="Arial" panose="020B0604020202020204" pitchFamily="34" charset="0"/>
              </a:rPr>
              <a:t>when exchange rates are fixed.</a:t>
            </a:r>
          </a:p>
          <a:p>
            <a:pPr algn="l">
              <a:buClr>
                <a:prstClr val="black">
                  <a:lumMod val="65000"/>
                  <a:lumOff val="35000"/>
                </a:prstClr>
              </a:buClr>
            </a:pPr>
            <a:endParaRPr lang="en-US" altLang="en-US" dirty="0" smtClean="0">
              <a:solidFill>
                <a:prstClr val="black">
                  <a:lumMod val="50000"/>
                  <a:lumOff val="50000"/>
                </a:prstClr>
              </a:solidFill>
              <a:latin typeface="Arial" panose="020B0604020202020204" pitchFamily="34" charset="0"/>
              <a:cs typeface="Arial" panose="020B0604020202020204" pitchFamily="34" charset="0"/>
            </a:endParaRPr>
          </a:p>
          <a:p>
            <a:pPr algn="l">
              <a:buClr>
                <a:prstClr val="black">
                  <a:lumMod val="65000"/>
                  <a:lumOff val="35000"/>
                </a:prstClr>
              </a:buClr>
            </a:pPr>
            <a:endParaRPr lang="en-US" altLang="en-US" dirty="0" smtClean="0">
              <a:solidFill>
                <a:prstClr val="black">
                  <a:lumMod val="50000"/>
                  <a:lumOff val="50000"/>
                </a:prstClr>
              </a:solidFill>
              <a:latin typeface="Arial" panose="020B0604020202020204" pitchFamily="34" charset="0"/>
              <a:cs typeface="Arial" panose="020B0604020202020204" pitchFamily="34" charset="0"/>
            </a:endParaRPr>
          </a:p>
          <a:p>
            <a:pPr algn="l">
              <a:buClr>
                <a:prstClr val="black">
                  <a:lumMod val="65000"/>
                  <a:lumOff val="35000"/>
                </a:prstClr>
              </a:buClr>
            </a:pPr>
            <a:endParaRPr lang="en-US" altLang="en-US" dirty="0">
              <a:solidFill>
                <a:prstClr val="black">
                  <a:lumMod val="50000"/>
                  <a:lumOff val="50000"/>
                </a:prstClr>
              </a:solidFill>
              <a:latin typeface="Arial" panose="020B0604020202020204" pitchFamily="34" charset="0"/>
              <a:cs typeface="Arial" panose="020B0604020202020204" pitchFamily="34" charset="0"/>
            </a:endParaRPr>
          </a:p>
          <a:p>
            <a:pPr algn="l">
              <a:buClr>
                <a:prstClr val="black">
                  <a:lumMod val="65000"/>
                  <a:lumOff val="35000"/>
                </a:prstClr>
              </a:buClr>
            </a:pPr>
            <a:endParaRPr lang="en-US" altLang="en-US" dirty="0" smtClean="0">
              <a:solidFill>
                <a:prstClr val="black">
                  <a:lumMod val="50000"/>
                  <a:lumOff val="50000"/>
                </a:prstClr>
              </a:solidFill>
              <a:latin typeface="Arial" panose="020B0604020202020204" pitchFamily="34" charset="0"/>
              <a:cs typeface="Arial" panose="020B0604020202020204" pitchFamily="34" charset="0"/>
            </a:endParaRPr>
          </a:p>
        </p:txBody>
      </p:sp>
      <p:sp>
        <p:nvSpPr>
          <p:cNvPr id="11" name="TextBox 10"/>
          <p:cNvSpPr txBox="1"/>
          <p:nvPr/>
        </p:nvSpPr>
        <p:spPr>
          <a:xfrm>
            <a:off x="7620000" y="6553200"/>
            <a:ext cx="817164" cy="261610"/>
          </a:xfrm>
          <a:prstGeom prst="rect">
            <a:avLst/>
          </a:prstGeom>
          <a:noFill/>
        </p:spPr>
        <p:txBody>
          <a:bodyPr wrap="square" rtlCol="0">
            <a:spAutoFit/>
          </a:bodyPr>
          <a:lstStyle/>
          <a:p>
            <a:pPr algn="ctr"/>
            <a:r>
              <a:rPr lang="en-US" sz="1100" dirty="0" smtClean="0">
                <a:solidFill>
                  <a:prstClr val="white"/>
                </a:solidFill>
                <a:latin typeface="Century Gothic" panose="020B0502020202020204" pitchFamily="34" charset="0"/>
              </a:rPr>
              <a:t>SLIDE </a:t>
            </a:r>
            <a:fld id="{6FD6B7A6-E1EC-4D2B-BE3B-190BA12621E0}" type="slidenum">
              <a:rPr lang="en-US" sz="1100" smtClean="0">
                <a:solidFill>
                  <a:prstClr val="white"/>
                </a:solidFill>
                <a:latin typeface="Century Gothic" panose="020B0502020202020204" pitchFamily="34" charset="0"/>
              </a:rPr>
              <a:pPr algn="ctr"/>
              <a:t>34</a:t>
            </a:fld>
            <a:endParaRPr lang="en-US" sz="1100" dirty="0">
              <a:solidFill>
                <a:prstClr val="white"/>
              </a:solidFill>
              <a:latin typeface="Century Gothic" panose="020B0502020202020204" pitchFamily="34" charset="0"/>
            </a:endParaRPr>
          </a:p>
        </p:txBody>
      </p:sp>
      <p:sp>
        <p:nvSpPr>
          <p:cNvPr id="8" name="TextBox 7"/>
          <p:cNvSpPr txBox="1"/>
          <p:nvPr/>
        </p:nvSpPr>
        <p:spPr>
          <a:xfrm>
            <a:off x="6553200" y="6560940"/>
            <a:ext cx="1037463" cy="261610"/>
          </a:xfrm>
          <a:prstGeom prst="rect">
            <a:avLst/>
          </a:prstGeom>
          <a:noFill/>
        </p:spPr>
        <p:txBody>
          <a:bodyPr wrap="none" rtlCol="0">
            <a:spAutoFit/>
          </a:bodyPr>
          <a:lstStyle/>
          <a:p>
            <a:r>
              <a:rPr lang="en-US" sz="1100" dirty="0" smtClean="0">
                <a:solidFill>
                  <a:prstClr val="black">
                    <a:lumMod val="50000"/>
                    <a:lumOff val="50000"/>
                  </a:prstClr>
                </a:solidFill>
                <a:latin typeface="Century Gothic" panose="020B0502020202020204" pitchFamily="34" charset="0"/>
              </a:rPr>
              <a:t>CHAPTER 27</a:t>
            </a:r>
            <a:r>
              <a:rPr lang="en-US" sz="1100" dirty="0" smtClean="0">
                <a:solidFill>
                  <a:srgbClr val="009999"/>
                </a:solidFill>
                <a:latin typeface="Century Gothic" panose="020B0502020202020204" pitchFamily="34" charset="0"/>
              </a:rPr>
              <a:t> </a:t>
            </a:r>
            <a:endParaRPr lang="en-US" sz="1100"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1168986121"/>
      </p:ext>
    </p:extLst>
  </p:cSld>
  <p:clrMapOvr>
    <a:masterClrMapping/>
  </p:clrMapOvr>
  <p:transition spd="slow">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ound Diagonal Corner Rectangle 52"/>
          <p:cNvSpPr/>
          <p:nvPr/>
        </p:nvSpPr>
        <p:spPr>
          <a:xfrm>
            <a:off x="152400" y="152400"/>
            <a:ext cx="7620000" cy="6248400"/>
          </a:xfrm>
          <a:prstGeom prst="round2DiagRect">
            <a:avLst>
              <a:gd name="adj1" fmla="val 6583"/>
              <a:gd name="adj2" fmla="val 0"/>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Round Diagonal Corner Rectangle 53"/>
          <p:cNvSpPr/>
          <p:nvPr/>
        </p:nvSpPr>
        <p:spPr>
          <a:xfrm>
            <a:off x="152400" y="152400"/>
            <a:ext cx="7620000" cy="718070"/>
          </a:xfrm>
          <a:prstGeom prst="round2DiagRect">
            <a:avLst>
              <a:gd name="adj1" fmla="val 50000"/>
              <a:gd name="adj2" fmla="val 0"/>
            </a:avLst>
          </a:pr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TextBox 57"/>
          <p:cNvSpPr txBox="1"/>
          <p:nvPr/>
        </p:nvSpPr>
        <p:spPr>
          <a:xfrm>
            <a:off x="76200" y="223391"/>
            <a:ext cx="7706519" cy="584775"/>
          </a:xfrm>
          <a:prstGeom prst="rect">
            <a:avLst/>
          </a:prstGeom>
          <a:noFill/>
        </p:spPr>
        <p:txBody>
          <a:bodyPr wrap="square" rtlCol="0">
            <a:spAutoFit/>
          </a:bodyPr>
          <a:lstStyle/>
          <a:p>
            <a:pPr algn="ctr"/>
            <a:r>
              <a:rPr lang="en-US" sz="3200" dirty="0" smtClean="0">
                <a:solidFill>
                  <a:prstClr val="white"/>
                </a:solidFill>
                <a:latin typeface="Century Gothic" panose="020B0502020202020204" pitchFamily="34" charset="0"/>
              </a:rPr>
              <a:t>FISCAL POLICY AND FIXED EXCHANGE</a:t>
            </a:r>
            <a:endParaRPr lang="en-US" sz="3200" dirty="0">
              <a:solidFill>
                <a:prstClr val="white"/>
              </a:solidFill>
              <a:latin typeface="Century Gothic" panose="020B0502020202020204" pitchFamily="34" charset="0"/>
            </a:endParaRPr>
          </a:p>
        </p:txBody>
      </p:sp>
      <p:sp>
        <p:nvSpPr>
          <p:cNvPr id="34" name="TextBox 33"/>
          <p:cNvSpPr txBox="1"/>
          <p:nvPr/>
        </p:nvSpPr>
        <p:spPr>
          <a:xfrm>
            <a:off x="7620000" y="6553200"/>
            <a:ext cx="817164" cy="261610"/>
          </a:xfrm>
          <a:prstGeom prst="rect">
            <a:avLst/>
          </a:prstGeom>
          <a:noFill/>
        </p:spPr>
        <p:txBody>
          <a:bodyPr wrap="square" rtlCol="0">
            <a:spAutoFit/>
          </a:bodyPr>
          <a:lstStyle/>
          <a:p>
            <a:pPr algn="ctr"/>
            <a:r>
              <a:rPr lang="en-US" sz="1100" dirty="0">
                <a:solidFill>
                  <a:prstClr val="white"/>
                </a:solidFill>
                <a:latin typeface="Century Gothic" panose="020B0502020202020204" pitchFamily="34" charset="0"/>
              </a:rPr>
              <a:t>SLIDE </a:t>
            </a:r>
            <a:fld id="{6FD6B7A6-E1EC-4D2B-BE3B-190BA12621E0}" type="slidenum">
              <a:rPr lang="en-US" sz="1100">
                <a:solidFill>
                  <a:prstClr val="white"/>
                </a:solidFill>
                <a:latin typeface="Century Gothic" panose="020B0502020202020204" pitchFamily="34" charset="0"/>
              </a:rPr>
              <a:pPr algn="ctr"/>
              <a:t>35</a:t>
            </a:fld>
            <a:endParaRPr lang="en-US" sz="1100" dirty="0">
              <a:solidFill>
                <a:prstClr val="white"/>
              </a:solidFill>
              <a:latin typeface="Century Gothic" panose="020B0502020202020204" pitchFamily="34" charset="0"/>
            </a:endParaRPr>
          </a:p>
        </p:txBody>
      </p:sp>
      <p:sp>
        <p:nvSpPr>
          <p:cNvPr id="24" name="Rectangle 14"/>
          <p:cNvSpPr>
            <a:spLocks noChangeArrowheads="1"/>
          </p:cNvSpPr>
          <p:nvPr/>
        </p:nvSpPr>
        <p:spPr bwMode="auto">
          <a:xfrm>
            <a:off x="944562" y="5605462"/>
            <a:ext cx="122238" cy="261938"/>
          </a:xfrm>
          <a:prstGeom prst="rect">
            <a:avLst/>
          </a:prstGeom>
          <a:noFill/>
          <a:ln w="9525">
            <a:noFill/>
            <a:miter lim="800000"/>
            <a:headEnd/>
            <a:tailEnd/>
          </a:ln>
        </p:spPr>
        <p:txBody>
          <a:bodyPr wrap="none" lIns="0" tIns="0" rIns="0" bIns="0">
            <a:spAutoFit/>
          </a:bodyPr>
          <a:lstStyle/>
          <a:p>
            <a:pPr>
              <a:defRPr/>
            </a:pPr>
            <a:r>
              <a:rPr lang="en-US" sz="1700" b="1" dirty="0">
                <a:solidFill>
                  <a:srgbClr val="1F1A17"/>
                </a:solidFill>
                <a:latin typeface="Arial" pitchFamily="34" charset="0"/>
              </a:rPr>
              <a:t>0</a:t>
            </a:r>
            <a:endParaRPr lang="en-US" sz="2400" dirty="0">
              <a:solidFill>
                <a:prstClr val="black"/>
              </a:solidFill>
              <a:effectLst>
                <a:outerShdw blurRad="38100" dist="38100" dir="2700000" algn="tl">
                  <a:srgbClr val="C0C0C0"/>
                </a:outerShdw>
              </a:effectLst>
              <a:latin typeface="Arial" pitchFamily="34" charset="0"/>
            </a:endParaRPr>
          </a:p>
        </p:txBody>
      </p:sp>
      <p:sp>
        <p:nvSpPr>
          <p:cNvPr id="29" name="Text Box 12"/>
          <p:cNvSpPr txBox="1">
            <a:spLocks noChangeArrowheads="1"/>
          </p:cNvSpPr>
          <p:nvPr/>
        </p:nvSpPr>
        <p:spPr bwMode="auto">
          <a:xfrm>
            <a:off x="4800600" y="1581090"/>
            <a:ext cx="9985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en-US" altLang="en-US" sz="2000" b="1" dirty="0" smtClean="0">
                <a:solidFill>
                  <a:srgbClr val="0070C0"/>
                </a:solidFill>
                <a:latin typeface="Arial" charset="0"/>
              </a:rPr>
              <a:t>SRAS</a:t>
            </a:r>
            <a:r>
              <a:rPr lang="en-US" altLang="en-US" sz="2000" b="1" baseline="-25000" dirty="0" smtClean="0">
                <a:solidFill>
                  <a:srgbClr val="0070C0"/>
                </a:solidFill>
                <a:latin typeface="Arial" charset="0"/>
              </a:rPr>
              <a:t>0</a:t>
            </a:r>
          </a:p>
        </p:txBody>
      </p:sp>
      <p:cxnSp>
        <p:nvCxnSpPr>
          <p:cNvPr id="32" name="Straight Connector 31"/>
          <p:cNvCxnSpPr/>
          <p:nvPr/>
        </p:nvCxnSpPr>
        <p:spPr>
          <a:xfrm flipV="1">
            <a:off x="1600200" y="1905000"/>
            <a:ext cx="3200400" cy="3202782"/>
          </a:xfrm>
          <a:prstGeom prst="line">
            <a:avLst/>
          </a:prstGeom>
          <a:ln w="44450">
            <a:solidFill>
              <a:srgbClr val="0070C0"/>
            </a:solidFill>
          </a:ln>
        </p:spPr>
        <p:style>
          <a:lnRef idx="1">
            <a:schemeClr val="accent1"/>
          </a:lnRef>
          <a:fillRef idx="0">
            <a:schemeClr val="accent1"/>
          </a:fillRef>
          <a:effectRef idx="0">
            <a:schemeClr val="accent1"/>
          </a:effectRef>
          <a:fontRef idx="minor">
            <a:schemeClr val="tx1"/>
          </a:fontRef>
        </p:style>
      </p:cxnSp>
      <p:sp>
        <p:nvSpPr>
          <p:cNvPr id="37" name="Rectangle 8"/>
          <p:cNvSpPr>
            <a:spLocks noChangeArrowheads="1"/>
          </p:cNvSpPr>
          <p:nvPr/>
        </p:nvSpPr>
        <p:spPr bwMode="auto">
          <a:xfrm>
            <a:off x="846297" y="1371600"/>
            <a:ext cx="60325" cy="261937"/>
          </a:xfrm>
          <a:prstGeom prst="rect">
            <a:avLst/>
          </a:prstGeom>
          <a:noFill/>
          <a:ln w="9525">
            <a:noFill/>
            <a:miter lim="800000"/>
            <a:headEnd/>
            <a:tailEnd/>
          </a:ln>
        </p:spPr>
        <p:txBody>
          <a:bodyPr wrap="none" lIns="0" tIns="0" rIns="0" bIns="0">
            <a:spAutoFit/>
          </a:bodyPr>
          <a:lstStyle/>
          <a:p>
            <a:pPr>
              <a:defRPr/>
            </a:pPr>
            <a:r>
              <a:rPr lang="en-US" sz="1700">
                <a:solidFill>
                  <a:srgbClr val="1F1A17"/>
                </a:solidFill>
                <a:latin typeface="Arial" pitchFamily="34" charset="0"/>
              </a:rPr>
              <a:t> </a:t>
            </a:r>
            <a:endParaRPr lang="en-US" sz="2400">
              <a:solidFill>
                <a:prstClr val="black"/>
              </a:solidFill>
              <a:effectLst>
                <a:outerShdw blurRad="38100" dist="38100" dir="2700000" algn="tl">
                  <a:srgbClr val="C0C0C0"/>
                </a:outerShdw>
              </a:effectLst>
              <a:latin typeface="Arial" pitchFamily="34" charset="0"/>
            </a:endParaRPr>
          </a:p>
        </p:txBody>
      </p:sp>
      <p:sp>
        <p:nvSpPr>
          <p:cNvPr id="55" name="Text Box 13"/>
          <p:cNvSpPr txBox="1">
            <a:spLocks noChangeArrowheads="1"/>
          </p:cNvSpPr>
          <p:nvPr/>
        </p:nvSpPr>
        <p:spPr bwMode="auto">
          <a:xfrm rot="-5400000">
            <a:off x="-1369202" y="3262297"/>
            <a:ext cx="36002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1"/>
              </a:buClr>
              <a:buFont typeface="Times" pitchFamily="18" charset="0"/>
              <a:buChar char="•"/>
              <a:defRPr sz="4000" b="1">
                <a:solidFill>
                  <a:schemeClr val="tx1"/>
                </a:solidFill>
                <a:latin typeface="Arial" pitchFamily="34" charset="0"/>
                <a:cs typeface="Arial" pitchFamily="34" charset="0"/>
              </a:defRPr>
            </a:lvl1pPr>
            <a:lvl2pPr marL="742950" indent="-285750" eaLnBrk="0" hangingPunct="0">
              <a:spcBef>
                <a:spcPct val="20000"/>
              </a:spcBef>
              <a:buClr>
                <a:schemeClr val="tx1"/>
              </a:buClr>
              <a:buFont typeface="Wingdings" pitchFamily="2" charset="2"/>
              <a:buChar char="w"/>
              <a:defRPr sz="2400">
                <a:solidFill>
                  <a:schemeClr val="tx1"/>
                </a:solidFill>
                <a:latin typeface="Arial" pitchFamily="34" charset="0"/>
                <a:cs typeface="Tahoma" pitchFamily="34" charset="0"/>
              </a:defRPr>
            </a:lvl2pPr>
            <a:lvl3pPr marL="1143000" indent="-228600" eaLnBrk="0" hangingPunct="0">
              <a:spcBef>
                <a:spcPct val="20000"/>
              </a:spcBef>
              <a:buClr>
                <a:schemeClr val="tx1"/>
              </a:buClr>
              <a:buFont typeface="Wingdings" pitchFamily="2" charset="2"/>
              <a:buChar char="§"/>
              <a:defRPr sz="2000">
                <a:solidFill>
                  <a:schemeClr val="tx1"/>
                </a:solidFill>
                <a:latin typeface="Arial" pitchFamily="34" charset="0"/>
                <a:cs typeface="Tahoma" pitchFamily="34" charset="0"/>
              </a:defRPr>
            </a:lvl3pPr>
            <a:lvl4pPr marL="1600200" indent="-228600" eaLnBrk="0" hangingPunct="0">
              <a:spcBef>
                <a:spcPct val="20000"/>
              </a:spcBef>
              <a:buClr>
                <a:schemeClr val="tx1"/>
              </a:buClr>
              <a:buFont typeface="Times" pitchFamily="18" charset="0"/>
              <a:buChar char="•"/>
              <a:defRPr>
                <a:solidFill>
                  <a:schemeClr val="tx1"/>
                </a:solidFill>
                <a:latin typeface="Arial" pitchFamily="34" charset="0"/>
                <a:cs typeface="Tahoma" pitchFamily="34" charset="0"/>
              </a:defRPr>
            </a:lvl4pPr>
            <a:lvl5pPr marL="2057400" indent="-228600" eaLnBrk="0" hangingPunct="0">
              <a:spcBef>
                <a:spcPct val="20000"/>
              </a:spcBef>
              <a:buClr>
                <a:schemeClr val="tx1"/>
              </a:buClr>
              <a:buFont typeface="Wingdings" pitchFamily="2" charset="2"/>
              <a:buChar char="§"/>
              <a:defRPr>
                <a:solidFill>
                  <a:schemeClr val="tx1"/>
                </a:solidFill>
                <a:latin typeface="Arial" pitchFamily="34" charset="0"/>
                <a:cs typeface="Tahoma" pitchFamily="34" charset="0"/>
              </a:defRPr>
            </a:lvl5pPr>
            <a:lvl6pPr marL="2514600" indent="-228600" eaLnBrk="0" fontAlgn="base" hangingPunct="0">
              <a:spcBef>
                <a:spcPct val="20000"/>
              </a:spcBef>
              <a:spcAft>
                <a:spcPct val="0"/>
              </a:spcAft>
              <a:buClr>
                <a:schemeClr val="tx1"/>
              </a:buClr>
              <a:buFont typeface="Wingdings" pitchFamily="2" charset="2"/>
              <a:buChar char="§"/>
              <a:defRPr>
                <a:solidFill>
                  <a:schemeClr val="tx1"/>
                </a:solidFill>
                <a:latin typeface="Arial" pitchFamily="34" charset="0"/>
                <a:cs typeface="Tahoma" pitchFamily="34" charset="0"/>
              </a:defRPr>
            </a:lvl6pPr>
            <a:lvl7pPr marL="2971800" indent="-228600" eaLnBrk="0" fontAlgn="base" hangingPunct="0">
              <a:spcBef>
                <a:spcPct val="20000"/>
              </a:spcBef>
              <a:spcAft>
                <a:spcPct val="0"/>
              </a:spcAft>
              <a:buClr>
                <a:schemeClr val="tx1"/>
              </a:buClr>
              <a:buFont typeface="Wingdings" pitchFamily="2" charset="2"/>
              <a:buChar char="§"/>
              <a:defRPr>
                <a:solidFill>
                  <a:schemeClr val="tx1"/>
                </a:solidFill>
                <a:latin typeface="Arial" pitchFamily="34" charset="0"/>
                <a:cs typeface="Tahoma" pitchFamily="34" charset="0"/>
              </a:defRPr>
            </a:lvl7pPr>
            <a:lvl8pPr marL="3429000" indent="-228600" eaLnBrk="0" fontAlgn="base" hangingPunct="0">
              <a:spcBef>
                <a:spcPct val="20000"/>
              </a:spcBef>
              <a:spcAft>
                <a:spcPct val="0"/>
              </a:spcAft>
              <a:buClr>
                <a:schemeClr val="tx1"/>
              </a:buClr>
              <a:buFont typeface="Wingdings" pitchFamily="2" charset="2"/>
              <a:buChar char="§"/>
              <a:defRPr>
                <a:solidFill>
                  <a:schemeClr val="tx1"/>
                </a:solidFill>
                <a:latin typeface="Arial" pitchFamily="34" charset="0"/>
                <a:cs typeface="Tahoma" pitchFamily="34" charset="0"/>
              </a:defRPr>
            </a:lvl8pPr>
            <a:lvl9pPr marL="3886200" indent="-228600" eaLnBrk="0" fontAlgn="base" hangingPunct="0">
              <a:spcBef>
                <a:spcPct val="20000"/>
              </a:spcBef>
              <a:spcAft>
                <a:spcPct val="0"/>
              </a:spcAft>
              <a:buClr>
                <a:schemeClr val="tx1"/>
              </a:buClr>
              <a:buFont typeface="Wingdings" pitchFamily="2" charset="2"/>
              <a:buChar char="§"/>
              <a:defRPr>
                <a:solidFill>
                  <a:schemeClr val="tx1"/>
                </a:solidFill>
                <a:latin typeface="Arial" pitchFamily="34" charset="0"/>
                <a:cs typeface="Tahoma" pitchFamily="34" charset="0"/>
              </a:defRPr>
            </a:lvl9pPr>
          </a:lstStyle>
          <a:p>
            <a:pPr>
              <a:spcBef>
                <a:spcPct val="0"/>
              </a:spcBef>
              <a:buClrTx/>
              <a:buFontTx/>
              <a:buNone/>
            </a:pPr>
            <a:r>
              <a:rPr lang="en-US" altLang="en-US" sz="1800" dirty="0" smtClean="0">
                <a:solidFill>
                  <a:prstClr val="black">
                    <a:lumMod val="75000"/>
                    <a:lumOff val="25000"/>
                  </a:prstClr>
                </a:solidFill>
              </a:rPr>
              <a:t>AGGREGATE PRICE LEVEL (</a:t>
            </a:r>
            <a:r>
              <a:rPr lang="en-US" altLang="en-US" sz="1800" i="1" dirty="0" smtClean="0">
                <a:solidFill>
                  <a:prstClr val="black">
                    <a:lumMod val="75000"/>
                    <a:lumOff val="25000"/>
                  </a:prstClr>
                </a:solidFill>
              </a:rPr>
              <a:t>P</a:t>
            </a:r>
            <a:r>
              <a:rPr lang="en-US" altLang="en-US" sz="1800" dirty="0" smtClean="0">
                <a:solidFill>
                  <a:prstClr val="black">
                    <a:lumMod val="75000"/>
                    <a:lumOff val="25000"/>
                  </a:prstClr>
                </a:solidFill>
              </a:rPr>
              <a:t>)</a:t>
            </a:r>
            <a:endParaRPr lang="en-US" altLang="en-US" sz="1800" dirty="0">
              <a:solidFill>
                <a:prstClr val="black">
                  <a:lumMod val="75000"/>
                  <a:lumOff val="25000"/>
                </a:prstClr>
              </a:solidFill>
            </a:endParaRPr>
          </a:p>
        </p:txBody>
      </p:sp>
      <p:sp>
        <p:nvSpPr>
          <p:cNvPr id="56" name="Text Box 10"/>
          <p:cNvSpPr txBox="1">
            <a:spLocks noChangeArrowheads="1"/>
          </p:cNvSpPr>
          <p:nvPr/>
        </p:nvSpPr>
        <p:spPr bwMode="auto">
          <a:xfrm>
            <a:off x="228600" y="5954712"/>
            <a:ext cx="6858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1"/>
              </a:buClr>
              <a:buFont typeface="Times" pitchFamily="18" charset="0"/>
              <a:buChar char="•"/>
              <a:defRPr sz="4000" b="1">
                <a:solidFill>
                  <a:schemeClr val="tx1"/>
                </a:solidFill>
                <a:latin typeface="Arial" pitchFamily="34" charset="0"/>
                <a:cs typeface="Arial" pitchFamily="34" charset="0"/>
              </a:defRPr>
            </a:lvl1pPr>
            <a:lvl2pPr marL="742950" indent="-285750" eaLnBrk="0" hangingPunct="0">
              <a:spcBef>
                <a:spcPct val="20000"/>
              </a:spcBef>
              <a:buClr>
                <a:schemeClr val="tx1"/>
              </a:buClr>
              <a:buFont typeface="Wingdings" pitchFamily="2" charset="2"/>
              <a:buChar char="w"/>
              <a:defRPr sz="2400">
                <a:solidFill>
                  <a:schemeClr val="tx1"/>
                </a:solidFill>
                <a:latin typeface="Arial" pitchFamily="34" charset="0"/>
                <a:cs typeface="Tahoma" pitchFamily="34" charset="0"/>
              </a:defRPr>
            </a:lvl2pPr>
            <a:lvl3pPr marL="1143000" indent="-228600" eaLnBrk="0" hangingPunct="0">
              <a:spcBef>
                <a:spcPct val="20000"/>
              </a:spcBef>
              <a:buClr>
                <a:schemeClr val="tx1"/>
              </a:buClr>
              <a:buFont typeface="Wingdings" pitchFamily="2" charset="2"/>
              <a:buChar char="§"/>
              <a:defRPr sz="2000">
                <a:solidFill>
                  <a:schemeClr val="tx1"/>
                </a:solidFill>
                <a:latin typeface="Arial" pitchFamily="34" charset="0"/>
                <a:cs typeface="Tahoma" pitchFamily="34" charset="0"/>
              </a:defRPr>
            </a:lvl3pPr>
            <a:lvl4pPr marL="1600200" indent="-228600" eaLnBrk="0" hangingPunct="0">
              <a:spcBef>
                <a:spcPct val="20000"/>
              </a:spcBef>
              <a:buClr>
                <a:schemeClr val="tx1"/>
              </a:buClr>
              <a:buFont typeface="Times" pitchFamily="18" charset="0"/>
              <a:buChar char="•"/>
              <a:defRPr>
                <a:solidFill>
                  <a:schemeClr val="tx1"/>
                </a:solidFill>
                <a:latin typeface="Arial" pitchFamily="34" charset="0"/>
                <a:cs typeface="Tahoma" pitchFamily="34" charset="0"/>
              </a:defRPr>
            </a:lvl4pPr>
            <a:lvl5pPr marL="2057400" indent="-228600" eaLnBrk="0" hangingPunct="0">
              <a:spcBef>
                <a:spcPct val="20000"/>
              </a:spcBef>
              <a:buClr>
                <a:schemeClr val="tx1"/>
              </a:buClr>
              <a:buFont typeface="Wingdings" pitchFamily="2" charset="2"/>
              <a:buChar char="§"/>
              <a:defRPr>
                <a:solidFill>
                  <a:schemeClr val="tx1"/>
                </a:solidFill>
                <a:latin typeface="Arial" pitchFamily="34" charset="0"/>
                <a:cs typeface="Tahoma" pitchFamily="34" charset="0"/>
              </a:defRPr>
            </a:lvl5pPr>
            <a:lvl6pPr marL="2514600" indent="-228600" eaLnBrk="0" fontAlgn="base" hangingPunct="0">
              <a:spcBef>
                <a:spcPct val="20000"/>
              </a:spcBef>
              <a:spcAft>
                <a:spcPct val="0"/>
              </a:spcAft>
              <a:buClr>
                <a:schemeClr val="tx1"/>
              </a:buClr>
              <a:buFont typeface="Wingdings" pitchFamily="2" charset="2"/>
              <a:buChar char="§"/>
              <a:defRPr>
                <a:solidFill>
                  <a:schemeClr val="tx1"/>
                </a:solidFill>
                <a:latin typeface="Arial" pitchFamily="34" charset="0"/>
                <a:cs typeface="Tahoma" pitchFamily="34" charset="0"/>
              </a:defRPr>
            </a:lvl6pPr>
            <a:lvl7pPr marL="2971800" indent="-228600" eaLnBrk="0" fontAlgn="base" hangingPunct="0">
              <a:spcBef>
                <a:spcPct val="20000"/>
              </a:spcBef>
              <a:spcAft>
                <a:spcPct val="0"/>
              </a:spcAft>
              <a:buClr>
                <a:schemeClr val="tx1"/>
              </a:buClr>
              <a:buFont typeface="Wingdings" pitchFamily="2" charset="2"/>
              <a:buChar char="§"/>
              <a:defRPr>
                <a:solidFill>
                  <a:schemeClr val="tx1"/>
                </a:solidFill>
                <a:latin typeface="Arial" pitchFamily="34" charset="0"/>
                <a:cs typeface="Tahoma" pitchFamily="34" charset="0"/>
              </a:defRPr>
            </a:lvl7pPr>
            <a:lvl8pPr marL="3429000" indent="-228600" eaLnBrk="0" fontAlgn="base" hangingPunct="0">
              <a:spcBef>
                <a:spcPct val="20000"/>
              </a:spcBef>
              <a:spcAft>
                <a:spcPct val="0"/>
              </a:spcAft>
              <a:buClr>
                <a:schemeClr val="tx1"/>
              </a:buClr>
              <a:buFont typeface="Wingdings" pitchFamily="2" charset="2"/>
              <a:buChar char="§"/>
              <a:defRPr>
                <a:solidFill>
                  <a:schemeClr val="tx1"/>
                </a:solidFill>
                <a:latin typeface="Arial" pitchFamily="34" charset="0"/>
                <a:cs typeface="Tahoma" pitchFamily="34" charset="0"/>
              </a:defRPr>
            </a:lvl8pPr>
            <a:lvl9pPr marL="3886200" indent="-228600" eaLnBrk="0" fontAlgn="base" hangingPunct="0">
              <a:spcBef>
                <a:spcPct val="20000"/>
              </a:spcBef>
              <a:spcAft>
                <a:spcPct val="0"/>
              </a:spcAft>
              <a:buClr>
                <a:schemeClr val="tx1"/>
              </a:buClr>
              <a:buFont typeface="Wingdings" pitchFamily="2" charset="2"/>
              <a:buChar char="§"/>
              <a:defRPr>
                <a:solidFill>
                  <a:schemeClr val="tx1"/>
                </a:solidFill>
                <a:latin typeface="Arial" pitchFamily="34" charset="0"/>
                <a:cs typeface="Tahoma" pitchFamily="34" charset="0"/>
              </a:defRPr>
            </a:lvl9pPr>
          </a:lstStyle>
          <a:p>
            <a:pPr algn="ctr">
              <a:spcBef>
                <a:spcPct val="0"/>
              </a:spcBef>
              <a:buClrTx/>
              <a:buFontTx/>
              <a:buNone/>
            </a:pPr>
            <a:r>
              <a:rPr lang="en-US" altLang="en-US" sz="1800" dirty="0" smtClean="0">
                <a:solidFill>
                  <a:prstClr val="black">
                    <a:lumMod val="75000"/>
                    <a:lumOff val="25000"/>
                  </a:prstClr>
                </a:solidFill>
              </a:rPr>
              <a:t>AGGREGATE OUTPUT (</a:t>
            </a:r>
            <a:r>
              <a:rPr lang="en-US" altLang="en-US" sz="1800" i="1" dirty="0" smtClean="0">
                <a:solidFill>
                  <a:prstClr val="black">
                    <a:lumMod val="75000"/>
                    <a:lumOff val="25000"/>
                  </a:prstClr>
                </a:solidFill>
              </a:rPr>
              <a:t>Q</a:t>
            </a:r>
            <a:r>
              <a:rPr lang="en-US" altLang="en-US" sz="1800" dirty="0" smtClean="0">
                <a:solidFill>
                  <a:prstClr val="black">
                    <a:lumMod val="75000"/>
                    <a:lumOff val="25000"/>
                  </a:prstClr>
                </a:solidFill>
              </a:rPr>
              <a:t>)</a:t>
            </a:r>
            <a:endParaRPr lang="en-US" altLang="en-US" sz="1800" dirty="0">
              <a:solidFill>
                <a:prstClr val="black">
                  <a:lumMod val="75000"/>
                  <a:lumOff val="25000"/>
                </a:prstClr>
              </a:solidFill>
            </a:endParaRPr>
          </a:p>
        </p:txBody>
      </p:sp>
      <p:sp>
        <p:nvSpPr>
          <p:cNvPr id="74" name="Rounded Rectangle 73"/>
          <p:cNvSpPr/>
          <p:nvPr/>
        </p:nvSpPr>
        <p:spPr>
          <a:xfrm>
            <a:off x="6324601" y="2643413"/>
            <a:ext cx="2590800" cy="2919187"/>
          </a:xfrm>
          <a:prstGeom prst="roundRect">
            <a:avLst>
              <a:gd name="adj" fmla="val 9475"/>
            </a:avLst>
          </a:prstGeom>
          <a:solidFill>
            <a:srgbClr val="00999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ct val="50000"/>
              </a:spcBef>
            </a:pPr>
            <a:r>
              <a:rPr lang="en-US" altLang="en-US" sz="2300" dirty="0" smtClean="0">
                <a:solidFill>
                  <a:prstClr val="white">
                    <a:lumMod val="95000"/>
                  </a:prstClr>
                </a:solidFill>
                <a:latin typeface="Arial" panose="020B0604020202020204" pitchFamily="34" charset="0"/>
                <a:cs typeface="Arial" panose="020B0604020202020204" pitchFamily="34" charset="0"/>
              </a:rPr>
              <a:t>Rising interest rates invite foreign capital to flow into the country, reducing interest rates and shifting</a:t>
            </a:r>
            <a:r>
              <a:rPr lang="en-US" altLang="en-US" sz="2300" cap="all" dirty="0" smtClean="0">
                <a:solidFill>
                  <a:prstClr val="white">
                    <a:lumMod val="95000"/>
                  </a:prstClr>
                </a:solidFill>
                <a:latin typeface="Arial" panose="020B0604020202020204" pitchFamily="34" charset="0"/>
                <a:cs typeface="Arial" panose="020B0604020202020204" pitchFamily="34" charset="0"/>
              </a:rPr>
              <a:t> AD </a:t>
            </a:r>
            <a:r>
              <a:rPr lang="en-US" altLang="en-US" sz="2300" dirty="0" smtClean="0">
                <a:solidFill>
                  <a:prstClr val="white">
                    <a:lumMod val="95000"/>
                  </a:prstClr>
                </a:solidFill>
                <a:latin typeface="Arial" panose="020B0604020202020204" pitchFamily="34" charset="0"/>
                <a:cs typeface="Arial" panose="020B0604020202020204" pitchFamily="34" charset="0"/>
              </a:rPr>
              <a:t>further to the right, to </a:t>
            </a:r>
            <a:r>
              <a:rPr lang="en-US" altLang="en-US" sz="2300" cap="all" dirty="0" smtClean="0">
                <a:solidFill>
                  <a:prstClr val="white">
                    <a:lumMod val="95000"/>
                  </a:prstClr>
                </a:solidFill>
                <a:latin typeface="Arial" panose="020B0604020202020204" pitchFamily="34" charset="0"/>
                <a:cs typeface="Arial" panose="020B0604020202020204" pitchFamily="34" charset="0"/>
              </a:rPr>
              <a:t>AD</a:t>
            </a:r>
            <a:r>
              <a:rPr lang="en-US" altLang="en-US" sz="2300" cap="all" baseline="-25000" dirty="0" smtClean="0">
                <a:solidFill>
                  <a:prstClr val="white">
                    <a:lumMod val="95000"/>
                  </a:prstClr>
                </a:solidFill>
                <a:latin typeface="Arial" panose="020B0604020202020204" pitchFamily="34" charset="0"/>
                <a:cs typeface="Arial" panose="020B0604020202020204" pitchFamily="34" charset="0"/>
              </a:rPr>
              <a:t>2</a:t>
            </a:r>
            <a:r>
              <a:rPr lang="en-US" altLang="en-US" sz="2300" cap="all" dirty="0" smtClean="0">
                <a:solidFill>
                  <a:prstClr val="white">
                    <a:lumMod val="95000"/>
                  </a:prstClr>
                </a:solidFill>
                <a:latin typeface="Arial" panose="020B0604020202020204" pitchFamily="34" charset="0"/>
                <a:cs typeface="Arial" panose="020B0604020202020204" pitchFamily="34" charset="0"/>
              </a:rPr>
              <a:t>.</a:t>
            </a:r>
          </a:p>
        </p:txBody>
      </p:sp>
      <p:sp>
        <p:nvSpPr>
          <p:cNvPr id="16" name="Rectangle 7"/>
          <p:cNvSpPr>
            <a:spLocks noChangeArrowheads="1"/>
          </p:cNvSpPr>
          <p:nvPr/>
        </p:nvSpPr>
        <p:spPr bwMode="auto">
          <a:xfrm>
            <a:off x="762000" y="2819400"/>
            <a:ext cx="279076" cy="269547"/>
          </a:xfrm>
          <a:prstGeom prst="rect">
            <a:avLst/>
          </a:prstGeom>
          <a:noFill/>
          <a:ln w="9525">
            <a:noFill/>
            <a:miter lim="800000"/>
            <a:headEnd/>
            <a:tailEnd/>
          </a:ln>
        </p:spPr>
        <p:txBody>
          <a:bodyPr wrap="square" lIns="0" tIns="0" rIns="0" bIns="0">
            <a:spAutoFit/>
          </a:bodyPr>
          <a:lstStyle/>
          <a:p>
            <a:pPr>
              <a:defRPr/>
            </a:pPr>
            <a:r>
              <a:rPr lang="en-US" sz="1700" b="1" i="1" dirty="0" smtClean="0">
                <a:solidFill>
                  <a:srgbClr val="1F1A17"/>
                </a:solidFill>
                <a:latin typeface="Arial" pitchFamily="34" charset="0"/>
              </a:rPr>
              <a:t>P</a:t>
            </a:r>
            <a:r>
              <a:rPr lang="en-US" sz="1700" b="1" baseline="-25000" dirty="0" smtClean="0">
                <a:solidFill>
                  <a:srgbClr val="1F1A17"/>
                </a:solidFill>
                <a:latin typeface="Arial" pitchFamily="34" charset="0"/>
              </a:rPr>
              <a:t>1</a:t>
            </a:r>
            <a:r>
              <a:rPr lang="en-US" sz="1700" b="1" dirty="0" smtClean="0">
                <a:solidFill>
                  <a:srgbClr val="1F1A17"/>
                </a:solidFill>
                <a:latin typeface="Arial" pitchFamily="34" charset="0"/>
              </a:rPr>
              <a:t> </a:t>
            </a:r>
            <a:endParaRPr lang="en-US" sz="2400" dirty="0">
              <a:solidFill>
                <a:prstClr val="black"/>
              </a:solidFill>
              <a:effectLst>
                <a:outerShdw blurRad="38100" dist="38100" dir="2700000" algn="tl">
                  <a:srgbClr val="C0C0C0"/>
                </a:outerShdw>
              </a:effectLst>
              <a:latin typeface="Arial" pitchFamily="34" charset="0"/>
            </a:endParaRPr>
          </a:p>
        </p:txBody>
      </p:sp>
      <p:sp>
        <p:nvSpPr>
          <p:cNvPr id="17" name="Line 23"/>
          <p:cNvSpPr>
            <a:spLocks noChangeShapeType="1"/>
          </p:cNvSpPr>
          <p:nvPr/>
        </p:nvSpPr>
        <p:spPr bwMode="auto">
          <a:xfrm>
            <a:off x="1014413" y="2971800"/>
            <a:ext cx="128587" cy="0"/>
          </a:xfrm>
          <a:prstGeom prst="line">
            <a:avLst/>
          </a:prstGeom>
          <a:noFill/>
          <a:ln w="19050">
            <a:solidFill>
              <a:srgbClr val="1F1A17"/>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18" name="Text Box 12"/>
          <p:cNvSpPr txBox="1">
            <a:spLocks noChangeArrowheads="1"/>
          </p:cNvSpPr>
          <p:nvPr/>
        </p:nvSpPr>
        <p:spPr bwMode="auto">
          <a:xfrm>
            <a:off x="4876800" y="5029200"/>
            <a:ext cx="6937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en-US" altLang="en-US" sz="2000" b="1" dirty="0" smtClean="0">
                <a:solidFill>
                  <a:srgbClr val="FF0000"/>
                </a:solidFill>
                <a:latin typeface="Arial" charset="0"/>
              </a:rPr>
              <a:t>AD</a:t>
            </a:r>
            <a:r>
              <a:rPr lang="en-US" altLang="en-US" sz="2000" b="1" baseline="-25000" dirty="0" smtClean="0">
                <a:solidFill>
                  <a:srgbClr val="FF0000"/>
                </a:solidFill>
                <a:latin typeface="Arial" charset="0"/>
              </a:rPr>
              <a:t>0</a:t>
            </a:r>
          </a:p>
        </p:txBody>
      </p:sp>
      <p:sp>
        <p:nvSpPr>
          <p:cNvPr id="19" name="Line 13"/>
          <p:cNvSpPr>
            <a:spLocks noChangeShapeType="1"/>
          </p:cNvSpPr>
          <p:nvPr/>
        </p:nvSpPr>
        <p:spPr bwMode="auto">
          <a:xfrm flipH="1" flipV="1">
            <a:off x="1166015" y="2965158"/>
            <a:ext cx="2529684" cy="6641"/>
          </a:xfrm>
          <a:prstGeom prst="line">
            <a:avLst/>
          </a:prstGeom>
          <a:noFill/>
          <a:ln w="22225">
            <a:solidFill>
              <a:schemeClr val="tx1">
                <a:lumMod val="50000"/>
                <a:lumOff val="50000"/>
              </a:schemeClr>
            </a:solidFill>
            <a:prstDash val="sysDot"/>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cs typeface="Arial" charset="0"/>
            </a:endParaRPr>
          </a:p>
        </p:txBody>
      </p:sp>
      <p:cxnSp>
        <p:nvCxnSpPr>
          <p:cNvPr id="20" name="Straight Connector 19"/>
          <p:cNvCxnSpPr/>
          <p:nvPr/>
        </p:nvCxnSpPr>
        <p:spPr>
          <a:xfrm>
            <a:off x="1981200" y="2362200"/>
            <a:ext cx="2971800" cy="2771775"/>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Text Box 9"/>
          <p:cNvSpPr txBox="1">
            <a:spLocks noChangeArrowheads="1"/>
          </p:cNvSpPr>
          <p:nvPr/>
        </p:nvSpPr>
        <p:spPr bwMode="auto">
          <a:xfrm>
            <a:off x="3787466" y="2743200"/>
            <a:ext cx="3417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fontAlgn="base">
              <a:spcBef>
                <a:spcPct val="0"/>
              </a:spcBef>
              <a:spcAft>
                <a:spcPct val="0"/>
              </a:spcAft>
            </a:pPr>
            <a:r>
              <a:rPr lang="en-US" altLang="en-US" sz="2000" b="1" i="1" dirty="0" smtClean="0">
                <a:solidFill>
                  <a:prstClr val="black"/>
                </a:solidFill>
                <a:latin typeface="Arial" charset="0"/>
                <a:cs typeface="Arial" charset="0"/>
              </a:rPr>
              <a:t>b</a:t>
            </a:r>
            <a:endParaRPr lang="en-US" altLang="en-US" sz="2000" b="1" i="1" baseline="-25000" dirty="0" smtClean="0">
              <a:solidFill>
                <a:prstClr val="black"/>
              </a:solidFill>
              <a:latin typeface="Arial" charset="0"/>
              <a:cs typeface="Arial" charset="0"/>
            </a:endParaRPr>
          </a:p>
        </p:txBody>
      </p:sp>
      <p:sp>
        <p:nvSpPr>
          <p:cNvPr id="31" name="Rectangle 15"/>
          <p:cNvSpPr>
            <a:spLocks noChangeArrowheads="1"/>
          </p:cNvSpPr>
          <p:nvPr/>
        </p:nvSpPr>
        <p:spPr bwMode="auto">
          <a:xfrm>
            <a:off x="3128962" y="5605790"/>
            <a:ext cx="300038" cy="261610"/>
          </a:xfrm>
          <a:prstGeom prst="rect">
            <a:avLst/>
          </a:prstGeom>
          <a:noFill/>
          <a:ln w="9525">
            <a:noFill/>
            <a:miter lim="800000"/>
            <a:headEnd/>
            <a:tailEnd/>
          </a:ln>
        </p:spPr>
        <p:txBody>
          <a:bodyPr wrap="square" lIns="0" tIns="0" rIns="0" bIns="0">
            <a:spAutoFit/>
          </a:bodyPr>
          <a:lstStyle/>
          <a:p>
            <a:pPr>
              <a:defRPr/>
            </a:pPr>
            <a:r>
              <a:rPr lang="en-US" sz="1700" b="1" i="1" dirty="0" smtClean="0">
                <a:solidFill>
                  <a:srgbClr val="1F1A17"/>
                </a:solidFill>
                <a:latin typeface="Arial" pitchFamily="34" charset="0"/>
              </a:rPr>
              <a:t>Q</a:t>
            </a:r>
            <a:r>
              <a:rPr lang="en-US" sz="1700" b="1" baseline="-25000" dirty="0">
                <a:solidFill>
                  <a:srgbClr val="1F1A17"/>
                </a:solidFill>
                <a:latin typeface="Arial" pitchFamily="34" charset="0"/>
              </a:rPr>
              <a:t>0</a:t>
            </a:r>
            <a:r>
              <a:rPr lang="en-US" sz="1700" b="1" dirty="0" smtClean="0">
                <a:solidFill>
                  <a:srgbClr val="1F1A17"/>
                </a:solidFill>
                <a:latin typeface="Arial" pitchFamily="34" charset="0"/>
              </a:rPr>
              <a:t>                 </a:t>
            </a:r>
            <a:endParaRPr lang="en-US" sz="2400" dirty="0">
              <a:solidFill>
                <a:prstClr val="black"/>
              </a:solidFill>
              <a:effectLst>
                <a:outerShdw blurRad="38100" dist="38100" dir="2700000" algn="tl">
                  <a:srgbClr val="C0C0C0"/>
                </a:outerShdw>
              </a:effectLst>
              <a:latin typeface="Arial" pitchFamily="34" charset="0"/>
            </a:endParaRPr>
          </a:p>
        </p:txBody>
      </p:sp>
      <p:sp>
        <p:nvSpPr>
          <p:cNvPr id="35" name="Line 34"/>
          <p:cNvSpPr>
            <a:spLocks noChangeShapeType="1"/>
          </p:cNvSpPr>
          <p:nvPr/>
        </p:nvSpPr>
        <p:spPr bwMode="auto">
          <a:xfrm flipH="1">
            <a:off x="3242944" y="5529590"/>
            <a:ext cx="0" cy="111369"/>
          </a:xfrm>
          <a:prstGeom prst="line">
            <a:avLst/>
          </a:prstGeom>
          <a:noFill/>
          <a:ln w="19050">
            <a:solidFill>
              <a:srgbClr val="1F1A17"/>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3" name="Rounded Rectangle 42"/>
          <p:cNvSpPr/>
          <p:nvPr/>
        </p:nvSpPr>
        <p:spPr>
          <a:xfrm>
            <a:off x="6324600" y="1200090"/>
            <a:ext cx="2590800" cy="1314510"/>
          </a:xfrm>
          <a:prstGeom prst="roundRect">
            <a:avLst>
              <a:gd name="adj" fmla="val 9475"/>
            </a:avLst>
          </a:prstGeom>
          <a:solidFill>
            <a:srgbClr val="00999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ct val="50000"/>
              </a:spcBef>
            </a:pPr>
            <a:r>
              <a:rPr lang="en-US" altLang="en-US" sz="2300" dirty="0" smtClean="0">
                <a:solidFill>
                  <a:prstClr val="white">
                    <a:lumMod val="95000"/>
                  </a:prstClr>
                </a:solidFill>
                <a:latin typeface="Arial" panose="020B0604020202020204" pitchFamily="34" charset="0"/>
                <a:cs typeface="Arial" panose="020B0604020202020204" pitchFamily="34" charset="0"/>
              </a:rPr>
              <a:t>Expansionary fiscal policy shifts</a:t>
            </a:r>
            <a:r>
              <a:rPr lang="en-US" altLang="en-US" sz="2300" cap="all" dirty="0" smtClean="0">
                <a:solidFill>
                  <a:prstClr val="white">
                    <a:lumMod val="95000"/>
                  </a:prstClr>
                </a:solidFill>
                <a:latin typeface="Arial" panose="020B0604020202020204" pitchFamily="34" charset="0"/>
                <a:cs typeface="Arial" panose="020B0604020202020204" pitchFamily="34" charset="0"/>
              </a:rPr>
              <a:t> ad</a:t>
            </a:r>
            <a:r>
              <a:rPr lang="en-US" altLang="en-US" sz="2300" cap="all" baseline="-25000" dirty="0" smtClean="0">
                <a:solidFill>
                  <a:prstClr val="white">
                    <a:lumMod val="95000"/>
                  </a:prstClr>
                </a:solidFill>
                <a:latin typeface="Arial" panose="020B0604020202020204" pitchFamily="34" charset="0"/>
                <a:cs typeface="Arial" panose="020B0604020202020204" pitchFamily="34" charset="0"/>
              </a:rPr>
              <a:t>0</a:t>
            </a:r>
            <a:r>
              <a:rPr lang="en-US" altLang="en-US" sz="2300" cap="all" dirty="0" smtClean="0">
                <a:solidFill>
                  <a:prstClr val="white">
                    <a:lumMod val="95000"/>
                  </a:prstClr>
                </a:solidFill>
                <a:latin typeface="Arial" panose="020B0604020202020204" pitchFamily="34" charset="0"/>
                <a:cs typeface="Arial" panose="020B0604020202020204" pitchFamily="34" charset="0"/>
              </a:rPr>
              <a:t> </a:t>
            </a:r>
            <a:r>
              <a:rPr lang="en-US" altLang="en-US" sz="2300" dirty="0" smtClean="0">
                <a:solidFill>
                  <a:prstClr val="white">
                    <a:lumMod val="95000"/>
                  </a:prstClr>
                </a:solidFill>
                <a:latin typeface="Arial" panose="020B0604020202020204" pitchFamily="34" charset="0"/>
                <a:cs typeface="Arial" panose="020B0604020202020204" pitchFamily="34" charset="0"/>
              </a:rPr>
              <a:t>to the right to</a:t>
            </a:r>
            <a:r>
              <a:rPr lang="en-US" altLang="en-US" sz="2300" cap="all" dirty="0" smtClean="0">
                <a:solidFill>
                  <a:prstClr val="white">
                    <a:lumMod val="95000"/>
                  </a:prstClr>
                </a:solidFill>
                <a:latin typeface="Arial" panose="020B0604020202020204" pitchFamily="34" charset="0"/>
                <a:cs typeface="Arial" panose="020B0604020202020204" pitchFamily="34" charset="0"/>
              </a:rPr>
              <a:t> ad</a:t>
            </a:r>
            <a:r>
              <a:rPr lang="en-US" altLang="en-US" sz="2300" cap="all" baseline="-25000" dirty="0" smtClean="0">
                <a:solidFill>
                  <a:prstClr val="white">
                    <a:lumMod val="95000"/>
                  </a:prstClr>
                </a:solidFill>
                <a:latin typeface="Arial" panose="020B0604020202020204" pitchFamily="34" charset="0"/>
                <a:cs typeface="Arial" panose="020B0604020202020204" pitchFamily="34" charset="0"/>
              </a:rPr>
              <a:t>1</a:t>
            </a:r>
            <a:r>
              <a:rPr lang="en-US" altLang="en-US" sz="2300" cap="all" dirty="0">
                <a:solidFill>
                  <a:prstClr val="white">
                    <a:lumMod val="95000"/>
                  </a:prstClr>
                </a:solidFill>
                <a:latin typeface="Arial" panose="020B0604020202020204" pitchFamily="34" charset="0"/>
                <a:cs typeface="Arial" panose="020B0604020202020204" pitchFamily="34" charset="0"/>
              </a:rPr>
              <a:t>.</a:t>
            </a:r>
            <a:endParaRPr lang="en-US" altLang="en-US" sz="2300" cap="all" dirty="0" smtClean="0">
              <a:solidFill>
                <a:prstClr val="white">
                  <a:lumMod val="95000"/>
                </a:prstClr>
              </a:solidFill>
              <a:latin typeface="Arial" panose="020B0604020202020204" pitchFamily="34" charset="0"/>
              <a:cs typeface="Arial" panose="020B0604020202020204" pitchFamily="34" charset="0"/>
            </a:endParaRPr>
          </a:p>
        </p:txBody>
      </p:sp>
      <p:sp>
        <p:nvSpPr>
          <p:cNvPr id="30" name="Rectangle 7"/>
          <p:cNvSpPr>
            <a:spLocks noChangeArrowheads="1"/>
          </p:cNvSpPr>
          <p:nvPr/>
        </p:nvSpPr>
        <p:spPr bwMode="auto">
          <a:xfrm>
            <a:off x="762000" y="3429000"/>
            <a:ext cx="279076" cy="269547"/>
          </a:xfrm>
          <a:prstGeom prst="rect">
            <a:avLst/>
          </a:prstGeom>
          <a:noFill/>
          <a:ln w="9525">
            <a:noFill/>
            <a:miter lim="800000"/>
            <a:headEnd/>
            <a:tailEnd/>
          </a:ln>
        </p:spPr>
        <p:txBody>
          <a:bodyPr wrap="square" lIns="0" tIns="0" rIns="0" bIns="0">
            <a:spAutoFit/>
          </a:bodyPr>
          <a:lstStyle/>
          <a:p>
            <a:pPr>
              <a:defRPr/>
            </a:pPr>
            <a:r>
              <a:rPr lang="en-US" sz="1700" b="1" i="1" dirty="0" smtClean="0">
                <a:solidFill>
                  <a:srgbClr val="1F1A17"/>
                </a:solidFill>
                <a:latin typeface="Arial" pitchFamily="34" charset="0"/>
              </a:rPr>
              <a:t>P</a:t>
            </a:r>
            <a:r>
              <a:rPr lang="en-US" sz="1700" b="1" baseline="-25000" dirty="0" smtClean="0">
                <a:solidFill>
                  <a:srgbClr val="1F1A17"/>
                </a:solidFill>
                <a:latin typeface="Arial" pitchFamily="34" charset="0"/>
              </a:rPr>
              <a:t>0</a:t>
            </a:r>
            <a:r>
              <a:rPr lang="en-US" sz="1700" b="1" dirty="0" smtClean="0">
                <a:solidFill>
                  <a:srgbClr val="1F1A17"/>
                </a:solidFill>
                <a:latin typeface="Arial" pitchFamily="34" charset="0"/>
              </a:rPr>
              <a:t> </a:t>
            </a:r>
            <a:endParaRPr lang="en-US" sz="2400" dirty="0">
              <a:solidFill>
                <a:prstClr val="black"/>
              </a:solidFill>
              <a:effectLst>
                <a:outerShdw blurRad="38100" dist="38100" dir="2700000" algn="tl">
                  <a:srgbClr val="C0C0C0"/>
                </a:outerShdw>
              </a:effectLst>
              <a:latin typeface="Arial" pitchFamily="34" charset="0"/>
            </a:endParaRPr>
          </a:p>
        </p:txBody>
      </p:sp>
      <p:sp>
        <p:nvSpPr>
          <p:cNvPr id="38" name="Line 23"/>
          <p:cNvSpPr>
            <a:spLocks noChangeShapeType="1"/>
          </p:cNvSpPr>
          <p:nvPr/>
        </p:nvSpPr>
        <p:spPr bwMode="auto">
          <a:xfrm>
            <a:off x="1014413" y="3581400"/>
            <a:ext cx="128587" cy="0"/>
          </a:xfrm>
          <a:prstGeom prst="line">
            <a:avLst/>
          </a:prstGeom>
          <a:noFill/>
          <a:ln w="19050">
            <a:solidFill>
              <a:srgbClr val="1F1A17"/>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39" name="Line 13"/>
          <p:cNvSpPr>
            <a:spLocks noChangeShapeType="1"/>
          </p:cNvSpPr>
          <p:nvPr/>
        </p:nvSpPr>
        <p:spPr bwMode="auto">
          <a:xfrm flipH="1">
            <a:off x="1166014" y="3540575"/>
            <a:ext cx="2034386" cy="34184"/>
          </a:xfrm>
          <a:prstGeom prst="line">
            <a:avLst/>
          </a:prstGeom>
          <a:noFill/>
          <a:ln w="22225">
            <a:solidFill>
              <a:schemeClr val="tx1">
                <a:lumMod val="50000"/>
                <a:lumOff val="50000"/>
              </a:schemeClr>
            </a:solidFill>
            <a:prstDash val="sysDot"/>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cs typeface="Arial" charset="0"/>
            </a:endParaRPr>
          </a:p>
        </p:txBody>
      </p:sp>
      <p:sp>
        <p:nvSpPr>
          <p:cNvPr id="40" name="Text Box 9"/>
          <p:cNvSpPr txBox="1">
            <a:spLocks noChangeArrowheads="1"/>
          </p:cNvSpPr>
          <p:nvPr/>
        </p:nvSpPr>
        <p:spPr bwMode="auto">
          <a:xfrm>
            <a:off x="3254066" y="3276600"/>
            <a:ext cx="3273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fontAlgn="base">
              <a:spcBef>
                <a:spcPct val="0"/>
              </a:spcBef>
              <a:spcAft>
                <a:spcPct val="0"/>
              </a:spcAft>
            </a:pPr>
            <a:r>
              <a:rPr lang="en-US" altLang="en-US" sz="2000" b="1" i="1" dirty="0">
                <a:solidFill>
                  <a:prstClr val="black"/>
                </a:solidFill>
                <a:latin typeface="Arial" charset="0"/>
                <a:cs typeface="Arial" charset="0"/>
              </a:rPr>
              <a:t>a</a:t>
            </a:r>
            <a:endParaRPr lang="en-US" altLang="en-US" sz="2000" b="1" i="1" baseline="-25000" dirty="0" smtClean="0">
              <a:solidFill>
                <a:prstClr val="black"/>
              </a:solidFill>
              <a:latin typeface="Arial" charset="0"/>
              <a:cs typeface="Arial" charset="0"/>
            </a:endParaRPr>
          </a:p>
        </p:txBody>
      </p:sp>
      <p:sp>
        <p:nvSpPr>
          <p:cNvPr id="45" name="Rectangle 15"/>
          <p:cNvSpPr>
            <a:spLocks noChangeArrowheads="1"/>
          </p:cNvSpPr>
          <p:nvPr/>
        </p:nvSpPr>
        <p:spPr bwMode="auto">
          <a:xfrm>
            <a:off x="3662362" y="5605790"/>
            <a:ext cx="300038" cy="261610"/>
          </a:xfrm>
          <a:prstGeom prst="rect">
            <a:avLst/>
          </a:prstGeom>
          <a:noFill/>
          <a:ln w="9525">
            <a:noFill/>
            <a:miter lim="800000"/>
            <a:headEnd/>
            <a:tailEnd/>
          </a:ln>
        </p:spPr>
        <p:txBody>
          <a:bodyPr wrap="square" lIns="0" tIns="0" rIns="0" bIns="0">
            <a:spAutoFit/>
          </a:bodyPr>
          <a:lstStyle/>
          <a:p>
            <a:pPr>
              <a:defRPr/>
            </a:pPr>
            <a:r>
              <a:rPr lang="en-US" sz="1700" b="1" i="1" dirty="0" smtClean="0">
                <a:solidFill>
                  <a:srgbClr val="1F1A17"/>
                </a:solidFill>
                <a:latin typeface="Arial" pitchFamily="34" charset="0"/>
              </a:rPr>
              <a:t>Q</a:t>
            </a:r>
            <a:r>
              <a:rPr lang="en-US" sz="1700" b="1" baseline="-25000" dirty="0">
                <a:solidFill>
                  <a:srgbClr val="1F1A17"/>
                </a:solidFill>
                <a:latin typeface="Arial" pitchFamily="34" charset="0"/>
              </a:rPr>
              <a:t>1</a:t>
            </a:r>
            <a:r>
              <a:rPr lang="en-US" sz="1700" b="1" dirty="0" smtClean="0">
                <a:solidFill>
                  <a:srgbClr val="1F1A17"/>
                </a:solidFill>
                <a:latin typeface="Arial" pitchFamily="34" charset="0"/>
              </a:rPr>
              <a:t>                 </a:t>
            </a:r>
            <a:endParaRPr lang="en-US" sz="2400" dirty="0">
              <a:solidFill>
                <a:prstClr val="black"/>
              </a:solidFill>
              <a:effectLst>
                <a:outerShdw blurRad="38100" dist="38100" dir="2700000" algn="tl">
                  <a:srgbClr val="C0C0C0"/>
                </a:outerShdw>
              </a:effectLst>
              <a:latin typeface="Arial" pitchFamily="34" charset="0"/>
            </a:endParaRPr>
          </a:p>
        </p:txBody>
      </p:sp>
      <p:sp>
        <p:nvSpPr>
          <p:cNvPr id="46" name="Line 34"/>
          <p:cNvSpPr>
            <a:spLocks noChangeShapeType="1"/>
          </p:cNvSpPr>
          <p:nvPr/>
        </p:nvSpPr>
        <p:spPr bwMode="auto">
          <a:xfrm flipH="1">
            <a:off x="3776344" y="5529590"/>
            <a:ext cx="0" cy="111369"/>
          </a:xfrm>
          <a:prstGeom prst="line">
            <a:avLst/>
          </a:prstGeom>
          <a:noFill/>
          <a:ln w="19050">
            <a:solidFill>
              <a:srgbClr val="1F1A17"/>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cxnSp>
        <p:nvCxnSpPr>
          <p:cNvPr id="47" name="Straight Connector 34"/>
          <p:cNvCxnSpPr>
            <a:cxnSpLocks noChangeShapeType="1"/>
            <a:stCxn id="21" idx="4"/>
          </p:cNvCxnSpPr>
          <p:nvPr/>
        </p:nvCxnSpPr>
        <p:spPr bwMode="auto">
          <a:xfrm>
            <a:off x="3749040" y="3048000"/>
            <a:ext cx="31408" cy="2484434"/>
          </a:xfrm>
          <a:prstGeom prst="line">
            <a:avLst/>
          </a:prstGeom>
          <a:noFill/>
          <a:ln w="22225" algn="ctr">
            <a:solidFill>
              <a:schemeClr val="tx1">
                <a:lumMod val="50000"/>
                <a:lumOff val="50000"/>
              </a:schemeClr>
            </a:solidFill>
            <a:prstDash val="sysDot"/>
            <a:round/>
            <a:headEnd/>
            <a:tailEnd/>
          </a:ln>
          <a:extLst>
            <a:ext uri="{909E8E84-426E-40DD-AFC4-6F175D3DCCD1}">
              <a14:hiddenFill xmlns:a14="http://schemas.microsoft.com/office/drawing/2010/main">
                <a:noFill/>
              </a14:hiddenFill>
            </a:ext>
          </a:extLst>
        </p:spPr>
      </p:cxnSp>
      <p:cxnSp>
        <p:nvCxnSpPr>
          <p:cNvPr id="48" name="Straight Connector 47"/>
          <p:cNvCxnSpPr/>
          <p:nvPr/>
        </p:nvCxnSpPr>
        <p:spPr>
          <a:xfrm>
            <a:off x="1981200" y="2362200"/>
            <a:ext cx="2971800" cy="2771775"/>
          </a:xfrm>
          <a:prstGeom prst="line">
            <a:avLst/>
          </a:prstGeom>
          <a:ln w="444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9" name="Text Box 12"/>
          <p:cNvSpPr txBox="1">
            <a:spLocks noChangeArrowheads="1"/>
          </p:cNvSpPr>
          <p:nvPr/>
        </p:nvSpPr>
        <p:spPr bwMode="auto">
          <a:xfrm>
            <a:off x="5478463" y="4419600"/>
            <a:ext cx="6937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en-US" altLang="en-US" sz="2000" b="1" dirty="0" smtClean="0">
                <a:solidFill>
                  <a:srgbClr val="C0504D"/>
                </a:solidFill>
                <a:latin typeface="Arial" charset="0"/>
              </a:rPr>
              <a:t>AD</a:t>
            </a:r>
            <a:r>
              <a:rPr lang="en-US" altLang="en-US" sz="2000" b="1" baseline="-25000" dirty="0">
                <a:solidFill>
                  <a:srgbClr val="C0504D"/>
                </a:solidFill>
                <a:latin typeface="Arial" charset="0"/>
              </a:rPr>
              <a:t>1</a:t>
            </a:r>
            <a:endParaRPr lang="en-US" altLang="en-US" sz="2000" b="1" baseline="-25000" dirty="0" smtClean="0">
              <a:solidFill>
                <a:srgbClr val="C0504D"/>
              </a:solidFill>
              <a:latin typeface="Arial" charset="0"/>
            </a:endParaRPr>
          </a:p>
        </p:txBody>
      </p:sp>
      <p:sp>
        <p:nvSpPr>
          <p:cNvPr id="60" name="Rectangle 7"/>
          <p:cNvSpPr>
            <a:spLocks noChangeArrowheads="1"/>
          </p:cNvSpPr>
          <p:nvPr/>
        </p:nvSpPr>
        <p:spPr bwMode="auto">
          <a:xfrm>
            <a:off x="762000" y="2438400"/>
            <a:ext cx="279076" cy="261610"/>
          </a:xfrm>
          <a:prstGeom prst="rect">
            <a:avLst/>
          </a:prstGeom>
          <a:noFill/>
          <a:ln w="9525">
            <a:noFill/>
            <a:miter lim="800000"/>
            <a:headEnd/>
            <a:tailEnd/>
          </a:ln>
        </p:spPr>
        <p:txBody>
          <a:bodyPr wrap="square" lIns="0" tIns="0" rIns="0" bIns="0">
            <a:spAutoFit/>
          </a:bodyPr>
          <a:lstStyle/>
          <a:p>
            <a:pPr>
              <a:defRPr/>
            </a:pPr>
            <a:r>
              <a:rPr lang="en-US" sz="1700" b="1" i="1" dirty="0" smtClean="0">
                <a:solidFill>
                  <a:srgbClr val="1F1A17"/>
                </a:solidFill>
                <a:latin typeface="Arial" pitchFamily="34" charset="0"/>
              </a:rPr>
              <a:t>P</a:t>
            </a:r>
            <a:r>
              <a:rPr lang="en-US" sz="1700" b="1" baseline="-25000" dirty="0">
                <a:solidFill>
                  <a:srgbClr val="1F1A17"/>
                </a:solidFill>
                <a:latin typeface="Arial" pitchFamily="34" charset="0"/>
              </a:rPr>
              <a:t>2</a:t>
            </a:r>
            <a:endParaRPr lang="en-US" sz="2400" dirty="0">
              <a:solidFill>
                <a:prstClr val="black"/>
              </a:solidFill>
              <a:effectLst>
                <a:outerShdw blurRad="38100" dist="38100" dir="2700000" algn="tl">
                  <a:srgbClr val="C0C0C0"/>
                </a:outerShdw>
              </a:effectLst>
              <a:latin typeface="Arial" pitchFamily="34" charset="0"/>
            </a:endParaRPr>
          </a:p>
        </p:txBody>
      </p:sp>
      <p:sp>
        <p:nvSpPr>
          <p:cNvPr id="61" name="Line 23"/>
          <p:cNvSpPr>
            <a:spLocks noChangeShapeType="1"/>
          </p:cNvSpPr>
          <p:nvPr/>
        </p:nvSpPr>
        <p:spPr bwMode="auto">
          <a:xfrm>
            <a:off x="1014413" y="2590800"/>
            <a:ext cx="128587" cy="0"/>
          </a:xfrm>
          <a:prstGeom prst="line">
            <a:avLst/>
          </a:prstGeom>
          <a:noFill/>
          <a:ln w="19050">
            <a:solidFill>
              <a:srgbClr val="1F1A17"/>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62" name="Text Box 12"/>
          <p:cNvSpPr txBox="1">
            <a:spLocks noChangeArrowheads="1"/>
          </p:cNvSpPr>
          <p:nvPr/>
        </p:nvSpPr>
        <p:spPr bwMode="auto">
          <a:xfrm>
            <a:off x="5707063" y="3810000"/>
            <a:ext cx="6937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en-US" altLang="en-US" sz="2000" b="1" dirty="0" smtClean="0">
                <a:solidFill>
                  <a:srgbClr val="FFC000"/>
                </a:solidFill>
                <a:latin typeface="Arial" charset="0"/>
              </a:rPr>
              <a:t>AD</a:t>
            </a:r>
            <a:r>
              <a:rPr lang="en-US" altLang="en-US" sz="2000" b="1" baseline="-25000" dirty="0" smtClean="0">
                <a:solidFill>
                  <a:srgbClr val="FFC000"/>
                </a:solidFill>
                <a:latin typeface="Arial" charset="0"/>
              </a:rPr>
              <a:t>2</a:t>
            </a:r>
          </a:p>
        </p:txBody>
      </p:sp>
      <p:cxnSp>
        <p:nvCxnSpPr>
          <p:cNvPr id="63" name="Straight Connector 62"/>
          <p:cNvCxnSpPr/>
          <p:nvPr/>
        </p:nvCxnSpPr>
        <p:spPr>
          <a:xfrm>
            <a:off x="2590800" y="1876425"/>
            <a:ext cx="2971800" cy="2771775"/>
          </a:xfrm>
          <a:prstGeom prst="line">
            <a:avLst/>
          </a:prstGeom>
          <a:ln w="44450">
            <a:solidFill>
              <a:srgbClr val="FFC000"/>
            </a:solidFill>
          </a:ln>
        </p:spPr>
        <p:style>
          <a:lnRef idx="1">
            <a:schemeClr val="accent1"/>
          </a:lnRef>
          <a:fillRef idx="0">
            <a:schemeClr val="accent1"/>
          </a:fillRef>
          <a:effectRef idx="0">
            <a:schemeClr val="accent1"/>
          </a:effectRef>
          <a:fontRef idx="minor">
            <a:schemeClr val="tx1"/>
          </a:fontRef>
        </p:style>
      </p:cxnSp>
      <p:sp>
        <p:nvSpPr>
          <p:cNvPr id="21" name="Oval 19"/>
          <p:cNvSpPr>
            <a:spLocks noChangeArrowheads="1"/>
          </p:cNvSpPr>
          <p:nvPr/>
        </p:nvSpPr>
        <p:spPr bwMode="auto">
          <a:xfrm>
            <a:off x="3657600" y="2865120"/>
            <a:ext cx="182880" cy="182880"/>
          </a:xfrm>
          <a:prstGeom prst="ellipse">
            <a:avLst/>
          </a:prstGeom>
          <a:solidFill>
            <a:schemeClr val="tx1"/>
          </a:solidFill>
          <a:ln w="9525">
            <a:solidFill>
              <a:schemeClr val="bg1">
                <a:lumMod val="85000"/>
              </a:schemeClr>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endParaRPr lang="en-US" altLang="en-US" smtClean="0">
              <a:solidFill>
                <a:prstClr val="black"/>
              </a:solidFill>
              <a:latin typeface="Arial" charset="0"/>
            </a:endParaRPr>
          </a:p>
        </p:txBody>
      </p:sp>
      <p:sp>
        <p:nvSpPr>
          <p:cNvPr id="65" name="Text Box 9"/>
          <p:cNvSpPr txBox="1">
            <a:spLocks noChangeArrowheads="1"/>
          </p:cNvSpPr>
          <p:nvPr/>
        </p:nvSpPr>
        <p:spPr bwMode="auto">
          <a:xfrm>
            <a:off x="4168466" y="2362200"/>
            <a:ext cx="3273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pitchFamily="18" charset="0"/>
              </a:defRPr>
            </a:lvl1pPr>
            <a:lvl2pPr marL="742950" indent="-285750" eaLnBrk="0" hangingPunct="0">
              <a:defRPr sz="2400">
                <a:solidFill>
                  <a:schemeClr val="tx1"/>
                </a:solidFill>
                <a:latin typeface="Times" pitchFamily="18" charset="0"/>
              </a:defRPr>
            </a:lvl2pPr>
            <a:lvl3pPr marL="1143000" indent="-228600" eaLnBrk="0" hangingPunct="0">
              <a:defRPr sz="2400">
                <a:solidFill>
                  <a:schemeClr val="tx1"/>
                </a:solidFill>
                <a:latin typeface="Times" pitchFamily="18" charset="0"/>
              </a:defRPr>
            </a:lvl3pPr>
            <a:lvl4pPr marL="1600200" indent="-228600" eaLnBrk="0" hangingPunct="0">
              <a:defRPr sz="2400">
                <a:solidFill>
                  <a:schemeClr val="tx1"/>
                </a:solidFill>
                <a:latin typeface="Times" pitchFamily="18" charset="0"/>
              </a:defRPr>
            </a:lvl4pPr>
            <a:lvl5pPr marL="2057400" indent="-228600" eaLnBrk="0" hangingPunct="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fontAlgn="base">
              <a:spcBef>
                <a:spcPct val="0"/>
              </a:spcBef>
              <a:spcAft>
                <a:spcPct val="0"/>
              </a:spcAft>
            </a:pPr>
            <a:r>
              <a:rPr lang="en-US" altLang="en-US" sz="2000" b="1" i="1" dirty="0">
                <a:solidFill>
                  <a:prstClr val="black"/>
                </a:solidFill>
                <a:latin typeface="Arial" charset="0"/>
                <a:cs typeface="Arial" charset="0"/>
              </a:rPr>
              <a:t>c</a:t>
            </a:r>
            <a:endParaRPr lang="en-US" altLang="en-US" sz="2000" b="1" i="1" baseline="-25000" dirty="0" smtClean="0">
              <a:solidFill>
                <a:prstClr val="black"/>
              </a:solidFill>
              <a:latin typeface="Arial" charset="0"/>
              <a:cs typeface="Arial" charset="0"/>
            </a:endParaRPr>
          </a:p>
        </p:txBody>
      </p:sp>
      <p:sp>
        <p:nvSpPr>
          <p:cNvPr id="66" name="Line 13"/>
          <p:cNvSpPr>
            <a:spLocks noChangeShapeType="1"/>
          </p:cNvSpPr>
          <p:nvPr/>
        </p:nvSpPr>
        <p:spPr bwMode="auto">
          <a:xfrm flipH="1">
            <a:off x="1166014" y="2590800"/>
            <a:ext cx="2963211" cy="1"/>
          </a:xfrm>
          <a:prstGeom prst="line">
            <a:avLst/>
          </a:prstGeom>
          <a:noFill/>
          <a:ln w="22225">
            <a:solidFill>
              <a:schemeClr val="tx1">
                <a:lumMod val="50000"/>
                <a:lumOff val="50000"/>
              </a:schemeClr>
            </a:solidFill>
            <a:prstDash val="sysDot"/>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black"/>
              </a:solidFill>
              <a:cs typeface="Arial" charset="0"/>
            </a:endParaRPr>
          </a:p>
        </p:txBody>
      </p:sp>
      <p:cxnSp>
        <p:nvCxnSpPr>
          <p:cNvPr id="67" name="Straight Connector 34"/>
          <p:cNvCxnSpPr>
            <a:cxnSpLocks noChangeShapeType="1"/>
            <a:stCxn id="44" idx="4"/>
          </p:cNvCxnSpPr>
          <p:nvPr/>
        </p:nvCxnSpPr>
        <p:spPr bwMode="auto">
          <a:xfrm>
            <a:off x="3215640" y="3581400"/>
            <a:ext cx="16168" cy="1948190"/>
          </a:xfrm>
          <a:prstGeom prst="line">
            <a:avLst/>
          </a:prstGeom>
          <a:noFill/>
          <a:ln w="22225" algn="ctr">
            <a:solidFill>
              <a:schemeClr val="tx1">
                <a:lumMod val="50000"/>
                <a:lumOff val="50000"/>
              </a:schemeClr>
            </a:solidFill>
            <a:prstDash val="sysDot"/>
            <a:round/>
            <a:headEnd/>
            <a:tailEnd/>
          </a:ln>
          <a:extLst>
            <a:ext uri="{909E8E84-426E-40DD-AFC4-6F175D3DCCD1}">
              <a14:hiddenFill xmlns:a14="http://schemas.microsoft.com/office/drawing/2010/main">
                <a:noFill/>
              </a14:hiddenFill>
            </a:ext>
          </a:extLst>
        </p:spPr>
      </p:cxnSp>
      <p:sp>
        <p:nvSpPr>
          <p:cNvPr id="44" name="Oval 19"/>
          <p:cNvSpPr>
            <a:spLocks noChangeArrowheads="1"/>
          </p:cNvSpPr>
          <p:nvPr/>
        </p:nvSpPr>
        <p:spPr bwMode="auto">
          <a:xfrm>
            <a:off x="3124200" y="3398520"/>
            <a:ext cx="182880" cy="182880"/>
          </a:xfrm>
          <a:prstGeom prst="ellipse">
            <a:avLst/>
          </a:prstGeom>
          <a:solidFill>
            <a:schemeClr val="tx1"/>
          </a:solidFill>
          <a:ln w="9525">
            <a:solidFill>
              <a:schemeClr val="bg1">
                <a:lumMod val="85000"/>
              </a:schemeClr>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endParaRPr lang="en-US" altLang="en-US" smtClean="0">
              <a:solidFill>
                <a:prstClr val="black"/>
              </a:solidFill>
              <a:latin typeface="Arial" charset="0"/>
            </a:endParaRPr>
          </a:p>
        </p:txBody>
      </p:sp>
      <p:cxnSp>
        <p:nvCxnSpPr>
          <p:cNvPr id="68" name="Straight Connector 34"/>
          <p:cNvCxnSpPr>
            <a:cxnSpLocks noChangeShapeType="1"/>
          </p:cNvCxnSpPr>
          <p:nvPr/>
        </p:nvCxnSpPr>
        <p:spPr bwMode="auto">
          <a:xfrm>
            <a:off x="4114800" y="2590800"/>
            <a:ext cx="14426" cy="2938790"/>
          </a:xfrm>
          <a:prstGeom prst="line">
            <a:avLst/>
          </a:prstGeom>
          <a:noFill/>
          <a:ln w="22225" algn="ctr">
            <a:solidFill>
              <a:schemeClr val="tx1">
                <a:lumMod val="50000"/>
                <a:lumOff val="50000"/>
              </a:schemeClr>
            </a:solidFill>
            <a:prstDash val="sysDot"/>
            <a:round/>
            <a:headEnd/>
            <a:tailEnd/>
          </a:ln>
          <a:extLst>
            <a:ext uri="{909E8E84-426E-40DD-AFC4-6F175D3DCCD1}">
              <a14:hiddenFill xmlns:a14="http://schemas.microsoft.com/office/drawing/2010/main">
                <a:noFill/>
              </a14:hiddenFill>
            </a:ext>
          </a:extLst>
        </p:spPr>
      </p:cxnSp>
      <p:sp>
        <p:nvSpPr>
          <p:cNvPr id="69" name="Rectangle 15"/>
          <p:cNvSpPr>
            <a:spLocks noChangeArrowheads="1"/>
          </p:cNvSpPr>
          <p:nvPr/>
        </p:nvSpPr>
        <p:spPr bwMode="auto">
          <a:xfrm>
            <a:off x="4022629" y="5605790"/>
            <a:ext cx="300038" cy="261610"/>
          </a:xfrm>
          <a:prstGeom prst="rect">
            <a:avLst/>
          </a:prstGeom>
          <a:noFill/>
          <a:ln w="9525">
            <a:noFill/>
            <a:miter lim="800000"/>
            <a:headEnd/>
            <a:tailEnd/>
          </a:ln>
        </p:spPr>
        <p:txBody>
          <a:bodyPr wrap="square" lIns="0" tIns="0" rIns="0" bIns="0">
            <a:spAutoFit/>
          </a:bodyPr>
          <a:lstStyle/>
          <a:p>
            <a:pPr>
              <a:defRPr/>
            </a:pPr>
            <a:r>
              <a:rPr lang="en-US" sz="1700" b="1" i="1" dirty="0" smtClean="0">
                <a:solidFill>
                  <a:srgbClr val="1F1A17"/>
                </a:solidFill>
                <a:latin typeface="Arial" pitchFamily="34" charset="0"/>
              </a:rPr>
              <a:t>Q</a:t>
            </a:r>
            <a:r>
              <a:rPr lang="en-US" sz="1700" b="1" baseline="-25000" dirty="0" smtClean="0">
                <a:solidFill>
                  <a:srgbClr val="1F1A17"/>
                </a:solidFill>
                <a:latin typeface="Arial" pitchFamily="34" charset="0"/>
              </a:rPr>
              <a:t>2</a:t>
            </a:r>
            <a:r>
              <a:rPr lang="en-US" sz="1700" b="1" dirty="0" smtClean="0">
                <a:solidFill>
                  <a:srgbClr val="1F1A17"/>
                </a:solidFill>
                <a:latin typeface="Arial" pitchFamily="34" charset="0"/>
              </a:rPr>
              <a:t>                 </a:t>
            </a:r>
            <a:endParaRPr lang="en-US" sz="2400" dirty="0">
              <a:solidFill>
                <a:prstClr val="black"/>
              </a:solidFill>
              <a:effectLst>
                <a:outerShdw blurRad="38100" dist="38100" dir="2700000" algn="tl">
                  <a:srgbClr val="C0C0C0"/>
                </a:outerShdw>
              </a:effectLst>
              <a:latin typeface="Arial" pitchFamily="34" charset="0"/>
            </a:endParaRPr>
          </a:p>
        </p:txBody>
      </p:sp>
      <p:sp>
        <p:nvSpPr>
          <p:cNvPr id="70" name="Line 34"/>
          <p:cNvSpPr>
            <a:spLocks noChangeShapeType="1"/>
          </p:cNvSpPr>
          <p:nvPr/>
        </p:nvSpPr>
        <p:spPr bwMode="auto">
          <a:xfrm flipH="1">
            <a:off x="4136611" y="5529590"/>
            <a:ext cx="0" cy="111369"/>
          </a:xfrm>
          <a:prstGeom prst="line">
            <a:avLst/>
          </a:prstGeom>
          <a:noFill/>
          <a:ln w="19050">
            <a:solidFill>
              <a:srgbClr val="1F1A17"/>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64" name="Oval 19"/>
          <p:cNvSpPr>
            <a:spLocks noChangeArrowheads="1"/>
          </p:cNvSpPr>
          <p:nvPr/>
        </p:nvSpPr>
        <p:spPr bwMode="auto">
          <a:xfrm>
            <a:off x="4038600" y="2484120"/>
            <a:ext cx="182880" cy="182880"/>
          </a:xfrm>
          <a:prstGeom prst="ellipse">
            <a:avLst/>
          </a:prstGeom>
          <a:solidFill>
            <a:schemeClr val="tx1"/>
          </a:solidFill>
          <a:ln w="9525">
            <a:solidFill>
              <a:schemeClr val="bg1">
                <a:lumMod val="85000"/>
              </a:schemeClr>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endParaRPr lang="en-US" altLang="en-US" smtClean="0">
              <a:solidFill>
                <a:prstClr val="black"/>
              </a:solidFill>
              <a:latin typeface="Arial" charset="0"/>
            </a:endParaRPr>
          </a:p>
        </p:txBody>
      </p:sp>
      <p:cxnSp>
        <p:nvCxnSpPr>
          <p:cNvPr id="36" name="Straight Connector 35"/>
          <p:cNvCxnSpPr/>
          <p:nvPr/>
        </p:nvCxnSpPr>
        <p:spPr>
          <a:xfrm>
            <a:off x="1143000" y="5532434"/>
            <a:ext cx="4876800"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1143000" y="1371600"/>
            <a:ext cx="0" cy="416083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6553200" y="6560940"/>
            <a:ext cx="1037463" cy="261610"/>
          </a:xfrm>
          <a:prstGeom prst="rect">
            <a:avLst/>
          </a:prstGeom>
          <a:noFill/>
        </p:spPr>
        <p:txBody>
          <a:bodyPr wrap="none" rtlCol="0">
            <a:spAutoFit/>
          </a:bodyPr>
          <a:lstStyle/>
          <a:p>
            <a:r>
              <a:rPr lang="en-US" sz="1100" dirty="0" smtClean="0">
                <a:solidFill>
                  <a:prstClr val="black">
                    <a:lumMod val="50000"/>
                    <a:lumOff val="50000"/>
                  </a:prstClr>
                </a:solidFill>
                <a:latin typeface="Century Gothic" panose="020B0502020202020204" pitchFamily="34" charset="0"/>
              </a:rPr>
              <a:t>CHAPTER 27</a:t>
            </a:r>
            <a:r>
              <a:rPr lang="en-US" sz="1100" dirty="0" smtClean="0">
                <a:solidFill>
                  <a:srgbClr val="009999"/>
                </a:solidFill>
                <a:latin typeface="Century Gothic" panose="020B0502020202020204" pitchFamily="34" charset="0"/>
              </a:rPr>
              <a:t> </a:t>
            </a:r>
            <a:endParaRPr lang="en-US" sz="1100"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235742775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par>
                          <p:cTn id="11" fill="hold">
                            <p:stCondLst>
                              <p:cond delay="500"/>
                            </p:stCondLst>
                            <p:childTnLst>
                              <p:par>
                                <p:cTn id="12" presetID="42" presetClass="path" presetSubtype="0" accel="50000" decel="50000" fill="hold" nodeType="afterEffect">
                                  <p:stCondLst>
                                    <p:cond delay="0"/>
                                  </p:stCondLst>
                                  <p:childTnLst>
                                    <p:animMotion origin="layout" path="M 5.55112E-17 2.22222E-6 L 0.0625 -0.07986 " pathEditMode="relative" rAng="0" ptsTypes="AA">
                                      <p:cBhvr>
                                        <p:cTn id="13" dur="2000" fill="hold"/>
                                        <p:tgtEl>
                                          <p:spTgt spid="48"/>
                                        </p:tgtEl>
                                        <p:attrNameLst>
                                          <p:attrName>ppt_x</p:attrName>
                                          <p:attrName>ppt_y</p:attrName>
                                        </p:attrNameLst>
                                      </p:cBhvr>
                                      <p:rCtr x="3125" y="-4005"/>
                                    </p:animMotion>
                                  </p:childTnLst>
                                </p:cTn>
                              </p:par>
                            </p:childTnLst>
                          </p:cTn>
                        </p:par>
                        <p:par>
                          <p:cTn id="14" fill="hold">
                            <p:stCondLst>
                              <p:cond delay="2500"/>
                            </p:stCondLst>
                            <p:childTnLst>
                              <p:par>
                                <p:cTn id="15" presetID="10" presetClass="entr" presetSubtype="0"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fade">
                                      <p:cBhvr>
                                        <p:cTn id="20" dur="500"/>
                                        <p:tgtEl>
                                          <p:spTgt spid="4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par>
                          <p:cTn id="24" fill="hold">
                            <p:stCondLst>
                              <p:cond delay="3000"/>
                            </p:stCondLst>
                            <p:childTnLst>
                              <p:par>
                                <p:cTn id="25" presetID="2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500"/>
                                        <p:tgtEl>
                                          <p:spTgt spid="19"/>
                                        </p:tgtEl>
                                      </p:cBhvr>
                                    </p:animEffect>
                                  </p:childTnLst>
                                </p:cTn>
                              </p:par>
                              <p:par>
                                <p:cTn id="28" presetID="22" presetClass="entr" presetSubtype="1" fill="hold" nodeType="with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wipe(up)">
                                      <p:cBhvr>
                                        <p:cTn id="30" dur="500"/>
                                        <p:tgtEl>
                                          <p:spTgt spid="47"/>
                                        </p:tgtEl>
                                      </p:cBhvr>
                                    </p:animEffect>
                                  </p:childTnLst>
                                </p:cTn>
                              </p:par>
                            </p:childTnLst>
                          </p:cTn>
                        </p:par>
                        <p:par>
                          <p:cTn id="31" fill="hold">
                            <p:stCondLst>
                              <p:cond delay="3500"/>
                            </p:stCondLst>
                            <p:childTnLst>
                              <p:par>
                                <p:cTn id="32" presetID="10"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fade">
                                      <p:cBhvr>
                                        <p:cTn id="40" dur="500"/>
                                        <p:tgtEl>
                                          <p:spTgt spid="4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500"/>
                                        <p:tgtEl>
                                          <p:spTgt spid="4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74"/>
                                        </p:tgtEl>
                                        <p:attrNameLst>
                                          <p:attrName>style.visibility</p:attrName>
                                        </p:attrNameLst>
                                      </p:cBhvr>
                                      <p:to>
                                        <p:strVal val="visible"/>
                                      </p:to>
                                    </p:set>
                                    <p:animEffect transition="in" filter="fade">
                                      <p:cBhvr>
                                        <p:cTn id="48" dur="500"/>
                                        <p:tgtEl>
                                          <p:spTgt spid="74"/>
                                        </p:tgtEl>
                                      </p:cBhvr>
                                    </p:animEffect>
                                  </p:childTnLst>
                                </p:cTn>
                              </p:par>
                            </p:childTnLst>
                          </p:cTn>
                        </p:par>
                        <p:par>
                          <p:cTn id="49" fill="hold">
                            <p:stCondLst>
                              <p:cond delay="500"/>
                            </p:stCondLst>
                            <p:childTnLst>
                              <p:par>
                                <p:cTn id="50" presetID="10" presetClass="entr" presetSubtype="0"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Effect transition="in" filter="fade">
                                      <p:cBhvr>
                                        <p:cTn id="52" dur="500"/>
                                        <p:tgtEl>
                                          <p:spTgt spid="6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61"/>
                                        </p:tgtEl>
                                        <p:attrNameLst>
                                          <p:attrName>style.visibility</p:attrName>
                                        </p:attrNameLst>
                                      </p:cBhvr>
                                      <p:to>
                                        <p:strVal val="visible"/>
                                      </p:to>
                                    </p:set>
                                    <p:animEffect transition="in" filter="fade">
                                      <p:cBhvr>
                                        <p:cTn id="55" dur="500"/>
                                        <p:tgtEl>
                                          <p:spTgt spid="61"/>
                                        </p:tgtEl>
                                      </p:cBhvr>
                                    </p:animEffect>
                                  </p:childTnLst>
                                </p:cTn>
                              </p:par>
                            </p:childTnLst>
                          </p:cTn>
                        </p:par>
                        <p:par>
                          <p:cTn id="56" fill="hold">
                            <p:stCondLst>
                              <p:cond delay="1500"/>
                            </p:stCondLst>
                            <p:childTnLst>
                              <p:par>
                                <p:cTn id="57" presetID="1" presetClass="entr" presetSubtype="0" fill="hold" nodeType="afterEffect">
                                  <p:stCondLst>
                                    <p:cond delay="0"/>
                                  </p:stCondLst>
                                  <p:childTnLst>
                                    <p:set>
                                      <p:cBhvr>
                                        <p:cTn id="58" dur="1" fill="hold">
                                          <p:stCondLst>
                                            <p:cond delay="0"/>
                                          </p:stCondLst>
                                        </p:cTn>
                                        <p:tgtEl>
                                          <p:spTgt spid="63"/>
                                        </p:tgtEl>
                                        <p:attrNameLst>
                                          <p:attrName>style.visibility</p:attrName>
                                        </p:attrNameLst>
                                      </p:cBhvr>
                                      <p:to>
                                        <p:strVal val="visible"/>
                                      </p:to>
                                    </p:set>
                                  </p:childTnLst>
                                </p:cTn>
                              </p:par>
                            </p:childTnLst>
                          </p:cTn>
                        </p:par>
                        <p:par>
                          <p:cTn id="59" fill="hold">
                            <p:stCondLst>
                              <p:cond delay="1500"/>
                            </p:stCondLst>
                            <p:childTnLst>
                              <p:par>
                                <p:cTn id="60" presetID="42" presetClass="path" presetSubtype="0" accel="50000" decel="50000" fill="hold" nodeType="afterEffect">
                                  <p:stCondLst>
                                    <p:cond delay="0"/>
                                  </p:stCondLst>
                                  <p:childTnLst>
                                    <p:animMotion origin="layout" path="M -0.00417 -0.00902 L 0.0375 -0.05347 " pathEditMode="relative" rAng="0" ptsTypes="AA">
                                      <p:cBhvr>
                                        <p:cTn id="61" dur="2000" fill="hold"/>
                                        <p:tgtEl>
                                          <p:spTgt spid="63"/>
                                        </p:tgtEl>
                                        <p:attrNameLst>
                                          <p:attrName>ppt_x</p:attrName>
                                          <p:attrName>ppt_y</p:attrName>
                                        </p:attrNameLst>
                                      </p:cBhvr>
                                      <p:rCtr x="2083" y="-2222"/>
                                    </p:animMotion>
                                  </p:childTnLst>
                                </p:cTn>
                              </p:par>
                            </p:childTnLst>
                          </p:cTn>
                        </p:par>
                        <p:par>
                          <p:cTn id="62" fill="hold">
                            <p:stCondLst>
                              <p:cond delay="3500"/>
                            </p:stCondLst>
                            <p:childTnLst>
                              <p:par>
                                <p:cTn id="63" presetID="10" presetClass="entr" presetSubtype="0" fill="hold" grpId="0"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500"/>
                                        <p:tgtEl>
                                          <p:spTgt spid="62"/>
                                        </p:tgtEl>
                                      </p:cBhvr>
                                    </p:animEffect>
                                  </p:childTnLst>
                                </p:cTn>
                              </p:par>
                            </p:childTnLst>
                          </p:cTn>
                        </p:par>
                        <p:par>
                          <p:cTn id="66" fill="hold">
                            <p:stCondLst>
                              <p:cond delay="4000"/>
                            </p:stCondLst>
                            <p:childTnLst>
                              <p:par>
                                <p:cTn id="67" presetID="10"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500"/>
                                        <p:tgtEl>
                                          <p:spTgt spid="64"/>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Effect transition="in" filter="fade">
                                      <p:cBhvr>
                                        <p:cTn id="72" dur="500"/>
                                        <p:tgtEl>
                                          <p:spTgt spid="65"/>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Effect transition="in" filter="wipe(left)">
                                      <p:cBhvr>
                                        <p:cTn id="76" dur="500"/>
                                        <p:tgtEl>
                                          <p:spTgt spid="66"/>
                                        </p:tgtEl>
                                      </p:cBhvr>
                                    </p:animEffect>
                                  </p:childTnLst>
                                </p:cTn>
                              </p:par>
                              <p:par>
                                <p:cTn id="77" presetID="22" presetClass="entr" presetSubtype="1" fill="hold" nodeType="with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up)">
                                      <p:cBhvr>
                                        <p:cTn id="79" dur="500"/>
                                        <p:tgtEl>
                                          <p:spTgt spid="68"/>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69"/>
                                        </p:tgtEl>
                                        <p:attrNameLst>
                                          <p:attrName>style.visibility</p:attrName>
                                        </p:attrNameLst>
                                      </p:cBhvr>
                                      <p:to>
                                        <p:strVal val="visible"/>
                                      </p:to>
                                    </p:set>
                                    <p:animEffect transition="in" filter="fade">
                                      <p:cBhvr>
                                        <p:cTn id="82" dur="500"/>
                                        <p:tgtEl>
                                          <p:spTgt spid="69"/>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16" grpId="0"/>
      <p:bldP spid="17" grpId="0" animBg="1"/>
      <p:bldP spid="19" grpId="0" animBg="1"/>
      <p:bldP spid="23" grpId="0"/>
      <p:bldP spid="43" grpId="0" animBg="1"/>
      <p:bldP spid="45" grpId="0"/>
      <p:bldP spid="46" grpId="0" animBg="1"/>
      <p:bldP spid="49" grpId="0"/>
      <p:bldP spid="60" grpId="0"/>
      <p:bldP spid="61" grpId="0" animBg="1"/>
      <p:bldP spid="62" grpId="0"/>
      <p:bldP spid="21" grpId="0" animBg="1"/>
      <p:bldP spid="65" grpId="0"/>
      <p:bldP spid="66" grpId="0" animBg="1"/>
      <p:bldP spid="69" grpId="0"/>
      <p:bldP spid="70" grpId="0" animBg="1"/>
      <p:bldP spid="6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 Diagonal Corner Rectangle 9"/>
          <p:cNvSpPr/>
          <p:nvPr/>
        </p:nvSpPr>
        <p:spPr>
          <a:xfrm>
            <a:off x="304800" y="5181600"/>
            <a:ext cx="7543800" cy="842918"/>
          </a:xfrm>
          <a:prstGeom prst="round2DiagRect">
            <a:avLst>
              <a:gd name="adj1" fmla="val 50000"/>
              <a:gd name="adj2"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26" name="Picture 2" descr="C:\Users\chiang\Dropbox\Eric Chiang - Jeremys slide files\Core3e Pictures\ch27_27un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99" y="1021080"/>
            <a:ext cx="3334160" cy="4998721"/>
          </a:xfrm>
          <a:prstGeom prst="rect">
            <a:avLst/>
          </a:prstGeom>
          <a:noFill/>
          <a:extLst>
            <a:ext uri="{909E8E84-426E-40DD-AFC4-6F175D3DCCD1}">
              <a14:hiddenFill xmlns:a14="http://schemas.microsoft.com/office/drawing/2010/main">
                <a:solidFill>
                  <a:srgbClr val="FFFFFF"/>
                </a:solidFill>
              </a14:hiddenFill>
            </a:ext>
          </a:extLst>
        </p:spPr>
      </p:pic>
      <p:sp>
        <p:nvSpPr>
          <p:cNvPr id="2" name="Round Diagonal Corner Rectangle 1"/>
          <p:cNvSpPr/>
          <p:nvPr/>
        </p:nvSpPr>
        <p:spPr>
          <a:xfrm>
            <a:off x="304800" y="681082"/>
            <a:ext cx="7543800" cy="5338718"/>
          </a:xfrm>
          <a:prstGeom prst="round2DiagRect">
            <a:avLst>
              <a:gd name="adj1" fmla="val 8638"/>
              <a:gd name="adj2" fmla="val 0"/>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ounded Rectangle 12"/>
          <p:cNvSpPr/>
          <p:nvPr/>
        </p:nvSpPr>
        <p:spPr>
          <a:xfrm>
            <a:off x="135774" y="426720"/>
            <a:ext cx="6646025" cy="594360"/>
          </a:xfrm>
          <a:prstGeom prst="roundRect">
            <a:avLst>
              <a:gd name="adj" fmla="val 13721"/>
            </a:avLst>
          </a:prstGeom>
          <a:solidFill>
            <a:srgbClr val="00999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TextBox 13"/>
          <p:cNvSpPr txBox="1"/>
          <p:nvPr/>
        </p:nvSpPr>
        <p:spPr>
          <a:xfrm>
            <a:off x="304800" y="426720"/>
            <a:ext cx="3744936" cy="600164"/>
          </a:xfrm>
          <a:prstGeom prst="rect">
            <a:avLst/>
          </a:prstGeom>
          <a:noFill/>
        </p:spPr>
        <p:txBody>
          <a:bodyPr wrap="none" rtlCol="0">
            <a:spAutoFit/>
          </a:bodyPr>
          <a:lstStyle/>
          <a:p>
            <a:r>
              <a:rPr lang="en-US" sz="3300" dirty="0" smtClean="0">
                <a:solidFill>
                  <a:prstClr val="white"/>
                </a:solidFill>
                <a:latin typeface="Century Gothic" panose="020B0502020202020204" pitchFamily="34" charset="0"/>
              </a:rPr>
              <a:t>ROBERT MUNDELL</a:t>
            </a:r>
            <a:endParaRPr lang="en-US" sz="3300" dirty="0">
              <a:solidFill>
                <a:prstClr val="white"/>
              </a:solidFill>
              <a:latin typeface="Century Gothic" panose="020B0502020202020204" pitchFamily="34" charset="0"/>
            </a:endParaRPr>
          </a:p>
        </p:txBody>
      </p:sp>
      <p:sp>
        <p:nvSpPr>
          <p:cNvPr id="8" name="Content Placeholder 2"/>
          <p:cNvSpPr txBox="1">
            <a:spLocks/>
          </p:cNvSpPr>
          <p:nvPr/>
        </p:nvSpPr>
        <p:spPr>
          <a:xfrm>
            <a:off x="3638959" y="1066800"/>
            <a:ext cx="4209641" cy="4876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defRPr/>
            </a:pPr>
            <a:r>
              <a:rPr lang="en-US" sz="2800" dirty="0" smtClean="0">
                <a:solidFill>
                  <a:prstClr val="black">
                    <a:lumMod val="65000"/>
                    <a:lumOff val="35000"/>
                  </a:prstClr>
                </a:solidFill>
                <a:latin typeface="Arial" panose="020B0604020202020204" pitchFamily="34" charset="0"/>
                <a:cs typeface="Arial" panose="020B0604020202020204" pitchFamily="34" charset="0"/>
              </a:rPr>
              <a:t>Developed supply-side economic theory with Arthur Laffer.</a:t>
            </a:r>
          </a:p>
          <a:p>
            <a:pPr algn="l">
              <a:defRPr/>
            </a:pPr>
            <a:r>
              <a:rPr lang="en-US" sz="2800" dirty="0" smtClean="0">
                <a:solidFill>
                  <a:prstClr val="black">
                    <a:lumMod val="65000"/>
                    <a:lumOff val="35000"/>
                  </a:prstClr>
                </a:solidFill>
                <a:latin typeface="Arial" panose="020B0604020202020204" pitchFamily="34" charset="0"/>
                <a:cs typeface="Arial" panose="020B0604020202020204" pitchFamily="34" charset="0"/>
              </a:rPr>
              <a:t>Researched movements in international capital and exchange rates. </a:t>
            </a:r>
          </a:p>
          <a:p>
            <a:pPr algn="l">
              <a:defRPr/>
            </a:pPr>
            <a:r>
              <a:rPr lang="en-US" sz="2800" dirty="0" smtClean="0">
                <a:solidFill>
                  <a:prstClr val="black">
                    <a:lumMod val="65000"/>
                    <a:lumOff val="35000"/>
                  </a:prstClr>
                </a:solidFill>
                <a:latin typeface="Arial" panose="020B0604020202020204" pitchFamily="34" charset="0"/>
                <a:cs typeface="Arial" panose="020B0604020202020204" pitchFamily="34" charset="0"/>
              </a:rPr>
              <a:t>Wrote about benefits and costs of nations adopting a single currency.</a:t>
            </a:r>
            <a:endParaRPr lang="en-US" dirty="0" smtClean="0">
              <a:solidFill>
                <a:prstClr val="white"/>
              </a:solidFill>
              <a:latin typeface="Arial" panose="020B0604020202020204" pitchFamily="34" charset="0"/>
              <a:cs typeface="Arial" panose="020B0604020202020204" pitchFamily="34" charset="0"/>
            </a:endParaRPr>
          </a:p>
          <a:p>
            <a:pPr lvl="1" algn="l">
              <a:defRPr/>
            </a:pPr>
            <a:endParaRPr lang="en-US" sz="800" dirty="0" smtClean="0">
              <a:solidFill>
                <a:prstClr val="white"/>
              </a:solidFill>
              <a:latin typeface="Arial" panose="020B0604020202020204" pitchFamily="34" charset="0"/>
              <a:cs typeface="Arial" panose="020B0604020202020204" pitchFamily="34" charset="0"/>
            </a:endParaRPr>
          </a:p>
          <a:p>
            <a:pPr lvl="1" indent="-457200" algn="l">
              <a:defRPr/>
            </a:pPr>
            <a:r>
              <a:rPr lang="en-US" dirty="0">
                <a:solidFill>
                  <a:prstClr val="white">
                    <a:lumMod val="85000"/>
                  </a:prstClr>
                </a:solidFill>
                <a:latin typeface="Arial" panose="020B0604020202020204" pitchFamily="34" charset="0"/>
                <a:cs typeface="Arial" panose="020B0604020202020204" pitchFamily="34" charset="0"/>
              </a:rPr>
              <a:t>Won Nobel Prize in </a:t>
            </a:r>
            <a:r>
              <a:rPr lang="en-US" dirty="0" smtClean="0">
                <a:solidFill>
                  <a:prstClr val="white">
                    <a:lumMod val="85000"/>
                  </a:prstClr>
                </a:solidFill>
                <a:latin typeface="Arial" panose="020B0604020202020204" pitchFamily="34" charset="0"/>
                <a:cs typeface="Arial" panose="020B0604020202020204" pitchFamily="34" charset="0"/>
              </a:rPr>
              <a:t>1999</a:t>
            </a:r>
            <a:endParaRPr lang="en-US" dirty="0">
              <a:solidFill>
                <a:prstClr val="white"/>
              </a:solidFill>
              <a:latin typeface="Arial" panose="020B0604020202020204" pitchFamily="34" charset="0"/>
              <a:cs typeface="Arial" panose="020B0604020202020204" pitchFamily="34" charset="0"/>
            </a:endParaRPr>
          </a:p>
        </p:txBody>
      </p:sp>
      <p:sp>
        <p:nvSpPr>
          <p:cNvPr id="11" name="TextBox 10"/>
          <p:cNvSpPr txBox="1"/>
          <p:nvPr/>
        </p:nvSpPr>
        <p:spPr>
          <a:xfrm>
            <a:off x="7620000" y="6553200"/>
            <a:ext cx="817164" cy="261610"/>
          </a:xfrm>
          <a:prstGeom prst="rect">
            <a:avLst/>
          </a:prstGeom>
          <a:noFill/>
        </p:spPr>
        <p:txBody>
          <a:bodyPr wrap="square" rtlCol="0">
            <a:spAutoFit/>
          </a:bodyPr>
          <a:lstStyle/>
          <a:p>
            <a:pPr algn="ctr"/>
            <a:r>
              <a:rPr lang="en-US" sz="1100" dirty="0" smtClean="0">
                <a:solidFill>
                  <a:prstClr val="white"/>
                </a:solidFill>
                <a:latin typeface="Century Gothic" panose="020B0502020202020204" pitchFamily="34" charset="0"/>
              </a:rPr>
              <a:t>SLIDE </a:t>
            </a:r>
            <a:fld id="{6FD6B7A6-E1EC-4D2B-BE3B-190BA12621E0}" type="slidenum">
              <a:rPr lang="en-US" sz="1100" smtClean="0">
                <a:solidFill>
                  <a:prstClr val="white"/>
                </a:solidFill>
                <a:latin typeface="Century Gothic" panose="020B0502020202020204" pitchFamily="34" charset="0"/>
              </a:rPr>
              <a:pPr algn="ctr"/>
              <a:t>36</a:t>
            </a:fld>
            <a:endParaRPr lang="en-US" sz="1100" dirty="0">
              <a:solidFill>
                <a:prstClr val="white"/>
              </a:solidFill>
              <a:latin typeface="Century Gothic" panose="020B0502020202020204" pitchFamily="34" charset="0"/>
            </a:endParaRPr>
          </a:p>
        </p:txBody>
      </p:sp>
      <p:sp>
        <p:nvSpPr>
          <p:cNvPr id="15" name="TextBox 14"/>
          <p:cNvSpPr txBox="1"/>
          <p:nvPr/>
        </p:nvSpPr>
        <p:spPr>
          <a:xfrm>
            <a:off x="6553200" y="6560940"/>
            <a:ext cx="1037463" cy="261610"/>
          </a:xfrm>
          <a:prstGeom prst="rect">
            <a:avLst/>
          </a:prstGeom>
          <a:noFill/>
        </p:spPr>
        <p:txBody>
          <a:bodyPr wrap="none" rtlCol="0">
            <a:spAutoFit/>
          </a:bodyPr>
          <a:lstStyle/>
          <a:p>
            <a:r>
              <a:rPr lang="en-US" sz="1100" dirty="0" smtClean="0">
                <a:solidFill>
                  <a:prstClr val="black">
                    <a:lumMod val="50000"/>
                    <a:lumOff val="50000"/>
                  </a:prstClr>
                </a:solidFill>
                <a:latin typeface="Century Gothic" panose="020B0502020202020204" pitchFamily="34" charset="0"/>
              </a:rPr>
              <a:t>CHAPTER 27</a:t>
            </a:r>
            <a:r>
              <a:rPr lang="en-US" sz="1100" dirty="0" smtClean="0">
                <a:solidFill>
                  <a:srgbClr val="009999"/>
                </a:solidFill>
                <a:latin typeface="Century Gothic" panose="020B0502020202020204" pitchFamily="34" charset="0"/>
              </a:rPr>
              <a:t> </a:t>
            </a:r>
            <a:endParaRPr lang="en-US" sz="1100"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917139676"/>
      </p:ext>
    </p:extLst>
  </p:cSld>
  <p:clrMapOvr>
    <a:masterClrMapping/>
  </p:clrMapOvr>
  <p:transition spd="slow">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sosceles Triangle 8"/>
          <p:cNvSpPr/>
          <p:nvPr/>
        </p:nvSpPr>
        <p:spPr>
          <a:xfrm rot="10800000">
            <a:off x="457200" y="685800"/>
            <a:ext cx="848247" cy="514406"/>
          </a:xfrm>
          <a:prstGeom prst="triangle">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ounded Rectangle 12"/>
          <p:cNvSpPr/>
          <p:nvPr/>
        </p:nvSpPr>
        <p:spPr>
          <a:xfrm>
            <a:off x="138063" y="381000"/>
            <a:ext cx="7939137" cy="594360"/>
          </a:xfrm>
          <a:prstGeom prst="roundRect">
            <a:avLst>
              <a:gd name="adj" fmla="val 22445"/>
            </a:avLst>
          </a:prstGeom>
          <a:solidFill>
            <a:srgbClr val="00999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TextBox 13"/>
          <p:cNvSpPr txBox="1"/>
          <p:nvPr/>
        </p:nvSpPr>
        <p:spPr>
          <a:xfrm>
            <a:off x="114000" y="405900"/>
            <a:ext cx="8015336" cy="523220"/>
          </a:xfrm>
          <a:prstGeom prst="rect">
            <a:avLst/>
          </a:prstGeom>
          <a:noFill/>
        </p:spPr>
        <p:txBody>
          <a:bodyPr wrap="none" rtlCol="0">
            <a:spAutoFit/>
          </a:bodyPr>
          <a:lstStyle/>
          <a:p>
            <a:r>
              <a:rPr lang="en-US" sz="2800" dirty="0" smtClean="0">
                <a:solidFill>
                  <a:prstClr val="white"/>
                </a:solidFill>
                <a:latin typeface="Century Gothic" panose="020B0502020202020204" pitchFamily="34" charset="0"/>
              </a:rPr>
              <a:t>MONETARY POLICY WITH FLEXIBLE EXCHANGE</a:t>
            </a:r>
            <a:endParaRPr lang="en-US" sz="2800" dirty="0">
              <a:solidFill>
                <a:prstClr val="white"/>
              </a:solidFill>
              <a:latin typeface="Century Gothic" panose="020B0502020202020204" pitchFamily="34" charset="0"/>
            </a:endParaRPr>
          </a:p>
        </p:txBody>
      </p:sp>
      <p:sp>
        <p:nvSpPr>
          <p:cNvPr id="7" name="Content Placeholder 2"/>
          <p:cNvSpPr txBox="1">
            <a:spLocks/>
          </p:cNvSpPr>
          <p:nvPr/>
        </p:nvSpPr>
        <p:spPr>
          <a:xfrm>
            <a:off x="228600" y="1295400"/>
            <a:ext cx="7924800" cy="5257800"/>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buClr>
                <a:prstClr val="black">
                  <a:lumMod val="65000"/>
                  <a:lumOff val="35000"/>
                </a:prstClr>
              </a:buClr>
              <a:buFont typeface="Wingdings" panose="05000000000000000000" pitchFamily="2" charset="2"/>
              <a:buChar char="Ü"/>
            </a:pPr>
            <a:r>
              <a:rPr lang="en-US" altLang="en-US" dirty="0" smtClean="0">
                <a:solidFill>
                  <a:prstClr val="black">
                    <a:lumMod val="50000"/>
                    <a:lumOff val="50000"/>
                  </a:prstClr>
                </a:solidFill>
                <a:latin typeface="Arial" panose="020B0604020202020204" pitchFamily="34" charset="0"/>
                <a:cs typeface="Arial" panose="020B0604020202020204" pitchFamily="34" charset="0"/>
              </a:rPr>
              <a:t>If exchange rates are flexible, expansionary monetary policy will:</a:t>
            </a:r>
          </a:p>
          <a:p>
            <a:pPr marL="914400" lvl="1" indent="-457200" algn="l">
              <a:buClr>
                <a:prstClr val="black">
                  <a:lumMod val="65000"/>
                  <a:lumOff val="35000"/>
                </a:prstClr>
              </a:buClr>
              <a:buFont typeface="Wingdings" panose="05000000000000000000" pitchFamily="2" charset="2"/>
              <a:buChar char="Ü"/>
            </a:pPr>
            <a:r>
              <a:rPr lang="en-US" altLang="en-US" dirty="0" smtClean="0">
                <a:solidFill>
                  <a:prstClr val="black">
                    <a:lumMod val="50000"/>
                    <a:lumOff val="50000"/>
                  </a:prstClr>
                </a:solidFill>
                <a:latin typeface="Arial" panose="020B0604020202020204" pitchFamily="34" charset="0"/>
                <a:cs typeface="Arial" panose="020B0604020202020204" pitchFamily="34" charset="0"/>
              </a:rPr>
              <a:t>increase the money supply and reduce interest rates.</a:t>
            </a:r>
          </a:p>
          <a:p>
            <a:pPr marL="914400" lvl="1" indent="-457200" algn="l">
              <a:buClr>
                <a:prstClr val="black">
                  <a:lumMod val="65000"/>
                  <a:lumOff val="35000"/>
                </a:prstClr>
              </a:buClr>
              <a:buFont typeface="Wingdings" panose="05000000000000000000" pitchFamily="2" charset="2"/>
              <a:buChar char="Ü"/>
            </a:pPr>
            <a:r>
              <a:rPr lang="en-US" altLang="en-US" dirty="0" smtClean="0">
                <a:solidFill>
                  <a:prstClr val="black">
                    <a:lumMod val="50000"/>
                    <a:lumOff val="50000"/>
                  </a:prstClr>
                </a:solidFill>
                <a:latin typeface="Arial" panose="020B0604020202020204" pitchFamily="34" charset="0"/>
                <a:cs typeface="Arial" panose="020B0604020202020204" pitchFamily="34" charset="0"/>
              </a:rPr>
              <a:t>lead to </a:t>
            </a:r>
            <a:r>
              <a:rPr lang="en-US" altLang="en-US" dirty="0" smtClean="0">
                <a:solidFill>
                  <a:srgbClr val="F79646"/>
                </a:solidFill>
                <a:latin typeface="Arial" panose="020B0604020202020204" pitchFamily="34" charset="0"/>
                <a:cs typeface="Arial" panose="020B0604020202020204" pitchFamily="34" charset="0"/>
              </a:rPr>
              <a:t>capital outflow </a:t>
            </a:r>
            <a:r>
              <a:rPr lang="en-US" altLang="en-US" dirty="0" smtClean="0">
                <a:solidFill>
                  <a:prstClr val="black">
                    <a:lumMod val="50000"/>
                    <a:lumOff val="50000"/>
                  </a:prstClr>
                </a:solidFill>
                <a:latin typeface="Arial" panose="020B0604020202020204" pitchFamily="34" charset="0"/>
                <a:cs typeface="Arial" panose="020B0604020202020204" pitchFamily="34" charset="0"/>
              </a:rPr>
              <a:t>in search of higher returns.</a:t>
            </a:r>
          </a:p>
          <a:p>
            <a:pPr marL="914400" lvl="1" indent="-457200" algn="l">
              <a:buClr>
                <a:prstClr val="black">
                  <a:lumMod val="65000"/>
                  <a:lumOff val="35000"/>
                </a:prstClr>
              </a:buClr>
              <a:buFont typeface="Wingdings" panose="05000000000000000000" pitchFamily="2" charset="2"/>
              <a:buChar char="Ü"/>
            </a:pPr>
            <a:r>
              <a:rPr lang="en-US" altLang="en-US" dirty="0" smtClean="0">
                <a:solidFill>
                  <a:prstClr val="black">
                    <a:lumMod val="50000"/>
                    <a:lumOff val="50000"/>
                  </a:prstClr>
                </a:solidFill>
                <a:latin typeface="Arial" panose="020B0604020202020204" pitchFamily="34" charset="0"/>
                <a:cs typeface="Arial" panose="020B0604020202020204" pitchFamily="34" charset="0"/>
              </a:rPr>
              <a:t>increase supply of dollars in currency markets, causing a </a:t>
            </a:r>
            <a:r>
              <a:rPr lang="en-US" altLang="en-US" dirty="0" smtClean="0">
                <a:solidFill>
                  <a:srgbClr val="F79646"/>
                </a:solidFill>
                <a:latin typeface="Arial" panose="020B0604020202020204" pitchFamily="34" charset="0"/>
                <a:cs typeface="Arial" panose="020B0604020202020204" pitchFamily="34" charset="0"/>
              </a:rPr>
              <a:t>depreciation</a:t>
            </a:r>
            <a:r>
              <a:rPr lang="en-US" altLang="en-US" dirty="0" smtClean="0">
                <a:solidFill>
                  <a:prstClr val="black">
                    <a:lumMod val="50000"/>
                    <a:lumOff val="50000"/>
                  </a:prstClr>
                </a:solidFill>
                <a:latin typeface="Arial" panose="020B0604020202020204" pitchFamily="34" charset="0"/>
                <a:cs typeface="Arial" panose="020B0604020202020204" pitchFamily="34" charset="0"/>
              </a:rPr>
              <a:t>.</a:t>
            </a:r>
          </a:p>
          <a:p>
            <a:pPr marL="914400" lvl="1" indent="-457200" algn="l">
              <a:buClr>
                <a:prstClr val="black">
                  <a:lumMod val="65000"/>
                  <a:lumOff val="35000"/>
                </a:prstClr>
              </a:buClr>
              <a:buFont typeface="Wingdings" panose="05000000000000000000" pitchFamily="2" charset="2"/>
              <a:buChar char="Ü"/>
            </a:pPr>
            <a:r>
              <a:rPr lang="en-US" altLang="en-US" dirty="0" smtClean="0">
                <a:solidFill>
                  <a:prstClr val="black">
                    <a:lumMod val="50000"/>
                    <a:lumOff val="50000"/>
                  </a:prstClr>
                </a:solidFill>
                <a:latin typeface="Arial" panose="020B0604020202020204" pitchFamily="34" charset="0"/>
                <a:cs typeface="Arial" panose="020B0604020202020204" pitchFamily="34" charset="0"/>
              </a:rPr>
              <a:t>result in </a:t>
            </a:r>
            <a:r>
              <a:rPr lang="en-US" altLang="en-US" dirty="0" smtClean="0">
                <a:solidFill>
                  <a:srgbClr val="F79646"/>
                </a:solidFill>
                <a:latin typeface="Arial" panose="020B0604020202020204" pitchFamily="34" charset="0"/>
                <a:cs typeface="Arial" panose="020B0604020202020204" pitchFamily="34" charset="0"/>
              </a:rPr>
              <a:t>greater exports</a:t>
            </a:r>
            <a:r>
              <a:rPr lang="en-US" altLang="en-US" dirty="0" smtClean="0">
                <a:solidFill>
                  <a:prstClr val="black">
                    <a:lumMod val="50000"/>
                    <a:lumOff val="50000"/>
                  </a:prstClr>
                </a:solidFill>
                <a:latin typeface="Arial" panose="020B0604020202020204" pitchFamily="34" charset="0"/>
                <a:cs typeface="Arial" panose="020B0604020202020204" pitchFamily="34" charset="0"/>
              </a:rPr>
              <a:t>.</a:t>
            </a:r>
          </a:p>
          <a:p>
            <a:pPr marL="457200" indent="-457200" algn="l">
              <a:buClr>
                <a:prstClr val="black">
                  <a:lumMod val="65000"/>
                  <a:lumOff val="35000"/>
                </a:prstClr>
              </a:buClr>
              <a:buFont typeface="Wingdings" panose="05000000000000000000" pitchFamily="2" charset="2"/>
              <a:buChar char="Ü"/>
            </a:pPr>
            <a:r>
              <a:rPr lang="en-US" altLang="en-US" dirty="0" smtClean="0">
                <a:solidFill>
                  <a:srgbClr val="F79646"/>
                </a:solidFill>
                <a:latin typeface="Arial" panose="020B0604020202020204" pitchFamily="34" charset="0"/>
                <a:cs typeface="Arial" panose="020B0604020202020204" pitchFamily="34" charset="0"/>
              </a:rPr>
              <a:t>Monetary policy is reinforced </a:t>
            </a:r>
            <a:r>
              <a:rPr lang="en-US" altLang="en-US" dirty="0" smtClean="0">
                <a:solidFill>
                  <a:prstClr val="black">
                    <a:lumMod val="50000"/>
                    <a:lumOff val="50000"/>
                  </a:prstClr>
                </a:solidFill>
                <a:latin typeface="Arial" panose="020B0604020202020204" pitchFamily="34" charset="0"/>
                <a:cs typeface="Arial" panose="020B0604020202020204" pitchFamily="34" charset="0"/>
              </a:rPr>
              <a:t>with flexible exchange rates.</a:t>
            </a:r>
          </a:p>
        </p:txBody>
      </p:sp>
      <p:sp>
        <p:nvSpPr>
          <p:cNvPr id="11" name="TextBox 10"/>
          <p:cNvSpPr txBox="1"/>
          <p:nvPr/>
        </p:nvSpPr>
        <p:spPr>
          <a:xfrm>
            <a:off x="7620000" y="6553200"/>
            <a:ext cx="817164" cy="261610"/>
          </a:xfrm>
          <a:prstGeom prst="rect">
            <a:avLst/>
          </a:prstGeom>
          <a:noFill/>
        </p:spPr>
        <p:txBody>
          <a:bodyPr wrap="square" rtlCol="0">
            <a:spAutoFit/>
          </a:bodyPr>
          <a:lstStyle/>
          <a:p>
            <a:pPr algn="ctr"/>
            <a:r>
              <a:rPr lang="en-US" sz="1100" dirty="0" smtClean="0">
                <a:solidFill>
                  <a:prstClr val="white"/>
                </a:solidFill>
                <a:latin typeface="Century Gothic" panose="020B0502020202020204" pitchFamily="34" charset="0"/>
              </a:rPr>
              <a:t>SLIDE </a:t>
            </a:r>
            <a:fld id="{6FD6B7A6-E1EC-4D2B-BE3B-190BA12621E0}" type="slidenum">
              <a:rPr lang="en-US" sz="1100" smtClean="0">
                <a:solidFill>
                  <a:prstClr val="white"/>
                </a:solidFill>
                <a:latin typeface="Century Gothic" panose="020B0502020202020204" pitchFamily="34" charset="0"/>
              </a:rPr>
              <a:pPr algn="ctr"/>
              <a:t>37</a:t>
            </a:fld>
            <a:endParaRPr lang="en-US" sz="1100" dirty="0">
              <a:solidFill>
                <a:prstClr val="white"/>
              </a:solidFill>
              <a:latin typeface="Century Gothic" panose="020B0502020202020204" pitchFamily="34" charset="0"/>
            </a:endParaRPr>
          </a:p>
        </p:txBody>
      </p:sp>
      <p:sp>
        <p:nvSpPr>
          <p:cNvPr id="8" name="TextBox 7"/>
          <p:cNvSpPr txBox="1"/>
          <p:nvPr/>
        </p:nvSpPr>
        <p:spPr>
          <a:xfrm>
            <a:off x="6553200" y="6560940"/>
            <a:ext cx="1037463" cy="261610"/>
          </a:xfrm>
          <a:prstGeom prst="rect">
            <a:avLst/>
          </a:prstGeom>
          <a:noFill/>
        </p:spPr>
        <p:txBody>
          <a:bodyPr wrap="none" rtlCol="0">
            <a:spAutoFit/>
          </a:bodyPr>
          <a:lstStyle/>
          <a:p>
            <a:r>
              <a:rPr lang="en-US" sz="1100" dirty="0" smtClean="0">
                <a:solidFill>
                  <a:prstClr val="black">
                    <a:lumMod val="50000"/>
                    <a:lumOff val="50000"/>
                  </a:prstClr>
                </a:solidFill>
                <a:latin typeface="Century Gothic" panose="020B0502020202020204" pitchFamily="34" charset="0"/>
              </a:rPr>
              <a:t>CHAPTER 27</a:t>
            </a:r>
            <a:r>
              <a:rPr lang="en-US" sz="1100" dirty="0" smtClean="0">
                <a:solidFill>
                  <a:srgbClr val="009999"/>
                </a:solidFill>
                <a:latin typeface="Century Gothic" panose="020B0502020202020204" pitchFamily="34" charset="0"/>
              </a:rPr>
              <a:t> </a:t>
            </a:r>
            <a:endParaRPr lang="en-US" sz="1100"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3615077781"/>
      </p:ext>
    </p:extLst>
  </p:cSld>
  <p:clrMapOvr>
    <a:masterClrMapping/>
  </p:clrMapOvr>
  <p:transition spd="slow">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sosceles Triangle 8"/>
          <p:cNvSpPr/>
          <p:nvPr/>
        </p:nvSpPr>
        <p:spPr>
          <a:xfrm rot="10800000">
            <a:off x="457200" y="685800"/>
            <a:ext cx="848247" cy="514406"/>
          </a:xfrm>
          <a:prstGeom prst="triangle">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ounded Rectangle 12"/>
          <p:cNvSpPr/>
          <p:nvPr/>
        </p:nvSpPr>
        <p:spPr>
          <a:xfrm>
            <a:off x="138063" y="381000"/>
            <a:ext cx="7939137" cy="594360"/>
          </a:xfrm>
          <a:prstGeom prst="roundRect">
            <a:avLst>
              <a:gd name="adj" fmla="val 22445"/>
            </a:avLst>
          </a:prstGeom>
          <a:solidFill>
            <a:srgbClr val="00999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TextBox 13"/>
          <p:cNvSpPr txBox="1"/>
          <p:nvPr/>
        </p:nvSpPr>
        <p:spPr>
          <a:xfrm>
            <a:off x="138063" y="385672"/>
            <a:ext cx="8226932" cy="584775"/>
          </a:xfrm>
          <a:prstGeom prst="rect">
            <a:avLst/>
          </a:prstGeom>
          <a:noFill/>
        </p:spPr>
        <p:txBody>
          <a:bodyPr wrap="none" rtlCol="0">
            <a:spAutoFit/>
          </a:bodyPr>
          <a:lstStyle/>
          <a:p>
            <a:r>
              <a:rPr lang="en-US" sz="3100" dirty="0" smtClean="0">
                <a:solidFill>
                  <a:prstClr val="white"/>
                </a:solidFill>
                <a:latin typeface="Century Gothic" panose="020B0502020202020204" pitchFamily="34" charset="0"/>
              </a:rPr>
              <a:t>FISCAL POLICY WITH FLEXIBLE EXCHANGE</a:t>
            </a:r>
            <a:endParaRPr lang="en-US" sz="3100" dirty="0">
              <a:solidFill>
                <a:prstClr val="white"/>
              </a:solidFill>
              <a:latin typeface="Century Gothic" panose="020B0502020202020204" pitchFamily="34" charset="0"/>
            </a:endParaRPr>
          </a:p>
        </p:txBody>
      </p:sp>
      <p:sp>
        <p:nvSpPr>
          <p:cNvPr id="7" name="Content Placeholder 2"/>
          <p:cNvSpPr txBox="1">
            <a:spLocks/>
          </p:cNvSpPr>
          <p:nvPr/>
        </p:nvSpPr>
        <p:spPr>
          <a:xfrm>
            <a:off x="228600" y="1295400"/>
            <a:ext cx="7620000" cy="46482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buClr>
                <a:prstClr val="black">
                  <a:lumMod val="65000"/>
                  <a:lumOff val="35000"/>
                </a:prstClr>
              </a:buClr>
              <a:buFont typeface="Wingdings" panose="05000000000000000000" pitchFamily="2" charset="2"/>
              <a:buChar char="Ü"/>
            </a:pPr>
            <a:r>
              <a:rPr lang="en-US" altLang="en-US" dirty="0" smtClean="0">
                <a:solidFill>
                  <a:prstClr val="black">
                    <a:lumMod val="50000"/>
                    <a:lumOff val="50000"/>
                  </a:prstClr>
                </a:solidFill>
                <a:latin typeface="Arial" panose="020B0604020202020204" pitchFamily="34" charset="0"/>
                <a:cs typeface="Arial" panose="020B0604020202020204" pitchFamily="34" charset="0"/>
              </a:rPr>
              <a:t>If exchange rates are flexible, expansionary fiscal policy will:</a:t>
            </a:r>
          </a:p>
          <a:p>
            <a:pPr marL="914400" lvl="1" indent="-457200" algn="l">
              <a:buClr>
                <a:prstClr val="black">
                  <a:lumMod val="65000"/>
                  <a:lumOff val="35000"/>
                </a:prstClr>
              </a:buClr>
              <a:buFont typeface="Wingdings" panose="05000000000000000000" pitchFamily="2" charset="2"/>
              <a:buChar char="Ü"/>
            </a:pPr>
            <a:r>
              <a:rPr lang="en-US" altLang="en-US" dirty="0" smtClean="0">
                <a:solidFill>
                  <a:srgbClr val="F79646"/>
                </a:solidFill>
                <a:latin typeface="Arial" panose="020B0604020202020204" pitchFamily="34" charset="0"/>
                <a:cs typeface="Arial" panose="020B0604020202020204" pitchFamily="34" charset="0"/>
              </a:rPr>
              <a:t>Increase interest rates</a:t>
            </a:r>
            <a:r>
              <a:rPr lang="en-US" altLang="en-US" dirty="0" smtClean="0">
                <a:solidFill>
                  <a:prstClr val="black">
                    <a:lumMod val="50000"/>
                    <a:lumOff val="50000"/>
                  </a:prstClr>
                </a:solidFill>
                <a:latin typeface="Arial" panose="020B0604020202020204" pitchFamily="34" charset="0"/>
                <a:cs typeface="Arial" panose="020B0604020202020204" pitchFamily="34" charset="0"/>
              </a:rPr>
              <a:t> and lead to a </a:t>
            </a:r>
            <a:r>
              <a:rPr lang="en-US" altLang="en-US" dirty="0" smtClean="0">
                <a:solidFill>
                  <a:srgbClr val="F79646"/>
                </a:solidFill>
                <a:latin typeface="Arial" panose="020B0604020202020204" pitchFamily="34" charset="0"/>
                <a:cs typeface="Arial" panose="020B0604020202020204" pitchFamily="34" charset="0"/>
              </a:rPr>
              <a:t>capital inflow</a:t>
            </a:r>
            <a:r>
              <a:rPr lang="en-US" altLang="en-US" dirty="0" smtClean="0">
                <a:solidFill>
                  <a:prstClr val="black">
                    <a:lumMod val="50000"/>
                    <a:lumOff val="50000"/>
                  </a:prstClr>
                </a:solidFill>
                <a:latin typeface="Arial" panose="020B0604020202020204" pitchFamily="34" charset="0"/>
                <a:cs typeface="Arial" panose="020B0604020202020204" pitchFamily="34" charset="0"/>
              </a:rPr>
              <a:t>.</a:t>
            </a:r>
          </a:p>
          <a:p>
            <a:pPr marL="914400" lvl="1" indent="-457200" algn="l">
              <a:buClr>
                <a:prstClr val="black">
                  <a:lumMod val="65000"/>
                  <a:lumOff val="35000"/>
                </a:prstClr>
              </a:buClr>
              <a:buFont typeface="Wingdings" panose="05000000000000000000" pitchFamily="2" charset="2"/>
              <a:buChar char="Ü"/>
            </a:pPr>
            <a:r>
              <a:rPr lang="en-US" altLang="en-US" dirty="0" smtClean="0">
                <a:solidFill>
                  <a:prstClr val="black">
                    <a:lumMod val="50000"/>
                    <a:lumOff val="50000"/>
                  </a:prstClr>
                </a:solidFill>
                <a:latin typeface="Arial" panose="020B0604020202020204" pitchFamily="34" charset="0"/>
                <a:cs typeface="Arial" panose="020B0604020202020204" pitchFamily="34" charset="0"/>
              </a:rPr>
              <a:t>Increase demand for dollars in currency markets, causing an </a:t>
            </a:r>
            <a:r>
              <a:rPr lang="en-US" altLang="en-US" dirty="0" smtClean="0">
                <a:solidFill>
                  <a:srgbClr val="F79646"/>
                </a:solidFill>
                <a:latin typeface="Arial" panose="020B0604020202020204" pitchFamily="34" charset="0"/>
                <a:cs typeface="Arial" panose="020B0604020202020204" pitchFamily="34" charset="0"/>
              </a:rPr>
              <a:t>appreciation</a:t>
            </a:r>
            <a:r>
              <a:rPr lang="en-US" altLang="en-US" dirty="0" smtClean="0">
                <a:solidFill>
                  <a:prstClr val="black">
                    <a:lumMod val="50000"/>
                    <a:lumOff val="50000"/>
                  </a:prstClr>
                </a:solidFill>
                <a:latin typeface="Arial" panose="020B0604020202020204" pitchFamily="34" charset="0"/>
                <a:cs typeface="Arial" panose="020B0604020202020204" pitchFamily="34" charset="0"/>
              </a:rPr>
              <a:t>.</a:t>
            </a:r>
          </a:p>
          <a:p>
            <a:pPr marL="914400" lvl="1" indent="-457200" algn="l">
              <a:buClr>
                <a:prstClr val="black">
                  <a:lumMod val="65000"/>
                  <a:lumOff val="35000"/>
                </a:prstClr>
              </a:buClr>
              <a:buFont typeface="Wingdings" panose="05000000000000000000" pitchFamily="2" charset="2"/>
              <a:buChar char="Ü"/>
            </a:pPr>
            <a:r>
              <a:rPr lang="en-US" altLang="en-US" dirty="0" smtClean="0">
                <a:solidFill>
                  <a:prstClr val="black">
                    <a:lumMod val="50000"/>
                    <a:lumOff val="50000"/>
                  </a:prstClr>
                </a:solidFill>
                <a:latin typeface="Arial" panose="020B0604020202020204" pitchFamily="34" charset="0"/>
                <a:cs typeface="Arial" panose="020B0604020202020204" pitchFamily="34" charset="0"/>
              </a:rPr>
              <a:t>Result in </a:t>
            </a:r>
            <a:r>
              <a:rPr lang="en-US" altLang="en-US" dirty="0" smtClean="0">
                <a:solidFill>
                  <a:srgbClr val="F79646"/>
                </a:solidFill>
                <a:latin typeface="Arial" panose="020B0604020202020204" pitchFamily="34" charset="0"/>
                <a:cs typeface="Arial" panose="020B0604020202020204" pitchFamily="34" charset="0"/>
              </a:rPr>
              <a:t>greater imports</a:t>
            </a:r>
            <a:r>
              <a:rPr lang="en-US" altLang="en-US" dirty="0" smtClean="0">
                <a:solidFill>
                  <a:prstClr val="black">
                    <a:lumMod val="50000"/>
                    <a:lumOff val="50000"/>
                  </a:prstClr>
                </a:solidFill>
                <a:latin typeface="Arial" panose="020B0604020202020204" pitchFamily="34" charset="0"/>
                <a:cs typeface="Arial" panose="020B0604020202020204" pitchFamily="34" charset="0"/>
              </a:rPr>
              <a:t>.</a:t>
            </a:r>
          </a:p>
          <a:p>
            <a:pPr marL="457200" indent="-457200" algn="l">
              <a:buClr>
                <a:prstClr val="black">
                  <a:lumMod val="65000"/>
                  <a:lumOff val="35000"/>
                </a:prstClr>
              </a:buClr>
              <a:buFont typeface="Wingdings" panose="05000000000000000000" pitchFamily="2" charset="2"/>
              <a:buChar char="Ü"/>
            </a:pPr>
            <a:r>
              <a:rPr lang="en-US" altLang="en-US" dirty="0" smtClean="0">
                <a:solidFill>
                  <a:srgbClr val="F79646"/>
                </a:solidFill>
                <a:latin typeface="Arial" panose="020B0604020202020204" pitchFamily="34" charset="0"/>
                <a:cs typeface="Arial" panose="020B0604020202020204" pitchFamily="34" charset="0"/>
              </a:rPr>
              <a:t>Fiscal policy is hampered </a:t>
            </a:r>
            <a:r>
              <a:rPr lang="en-US" altLang="en-US" dirty="0" smtClean="0">
                <a:solidFill>
                  <a:prstClr val="black">
                    <a:lumMod val="50000"/>
                    <a:lumOff val="50000"/>
                  </a:prstClr>
                </a:solidFill>
                <a:latin typeface="Arial" panose="020B0604020202020204" pitchFamily="34" charset="0"/>
                <a:cs typeface="Arial" panose="020B0604020202020204" pitchFamily="34" charset="0"/>
              </a:rPr>
              <a:t>with flexible exchange rates.</a:t>
            </a:r>
          </a:p>
        </p:txBody>
      </p:sp>
      <p:sp>
        <p:nvSpPr>
          <p:cNvPr id="11" name="TextBox 10"/>
          <p:cNvSpPr txBox="1"/>
          <p:nvPr/>
        </p:nvSpPr>
        <p:spPr>
          <a:xfrm>
            <a:off x="7620000" y="6553200"/>
            <a:ext cx="817164" cy="261610"/>
          </a:xfrm>
          <a:prstGeom prst="rect">
            <a:avLst/>
          </a:prstGeom>
          <a:noFill/>
        </p:spPr>
        <p:txBody>
          <a:bodyPr wrap="square" rtlCol="0">
            <a:spAutoFit/>
          </a:bodyPr>
          <a:lstStyle/>
          <a:p>
            <a:pPr algn="ctr"/>
            <a:r>
              <a:rPr lang="en-US" sz="1100" dirty="0" smtClean="0">
                <a:solidFill>
                  <a:prstClr val="white"/>
                </a:solidFill>
                <a:latin typeface="Century Gothic" panose="020B0502020202020204" pitchFamily="34" charset="0"/>
              </a:rPr>
              <a:t>SLIDE </a:t>
            </a:r>
            <a:fld id="{6FD6B7A6-E1EC-4D2B-BE3B-190BA12621E0}" type="slidenum">
              <a:rPr lang="en-US" sz="1100" smtClean="0">
                <a:solidFill>
                  <a:prstClr val="white"/>
                </a:solidFill>
                <a:latin typeface="Century Gothic" panose="020B0502020202020204" pitchFamily="34" charset="0"/>
              </a:rPr>
              <a:pPr algn="ctr"/>
              <a:t>38</a:t>
            </a:fld>
            <a:endParaRPr lang="en-US" sz="1100" dirty="0">
              <a:solidFill>
                <a:prstClr val="white"/>
              </a:solidFill>
              <a:latin typeface="Century Gothic" panose="020B0502020202020204" pitchFamily="34" charset="0"/>
            </a:endParaRPr>
          </a:p>
        </p:txBody>
      </p:sp>
      <p:sp>
        <p:nvSpPr>
          <p:cNvPr id="8" name="TextBox 7"/>
          <p:cNvSpPr txBox="1"/>
          <p:nvPr/>
        </p:nvSpPr>
        <p:spPr>
          <a:xfrm>
            <a:off x="6553200" y="6560940"/>
            <a:ext cx="1037463" cy="261610"/>
          </a:xfrm>
          <a:prstGeom prst="rect">
            <a:avLst/>
          </a:prstGeom>
          <a:noFill/>
        </p:spPr>
        <p:txBody>
          <a:bodyPr wrap="none" rtlCol="0">
            <a:spAutoFit/>
          </a:bodyPr>
          <a:lstStyle/>
          <a:p>
            <a:r>
              <a:rPr lang="en-US" sz="1100" dirty="0" smtClean="0">
                <a:solidFill>
                  <a:prstClr val="black">
                    <a:lumMod val="50000"/>
                    <a:lumOff val="50000"/>
                  </a:prstClr>
                </a:solidFill>
                <a:latin typeface="Century Gothic" panose="020B0502020202020204" pitchFamily="34" charset="0"/>
              </a:rPr>
              <a:t>CHAPTER 27</a:t>
            </a:r>
            <a:r>
              <a:rPr lang="en-US" sz="1100" dirty="0" smtClean="0">
                <a:solidFill>
                  <a:srgbClr val="009999"/>
                </a:solidFill>
                <a:latin typeface="Century Gothic" panose="020B0502020202020204" pitchFamily="34" charset="0"/>
              </a:rPr>
              <a:t> </a:t>
            </a:r>
            <a:endParaRPr lang="en-US" sz="1100"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3326478661"/>
      </p:ext>
    </p:extLst>
  </p:cSld>
  <p:clrMapOvr>
    <a:masterClrMapping/>
  </p:clrMapOvr>
  <p:transition spd="slow">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9144000" cy="6579384"/>
          </a:xfrm>
          <a:prstGeom prst="rect">
            <a:avLst/>
          </a:prstGeom>
          <a:gradFill flip="none" rotWithShape="1">
            <a:gsLst>
              <a:gs pos="0">
                <a:schemeClr val="bg1">
                  <a:shade val="30000"/>
                  <a:satMod val="115000"/>
                </a:schemeClr>
              </a:gs>
              <a:gs pos="13000">
                <a:schemeClr val="bg1">
                  <a:shade val="67500"/>
                  <a:satMod val="115000"/>
                </a:schemeClr>
              </a:gs>
              <a:gs pos="100000">
                <a:schemeClr val="bg1">
                  <a:shade val="100000"/>
                  <a:satMod val="115000"/>
                </a:schemeClr>
              </a:gs>
            </a:gsLst>
            <a:lin ang="162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Round Diagonal Corner Rectangle 10"/>
          <p:cNvSpPr/>
          <p:nvPr/>
        </p:nvSpPr>
        <p:spPr>
          <a:xfrm>
            <a:off x="148773" y="1828800"/>
            <a:ext cx="8842827" cy="4114800"/>
          </a:xfrm>
          <a:prstGeom prst="round2DiagRect">
            <a:avLst>
              <a:gd name="adj1" fmla="val 14454"/>
              <a:gd name="adj2" fmla="val 194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8" name="Isosceles Triangle 17"/>
          <p:cNvSpPr/>
          <p:nvPr/>
        </p:nvSpPr>
        <p:spPr>
          <a:xfrm rot="10800000">
            <a:off x="522011" y="1085794"/>
            <a:ext cx="848247" cy="514406"/>
          </a:xfrm>
          <a:prstGeom prst="triangle">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ounded Rectangle 12"/>
          <p:cNvSpPr/>
          <p:nvPr/>
        </p:nvSpPr>
        <p:spPr>
          <a:xfrm>
            <a:off x="217210" y="301046"/>
            <a:ext cx="8164790" cy="1070554"/>
          </a:xfrm>
          <a:prstGeom prst="roundRect">
            <a:avLst>
              <a:gd name="adj" fmla="val 22445"/>
            </a:avLst>
          </a:prstGeom>
          <a:solidFill>
            <a:srgbClr val="00999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TextBox 13"/>
          <p:cNvSpPr txBox="1"/>
          <p:nvPr/>
        </p:nvSpPr>
        <p:spPr>
          <a:xfrm>
            <a:off x="309232" y="263604"/>
            <a:ext cx="8072768" cy="1107996"/>
          </a:xfrm>
          <a:prstGeom prst="rect">
            <a:avLst/>
          </a:prstGeom>
          <a:noFill/>
        </p:spPr>
        <p:txBody>
          <a:bodyPr wrap="square" rtlCol="0">
            <a:spAutoFit/>
          </a:bodyPr>
          <a:lstStyle/>
          <a:p>
            <a:r>
              <a:rPr lang="en-US" sz="3300" dirty="0" smtClean="0">
                <a:solidFill>
                  <a:prstClr val="white"/>
                </a:solidFill>
                <a:latin typeface="Century Gothic" panose="020B0502020202020204" pitchFamily="34" charset="0"/>
              </a:rPr>
              <a:t>SUMMARY OF MONETARY AND FISCAL POLICY EFFECTIVENESS</a:t>
            </a:r>
            <a:endParaRPr lang="en-US" sz="3300" dirty="0">
              <a:solidFill>
                <a:prstClr val="white"/>
              </a:solidFill>
              <a:latin typeface="Century Gothic" panose="020B0502020202020204" pitchFamily="34" charset="0"/>
            </a:endParaRPr>
          </a:p>
        </p:txBody>
      </p:sp>
      <p:sp>
        <p:nvSpPr>
          <p:cNvPr id="12" name="TextBox 11"/>
          <p:cNvSpPr txBox="1"/>
          <p:nvPr/>
        </p:nvSpPr>
        <p:spPr>
          <a:xfrm>
            <a:off x="7620000" y="6553200"/>
            <a:ext cx="817164" cy="261610"/>
          </a:xfrm>
          <a:prstGeom prst="rect">
            <a:avLst/>
          </a:prstGeom>
          <a:noFill/>
        </p:spPr>
        <p:txBody>
          <a:bodyPr wrap="square" rtlCol="0">
            <a:spAutoFit/>
          </a:bodyPr>
          <a:lstStyle/>
          <a:p>
            <a:pPr algn="ctr"/>
            <a:r>
              <a:rPr lang="en-US" sz="1100" dirty="0" smtClean="0">
                <a:solidFill>
                  <a:prstClr val="white"/>
                </a:solidFill>
                <a:latin typeface="Century Gothic" panose="020B0502020202020204" pitchFamily="34" charset="0"/>
              </a:rPr>
              <a:t>SLIDE </a:t>
            </a:r>
            <a:fld id="{6FD6B7A6-E1EC-4D2B-BE3B-190BA12621E0}" type="slidenum">
              <a:rPr lang="en-US" sz="1100" smtClean="0">
                <a:solidFill>
                  <a:prstClr val="white"/>
                </a:solidFill>
                <a:latin typeface="Century Gothic" panose="020B0502020202020204" pitchFamily="34" charset="0"/>
              </a:rPr>
              <a:pPr algn="ctr"/>
              <a:t>39</a:t>
            </a:fld>
            <a:endParaRPr lang="en-US" sz="1100" dirty="0">
              <a:solidFill>
                <a:prstClr val="white"/>
              </a:solidFill>
              <a:latin typeface="Century Gothic" panose="020B0502020202020204" pitchFamily="34" charset="0"/>
            </a:endParaRPr>
          </a:p>
        </p:txBody>
      </p:sp>
      <p:sp>
        <p:nvSpPr>
          <p:cNvPr id="16" name="TextBox 15"/>
          <p:cNvSpPr txBox="1"/>
          <p:nvPr/>
        </p:nvSpPr>
        <p:spPr>
          <a:xfrm>
            <a:off x="6553200" y="6560940"/>
            <a:ext cx="1037463" cy="261610"/>
          </a:xfrm>
          <a:prstGeom prst="rect">
            <a:avLst/>
          </a:prstGeom>
          <a:noFill/>
        </p:spPr>
        <p:txBody>
          <a:bodyPr wrap="none" rtlCol="0">
            <a:spAutoFit/>
          </a:bodyPr>
          <a:lstStyle/>
          <a:p>
            <a:r>
              <a:rPr lang="en-US" sz="1100" dirty="0" smtClean="0">
                <a:solidFill>
                  <a:prstClr val="black">
                    <a:lumMod val="50000"/>
                    <a:lumOff val="50000"/>
                  </a:prstClr>
                </a:solidFill>
                <a:latin typeface="Century Gothic" panose="020B0502020202020204" pitchFamily="34" charset="0"/>
              </a:rPr>
              <a:t>CHAPTER 27</a:t>
            </a:r>
            <a:r>
              <a:rPr lang="en-US" sz="1100" dirty="0" smtClean="0">
                <a:solidFill>
                  <a:srgbClr val="009999"/>
                </a:solidFill>
                <a:latin typeface="Century Gothic" panose="020B0502020202020204" pitchFamily="34" charset="0"/>
              </a:rPr>
              <a:t> </a:t>
            </a:r>
            <a:endParaRPr lang="en-US" sz="1100" dirty="0">
              <a:solidFill>
                <a:prstClr val="white"/>
              </a:solidFill>
              <a:latin typeface="Century Gothic" panose="020B0502020202020204" pitchFamily="34" charset="0"/>
            </a:endParaRPr>
          </a:p>
        </p:txBody>
      </p:sp>
      <p:pic>
        <p:nvPicPr>
          <p:cNvPr id="10242" name="Picture 2" descr="C:\Users\chiang\Pictures\CoreEconomics - High Res Photos\Core3e_Chapter27\chiang_stone_coremacroeconomics_3e_high-res_macro_ch16-econ_ch27_table_27_0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
          <a:stretch/>
        </p:blipFill>
        <p:spPr bwMode="auto">
          <a:xfrm>
            <a:off x="304800" y="2014538"/>
            <a:ext cx="8496300" cy="3792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0405480"/>
      </p:ext>
    </p:extLst>
  </p:cSld>
  <p:clrMapOvr>
    <a:masterClrMapping/>
  </p:clrMapOvr>
  <p:transition spd="slow">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hiang\Pictures\CoreEconomics - High Res Photos\Core3e_Chapter27\ch27_btn_27un0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 y="-1"/>
            <a:ext cx="9144001" cy="6592824"/>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152400" y="4572000"/>
            <a:ext cx="8839200" cy="1828800"/>
          </a:xfrm>
          <a:prstGeom prst="roundRect">
            <a:avLst/>
          </a:prstGeom>
          <a:solidFill>
            <a:srgbClr val="00999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Content Placeholder 2"/>
          <p:cNvSpPr>
            <a:spLocks noGrp="1"/>
          </p:cNvSpPr>
          <p:nvPr>
            <p:ph idx="1"/>
          </p:nvPr>
        </p:nvSpPr>
        <p:spPr>
          <a:xfrm>
            <a:off x="152400" y="4539520"/>
            <a:ext cx="8839200" cy="1937480"/>
          </a:xfrm>
        </p:spPr>
        <p:txBody>
          <a:bodyPr>
            <a:normAutofit fontScale="92500"/>
          </a:bodyPr>
          <a:lstStyle/>
          <a:p>
            <a:pPr marL="0" indent="0" algn="ctr" eaLnBrk="1" hangingPunct="1">
              <a:buFont typeface="Arial" pitchFamily="34" charset="0"/>
              <a:buNone/>
              <a:defRPr/>
            </a:pPr>
            <a:r>
              <a:rPr lang="en-US" dirty="0" smtClean="0">
                <a:solidFill>
                  <a:schemeClr val="bg1"/>
                </a:solidFill>
                <a:latin typeface="Century Gothic" panose="020B0502020202020204" pitchFamily="34" charset="0"/>
              </a:rPr>
              <a:t>THE BALANCE OF PAYMENTS CONSISTS OF ALL PAYMENTS RECEIVED FROM AND MADE TO FOREIGN COUNTRIES. IT INCLUDES THE CURRENT ACCOUNT AND CAPITAL ACCOUNT.</a:t>
            </a:r>
          </a:p>
        </p:txBody>
      </p:sp>
      <p:sp>
        <p:nvSpPr>
          <p:cNvPr id="12" name="TextBox 11"/>
          <p:cNvSpPr txBox="1"/>
          <p:nvPr/>
        </p:nvSpPr>
        <p:spPr>
          <a:xfrm>
            <a:off x="7620000" y="6553200"/>
            <a:ext cx="817164" cy="261610"/>
          </a:xfrm>
          <a:prstGeom prst="rect">
            <a:avLst/>
          </a:prstGeom>
          <a:noFill/>
        </p:spPr>
        <p:txBody>
          <a:bodyPr wrap="square" rtlCol="0">
            <a:spAutoFit/>
          </a:bodyPr>
          <a:lstStyle/>
          <a:p>
            <a:pPr algn="ctr"/>
            <a:r>
              <a:rPr lang="en-US" sz="1100" dirty="0" smtClean="0">
                <a:solidFill>
                  <a:prstClr val="white"/>
                </a:solidFill>
                <a:latin typeface="Century Gothic" panose="020B0502020202020204" pitchFamily="34" charset="0"/>
              </a:rPr>
              <a:t>SLIDE </a:t>
            </a:r>
            <a:fld id="{6FD6B7A6-E1EC-4D2B-BE3B-190BA12621E0}" type="slidenum">
              <a:rPr lang="en-US" sz="1100" smtClean="0">
                <a:solidFill>
                  <a:prstClr val="white"/>
                </a:solidFill>
                <a:latin typeface="Century Gothic" panose="020B0502020202020204" pitchFamily="34" charset="0"/>
              </a:rPr>
              <a:pPr algn="ctr"/>
              <a:t>4</a:t>
            </a:fld>
            <a:endParaRPr lang="en-US" sz="1100" dirty="0">
              <a:solidFill>
                <a:prstClr val="white"/>
              </a:solidFill>
              <a:latin typeface="Century Gothic" panose="020B0502020202020204" pitchFamily="34" charset="0"/>
            </a:endParaRPr>
          </a:p>
        </p:txBody>
      </p:sp>
      <p:sp>
        <p:nvSpPr>
          <p:cNvPr id="9" name="TextBox 8"/>
          <p:cNvSpPr txBox="1"/>
          <p:nvPr/>
        </p:nvSpPr>
        <p:spPr>
          <a:xfrm>
            <a:off x="6553200" y="6560940"/>
            <a:ext cx="1037463" cy="261610"/>
          </a:xfrm>
          <a:prstGeom prst="rect">
            <a:avLst/>
          </a:prstGeom>
          <a:noFill/>
        </p:spPr>
        <p:txBody>
          <a:bodyPr wrap="none" rtlCol="0">
            <a:spAutoFit/>
          </a:bodyPr>
          <a:lstStyle/>
          <a:p>
            <a:r>
              <a:rPr lang="en-US" sz="1100" dirty="0" smtClean="0">
                <a:solidFill>
                  <a:prstClr val="black">
                    <a:lumMod val="50000"/>
                    <a:lumOff val="50000"/>
                  </a:prstClr>
                </a:solidFill>
                <a:latin typeface="Century Gothic" panose="020B0502020202020204" pitchFamily="34" charset="0"/>
              </a:rPr>
              <a:t>CHAPTER 27</a:t>
            </a:r>
            <a:r>
              <a:rPr lang="en-US" sz="1100" dirty="0" smtClean="0">
                <a:solidFill>
                  <a:srgbClr val="009999"/>
                </a:solidFill>
                <a:latin typeface="Century Gothic" panose="020B0502020202020204" pitchFamily="34" charset="0"/>
              </a:rPr>
              <a:t> </a:t>
            </a:r>
            <a:endParaRPr lang="en-US" sz="1100" dirty="0">
              <a:solidFill>
                <a:prstClr val="white"/>
              </a:solidFill>
              <a:latin typeface="Century Gothic" panose="020B0502020202020204" pitchFamily="34" charset="0"/>
            </a:endParaRPr>
          </a:p>
        </p:txBody>
      </p:sp>
      <p:sp>
        <p:nvSpPr>
          <p:cNvPr id="10" name="TextBox 9"/>
          <p:cNvSpPr txBox="1"/>
          <p:nvPr/>
        </p:nvSpPr>
        <p:spPr>
          <a:xfrm>
            <a:off x="8839200" y="114301"/>
            <a:ext cx="307777" cy="3467099"/>
          </a:xfrm>
          <a:prstGeom prst="rect">
            <a:avLst/>
          </a:prstGeom>
          <a:noFill/>
        </p:spPr>
        <p:txBody>
          <a:bodyPr vert="vert270" wrap="square" rtlCol="0">
            <a:spAutoFit/>
          </a:bodyPr>
          <a:lstStyle/>
          <a:p>
            <a:pPr algn="r"/>
            <a:r>
              <a:rPr lang="en-US" sz="800" dirty="0">
                <a:solidFill>
                  <a:schemeClr val="bg1">
                    <a:lumMod val="75000"/>
                  </a:schemeClr>
                </a:solidFill>
                <a:latin typeface="Century Gothic"/>
                <a:ea typeface="Century Gothic"/>
                <a:cs typeface="Century Gothic"/>
              </a:rPr>
              <a:t>DAVID PEARSON/ALAMY</a:t>
            </a:r>
            <a:endParaRPr lang="en-US" sz="800" dirty="0">
              <a:solidFill>
                <a:schemeClr val="bg1">
                  <a:lumMod val="75000"/>
                </a:schemeClr>
              </a:solidFill>
              <a:latin typeface="Century Gothic" pitchFamily="34" charset="0"/>
            </a:endParaRPr>
          </a:p>
        </p:txBody>
      </p:sp>
    </p:spTree>
    <p:extLst>
      <p:ext uri="{BB962C8B-B14F-4D97-AF65-F5344CB8AC3E}">
        <p14:creationId xmlns:p14="http://schemas.microsoft.com/office/powerpoint/2010/main" val="67618218"/>
      </p:ext>
    </p:extLst>
  </p:cSld>
  <p:clrMapOvr>
    <a:masterClrMapping/>
  </p:clrMapOvr>
  <p:transition spd="slow">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ound Diagonal Corner Rectangle 53"/>
          <p:cNvSpPr/>
          <p:nvPr/>
        </p:nvSpPr>
        <p:spPr>
          <a:xfrm>
            <a:off x="152400" y="2743200"/>
            <a:ext cx="3124200" cy="718070"/>
          </a:xfrm>
          <a:prstGeom prst="round2DiagRect">
            <a:avLst>
              <a:gd name="adj1" fmla="val 50000"/>
              <a:gd name="adj2" fmla="val 0"/>
            </a:avLst>
          </a:pr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8" name="TextBox 57"/>
          <p:cNvSpPr txBox="1"/>
          <p:nvPr/>
        </p:nvSpPr>
        <p:spPr>
          <a:xfrm>
            <a:off x="152400" y="2840625"/>
            <a:ext cx="3124200" cy="523220"/>
          </a:xfrm>
          <a:prstGeom prst="rect">
            <a:avLst/>
          </a:prstGeom>
          <a:noFill/>
        </p:spPr>
        <p:txBody>
          <a:bodyPr wrap="square" rtlCol="0">
            <a:spAutoFit/>
          </a:bodyPr>
          <a:lstStyle/>
          <a:p>
            <a:pPr algn="ctr"/>
            <a:r>
              <a:rPr lang="en-US" sz="2800" dirty="0" smtClean="0">
                <a:solidFill>
                  <a:prstClr val="white"/>
                </a:solidFill>
                <a:latin typeface="Century Gothic" panose="020B0502020202020204" pitchFamily="34" charset="0"/>
              </a:rPr>
              <a:t>KEY CONCEPTS</a:t>
            </a:r>
            <a:endParaRPr lang="en-US" sz="2800" dirty="0">
              <a:solidFill>
                <a:prstClr val="white"/>
              </a:solidFill>
              <a:latin typeface="Century Gothic" panose="020B0502020202020204" pitchFamily="34" charset="0"/>
            </a:endParaRPr>
          </a:p>
        </p:txBody>
      </p:sp>
      <p:sp>
        <p:nvSpPr>
          <p:cNvPr id="2" name="Left Brace 1"/>
          <p:cNvSpPr/>
          <p:nvPr/>
        </p:nvSpPr>
        <p:spPr>
          <a:xfrm>
            <a:off x="3352800" y="457200"/>
            <a:ext cx="838200" cy="5638800"/>
          </a:xfrm>
          <a:prstGeom prst="leftBrace">
            <a:avLst>
              <a:gd name="adj1" fmla="val 17911"/>
              <a:gd name="adj2" fmla="val 47313"/>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8" name="Content Placeholder 2"/>
          <p:cNvSpPr txBox="1">
            <a:spLocks/>
          </p:cNvSpPr>
          <p:nvPr/>
        </p:nvSpPr>
        <p:spPr>
          <a:xfrm>
            <a:off x="4076699" y="457200"/>
            <a:ext cx="4076701" cy="5638800"/>
          </a:xfrm>
          <a:prstGeom prst="rect">
            <a:avLst/>
          </a:prstGeom>
          <a:ln>
            <a:miter lim="800000"/>
            <a:headEnd/>
            <a:tailEnd/>
          </a:ln>
          <a:extLst/>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en-US" sz="2600" dirty="0" smtClean="0">
                <a:solidFill>
                  <a:prstClr val="black">
                    <a:lumMod val="65000"/>
                    <a:lumOff val="35000"/>
                  </a:prstClr>
                </a:solidFill>
                <a:latin typeface="Arial" panose="020B0604020202020204" pitchFamily="34" charset="0"/>
                <a:cs typeface="Arial" panose="020B0604020202020204" pitchFamily="34" charset="0"/>
              </a:rPr>
              <a:t>Current account</a:t>
            </a:r>
          </a:p>
          <a:p>
            <a:pPr>
              <a:defRPr/>
            </a:pPr>
            <a:r>
              <a:rPr lang="en-US" sz="2600" dirty="0" smtClean="0">
                <a:solidFill>
                  <a:prstClr val="black">
                    <a:lumMod val="65000"/>
                    <a:lumOff val="35000"/>
                  </a:prstClr>
                </a:solidFill>
                <a:latin typeface="Arial" panose="020B0604020202020204" pitchFamily="34" charset="0"/>
                <a:cs typeface="Arial" panose="020B0604020202020204" pitchFamily="34" charset="0"/>
              </a:rPr>
              <a:t>Capital account</a:t>
            </a:r>
          </a:p>
          <a:p>
            <a:pPr>
              <a:defRPr/>
            </a:pPr>
            <a:r>
              <a:rPr lang="en-US" sz="2600" dirty="0" smtClean="0">
                <a:solidFill>
                  <a:prstClr val="black">
                    <a:lumMod val="65000"/>
                    <a:lumOff val="35000"/>
                  </a:prstClr>
                </a:solidFill>
                <a:latin typeface="Arial" panose="020B0604020202020204" pitchFamily="34" charset="0"/>
                <a:cs typeface="Arial" panose="020B0604020202020204" pitchFamily="34" charset="0"/>
              </a:rPr>
              <a:t>Exchange rate</a:t>
            </a:r>
          </a:p>
          <a:p>
            <a:pPr>
              <a:defRPr/>
            </a:pPr>
            <a:r>
              <a:rPr lang="en-US" sz="2600" dirty="0" smtClean="0">
                <a:solidFill>
                  <a:prstClr val="black">
                    <a:lumMod val="65000"/>
                    <a:lumOff val="35000"/>
                  </a:prstClr>
                </a:solidFill>
                <a:latin typeface="Arial" panose="020B0604020202020204" pitchFamily="34" charset="0"/>
                <a:cs typeface="Arial" panose="020B0604020202020204" pitchFamily="34" charset="0"/>
              </a:rPr>
              <a:t>Nominal exchange rate</a:t>
            </a:r>
          </a:p>
          <a:p>
            <a:pPr>
              <a:defRPr/>
            </a:pPr>
            <a:r>
              <a:rPr lang="en-US" sz="2600" dirty="0" smtClean="0">
                <a:solidFill>
                  <a:prstClr val="black">
                    <a:lumMod val="65000"/>
                    <a:lumOff val="35000"/>
                  </a:prstClr>
                </a:solidFill>
                <a:latin typeface="Arial" panose="020B0604020202020204" pitchFamily="34" charset="0"/>
                <a:cs typeface="Arial" panose="020B0604020202020204" pitchFamily="34" charset="0"/>
              </a:rPr>
              <a:t>Real exchange rate</a:t>
            </a:r>
            <a:endParaRPr lang="en-US" sz="2600" i="1" dirty="0" smtClean="0">
              <a:solidFill>
                <a:prstClr val="black">
                  <a:lumMod val="65000"/>
                  <a:lumOff val="35000"/>
                </a:prstClr>
              </a:solidFill>
              <a:latin typeface="Arial" panose="020B0604020202020204" pitchFamily="34" charset="0"/>
              <a:cs typeface="Arial" panose="020B0604020202020204" pitchFamily="34" charset="0"/>
            </a:endParaRPr>
          </a:p>
          <a:p>
            <a:pPr>
              <a:defRPr/>
            </a:pPr>
            <a:r>
              <a:rPr lang="en-US" sz="2600" dirty="0" smtClean="0">
                <a:solidFill>
                  <a:prstClr val="black">
                    <a:lumMod val="65000"/>
                    <a:lumOff val="35000"/>
                  </a:prstClr>
                </a:solidFill>
                <a:latin typeface="Arial" panose="020B0604020202020204" pitchFamily="34" charset="0"/>
                <a:cs typeface="Arial" panose="020B0604020202020204" pitchFamily="34" charset="0"/>
              </a:rPr>
              <a:t>Purchasing power parity</a:t>
            </a:r>
          </a:p>
          <a:p>
            <a:pPr>
              <a:defRPr/>
            </a:pPr>
            <a:r>
              <a:rPr lang="en-US" sz="2600" dirty="0" smtClean="0">
                <a:solidFill>
                  <a:prstClr val="black">
                    <a:lumMod val="65000"/>
                    <a:lumOff val="35000"/>
                  </a:prstClr>
                </a:solidFill>
                <a:latin typeface="Arial" panose="020B0604020202020204" pitchFamily="34" charset="0"/>
                <a:cs typeface="Arial" panose="020B0604020202020204" pitchFamily="34" charset="0"/>
              </a:rPr>
              <a:t>Appreciation (currency)</a:t>
            </a:r>
          </a:p>
          <a:p>
            <a:pPr>
              <a:defRPr/>
            </a:pPr>
            <a:r>
              <a:rPr lang="en-US" sz="2600" dirty="0" smtClean="0">
                <a:solidFill>
                  <a:prstClr val="black">
                    <a:lumMod val="65000"/>
                    <a:lumOff val="35000"/>
                  </a:prstClr>
                </a:solidFill>
                <a:latin typeface="Arial" panose="020B0604020202020204" pitchFamily="34" charset="0"/>
                <a:cs typeface="Arial" panose="020B0604020202020204" pitchFamily="34" charset="0"/>
              </a:rPr>
              <a:t>Depreciation (currency)</a:t>
            </a:r>
          </a:p>
          <a:p>
            <a:pPr>
              <a:defRPr/>
            </a:pPr>
            <a:r>
              <a:rPr lang="en-US" sz="2600" dirty="0" smtClean="0">
                <a:solidFill>
                  <a:prstClr val="black">
                    <a:lumMod val="65000"/>
                    <a:lumOff val="35000"/>
                  </a:prstClr>
                </a:solidFill>
                <a:latin typeface="Arial" panose="020B0604020202020204" pitchFamily="34" charset="0"/>
                <a:cs typeface="Arial" panose="020B0604020202020204" pitchFamily="34" charset="0"/>
              </a:rPr>
              <a:t>Fixed exchange rate</a:t>
            </a:r>
          </a:p>
          <a:p>
            <a:r>
              <a:rPr lang="en-US" sz="2600" dirty="0" smtClean="0">
                <a:solidFill>
                  <a:prstClr val="black">
                    <a:lumMod val="65000"/>
                    <a:lumOff val="35000"/>
                  </a:prstClr>
                </a:solidFill>
                <a:latin typeface="Arial" panose="020B0604020202020204" pitchFamily="34" charset="0"/>
                <a:cs typeface="Arial" panose="020B0604020202020204" pitchFamily="34" charset="0"/>
              </a:rPr>
              <a:t>Flexible or floating exchange rate</a:t>
            </a:r>
          </a:p>
          <a:p>
            <a:r>
              <a:rPr lang="en-US" sz="2600" dirty="0" smtClean="0">
                <a:solidFill>
                  <a:prstClr val="black">
                    <a:lumMod val="65000"/>
                    <a:lumOff val="35000"/>
                  </a:prstClr>
                </a:solidFill>
                <a:latin typeface="Arial" panose="020B0604020202020204" pitchFamily="34" charset="0"/>
                <a:cs typeface="Arial" panose="020B0604020202020204" pitchFamily="34" charset="0"/>
              </a:rPr>
              <a:t>Dollarization</a:t>
            </a:r>
          </a:p>
        </p:txBody>
      </p:sp>
      <p:sp>
        <p:nvSpPr>
          <p:cNvPr id="11" name="TextBox 10"/>
          <p:cNvSpPr txBox="1"/>
          <p:nvPr/>
        </p:nvSpPr>
        <p:spPr>
          <a:xfrm>
            <a:off x="7620000" y="6553200"/>
            <a:ext cx="817164" cy="261610"/>
          </a:xfrm>
          <a:prstGeom prst="rect">
            <a:avLst/>
          </a:prstGeom>
          <a:noFill/>
        </p:spPr>
        <p:txBody>
          <a:bodyPr wrap="square" rtlCol="0">
            <a:spAutoFit/>
          </a:bodyPr>
          <a:lstStyle/>
          <a:p>
            <a:pPr algn="ctr"/>
            <a:r>
              <a:rPr lang="en-US" sz="1100" dirty="0" smtClean="0">
                <a:solidFill>
                  <a:prstClr val="white"/>
                </a:solidFill>
                <a:latin typeface="Century Gothic" panose="020B0502020202020204" pitchFamily="34" charset="0"/>
              </a:rPr>
              <a:t>SLIDE </a:t>
            </a:r>
            <a:fld id="{6FD6B7A6-E1EC-4D2B-BE3B-190BA12621E0}" type="slidenum">
              <a:rPr lang="en-US" sz="1100" smtClean="0">
                <a:solidFill>
                  <a:prstClr val="white"/>
                </a:solidFill>
                <a:latin typeface="Century Gothic" panose="020B0502020202020204" pitchFamily="34" charset="0"/>
              </a:rPr>
              <a:pPr algn="ctr"/>
              <a:t>40</a:t>
            </a:fld>
            <a:endParaRPr lang="en-US" sz="1100" dirty="0">
              <a:solidFill>
                <a:prstClr val="white"/>
              </a:solidFill>
              <a:latin typeface="Century Gothic" panose="020B0502020202020204" pitchFamily="34" charset="0"/>
            </a:endParaRPr>
          </a:p>
        </p:txBody>
      </p:sp>
      <p:sp>
        <p:nvSpPr>
          <p:cNvPr id="9" name="TextBox 8"/>
          <p:cNvSpPr txBox="1"/>
          <p:nvPr/>
        </p:nvSpPr>
        <p:spPr>
          <a:xfrm>
            <a:off x="6553200" y="6560940"/>
            <a:ext cx="1037463" cy="261610"/>
          </a:xfrm>
          <a:prstGeom prst="rect">
            <a:avLst/>
          </a:prstGeom>
          <a:noFill/>
        </p:spPr>
        <p:txBody>
          <a:bodyPr wrap="none" rtlCol="0">
            <a:spAutoFit/>
          </a:bodyPr>
          <a:lstStyle/>
          <a:p>
            <a:r>
              <a:rPr lang="en-US" sz="1100" dirty="0" smtClean="0">
                <a:solidFill>
                  <a:prstClr val="black">
                    <a:lumMod val="50000"/>
                    <a:lumOff val="50000"/>
                  </a:prstClr>
                </a:solidFill>
                <a:latin typeface="Century Gothic" panose="020B0502020202020204" pitchFamily="34" charset="0"/>
              </a:rPr>
              <a:t>CHAPTER 27</a:t>
            </a:r>
            <a:r>
              <a:rPr lang="en-US" sz="1100" dirty="0" smtClean="0">
                <a:solidFill>
                  <a:srgbClr val="009999"/>
                </a:solidFill>
                <a:latin typeface="Century Gothic" panose="020B0502020202020204" pitchFamily="34" charset="0"/>
              </a:rPr>
              <a:t> </a:t>
            </a:r>
            <a:endParaRPr lang="en-US" sz="1100"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931595373"/>
      </p:ext>
    </p:extLst>
  </p:cSld>
  <p:clrMapOvr>
    <a:masterClrMapping/>
  </p:clrMapOvr>
  <p:transition spd="slow">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579384"/>
          </a:xfrm>
          <a:prstGeom prst="rect">
            <a:avLst/>
          </a:prstGeom>
          <a:gradFill flip="none" rotWithShape="1">
            <a:gsLst>
              <a:gs pos="0">
                <a:schemeClr val="bg1">
                  <a:shade val="30000"/>
                  <a:satMod val="115000"/>
                </a:schemeClr>
              </a:gs>
              <a:gs pos="13000">
                <a:schemeClr val="bg1">
                  <a:shade val="67500"/>
                  <a:satMod val="115000"/>
                </a:schemeClr>
              </a:gs>
              <a:gs pos="100000">
                <a:schemeClr val="bg1">
                  <a:shade val="100000"/>
                  <a:satMod val="115000"/>
                </a:schemeClr>
              </a:gs>
            </a:gsLst>
            <a:lin ang="162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8" name="Rectangle 27"/>
          <p:cNvSpPr/>
          <p:nvPr/>
        </p:nvSpPr>
        <p:spPr>
          <a:xfrm>
            <a:off x="0" y="-3869"/>
            <a:ext cx="609600" cy="6187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7" name="Rectangle 26"/>
          <p:cNvSpPr/>
          <p:nvPr/>
        </p:nvSpPr>
        <p:spPr>
          <a:xfrm>
            <a:off x="8077200" y="0"/>
            <a:ext cx="609600" cy="658368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6" name="Rectangle 25"/>
          <p:cNvSpPr/>
          <p:nvPr/>
        </p:nvSpPr>
        <p:spPr>
          <a:xfrm>
            <a:off x="7543800" y="0"/>
            <a:ext cx="502920" cy="658368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1752600" y="0"/>
            <a:ext cx="5746698" cy="658368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4" name="Round Diagonal Corner Rectangle 53"/>
          <p:cNvSpPr/>
          <p:nvPr/>
        </p:nvSpPr>
        <p:spPr>
          <a:xfrm>
            <a:off x="0" y="0"/>
            <a:ext cx="8686800" cy="1219200"/>
          </a:xfrm>
          <a:prstGeom prst="round2DiagRect">
            <a:avLst>
              <a:gd name="adj1" fmla="val 30313"/>
              <a:gd name="adj2" fmla="val 0"/>
            </a:avLst>
          </a:pr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8" name="TextBox 57"/>
          <p:cNvSpPr txBox="1"/>
          <p:nvPr/>
        </p:nvSpPr>
        <p:spPr>
          <a:xfrm>
            <a:off x="228600" y="137875"/>
            <a:ext cx="8229600" cy="954107"/>
          </a:xfrm>
          <a:prstGeom prst="rect">
            <a:avLst/>
          </a:prstGeom>
          <a:noFill/>
        </p:spPr>
        <p:txBody>
          <a:bodyPr wrap="square" rtlCol="0">
            <a:spAutoFit/>
          </a:bodyPr>
          <a:lstStyle/>
          <a:p>
            <a:pPr algn="ctr"/>
            <a:r>
              <a:rPr lang="en-US" sz="2800" dirty="0" smtClean="0">
                <a:solidFill>
                  <a:prstClr val="white"/>
                </a:solidFill>
                <a:latin typeface="Century Gothic" panose="020B0502020202020204" pitchFamily="34" charset="0"/>
              </a:rPr>
              <a:t>WHICH OF THE FOLLOWING IS </a:t>
            </a:r>
            <a:r>
              <a:rPr lang="en-US" sz="2800" b="1" dirty="0" smtClean="0">
                <a:solidFill>
                  <a:prstClr val="white"/>
                </a:solidFill>
                <a:latin typeface="Century Gothic" panose="020B0502020202020204" pitchFamily="34" charset="0"/>
              </a:rPr>
              <a:t>NOT</a:t>
            </a:r>
            <a:r>
              <a:rPr lang="en-US" sz="2800" dirty="0" smtClean="0">
                <a:solidFill>
                  <a:prstClr val="white"/>
                </a:solidFill>
                <a:latin typeface="Century Gothic" panose="020B0502020202020204" pitchFamily="34" charset="0"/>
              </a:rPr>
              <a:t> A COMPONENT OF THE CURRENT ACCOUNT?</a:t>
            </a:r>
            <a:endParaRPr lang="en-US" sz="2800" dirty="0">
              <a:solidFill>
                <a:prstClr val="white"/>
              </a:solidFill>
              <a:latin typeface="Century Gothic" panose="020B0502020202020204" pitchFamily="34" charset="0"/>
            </a:endParaRPr>
          </a:p>
        </p:txBody>
      </p:sp>
      <p:sp>
        <p:nvSpPr>
          <p:cNvPr id="11" name="Oval 10"/>
          <p:cNvSpPr/>
          <p:nvPr/>
        </p:nvSpPr>
        <p:spPr>
          <a:xfrm>
            <a:off x="1402080" y="2545080"/>
            <a:ext cx="73152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prstClr val="black">
                    <a:lumMod val="50000"/>
                    <a:lumOff val="50000"/>
                  </a:prstClr>
                </a:solidFill>
                <a:latin typeface="Century Gothic" panose="020B0502020202020204" pitchFamily="34" charset="0"/>
              </a:rPr>
              <a:t>B</a:t>
            </a:r>
            <a:endParaRPr lang="en-US" sz="4400" dirty="0">
              <a:solidFill>
                <a:prstClr val="black">
                  <a:lumMod val="50000"/>
                  <a:lumOff val="50000"/>
                </a:prstClr>
              </a:solidFill>
              <a:latin typeface="Century Gothic" panose="020B0502020202020204" pitchFamily="34" charset="0"/>
            </a:endParaRPr>
          </a:p>
        </p:txBody>
      </p:sp>
      <p:sp>
        <p:nvSpPr>
          <p:cNvPr id="12" name="Oval 11"/>
          <p:cNvSpPr/>
          <p:nvPr/>
        </p:nvSpPr>
        <p:spPr>
          <a:xfrm>
            <a:off x="1402080" y="3535680"/>
            <a:ext cx="73152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prstClr val="black">
                    <a:lumMod val="50000"/>
                    <a:lumOff val="50000"/>
                  </a:prstClr>
                </a:solidFill>
                <a:latin typeface="Century Gothic" panose="020B0502020202020204" pitchFamily="34" charset="0"/>
              </a:rPr>
              <a:t>C</a:t>
            </a:r>
            <a:endParaRPr lang="en-US" sz="4400" dirty="0">
              <a:solidFill>
                <a:prstClr val="black">
                  <a:lumMod val="50000"/>
                  <a:lumOff val="50000"/>
                </a:prstClr>
              </a:solidFill>
              <a:latin typeface="Century Gothic" panose="020B0502020202020204" pitchFamily="34" charset="0"/>
            </a:endParaRPr>
          </a:p>
        </p:txBody>
      </p:sp>
      <p:sp>
        <p:nvSpPr>
          <p:cNvPr id="13" name="Oval 12"/>
          <p:cNvSpPr/>
          <p:nvPr/>
        </p:nvSpPr>
        <p:spPr>
          <a:xfrm>
            <a:off x="1447800" y="1524000"/>
            <a:ext cx="73152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prstClr val="black">
                    <a:lumMod val="50000"/>
                    <a:lumOff val="50000"/>
                  </a:prstClr>
                </a:solidFill>
                <a:latin typeface="Century Gothic" panose="020B0502020202020204" pitchFamily="34" charset="0"/>
              </a:rPr>
              <a:t>A</a:t>
            </a:r>
            <a:endParaRPr lang="en-US" sz="4400" dirty="0">
              <a:solidFill>
                <a:prstClr val="black">
                  <a:lumMod val="50000"/>
                  <a:lumOff val="50000"/>
                </a:prstClr>
              </a:solidFill>
              <a:latin typeface="Century Gothic" panose="020B0502020202020204" pitchFamily="34" charset="0"/>
            </a:endParaRPr>
          </a:p>
        </p:txBody>
      </p:sp>
      <p:cxnSp>
        <p:nvCxnSpPr>
          <p:cNvPr id="14" name="Straight Connector 13"/>
          <p:cNvCxnSpPr>
            <a:stCxn id="13" idx="6"/>
          </p:cNvCxnSpPr>
          <p:nvPr/>
        </p:nvCxnSpPr>
        <p:spPr>
          <a:xfrm>
            <a:off x="2179320" y="1889760"/>
            <a:ext cx="609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133600" y="2895600"/>
            <a:ext cx="609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133600" y="3886200"/>
            <a:ext cx="609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712720" y="1447800"/>
            <a:ext cx="4907280" cy="94488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smtClean="0">
                <a:solidFill>
                  <a:prstClr val="white"/>
                </a:solidFill>
                <a:latin typeface="Century Gothic" panose="020B0502020202020204" pitchFamily="34" charset="0"/>
              </a:rPr>
              <a:t>INVESTMENTS MADE BY FOREIGN COMPANIES IN DOMESTIC PLANTS</a:t>
            </a:r>
            <a:endParaRPr lang="en-US" sz="2200" dirty="0">
              <a:solidFill>
                <a:prstClr val="white"/>
              </a:solidFill>
              <a:latin typeface="Century Gothic" panose="020B0502020202020204" pitchFamily="34" charset="0"/>
            </a:endParaRPr>
          </a:p>
        </p:txBody>
      </p:sp>
      <p:sp>
        <p:nvSpPr>
          <p:cNvPr id="18" name="Rectangle 17"/>
          <p:cNvSpPr/>
          <p:nvPr/>
        </p:nvSpPr>
        <p:spPr>
          <a:xfrm>
            <a:off x="2717481" y="2438400"/>
            <a:ext cx="4873181" cy="94488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smtClean="0">
                <a:solidFill>
                  <a:prstClr val="white"/>
                </a:solidFill>
                <a:latin typeface="Century Gothic" panose="020B0502020202020204" pitchFamily="34" charset="0"/>
              </a:rPr>
              <a:t>INCOME FLOWS INTO AND OUT OF THE COUNTRY</a:t>
            </a:r>
            <a:endParaRPr lang="en-US" sz="2200" dirty="0">
              <a:solidFill>
                <a:prstClr val="white"/>
              </a:solidFill>
              <a:latin typeface="Century Gothic" panose="020B0502020202020204" pitchFamily="34" charset="0"/>
            </a:endParaRPr>
          </a:p>
        </p:txBody>
      </p:sp>
      <p:sp>
        <p:nvSpPr>
          <p:cNvPr id="19" name="Rectangle 18"/>
          <p:cNvSpPr/>
          <p:nvPr/>
        </p:nvSpPr>
        <p:spPr>
          <a:xfrm>
            <a:off x="2712720" y="3429000"/>
            <a:ext cx="4877942" cy="94488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smtClean="0">
                <a:solidFill>
                  <a:prstClr val="white"/>
                </a:solidFill>
                <a:latin typeface="Century Gothic" panose="020B0502020202020204" pitchFamily="34" charset="0"/>
              </a:rPr>
              <a:t>TRANSFERS OF MONEY INTO AND OUT OF THE COUNTRY</a:t>
            </a:r>
            <a:endParaRPr lang="en-US" sz="2200" dirty="0">
              <a:solidFill>
                <a:prstClr val="white"/>
              </a:solidFill>
              <a:latin typeface="Century Gothic" panose="020B0502020202020204" pitchFamily="34" charset="0"/>
            </a:endParaRPr>
          </a:p>
        </p:txBody>
      </p:sp>
      <p:sp>
        <p:nvSpPr>
          <p:cNvPr id="20" name="Oval 19"/>
          <p:cNvSpPr/>
          <p:nvPr/>
        </p:nvSpPr>
        <p:spPr>
          <a:xfrm>
            <a:off x="1402080" y="4495800"/>
            <a:ext cx="73152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prstClr val="black">
                    <a:lumMod val="50000"/>
                    <a:lumOff val="50000"/>
                  </a:prstClr>
                </a:solidFill>
                <a:latin typeface="Century Gothic" panose="020B0502020202020204" pitchFamily="34" charset="0"/>
              </a:rPr>
              <a:t>D</a:t>
            </a:r>
            <a:endParaRPr lang="en-US" sz="4400" dirty="0">
              <a:solidFill>
                <a:prstClr val="black">
                  <a:lumMod val="50000"/>
                  <a:lumOff val="50000"/>
                </a:prstClr>
              </a:solidFill>
              <a:latin typeface="Century Gothic" panose="020B0502020202020204" pitchFamily="34" charset="0"/>
            </a:endParaRPr>
          </a:p>
        </p:txBody>
      </p:sp>
      <p:sp>
        <p:nvSpPr>
          <p:cNvPr id="21" name="Oval 20"/>
          <p:cNvSpPr/>
          <p:nvPr/>
        </p:nvSpPr>
        <p:spPr>
          <a:xfrm>
            <a:off x="1371600" y="5486400"/>
            <a:ext cx="73152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prstClr val="black">
                    <a:lumMod val="50000"/>
                    <a:lumOff val="50000"/>
                  </a:prstClr>
                </a:solidFill>
                <a:latin typeface="Century Gothic" panose="020B0502020202020204" pitchFamily="34" charset="0"/>
              </a:rPr>
              <a:t>E</a:t>
            </a:r>
            <a:endParaRPr lang="en-US" sz="4400" dirty="0">
              <a:solidFill>
                <a:prstClr val="black">
                  <a:lumMod val="50000"/>
                  <a:lumOff val="50000"/>
                </a:prstClr>
              </a:solidFill>
              <a:latin typeface="Century Gothic" panose="020B0502020202020204" pitchFamily="34" charset="0"/>
            </a:endParaRPr>
          </a:p>
        </p:txBody>
      </p:sp>
      <p:cxnSp>
        <p:nvCxnSpPr>
          <p:cNvPr id="22" name="Straight Connector 21"/>
          <p:cNvCxnSpPr/>
          <p:nvPr/>
        </p:nvCxnSpPr>
        <p:spPr>
          <a:xfrm>
            <a:off x="2133600" y="4846320"/>
            <a:ext cx="609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057400" y="5836920"/>
            <a:ext cx="609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2717482" y="4419600"/>
            <a:ext cx="4873180" cy="94488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smtClean="0">
                <a:solidFill>
                  <a:prstClr val="white"/>
                </a:solidFill>
                <a:latin typeface="Century Gothic" panose="020B0502020202020204" pitchFamily="34" charset="0"/>
              </a:rPr>
              <a:t>PAYMENTS FOR IMPORTS OF GOODS AND SERVICES</a:t>
            </a:r>
            <a:endParaRPr lang="en-US" sz="2200" dirty="0">
              <a:solidFill>
                <a:prstClr val="white"/>
              </a:solidFill>
              <a:latin typeface="Century Gothic" panose="020B0502020202020204" pitchFamily="34" charset="0"/>
            </a:endParaRPr>
          </a:p>
        </p:txBody>
      </p:sp>
      <p:sp>
        <p:nvSpPr>
          <p:cNvPr id="32" name="TextBox 31"/>
          <p:cNvSpPr txBox="1"/>
          <p:nvPr/>
        </p:nvSpPr>
        <p:spPr>
          <a:xfrm>
            <a:off x="7620000" y="6553200"/>
            <a:ext cx="817164" cy="261610"/>
          </a:xfrm>
          <a:prstGeom prst="rect">
            <a:avLst/>
          </a:prstGeom>
          <a:noFill/>
        </p:spPr>
        <p:txBody>
          <a:bodyPr wrap="square" rtlCol="0">
            <a:spAutoFit/>
          </a:bodyPr>
          <a:lstStyle/>
          <a:p>
            <a:pPr algn="ctr"/>
            <a:r>
              <a:rPr lang="en-US" sz="1100" dirty="0" smtClean="0">
                <a:solidFill>
                  <a:prstClr val="white"/>
                </a:solidFill>
                <a:latin typeface="Century Gothic" panose="020B0502020202020204" pitchFamily="34" charset="0"/>
              </a:rPr>
              <a:t>SLIDE </a:t>
            </a:r>
            <a:fld id="{6FD6B7A6-E1EC-4D2B-BE3B-190BA12621E0}" type="slidenum">
              <a:rPr lang="en-US" sz="1100" smtClean="0">
                <a:solidFill>
                  <a:prstClr val="white"/>
                </a:solidFill>
                <a:latin typeface="Century Gothic" panose="020B0502020202020204" pitchFamily="34" charset="0"/>
              </a:rPr>
              <a:pPr algn="ctr"/>
              <a:t>41</a:t>
            </a:fld>
            <a:endParaRPr lang="en-US" sz="1100" dirty="0">
              <a:solidFill>
                <a:prstClr val="white"/>
              </a:solidFill>
              <a:latin typeface="Century Gothic" panose="020B0502020202020204" pitchFamily="34" charset="0"/>
            </a:endParaRPr>
          </a:p>
        </p:txBody>
      </p:sp>
      <p:sp>
        <p:nvSpPr>
          <p:cNvPr id="29" name="TextBox 28"/>
          <p:cNvSpPr txBox="1"/>
          <p:nvPr/>
        </p:nvSpPr>
        <p:spPr>
          <a:xfrm>
            <a:off x="6553200" y="6560940"/>
            <a:ext cx="1037463" cy="261610"/>
          </a:xfrm>
          <a:prstGeom prst="rect">
            <a:avLst/>
          </a:prstGeom>
          <a:noFill/>
        </p:spPr>
        <p:txBody>
          <a:bodyPr wrap="none" rtlCol="0">
            <a:spAutoFit/>
          </a:bodyPr>
          <a:lstStyle/>
          <a:p>
            <a:r>
              <a:rPr lang="en-US" sz="1100" dirty="0" smtClean="0">
                <a:solidFill>
                  <a:prstClr val="black">
                    <a:lumMod val="50000"/>
                    <a:lumOff val="50000"/>
                  </a:prstClr>
                </a:solidFill>
                <a:latin typeface="Century Gothic" panose="020B0502020202020204" pitchFamily="34" charset="0"/>
              </a:rPr>
              <a:t>CHAPTER 27</a:t>
            </a:r>
            <a:r>
              <a:rPr lang="en-US" sz="1100" dirty="0" smtClean="0">
                <a:solidFill>
                  <a:srgbClr val="009999"/>
                </a:solidFill>
                <a:latin typeface="Century Gothic" panose="020B0502020202020204" pitchFamily="34" charset="0"/>
              </a:rPr>
              <a:t> </a:t>
            </a:r>
            <a:endParaRPr lang="en-US" sz="1100" dirty="0">
              <a:solidFill>
                <a:prstClr val="white"/>
              </a:solidFill>
              <a:latin typeface="Century Gothic" panose="020B0502020202020204" pitchFamily="34" charset="0"/>
            </a:endParaRPr>
          </a:p>
        </p:txBody>
      </p:sp>
      <p:sp>
        <p:nvSpPr>
          <p:cNvPr id="30" name="Rectangle 29"/>
          <p:cNvSpPr/>
          <p:nvPr/>
        </p:nvSpPr>
        <p:spPr>
          <a:xfrm>
            <a:off x="2717482" y="5410200"/>
            <a:ext cx="4873180" cy="94488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smtClean="0">
                <a:solidFill>
                  <a:prstClr val="white"/>
                </a:solidFill>
                <a:latin typeface="Century Gothic" panose="020B0502020202020204" pitchFamily="34" charset="0"/>
              </a:rPr>
              <a:t>PAYMENTS FOR EXPORTS OF GOODS AND SERVICES</a:t>
            </a:r>
            <a:endParaRPr lang="en-US" sz="2200"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1003888866"/>
      </p:ext>
    </p:extLst>
  </p:cSld>
  <p:clrMapOvr>
    <a:masterClrMapping/>
  </p:clrMapOvr>
  <p:transition spd="slow">
    <p:fade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chiang\Dropbox\Eric Chiang - Jeremys slide files\Core3e_Lecture10_Chapter27\Core3e_Lecture10_Chapter27\Slide1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0" y="0"/>
            <a:ext cx="9143999" cy="6583680"/>
          </a:xfrm>
          <a:prstGeom prst="rect">
            <a:avLst/>
          </a:prstGeom>
          <a:noFill/>
          <a:extLst>
            <a:ext uri="{909E8E84-426E-40DD-AFC4-6F175D3DCCD1}">
              <a14:hiddenFill xmlns:a14="http://schemas.microsoft.com/office/drawing/2010/main">
                <a:solidFill>
                  <a:srgbClr val="FFFFFF"/>
                </a:solidFill>
              </a14:hiddenFill>
            </a:ext>
          </a:extLst>
        </p:spPr>
      </p:pic>
      <p:sp>
        <p:nvSpPr>
          <p:cNvPr id="12" name="Chevron 11"/>
          <p:cNvSpPr/>
          <p:nvPr/>
        </p:nvSpPr>
        <p:spPr>
          <a:xfrm rot="16200000">
            <a:off x="723900" y="622300"/>
            <a:ext cx="914400" cy="2057400"/>
          </a:xfrm>
          <a:prstGeom prst="chevron">
            <a:avLst>
              <a:gd name="adj" fmla="val 43074"/>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black"/>
              </a:solidFill>
            </a:endParaRPr>
          </a:p>
        </p:txBody>
      </p:sp>
      <p:sp>
        <p:nvSpPr>
          <p:cNvPr id="13" name="Rectangle 12"/>
          <p:cNvSpPr/>
          <p:nvPr/>
        </p:nvSpPr>
        <p:spPr>
          <a:xfrm>
            <a:off x="152400" y="0"/>
            <a:ext cx="2057400" cy="1701800"/>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8" name="Rounded Rectangle 7"/>
          <p:cNvSpPr/>
          <p:nvPr/>
        </p:nvSpPr>
        <p:spPr>
          <a:xfrm>
            <a:off x="0" y="4724400"/>
            <a:ext cx="9143999" cy="1752600"/>
          </a:xfrm>
          <a:prstGeom prst="roundRect">
            <a:avLst>
              <a:gd name="adj" fmla="val 10747"/>
            </a:avLst>
          </a:prstGeom>
          <a:solidFill>
            <a:schemeClr val="accent6">
              <a:lumMod val="40000"/>
              <a:lumOff val="6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9" name="TextBox 18"/>
          <p:cNvSpPr txBox="1"/>
          <p:nvPr/>
        </p:nvSpPr>
        <p:spPr>
          <a:xfrm>
            <a:off x="1" y="4800600"/>
            <a:ext cx="9143998" cy="1569660"/>
          </a:xfrm>
          <a:prstGeom prst="rect">
            <a:avLst/>
          </a:prstGeom>
          <a:noFill/>
        </p:spPr>
        <p:txBody>
          <a:bodyPr wrap="square">
            <a:spAutoFit/>
          </a:bodyPr>
          <a:lstStyle/>
          <a:p>
            <a:pPr algn="ctr">
              <a:defRPr/>
            </a:pPr>
            <a:r>
              <a:rPr lang="en-US" sz="3200" dirty="0" smtClean="0">
                <a:solidFill>
                  <a:prstClr val="black">
                    <a:lumMod val="65000"/>
                    <a:lumOff val="35000"/>
                  </a:prstClr>
                </a:solidFill>
                <a:latin typeface="Century Gothic" pitchFamily="34" charset="0"/>
              </a:rPr>
              <a:t>IN THAILAND, A MASSAGE CAN COST AS LITTLE AS $10 AN HOUR. WHY DOES PURCHASING POWER PARITY NOT HOLD?</a:t>
            </a:r>
            <a:endParaRPr lang="en-US" sz="3200" dirty="0">
              <a:solidFill>
                <a:prstClr val="black">
                  <a:lumMod val="65000"/>
                  <a:lumOff val="35000"/>
                </a:prstClr>
              </a:solidFill>
              <a:latin typeface="Arial" pitchFamily="34" charset="0"/>
            </a:endParaRPr>
          </a:p>
        </p:txBody>
      </p:sp>
      <p:sp>
        <p:nvSpPr>
          <p:cNvPr id="11" name="Rectangle 13"/>
          <p:cNvSpPr>
            <a:spLocks noChangeArrowheads="1"/>
          </p:cNvSpPr>
          <p:nvPr/>
        </p:nvSpPr>
        <p:spPr bwMode="auto">
          <a:xfrm>
            <a:off x="-76200" y="177800"/>
            <a:ext cx="2438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4000" b="1">
                <a:solidFill>
                  <a:schemeClr val="tx1"/>
                </a:solidFill>
                <a:latin typeface="Arial" pitchFamily="34" charset="0"/>
                <a:cs typeface="Arial" pitchFamily="34" charset="0"/>
              </a:defRPr>
            </a:lvl1pPr>
            <a:lvl2pPr marL="742950" indent="-285750" eaLnBrk="0" hangingPunct="0">
              <a:spcBef>
                <a:spcPct val="20000"/>
              </a:spcBef>
              <a:buFont typeface="Arial" pitchFamily="34" charset="0"/>
              <a:buChar char="–"/>
              <a:defRPr sz="3600" b="1">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3200" b="1">
                <a:solidFill>
                  <a:schemeClr val="tx1"/>
                </a:solidFill>
                <a:latin typeface="Arial" pitchFamily="34" charset="0"/>
                <a:cs typeface="Arial" pitchFamily="34" charset="0"/>
              </a:defRPr>
            </a:lvl3pPr>
            <a:lvl4pPr marL="1600200" indent="-228600" eaLnBrk="0" hangingPunct="0">
              <a:spcBef>
                <a:spcPct val="20000"/>
              </a:spcBef>
              <a:buFont typeface="Arial" pitchFamily="34" charset="0"/>
              <a:buChar char="–"/>
              <a:defRPr sz="2800" b="1">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2800" b="1">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800" b="1">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800" b="1">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800" b="1">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800" b="1">
                <a:solidFill>
                  <a:schemeClr val="tx1"/>
                </a:solidFill>
                <a:latin typeface="Arial" pitchFamily="34" charset="0"/>
                <a:cs typeface="Arial" pitchFamily="34" charset="0"/>
              </a:defRPr>
            </a:lvl9pPr>
          </a:lstStyle>
          <a:p>
            <a:pPr algn="ctr" eaLnBrk="1" hangingPunct="1">
              <a:spcBef>
                <a:spcPct val="0"/>
              </a:spcBef>
              <a:buFontTx/>
              <a:buNone/>
            </a:pPr>
            <a:r>
              <a:rPr lang="en-US" altLang="en-US" sz="3100" b="0" dirty="0">
                <a:solidFill>
                  <a:srgbClr val="FFFFFF"/>
                </a:solidFill>
                <a:latin typeface="Century Gothic" pitchFamily="34" charset="0"/>
              </a:rPr>
              <a:t>PRACTICE QUESTION</a:t>
            </a:r>
          </a:p>
        </p:txBody>
      </p:sp>
      <p:sp>
        <p:nvSpPr>
          <p:cNvPr id="16" name="TextBox 15"/>
          <p:cNvSpPr txBox="1"/>
          <p:nvPr/>
        </p:nvSpPr>
        <p:spPr>
          <a:xfrm>
            <a:off x="7620000" y="6553200"/>
            <a:ext cx="817164" cy="261610"/>
          </a:xfrm>
          <a:prstGeom prst="rect">
            <a:avLst/>
          </a:prstGeom>
          <a:noFill/>
        </p:spPr>
        <p:txBody>
          <a:bodyPr wrap="square" rtlCol="0">
            <a:spAutoFit/>
          </a:bodyPr>
          <a:lstStyle/>
          <a:p>
            <a:pPr algn="ctr"/>
            <a:r>
              <a:rPr lang="en-US" sz="1100" dirty="0" smtClean="0">
                <a:solidFill>
                  <a:prstClr val="white"/>
                </a:solidFill>
                <a:latin typeface="Century Gothic" panose="020B0502020202020204" pitchFamily="34" charset="0"/>
              </a:rPr>
              <a:t>SLIDE </a:t>
            </a:r>
            <a:fld id="{6FD6B7A6-E1EC-4D2B-BE3B-190BA12621E0}" type="slidenum">
              <a:rPr lang="en-US" sz="1100" smtClean="0">
                <a:solidFill>
                  <a:prstClr val="white"/>
                </a:solidFill>
                <a:latin typeface="Century Gothic" panose="020B0502020202020204" pitchFamily="34" charset="0"/>
              </a:rPr>
              <a:pPr algn="ctr"/>
              <a:t>42</a:t>
            </a:fld>
            <a:endParaRPr lang="en-US" sz="1100" dirty="0">
              <a:solidFill>
                <a:prstClr val="white"/>
              </a:solidFill>
              <a:latin typeface="Century Gothic" panose="020B0502020202020204" pitchFamily="34" charset="0"/>
            </a:endParaRPr>
          </a:p>
        </p:txBody>
      </p:sp>
      <p:sp>
        <p:nvSpPr>
          <p:cNvPr id="10" name="TextBox 9"/>
          <p:cNvSpPr txBox="1"/>
          <p:nvPr/>
        </p:nvSpPr>
        <p:spPr>
          <a:xfrm>
            <a:off x="6553200" y="6560940"/>
            <a:ext cx="1037463" cy="261610"/>
          </a:xfrm>
          <a:prstGeom prst="rect">
            <a:avLst/>
          </a:prstGeom>
          <a:noFill/>
        </p:spPr>
        <p:txBody>
          <a:bodyPr wrap="none" rtlCol="0">
            <a:spAutoFit/>
          </a:bodyPr>
          <a:lstStyle/>
          <a:p>
            <a:r>
              <a:rPr lang="en-US" sz="1100" dirty="0" smtClean="0">
                <a:solidFill>
                  <a:prstClr val="black">
                    <a:lumMod val="50000"/>
                    <a:lumOff val="50000"/>
                  </a:prstClr>
                </a:solidFill>
                <a:latin typeface="Century Gothic" panose="020B0502020202020204" pitchFamily="34" charset="0"/>
              </a:rPr>
              <a:t>CHAPTER 27</a:t>
            </a:r>
            <a:r>
              <a:rPr lang="en-US" sz="1100" dirty="0" smtClean="0">
                <a:solidFill>
                  <a:srgbClr val="009999"/>
                </a:solidFill>
                <a:latin typeface="Century Gothic" panose="020B0502020202020204" pitchFamily="34" charset="0"/>
              </a:rPr>
              <a:t> </a:t>
            </a:r>
            <a:endParaRPr lang="en-US" sz="1100" dirty="0">
              <a:solidFill>
                <a:prstClr val="white"/>
              </a:solidFill>
              <a:latin typeface="Century Gothic" panose="020B0502020202020204" pitchFamily="34" charset="0"/>
            </a:endParaRPr>
          </a:p>
        </p:txBody>
      </p:sp>
      <p:sp>
        <p:nvSpPr>
          <p:cNvPr id="14" name="TextBox 13"/>
          <p:cNvSpPr txBox="1"/>
          <p:nvPr/>
        </p:nvSpPr>
        <p:spPr>
          <a:xfrm>
            <a:off x="8839200" y="114301"/>
            <a:ext cx="307777" cy="3467099"/>
          </a:xfrm>
          <a:prstGeom prst="rect">
            <a:avLst/>
          </a:prstGeom>
          <a:noFill/>
        </p:spPr>
        <p:txBody>
          <a:bodyPr vert="vert270" wrap="square" rtlCol="0">
            <a:spAutoFit/>
          </a:bodyPr>
          <a:lstStyle/>
          <a:p>
            <a:pPr algn="r"/>
            <a:r>
              <a:rPr lang="en-US" sz="800" dirty="0">
                <a:solidFill>
                  <a:srgbClr val="000000"/>
                </a:solidFill>
                <a:latin typeface="Century Gothic"/>
                <a:ea typeface="Century Gothic"/>
                <a:cs typeface="Century Gothic"/>
              </a:rPr>
              <a:t>PETER WINDMANN/MAURITIUS/SUPERSTOCK</a:t>
            </a:r>
            <a:endParaRPr lang="en-US" sz="800" dirty="0">
              <a:solidFill>
                <a:srgbClr val="000000"/>
              </a:solidFill>
              <a:latin typeface="Century Gothic" pitchFamily="34" charset="0"/>
            </a:endParaRPr>
          </a:p>
        </p:txBody>
      </p:sp>
    </p:spTree>
    <p:extLst>
      <p:ext uri="{BB962C8B-B14F-4D97-AF65-F5344CB8AC3E}">
        <p14:creationId xmlns:p14="http://schemas.microsoft.com/office/powerpoint/2010/main" val="3612352256"/>
      </p:ext>
    </p:extLst>
  </p:cSld>
  <p:clrMapOvr>
    <a:masterClrMapping/>
  </p:clrMapOvr>
  <p:transition spd="slow">
    <p:fade thruBlk="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579384"/>
          </a:xfrm>
          <a:prstGeom prst="rect">
            <a:avLst/>
          </a:prstGeom>
          <a:gradFill flip="none" rotWithShape="1">
            <a:gsLst>
              <a:gs pos="0">
                <a:schemeClr val="bg1">
                  <a:shade val="30000"/>
                  <a:satMod val="115000"/>
                </a:schemeClr>
              </a:gs>
              <a:gs pos="13000">
                <a:schemeClr val="bg1">
                  <a:shade val="67500"/>
                  <a:satMod val="115000"/>
                </a:schemeClr>
              </a:gs>
              <a:gs pos="100000">
                <a:schemeClr val="bg1">
                  <a:shade val="100000"/>
                  <a:satMod val="115000"/>
                </a:schemeClr>
              </a:gs>
            </a:gsLst>
            <a:lin ang="162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8" name="Rectangle 27"/>
          <p:cNvSpPr/>
          <p:nvPr/>
        </p:nvSpPr>
        <p:spPr>
          <a:xfrm>
            <a:off x="0" y="-3869"/>
            <a:ext cx="609600" cy="6187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7" name="Rectangle 26"/>
          <p:cNvSpPr/>
          <p:nvPr/>
        </p:nvSpPr>
        <p:spPr>
          <a:xfrm>
            <a:off x="8077200" y="0"/>
            <a:ext cx="609600" cy="658368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6" name="Rectangle 25"/>
          <p:cNvSpPr/>
          <p:nvPr/>
        </p:nvSpPr>
        <p:spPr>
          <a:xfrm>
            <a:off x="7543800" y="0"/>
            <a:ext cx="502920" cy="658368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1752600" y="0"/>
            <a:ext cx="5746698" cy="658368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4" name="Round Diagonal Corner Rectangle 53"/>
          <p:cNvSpPr/>
          <p:nvPr/>
        </p:nvSpPr>
        <p:spPr>
          <a:xfrm>
            <a:off x="0" y="0"/>
            <a:ext cx="8686800" cy="1447800"/>
          </a:xfrm>
          <a:prstGeom prst="round2DiagRect">
            <a:avLst>
              <a:gd name="adj1" fmla="val 30313"/>
              <a:gd name="adj2" fmla="val 0"/>
            </a:avLst>
          </a:pr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8" name="TextBox 57"/>
          <p:cNvSpPr txBox="1"/>
          <p:nvPr/>
        </p:nvSpPr>
        <p:spPr>
          <a:xfrm>
            <a:off x="238433" y="31402"/>
            <a:ext cx="8229600" cy="1384995"/>
          </a:xfrm>
          <a:prstGeom prst="rect">
            <a:avLst/>
          </a:prstGeom>
          <a:noFill/>
        </p:spPr>
        <p:txBody>
          <a:bodyPr wrap="square" rtlCol="0">
            <a:spAutoFit/>
          </a:bodyPr>
          <a:lstStyle/>
          <a:p>
            <a:pPr algn="ctr"/>
            <a:r>
              <a:rPr lang="en-US" sz="2800" dirty="0" smtClean="0">
                <a:solidFill>
                  <a:prstClr val="white"/>
                </a:solidFill>
                <a:latin typeface="Century Gothic" panose="020B0502020202020204" pitchFamily="34" charset="0"/>
              </a:rPr>
              <a:t>IF US$1 BUYS 1.25 AUSTRALIAN DOLLARS, HOW MANY U.S. DOLLARS WILL 1 AUSTRALIAN DOLLAR BUY?</a:t>
            </a:r>
            <a:endParaRPr lang="en-US" sz="2800" dirty="0">
              <a:solidFill>
                <a:prstClr val="white"/>
              </a:solidFill>
              <a:latin typeface="Century Gothic" panose="020B0502020202020204" pitchFamily="34" charset="0"/>
            </a:endParaRPr>
          </a:p>
        </p:txBody>
      </p:sp>
      <p:sp>
        <p:nvSpPr>
          <p:cNvPr id="11" name="Oval 10"/>
          <p:cNvSpPr/>
          <p:nvPr/>
        </p:nvSpPr>
        <p:spPr>
          <a:xfrm>
            <a:off x="1402080" y="2667000"/>
            <a:ext cx="73152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prstClr val="black">
                    <a:lumMod val="50000"/>
                    <a:lumOff val="50000"/>
                  </a:prstClr>
                </a:solidFill>
                <a:latin typeface="Century Gothic" panose="020B0502020202020204" pitchFamily="34" charset="0"/>
              </a:rPr>
              <a:t>B</a:t>
            </a:r>
            <a:endParaRPr lang="en-US" sz="4400" dirty="0">
              <a:solidFill>
                <a:prstClr val="black">
                  <a:lumMod val="50000"/>
                  <a:lumOff val="50000"/>
                </a:prstClr>
              </a:solidFill>
              <a:latin typeface="Century Gothic" panose="020B0502020202020204" pitchFamily="34" charset="0"/>
            </a:endParaRPr>
          </a:p>
        </p:txBody>
      </p:sp>
      <p:sp>
        <p:nvSpPr>
          <p:cNvPr id="12" name="Oval 11"/>
          <p:cNvSpPr/>
          <p:nvPr/>
        </p:nvSpPr>
        <p:spPr>
          <a:xfrm>
            <a:off x="1402080" y="3657600"/>
            <a:ext cx="73152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prstClr val="black">
                    <a:lumMod val="50000"/>
                    <a:lumOff val="50000"/>
                  </a:prstClr>
                </a:solidFill>
                <a:latin typeface="Century Gothic" panose="020B0502020202020204" pitchFamily="34" charset="0"/>
              </a:rPr>
              <a:t>C</a:t>
            </a:r>
            <a:endParaRPr lang="en-US" sz="4400" dirty="0">
              <a:solidFill>
                <a:prstClr val="black">
                  <a:lumMod val="50000"/>
                  <a:lumOff val="50000"/>
                </a:prstClr>
              </a:solidFill>
              <a:latin typeface="Century Gothic" panose="020B0502020202020204" pitchFamily="34" charset="0"/>
            </a:endParaRPr>
          </a:p>
        </p:txBody>
      </p:sp>
      <p:sp>
        <p:nvSpPr>
          <p:cNvPr id="13" name="Oval 12"/>
          <p:cNvSpPr/>
          <p:nvPr/>
        </p:nvSpPr>
        <p:spPr>
          <a:xfrm>
            <a:off x="1447800" y="1645920"/>
            <a:ext cx="73152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prstClr val="black">
                    <a:lumMod val="50000"/>
                    <a:lumOff val="50000"/>
                  </a:prstClr>
                </a:solidFill>
                <a:latin typeface="Century Gothic" panose="020B0502020202020204" pitchFamily="34" charset="0"/>
              </a:rPr>
              <a:t>A</a:t>
            </a:r>
            <a:endParaRPr lang="en-US" sz="4400" dirty="0">
              <a:solidFill>
                <a:prstClr val="black">
                  <a:lumMod val="50000"/>
                  <a:lumOff val="50000"/>
                </a:prstClr>
              </a:solidFill>
              <a:latin typeface="Century Gothic" panose="020B0502020202020204" pitchFamily="34" charset="0"/>
            </a:endParaRPr>
          </a:p>
        </p:txBody>
      </p:sp>
      <p:cxnSp>
        <p:nvCxnSpPr>
          <p:cNvPr id="14" name="Straight Connector 13"/>
          <p:cNvCxnSpPr>
            <a:stCxn id="13" idx="6"/>
          </p:cNvCxnSpPr>
          <p:nvPr/>
        </p:nvCxnSpPr>
        <p:spPr>
          <a:xfrm>
            <a:off x="2179320" y="2011680"/>
            <a:ext cx="609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133600" y="3017520"/>
            <a:ext cx="609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133600" y="4008120"/>
            <a:ext cx="609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712720" y="1569720"/>
            <a:ext cx="4450080" cy="94488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prstClr val="white"/>
                </a:solidFill>
                <a:latin typeface="Century Gothic" panose="020B0502020202020204" pitchFamily="34" charset="0"/>
              </a:rPr>
              <a:t>0.25</a:t>
            </a:r>
            <a:endParaRPr lang="en-US" sz="3600" dirty="0">
              <a:solidFill>
                <a:prstClr val="white"/>
              </a:solidFill>
              <a:latin typeface="Century Gothic" panose="020B0502020202020204" pitchFamily="34" charset="0"/>
            </a:endParaRPr>
          </a:p>
        </p:txBody>
      </p:sp>
      <p:sp>
        <p:nvSpPr>
          <p:cNvPr id="18" name="Rectangle 17"/>
          <p:cNvSpPr/>
          <p:nvPr/>
        </p:nvSpPr>
        <p:spPr>
          <a:xfrm>
            <a:off x="2717482" y="2560320"/>
            <a:ext cx="4445318" cy="94488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prstClr val="white"/>
                </a:solidFill>
                <a:latin typeface="Century Gothic" panose="020B0502020202020204" pitchFamily="34" charset="0"/>
              </a:rPr>
              <a:t>1.25</a:t>
            </a:r>
            <a:endParaRPr lang="en-US" sz="3600" dirty="0">
              <a:solidFill>
                <a:prstClr val="white"/>
              </a:solidFill>
              <a:latin typeface="Century Gothic" panose="020B0502020202020204" pitchFamily="34" charset="0"/>
            </a:endParaRPr>
          </a:p>
        </p:txBody>
      </p:sp>
      <p:sp>
        <p:nvSpPr>
          <p:cNvPr id="19" name="Rectangle 18"/>
          <p:cNvSpPr/>
          <p:nvPr/>
        </p:nvSpPr>
        <p:spPr>
          <a:xfrm>
            <a:off x="2712720" y="3550920"/>
            <a:ext cx="4450080" cy="94488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prstClr val="white"/>
                </a:solidFill>
                <a:latin typeface="Century Gothic" panose="020B0502020202020204" pitchFamily="34" charset="0"/>
              </a:rPr>
              <a:t>2.0</a:t>
            </a:r>
            <a:endParaRPr lang="en-US" sz="3600" dirty="0">
              <a:solidFill>
                <a:prstClr val="white"/>
              </a:solidFill>
              <a:latin typeface="Century Gothic" panose="020B0502020202020204" pitchFamily="34" charset="0"/>
            </a:endParaRPr>
          </a:p>
        </p:txBody>
      </p:sp>
      <p:sp>
        <p:nvSpPr>
          <p:cNvPr id="20" name="Oval 19"/>
          <p:cNvSpPr/>
          <p:nvPr/>
        </p:nvSpPr>
        <p:spPr>
          <a:xfrm>
            <a:off x="1402080" y="4617720"/>
            <a:ext cx="73152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prstClr val="black">
                    <a:lumMod val="50000"/>
                    <a:lumOff val="50000"/>
                  </a:prstClr>
                </a:solidFill>
                <a:latin typeface="Century Gothic" panose="020B0502020202020204" pitchFamily="34" charset="0"/>
              </a:rPr>
              <a:t>D</a:t>
            </a:r>
            <a:endParaRPr lang="en-US" sz="4400" dirty="0">
              <a:solidFill>
                <a:prstClr val="black">
                  <a:lumMod val="50000"/>
                  <a:lumOff val="50000"/>
                </a:prstClr>
              </a:solidFill>
              <a:latin typeface="Century Gothic" panose="020B0502020202020204" pitchFamily="34" charset="0"/>
            </a:endParaRPr>
          </a:p>
        </p:txBody>
      </p:sp>
      <p:sp>
        <p:nvSpPr>
          <p:cNvPr id="21" name="Oval 20"/>
          <p:cNvSpPr/>
          <p:nvPr/>
        </p:nvSpPr>
        <p:spPr>
          <a:xfrm>
            <a:off x="1371600" y="5608320"/>
            <a:ext cx="73152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prstClr val="black">
                    <a:lumMod val="50000"/>
                    <a:lumOff val="50000"/>
                  </a:prstClr>
                </a:solidFill>
                <a:latin typeface="Century Gothic" panose="020B0502020202020204" pitchFamily="34" charset="0"/>
              </a:rPr>
              <a:t>E</a:t>
            </a:r>
            <a:endParaRPr lang="en-US" sz="4400" dirty="0">
              <a:solidFill>
                <a:prstClr val="black">
                  <a:lumMod val="50000"/>
                  <a:lumOff val="50000"/>
                </a:prstClr>
              </a:solidFill>
              <a:latin typeface="Century Gothic" panose="020B0502020202020204" pitchFamily="34" charset="0"/>
            </a:endParaRPr>
          </a:p>
        </p:txBody>
      </p:sp>
      <p:cxnSp>
        <p:nvCxnSpPr>
          <p:cNvPr id="22" name="Straight Connector 21"/>
          <p:cNvCxnSpPr/>
          <p:nvPr/>
        </p:nvCxnSpPr>
        <p:spPr>
          <a:xfrm>
            <a:off x="2133600" y="4968240"/>
            <a:ext cx="609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057400" y="5958840"/>
            <a:ext cx="609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2717482" y="4541520"/>
            <a:ext cx="4445318" cy="94488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prstClr val="white"/>
                </a:solidFill>
                <a:latin typeface="Century Gothic" panose="020B0502020202020204" pitchFamily="34" charset="0"/>
              </a:rPr>
              <a:t>0.8</a:t>
            </a:r>
            <a:endParaRPr lang="en-US" sz="3600" dirty="0">
              <a:solidFill>
                <a:prstClr val="white"/>
              </a:solidFill>
              <a:latin typeface="Century Gothic" panose="020B0502020202020204" pitchFamily="34" charset="0"/>
            </a:endParaRPr>
          </a:p>
        </p:txBody>
      </p:sp>
      <p:sp>
        <p:nvSpPr>
          <p:cNvPr id="32" name="TextBox 31"/>
          <p:cNvSpPr txBox="1"/>
          <p:nvPr/>
        </p:nvSpPr>
        <p:spPr>
          <a:xfrm>
            <a:off x="7620000" y="6553200"/>
            <a:ext cx="817164" cy="261610"/>
          </a:xfrm>
          <a:prstGeom prst="rect">
            <a:avLst/>
          </a:prstGeom>
          <a:noFill/>
        </p:spPr>
        <p:txBody>
          <a:bodyPr wrap="square" rtlCol="0">
            <a:spAutoFit/>
          </a:bodyPr>
          <a:lstStyle/>
          <a:p>
            <a:pPr algn="ctr"/>
            <a:r>
              <a:rPr lang="en-US" sz="1100" dirty="0" smtClean="0">
                <a:solidFill>
                  <a:prstClr val="white"/>
                </a:solidFill>
                <a:latin typeface="Century Gothic" panose="020B0502020202020204" pitchFamily="34" charset="0"/>
              </a:rPr>
              <a:t>SLIDE </a:t>
            </a:r>
            <a:fld id="{6FD6B7A6-E1EC-4D2B-BE3B-190BA12621E0}" type="slidenum">
              <a:rPr lang="en-US" sz="1100" smtClean="0">
                <a:solidFill>
                  <a:prstClr val="white"/>
                </a:solidFill>
                <a:latin typeface="Century Gothic" panose="020B0502020202020204" pitchFamily="34" charset="0"/>
              </a:rPr>
              <a:pPr algn="ctr"/>
              <a:t>43</a:t>
            </a:fld>
            <a:endParaRPr lang="en-US" sz="1100" dirty="0">
              <a:solidFill>
                <a:prstClr val="white"/>
              </a:solidFill>
              <a:latin typeface="Century Gothic" panose="020B0502020202020204" pitchFamily="34" charset="0"/>
            </a:endParaRPr>
          </a:p>
        </p:txBody>
      </p:sp>
      <p:sp>
        <p:nvSpPr>
          <p:cNvPr id="29" name="TextBox 28"/>
          <p:cNvSpPr txBox="1"/>
          <p:nvPr/>
        </p:nvSpPr>
        <p:spPr>
          <a:xfrm>
            <a:off x="6553200" y="6560940"/>
            <a:ext cx="1037463" cy="261610"/>
          </a:xfrm>
          <a:prstGeom prst="rect">
            <a:avLst/>
          </a:prstGeom>
          <a:noFill/>
        </p:spPr>
        <p:txBody>
          <a:bodyPr wrap="none" rtlCol="0">
            <a:spAutoFit/>
          </a:bodyPr>
          <a:lstStyle/>
          <a:p>
            <a:r>
              <a:rPr lang="en-US" sz="1100" dirty="0" smtClean="0">
                <a:solidFill>
                  <a:prstClr val="black">
                    <a:lumMod val="50000"/>
                    <a:lumOff val="50000"/>
                  </a:prstClr>
                </a:solidFill>
                <a:latin typeface="Century Gothic" panose="020B0502020202020204" pitchFamily="34" charset="0"/>
              </a:rPr>
              <a:t>CHAPTER 27</a:t>
            </a:r>
            <a:r>
              <a:rPr lang="en-US" sz="1100" dirty="0" smtClean="0">
                <a:solidFill>
                  <a:srgbClr val="009999"/>
                </a:solidFill>
                <a:latin typeface="Century Gothic" panose="020B0502020202020204" pitchFamily="34" charset="0"/>
              </a:rPr>
              <a:t> </a:t>
            </a:r>
            <a:endParaRPr lang="en-US" sz="1100" dirty="0">
              <a:solidFill>
                <a:prstClr val="white"/>
              </a:solidFill>
              <a:latin typeface="Century Gothic" panose="020B0502020202020204" pitchFamily="34" charset="0"/>
            </a:endParaRPr>
          </a:p>
        </p:txBody>
      </p:sp>
      <p:sp>
        <p:nvSpPr>
          <p:cNvPr id="30" name="Rectangle 29"/>
          <p:cNvSpPr/>
          <p:nvPr/>
        </p:nvSpPr>
        <p:spPr>
          <a:xfrm>
            <a:off x="2717482" y="5532120"/>
            <a:ext cx="4445318" cy="94488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prstClr val="white"/>
                </a:solidFill>
                <a:latin typeface="Century Gothic" panose="020B0502020202020204" pitchFamily="34" charset="0"/>
              </a:rPr>
              <a:t>2.25</a:t>
            </a:r>
            <a:endParaRPr lang="en-US" sz="3600"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2768074237"/>
      </p:ext>
    </p:extLst>
  </p:cSld>
  <p:clrMapOvr>
    <a:masterClrMapping/>
  </p:clrMapOvr>
  <p:transition spd="slow">
    <p:fade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chiang\Dropbox\Eric Chiang - Jeremys slide files\Core3e_Lecture10_Chapter27\Core3e_Lecture10_Chapter27\Slide1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3999" cy="6583680"/>
          </a:xfrm>
          <a:prstGeom prst="rect">
            <a:avLst/>
          </a:prstGeom>
          <a:noFill/>
          <a:extLst>
            <a:ext uri="{909E8E84-426E-40DD-AFC4-6F175D3DCCD1}">
              <a14:hiddenFill xmlns:a14="http://schemas.microsoft.com/office/drawing/2010/main">
                <a:solidFill>
                  <a:srgbClr val="FFFFFF"/>
                </a:solidFill>
              </a14:hiddenFill>
            </a:ext>
          </a:extLst>
        </p:spPr>
      </p:pic>
      <p:sp>
        <p:nvSpPr>
          <p:cNvPr id="12" name="Chevron 11"/>
          <p:cNvSpPr/>
          <p:nvPr/>
        </p:nvSpPr>
        <p:spPr>
          <a:xfrm rot="16200000">
            <a:off x="723900" y="622300"/>
            <a:ext cx="914400" cy="2057400"/>
          </a:xfrm>
          <a:prstGeom prst="chevron">
            <a:avLst>
              <a:gd name="adj" fmla="val 43074"/>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black"/>
              </a:solidFill>
            </a:endParaRPr>
          </a:p>
        </p:txBody>
      </p:sp>
      <p:sp>
        <p:nvSpPr>
          <p:cNvPr id="13" name="Rectangle 12"/>
          <p:cNvSpPr/>
          <p:nvPr/>
        </p:nvSpPr>
        <p:spPr>
          <a:xfrm>
            <a:off x="152400" y="0"/>
            <a:ext cx="2057400" cy="1701800"/>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8" name="Rounded Rectangle 7"/>
          <p:cNvSpPr/>
          <p:nvPr/>
        </p:nvSpPr>
        <p:spPr>
          <a:xfrm>
            <a:off x="4343399" y="3810000"/>
            <a:ext cx="4800600" cy="2514600"/>
          </a:xfrm>
          <a:prstGeom prst="roundRect">
            <a:avLst>
              <a:gd name="adj" fmla="val 10747"/>
            </a:avLst>
          </a:prstGeom>
          <a:solidFill>
            <a:schemeClr val="accent6">
              <a:lumMod val="40000"/>
              <a:lumOff val="6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9" name="TextBox 18"/>
          <p:cNvSpPr txBox="1"/>
          <p:nvPr/>
        </p:nvSpPr>
        <p:spPr>
          <a:xfrm>
            <a:off x="4343399" y="3810000"/>
            <a:ext cx="4800599" cy="2554545"/>
          </a:xfrm>
          <a:prstGeom prst="rect">
            <a:avLst/>
          </a:prstGeom>
          <a:noFill/>
        </p:spPr>
        <p:txBody>
          <a:bodyPr wrap="square">
            <a:spAutoFit/>
          </a:bodyPr>
          <a:lstStyle/>
          <a:p>
            <a:pPr algn="ctr">
              <a:defRPr/>
            </a:pPr>
            <a:r>
              <a:rPr lang="en-US" sz="3200" dirty="0" smtClean="0">
                <a:solidFill>
                  <a:prstClr val="black">
                    <a:lumMod val="65000"/>
                    <a:lumOff val="35000"/>
                  </a:prstClr>
                </a:solidFill>
                <a:latin typeface="Century Gothic" pitchFamily="34" charset="0"/>
              </a:rPr>
              <a:t>CHINA IS ACCUSED OF UNDERVALUING ITS YUAN RELATIVE TO THE U.S. DOLLAR. HOW DOES CHINA DO THIS?</a:t>
            </a:r>
            <a:endParaRPr lang="en-US" sz="3200" dirty="0">
              <a:solidFill>
                <a:prstClr val="black">
                  <a:lumMod val="65000"/>
                  <a:lumOff val="35000"/>
                </a:prstClr>
              </a:solidFill>
              <a:latin typeface="Arial" pitchFamily="34" charset="0"/>
            </a:endParaRPr>
          </a:p>
        </p:txBody>
      </p:sp>
      <p:sp>
        <p:nvSpPr>
          <p:cNvPr id="11" name="Rectangle 13"/>
          <p:cNvSpPr>
            <a:spLocks noChangeArrowheads="1"/>
          </p:cNvSpPr>
          <p:nvPr/>
        </p:nvSpPr>
        <p:spPr bwMode="auto">
          <a:xfrm>
            <a:off x="-76200" y="177800"/>
            <a:ext cx="2438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4000" b="1">
                <a:solidFill>
                  <a:schemeClr val="tx1"/>
                </a:solidFill>
                <a:latin typeface="Arial" pitchFamily="34" charset="0"/>
                <a:cs typeface="Arial" pitchFamily="34" charset="0"/>
              </a:defRPr>
            </a:lvl1pPr>
            <a:lvl2pPr marL="742950" indent="-285750" eaLnBrk="0" hangingPunct="0">
              <a:spcBef>
                <a:spcPct val="20000"/>
              </a:spcBef>
              <a:buFont typeface="Arial" pitchFamily="34" charset="0"/>
              <a:buChar char="–"/>
              <a:defRPr sz="3600" b="1">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3200" b="1">
                <a:solidFill>
                  <a:schemeClr val="tx1"/>
                </a:solidFill>
                <a:latin typeface="Arial" pitchFamily="34" charset="0"/>
                <a:cs typeface="Arial" pitchFamily="34" charset="0"/>
              </a:defRPr>
            </a:lvl3pPr>
            <a:lvl4pPr marL="1600200" indent="-228600" eaLnBrk="0" hangingPunct="0">
              <a:spcBef>
                <a:spcPct val="20000"/>
              </a:spcBef>
              <a:buFont typeface="Arial" pitchFamily="34" charset="0"/>
              <a:buChar char="–"/>
              <a:defRPr sz="2800" b="1">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2800" b="1">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800" b="1">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800" b="1">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800" b="1">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800" b="1">
                <a:solidFill>
                  <a:schemeClr val="tx1"/>
                </a:solidFill>
                <a:latin typeface="Arial" pitchFamily="34" charset="0"/>
                <a:cs typeface="Arial" pitchFamily="34" charset="0"/>
              </a:defRPr>
            </a:lvl9pPr>
          </a:lstStyle>
          <a:p>
            <a:pPr algn="ctr" eaLnBrk="1" hangingPunct="1">
              <a:spcBef>
                <a:spcPct val="0"/>
              </a:spcBef>
              <a:buFontTx/>
              <a:buNone/>
            </a:pPr>
            <a:r>
              <a:rPr lang="en-US" altLang="en-US" sz="3100" b="0" dirty="0">
                <a:solidFill>
                  <a:srgbClr val="FFFFFF"/>
                </a:solidFill>
                <a:latin typeface="Century Gothic" pitchFamily="34" charset="0"/>
              </a:rPr>
              <a:t>PRACTICE QUESTION</a:t>
            </a:r>
          </a:p>
        </p:txBody>
      </p:sp>
      <p:sp>
        <p:nvSpPr>
          <p:cNvPr id="16" name="TextBox 15"/>
          <p:cNvSpPr txBox="1"/>
          <p:nvPr/>
        </p:nvSpPr>
        <p:spPr>
          <a:xfrm>
            <a:off x="7620000" y="6553200"/>
            <a:ext cx="817164" cy="261610"/>
          </a:xfrm>
          <a:prstGeom prst="rect">
            <a:avLst/>
          </a:prstGeom>
          <a:noFill/>
        </p:spPr>
        <p:txBody>
          <a:bodyPr wrap="square" rtlCol="0">
            <a:spAutoFit/>
          </a:bodyPr>
          <a:lstStyle/>
          <a:p>
            <a:pPr algn="ctr"/>
            <a:r>
              <a:rPr lang="en-US" sz="1100" dirty="0" smtClean="0">
                <a:solidFill>
                  <a:prstClr val="white"/>
                </a:solidFill>
                <a:latin typeface="Century Gothic" panose="020B0502020202020204" pitchFamily="34" charset="0"/>
              </a:rPr>
              <a:t>SLIDE </a:t>
            </a:r>
            <a:fld id="{6FD6B7A6-E1EC-4D2B-BE3B-190BA12621E0}" type="slidenum">
              <a:rPr lang="en-US" sz="1100" smtClean="0">
                <a:solidFill>
                  <a:prstClr val="white"/>
                </a:solidFill>
                <a:latin typeface="Century Gothic" panose="020B0502020202020204" pitchFamily="34" charset="0"/>
              </a:rPr>
              <a:pPr algn="ctr"/>
              <a:t>44</a:t>
            </a:fld>
            <a:endParaRPr lang="en-US" sz="1100" dirty="0">
              <a:solidFill>
                <a:prstClr val="white"/>
              </a:solidFill>
              <a:latin typeface="Century Gothic" panose="020B0502020202020204" pitchFamily="34" charset="0"/>
            </a:endParaRPr>
          </a:p>
        </p:txBody>
      </p:sp>
      <p:sp>
        <p:nvSpPr>
          <p:cNvPr id="10" name="TextBox 9"/>
          <p:cNvSpPr txBox="1"/>
          <p:nvPr/>
        </p:nvSpPr>
        <p:spPr>
          <a:xfrm>
            <a:off x="6553200" y="6560940"/>
            <a:ext cx="1037463" cy="261610"/>
          </a:xfrm>
          <a:prstGeom prst="rect">
            <a:avLst/>
          </a:prstGeom>
          <a:noFill/>
        </p:spPr>
        <p:txBody>
          <a:bodyPr wrap="none" rtlCol="0">
            <a:spAutoFit/>
          </a:bodyPr>
          <a:lstStyle/>
          <a:p>
            <a:r>
              <a:rPr lang="en-US" sz="1100" dirty="0" smtClean="0">
                <a:solidFill>
                  <a:prstClr val="black">
                    <a:lumMod val="50000"/>
                    <a:lumOff val="50000"/>
                  </a:prstClr>
                </a:solidFill>
                <a:latin typeface="Century Gothic" panose="020B0502020202020204" pitchFamily="34" charset="0"/>
              </a:rPr>
              <a:t>CHAPTER 27</a:t>
            </a:r>
            <a:r>
              <a:rPr lang="en-US" sz="1100" dirty="0" smtClean="0">
                <a:solidFill>
                  <a:srgbClr val="009999"/>
                </a:solidFill>
                <a:latin typeface="Century Gothic" panose="020B0502020202020204" pitchFamily="34" charset="0"/>
              </a:rPr>
              <a:t> </a:t>
            </a:r>
            <a:endParaRPr lang="en-US" sz="1100" dirty="0">
              <a:solidFill>
                <a:prstClr val="white"/>
              </a:solidFill>
              <a:latin typeface="Century Gothic" panose="020B0502020202020204" pitchFamily="34" charset="0"/>
            </a:endParaRPr>
          </a:p>
        </p:txBody>
      </p:sp>
      <p:sp>
        <p:nvSpPr>
          <p:cNvPr id="14" name="TextBox 13"/>
          <p:cNvSpPr txBox="1"/>
          <p:nvPr/>
        </p:nvSpPr>
        <p:spPr>
          <a:xfrm>
            <a:off x="8839200" y="114301"/>
            <a:ext cx="307777" cy="3467099"/>
          </a:xfrm>
          <a:prstGeom prst="rect">
            <a:avLst/>
          </a:prstGeom>
          <a:noFill/>
        </p:spPr>
        <p:txBody>
          <a:bodyPr vert="vert270" wrap="square" rtlCol="0">
            <a:spAutoFit/>
          </a:bodyPr>
          <a:lstStyle/>
          <a:p>
            <a:pPr algn="r"/>
            <a:r>
              <a:rPr lang="en-US" sz="800" dirty="0">
                <a:solidFill>
                  <a:srgbClr val="000000"/>
                </a:solidFill>
                <a:latin typeface="Century Gothic"/>
                <a:ea typeface="Century Gothic"/>
                <a:cs typeface="Century Gothic"/>
              </a:rPr>
              <a:t>GLYN THOMAS/ALAMY</a:t>
            </a:r>
            <a:endParaRPr lang="en-US" sz="800" dirty="0">
              <a:solidFill>
                <a:srgbClr val="000000"/>
              </a:solidFill>
              <a:latin typeface="Century Gothic" pitchFamily="34" charset="0"/>
            </a:endParaRPr>
          </a:p>
        </p:txBody>
      </p:sp>
    </p:spTree>
    <p:extLst>
      <p:ext uri="{BB962C8B-B14F-4D97-AF65-F5344CB8AC3E}">
        <p14:creationId xmlns:p14="http://schemas.microsoft.com/office/powerpoint/2010/main" val="2234456531"/>
      </p:ext>
    </p:extLst>
  </p:cSld>
  <p:clrMapOvr>
    <a:masterClrMapping/>
  </p:clrMapOvr>
  <p:transition spd="slow">
    <p:fade thruBlk="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579384"/>
          </a:xfrm>
          <a:prstGeom prst="rect">
            <a:avLst/>
          </a:prstGeom>
          <a:gradFill flip="none" rotWithShape="1">
            <a:gsLst>
              <a:gs pos="0">
                <a:schemeClr val="bg1">
                  <a:shade val="30000"/>
                  <a:satMod val="115000"/>
                </a:schemeClr>
              </a:gs>
              <a:gs pos="13000">
                <a:schemeClr val="bg1">
                  <a:shade val="67500"/>
                  <a:satMod val="115000"/>
                </a:schemeClr>
              </a:gs>
              <a:gs pos="100000">
                <a:schemeClr val="bg1">
                  <a:shade val="100000"/>
                  <a:satMod val="115000"/>
                </a:schemeClr>
              </a:gs>
            </a:gsLst>
            <a:lin ang="162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8" name="Rectangle 27"/>
          <p:cNvSpPr/>
          <p:nvPr/>
        </p:nvSpPr>
        <p:spPr>
          <a:xfrm>
            <a:off x="0" y="-3869"/>
            <a:ext cx="609600" cy="6187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7" name="Rectangle 26"/>
          <p:cNvSpPr/>
          <p:nvPr/>
        </p:nvSpPr>
        <p:spPr>
          <a:xfrm>
            <a:off x="8077200" y="0"/>
            <a:ext cx="609600" cy="658368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6" name="Rectangle 25"/>
          <p:cNvSpPr/>
          <p:nvPr/>
        </p:nvSpPr>
        <p:spPr>
          <a:xfrm>
            <a:off x="7543800" y="0"/>
            <a:ext cx="502920" cy="658368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1752600" y="0"/>
            <a:ext cx="5746698" cy="658368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4" name="Round Diagonal Corner Rectangle 53"/>
          <p:cNvSpPr/>
          <p:nvPr/>
        </p:nvSpPr>
        <p:spPr>
          <a:xfrm>
            <a:off x="0" y="0"/>
            <a:ext cx="8686800" cy="1447800"/>
          </a:xfrm>
          <a:prstGeom prst="round2DiagRect">
            <a:avLst>
              <a:gd name="adj1" fmla="val 30313"/>
              <a:gd name="adj2" fmla="val 0"/>
            </a:avLst>
          </a:pr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8" name="TextBox 57"/>
          <p:cNvSpPr txBox="1"/>
          <p:nvPr/>
        </p:nvSpPr>
        <p:spPr>
          <a:xfrm>
            <a:off x="228600" y="36095"/>
            <a:ext cx="8229600" cy="1384995"/>
          </a:xfrm>
          <a:prstGeom prst="rect">
            <a:avLst/>
          </a:prstGeom>
          <a:noFill/>
        </p:spPr>
        <p:txBody>
          <a:bodyPr wrap="square" rtlCol="0">
            <a:spAutoFit/>
          </a:bodyPr>
          <a:lstStyle/>
          <a:p>
            <a:pPr algn="ctr"/>
            <a:r>
              <a:rPr lang="en-US" sz="2800" dirty="0" smtClean="0">
                <a:solidFill>
                  <a:prstClr val="white"/>
                </a:solidFill>
                <a:latin typeface="Century Gothic" panose="020B0502020202020204" pitchFamily="34" charset="0"/>
              </a:rPr>
              <a:t>WHICH OF THE FOLLOWING WOULD CAUSE A CURRENCY TO DEPRECIATE IN A FLEXIBLE CURRENCY EXCHANGE MARKET?</a:t>
            </a:r>
            <a:endParaRPr lang="en-US" sz="2800" dirty="0">
              <a:solidFill>
                <a:prstClr val="white"/>
              </a:solidFill>
              <a:latin typeface="Century Gothic" panose="020B0502020202020204" pitchFamily="34" charset="0"/>
            </a:endParaRPr>
          </a:p>
        </p:txBody>
      </p:sp>
      <p:sp>
        <p:nvSpPr>
          <p:cNvPr id="32" name="TextBox 31"/>
          <p:cNvSpPr txBox="1"/>
          <p:nvPr/>
        </p:nvSpPr>
        <p:spPr>
          <a:xfrm>
            <a:off x="7620000" y="6553200"/>
            <a:ext cx="817164" cy="261610"/>
          </a:xfrm>
          <a:prstGeom prst="rect">
            <a:avLst/>
          </a:prstGeom>
          <a:noFill/>
        </p:spPr>
        <p:txBody>
          <a:bodyPr wrap="square" rtlCol="0">
            <a:spAutoFit/>
          </a:bodyPr>
          <a:lstStyle/>
          <a:p>
            <a:pPr algn="ctr"/>
            <a:r>
              <a:rPr lang="en-US" sz="1100" dirty="0" smtClean="0">
                <a:solidFill>
                  <a:prstClr val="white"/>
                </a:solidFill>
                <a:latin typeface="Century Gothic" panose="020B0502020202020204" pitchFamily="34" charset="0"/>
              </a:rPr>
              <a:t>SLIDE </a:t>
            </a:r>
            <a:fld id="{6FD6B7A6-E1EC-4D2B-BE3B-190BA12621E0}" type="slidenum">
              <a:rPr lang="en-US" sz="1100" smtClean="0">
                <a:solidFill>
                  <a:prstClr val="white"/>
                </a:solidFill>
                <a:latin typeface="Century Gothic" panose="020B0502020202020204" pitchFamily="34" charset="0"/>
              </a:rPr>
              <a:pPr algn="ctr"/>
              <a:t>45</a:t>
            </a:fld>
            <a:endParaRPr lang="en-US" sz="1100" dirty="0">
              <a:solidFill>
                <a:prstClr val="white"/>
              </a:solidFill>
              <a:latin typeface="Century Gothic" panose="020B0502020202020204" pitchFamily="34" charset="0"/>
            </a:endParaRPr>
          </a:p>
        </p:txBody>
      </p:sp>
      <p:sp>
        <p:nvSpPr>
          <p:cNvPr id="29" name="TextBox 28"/>
          <p:cNvSpPr txBox="1"/>
          <p:nvPr/>
        </p:nvSpPr>
        <p:spPr>
          <a:xfrm>
            <a:off x="6553200" y="6560940"/>
            <a:ext cx="1037463" cy="261610"/>
          </a:xfrm>
          <a:prstGeom prst="rect">
            <a:avLst/>
          </a:prstGeom>
          <a:noFill/>
        </p:spPr>
        <p:txBody>
          <a:bodyPr wrap="none" rtlCol="0">
            <a:spAutoFit/>
          </a:bodyPr>
          <a:lstStyle/>
          <a:p>
            <a:r>
              <a:rPr lang="en-US" sz="1100" dirty="0" smtClean="0">
                <a:solidFill>
                  <a:prstClr val="black">
                    <a:lumMod val="50000"/>
                    <a:lumOff val="50000"/>
                  </a:prstClr>
                </a:solidFill>
                <a:latin typeface="Century Gothic" panose="020B0502020202020204" pitchFamily="34" charset="0"/>
              </a:rPr>
              <a:t>CHAPTER 27</a:t>
            </a:r>
            <a:r>
              <a:rPr lang="en-US" sz="1100" dirty="0" smtClean="0">
                <a:solidFill>
                  <a:srgbClr val="009999"/>
                </a:solidFill>
                <a:latin typeface="Century Gothic" panose="020B0502020202020204" pitchFamily="34" charset="0"/>
              </a:rPr>
              <a:t> </a:t>
            </a:r>
            <a:endParaRPr lang="en-US" sz="1100" dirty="0">
              <a:solidFill>
                <a:prstClr val="white"/>
              </a:solidFill>
              <a:latin typeface="Century Gothic" panose="020B0502020202020204" pitchFamily="34" charset="0"/>
            </a:endParaRPr>
          </a:p>
        </p:txBody>
      </p:sp>
      <p:sp>
        <p:nvSpPr>
          <p:cNvPr id="25" name="Oval 24"/>
          <p:cNvSpPr/>
          <p:nvPr/>
        </p:nvSpPr>
        <p:spPr>
          <a:xfrm>
            <a:off x="1402080" y="2667000"/>
            <a:ext cx="73152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prstClr val="black">
                    <a:lumMod val="50000"/>
                    <a:lumOff val="50000"/>
                  </a:prstClr>
                </a:solidFill>
                <a:latin typeface="Century Gothic" panose="020B0502020202020204" pitchFamily="34" charset="0"/>
              </a:rPr>
              <a:t>B</a:t>
            </a:r>
            <a:endParaRPr lang="en-US" sz="4400" dirty="0">
              <a:solidFill>
                <a:prstClr val="black">
                  <a:lumMod val="50000"/>
                  <a:lumOff val="50000"/>
                </a:prstClr>
              </a:solidFill>
              <a:latin typeface="Century Gothic" panose="020B0502020202020204" pitchFamily="34" charset="0"/>
            </a:endParaRPr>
          </a:p>
        </p:txBody>
      </p:sp>
      <p:sp>
        <p:nvSpPr>
          <p:cNvPr id="31" name="Oval 30"/>
          <p:cNvSpPr/>
          <p:nvPr/>
        </p:nvSpPr>
        <p:spPr>
          <a:xfrm>
            <a:off x="1402080" y="3657600"/>
            <a:ext cx="73152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prstClr val="black">
                    <a:lumMod val="50000"/>
                    <a:lumOff val="50000"/>
                  </a:prstClr>
                </a:solidFill>
                <a:latin typeface="Century Gothic" panose="020B0502020202020204" pitchFamily="34" charset="0"/>
              </a:rPr>
              <a:t>C</a:t>
            </a:r>
            <a:endParaRPr lang="en-US" sz="4400" dirty="0">
              <a:solidFill>
                <a:prstClr val="black">
                  <a:lumMod val="50000"/>
                  <a:lumOff val="50000"/>
                </a:prstClr>
              </a:solidFill>
              <a:latin typeface="Century Gothic" panose="020B0502020202020204" pitchFamily="34" charset="0"/>
            </a:endParaRPr>
          </a:p>
        </p:txBody>
      </p:sp>
      <p:sp>
        <p:nvSpPr>
          <p:cNvPr id="33" name="Oval 32"/>
          <p:cNvSpPr/>
          <p:nvPr/>
        </p:nvSpPr>
        <p:spPr>
          <a:xfrm>
            <a:off x="1447800" y="1645920"/>
            <a:ext cx="73152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prstClr val="black">
                    <a:lumMod val="50000"/>
                    <a:lumOff val="50000"/>
                  </a:prstClr>
                </a:solidFill>
                <a:latin typeface="Century Gothic" panose="020B0502020202020204" pitchFamily="34" charset="0"/>
              </a:rPr>
              <a:t>A</a:t>
            </a:r>
            <a:endParaRPr lang="en-US" sz="4400" dirty="0">
              <a:solidFill>
                <a:prstClr val="black">
                  <a:lumMod val="50000"/>
                  <a:lumOff val="50000"/>
                </a:prstClr>
              </a:solidFill>
              <a:latin typeface="Century Gothic" panose="020B0502020202020204" pitchFamily="34" charset="0"/>
            </a:endParaRPr>
          </a:p>
        </p:txBody>
      </p:sp>
      <p:cxnSp>
        <p:nvCxnSpPr>
          <p:cNvPr id="34" name="Straight Connector 33"/>
          <p:cNvCxnSpPr>
            <a:stCxn id="33" idx="6"/>
          </p:cNvCxnSpPr>
          <p:nvPr/>
        </p:nvCxnSpPr>
        <p:spPr>
          <a:xfrm>
            <a:off x="2179320" y="2011680"/>
            <a:ext cx="609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133600" y="3017520"/>
            <a:ext cx="609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133600" y="4008120"/>
            <a:ext cx="609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2712720" y="1569720"/>
            <a:ext cx="4450080" cy="94488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smtClean="0">
                <a:solidFill>
                  <a:prstClr val="white"/>
                </a:solidFill>
                <a:latin typeface="Century Gothic" panose="020B0502020202020204" pitchFamily="34" charset="0"/>
              </a:rPr>
              <a:t>RISING INTEREST RATES</a:t>
            </a:r>
          </a:p>
        </p:txBody>
      </p:sp>
      <p:sp>
        <p:nvSpPr>
          <p:cNvPr id="38" name="Rectangle 37"/>
          <p:cNvSpPr/>
          <p:nvPr/>
        </p:nvSpPr>
        <p:spPr>
          <a:xfrm>
            <a:off x="2717482" y="2560320"/>
            <a:ext cx="4445318" cy="94488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smtClean="0">
                <a:solidFill>
                  <a:prstClr val="white"/>
                </a:solidFill>
                <a:latin typeface="Century Gothic" panose="020B0502020202020204" pitchFamily="34" charset="0"/>
              </a:rPr>
              <a:t>A REDUCTION IN THE MONEY SUPPLY</a:t>
            </a:r>
            <a:endParaRPr lang="en-US" sz="2200" dirty="0">
              <a:solidFill>
                <a:prstClr val="white"/>
              </a:solidFill>
              <a:latin typeface="Century Gothic" panose="020B0502020202020204" pitchFamily="34" charset="0"/>
            </a:endParaRPr>
          </a:p>
        </p:txBody>
      </p:sp>
      <p:sp>
        <p:nvSpPr>
          <p:cNvPr id="39" name="Rectangle 38"/>
          <p:cNvSpPr/>
          <p:nvPr/>
        </p:nvSpPr>
        <p:spPr>
          <a:xfrm>
            <a:off x="2712720" y="3550920"/>
            <a:ext cx="4450080" cy="94488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smtClean="0">
                <a:solidFill>
                  <a:prstClr val="white"/>
                </a:solidFill>
                <a:latin typeface="Century Gothic" panose="020B0502020202020204" pitchFamily="34" charset="0"/>
              </a:rPr>
              <a:t>REDUCED DEMAND FOR IMPORTED GOODS</a:t>
            </a:r>
            <a:endParaRPr lang="en-US" sz="2200" dirty="0">
              <a:solidFill>
                <a:prstClr val="white"/>
              </a:solidFill>
              <a:latin typeface="Century Gothic" panose="020B0502020202020204" pitchFamily="34" charset="0"/>
            </a:endParaRPr>
          </a:p>
        </p:txBody>
      </p:sp>
      <p:sp>
        <p:nvSpPr>
          <p:cNvPr id="40" name="Oval 39"/>
          <p:cNvSpPr/>
          <p:nvPr/>
        </p:nvSpPr>
        <p:spPr>
          <a:xfrm>
            <a:off x="1402080" y="4617720"/>
            <a:ext cx="73152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prstClr val="black">
                    <a:lumMod val="50000"/>
                    <a:lumOff val="50000"/>
                  </a:prstClr>
                </a:solidFill>
                <a:latin typeface="Century Gothic" panose="020B0502020202020204" pitchFamily="34" charset="0"/>
              </a:rPr>
              <a:t>D</a:t>
            </a:r>
            <a:endParaRPr lang="en-US" sz="4400" dirty="0">
              <a:solidFill>
                <a:prstClr val="black">
                  <a:lumMod val="50000"/>
                  <a:lumOff val="50000"/>
                </a:prstClr>
              </a:solidFill>
              <a:latin typeface="Century Gothic" panose="020B0502020202020204" pitchFamily="34" charset="0"/>
            </a:endParaRPr>
          </a:p>
        </p:txBody>
      </p:sp>
      <p:sp>
        <p:nvSpPr>
          <p:cNvPr id="41" name="Oval 40"/>
          <p:cNvSpPr/>
          <p:nvPr/>
        </p:nvSpPr>
        <p:spPr>
          <a:xfrm>
            <a:off x="1371600" y="5608320"/>
            <a:ext cx="73152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prstClr val="black">
                    <a:lumMod val="50000"/>
                    <a:lumOff val="50000"/>
                  </a:prstClr>
                </a:solidFill>
                <a:latin typeface="Century Gothic" panose="020B0502020202020204" pitchFamily="34" charset="0"/>
              </a:rPr>
              <a:t>E</a:t>
            </a:r>
            <a:endParaRPr lang="en-US" sz="4400" dirty="0">
              <a:solidFill>
                <a:prstClr val="black">
                  <a:lumMod val="50000"/>
                  <a:lumOff val="50000"/>
                </a:prstClr>
              </a:solidFill>
              <a:latin typeface="Century Gothic" panose="020B0502020202020204" pitchFamily="34" charset="0"/>
            </a:endParaRPr>
          </a:p>
        </p:txBody>
      </p:sp>
      <p:cxnSp>
        <p:nvCxnSpPr>
          <p:cNvPr id="42" name="Straight Connector 41"/>
          <p:cNvCxnSpPr/>
          <p:nvPr/>
        </p:nvCxnSpPr>
        <p:spPr>
          <a:xfrm>
            <a:off x="2133600" y="4968240"/>
            <a:ext cx="609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057400" y="5958840"/>
            <a:ext cx="609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2717482" y="4541520"/>
            <a:ext cx="4445318" cy="94488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smtClean="0">
                <a:solidFill>
                  <a:prstClr val="white"/>
                </a:solidFill>
                <a:latin typeface="Century Gothic" panose="020B0502020202020204" pitchFamily="34" charset="0"/>
              </a:rPr>
              <a:t>A SURGE IN FOREIGN DEMAND FOR A COUNTRY’S GOODS</a:t>
            </a:r>
            <a:endParaRPr lang="en-US" sz="2200" dirty="0">
              <a:solidFill>
                <a:prstClr val="white"/>
              </a:solidFill>
              <a:latin typeface="Century Gothic" panose="020B0502020202020204" pitchFamily="34" charset="0"/>
            </a:endParaRPr>
          </a:p>
        </p:txBody>
      </p:sp>
      <p:sp>
        <p:nvSpPr>
          <p:cNvPr id="45" name="Rectangle 44"/>
          <p:cNvSpPr/>
          <p:nvPr/>
        </p:nvSpPr>
        <p:spPr>
          <a:xfrm>
            <a:off x="2717482" y="5532120"/>
            <a:ext cx="4445318" cy="94488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smtClean="0">
                <a:solidFill>
                  <a:prstClr val="white"/>
                </a:solidFill>
                <a:latin typeface="Century Gothic" panose="020B0502020202020204" pitchFamily="34" charset="0"/>
              </a:rPr>
              <a:t>INCREASED INVESTMENT ABROAD</a:t>
            </a:r>
            <a:endParaRPr lang="en-US" sz="2200"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3103640453"/>
      </p:ext>
    </p:extLst>
  </p:cSld>
  <p:clrMapOvr>
    <a:masterClrMapping/>
  </p:clrMapOvr>
  <p:transition spd="slow">
    <p:fade thruBlk="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3421" t="18641" r="8249" b="10087"/>
          <a:stretch/>
        </p:blipFill>
        <p:spPr>
          <a:xfrm>
            <a:off x="3008318" y="0"/>
            <a:ext cx="6135682" cy="6583680"/>
          </a:xfrm>
          <a:prstGeom prst="rect">
            <a:avLst/>
          </a:prstGeom>
        </p:spPr>
      </p:pic>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l="13421" t="18641" r="76297" b="10087"/>
          <a:stretch/>
        </p:blipFill>
        <p:spPr>
          <a:xfrm>
            <a:off x="1" y="0"/>
            <a:ext cx="3886200" cy="6583680"/>
          </a:xfrm>
          <a:prstGeom prst="rect">
            <a:avLst/>
          </a:prstGeom>
        </p:spPr>
      </p:pic>
      <p:sp>
        <p:nvSpPr>
          <p:cNvPr id="9" name="Rectangle 8"/>
          <p:cNvSpPr/>
          <p:nvPr/>
        </p:nvSpPr>
        <p:spPr>
          <a:xfrm>
            <a:off x="-2975" y="3239632"/>
            <a:ext cx="9146975" cy="1551884"/>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6056318" y="3239632"/>
            <a:ext cx="1676400" cy="1551884"/>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TextBox 11"/>
          <p:cNvSpPr txBox="1"/>
          <p:nvPr/>
        </p:nvSpPr>
        <p:spPr>
          <a:xfrm>
            <a:off x="6056318" y="3291840"/>
            <a:ext cx="1676400" cy="1446550"/>
          </a:xfrm>
          <a:prstGeom prst="rect">
            <a:avLst/>
          </a:prstGeom>
          <a:noFill/>
        </p:spPr>
        <p:txBody>
          <a:bodyPr wrap="square" rtlCol="0">
            <a:spAutoFit/>
          </a:bodyPr>
          <a:lstStyle/>
          <a:p>
            <a:pPr algn="ctr"/>
            <a:r>
              <a:rPr lang="en-US" sz="8800" dirty="0" smtClean="0">
                <a:solidFill>
                  <a:prstClr val="white"/>
                </a:solidFill>
                <a:latin typeface="Arial Black" panose="020B0A04020102020204" pitchFamily="34" charset="0"/>
              </a:rPr>
              <a:t>27</a:t>
            </a:r>
            <a:endParaRPr lang="en-US" sz="8800" dirty="0">
              <a:solidFill>
                <a:prstClr val="white"/>
              </a:solidFill>
              <a:latin typeface="Arial Black" panose="020B0A04020102020204" pitchFamily="34" charset="0"/>
            </a:endParaRPr>
          </a:p>
        </p:txBody>
      </p:sp>
      <p:sp>
        <p:nvSpPr>
          <p:cNvPr id="13" name="TextBox 12"/>
          <p:cNvSpPr txBox="1"/>
          <p:nvPr/>
        </p:nvSpPr>
        <p:spPr>
          <a:xfrm>
            <a:off x="914400" y="3536681"/>
            <a:ext cx="4532010" cy="769441"/>
          </a:xfrm>
          <a:prstGeom prst="rect">
            <a:avLst/>
          </a:prstGeom>
          <a:noFill/>
        </p:spPr>
        <p:txBody>
          <a:bodyPr wrap="none" rtlCol="0">
            <a:spAutoFit/>
          </a:bodyPr>
          <a:lstStyle/>
          <a:p>
            <a:r>
              <a:rPr lang="en-US" sz="4400" b="1" dirty="0">
                <a:solidFill>
                  <a:prstClr val="black">
                    <a:lumMod val="65000"/>
                    <a:lumOff val="35000"/>
                  </a:prstClr>
                </a:solidFill>
                <a:latin typeface="Segoe UI Light" panose="020B0502040204020203" pitchFamily="34" charset="0"/>
              </a:rPr>
              <a:t>END OF CHAPTER</a:t>
            </a:r>
          </a:p>
        </p:txBody>
      </p:sp>
      <p:sp>
        <p:nvSpPr>
          <p:cNvPr id="14" name="TextBox 13"/>
          <p:cNvSpPr txBox="1"/>
          <p:nvPr/>
        </p:nvSpPr>
        <p:spPr>
          <a:xfrm>
            <a:off x="990600" y="4191000"/>
            <a:ext cx="3038011" cy="338554"/>
          </a:xfrm>
          <a:prstGeom prst="rect">
            <a:avLst/>
          </a:prstGeom>
          <a:noFill/>
        </p:spPr>
        <p:txBody>
          <a:bodyPr wrap="none" rtlCol="0">
            <a:spAutoFit/>
          </a:bodyPr>
          <a:lstStyle/>
          <a:p>
            <a:endParaRPr lang="en-US" sz="200" dirty="0">
              <a:solidFill>
                <a:prstClr val="white"/>
              </a:solidFill>
            </a:endParaRPr>
          </a:p>
          <a:p>
            <a:r>
              <a:rPr lang="en-US" sz="1400" dirty="0">
                <a:solidFill>
                  <a:prstClr val="black">
                    <a:lumMod val="65000"/>
                    <a:lumOff val="35000"/>
                  </a:prstClr>
                </a:solidFill>
                <a:latin typeface="Century Gothic" panose="020B0502020202020204" pitchFamily="34" charset="0"/>
              </a:rPr>
              <a:t>SLIDES CREATED BY ERIC CHIANG</a:t>
            </a:r>
          </a:p>
        </p:txBody>
      </p:sp>
      <p:cxnSp>
        <p:nvCxnSpPr>
          <p:cNvPr id="11" name="Straight Connector 10"/>
          <p:cNvCxnSpPr/>
          <p:nvPr/>
        </p:nvCxnSpPr>
        <p:spPr>
          <a:xfrm>
            <a:off x="6211881" y="4572000"/>
            <a:ext cx="1371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582537" y="6553200"/>
            <a:ext cx="1037463" cy="261610"/>
          </a:xfrm>
          <a:prstGeom prst="rect">
            <a:avLst/>
          </a:prstGeom>
          <a:noFill/>
        </p:spPr>
        <p:txBody>
          <a:bodyPr wrap="none" rtlCol="0">
            <a:spAutoFit/>
          </a:bodyPr>
          <a:lstStyle/>
          <a:p>
            <a:r>
              <a:rPr lang="en-US" sz="1100" dirty="0">
                <a:solidFill>
                  <a:prstClr val="black">
                    <a:lumMod val="50000"/>
                    <a:lumOff val="50000"/>
                  </a:prstClr>
                </a:solidFill>
                <a:latin typeface="Century Gothic" panose="020B0502020202020204" pitchFamily="34" charset="0"/>
              </a:rPr>
              <a:t>CHAPTER </a:t>
            </a:r>
            <a:r>
              <a:rPr lang="en-US" sz="1100" dirty="0" smtClean="0">
                <a:solidFill>
                  <a:prstClr val="black">
                    <a:lumMod val="50000"/>
                    <a:lumOff val="50000"/>
                  </a:prstClr>
                </a:solidFill>
                <a:latin typeface="Century Gothic" panose="020B0502020202020204" pitchFamily="34" charset="0"/>
              </a:rPr>
              <a:t>27</a:t>
            </a:r>
            <a:r>
              <a:rPr lang="en-US" sz="1100" dirty="0" smtClean="0">
                <a:solidFill>
                  <a:srgbClr val="009999"/>
                </a:solidFill>
                <a:latin typeface="Century Gothic" panose="020B0502020202020204" pitchFamily="34" charset="0"/>
              </a:rPr>
              <a:t> </a:t>
            </a:r>
            <a:endParaRPr lang="en-US" sz="1100" dirty="0">
              <a:solidFill>
                <a:prstClr val="white"/>
              </a:solidFill>
              <a:latin typeface="Century Gothic" panose="020B0502020202020204" pitchFamily="34" charset="0"/>
            </a:endParaRPr>
          </a:p>
        </p:txBody>
      </p:sp>
      <p:sp>
        <p:nvSpPr>
          <p:cNvPr id="17" name="TextBox 16"/>
          <p:cNvSpPr txBox="1"/>
          <p:nvPr/>
        </p:nvSpPr>
        <p:spPr>
          <a:xfrm>
            <a:off x="7620000" y="6553200"/>
            <a:ext cx="817164" cy="261610"/>
          </a:xfrm>
          <a:prstGeom prst="rect">
            <a:avLst/>
          </a:prstGeom>
          <a:noFill/>
        </p:spPr>
        <p:txBody>
          <a:bodyPr wrap="square" rtlCol="0">
            <a:spAutoFit/>
          </a:bodyPr>
          <a:lstStyle/>
          <a:p>
            <a:pPr algn="ctr"/>
            <a:r>
              <a:rPr lang="en-US" sz="1100" dirty="0">
                <a:solidFill>
                  <a:prstClr val="white"/>
                </a:solidFill>
                <a:latin typeface="Century Gothic" panose="020B0502020202020204" pitchFamily="34" charset="0"/>
              </a:rPr>
              <a:t>SLIDE </a:t>
            </a:r>
            <a:r>
              <a:rPr lang="en-US" sz="1100" dirty="0" smtClean="0">
                <a:solidFill>
                  <a:prstClr val="white"/>
                </a:solidFill>
                <a:latin typeface="Century Gothic" panose="020B0502020202020204" pitchFamily="34" charset="0"/>
              </a:rPr>
              <a:t>46</a:t>
            </a:r>
            <a:endParaRPr lang="en-US" sz="1100" dirty="0">
              <a:solidFill>
                <a:prstClr val="white"/>
              </a:solidFill>
              <a:latin typeface="Century Gothic" panose="020B0502020202020204" pitchFamily="34" charset="0"/>
            </a:endParaRPr>
          </a:p>
        </p:txBody>
      </p:sp>
      <p:sp>
        <p:nvSpPr>
          <p:cNvPr id="18" name="TextBox 17"/>
          <p:cNvSpPr txBox="1"/>
          <p:nvPr/>
        </p:nvSpPr>
        <p:spPr>
          <a:xfrm>
            <a:off x="0" y="6398568"/>
            <a:ext cx="3483429" cy="230832"/>
          </a:xfrm>
          <a:prstGeom prst="rect">
            <a:avLst/>
          </a:prstGeom>
          <a:noFill/>
        </p:spPr>
        <p:txBody>
          <a:bodyPr vert="horz" wrap="square" rtlCol="0">
            <a:spAutoFit/>
          </a:bodyPr>
          <a:lstStyle/>
          <a:p>
            <a:r>
              <a:rPr lang="en-US" sz="900" dirty="0" err="1">
                <a:latin typeface="Century Gothic" pitchFamily="34" charset="0"/>
              </a:rPr>
              <a:t>Tshooter</a:t>
            </a:r>
            <a:r>
              <a:rPr lang="en-US" sz="900" dirty="0">
                <a:latin typeface="Century Gothic" pitchFamily="34" charset="0"/>
              </a:rPr>
              <a:t>/</a:t>
            </a:r>
            <a:r>
              <a:rPr lang="en-US" sz="900" dirty="0" err="1">
                <a:latin typeface="Century Gothic" pitchFamily="34" charset="0"/>
              </a:rPr>
              <a:t>Shutterstock</a:t>
            </a:r>
            <a:r>
              <a:rPr lang="en-US" sz="900" dirty="0">
                <a:latin typeface="Century Gothic" pitchFamily="34" charset="0"/>
              </a:rPr>
              <a:t>; Anton </a:t>
            </a:r>
            <a:r>
              <a:rPr lang="en-US" sz="900" dirty="0" err="1">
                <a:latin typeface="Century Gothic" pitchFamily="34" charset="0"/>
              </a:rPr>
              <a:t>Balazh</a:t>
            </a:r>
            <a:r>
              <a:rPr lang="en-US" sz="900" dirty="0">
                <a:latin typeface="Century Gothic" pitchFamily="34" charset="0"/>
              </a:rPr>
              <a:t>/</a:t>
            </a:r>
            <a:r>
              <a:rPr lang="en-US" sz="900" dirty="0" err="1">
                <a:latin typeface="Century Gothic" pitchFamily="34" charset="0"/>
              </a:rPr>
              <a:t>Shutterstock</a:t>
            </a:r>
            <a:endParaRPr lang="en-US" sz="900" dirty="0">
              <a:latin typeface="Century Gothic" pitchFamily="34" charset="0"/>
            </a:endParaRPr>
          </a:p>
        </p:txBody>
      </p:sp>
    </p:spTree>
    <p:extLst>
      <p:ext uri="{BB962C8B-B14F-4D97-AF65-F5344CB8AC3E}">
        <p14:creationId xmlns:p14="http://schemas.microsoft.com/office/powerpoint/2010/main" val="4103716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sosceles Triangle 8"/>
          <p:cNvSpPr/>
          <p:nvPr/>
        </p:nvSpPr>
        <p:spPr>
          <a:xfrm rot="10800000">
            <a:off x="457200" y="685800"/>
            <a:ext cx="848247" cy="514406"/>
          </a:xfrm>
          <a:prstGeom prst="triangle">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ounded Rectangle 12"/>
          <p:cNvSpPr/>
          <p:nvPr/>
        </p:nvSpPr>
        <p:spPr>
          <a:xfrm>
            <a:off x="138063" y="381000"/>
            <a:ext cx="7939137" cy="594360"/>
          </a:xfrm>
          <a:prstGeom prst="roundRect">
            <a:avLst>
              <a:gd name="adj" fmla="val 22445"/>
            </a:avLst>
          </a:prstGeom>
          <a:solidFill>
            <a:srgbClr val="00999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TextBox 13"/>
          <p:cNvSpPr txBox="1"/>
          <p:nvPr/>
        </p:nvSpPr>
        <p:spPr>
          <a:xfrm>
            <a:off x="302712" y="381000"/>
            <a:ext cx="5107488" cy="600164"/>
          </a:xfrm>
          <a:prstGeom prst="rect">
            <a:avLst/>
          </a:prstGeom>
          <a:noFill/>
        </p:spPr>
        <p:txBody>
          <a:bodyPr wrap="none" rtlCol="0">
            <a:spAutoFit/>
          </a:bodyPr>
          <a:lstStyle/>
          <a:p>
            <a:r>
              <a:rPr lang="en-US" sz="3300" dirty="0" smtClean="0">
                <a:solidFill>
                  <a:prstClr val="white"/>
                </a:solidFill>
                <a:latin typeface="Century Gothic" panose="020B0502020202020204" pitchFamily="34" charset="0"/>
              </a:rPr>
              <a:t>THE CURRENT ACCOUNT</a:t>
            </a:r>
            <a:endParaRPr lang="en-US" sz="3300" dirty="0">
              <a:solidFill>
                <a:prstClr val="white"/>
              </a:solidFill>
              <a:latin typeface="Century Gothic" panose="020B0502020202020204" pitchFamily="34" charset="0"/>
            </a:endParaRPr>
          </a:p>
        </p:txBody>
      </p:sp>
      <p:sp>
        <p:nvSpPr>
          <p:cNvPr id="7" name="Content Placeholder 2"/>
          <p:cNvSpPr txBox="1">
            <a:spLocks/>
          </p:cNvSpPr>
          <p:nvPr/>
        </p:nvSpPr>
        <p:spPr>
          <a:xfrm>
            <a:off x="228600" y="1295400"/>
            <a:ext cx="7620000" cy="4876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buClr>
                <a:prstClr val="black">
                  <a:lumMod val="65000"/>
                  <a:lumOff val="35000"/>
                </a:prstClr>
              </a:buClr>
              <a:buFont typeface="Wingdings" panose="05000000000000000000" pitchFamily="2" charset="2"/>
              <a:buChar char="Ü"/>
            </a:pPr>
            <a:r>
              <a:rPr lang="en-US" altLang="en-US" dirty="0" smtClean="0">
                <a:solidFill>
                  <a:prstClr val="black">
                    <a:lumMod val="50000"/>
                    <a:lumOff val="50000"/>
                  </a:prstClr>
                </a:solidFill>
                <a:latin typeface="Arial" panose="020B0604020202020204" pitchFamily="34" charset="0"/>
                <a:cs typeface="Arial" panose="020B0604020202020204" pitchFamily="34" charset="0"/>
              </a:rPr>
              <a:t>Includes the following components:</a:t>
            </a:r>
          </a:p>
          <a:p>
            <a:pPr marL="914400" lvl="1" indent="-457200" algn="l">
              <a:buClr>
                <a:prstClr val="black">
                  <a:lumMod val="65000"/>
                  <a:lumOff val="35000"/>
                </a:prstClr>
              </a:buClr>
              <a:buFont typeface="Wingdings" panose="05000000000000000000" pitchFamily="2" charset="2"/>
              <a:buChar char="Ü"/>
            </a:pPr>
            <a:r>
              <a:rPr lang="en-US" altLang="en-US" dirty="0" smtClean="0">
                <a:solidFill>
                  <a:srgbClr val="F79646"/>
                </a:solidFill>
                <a:latin typeface="Arial" panose="020B0604020202020204" pitchFamily="34" charset="0"/>
                <a:cs typeface="Arial" panose="020B0604020202020204" pitchFamily="34" charset="0"/>
              </a:rPr>
              <a:t>imports and exports</a:t>
            </a:r>
            <a:r>
              <a:rPr lang="en-US" altLang="en-US" dirty="0" smtClean="0">
                <a:solidFill>
                  <a:prstClr val="black">
                    <a:lumMod val="50000"/>
                    <a:lumOff val="50000"/>
                  </a:prstClr>
                </a:solidFill>
                <a:latin typeface="Arial" panose="020B0604020202020204" pitchFamily="34" charset="0"/>
                <a:cs typeface="Arial" panose="020B0604020202020204" pitchFamily="34" charset="0"/>
              </a:rPr>
              <a:t>: the balance of trade</a:t>
            </a:r>
          </a:p>
          <a:p>
            <a:pPr marL="914400" lvl="1" indent="-457200" algn="l">
              <a:buClr>
                <a:prstClr val="black">
                  <a:lumMod val="65000"/>
                  <a:lumOff val="35000"/>
                </a:prstClr>
              </a:buClr>
              <a:buFont typeface="Wingdings" panose="05000000000000000000" pitchFamily="2" charset="2"/>
              <a:buChar char="Ü"/>
            </a:pPr>
            <a:r>
              <a:rPr lang="en-US" altLang="en-US" dirty="0" smtClean="0">
                <a:solidFill>
                  <a:srgbClr val="F79646"/>
                </a:solidFill>
                <a:latin typeface="Arial" panose="020B0604020202020204" pitchFamily="34" charset="0"/>
                <a:cs typeface="Arial" panose="020B0604020202020204" pitchFamily="34" charset="0"/>
              </a:rPr>
              <a:t>income flows</a:t>
            </a:r>
            <a:r>
              <a:rPr lang="en-US" altLang="en-US" dirty="0" smtClean="0">
                <a:solidFill>
                  <a:prstClr val="black">
                    <a:lumMod val="50000"/>
                    <a:lumOff val="50000"/>
                  </a:prstClr>
                </a:solidFill>
                <a:latin typeface="Arial" panose="020B0604020202020204" pitchFamily="34" charset="0"/>
                <a:cs typeface="Arial" panose="020B0604020202020204" pitchFamily="34" charset="0"/>
              </a:rPr>
              <a:t>: wages, rents, interest, and profit that Americans earn abroad, less the corresponding income foreigners earn in the United States</a:t>
            </a:r>
          </a:p>
          <a:p>
            <a:pPr marL="914400" lvl="1" indent="-457200" algn="l">
              <a:buClr>
                <a:prstClr val="black">
                  <a:lumMod val="65000"/>
                  <a:lumOff val="35000"/>
                </a:prstClr>
              </a:buClr>
              <a:buFont typeface="Wingdings" panose="05000000000000000000" pitchFamily="2" charset="2"/>
              <a:buChar char="Ü"/>
            </a:pPr>
            <a:r>
              <a:rPr lang="en-US" altLang="en-US" dirty="0" smtClean="0">
                <a:solidFill>
                  <a:srgbClr val="F79646"/>
                </a:solidFill>
                <a:latin typeface="Arial" panose="020B0604020202020204" pitchFamily="34" charset="0"/>
                <a:cs typeface="Arial" panose="020B0604020202020204" pitchFamily="34" charset="0"/>
              </a:rPr>
              <a:t>net transfers of money</a:t>
            </a:r>
            <a:r>
              <a:rPr lang="en-US" altLang="en-US" dirty="0" smtClean="0">
                <a:solidFill>
                  <a:prstClr val="black">
                    <a:lumMod val="50000"/>
                    <a:lumOff val="50000"/>
                  </a:prstClr>
                </a:solidFill>
                <a:latin typeface="Arial" panose="020B0604020202020204" pitchFamily="34" charset="0"/>
                <a:cs typeface="Arial" panose="020B0604020202020204" pitchFamily="34" charset="0"/>
              </a:rPr>
              <a:t>:</a:t>
            </a:r>
            <a:r>
              <a:rPr lang="en-US" altLang="en-US" dirty="0">
                <a:solidFill>
                  <a:prstClr val="black">
                    <a:lumMod val="50000"/>
                    <a:lumOff val="50000"/>
                  </a:prstClr>
                </a:solidFill>
                <a:latin typeface="Arial" panose="020B0604020202020204" pitchFamily="34" charset="0"/>
                <a:cs typeface="Arial" panose="020B0604020202020204" pitchFamily="34" charset="0"/>
              </a:rPr>
              <a:t> </a:t>
            </a:r>
            <a:r>
              <a:rPr lang="en-US" altLang="en-US" dirty="0" smtClean="0">
                <a:solidFill>
                  <a:prstClr val="black">
                    <a:lumMod val="50000"/>
                    <a:lumOff val="50000"/>
                  </a:prstClr>
                </a:solidFill>
                <a:latin typeface="Arial" panose="020B0604020202020204" pitchFamily="34" charset="0"/>
                <a:cs typeface="Arial" panose="020B0604020202020204" pitchFamily="34" charset="0"/>
              </a:rPr>
              <a:t>foreign aid, stipends paid to foreign students, and money that foreign workers in the United States send back to their families</a:t>
            </a:r>
          </a:p>
        </p:txBody>
      </p:sp>
      <p:sp>
        <p:nvSpPr>
          <p:cNvPr id="11" name="TextBox 10"/>
          <p:cNvSpPr txBox="1"/>
          <p:nvPr/>
        </p:nvSpPr>
        <p:spPr>
          <a:xfrm>
            <a:off x="7620000" y="6553200"/>
            <a:ext cx="817164" cy="261610"/>
          </a:xfrm>
          <a:prstGeom prst="rect">
            <a:avLst/>
          </a:prstGeom>
          <a:noFill/>
        </p:spPr>
        <p:txBody>
          <a:bodyPr wrap="square" rtlCol="0">
            <a:spAutoFit/>
          </a:bodyPr>
          <a:lstStyle/>
          <a:p>
            <a:pPr algn="ctr"/>
            <a:r>
              <a:rPr lang="en-US" sz="1100" dirty="0" smtClean="0">
                <a:solidFill>
                  <a:prstClr val="white"/>
                </a:solidFill>
                <a:latin typeface="Century Gothic" panose="020B0502020202020204" pitchFamily="34" charset="0"/>
              </a:rPr>
              <a:t>SLIDE </a:t>
            </a:r>
            <a:fld id="{6FD6B7A6-E1EC-4D2B-BE3B-190BA12621E0}" type="slidenum">
              <a:rPr lang="en-US" sz="1100" smtClean="0">
                <a:solidFill>
                  <a:prstClr val="white"/>
                </a:solidFill>
                <a:latin typeface="Century Gothic" panose="020B0502020202020204" pitchFamily="34" charset="0"/>
              </a:rPr>
              <a:pPr algn="ctr"/>
              <a:t>5</a:t>
            </a:fld>
            <a:endParaRPr lang="en-US" sz="1100" dirty="0">
              <a:solidFill>
                <a:prstClr val="white"/>
              </a:solidFill>
              <a:latin typeface="Century Gothic" panose="020B0502020202020204" pitchFamily="34" charset="0"/>
            </a:endParaRPr>
          </a:p>
        </p:txBody>
      </p:sp>
      <p:sp>
        <p:nvSpPr>
          <p:cNvPr id="8" name="TextBox 7"/>
          <p:cNvSpPr txBox="1"/>
          <p:nvPr/>
        </p:nvSpPr>
        <p:spPr>
          <a:xfrm>
            <a:off x="6553200" y="6560940"/>
            <a:ext cx="1037463" cy="261610"/>
          </a:xfrm>
          <a:prstGeom prst="rect">
            <a:avLst/>
          </a:prstGeom>
          <a:noFill/>
        </p:spPr>
        <p:txBody>
          <a:bodyPr wrap="none" rtlCol="0">
            <a:spAutoFit/>
          </a:bodyPr>
          <a:lstStyle/>
          <a:p>
            <a:r>
              <a:rPr lang="en-US" sz="1100" dirty="0" smtClean="0">
                <a:solidFill>
                  <a:prstClr val="black">
                    <a:lumMod val="50000"/>
                    <a:lumOff val="50000"/>
                  </a:prstClr>
                </a:solidFill>
                <a:latin typeface="Century Gothic" panose="020B0502020202020204" pitchFamily="34" charset="0"/>
              </a:rPr>
              <a:t>CHAPTER 27</a:t>
            </a:r>
            <a:r>
              <a:rPr lang="en-US" sz="1100" dirty="0" smtClean="0">
                <a:solidFill>
                  <a:srgbClr val="009999"/>
                </a:solidFill>
                <a:latin typeface="Century Gothic" panose="020B0502020202020204" pitchFamily="34" charset="0"/>
              </a:rPr>
              <a:t> </a:t>
            </a:r>
            <a:endParaRPr lang="en-US" sz="1100"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1168802140"/>
      </p:ext>
    </p:extLst>
  </p:cSld>
  <p:clrMapOvr>
    <a:masterClrMapping/>
  </p:clrMapOvr>
  <p:transition spd="slow">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sosceles Triangle 8"/>
          <p:cNvSpPr/>
          <p:nvPr/>
        </p:nvSpPr>
        <p:spPr>
          <a:xfrm rot="10800000">
            <a:off x="457200" y="685800"/>
            <a:ext cx="848247" cy="514406"/>
          </a:xfrm>
          <a:prstGeom prst="triangle">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ounded Rectangle 12"/>
          <p:cNvSpPr/>
          <p:nvPr/>
        </p:nvSpPr>
        <p:spPr>
          <a:xfrm>
            <a:off x="138063" y="381000"/>
            <a:ext cx="7939137" cy="594360"/>
          </a:xfrm>
          <a:prstGeom prst="roundRect">
            <a:avLst>
              <a:gd name="adj" fmla="val 22445"/>
            </a:avLst>
          </a:prstGeom>
          <a:solidFill>
            <a:srgbClr val="00999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TextBox 13"/>
          <p:cNvSpPr txBox="1"/>
          <p:nvPr/>
        </p:nvSpPr>
        <p:spPr>
          <a:xfrm>
            <a:off x="291262" y="370708"/>
            <a:ext cx="4943982" cy="600164"/>
          </a:xfrm>
          <a:prstGeom prst="rect">
            <a:avLst/>
          </a:prstGeom>
          <a:noFill/>
        </p:spPr>
        <p:txBody>
          <a:bodyPr wrap="none" rtlCol="0">
            <a:spAutoFit/>
          </a:bodyPr>
          <a:lstStyle/>
          <a:p>
            <a:r>
              <a:rPr lang="en-US" sz="3300" dirty="0" smtClean="0">
                <a:solidFill>
                  <a:prstClr val="white"/>
                </a:solidFill>
                <a:latin typeface="Century Gothic" panose="020B0502020202020204" pitchFamily="34" charset="0"/>
              </a:rPr>
              <a:t>THE CAPITAL ACCOUNT</a:t>
            </a:r>
            <a:endParaRPr lang="en-US" sz="3300" dirty="0">
              <a:solidFill>
                <a:prstClr val="white"/>
              </a:solidFill>
              <a:latin typeface="Century Gothic" panose="020B0502020202020204" pitchFamily="34" charset="0"/>
            </a:endParaRPr>
          </a:p>
        </p:txBody>
      </p:sp>
      <p:sp>
        <p:nvSpPr>
          <p:cNvPr id="7" name="Content Placeholder 2"/>
          <p:cNvSpPr txBox="1">
            <a:spLocks/>
          </p:cNvSpPr>
          <p:nvPr/>
        </p:nvSpPr>
        <p:spPr>
          <a:xfrm>
            <a:off x="228600" y="1295400"/>
            <a:ext cx="7620000" cy="4876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buClr>
                <a:prstClr val="black">
                  <a:lumMod val="65000"/>
                  <a:lumOff val="35000"/>
                </a:prstClr>
              </a:buClr>
              <a:buFont typeface="Wingdings" panose="05000000000000000000" pitchFamily="2" charset="2"/>
              <a:buChar char="Ü"/>
            </a:pPr>
            <a:r>
              <a:rPr lang="en-US" altLang="en-US" dirty="0" smtClean="0">
                <a:solidFill>
                  <a:prstClr val="black">
                    <a:lumMod val="50000"/>
                    <a:lumOff val="50000"/>
                  </a:prstClr>
                </a:solidFill>
                <a:latin typeface="Arial" panose="020B0604020202020204" pitchFamily="34" charset="0"/>
                <a:cs typeface="Arial" panose="020B0604020202020204" pitchFamily="34" charset="0"/>
              </a:rPr>
              <a:t>Summarizes the flow of money into and out of domestic and foreign assets. This includes:</a:t>
            </a:r>
          </a:p>
          <a:p>
            <a:pPr marL="914400" lvl="1" indent="-457200" algn="l">
              <a:buClr>
                <a:prstClr val="black">
                  <a:lumMod val="65000"/>
                  <a:lumOff val="35000"/>
                </a:prstClr>
              </a:buClr>
              <a:buFont typeface="Wingdings" panose="05000000000000000000" pitchFamily="2" charset="2"/>
              <a:buChar char="Ü"/>
            </a:pPr>
            <a:r>
              <a:rPr lang="en-US" altLang="en-US" dirty="0" smtClean="0">
                <a:solidFill>
                  <a:srgbClr val="F79646"/>
                </a:solidFill>
                <a:latin typeface="Arial" panose="020B0604020202020204" pitchFamily="34" charset="0"/>
                <a:cs typeface="Arial" panose="020B0604020202020204" pitchFamily="34" charset="0"/>
              </a:rPr>
              <a:t>investments by foreign companies</a:t>
            </a:r>
            <a:r>
              <a:rPr lang="en-US" altLang="en-US" dirty="0">
                <a:solidFill>
                  <a:prstClr val="black">
                    <a:lumMod val="50000"/>
                    <a:lumOff val="50000"/>
                  </a:prstClr>
                </a:solidFill>
                <a:latin typeface="Arial" panose="020B0604020202020204" pitchFamily="34" charset="0"/>
                <a:cs typeface="Arial" panose="020B0604020202020204" pitchFamily="34" charset="0"/>
              </a:rPr>
              <a:t> </a:t>
            </a:r>
            <a:r>
              <a:rPr lang="en-US" altLang="en-US" dirty="0" smtClean="0">
                <a:solidFill>
                  <a:prstClr val="black">
                    <a:lumMod val="50000"/>
                    <a:lumOff val="50000"/>
                  </a:prstClr>
                </a:solidFill>
                <a:latin typeface="Arial" panose="020B0604020202020204" pitchFamily="34" charset="0"/>
                <a:cs typeface="Arial" panose="020B0604020202020204" pitchFamily="34" charset="0"/>
              </a:rPr>
              <a:t>in domestic plants or subsidiaries.</a:t>
            </a:r>
          </a:p>
          <a:p>
            <a:pPr marL="1371600" lvl="2" indent="-457200" algn="l">
              <a:buClr>
                <a:prstClr val="black">
                  <a:lumMod val="65000"/>
                  <a:lumOff val="35000"/>
                </a:prstClr>
              </a:buClr>
              <a:buFont typeface="Wingdings" panose="05000000000000000000" pitchFamily="2" charset="2"/>
              <a:buChar char="Ü"/>
            </a:pPr>
            <a:r>
              <a:rPr lang="en-US" altLang="en-US" dirty="0" smtClean="0">
                <a:solidFill>
                  <a:prstClr val="black">
                    <a:lumMod val="50000"/>
                    <a:lumOff val="50000"/>
                  </a:prstClr>
                </a:solidFill>
                <a:latin typeface="Arial" panose="020B0604020202020204" pitchFamily="34" charset="0"/>
                <a:cs typeface="Arial" panose="020B0604020202020204" pitchFamily="34" charset="0"/>
              </a:rPr>
              <a:t>The profits of these investments, however, are counted in the current account.</a:t>
            </a:r>
          </a:p>
          <a:p>
            <a:pPr marL="914400" lvl="1" indent="-457200" algn="l">
              <a:buClr>
                <a:prstClr val="black">
                  <a:lumMod val="65000"/>
                  <a:lumOff val="35000"/>
                </a:prstClr>
              </a:buClr>
              <a:buFont typeface="Wingdings" panose="05000000000000000000" pitchFamily="2" charset="2"/>
              <a:buChar char="Ü"/>
            </a:pPr>
            <a:r>
              <a:rPr lang="en-US" altLang="en-US" dirty="0" smtClean="0">
                <a:solidFill>
                  <a:srgbClr val="F79646"/>
                </a:solidFill>
                <a:latin typeface="Arial" panose="020B0604020202020204" pitchFamily="34" charset="0"/>
                <a:cs typeface="Arial" panose="020B0604020202020204" pitchFamily="34" charset="0"/>
              </a:rPr>
              <a:t>foreign holdings of U.S. assets</a:t>
            </a:r>
            <a:r>
              <a:rPr lang="en-US" altLang="en-US" dirty="0" smtClean="0">
                <a:solidFill>
                  <a:prstClr val="black">
                    <a:lumMod val="50000"/>
                    <a:lumOff val="50000"/>
                  </a:prstClr>
                </a:solidFill>
                <a:latin typeface="Arial" panose="020B0604020202020204" pitchFamily="34" charset="0"/>
                <a:cs typeface="Arial" panose="020B0604020202020204" pitchFamily="34" charset="0"/>
              </a:rPr>
              <a:t>. This includes portfolio investments: mutual funds, stocks, bonds, and bank deposits.</a:t>
            </a:r>
          </a:p>
        </p:txBody>
      </p:sp>
      <p:sp>
        <p:nvSpPr>
          <p:cNvPr id="11" name="TextBox 10"/>
          <p:cNvSpPr txBox="1"/>
          <p:nvPr/>
        </p:nvSpPr>
        <p:spPr>
          <a:xfrm>
            <a:off x="7620000" y="6553200"/>
            <a:ext cx="817164" cy="261610"/>
          </a:xfrm>
          <a:prstGeom prst="rect">
            <a:avLst/>
          </a:prstGeom>
          <a:noFill/>
        </p:spPr>
        <p:txBody>
          <a:bodyPr wrap="square" rtlCol="0">
            <a:spAutoFit/>
          </a:bodyPr>
          <a:lstStyle/>
          <a:p>
            <a:pPr algn="ctr"/>
            <a:r>
              <a:rPr lang="en-US" sz="1100" dirty="0" smtClean="0">
                <a:solidFill>
                  <a:prstClr val="white"/>
                </a:solidFill>
                <a:latin typeface="Century Gothic" panose="020B0502020202020204" pitchFamily="34" charset="0"/>
              </a:rPr>
              <a:t>SLIDE </a:t>
            </a:r>
            <a:fld id="{6FD6B7A6-E1EC-4D2B-BE3B-190BA12621E0}" type="slidenum">
              <a:rPr lang="en-US" sz="1100" smtClean="0">
                <a:solidFill>
                  <a:prstClr val="white"/>
                </a:solidFill>
                <a:latin typeface="Century Gothic" panose="020B0502020202020204" pitchFamily="34" charset="0"/>
              </a:rPr>
              <a:pPr algn="ctr"/>
              <a:t>6</a:t>
            </a:fld>
            <a:endParaRPr lang="en-US" sz="1100" dirty="0">
              <a:solidFill>
                <a:prstClr val="white"/>
              </a:solidFill>
              <a:latin typeface="Century Gothic" panose="020B0502020202020204" pitchFamily="34" charset="0"/>
            </a:endParaRPr>
          </a:p>
        </p:txBody>
      </p:sp>
      <p:sp>
        <p:nvSpPr>
          <p:cNvPr id="8" name="TextBox 7"/>
          <p:cNvSpPr txBox="1"/>
          <p:nvPr/>
        </p:nvSpPr>
        <p:spPr>
          <a:xfrm>
            <a:off x="6553200" y="6560940"/>
            <a:ext cx="1037463" cy="261610"/>
          </a:xfrm>
          <a:prstGeom prst="rect">
            <a:avLst/>
          </a:prstGeom>
          <a:noFill/>
        </p:spPr>
        <p:txBody>
          <a:bodyPr wrap="none" rtlCol="0">
            <a:spAutoFit/>
          </a:bodyPr>
          <a:lstStyle/>
          <a:p>
            <a:r>
              <a:rPr lang="en-US" sz="1100" dirty="0" smtClean="0">
                <a:solidFill>
                  <a:prstClr val="black">
                    <a:lumMod val="50000"/>
                    <a:lumOff val="50000"/>
                  </a:prstClr>
                </a:solidFill>
                <a:latin typeface="Century Gothic" panose="020B0502020202020204" pitchFamily="34" charset="0"/>
              </a:rPr>
              <a:t>CHAPTER 27</a:t>
            </a:r>
            <a:r>
              <a:rPr lang="en-US" sz="1100" dirty="0" smtClean="0">
                <a:solidFill>
                  <a:srgbClr val="009999"/>
                </a:solidFill>
                <a:latin typeface="Century Gothic" panose="020B0502020202020204" pitchFamily="34" charset="0"/>
              </a:rPr>
              <a:t> </a:t>
            </a:r>
            <a:endParaRPr lang="en-US" sz="1100"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100081160"/>
      </p:ext>
    </p:extLst>
  </p:cSld>
  <p:clrMapOvr>
    <a:masterClrMapping/>
  </p:clrMapOvr>
  <p:transition spd="slow">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9144000" cy="6579384"/>
          </a:xfrm>
          <a:prstGeom prst="rect">
            <a:avLst/>
          </a:prstGeom>
          <a:gradFill flip="none" rotWithShape="1">
            <a:gsLst>
              <a:gs pos="0">
                <a:schemeClr val="bg1">
                  <a:shade val="30000"/>
                  <a:satMod val="115000"/>
                </a:schemeClr>
              </a:gs>
              <a:gs pos="13000">
                <a:schemeClr val="bg1">
                  <a:shade val="67500"/>
                  <a:satMod val="115000"/>
                </a:schemeClr>
              </a:gs>
              <a:gs pos="100000">
                <a:schemeClr val="bg1">
                  <a:shade val="100000"/>
                  <a:satMod val="115000"/>
                </a:schemeClr>
              </a:gs>
            </a:gsLst>
            <a:lin ang="162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Round Diagonal Corner Rectangle 10"/>
          <p:cNvSpPr/>
          <p:nvPr/>
        </p:nvSpPr>
        <p:spPr>
          <a:xfrm>
            <a:off x="76200" y="1143000"/>
            <a:ext cx="8991600" cy="4800600"/>
          </a:xfrm>
          <a:prstGeom prst="round2DiagRect">
            <a:avLst>
              <a:gd name="adj1" fmla="val 8204"/>
              <a:gd name="adj2" fmla="val 194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8" name="Isosceles Triangle 17"/>
          <p:cNvSpPr/>
          <p:nvPr/>
        </p:nvSpPr>
        <p:spPr>
          <a:xfrm rot="10800000">
            <a:off x="457200" y="704794"/>
            <a:ext cx="848247" cy="514406"/>
          </a:xfrm>
          <a:prstGeom prst="triangle">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ounded Rectangle 12"/>
          <p:cNvSpPr/>
          <p:nvPr/>
        </p:nvSpPr>
        <p:spPr>
          <a:xfrm>
            <a:off x="152399" y="399994"/>
            <a:ext cx="8164790" cy="594360"/>
          </a:xfrm>
          <a:prstGeom prst="roundRect">
            <a:avLst>
              <a:gd name="adj" fmla="val 22445"/>
            </a:avLst>
          </a:prstGeom>
          <a:solidFill>
            <a:srgbClr val="00999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TextBox 13"/>
          <p:cNvSpPr txBox="1"/>
          <p:nvPr/>
        </p:nvSpPr>
        <p:spPr>
          <a:xfrm>
            <a:off x="341563" y="397092"/>
            <a:ext cx="7249100" cy="600164"/>
          </a:xfrm>
          <a:prstGeom prst="rect">
            <a:avLst/>
          </a:prstGeom>
          <a:noFill/>
        </p:spPr>
        <p:txBody>
          <a:bodyPr wrap="none" rtlCol="0">
            <a:spAutoFit/>
          </a:bodyPr>
          <a:lstStyle/>
          <a:p>
            <a:r>
              <a:rPr lang="en-US" sz="3300" dirty="0" smtClean="0">
                <a:solidFill>
                  <a:prstClr val="white"/>
                </a:solidFill>
                <a:latin typeface="Century Gothic" panose="020B0502020202020204" pitchFamily="34" charset="0"/>
              </a:rPr>
              <a:t>THE BALANCE OF PAYMENTS (2015)</a:t>
            </a:r>
            <a:endParaRPr lang="en-US" sz="3300" dirty="0">
              <a:solidFill>
                <a:prstClr val="white"/>
              </a:solidFill>
              <a:latin typeface="Century Gothic" panose="020B0502020202020204" pitchFamily="34" charset="0"/>
            </a:endParaRPr>
          </a:p>
        </p:txBody>
      </p:sp>
      <p:sp>
        <p:nvSpPr>
          <p:cNvPr id="12" name="TextBox 11"/>
          <p:cNvSpPr txBox="1"/>
          <p:nvPr/>
        </p:nvSpPr>
        <p:spPr>
          <a:xfrm>
            <a:off x="7620000" y="6553200"/>
            <a:ext cx="817164" cy="261610"/>
          </a:xfrm>
          <a:prstGeom prst="rect">
            <a:avLst/>
          </a:prstGeom>
          <a:noFill/>
        </p:spPr>
        <p:txBody>
          <a:bodyPr wrap="square" rtlCol="0">
            <a:spAutoFit/>
          </a:bodyPr>
          <a:lstStyle/>
          <a:p>
            <a:pPr algn="ctr"/>
            <a:r>
              <a:rPr lang="en-US" sz="1100" dirty="0" smtClean="0">
                <a:solidFill>
                  <a:prstClr val="white"/>
                </a:solidFill>
                <a:latin typeface="Century Gothic" panose="020B0502020202020204" pitchFamily="34" charset="0"/>
              </a:rPr>
              <a:t>SLIDE </a:t>
            </a:r>
            <a:fld id="{6FD6B7A6-E1EC-4D2B-BE3B-190BA12621E0}" type="slidenum">
              <a:rPr lang="en-US" sz="1100" smtClean="0">
                <a:solidFill>
                  <a:prstClr val="white"/>
                </a:solidFill>
                <a:latin typeface="Century Gothic" panose="020B0502020202020204" pitchFamily="34" charset="0"/>
              </a:rPr>
              <a:pPr algn="ctr"/>
              <a:t>7</a:t>
            </a:fld>
            <a:endParaRPr lang="en-US" sz="1100" dirty="0">
              <a:solidFill>
                <a:prstClr val="white"/>
              </a:solidFill>
              <a:latin typeface="Century Gothic" panose="020B0502020202020204" pitchFamily="34" charset="0"/>
            </a:endParaRPr>
          </a:p>
        </p:txBody>
      </p:sp>
      <p:sp>
        <p:nvSpPr>
          <p:cNvPr id="17" name="Content Placeholder 2"/>
          <p:cNvSpPr txBox="1">
            <a:spLocks/>
          </p:cNvSpPr>
          <p:nvPr/>
        </p:nvSpPr>
        <p:spPr>
          <a:xfrm>
            <a:off x="0" y="6019800"/>
            <a:ext cx="9144000" cy="525394"/>
          </a:xfrm>
          <a:prstGeom prst="rect">
            <a:avLst/>
          </a:prstGeom>
        </p:spPr>
        <p:txBody>
          <a:bodyPr vert="horz" lIns="91440" tIns="45720" rIns="91440" bIns="45720" rtlCol="0">
            <a:normAutofit fontScale="925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buClr>
                <a:prstClr val="black">
                  <a:lumMod val="65000"/>
                  <a:lumOff val="35000"/>
                </a:prstClr>
              </a:buClr>
            </a:pPr>
            <a:r>
              <a:rPr lang="en-US" altLang="en-US" sz="2800" dirty="0" smtClean="0">
                <a:solidFill>
                  <a:prstClr val="black">
                    <a:lumMod val="75000"/>
                    <a:lumOff val="25000"/>
                  </a:prstClr>
                </a:solidFill>
                <a:latin typeface="Arial" panose="020B0604020202020204" pitchFamily="34" charset="0"/>
                <a:cs typeface="Arial" panose="020B0604020202020204" pitchFamily="34" charset="0"/>
              </a:rPr>
              <a:t>The current and capital accounts balance each other out.</a:t>
            </a:r>
          </a:p>
        </p:txBody>
      </p:sp>
      <p:sp>
        <p:nvSpPr>
          <p:cNvPr id="16" name="TextBox 15"/>
          <p:cNvSpPr txBox="1"/>
          <p:nvPr/>
        </p:nvSpPr>
        <p:spPr>
          <a:xfrm>
            <a:off x="6553200" y="6560940"/>
            <a:ext cx="1037463" cy="261610"/>
          </a:xfrm>
          <a:prstGeom prst="rect">
            <a:avLst/>
          </a:prstGeom>
          <a:noFill/>
        </p:spPr>
        <p:txBody>
          <a:bodyPr wrap="none" rtlCol="0">
            <a:spAutoFit/>
          </a:bodyPr>
          <a:lstStyle/>
          <a:p>
            <a:r>
              <a:rPr lang="en-US" sz="1100" dirty="0" smtClean="0">
                <a:solidFill>
                  <a:prstClr val="black">
                    <a:lumMod val="50000"/>
                    <a:lumOff val="50000"/>
                  </a:prstClr>
                </a:solidFill>
                <a:latin typeface="Century Gothic" panose="020B0502020202020204" pitchFamily="34" charset="0"/>
              </a:rPr>
              <a:t>CHAPTER 27</a:t>
            </a:r>
            <a:r>
              <a:rPr lang="en-US" sz="1100" dirty="0" smtClean="0">
                <a:solidFill>
                  <a:srgbClr val="009999"/>
                </a:solidFill>
                <a:latin typeface="Century Gothic" panose="020B0502020202020204" pitchFamily="34" charset="0"/>
              </a:rPr>
              <a:t> </a:t>
            </a:r>
            <a:endParaRPr lang="en-US" sz="1100" dirty="0">
              <a:solidFill>
                <a:prstClr val="white"/>
              </a:solidFill>
              <a:latin typeface="Century Gothic" panose="020B0502020202020204" pitchFamily="34" charset="0"/>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41563" y="1219200"/>
            <a:ext cx="8497637" cy="4648200"/>
          </a:xfrm>
          <a:prstGeom prst="rect">
            <a:avLst/>
          </a:prstGeom>
        </p:spPr>
      </p:pic>
    </p:spTree>
    <p:extLst>
      <p:ext uri="{BB962C8B-B14F-4D97-AF65-F5344CB8AC3E}">
        <p14:creationId xmlns:p14="http://schemas.microsoft.com/office/powerpoint/2010/main" val="2444712513"/>
      </p:ext>
    </p:extLst>
  </p:cSld>
  <p:clrMapOvr>
    <a:masterClrMapping/>
  </p:clrMapOvr>
  <p:transition spd="slow">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hiang\Dropbox\Eric Chiang - Jeremys slide files\Core3e_Lecture10_Chapter27\Core3e_Lecture10_Chapter27\Slide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
            <a:ext cx="9144000" cy="659282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7620000" y="6553200"/>
            <a:ext cx="817164" cy="261610"/>
          </a:xfrm>
          <a:prstGeom prst="rect">
            <a:avLst/>
          </a:prstGeom>
          <a:noFill/>
        </p:spPr>
        <p:txBody>
          <a:bodyPr wrap="square" rtlCol="0">
            <a:spAutoFit/>
          </a:bodyPr>
          <a:lstStyle/>
          <a:p>
            <a:pPr algn="ctr"/>
            <a:r>
              <a:rPr lang="en-US" sz="1100" dirty="0" smtClean="0">
                <a:solidFill>
                  <a:prstClr val="white"/>
                </a:solidFill>
                <a:latin typeface="Century Gothic" panose="020B0502020202020204" pitchFamily="34" charset="0"/>
              </a:rPr>
              <a:t>SLIDE </a:t>
            </a:r>
            <a:fld id="{6FD6B7A6-E1EC-4D2B-BE3B-190BA12621E0}" type="slidenum">
              <a:rPr lang="en-US" sz="1100" smtClean="0">
                <a:solidFill>
                  <a:prstClr val="white"/>
                </a:solidFill>
                <a:latin typeface="Century Gothic" panose="020B0502020202020204" pitchFamily="34" charset="0"/>
              </a:rPr>
              <a:pPr algn="ctr"/>
              <a:t>8</a:t>
            </a:fld>
            <a:endParaRPr lang="en-US" sz="1100" dirty="0">
              <a:solidFill>
                <a:prstClr val="white"/>
              </a:solidFill>
              <a:latin typeface="Century Gothic" panose="020B0502020202020204" pitchFamily="34" charset="0"/>
            </a:endParaRPr>
          </a:p>
        </p:txBody>
      </p:sp>
      <p:sp>
        <p:nvSpPr>
          <p:cNvPr id="9" name="TextBox 8"/>
          <p:cNvSpPr txBox="1"/>
          <p:nvPr/>
        </p:nvSpPr>
        <p:spPr>
          <a:xfrm>
            <a:off x="6553200" y="6560940"/>
            <a:ext cx="1037463" cy="261610"/>
          </a:xfrm>
          <a:prstGeom prst="rect">
            <a:avLst/>
          </a:prstGeom>
          <a:noFill/>
        </p:spPr>
        <p:txBody>
          <a:bodyPr wrap="none" rtlCol="0">
            <a:spAutoFit/>
          </a:bodyPr>
          <a:lstStyle/>
          <a:p>
            <a:r>
              <a:rPr lang="en-US" sz="1100" dirty="0" smtClean="0">
                <a:solidFill>
                  <a:prstClr val="black">
                    <a:lumMod val="50000"/>
                    <a:lumOff val="50000"/>
                  </a:prstClr>
                </a:solidFill>
                <a:latin typeface="Century Gothic" panose="020B0502020202020204" pitchFamily="34" charset="0"/>
              </a:rPr>
              <a:t>CHAPTER 27</a:t>
            </a:r>
            <a:r>
              <a:rPr lang="en-US" sz="1100" dirty="0" smtClean="0">
                <a:solidFill>
                  <a:srgbClr val="009999"/>
                </a:solidFill>
                <a:latin typeface="Century Gothic" panose="020B0502020202020204" pitchFamily="34" charset="0"/>
              </a:rPr>
              <a:t> </a:t>
            </a:r>
            <a:endParaRPr lang="en-US" sz="1100" dirty="0">
              <a:solidFill>
                <a:prstClr val="white"/>
              </a:solidFill>
              <a:latin typeface="Century Gothic" panose="020B0502020202020204" pitchFamily="34" charset="0"/>
            </a:endParaRPr>
          </a:p>
        </p:txBody>
      </p:sp>
      <p:sp>
        <p:nvSpPr>
          <p:cNvPr id="5" name="TextBox 4"/>
          <p:cNvSpPr txBox="1"/>
          <p:nvPr/>
        </p:nvSpPr>
        <p:spPr>
          <a:xfrm>
            <a:off x="8839200" y="114301"/>
            <a:ext cx="307777" cy="3467099"/>
          </a:xfrm>
          <a:prstGeom prst="rect">
            <a:avLst/>
          </a:prstGeom>
          <a:noFill/>
        </p:spPr>
        <p:txBody>
          <a:bodyPr vert="vert270" wrap="square" rtlCol="0">
            <a:spAutoFit/>
          </a:bodyPr>
          <a:lstStyle/>
          <a:p>
            <a:pPr algn="r"/>
            <a:r>
              <a:rPr lang="en-US" sz="800" dirty="0">
                <a:solidFill>
                  <a:srgbClr val="000000"/>
                </a:solidFill>
                <a:latin typeface="Century Gothic"/>
                <a:ea typeface="Century Gothic"/>
                <a:cs typeface="Century Gothic"/>
              </a:rPr>
              <a:t>ERIC CHIANG</a:t>
            </a:r>
            <a:endParaRPr lang="en-US" sz="800" dirty="0">
              <a:solidFill>
                <a:srgbClr val="000000"/>
              </a:solidFill>
              <a:latin typeface="Century Gothic" pitchFamily="34" charset="0"/>
            </a:endParaRPr>
          </a:p>
        </p:txBody>
      </p:sp>
    </p:spTree>
    <p:extLst>
      <p:ext uri="{BB962C8B-B14F-4D97-AF65-F5344CB8AC3E}">
        <p14:creationId xmlns:p14="http://schemas.microsoft.com/office/powerpoint/2010/main" val="1192232960"/>
      </p:ext>
    </p:extLst>
  </p:cSld>
  <p:clrMapOvr>
    <a:masterClrMapping/>
  </p:clrMapOvr>
  <p:transition spd="slow">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9144000" cy="6579384"/>
          </a:xfrm>
          <a:prstGeom prst="rect">
            <a:avLst/>
          </a:prstGeom>
          <a:gradFill flip="none" rotWithShape="1">
            <a:gsLst>
              <a:gs pos="0">
                <a:schemeClr val="bg1">
                  <a:shade val="30000"/>
                  <a:satMod val="115000"/>
                </a:schemeClr>
              </a:gs>
              <a:gs pos="13000">
                <a:schemeClr val="bg1">
                  <a:shade val="67500"/>
                  <a:satMod val="115000"/>
                </a:schemeClr>
              </a:gs>
              <a:gs pos="100000">
                <a:schemeClr val="bg1">
                  <a:shade val="100000"/>
                  <a:satMod val="115000"/>
                </a:schemeClr>
              </a:gs>
            </a:gsLst>
            <a:lin ang="162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Round Diagonal Corner Rectangle 10"/>
          <p:cNvSpPr/>
          <p:nvPr/>
        </p:nvSpPr>
        <p:spPr>
          <a:xfrm>
            <a:off x="402036" y="1009594"/>
            <a:ext cx="8360964" cy="5391206"/>
          </a:xfrm>
          <a:prstGeom prst="round2DiagRect">
            <a:avLst>
              <a:gd name="adj1" fmla="val 10854"/>
              <a:gd name="adj2" fmla="val 194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8" name="Isosceles Triangle 17"/>
          <p:cNvSpPr/>
          <p:nvPr/>
        </p:nvSpPr>
        <p:spPr>
          <a:xfrm rot="10800000">
            <a:off x="674411" y="609600"/>
            <a:ext cx="848247" cy="514406"/>
          </a:xfrm>
          <a:prstGeom prst="triangle">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ounded Rectangle 12"/>
          <p:cNvSpPr/>
          <p:nvPr/>
        </p:nvSpPr>
        <p:spPr>
          <a:xfrm>
            <a:off x="402036" y="304800"/>
            <a:ext cx="8360964" cy="594360"/>
          </a:xfrm>
          <a:prstGeom prst="roundRect">
            <a:avLst>
              <a:gd name="adj" fmla="val 34464"/>
            </a:avLst>
          </a:prstGeom>
          <a:solidFill>
            <a:srgbClr val="00999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TextBox 13"/>
          <p:cNvSpPr txBox="1"/>
          <p:nvPr/>
        </p:nvSpPr>
        <p:spPr>
          <a:xfrm>
            <a:off x="546357" y="314236"/>
            <a:ext cx="6425157" cy="600164"/>
          </a:xfrm>
          <a:prstGeom prst="rect">
            <a:avLst/>
          </a:prstGeom>
          <a:noFill/>
        </p:spPr>
        <p:txBody>
          <a:bodyPr wrap="none" rtlCol="0">
            <a:spAutoFit/>
          </a:bodyPr>
          <a:lstStyle/>
          <a:p>
            <a:r>
              <a:rPr lang="en-US" sz="3300" dirty="0" smtClean="0">
                <a:solidFill>
                  <a:prstClr val="white"/>
                </a:solidFill>
                <a:latin typeface="Century Gothic" panose="020B0502020202020204" pitchFamily="34" charset="0"/>
              </a:rPr>
              <a:t>U.S. DOLLAR EXCHANGE RATES</a:t>
            </a:r>
            <a:endParaRPr lang="en-US" sz="3300" dirty="0">
              <a:solidFill>
                <a:prstClr val="white"/>
              </a:solidFill>
              <a:latin typeface="Century Gothic" panose="020B0502020202020204" pitchFamily="34" charset="0"/>
            </a:endParaRPr>
          </a:p>
        </p:txBody>
      </p:sp>
      <p:sp>
        <p:nvSpPr>
          <p:cNvPr id="12" name="TextBox 11"/>
          <p:cNvSpPr txBox="1"/>
          <p:nvPr/>
        </p:nvSpPr>
        <p:spPr>
          <a:xfrm>
            <a:off x="7620000" y="6553200"/>
            <a:ext cx="817164" cy="261610"/>
          </a:xfrm>
          <a:prstGeom prst="rect">
            <a:avLst/>
          </a:prstGeom>
          <a:noFill/>
        </p:spPr>
        <p:txBody>
          <a:bodyPr wrap="square" rtlCol="0">
            <a:spAutoFit/>
          </a:bodyPr>
          <a:lstStyle/>
          <a:p>
            <a:pPr algn="ctr"/>
            <a:r>
              <a:rPr lang="en-US" sz="1100" dirty="0" smtClean="0">
                <a:solidFill>
                  <a:prstClr val="white"/>
                </a:solidFill>
                <a:latin typeface="Century Gothic" panose="020B0502020202020204" pitchFamily="34" charset="0"/>
              </a:rPr>
              <a:t>SLIDE </a:t>
            </a:r>
            <a:fld id="{6FD6B7A6-E1EC-4D2B-BE3B-190BA12621E0}" type="slidenum">
              <a:rPr lang="en-US" sz="1100" smtClean="0">
                <a:solidFill>
                  <a:prstClr val="white"/>
                </a:solidFill>
                <a:latin typeface="Century Gothic" panose="020B0502020202020204" pitchFamily="34" charset="0"/>
              </a:rPr>
              <a:pPr algn="ctr"/>
              <a:t>9</a:t>
            </a:fld>
            <a:endParaRPr lang="en-US" sz="1100" dirty="0">
              <a:solidFill>
                <a:prstClr val="white"/>
              </a:solidFill>
              <a:latin typeface="Century Gothic" panose="020B0502020202020204" pitchFamily="34" charset="0"/>
            </a:endParaRPr>
          </a:p>
        </p:txBody>
      </p:sp>
      <p:sp>
        <p:nvSpPr>
          <p:cNvPr id="16" name="TextBox 15"/>
          <p:cNvSpPr txBox="1"/>
          <p:nvPr/>
        </p:nvSpPr>
        <p:spPr>
          <a:xfrm>
            <a:off x="6553200" y="6560940"/>
            <a:ext cx="1037463" cy="261610"/>
          </a:xfrm>
          <a:prstGeom prst="rect">
            <a:avLst/>
          </a:prstGeom>
          <a:noFill/>
        </p:spPr>
        <p:txBody>
          <a:bodyPr wrap="none" rtlCol="0">
            <a:spAutoFit/>
          </a:bodyPr>
          <a:lstStyle/>
          <a:p>
            <a:r>
              <a:rPr lang="en-US" sz="1100" dirty="0" smtClean="0">
                <a:solidFill>
                  <a:prstClr val="black">
                    <a:lumMod val="50000"/>
                    <a:lumOff val="50000"/>
                  </a:prstClr>
                </a:solidFill>
                <a:latin typeface="Century Gothic" panose="020B0502020202020204" pitchFamily="34" charset="0"/>
              </a:rPr>
              <a:t>CHAPTER 27</a:t>
            </a:r>
            <a:r>
              <a:rPr lang="en-US" sz="1100" dirty="0" smtClean="0">
                <a:solidFill>
                  <a:srgbClr val="009999"/>
                </a:solidFill>
                <a:latin typeface="Century Gothic" panose="020B0502020202020204" pitchFamily="34" charset="0"/>
              </a:rPr>
              <a:t> </a:t>
            </a:r>
            <a:endParaRPr lang="en-US" sz="1100" dirty="0">
              <a:solidFill>
                <a:prstClr val="white"/>
              </a:solidFill>
              <a:latin typeface="Century Gothic" panose="020B0502020202020204" pitchFamily="34" charset="0"/>
            </a:endParaRPr>
          </a:p>
        </p:txBody>
      </p:sp>
      <p:pic>
        <p:nvPicPr>
          <p:cNvPr id="2050" name="Picture 2" descr="C:\Users\chiang\Dropbox\Eric Chiang - Jeremys slide files\Core3e_Lecture10_Chapter27\Core3e_Lecture10_Chapter27\Slide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0007" y="1205404"/>
            <a:ext cx="6927193" cy="5195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8576066"/>
      </p:ext>
    </p:extLst>
  </p:cSld>
  <p:clrMapOvr>
    <a:masterClrMapping/>
  </p:clrMapOvr>
  <p:transition spd="slow">
    <p:fade thruBlk="1"/>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Food for though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Bas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2_Master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2_Master Slide 1">
        <a:dk1>
          <a:srgbClr val="000000"/>
        </a:dk1>
        <a:lt1>
          <a:srgbClr val="B3D1F0"/>
        </a:lt1>
        <a:dk2>
          <a:srgbClr val="1822CD"/>
        </a:dk2>
        <a:lt2>
          <a:srgbClr val="000000"/>
        </a:lt2>
        <a:accent1>
          <a:srgbClr val="3568C7"/>
        </a:accent1>
        <a:accent2>
          <a:srgbClr val="F06157"/>
        </a:accent2>
        <a:accent3>
          <a:srgbClr val="D6E5F6"/>
        </a:accent3>
        <a:accent4>
          <a:srgbClr val="000000"/>
        </a:accent4>
        <a:accent5>
          <a:srgbClr val="AEB9E0"/>
        </a:accent5>
        <a:accent6>
          <a:srgbClr val="D9574E"/>
        </a:accent6>
        <a:hlink>
          <a:srgbClr val="FF9218"/>
        </a:hlink>
        <a:folHlink>
          <a:srgbClr val="CCCCCC"/>
        </a:folHlink>
      </a:clrScheme>
      <a:clrMap bg1="lt1" tx1="dk1" bg2="lt2" tx2="dk2" accent1="accent1" accent2="accent2" accent3="accent3" accent4="accent4" accent5="accent5" accent6="accent6" hlink="hlink" folHlink="folHlink"/>
    </a:extraClrScheme>
    <a:extraClrScheme>
      <a:clrScheme name="2_Master Slide 2">
        <a:dk1>
          <a:srgbClr val="000000"/>
        </a:dk1>
        <a:lt1>
          <a:srgbClr val="DCD1EB"/>
        </a:lt1>
        <a:dk2>
          <a:srgbClr val="6C18B0"/>
        </a:dk2>
        <a:lt2>
          <a:srgbClr val="000000"/>
        </a:lt2>
        <a:accent1>
          <a:srgbClr val="9968CC"/>
        </a:accent1>
        <a:accent2>
          <a:srgbClr val="FFAF18"/>
        </a:accent2>
        <a:accent3>
          <a:srgbClr val="EBE5F3"/>
        </a:accent3>
        <a:accent4>
          <a:srgbClr val="000000"/>
        </a:accent4>
        <a:accent5>
          <a:srgbClr val="CAB9E2"/>
        </a:accent5>
        <a:accent6>
          <a:srgbClr val="E79E15"/>
        </a:accent6>
        <a:hlink>
          <a:srgbClr val="1822CD"/>
        </a:hlink>
        <a:folHlink>
          <a:srgbClr val="CCCCCC"/>
        </a:folHlink>
      </a:clrScheme>
      <a:clrMap bg1="lt1" tx1="dk1" bg2="lt2" tx2="dk2" accent1="accent1" accent2="accent2" accent3="accent3" accent4="accent4" accent5="accent5" accent6="accent6" hlink="hlink" folHlink="folHlink"/>
    </a:extraClrScheme>
    <a:extraClrScheme>
      <a:clrScheme name="2_Master Slide 3">
        <a:dk1>
          <a:srgbClr val="000000"/>
        </a:dk1>
        <a:lt1>
          <a:srgbClr val="EECAE1"/>
        </a:lt1>
        <a:dk2>
          <a:srgbClr val="DC54AD"/>
        </a:dk2>
        <a:lt2>
          <a:srgbClr val="000000"/>
        </a:lt2>
        <a:accent1>
          <a:srgbClr val="DC359C"/>
        </a:accent1>
        <a:accent2>
          <a:srgbClr val="FFAF18"/>
        </a:accent2>
        <a:accent3>
          <a:srgbClr val="F5E1EE"/>
        </a:accent3>
        <a:accent4>
          <a:srgbClr val="000000"/>
        </a:accent4>
        <a:accent5>
          <a:srgbClr val="EBAECB"/>
        </a:accent5>
        <a:accent6>
          <a:srgbClr val="E79E15"/>
        </a:accent6>
        <a:hlink>
          <a:srgbClr val="1822CD"/>
        </a:hlink>
        <a:folHlink>
          <a:srgbClr val="CCCCCC"/>
        </a:folHlink>
      </a:clrScheme>
      <a:clrMap bg1="lt1" tx1="dk1" bg2="lt2" tx2="dk2" accent1="accent1" accent2="accent2" accent3="accent3" accent4="accent4" accent5="accent5" accent6="accent6" hlink="hlink" folHlink="folHlink"/>
    </a:extraClrScheme>
    <a:extraClrScheme>
      <a:clrScheme name="2_Master Slide 4">
        <a:dk1>
          <a:srgbClr val="000000"/>
        </a:dk1>
        <a:lt1>
          <a:srgbClr val="D7E6C5"/>
        </a:lt1>
        <a:dk2>
          <a:srgbClr val="2F8B20"/>
        </a:dk2>
        <a:lt2>
          <a:srgbClr val="000000"/>
        </a:lt2>
        <a:accent1>
          <a:srgbClr val="7ABA05"/>
        </a:accent1>
        <a:accent2>
          <a:srgbClr val="FFAF18"/>
        </a:accent2>
        <a:accent3>
          <a:srgbClr val="E8F0DF"/>
        </a:accent3>
        <a:accent4>
          <a:srgbClr val="000000"/>
        </a:accent4>
        <a:accent5>
          <a:srgbClr val="BED9AA"/>
        </a:accent5>
        <a:accent6>
          <a:srgbClr val="E79E15"/>
        </a:accent6>
        <a:hlink>
          <a:srgbClr val="1822CD"/>
        </a:hlink>
        <a:folHlink>
          <a:srgbClr val="CCCCCC"/>
        </a:folHlink>
      </a:clrScheme>
      <a:clrMap bg1="lt1" tx1="dk1" bg2="lt2" tx2="dk2" accent1="accent1" accent2="accent2" accent3="accent3" accent4="accent4" accent5="accent5" accent6="accent6" hlink="hlink" folHlink="folHlink"/>
    </a:extraClrScheme>
    <a:extraClrScheme>
      <a:clrScheme name="2_Master Slide 5">
        <a:dk1>
          <a:srgbClr val="000000"/>
        </a:dk1>
        <a:lt1>
          <a:srgbClr val="F8D1A8"/>
        </a:lt1>
        <a:dk2>
          <a:srgbClr val="FF9218"/>
        </a:dk2>
        <a:lt2>
          <a:srgbClr val="000000"/>
        </a:lt2>
        <a:accent1>
          <a:srgbClr val="FFAF18"/>
        </a:accent1>
        <a:accent2>
          <a:srgbClr val="F06157"/>
        </a:accent2>
        <a:accent3>
          <a:srgbClr val="FBE5D1"/>
        </a:accent3>
        <a:accent4>
          <a:srgbClr val="000000"/>
        </a:accent4>
        <a:accent5>
          <a:srgbClr val="FFD4AB"/>
        </a:accent5>
        <a:accent6>
          <a:srgbClr val="D9574E"/>
        </a:accent6>
        <a:hlink>
          <a:srgbClr val="FF9218"/>
        </a:hlink>
        <a:folHlink>
          <a:srgbClr val="CCCCCC"/>
        </a:folHlink>
      </a:clrScheme>
      <a:clrMap bg1="lt1" tx1="dk1" bg2="lt2" tx2="dk2" accent1="accent1" accent2="accent2" accent3="accent3" accent4="accent4" accent5="accent5" accent6="accent6" hlink="hlink" folHlink="folHlink"/>
    </a:extraClrScheme>
    <a:extraClrScheme>
      <a:clrScheme name="2_Master Slide 6">
        <a:dk1>
          <a:srgbClr val="000000"/>
        </a:dk1>
        <a:lt1>
          <a:srgbClr val="CCCCCC"/>
        </a:lt1>
        <a:dk2>
          <a:srgbClr val="555555"/>
        </a:dk2>
        <a:lt2>
          <a:srgbClr val="000000"/>
        </a:lt2>
        <a:accent1>
          <a:srgbClr val="AAAAAA"/>
        </a:accent1>
        <a:accent2>
          <a:srgbClr val="888888"/>
        </a:accent2>
        <a:accent3>
          <a:srgbClr val="E2E2E2"/>
        </a:accent3>
        <a:accent4>
          <a:srgbClr val="000000"/>
        </a:accent4>
        <a:accent5>
          <a:srgbClr val="D2D2D2"/>
        </a:accent5>
        <a:accent6>
          <a:srgbClr val="7B7B7B"/>
        </a:accent6>
        <a:hlink>
          <a:srgbClr val="333333"/>
        </a:hlink>
        <a:folHlink>
          <a:srgbClr val="88888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Bas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2_Master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2_Master Slide 1">
        <a:dk1>
          <a:srgbClr val="000000"/>
        </a:dk1>
        <a:lt1>
          <a:srgbClr val="B3D1F0"/>
        </a:lt1>
        <a:dk2>
          <a:srgbClr val="1822CD"/>
        </a:dk2>
        <a:lt2>
          <a:srgbClr val="000000"/>
        </a:lt2>
        <a:accent1>
          <a:srgbClr val="3568C7"/>
        </a:accent1>
        <a:accent2>
          <a:srgbClr val="F06157"/>
        </a:accent2>
        <a:accent3>
          <a:srgbClr val="D6E5F6"/>
        </a:accent3>
        <a:accent4>
          <a:srgbClr val="000000"/>
        </a:accent4>
        <a:accent5>
          <a:srgbClr val="AEB9E0"/>
        </a:accent5>
        <a:accent6>
          <a:srgbClr val="D9574E"/>
        </a:accent6>
        <a:hlink>
          <a:srgbClr val="FF9218"/>
        </a:hlink>
        <a:folHlink>
          <a:srgbClr val="CCCCCC"/>
        </a:folHlink>
      </a:clrScheme>
      <a:clrMap bg1="lt1" tx1="dk1" bg2="lt2" tx2="dk2" accent1="accent1" accent2="accent2" accent3="accent3" accent4="accent4" accent5="accent5" accent6="accent6" hlink="hlink" folHlink="folHlink"/>
    </a:extraClrScheme>
    <a:extraClrScheme>
      <a:clrScheme name="2_Master Slide 2">
        <a:dk1>
          <a:srgbClr val="000000"/>
        </a:dk1>
        <a:lt1>
          <a:srgbClr val="DCD1EB"/>
        </a:lt1>
        <a:dk2>
          <a:srgbClr val="6C18B0"/>
        </a:dk2>
        <a:lt2>
          <a:srgbClr val="000000"/>
        </a:lt2>
        <a:accent1>
          <a:srgbClr val="9968CC"/>
        </a:accent1>
        <a:accent2>
          <a:srgbClr val="FFAF18"/>
        </a:accent2>
        <a:accent3>
          <a:srgbClr val="EBE5F3"/>
        </a:accent3>
        <a:accent4>
          <a:srgbClr val="000000"/>
        </a:accent4>
        <a:accent5>
          <a:srgbClr val="CAB9E2"/>
        </a:accent5>
        <a:accent6>
          <a:srgbClr val="E79E15"/>
        </a:accent6>
        <a:hlink>
          <a:srgbClr val="1822CD"/>
        </a:hlink>
        <a:folHlink>
          <a:srgbClr val="CCCCCC"/>
        </a:folHlink>
      </a:clrScheme>
      <a:clrMap bg1="lt1" tx1="dk1" bg2="lt2" tx2="dk2" accent1="accent1" accent2="accent2" accent3="accent3" accent4="accent4" accent5="accent5" accent6="accent6" hlink="hlink" folHlink="folHlink"/>
    </a:extraClrScheme>
    <a:extraClrScheme>
      <a:clrScheme name="2_Master Slide 3">
        <a:dk1>
          <a:srgbClr val="000000"/>
        </a:dk1>
        <a:lt1>
          <a:srgbClr val="EECAE1"/>
        </a:lt1>
        <a:dk2>
          <a:srgbClr val="DC54AD"/>
        </a:dk2>
        <a:lt2>
          <a:srgbClr val="000000"/>
        </a:lt2>
        <a:accent1>
          <a:srgbClr val="DC359C"/>
        </a:accent1>
        <a:accent2>
          <a:srgbClr val="FFAF18"/>
        </a:accent2>
        <a:accent3>
          <a:srgbClr val="F5E1EE"/>
        </a:accent3>
        <a:accent4>
          <a:srgbClr val="000000"/>
        </a:accent4>
        <a:accent5>
          <a:srgbClr val="EBAECB"/>
        </a:accent5>
        <a:accent6>
          <a:srgbClr val="E79E15"/>
        </a:accent6>
        <a:hlink>
          <a:srgbClr val="1822CD"/>
        </a:hlink>
        <a:folHlink>
          <a:srgbClr val="CCCCCC"/>
        </a:folHlink>
      </a:clrScheme>
      <a:clrMap bg1="lt1" tx1="dk1" bg2="lt2" tx2="dk2" accent1="accent1" accent2="accent2" accent3="accent3" accent4="accent4" accent5="accent5" accent6="accent6" hlink="hlink" folHlink="folHlink"/>
    </a:extraClrScheme>
    <a:extraClrScheme>
      <a:clrScheme name="2_Master Slide 4">
        <a:dk1>
          <a:srgbClr val="000000"/>
        </a:dk1>
        <a:lt1>
          <a:srgbClr val="D7E6C5"/>
        </a:lt1>
        <a:dk2>
          <a:srgbClr val="2F8B20"/>
        </a:dk2>
        <a:lt2>
          <a:srgbClr val="000000"/>
        </a:lt2>
        <a:accent1>
          <a:srgbClr val="7ABA05"/>
        </a:accent1>
        <a:accent2>
          <a:srgbClr val="FFAF18"/>
        </a:accent2>
        <a:accent3>
          <a:srgbClr val="E8F0DF"/>
        </a:accent3>
        <a:accent4>
          <a:srgbClr val="000000"/>
        </a:accent4>
        <a:accent5>
          <a:srgbClr val="BED9AA"/>
        </a:accent5>
        <a:accent6>
          <a:srgbClr val="E79E15"/>
        </a:accent6>
        <a:hlink>
          <a:srgbClr val="1822CD"/>
        </a:hlink>
        <a:folHlink>
          <a:srgbClr val="CCCCCC"/>
        </a:folHlink>
      </a:clrScheme>
      <a:clrMap bg1="lt1" tx1="dk1" bg2="lt2" tx2="dk2" accent1="accent1" accent2="accent2" accent3="accent3" accent4="accent4" accent5="accent5" accent6="accent6" hlink="hlink" folHlink="folHlink"/>
    </a:extraClrScheme>
    <a:extraClrScheme>
      <a:clrScheme name="2_Master Slide 5">
        <a:dk1>
          <a:srgbClr val="000000"/>
        </a:dk1>
        <a:lt1>
          <a:srgbClr val="F8D1A8"/>
        </a:lt1>
        <a:dk2>
          <a:srgbClr val="FF9218"/>
        </a:dk2>
        <a:lt2>
          <a:srgbClr val="000000"/>
        </a:lt2>
        <a:accent1>
          <a:srgbClr val="FFAF18"/>
        </a:accent1>
        <a:accent2>
          <a:srgbClr val="F06157"/>
        </a:accent2>
        <a:accent3>
          <a:srgbClr val="FBE5D1"/>
        </a:accent3>
        <a:accent4>
          <a:srgbClr val="000000"/>
        </a:accent4>
        <a:accent5>
          <a:srgbClr val="FFD4AB"/>
        </a:accent5>
        <a:accent6>
          <a:srgbClr val="D9574E"/>
        </a:accent6>
        <a:hlink>
          <a:srgbClr val="FF9218"/>
        </a:hlink>
        <a:folHlink>
          <a:srgbClr val="CCCCCC"/>
        </a:folHlink>
      </a:clrScheme>
      <a:clrMap bg1="lt1" tx1="dk1" bg2="lt2" tx2="dk2" accent1="accent1" accent2="accent2" accent3="accent3" accent4="accent4" accent5="accent5" accent6="accent6" hlink="hlink" folHlink="folHlink"/>
    </a:extraClrScheme>
    <a:extraClrScheme>
      <a:clrScheme name="2_Master Slide 6">
        <a:dk1>
          <a:srgbClr val="000000"/>
        </a:dk1>
        <a:lt1>
          <a:srgbClr val="CCCCCC"/>
        </a:lt1>
        <a:dk2>
          <a:srgbClr val="555555"/>
        </a:dk2>
        <a:lt2>
          <a:srgbClr val="000000"/>
        </a:lt2>
        <a:accent1>
          <a:srgbClr val="AAAAAA"/>
        </a:accent1>
        <a:accent2>
          <a:srgbClr val="888888"/>
        </a:accent2>
        <a:accent3>
          <a:srgbClr val="E2E2E2"/>
        </a:accent3>
        <a:accent4>
          <a:srgbClr val="000000"/>
        </a:accent4>
        <a:accent5>
          <a:srgbClr val="D2D2D2"/>
        </a:accent5>
        <a:accent6>
          <a:srgbClr val="7B7B7B"/>
        </a:accent6>
        <a:hlink>
          <a:srgbClr val="333333"/>
        </a:hlink>
        <a:folHlink>
          <a:srgbClr val="88888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Try 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Bas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2_Master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2_Master Slide 1">
        <a:dk1>
          <a:srgbClr val="000000"/>
        </a:dk1>
        <a:lt1>
          <a:srgbClr val="B3D1F0"/>
        </a:lt1>
        <a:dk2>
          <a:srgbClr val="1822CD"/>
        </a:dk2>
        <a:lt2>
          <a:srgbClr val="000000"/>
        </a:lt2>
        <a:accent1>
          <a:srgbClr val="3568C7"/>
        </a:accent1>
        <a:accent2>
          <a:srgbClr val="F06157"/>
        </a:accent2>
        <a:accent3>
          <a:srgbClr val="D6E5F6"/>
        </a:accent3>
        <a:accent4>
          <a:srgbClr val="000000"/>
        </a:accent4>
        <a:accent5>
          <a:srgbClr val="AEB9E0"/>
        </a:accent5>
        <a:accent6>
          <a:srgbClr val="D9574E"/>
        </a:accent6>
        <a:hlink>
          <a:srgbClr val="FF9218"/>
        </a:hlink>
        <a:folHlink>
          <a:srgbClr val="CCCCCC"/>
        </a:folHlink>
      </a:clrScheme>
      <a:clrMap bg1="lt1" tx1="dk1" bg2="lt2" tx2="dk2" accent1="accent1" accent2="accent2" accent3="accent3" accent4="accent4" accent5="accent5" accent6="accent6" hlink="hlink" folHlink="folHlink"/>
    </a:extraClrScheme>
    <a:extraClrScheme>
      <a:clrScheme name="2_Master Slide 2">
        <a:dk1>
          <a:srgbClr val="000000"/>
        </a:dk1>
        <a:lt1>
          <a:srgbClr val="DCD1EB"/>
        </a:lt1>
        <a:dk2>
          <a:srgbClr val="6C18B0"/>
        </a:dk2>
        <a:lt2>
          <a:srgbClr val="000000"/>
        </a:lt2>
        <a:accent1>
          <a:srgbClr val="9968CC"/>
        </a:accent1>
        <a:accent2>
          <a:srgbClr val="FFAF18"/>
        </a:accent2>
        <a:accent3>
          <a:srgbClr val="EBE5F3"/>
        </a:accent3>
        <a:accent4>
          <a:srgbClr val="000000"/>
        </a:accent4>
        <a:accent5>
          <a:srgbClr val="CAB9E2"/>
        </a:accent5>
        <a:accent6>
          <a:srgbClr val="E79E15"/>
        </a:accent6>
        <a:hlink>
          <a:srgbClr val="1822CD"/>
        </a:hlink>
        <a:folHlink>
          <a:srgbClr val="CCCCCC"/>
        </a:folHlink>
      </a:clrScheme>
      <a:clrMap bg1="lt1" tx1="dk1" bg2="lt2" tx2="dk2" accent1="accent1" accent2="accent2" accent3="accent3" accent4="accent4" accent5="accent5" accent6="accent6" hlink="hlink" folHlink="folHlink"/>
    </a:extraClrScheme>
    <a:extraClrScheme>
      <a:clrScheme name="2_Master Slide 3">
        <a:dk1>
          <a:srgbClr val="000000"/>
        </a:dk1>
        <a:lt1>
          <a:srgbClr val="EECAE1"/>
        </a:lt1>
        <a:dk2>
          <a:srgbClr val="DC54AD"/>
        </a:dk2>
        <a:lt2>
          <a:srgbClr val="000000"/>
        </a:lt2>
        <a:accent1>
          <a:srgbClr val="DC359C"/>
        </a:accent1>
        <a:accent2>
          <a:srgbClr val="FFAF18"/>
        </a:accent2>
        <a:accent3>
          <a:srgbClr val="F5E1EE"/>
        </a:accent3>
        <a:accent4>
          <a:srgbClr val="000000"/>
        </a:accent4>
        <a:accent5>
          <a:srgbClr val="EBAECB"/>
        </a:accent5>
        <a:accent6>
          <a:srgbClr val="E79E15"/>
        </a:accent6>
        <a:hlink>
          <a:srgbClr val="1822CD"/>
        </a:hlink>
        <a:folHlink>
          <a:srgbClr val="CCCCCC"/>
        </a:folHlink>
      </a:clrScheme>
      <a:clrMap bg1="lt1" tx1="dk1" bg2="lt2" tx2="dk2" accent1="accent1" accent2="accent2" accent3="accent3" accent4="accent4" accent5="accent5" accent6="accent6" hlink="hlink" folHlink="folHlink"/>
    </a:extraClrScheme>
    <a:extraClrScheme>
      <a:clrScheme name="2_Master Slide 4">
        <a:dk1>
          <a:srgbClr val="000000"/>
        </a:dk1>
        <a:lt1>
          <a:srgbClr val="D7E6C5"/>
        </a:lt1>
        <a:dk2>
          <a:srgbClr val="2F8B20"/>
        </a:dk2>
        <a:lt2>
          <a:srgbClr val="000000"/>
        </a:lt2>
        <a:accent1>
          <a:srgbClr val="7ABA05"/>
        </a:accent1>
        <a:accent2>
          <a:srgbClr val="FFAF18"/>
        </a:accent2>
        <a:accent3>
          <a:srgbClr val="E8F0DF"/>
        </a:accent3>
        <a:accent4>
          <a:srgbClr val="000000"/>
        </a:accent4>
        <a:accent5>
          <a:srgbClr val="BED9AA"/>
        </a:accent5>
        <a:accent6>
          <a:srgbClr val="E79E15"/>
        </a:accent6>
        <a:hlink>
          <a:srgbClr val="1822CD"/>
        </a:hlink>
        <a:folHlink>
          <a:srgbClr val="CCCCCC"/>
        </a:folHlink>
      </a:clrScheme>
      <a:clrMap bg1="lt1" tx1="dk1" bg2="lt2" tx2="dk2" accent1="accent1" accent2="accent2" accent3="accent3" accent4="accent4" accent5="accent5" accent6="accent6" hlink="hlink" folHlink="folHlink"/>
    </a:extraClrScheme>
    <a:extraClrScheme>
      <a:clrScheme name="2_Master Slide 5">
        <a:dk1>
          <a:srgbClr val="000000"/>
        </a:dk1>
        <a:lt1>
          <a:srgbClr val="F8D1A8"/>
        </a:lt1>
        <a:dk2>
          <a:srgbClr val="FF9218"/>
        </a:dk2>
        <a:lt2>
          <a:srgbClr val="000000"/>
        </a:lt2>
        <a:accent1>
          <a:srgbClr val="FFAF18"/>
        </a:accent1>
        <a:accent2>
          <a:srgbClr val="F06157"/>
        </a:accent2>
        <a:accent3>
          <a:srgbClr val="FBE5D1"/>
        </a:accent3>
        <a:accent4>
          <a:srgbClr val="000000"/>
        </a:accent4>
        <a:accent5>
          <a:srgbClr val="FFD4AB"/>
        </a:accent5>
        <a:accent6>
          <a:srgbClr val="D9574E"/>
        </a:accent6>
        <a:hlink>
          <a:srgbClr val="FF9218"/>
        </a:hlink>
        <a:folHlink>
          <a:srgbClr val="CCCCCC"/>
        </a:folHlink>
      </a:clrScheme>
      <a:clrMap bg1="lt1" tx1="dk1" bg2="lt2" tx2="dk2" accent1="accent1" accent2="accent2" accent3="accent3" accent4="accent4" accent5="accent5" accent6="accent6" hlink="hlink" folHlink="folHlink"/>
    </a:extraClrScheme>
    <a:extraClrScheme>
      <a:clrScheme name="2_Master Slide 6">
        <a:dk1>
          <a:srgbClr val="000000"/>
        </a:dk1>
        <a:lt1>
          <a:srgbClr val="CCCCCC"/>
        </a:lt1>
        <a:dk2>
          <a:srgbClr val="555555"/>
        </a:dk2>
        <a:lt2>
          <a:srgbClr val="000000"/>
        </a:lt2>
        <a:accent1>
          <a:srgbClr val="AAAAAA"/>
        </a:accent1>
        <a:accent2>
          <a:srgbClr val="888888"/>
        </a:accent2>
        <a:accent3>
          <a:srgbClr val="E2E2E2"/>
        </a:accent3>
        <a:accent4>
          <a:srgbClr val="000000"/>
        </a:accent4>
        <a:accent5>
          <a:srgbClr val="D2D2D2"/>
        </a:accent5>
        <a:accent6>
          <a:srgbClr val="7B7B7B"/>
        </a:accent6>
        <a:hlink>
          <a:srgbClr val="333333"/>
        </a:hlink>
        <a:folHlink>
          <a:srgbClr val="888888"/>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Try 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3090</TotalTime>
  <Words>2225</Words>
  <Application>Microsoft Office PowerPoint</Application>
  <PresentationFormat>On-screen Show (4:3)</PresentationFormat>
  <Paragraphs>431</Paragraphs>
  <Slides>46</Slides>
  <Notes>31</Notes>
  <HiddenSlides>0</HiddenSlides>
  <MMClips>0</MMClips>
  <ScaleCrop>false</ScaleCrop>
  <HeadingPairs>
    <vt:vector size="4" baseType="variant">
      <vt:variant>
        <vt:lpstr>Theme</vt:lpstr>
      </vt:variant>
      <vt:variant>
        <vt:i4>21</vt:i4>
      </vt:variant>
      <vt:variant>
        <vt:lpstr>Slide Titles</vt:lpstr>
      </vt:variant>
      <vt:variant>
        <vt:i4>46</vt:i4>
      </vt:variant>
    </vt:vector>
  </HeadingPairs>
  <TitlesOfParts>
    <vt:vector size="67" baseType="lpstr">
      <vt:lpstr>Office Theme</vt:lpstr>
      <vt:lpstr>1_Food for thought</vt:lpstr>
      <vt:lpstr>2_Basic</vt:lpstr>
      <vt:lpstr>3_Basic</vt:lpstr>
      <vt:lpstr>2_Try it 1</vt:lpstr>
      <vt:lpstr>4_Basic</vt:lpstr>
      <vt:lpstr>3_Try it 1</vt:lpstr>
      <vt:lpstr>1_Office Theme</vt:lpstr>
      <vt:lpstr>2_Office Theme</vt:lpstr>
      <vt:lpstr>3_Office Theme</vt:lpstr>
      <vt:lpstr>4_Office Theme</vt:lpstr>
      <vt:lpstr>6_Office Theme</vt:lpstr>
      <vt:lpstr>8_Office Theme</vt:lpstr>
      <vt:lpstr>9_Office Theme</vt:lpstr>
      <vt:lpstr>10_Office Theme</vt:lpstr>
      <vt:lpstr>11_Office Theme</vt:lpstr>
      <vt:lpstr>12_Office Theme</vt:lpstr>
      <vt:lpstr>13_Office Theme</vt:lpstr>
      <vt:lpstr>5_Office Theme</vt:lpstr>
      <vt:lpstr>7_Office Theme</vt:lpstr>
      <vt:lpstr>14_Office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Jeremy Brown</dc:creator>
  <cp:lastModifiedBy>Lindsay Neff</cp:lastModifiedBy>
  <cp:revision>344</cp:revision>
  <dcterms:created xsi:type="dcterms:W3CDTF">2013-11-11T14:39:47Z</dcterms:created>
  <dcterms:modified xsi:type="dcterms:W3CDTF">2016-10-26T21:32:00Z</dcterms:modified>
</cp:coreProperties>
</file>