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57" r:id="rId3"/>
    <p:sldMasterId id="2147483805" r:id="rId4"/>
    <p:sldMasterId id="2147483821" r:id="rId5"/>
    <p:sldMasterId id="2147483825" r:id="rId6"/>
    <p:sldMasterId id="2147483837" r:id="rId7"/>
    <p:sldMasterId id="2147483840" r:id="rId8"/>
    <p:sldMasterId id="2147483845" r:id="rId9"/>
    <p:sldMasterId id="2147483857" r:id="rId10"/>
    <p:sldMasterId id="2147483869" r:id="rId11"/>
    <p:sldMasterId id="2147483881" r:id="rId12"/>
    <p:sldMasterId id="2147483893" r:id="rId13"/>
    <p:sldMasterId id="2147483905" r:id="rId14"/>
    <p:sldMasterId id="2147483917" r:id="rId15"/>
  </p:sldMasterIdLst>
  <p:notesMasterIdLst>
    <p:notesMasterId r:id="rId64"/>
  </p:notesMasterIdLst>
  <p:sldIdLst>
    <p:sldId id="699" r:id="rId16"/>
    <p:sldId id="262" r:id="rId17"/>
    <p:sldId id="383" r:id="rId18"/>
    <p:sldId id="665" r:id="rId19"/>
    <p:sldId id="666" r:id="rId20"/>
    <p:sldId id="667" r:id="rId21"/>
    <p:sldId id="668" r:id="rId22"/>
    <p:sldId id="669" r:id="rId23"/>
    <p:sldId id="670" r:id="rId24"/>
    <p:sldId id="673" r:id="rId25"/>
    <p:sldId id="671" r:id="rId26"/>
    <p:sldId id="674" r:id="rId27"/>
    <p:sldId id="672" r:id="rId28"/>
    <p:sldId id="658" r:id="rId29"/>
    <p:sldId id="657" r:id="rId30"/>
    <p:sldId id="677" r:id="rId31"/>
    <p:sldId id="675" r:id="rId32"/>
    <p:sldId id="676" r:id="rId33"/>
    <p:sldId id="678" r:id="rId34"/>
    <p:sldId id="679" r:id="rId35"/>
    <p:sldId id="579" r:id="rId36"/>
    <p:sldId id="680" r:id="rId37"/>
    <p:sldId id="698" r:id="rId38"/>
    <p:sldId id="681" r:id="rId39"/>
    <p:sldId id="682" r:id="rId40"/>
    <p:sldId id="683" r:id="rId41"/>
    <p:sldId id="684" r:id="rId42"/>
    <p:sldId id="686" r:id="rId43"/>
    <p:sldId id="687" r:id="rId44"/>
    <p:sldId id="688" r:id="rId45"/>
    <p:sldId id="660" r:id="rId46"/>
    <p:sldId id="690" r:id="rId47"/>
    <p:sldId id="661" r:id="rId48"/>
    <p:sldId id="692" r:id="rId49"/>
    <p:sldId id="582" r:id="rId50"/>
    <p:sldId id="693" r:id="rId51"/>
    <p:sldId id="689" r:id="rId52"/>
    <p:sldId id="663" r:id="rId53"/>
    <p:sldId id="662" r:id="rId54"/>
    <p:sldId id="664" r:id="rId55"/>
    <p:sldId id="691" r:id="rId56"/>
    <p:sldId id="602" r:id="rId57"/>
    <p:sldId id="603" r:id="rId58"/>
    <p:sldId id="604" r:id="rId59"/>
    <p:sldId id="697" r:id="rId60"/>
    <p:sldId id="695" r:id="rId61"/>
    <p:sldId id="694" r:id="rId62"/>
    <p:sldId id="70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daly" initials="k" lastIdx="2" clrIdx="0"/>
  <p:cmAuthor id="1" name="Isman, Jodi" initials="IJ"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D1"/>
    <a:srgbClr val="FFE9BD"/>
    <a:srgbClr val="FFE4AF"/>
    <a:srgbClr val="FFD581"/>
    <a:srgbClr val="FFCC66"/>
    <a:srgbClr val="FCD5B5"/>
    <a:srgbClr val="009999"/>
    <a:srgbClr val="F79646"/>
    <a:srgbClr val="00808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132" autoAdjust="0"/>
    <p:restoredTop sz="78205" autoAdjust="0"/>
  </p:normalViewPr>
  <p:slideViewPr>
    <p:cSldViewPr>
      <p:cViewPr>
        <p:scale>
          <a:sx n="66" d="100"/>
          <a:sy n="66" d="100"/>
        </p:scale>
        <p:origin x="-1974" y="-216"/>
      </p:cViewPr>
      <p:guideLst>
        <p:guide orient="horz" pos="2160"/>
        <p:guide pos="2880"/>
      </p:guideLst>
    </p:cSldViewPr>
  </p:slideViewPr>
  <p:outlineViewPr>
    <p:cViewPr>
      <p:scale>
        <a:sx n="33" d="100"/>
        <a:sy n="33" d="100"/>
      </p:scale>
      <p:origin x="0" y="1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6597-A0CD-4367-B3B4-3B20C8A464A9}" type="datetimeFigureOut">
              <a:rPr lang="en-US" smtClean="0"/>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C9249-343B-4722-9764-1BA316ECD671}" type="slidenum">
              <a:rPr lang="en-US" smtClean="0"/>
              <a:t>‹#›</a:t>
            </a:fld>
            <a:endParaRPr lang="en-US" dirty="0"/>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18735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20</a:t>
            </a:fld>
            <a:endParaRPr lang="en-US" dirty="0"/>
          </a:p>
        </p:txBody>
      </p:sp>
    </p:spTree>
    <p:extLst>
      <p:ext uri="{BB962C8B-B14F-4D97-AF65-F5344CB8AC3E}">
        <p14:creationId xmlns:p14="http://schemas.microsoft.com/office/powerpoint/2010/main" val="201043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25</a:t>
            </a:fld>
            <a:endParaRPr lang="en-US" dirty="0"/>
          </a:p>
        </p:txBody>
      </p:sp>
    </p:spTree>
    <p:extLst>
      <p:ext uri="{BB962C8B-B14F-4D97-AF65-F5344CB8AC3E}">
        <p14:creationId xmlns:p14="http://schemas.microsoft.com/office/powerpoint/2010/main" val="1481205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26</a:t>
            </a:fld>
            <a:endParaRPr lang="en-US" dirty="0"/>
          </a:p>
        </p:txBody>
      </p:sp>
    </p:spTree>
    <p:extLst>
      <p:ext uri="{BB962C8B-B14F-4D97-AF65-F5344CB8AC3E}">
        <p14:creationId xmlns:p14="http://schemas.microsoft.com/office/powerpoint/2010/main" val="277325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A</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605769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Today’s political parties vary in their views, even within each party. However, very loose comparisons can be made with the various monetary theories. Classical economists believe in a limited role for government in markets, not too unlike the modern Tea Party or Libertarian party. Monetarists believe in using monetary policy over fiscal policy, which is closer to the Republican party. Keynesians believe that fiscal policy is most effective, particularly government spending to jump-start an economy, and this is closer to the Democratic party.</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283212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605769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Rising fuel prices cause a supply shock because the change raises the prices of almost every good. Supply shocks are difficult to correct with monetary policy, because the shock causes both an increase in prices and a decrease in output. Correcting one problem using monetary policy will lead to a worsening of the other problem.</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223081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C</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980107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97062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7</a:t>
            </a:fld>
            <a:endParaRPr lang="en-US" dirty="0"/>
          </a:p>
        </p:txBody>
      </p:sp>
    </p:spTree>
    <p:extLst>
      <p:ext uri="{BB962C8B-B14F-4D97-AF65-F5344CB8AC3E}">
        <p14:creationId xmlns:p14="http://schemas.microsoft.com/office/powerpoint/2010/main" val="43960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8</a:t>
            </a:fld>
            <a:endParaRPr lang="en-US" dirty="0"/>
          </a:p>
        </p:txBody>
      </p:sp>
    </p:spTree>
    <p:extLst>
      <p:ext uri="{BB962C8B-B14F-4D97-AF65-F5344CB8AC3E}">
        <p14:creationId xmlns:p14="http://schemas.microsoft.com/office/powerpoint/2010/main" val="178495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562339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47587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5064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868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891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18159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34931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42897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50874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89856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913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846802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0719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78411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53885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5595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7535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79404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449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01768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33449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0658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fontAlgn="base">
              <a:spcBef>
                <a:spcPct val="0"/>
              </a:spcBef>
              <a:spcAft>
                <a:spcPct val="0"/>
              </a:spcAft>
              <a:defRPr/>
            </a:pPr>
            <a:endParaRPr lang="en-US" dirty="0">
              <a:solidFill>
                <a:prstClr val="black"/>
              </a:solidFill>
            </a:endParaRPr>
          </a:p>
        </p:txBody>
      </p:sp>
    </p:spTree>
    <p:extLst>
      <p:ext uri="{BB962C8B-B14F-4D97-AF65-F5344CB8AC3E}">
        <p14:creationId xmlns:p14="http://schemas.microsoft.com/office/powerpoint/2010/main" val="4846677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22642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73758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41910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9508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591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10"/>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248CEE0-2BFC-4DAE-98DB-919AA82EB6C6}"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7" name="Footer Placeholder 4"/>
          <p:cNvSpPr txBox="1">
            <a:spLocks/>
          </p:cNvSpPr>
          <p:nvPr userDrawn="1"/>
        </p:nvSpPr>
        <p:spPr>
          <a:xfrm>
            <a:off x="8359775" y="6488113"/>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1066800"/>
            <a:ext cx="9067800" cy="5257800"/>
          </a:xfrm>
          <a:prstGeom prst="rect">
            <a:avLst/>
          </a:prstGeom>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98918930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281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fld id="{919917B7-1E48-4D38-8F95-CD155DEBC75C}"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61070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3440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824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5359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4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679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6692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7130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9493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519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488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8539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Calibri" pitchFamily="34"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FFCB55F5-0C93-4465-B36F-389F05678F49}"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10-</a:t>
            </a:r>
            <a:endParaRPr lang="en-US" dirty="0">
              <a:solidFill>
                <a:prstClr val="black"/>
              </a:solidFill>
              <a:latin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815020105"/>
      </p:ext>
    </p:extLst>
  </p:cSld>
  <p:clrMapOvr>
    <a:masterClrMapping/>
  </p:clrMapOvr>
  <p:transition>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49920188"/>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Calibri" pitchFamily="34"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7DEF48F3-383C-48B3-8DFF-2713F4ED0ADF}"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13-</a:t>
            </a:r>
            <a:endParaRPr lang="en-US" dirty="0">
              <a:solidFill>
                <a:prstClr val="black"/>
              </a:solidFill>
              <a:latin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1747476451"/>
      </p:ext>
    </p:extLst>
  </p:cSld>
  <p:clrMapOvr>
    <a:masterClrMapping/>
  </p:clrMapOvr>
  <p:transition>
    <p:fade thruBlk="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170299458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05720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3128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921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9185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899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6704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6945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466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661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105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6429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06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3050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a typeface="ＭＳ Ｐゴシック"/>
              <a:cs typeface="ＭＳ Ｐゴシック"/>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ea typeface="ＭＳ Ｐゴシック"/>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092A13B5-C47A-4C21-A9C3-88D7669FEF76}"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dirty="0">
              <a:solidFill>
                <a:prstClr val="black"/>
              </a:solidFill>
              <a:ea typeface="ＭＳ Ｐゴシック"/>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24-</a:t>
            </a:r>
            <a:endParaRPr lang="en-US" dirty="0">
              <a:solidFill>
                <a:prstClr val="black"/>
              </a:solidFill>
              <a:latin typeface="Arial" pitchFamily="34" charset="0"/>
              <a:ea typeface="ＭＳ Ｐゴシック"/>
              <a:cs typeface="ＭＳ Ｐゴシック"/>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2638474044"/>
      </p:ext>
    </p:extLst>
  </p:cSld>
  <p:clrMapOvr>
    <a:masterClrMapping/>
  </p:clrMapOvr>
  <p:transition>
    <p:fade thruBlk="1"/>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4024151200"/>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112963535"/>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009029"/>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0872374"/>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3752607"/>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714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182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90086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253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245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8073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1382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946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805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937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8015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5755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494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4120109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4103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0695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325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7834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3238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6958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5768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2315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2850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600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911555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49403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4103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06950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325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7834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32380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69583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57688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23153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285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480982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6004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8313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699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9764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9674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449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3688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33159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8642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2213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650785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29723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49880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34286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8377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28834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6325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70156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23507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3931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23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t>10/26/2016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t>‹#›</a:t>
            </a:fld>
            <a:endParaRPr lang="en-US" dirty="0"/>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541852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541852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01966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256274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524958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225018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0" y="54864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718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07" name="TextBox 18"/>
          <p:cNvSpPr txBox="1">
            <a:spLocks noChangeArrowheads="1"/>
          </p:cNvSpPr>
          <p:nvPr/>
        </p:nvSpPr>
        <p:spPr bwMode="auto">
          <a:xfrm>
            <a:off x="0" y="1676400"/>
            <a:ext cx="9144000" cy="369888"/>
          </a:xfrm>
          <a:prstGeom prst="rect">
            <a:avLst/>
          </a:prstGeom>
          <a:solidFill>
            <a:srgbClr val="CCFF33">
              <a:alpha val="47058"/>
            </a:srgbClr>
          </a:solidFill>
          <a:ln w="9525">
            <a:noFill/>
            <a:miter lim="800000"/>
            <a:headEnd/>
            <a:tailEnd/>
          </a:ln>
        </p:spPr>
        <p:txBody>
          <a:bodyPr>
            <a:spAutoFit/>
          </a:bodyPr>
          <a:lstStyle/>
          <a:p>
            <a:pPr algn="ctr" fontAlgn="base">
              <a:spcBef>
                <a:spcPct val="0"/>
              </a:spcBef>
              <a:spcAft>
                <a:spcPct val="0"/>
              </a:spcAft>
              <a:defRPr/>
            </a:pPr>
            <a:r>
              <a:rPr lang="en-US" b="1" i="1" dirty="0">
                <a:solidFill>
                  <a:prstClr val="black"/>
                </a:solidFill>
                <a:latin typeface="Arial" pitchFamily="34" charset="0"/>
                <a:cs typeface="Arial" pitchFamily="34" charset="0"/>
              </a:rPr>
              <a:t>Some good blogs and other sites to get the juices flowing:</a:t>
            </a:r>
          </a:p>
        </p:txBody>
      </p:sp>
      <p:sp>
        <p:nvSpPr>
          <p:cNvPr id="15" name="TextBox 14"/>
          <p:cNvSpPr txBox="1"/>
          <p:nvPr/>
        </p:nvSpPr>
        <p:spPr>
          <a:xfrm>
            <a:off x="228600" y="0"/>
            <a:ext cx="7315200" cy="830263"/>
          </a:xfrm>
          <a:prstGeom prst="rect">
            <a:avLst/>
          </a:prstGeom>
          <a:noFill/>
        </p:spPr>
        <p:txBody>
          <a:bodyPr>
            <a:spAutoFit/>
          </a:bodyPr>
          <a:lstStyle/>
          <a:p>
            <a:pPr fontAlgn="base">
              <a:spcBef>
                <a:spcPct val="0"/>
              </a:spcBef>
              <a:spcAft>
                <a:spcPct val="0"/>
              </a:spcAft>
              <a:defRPr/>
            </a:pPr>
            <a:r>
              <a:rPr lang="en-US" sz="4800" b="1" dirty="0">
                <a:solidFill>
                  <a:srgbClr val="E46C0A"/>
                </a:solidFill>
                <a:effectLst>
                  <a:outerShdw blurRad="38100" dist="38100" dir="2700000" algn="tl">
                    <a:srgbClr val="C0C0C0"/>
                  </a:outerShdw>
                </a:effectLst>
                <a:latin typeface="Arial" charset="0"/>
                <a:cs typeface="Arial" charset="0"/>
              </a:rPr>
              <a:t>Food for Thought….</a:t>
            </a:r>
          </a:p>
        </p:txBody>
      </p:sp>
      <p:sp>
        <p:nvSpPr>
          <p:cNvPr id="4109" name="Oval 1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B54BA58-0208-458B-8039-A7A623BB8BEE}"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16" name="Footer Placeholder 4"/>
          <p:cNvSpPr txBox="1">
            <a:spLocks/>
          </p:cNvSpPr>
          <p:nvPr userDrawn="1"/>
        </p:nvSpPr>
        <p:spPr>
          <a:xfrm>
            <a:off x="8315325" y="6502400"/>
            <a:ext cx="5334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17" name="Rectangle 16"/>
          <p:cNvSpPr/>
          <p:nvPr userDrawn="1"/>
        </p:nvSpPr>
        <p:spPr>
          <a:xfrm>
            <a:off x="914400" y="3657600"/>
            <a:ext cx="2362200" cy="646113"/>
          </a:xfrm>
          <a:prstGeom prst="rect">
            <a:avLst/>
          </a:prstGeom>
        </p:spPr>
        <p:txBody>
          <a:bodyPr>
            <a:spAutoFit/>
          </a:bodyPr>
          <a:lstStyle/>
          <a:p>
            <a:pPr fontAlgn="base">
              <a:spcBef>
                <a:spcPct val="0"/>
              </a:spcBef>
              <a:spcAft>
                <a:spcPct val="0"/>
              </a:spcAft>
              <a:defRPr/>
            </a:pPr>
            <a:r>
              <a:rPr lang="en-US" dirty="0">
                <a:solidFill>
                  <a:prstClr val="black"/>
                </a:solidFill>
              </a:rPr>
              <a:t>http://freakonomics.blogs.nytimes.com/</a:t>
            </a:r>
          </a:p>
        </p:txBody>
      </p:sp>
      <p:sp>
        <p:nvSpPr>
          <p:cNvPr id="18" name="Rectangle 17"/>
          <p:cNvSpPr/>
          <p:nvPr userDrawn="1"/>
        </p:nvSpPr>
        <p:spPr>
          <a:xfrm>
            <a:off x="0" y="3048000"/>
            <a:ext cx="2552700" cy="646113"/>
          </a:xfrm>
          <a:prstGeom prst="rect">
            <a:avLst/>
          </a:prstGeom>
        </p:spPr>
        <p:txBody>
          <a:bodyPr>
            <a:spAutoFit/>
          </a:bodyPr>
          <a:lstStyle/>
          <a:p>
            <a:pPr fontAlgn="base">
              <a:spcBef>
                <a:spcPct val="0"/>
              </a:spcBef>
              <a:spcAft>
                <a:spcPct val="0"/>
              </a:spcAft>
              <a:defRPr/>
            </a:pPr>
            <a:r>
              <a:rPr lang="en-US" dirty="0">
                <a:solidFill>
                  <a:prstClr val="black"/>
                </a:solidFill>
              </a:rPr>
              <a:t>http://www.worthpublishers.com/</a:t>
            </a:r>
          </a:p>
        </p:txBody>
      </p:sp>
      <p:sp>
        <p:nvSpPr>
          <p:cNvPr id="19" name="Rectangle 18"/>
          <p:cNvSpPr/>
          <p:nvPr userDrawn="1"/>
        </p:nvSpPr>
        <p:spPr>
          <a:xfrm>
            <a:off x="2667000" y="4953000"/>
            <a:ext cx="2547938" cy="369888"/>
          </a:xfrm>
          <a:prstGeom prst="rect">
            <a:avLst/>
          </a:prstGeom>
        </p:spPr>
        <p:txBody>
          <a:bodyPr wrap="none">
            <a:spAutoFit/>
          </a:bodyPr>
          <a:lstStyle/>
          <a:p>
            <a:pPr fontAlgn="base">
              <a:spcBef>
                <a:spcPct val="0"/>
              </a:spcBef>
              <a:spcAft>
                <a:spcPct val="0"/>
              </a:spcAft>
              <a:defRPr/>
            </a:pPr>
            <a:r>
              <a:rPr lang="en-US" dirty="0">
                <a:solidFill>
                  <a:prstClr val="black"/>
                </a:solidFill>
              </a:rPr>
              <a:t>http://bls.gov/home.htm</a:t>
            </a:r>
          </a:p>
        </p:txBody>
      </p:sp>
      <p:sp>
        <p:nvSpPr>
          <p:cNvPr id="20" name="Rectangle 19"/>
          <p:cNvSpPr/>
          <p:nvPr userDrawn="1"/>
        </p:nvSpPr>
        <p:spPr>
          <a:xfrm>
            <a:off x="2795588" y="3244850"/>
            <a:ext cx="3552825" cy="368300"/>
          </a:xfrm>
          <a:prstGeom prst="rect">
            <a:avLst/>
          </a:prstGeom>
        </p:spPr>
        <p:txBody>
          <a:bodyPr wrap="none">
            <a:spAutoFit/>
          </a:bodyPr>
          <a:lstStyle/>
          <a:p>
            <a:pPr fontAlgn="base">
              <a:spcBef>
                <a:spcPct val="0"/>
              </a:spcBef>
              <a:spcAft>
                <a:spcPct val="0"/>
              </a:spcAft>
              <a:defRPr/>
            </a:pPr>
            <a:r>
              <a:rPr lang="en-US" dirty="0">
                <a:solidFill>
                  <a:prstClr val="black"/>
                </a:solidFill>
              </a:rPr>
              <a:t>http://krugman.blogs.nytimes.com/</a:t>
            </a:r>
          </a:p>
        </p:txBody>
      </p:sp>
      <p:sp>
        <p:nvSpPr>
          <p:cNvPr id="21" name="Rectangle 20"/>
          <p:cNvSpPr/>
          <p:nvPr userDrawn="1"/>
        </p:nvSpPr>
        <p:spPr>
          <a:xfrm>
            <a:off x="4191000" y="4191000"/>
            <a:ext cx="2189163" cy="369888"/>
          </a:xfrm>
          <a:prstGeom prst="rect">
            <a:avLst/>
          </a:prstGeom>
        </p:spPr>
        <p:txBody>
          <a:bodyPr wrap="none">
            <a:spAutoFit/>
          </a:bodyPr>
          <a:lstStyle/>
          <a:p>
            <a:pPr fontAlgn="base">
              <a:spcBef>
                <a:spcPct val="0"/>
              </a:spcBef>
              <a:spcAft>
                <a:spcPct val="0"/>
              </a:spcAft>
              <a:defRPr/>
            </a:pPr>
            <a:r>
              <a:rPr lang="en-US" dirty="0">
                <a:solidFill>
                  <a:prstClr val="black"/>
                </a:solidFill>
              </a:rPr>
              <a:t>http://www.bea.gov/</a:t>
            </a:r>
          </a:p>
        </p:txBody>
      </p:sp>
    </p:spTree>
    <p:extLst>
      <p:ext uri="{BB962C8B-B14F-4D97-AF65-F5344CB8AC3E}">
        <p14:creationId xmlns:p14="http://schemas.microsoft.com/office/powerpoint/2010/main" val="4187433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kern="1200">
          <a:solidFill>
            <a:schemeClr val="bg1"/>
          </a:solidFill>
          <a:latin typeface="Century Gothic" pitchFamily="34" charset="0"/>
          <a:ea typeface="+mj-ea"/>
          <a:cs typeface="+mj-cs"/>
        </a:defRPr>
      </a:lvl1pPr>
      <a:lvl2pPr algn="ctr" rtl="0" eaLnBrk="0" fontAlgn="base" hangingPunct="0">
        <a:spcBef>
          <a:spcPct val="0"/>
        </a:spcBef>
        <a:spcAft>
          <a:spcPct val="0"/>
        </a:spcAft>
        <a:defRPr sz="4400" b="1">
          <a:solidFill>
            <a:schemeClr val="bg1"/>
          </a:solidFill>
          <a:latin typeface="Century Gothic" pitchFamily="34" charset="0"/>
        </a:defRPr>
      </a:lvl2pPr>
      <a:lvl3pPr algn="ctr" rtl="0" eaLnBrk="0" fontAlgn="base" hangingPunct="0">
        <a:spcBef>
          <a:spcPct val="0"/>
        </a:spcBef>
        <a:spcAft>
          <a:spcPct val="0"/>
        </a:spcAft>
        <a:defRPr sz="4400" b="1">
          <a:solidFill>
            <a:schemeClr val="bg1"/>
          </a:solidFill>
          <a:latin typeface="Century Gothic" pitchFamily="34" charset="0"/>
        </a:defRPr>
      </a:lvl3pPr>
      <a:lvl4pPr algn="ctr" rtl="0" eaLnBrk="0" fontAlgn="base" hangingPunct="0">
        <a:spcBef>
          <a:spcPct val="0"/>
        </a:spcBef>
        <a:spcAft>
          <a:spcPct val="0"/>
        </a:spcAft>
        <a:defRPr sz="4400" b="1">
          <a:solidFill>
            <a:schemeClr val="bg1"/>
          </a:solidFill>
          <a:latin typeface="Century Gothic" pitchFamily="34" charset="0"/>
        </a:defRPr>
      </a:lvl4pPr>
      <a:lvl5pPr algn="ctr" rtl="0" eaLnBrk="0" fontAlgn="base" hangingPunct="0">
        <a:spcBef>
          <a:spcPct val="0"/>
        </a:spcBef>
        <a:spcAft>
          <a:spcPct val="0"/>
        </a:spcAft>
        <a:defRPr sz="4400" b="1">
          <a:solidFill>
            <a:schemeClr val="bg1"/>
          </a:solidFill>
          <a:latin typeface="Century Gothic" pitchFamily="34" charset="0"/>
        </a:defRPr>
      </a:lvl5pPr>
      <a:lvl6pPr marL="457200" algn="ctr" rtl="0" fontAlgn="base">
        <a:spcBef>
          <a:spcPct val="0"/>
        </a:spcBef>
        <a:spcAft>
          <a:spcPct val="0"/>
        </a:spcAft>
        <a:defRPr sz="4400" b="1">
          <a:solidFill>
            <a:schemeClr val="bg1"/>
          </a:solidFill>
          <a:latin typeface="Century Gothic" pitchFamily="34" charset="0"/>
        </a:defRPr>
      </a:lvl6pPr>
      <a:lvl7pPr marL="914400" algn="ctr" rtl="0" fontAlgn="base">
        <a:spcBef>
          <a:spcPct val="0"/>
        </a:spcBef>
        <a:spcAft>
          <a:spcPct val="0"/>
        </a:spcAft>
        <a:defRPr sz="4400" b="1">
          <a:solidFill>
            <a:schemeClr val="bg1"/>
          </a:solidFill>
          <a:latin typeface="Century Gothic" pitchFamily="34" charset="0"/>
        </a:defRPr>
      </a:lvl7pPr>
      <a:lvl8pPr marL="1371600" algn="ctr" rtl="0" fontAlgn="base">
        <a:spcBef>
          <a:spcPct val="0"/>
        </a:spcBef>
        <a:spcAft>
          <a:spcPct val="0"/>
        </a:spcAft>
        <a:defRPr sz="4400" b="1">
          <a:solidFill>
            <a:schemeClr val="bg1"/>
          </a:solidFill>
          <a:latin typeface="Century Gothic" pitchFamily="34" charset="0"/>
        </a:defRPr>
      </a:lvl8pPr>
      <a:lvl9pPr marL="1828800" algn="ctr" rtl="0" fontAlgn="base">
        <a:spcBef>
          <a:spcPct val="0"/>
        </a:spcBef>
        <a:spcAft>
          <a:spcPct val="0"/>
        </a:spcAft>
        <a:defRPr sz="44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207817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Calibri" pitchFamily="34"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C436E3BC-5360-4C9E-A1FB-2A89C996A04F}"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10-</a:t>
            </a:r>
            <a:endParaRPr lang="en-US" dirty="0">
              <a:solidFill>
                <a:prstClr val="black"/>
              </a:solidFill>
              <a:latin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2675506917"/>
      </p:ext>
    </p:extLst>
  </p:cSld>
  <p:clrMap bg1="lt1" tx1="dk1" bg2="lt2" tx2="dk2" accent1="accent1" accent2="accent2" accent3="accent3" accent4="accent4" accent5="accent5" accent6="accent6" hlink="hlink" folHlink="folHlink"/>
  <p:sldLayoutIdLst>
    <p:sldLayoutId id="2147483806" r:id="rId1"/>
    <p:sldLayoutId id="2147483807"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Calibri" pitchFamily="34"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E7F6FE3E-1115-47CF-B070-854F37D68C03}"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13-</a:t>
            </a:r>
            <a:endParaRPr lang="en-US" dirty="0">
              <a:solidFill>
                <a:prstClr val="black"/>
              </a:solidFill>
              <a:latin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61260342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579098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a typeface="ＭＳ Ｐゴシック"/>
              <a:cs typeface="ＭＳ Ｐゴシック"/>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377D138A-FF8D-47D7-8016-01029FEF2144}"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dirty="0">
              <a:solidFill>
                <a:prstClr val="black"/>
              </a:solidFill>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24-</a:t>
            </a:r>
            <a:endParaRPr lang="en-US" dirty="0">
              <a:solidFill>
                <a:prstClr val="black"/>
              </a:solidFill>
              <a:latin typeface="Arial" pitchFamily="34" charset="0"/>
              <a:ea typeface="ＭＳ Ｐゴシック"/>
              <a:cs typeface="ＭＳ Ｐゴシック"/>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708840808"/>
      </p:ext>
    </p:extLst>
  </p:cSld>
  <p:clrMap bg1="lt1" tx1="dk1" bg2="lt2" tx2="dk2" accent1="accent1" accent2="accent2" accent3="accent3" accent4="accent4" accent5="accent5" accent6="accent6" hlink="hlink" folHlink="folHlink"/>
  <p:sldLayoutIdLst>
    <p:sldLayoutId id="2147483838" r:id="rId1"/>
    <p:sldLayoutId id="2147483839"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ea typeface="ＭＳ Ｐゴシック"/>
                <a:cs typeface="ＭＳ Ｐゴシック"/>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FCA28D52-23C4-46A4-9DB0-F346779C8B8D}" type="slidenum">
              <a:rPr lang="en-US" sz="1400">
                <a:solidFill>
                  <a:prstClr val="black"/>
                </a:solidFill>
                <a:latin typeface="Century Gothic" pitchFamily="34" charset="0"/>
                <a:ea typeface="ＭＳ Ｐゴシック"/>
                <a:cs typeface="Arial" charset="0"/>
              </a:rPr>
              <a:pPr eaLnBrk="0" fontAlgn="base" hangingPunct="0">
                <a:spcBef>
                  <a:spcPct val="0"/>
                </a:spcBef>
                <a:spcAft>
                  <a:spcPct val="0"/>
                </a:spcAft>
                <a:defRPr/>
              </a:pPr>
              <a:t>‹#›</a:t>
            </a:fld>
            <a:endParaRPr lang="en-US" sz="1400" dirty="0">
              <a:solidFill>
                <a:prstClr val="black"/>
              </a:solidFill>
              <a:latin typeface="Century Gothic" pitchFamily="34" charset="0"/>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24-</a:t>
            </a:r>
            <a:endParaRPr lang="en-US" dirty="0">
              <a:solidFill>
                <a:prstClr val="black"/>
              </a:solidFill>
              <a:latin typeface="Arial" pitchFamily="34" charset="0"/>
              <a:ea typeface="ＭＳ Ｐゴシック"/>
              <a:cs typeface="ＭＳ Ｐゴシック"/>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68484796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194849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chiang\Dropbox\Eric Chiang - Jeremys slide files\Core3e Pictures\ch24_co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75" y="0"/>
            <a:ext cx="9144000" cy="65871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553200" y="6560940"/>
            <a:ext cx="1810111"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24</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sp>
        <p:nvSpPr>
          <p:cNvPr id="7" name="Rectangle 6"/>
          <p:cNvSpPr/>
          <p:nvPr/>
        </p:nvSpPr>
        <p:spPr>
          <a:xfrm>
            <a:off x="-2975" y="122789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7775" y="1295400"/>
            <a:ext cx="1676402" cy="1446550"/>
          </a:xfrm>
          <a:prstGeom prst="rect">
            <a:avLst/>
          </a:prstGeom>
          <a:noFill/>
        </p:spPr>
        <p:txBody>
          <a:bodyPr wrap="square" rtlCol="0">
            <a:spAutoFit/>
          </a:bodyPr>
          <a:lstStyle/>
          <a:p>
            <a:pPr algn="ctr"/>
            <a:r>
              <a:rPr lang="en-US" sz="8800" dirty="0" smtClean="0">
                <a:solidFill>
                  <a:prstClr val="white"/>
                </a:solidFill>
                <a:latin typeface="Arial Black" panose="020B0A04020102020204" pitchFamily="34" charset="0"/>
              </a:rPr>
              <a:t>24</a:t>
            </a:r>
            <a:endParaRPr lang="en-US" sz="8800" dirty="0">
              <a:solidFill>
                <a:prstClr val="white"/>
              </a:solidFill>
              <a:latin typeface="Arial Black" panose="020B0A04020102020204" pitchFamily="34" charset="0"/>
            </a:endParaRPr>
          </a:p>
        </p:txBody>
      </p:sp>
      <p:sp>
        <p:nvSpPr>
          <p:cNvPr id="2" name="TextBox 1"/>
          <p:cNvSpPr txBox="1"/>
          <p:nvPr/>
        </p:nvSpPr>
        <p:spPr>
          <a:xfrm>
            <a:off x="2286000" y="1565350"/>
            <a:ext cx="3970511" cy="769441"/>
          </a:xfrm>
          <a:prstGeom prst="rect">
            <a:avLst/>
          </a:prstGeom>
          <a:noFill/>
        </p:spPr>
        <p:txBody>
          <a:bodyPr wrap="none" rtlCol="0">
            <a:spAutoFit/>
          </a:bodyPr>
          <a:lstStyle/>
          <a:p>
            <a:r>
              <a:rPr lang="en-US" sz="4400" b="1" dirty="0" smtClean="0">
                <a:solidFill>
                  <a:prstClr val="black">
                    <a:lumMod val="65000"/>
                    <a:lumOff val="35000"/>
                  </a:prstClr>
                </a:solidFill>
                <a:latin typeface="Segoe UI Light" panose="020B0502040204020203" pitchFamily="34" charset="0"/>
              </a:rPr>
              <a:t>Monetary Policy</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338315"/>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
        <p:nvSpPr>
          <p:cNvPr id="16" name="TextBox 15"/>
          <p:cNvSpPr txBox="1"/>
          <p:nvPr/>
        </p:nvSpPr>
        <p:spPr>
          <a:xfrm>
            <a:off x="8839200" y="4800600"/>
            <a:ext cx="307777" cy="1714499"/>
          </a:xfrm>
          <a:prstGeom prst="rect">
            <a:avLst/>
          </a:prstGeom>
          <a:noFill/>
        </p:spPr>
        <p:txBody>
          <a:bodyPr vert="vert270" wrap="square" rtlCol="0">
            <a:spAutoFit/>
          </a:bodyPr>
          <a:lstStyle/>
          <a:p>
            <a:pPr algn="r"/>
            <a:r>
              <a:rPr lang="en-US" sz="800" dirty="0" smtClean="0">
                <a:solidFill>
                  <a:srgbClr val="000000"/>
                </a:solidFill>
                <a:latin typeface="Century Gothic"/>
                <a:ea typeface="Century Gothic"/>
                <a:cs typeface="Century Gothic"/>
              </a:rPr>
              <a:t>INCAMERASTOCK / ALAMY</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747167209"/>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81" y="381000"/>
            <a:ext cx="7346883"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LONG RUN: CLASSICAL THEORY</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19200"/>
            <a:ext cx="75438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Classical economists focus on </a:t>
            </a:r>
            <a:r>
              <a:rPr lang="en-US" altLang="en-US" dirty="0" smtClean="0">
                <a:solidFill>
                  <a:srgbClr val="F79646"/>
                </a:solidFill>
                <a:latin typeface="Arial" panose="020B0604020202020204" pitchFamily="34" charset="0"/>
                <a:cs typeface="Arial" panose="020B0604020202020204" pitchFamily="34" charset="0"/>
              </a:rPr>
              <a:t>long-run adjustments in economic activity</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They assume </a:t>
            </a:r>
            <a:r>
              <a:rPr lang="en-US" altLang="en-US" dirty="0">
                <a:solidFill>
                  <a:prstClr val="black">
                    <a:lumMod val="50000"/>
                    <a:lumOff val="50000"/>
                  </a:prstClr>
                </a:solidFill>
                <a:latin typeface="Arial" panose="020B0604020202020204" pitchFamily="34" charset="0"/>
                <a:cs typeface="Arial" panose="020B0604020202020204" pitchFamily="34" charset="0"/>
              </a:rPr>
              <a:t>that wages, prices, and interest rates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are </a:t>
            </a:r>
            <a:r>
              <a:rPr lang="en-US" altLang="en-US" dirty="0" smtClean="0">
                <a:solidFill>
                  <a:srgbClr val="F79646"/>
                </a:solidFill>
                <a:latin typeface="Arial" panose="020B0604020202020204" pitchFamily="34" charset="0"/>
                <a:cs typeface="Arial" panose="020B0604020202020204" pitchFamily="34" charset="0"/>
              </a:rPr>
              <a:t>flexible</a:t>
            </a:r>
            <a:r>
              <a:rPr lang="en-US" altLang="en-US" dirty="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As a result, labor, product, and capital markets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are expected to adjust </a:t>
            </a:r>
            <a:r>
              <a:rPr lang="en-US" altLang="en-US" dirty="0">
                <a:solidFill>
                  <a:prstClr val="black">
                    <a:lumMod val="50000"/>
                    <a:lumOff val="50000"/>
                  </a:prstClr>
                </a:solidFill>
                <a:latin typeface="Arial" panose="020B0604020202020204" pitchFamily="34" charset="0"/>
                <a:cs typeface="Arial" panose="020B0604020202020204" pitchFamily="34" charset="0"/>
              </a:rPr>
              <a:t>to keep the economy at full employment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 product of the classical theory is the </a:t>
            </a:r>
            <a:r>
              <a:rPr lang="en-US" altLang="en-US" dirty="0" smtClean="0">
                <a:solidFill>
                  <a:srgbClr val="F79646"/>
                </a:solidFill>
                <a:latin typeface="Arial" panose="020B0604020202020204" pitchFamily="34" charset="0"/>
                <a:cs typeface="Arial" panose="020B0604020202020204" pitchFamily="34" charset="0"/>
              </a:rPr>
              <a:t>quantity theory of money</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10</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67903095"/>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400" y="381000"/>
            <a:ext cx="7266136"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11</a:t>
            </a:fld>
            <a:endParaRPr lang="en-US" sz="1100" dirty="0">
              <a:solidFill>
                <a:prstClr val="white"/>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9" name="TextBox 18"/>
          <p:cNvSpPr txBox="1"/>
          <p:nvPr/>
        </p:nvSpPr>
        <p:spPr>
          <a:xfrm>
            <a:off x="333301" y="381000"/>
            <a:ext cx="628569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EQUATION OF EXCHANGE</a:t>
            </a:r>
            <a:endParaRPr lang="en-US" sz="3300" dirty="0">
              <a:solidFill>
                <a:prstClr val="white"/>
              </a:solidFill>
              <a:latin typeface="Century Gothic" panose="020B0502020202020204" pitchFamily="34" charset="0"/>
            </a:endParaRPr>
          </a:p>
        </p:txBody>
      </p:sp>
      <p:sp>
        <p:nvSpPr>
          <p:cNvPr id="20"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22" name="Content Placeholder 2"/>
          <p:cNvSpPr txBox="1">
            <a:spLocks/>
          </p:cNvSpPr>
          <p:nvPr/>
        </p:nvSpPr>
        <p:spPr>
          <a:xfrm>
            <a:off x="304800" y="1295401"/>
            <a:ext cx="7723782" cy="16763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quantity theory of money is defined by the </a:t>
            </a:r>
            <a:r>
              <a:rPr lang="en-US" altLang="en-US" dirty="0" smtClean="0">
                <a:solidFill>
                  <a:srgbClr val="F79646"/>
                </a:solidFill>
                <a:latin typeface="Arial" panose="020B0604020202020204" pitchFamily="34" charset="0"/>
                <a:cs typeface="Arial" panose="020B0604020202020204" pitchFamily="34" charset="0"/>
              </a:rPr>
              <a:t>equation of exchange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23" name="Round Diagonal Corner Rectangle 22"/>
          <p:cNvSpPr/>
          <p:nvPr/>
        </p:nvSpPr>
        <p:spPr>
          <a:xfrm>
            <a:off x="914401" y="2514600"/>
            <a:ext cx="6194458" cy="762000"/>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1016479" y="2555081"/>
            <a:ext cx="5993922" cy="646331"/>
          </a:xfrm>
          <a:prstGeom prst="rect">
            <a:avLst/>
          </a:prstGeom>
          <a:noFill/>
        </p:spPr>
        <p:txBody>
          <a:bodyPr wrap="square" rtlCol="0">
            <a:spAutoFit/>
          </a:bodyPr>
          <a:lstStyle/>
          <a:p>
            <a:pPr marL="0" lvl="1" algn="ctr"/>
            <a:r>
              <a:rPr lang="en-US" altLang="en-US" sz="3600" i="1" dirty="0" smtClean="0">
                <a:solidFill>
                  <a:prstClr val="white"/>
                </a:solidFill>
                <a:latin typeface="Arial" panose="020B0604020202020204" pitchFamily="34" charset="0"/>
                <a:cs typeface="Arial" panose="020B0604020202020204" pitchFamily="34" charset="0"/>
              </a:rPr>
              <a:t>M</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V</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P</a:t>
            </a:r>
            <a:r>
              <a:rPr lang="en-US" altLang="en-US" sz="3600" dirty="0" smtClean="0">
                <a:solidFill>
                  <a:prstClr val="white"/>
                </a:solidFill>
                <a:latin typeface="Arial" panose="020B0604020202020204" pitchFamily="34" charset="0"/>
                <a:cs typeface="Arial" panose="020B0604020202020204" pitchFamily="34" charset="0"/>
              </a:rPr>
              <a:t> × </a:t>
            </a:r>
            <a:r>
              <a:rPr lang="en-US" altLang="en-US" sz="3600" i="1" dirty="0" smtClean="0">
                <a:solidFill>
                  <a:prstClr val="white"/>
                </a:solidFill>
                <a:latin typeface="Arial" panose="020B0604020202020204" pitchFamily="34" charset="0"/>
                <a:cs typeface="Arial" panose="020B0604020202020204" pitchFamily="34" charset="0"/>
              </a:rPr>
              <a:t>Q</a:t>
            </a:r>
            <a:endParaRPr lang="en-US" altLang="en-US" sz="3600" i="1" dirty="0">
              <a:solidFill>
                <a:prstClr val="white"/>
              </a:solidFill>
              <a:latin typeface="Arial" panose="020B0604020202020204" pitchFamily="34" charset="0"/>
              <a:cs typeface="Arial" panose="020B0604020202020204" pitchFamily="34" charset="0"/>
            </a:endParaRPr>
          </a:p>
        </p:txBody>
      </p:sp>
      <p:sp>
        <p:nvSpPr>
          <p:cNvPr id="27" name="Content Placeholder 2"/>
          <p:cNvSpPr txBox="1">
            <a:spLocks/>
          </p:cNvSpPr>
          <p:nvPr/>
        </p:nvSpPr>
        <p:spPr>
          <a:xfrm>
            <a:off x="304800" y="3429000"/>
            <a:ext cx="7848600" cy="2971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M</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is the supply of money.</a:t>
            </a:r>
          </a:p>
          <a:p>
            <a:pPr marL="457200" indent="-457200" algn="l">
              <a:buClr>
                <a:prstClr val="black">
                  <a:lumMod val="65000"/>
                  <a:lumOff val="35000"/>
                </a:prstClr>
              </a:buClr>
              <a:buFont typeface="Wingdings" panose="05000000000000000000" pitchFamily="2" charset="2"/>
              <a:buChar char="Ü"/>
            </a:pP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V</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is velocity of money (average number of times money is spent in a year).</a:t>
            </a:r>
          </a:p>
          <a:p>
            <a:pPr marL="457200" indent="-457200" algn="l">
              <a:buClr>
                <a:prstClr val="black">
                  <a:lumMod val="65000"/>
                  <a:lumOff val="35000"/>
                </a:prstClr>
              </a:buClr>
              <a:buFont typeface="Wingdings" panose="05000000000000000000" pitchFamily="2" charset="2"/>
              <a:buChar char="Ü"/>
            </a:pP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P</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is the price level.</a:t>
            </a:r>
          </a:p>
          <a:p>
            <a:pPr marL="457200" indent="-457200" algn="l">
              <a:buClr>
                <a:prstClr val="black">
                  <a:lumMod val="65000"/>
                  <a:lumOff val="35000"/>
                </a:prstClr>
              </a:buClr>
              <a:buFont typeface="Wingdings" panose="05000000000000000000" pitchFamily="2" charset="2"/>
              <a:buChar char="Ü"/>
            </a:pP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Q</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is the economy’s real output level.</a:t>
            </a:r>
          </a:p>
        </p:txBody>
      </p:sp>
    </p:spTree>
    <p:extLst>
      <p:ext uri="{BB962C8B-B14F-4D97-AF65-F5344CB8AC3E}">
        <p14:creationId xmlns:p14="http://schemas.microsoft.com/office/powerpoint/2010/main" val="2283610856"/>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81" y="390436"/>
            <a:ext cx="710963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EFFECT OF MONETARY POLICY</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346480" y="1371600"/>
            <a:ext cx="7197320" cy="4343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Classical economists believe that expansionary monetary policy </a:t>
            </a:r>
            <a:r>
              <a:rPr lang="en-US" altLang="en-US" dirty="0" smtClean="0">
                <a:solidFill>
                  <a:srgbClr val="F79646"/>
                </a:solidFill>
                <a:latin typeface="Arial" panose="020B0604020202020204" pitchFamily="34" charset="0"/>
                <a:cs typeface="Arial" panose="020B0604020202020204" pitchFamily="34" charset="0"/>
              </a:rPr>
              <a:t>only creates inflation</a:t>
            </a:r>
            <a:r>
              <a:rPr lang="en-US" altLang="en-US" dirty="0">
                <a:solidFill>
                  <a:prstClr val="black">
                    <a:lumMod val="50000"/>
                    <a:lumOff val="50000"/>
                  </a:prstClr>
                </a:solidFill>
                <a:latin typeface="Arial" panose="020B0604020202020204" pitchFamily="34" charset="0"/>
                <a:cs typeface="Arial" panose="020B0604020202020204" pitchFamily="34" charset="0"/>
              </a:rPr>
              <a:t>.</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Velocity </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i="1" dirty="0" smtClean="0">
                <a:solidFill>
                  <a:srgbClr val="F79646"/>
                </a:solidFill>
                <a:latin typeface="Arial" panose="020B0604020202020204" pitchFamily="34" charset="0"/>
                <a:cs typeface="Arial" panose="020B0604020202020204" pitchFamily="34" charset="0"/>
              </a:rPr>
              <a:t>V</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assumed to be fixed.</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Output </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i="1" dirty="0" smtClean="0">
                <a:solidFill>
                  <a:srgbClr val="F79646"/>
                </a:solidFill>
                <a:latin typeface="Arial" panose="020B0604020202020204" pitchFamily="34" charset="0"/>
                <a:cs typeface="Arial" panose="020B0604020202020204" pitchFamily="34" charset="0"/>
              </a:rPr>
              <a:t>Q</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dirty="0">
                <a:solidFill>
                  <a:prstClr val="black">
                    <a:lumMod val="50000"/>
                    <a:lumOff val="50000"/>
                  </a:prstClr>
                </a:solidFill>
                <a:latin typeface="Arial" panose="020B0604020202020204" pitchFamily="34" charset="0"/>
                <a:cs typeface="Arial" panose="020B0604020202020204" pitchFamily="34" charset="0"/>
              </a:rPr>
              <a:t>is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fixed at full employment.</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As a result,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any change in money supply will translate directly to a change in prices.</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12</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33471644"/>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THE CLASSICAL MODEL</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13</a:t>
            </a:fld>
            <a:endParaRPr lang="en-US" sz="1100" dirty="0">
              <a:solidFill>
                <a:prstClr val="white"/>
              </a:solidFill>
              <a:latin typeface="Century Gothic" panose="020B0502020202020204" pitchFamily="34" charset="0"/>
            </a:endParaRPr>
          </a:p>
        </p:txBody>
      </p:sp>
      <p:sp>
        <p:nvSpPr>
          <p:cNvPr id="29" name="Text Box 12"/>
          <p:cNvSpPr txBox="1">
            <a:spLocks noChangeArrowheads="1"/>
          </p:cNvSpPr>
          <p:nvPr/>
        </p:nvSpPr>
        <p:spPr bwMode="auto">
          <a:xfrm>
            <a:off x="4800600" y="49530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cxnSp>
        <p:nvCxnSpPr>
          <p:cNvPr id="32" name="Straight Connector 31"/>
          <p:cNvCxnSpPr/>
          <p:nvPr/>
        </p:nvCxnSpPr>
        <p:spPr>
          <a:xfrm>
            <a:off x="1828800" y="1981200"/>
            <a:ext cx="3124200" cy="30289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222774"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152400" y="57150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477000" y="1371600"/>
            <a:ext cx="2286000" cy="4160834"/>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In the classical model, the economy is at full employment. An increase in aggregate demand only results in higher prices at the same output.  </a:t>
            </a:r>
          </a:p>
        </p:txBody>
      </p:sp>
      <p:cxnSp>
        <p:nvCxnSpPr>
          <p:cNvPr id="35" name="Straight Connector 34"/>
          <p:cNvCxnSpPr/>
          <p:nvPr/>
        </p:nvCxnSpPr>
        <p:spPr>
          <a:xfrm>
            <a:off x="1828800" y="1981200"/>
            <a:ext cx="3124200" cy="3025278"/>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Box 12"/>
          <p:cNvSpPr txBox="1">
            <a:spLocks noChangeArrowheads="1"/>
          </p:cNvSpPr>
          <p:nvPr/>
        </p:nvSpPr>
        <p:spPr bwMode="auto">
          <a:xfrm>
            <a:off x="5494337" y="46291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sp>
        <p:nvSpPr>
          <p:cNvPr id="44" name="TextBox 43"/>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cxnSp>
        <p:nvCxnSpPr>
          <p:cNvPr id="3" name="Straight Connector 2"/>
          <p:cNvCxnSpPr/>
          <p:nvPr/>
        </p:nvCxnSpPr>
        <p:spPr>
          <a:xfrm>
            <a:off x="3390900" y="1905000"/>
            <a:ext cx="0" cy="362743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Box 12"/>
          <p:cNvSpPr txBox="1">
            <a:spLocks noChangeArrowheads="1"/>
          </p:cNvSpPr>
          <p:nvPr/>
        </p:nvSpPr>
        <p:spPr bwMode="auto">
          <a:xfrm>
            <a:off x="2971800" y="1428750"/>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latin typeface="Arial" charset="0"/>
              </a:rPr>
              <a:t>LRAS</a:t>
            </a:r>
            <a:endParaRPr lang="en-US" altLang="en-US" sz="2000" b="1" i="1" baseline="-25000" dirty="0" smtClean="0">
              <a:latin typeface="Arial" charset="0"/>
            </a:endParaRPr>
          </a:p>
        </p:txBody>
      </p:sp>
      <p:sp>
        <p:nvSpPr>
          <p:cNvPr id="22" name="Rectangle 7"/>
          <p:cNvSpPr>
            <a:spLocks noChangeArrowheads="1"/>
          </p:cNvSpPr>
          <p:nvPr/>
        </p:nvSpPr>
        <p:spPr bwMode="auto">
          <a:xfrm>
            <a:off x="838200" y="24384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23" name="Line 23"/>
          <p:cNvSpPr>
            <a:spLocks noChangeShapeType="1"/>
          </p:cNvSpPr>
          <p:nvPr/>
        </p:nvSpPr>
        <p:spPr bwMode="auto">
          <a:xfrm>
            <a:off x="1090613" y="25908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4" name="Line 13"/>
          <p:cNvSpPr>
            <a:spLocks noChangeShapeType="1"/>
          </p:cNvSpPr>
          <p:nvPr/>
        </p:nvSpPr>
        <p:spPr bwMode="auto">
          <a:xfrm flipH="1">
            <a:off x="1242215" y="2590800"/>
            <a:ext cx="2110585"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25" name="Text Box 9"/>
          <p:cNvSpPr txBox="1">
            <a:spLocks noChangeArrowheads="1"/>
          </p:cNvSpPr>
          <p:nvPr/>
        </p:nvSpPr>
        <p:spPr bwMode="auto">
          <a:xfrm>
            <a:off x="3392040" y="228600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sp>
        <p:nvSpPr>
          <p:cNvPr id="26" name="Rectangle 7"/>
          <p:cNvSpPr>
            <a:spLocks noChangeArrowheads="1"/>
          </p:cNvSpPr>
          <p:nvPr/>
        </p:nvSpPr>
        <p:spPr bwMode="auto">
          <a:xfrm>
            <a:off x="838200" y="3388053"/>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27" name="Line 23"/>
          <p:cNvSpPr>
            <a:spLocks noChangeShapeType="1"/>
          </p:cNvSpPr>
          <p:nvPr/>
        </p:nvSpPr>
        <p:spPr bwMode="auto">
          <a:xfrm>
            <a:off x="1090613" y="354045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8" name="Line 13"/>
          <p:cNvSpPr>
            <a:spLocks noChangeShapeType="1"/>
          </p:cNvSpPr>
          <p:nvPr/>
        </p:nvSpPr>
        <p:spPr bwMode="auto">
          <a:xfrm flipH="1">
            <a:off x="1242216" y="3540453"/>
            <a:ext cx="2125822" cy="2414"/>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30" name="Text Box 9"/>
          <p:cNvSpPr txBox="1">
            <a:spLocks noChangeArrowheads="1"/>
          </p:cNvSpPr>
          <p:nvPr/>
        </p:nvSpPr>
        <p:spPr bwMode="auto">
          <a:xfrm>
            <a:off x="3429000" y="32766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31" name="Oval 19"/>
          <p:cNvSpPr>
            <a:spLocks noChangeArrowheads="1"/>
          </p:cNvSpPr>
          <p:nvPr/>
        </p:nvSpPr>
        <p:spPr bwMode="auto">
          <a:xfrm>
            <a:off x="3276600" y="3400384"/>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33" name="Oval 19"/>
          <p:cNvSpPr>
            <a:spLocks noChangeArrowheads="1"/>
          </p:cNvSpPr>
          <p:nvPr/>
        </p:nvSpPr>
        <p:spPr bwMode="auto">
          <a:xfrm>
            <a:off x="3276600" y="24841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Tree>
    <p:extLst>
      <p:ext uri="{BB962C8B-B14F-4D97-AF65-F5344CB8AC3E}">
        <p14:creationId xmlns:p14="http://schemas.microsoft.com/office/powerpoint/2010/main" val="34707229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33333E-6 5.73543E-7 L 0.07084 -0.04279 " pathEditMode="relative" rAng="0" ptsTypes="AA">
                                      <p:cBhvr>
                                        <p:cTn id="9" dur="2000" fill="hold"/>
                                        <p:tgtEl>
                                          <p:spTgt spid="35"/>
                                        </p:tgtEl>
                                        <p:attrNameLst>
                                          <p:attrName>ppt_x</p:attrName>
                                          <p:attrName>ppt_y</p:attrName>
                                        </p:attrNameLst>
                                      </p:cBhvr>
                                      <p:rCtr x="3542" y="-2151"/>
                                    </p:animMotion>
                                  </p:childTnLst>
                                </p:cTn>
                              </p:par>
                              <p:par>
                                <p:cTn id="10" presetID="10"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2" grpId="0"/>
      <p:bldP spid="23" grpId="0" animBg="1"/>
      <p:bldP spid="24" grpId="0" animBg="1"/>
      <p:bldP spid="25"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ound Diagonal Corner Rectangle 10"/>
          <p:cNvSpPr/>
          <p:nvPr/>
        </p:nvSpPr>
        <p:spPr>
          <a:xfrm>
            <a:off x="152398" y="1219200"/>
            <a:ext cx="8915401" cy="51816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Isosceles Triangle 17"/>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99994"/>
            <a:ext cx="816479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391683"/>
            <a:ext cx="696536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MONEY GROWTH AND INFLATION</a:t>
            </a:r>
            <a:endParaRPr lang="en-US" sz="3300" dirty="0">
              <a:solidFill>
                <a:prstClr val="white"/>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14</a:t>
            </a:fld>
            <a:endParaRPr lang="en-US" sz="1100" dirty="0">
              <a:solidFill>
                <a:prstClr val="white"/>
              </a:solidFill>
              <a:latin typeface="Century Gothic" panose="020B0502020202020204" pitchFamily="34" charset="0"/>
            </a:endParaRP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799" y="1371600"/>
            <a:ext cx="8351875" cy="4953914"/>
          </a:xfrm>
          <a:prstGeom prst="rect">
            <a:avLst/>
          </a:prstGeom>
        </p:spPr>
      </p:pic>
    </p:spTree>
    <p:extLst>
      <p:ext uri="{BB962C8B-B14F-4D97-AF65-F5344CB8AC3E}">
        <p14:creationId xmlns:p14="http://schemas.microsoft.com/office/powerpoint/2010/main" val="1014946174"/>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04800" y="4343400"/>
            <a:ext cx="7543800" cy="1681118"/>
          </a:xfrm>
          <a:prstGeom prst="round2DiagRect">
            <a:avLst>
              <a:gd name="adj1" fmla="val 42264"/>
              <a:gd name="adj2" fmla="val 5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50" name="Picture 2" descr="C:\Users\chiang\Dropbox\Eric Chiang - Jeremys slide files\Core3e Pictures\ch24_24un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6884"/>
            <a:ext cx="3153986" cy="4992916"/>
          </a:xfrm>
          <a:prstGeom prst="rect">
            <a:avLst/>
          </a:prstGeom>
          <a:noFill/>
          <a:extLst>
            <a:ext uri="{909E8E84-426E-40DD-AFC4-6F175D3DCCD1}">
              <a14:hiddenFill xmlns:a14="http://schemas.microsoft.com/office/drawing/2010/main">
                <a:solidFill>
                  <a:srgbClr val="FFFFFF"/>
                </a:solidFill>
              </a14:hiddenFill>
            </a:ext>
          </a:extLst>
        </p:spPr>
      </p:pic>
      <p:sp>
        <p:nvSpPr>
          <p:cNvPr id="2" name="Round Diagonal Corner Rectangle 1"/>
          <p:cNvSpPr/>
          <p:nvPr/>
        </p:nvSpPr>
        <p:spPr>
          <a:xfrm>
            <a:off x="304800" y="681082"/>
            <a:ext cx="7543800" cy="5338718"/>
          </a:xfrm>
          <a:prstGeom prst="round2DiagRect">
            <a:avLst>
              <a:gd name="adj1" fmla="val 13405"/>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73379" y="426720"/>
            <a:ext cx="552426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IRVING FISHER (1867–1947)</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581400" y="1143000"/>
            <a:ext cx="42672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prstClr val="black">
                    <a:lumMod val="65000"/>
                    <a:lumOff val="35000"/>
                  </a:prstClr>
                </a:solidFill>
                <a:latin typeface="Arial" panose="020B0604020202020204" pitchFamily="34" charset="0"/>
                <a:cs typeface="Arial" panose="020B0604020202020204" pitchFamily="34" charset="0"/>
              </a:rPr>
              <a:t>Developed a theory to measure the utility of commodities.</a:t>
            </a:r>
          </a:p>
          <a:p>
            <a:pPr algn="l">
              <a:defRPr/>
            </a:pPr>
            <a:endParaRPr lang="en-US" sz="1100" dirty="0" smtClean="0">
              <a:solidFill>
                <a:prstClr val="black">
                  <a:lumMod val="65000"/>
                  <a:lumOff val="35000"/>
                </a:prstClr>
              </a:solidFill>
              <a:latin typeface="Arial" panose="020B0604020202020204" pitchFamily="34" charset="0"/>
              <a:cs typeface="Arial" panose="020B0604020202020204" pitchFamily="34" charset="0"/>
            </a:endParaRPr>
          </a:p>
          <a:p>
            <a:pPr algn="l">
              <a:defRPr/>
            </a:pPr>
            <a:r>
              <a:rPr lang="en-US" sz="2800" dirty="0" smtClean="0">
                <a:solidFill>
                  <a:prstClr val="black">
                    <a:lumMod val="65000"/>
                    <a:lumOff val="35000"/>
                  </a:prstClr>
                </a:solidFill>
                <a:latin typeface="Arial" panose="020B0604020202020204" pitchFamily="34" charset="0"/>
                <a:cs typeface="Arial" panose="020B0604020202020204" pitchFamily="34" charset="0"/>
              </a:rPr>
              <a:t>Showed the interest rate as the link between capital and income.</a:t>
            </a:r>
          </a:p>
          <a:p>
            <a:pPr algn="l">
              <a:defRPr/>
            </a:pPr>
            <a:endParaRPr lang="en-US" sz="2800" dirty="0" smtClean="0">
              <a:solidFill>
                <a:prstClr val="black">
                  <a:lumMod val="65000"/>
                  <a:lumOff val="35000"/>
                </a:prstClr>
              </a:solidFill>
              <a:latin typeface="Arial" panose="020B0604020202020204" pitchFamily="34" charset="0"/>
              <a:cs typeface="Arial" panose="020B0604020202020204" pitchFamily="34" charset="0"/>
            </a:endParaRPr>
          </a:p>
          <a:p>
            <a:pPr algn="l">
              <a:defRPr/>
            </a:pPr>
            <a:r>
              <a:rPr lang="en-US" sz="2800" dirty="0" smtClean="0">
                <a:solidFill>
                  <a:prstClr val="white">
                    <a:lumMod val="85000"/>
                  </a:prstClr>
                </a:solidFill>
                <a:latin typeface="Arial" panose="020B0604020202020204" pitchFamily="34" charset="0"/>
                <a:cs typeface="Arial" panose="020B0604020202020204" pitchFamily="34" charset="0"/>
              </a:rPr>
              <a:t>Developed </a:t>
            </a:r>
            <a:r>
              <a:rPr lang="en-US" sz="2800" dirty="0">
                <a:solidFill>
                  <a:prstClr val="white">
                    <a:lumMod val="85000"/>
                  </a:prstClr>
                </a:solidFill>
                <a:latin typeface="Arial" panose="020B0604020202020204" pitchFamily="34" charset="0"/>
                <a:cs typeface="Arial" panose="020B0604020202020204" pitchFamily="34" charset="0"/>
              </a:rPr>
              <a:t>key </a:t>
            </a:r>
            <a:r>
              <a:rPr lang="en-US" sz="2800" dirty="0" smtClean="0">
                <a:solidFill>
                  <a:prstClr val="white">
                    <a:lumMod val="85000"/>
                  </a:prstClr>
                </a:solidFill>
                <a:latin typeface="Arial" panose="020B0604020202020204" pitchFamily="34" charset="0"/>
                <a:cs typeface="Arial" panose="020B0604020202020204" pitchFamily="34" charset="0"/>
              </a:rPr>
              <a:t>idea:   </a:t>
            </a:r>
            <a:r>
              <a:rPr lang="en-US" dirty="0" smtClean="0">
                <a:solidFill>
                  <a:prstClr val="white"/>
                </a:solidFill>
                <a:latin typeface="Arial" panose="020B0604020202020204" pitchFamily="34" charset="0"/>
                <a:cs typeface="Arial" panose="020B0604020202020204" pitchFamily="34" charset="0"/>
              </a:rPr>
              <a:t>equation of exchange</a:t>
            </a:r>
          </a:p>
          <a:p>
            <a:pPr lvl="1" indent="-457200" algn="l">
              <a:defRPr/>
            </a:pPr>
            <a:endParaRPr lang="en-US" dirty="0" smtClean="0">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15</a:t>
            </a:fld>
            <a:endParaRPr lang="en-US" sz="1100" dirty="0">
              <a:solidFill>
                <a:prstClr val="white"/>
              </a:solidFill>
              <a:latin typeface="Century Gothic" panose="020B0502020202020204" pitchFamily="34" charset="0"/>
            </a:endParaRPr>
          </a:p>
        </p:txBody>
      </p:sp>
      <p:sp>
        <p:nvSpPr>
          <p:cNvPr id="15" name="TextBox 14"/>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68369744"/>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ch03_03un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419600"/>
            <a:ext cx="8839200" cy="20574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419600"/>
            <a:ext cx="8915400" cy="20574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MONEY ILLUSION IS THE PERCEPTION THAT WEALTH RISES WHEN THE MONEY SUPPLY GROWS. THE DELAYED REACTION IN WAGES AND PRICES MAKES THEM STICKY.</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16</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ROBERT HARDING WORLD IMAGERY/CORBIS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2307609925"/>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81" y="385718"/>
            <a:ext cx="480772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KEYNESIAN MODEL</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46710" y="1219200"/>
            <a:ext cx="7754290" cy="5181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Keynes argued that economies can get stuck out of equilibrium.</a:t>
            </a:r>
          </a:p>
          <a:p>
            <a:pPr marL="457200"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W</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ages and prices are </a:t>
            </a:r>
            <a:r>
              <a:rPr lang="en-US" altLang="en-US" dirty="0" smtClean="0">
                <a:solidFill>
                  <a:srgbClr val="F79646"/>
                </a:solidFill>
                <a:latin typeface="Arial" panose="020B0604020202020204" pitchFamily="34" charset="0"/>
                <a:cs typeface="Arial" panose="020B0604020202020204" pitchFamily="34" charset="0"/>
              </a:rPr>
              <a:t>sticky</a:t>
            </a:r>
            <a:r>
              <a:rPr lang="en-US" altLang="en-US" dirty="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in the short run.</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An increase in the money supply would lower interest rates, leading to </a:t>
            </a:r>
            <a:r>
              <a:rPr lang="en-US" altLang="en-US" dirty="0" smtClean="0">
                <a:solidFill>
                  <a:srgbClr val="F79646"/>
                </a:solidFill>
                <a:latin typeface="Arial" panose="020B0604020202020204" pitchFamily="34" charset="0"/>
                <a:cs typeface="Arial" panose="020B0604020202020204" pitchFamily="34" charset="0"/>
              </a:rPr>
              <a:t>increased investment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and </a:t>
            </a:r>
            <a:r>
              <a:rPr lang="en-US" altLang="en-US" dirty="0" smtClean="0">
                <a:solidFill>
                  <a:srgbClr val="F79646"/>
                </a:solidFill>
                <a:latin typeface="Arial" panose="020B0604020202020204" pitchFamily="34" charset="0"/>
                <a:cs typeface="Arial" panose="020B0604020202020204" pitchFamily="34" charset="0"/>
              </a:rPr>
              <a:t>aggregate demand</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 </a:t>
            </a:r>
            <a:r>
              <a:rPr lang="en-US" altLang="en-US" dirty="0" smtClean="0">
                <a:solidFill>
                  <a:srgbClr val="F79646"/>
                </a:solidFill>
                <a:latin typeface="Arial" panose="020B0604020202020204" pitchFamily="34" charset="0"/>
                <a:cs typeface="Arial" panose="020B0604020202020204" pitchFamily="34" charset="0"/>
              </a:rPr>
              <a:t>liquidity trap</a:t>
            </a:r>
            <a:r>
              <a:rPr lang="en-US" altLang="en-US" dirty="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occurs when interest rates are so low that </a:t>
            </a:r>
            <a:r>
              <a:rPr lang="en-US" altLang="en-US" dirty="0" smtClean="0">
                <a:solidFill>
                  <a:srgbClr val="F79646"/>
                </a:solidFill>
                <a:latin typeface="Arial" panose="020B0604020202020204" pitchFamily="34" charset="0"/>
                <a:cs typeface="Arial" panose="020B0604020202020204" pitchFamily="34" charset="0"/>
              </a:rPr>
              <a:t>monetary policy becomes ineffective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17</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42339268"/>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hiang\Dropbox\Eric Chiang - Jeremys slide files\Core3e Pictures\ch19_btn_19un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359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953000"/>
            <a:ext cx="88392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953000"/>
            <a:ext cx="8915400" cy="14478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KEYNESIANS BELIEVE FISCAL POLICY (SUCH AS GOVERNMENT SPENDING) IS EFFECTIVE DURING ECONOMIC DOWNTURNS.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18</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0" y="114301"/>
            <a:ext cx="307777" cy="3467099"/>
          </a:xfrm>
          <a:prstGeom prst="rect">
            <a:avLst/>
          </a:prstGeom>
          <a:noFill/>
        </p:spPr>
        <p:txBody>
          <a:bodyPr vert="vert270" wrap="square" rtlCol="0">
            <a:spAutoFit/>
          </a:bodyPr>
          <a:lstStyle/>
          <a:p>
            <a:pPr algn="r"/>
            <a:r>
              <a:rPr lang="en-US" sz="800" dirty="0">
                <a:solidFill>
                  <a:schemeClr val="bg1">
                    <a:lumMod val="75000"/>
                  </a:schemeClr>
                </a:solidFill>
                <a:latin typeface="Century Gothic"/>
                <a:ea typeface="Century Gothic"/>
                <a:cs typeface="Century Gothic"/>
              </a:rPr>
              <a:t>OLIVIER LE QUEINEC/DREAMSTIME.COM</a:t>
            </a:r>
            <a:endParaRPr lang="en-US" sz="800" dirty="0">
              <a:solidFill>
                <a:schemeClr val="bg1">
                  <a:lumMod val="75000"/>
                </a:schemeClr>
              </a:solidFill>
              <a:latin typeface="Century Gothic" pitchFamily="34" charset="0"/>
            </a:endParaRPr>
          </a:p>
        </p:txBody>
      </p:sp>
    </p:spTree>
    <p:extLst>
      <p:ext uri="{BB962C8B-B14F-4D97-AF65-F5344CB8AC3E}">
        <p14:creationId xmlns:p14="http://schemas.microsoft.com/office/powerpoint/2010/main" val="1546986713"/>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8260" y="389021"/>
            <a:ext cx="513954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MONETARIST MODEL</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46710" y="1371600"/>
            <a:ext cx="775429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Associated with the work of </a:t>
            </a:r>
            <a:r>
              <a:rPr lang="en-US" altLang="en-US" dirty="0" smtClean="0">
                <a:solidFill>
                  <a:srgbClr val="F79646"/>
                </a:solidFill>
                <a:latin typeface="Arial" panose="020B0604020202020204" pitchFamily="34" charset="0"/>
                <a:cs typeface="Arial" panose="020B0604020202020204" pitchFamily="34" charset="0"/>
              </a:rPr>
              <a:t>Milton Friedman</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Consumption depends on income and wealth: </a:t>
            </a:r>
            <a:r>
              <a:rPr lang="en-US" altLang="en-US" dirty="0" smtClean="0">
                <a:solidFill>
                  <a:srgbClr val="F79646"/>
                </a:solidFill>
                <a:latin typeface="Arial" panose="020B0604020202020204" pitchFamily="34" charset="0"/>
                <a:cs typeface="Arial" panose="020B0604020202020204" pitchFamily="34" charset="0"/>
              </a:rPr>
              <a:t>permanent income hypothesis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Monetarists believe that the </a:t>
            </a:r>
            <a:r>
              <a:rPr lang="en-US" altLang="en-US" dirty="0" smtClean="0">
                <a:solidFill>
                  <a:srgbClr val="F79646"/>
                </a:solidFill>
                <a:latin typeface="Arial" panose="020B0604020202020204" pitchFamily="34" charset="0"/>
                <a:cs typeface="Arial" panose="020B0604020202020204" pitchFamily="34" charset="0"/>
              </a:rPr>
              <a:t>crowding out effect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makes fiscal policy ineffective.</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Monetarists believe an increase in money supply will increase spending in the short run but leads only to </a:t>
            </a:r>
            <a:r>
              <a:rPr lang="en-US" altLang="en-US" dirty="0" smtClean="0">
                <a:solidFill>
                  <a:srgbClr val="F79646"/>
                </a:solidFill>
                <a:latin typeface="Arial" panose="020B0604020202020204" pitchFamily="34" charset="0"/>
                <a:cs typeface="Arial" panose="020B0604020202020204" pitchFamily="34" charset="0"/>
              </a:rPr>
              <a:t>inflation</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in the long run.</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19</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08541654"/>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579120" y="1295400"/>
            <a:ext cx="7193280" cy="4876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the </a:t>
            </a:r>
            <a:r>
              <a:rPr lang="en-US" sz="2600" dirty="0" smtClean="0">
                <a:solidFill>
                  <a:schemeClr val="accent6"/>
                </a:solidFill>
                <a:latin typeface="Arial" panose="020B0604020202020204" pitchFamily="34" charset="0"/>
                <a:cs typeface="Arial" panose="020B0604020202020204" pitchFamily="34" charset="0"/>
              </a:rPr>
              <a:t>importance of interest </a:t>
            </a:r>
            <a:r>
              <a:rPr lang="en-US" sz="2600" dirty="0">
                <a:solidFill>
                  <a:schemeClr val="accent6"/>
                </a:solidFill>
                <a:latin typeface="Arial" panose="020B0604020202020204" pitchFamily="34" charset="0"/>
                <a:cs typeface="Arial" panose="020B0604020202020204" pitchFamily="34" charset="0"/>
              </a:rPr>
              <a:t>rates </a:t>
            </a:r>
            <a:r>
              <a:rPr lang="en-US" sz="2600" dirty="0" smtClean="0">
                <a:solidFill>
                  <a:schemeClr val="tx1">
                    <a:lumMod val="50000"/>
                    <a:lumOff val="50000"/>
                  </a:schemeClr>
                </a:solidFill>
                <a:latin typeface="Arial" panose="020B0604020202020204" pitchFamily="34" charset="0"/>
                <a:cs typeface="Arial" panose="020B0604020202020204" pitchFamily="34" charset="0"/>
              </a:rPr>
              <a:t>on the economy and how they affect our daily lives</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the </a:t>
            </a:r>
            <a:r>
              <a:rPr lang="en-US" sz="2600" dirty="0" smtClean="0">
                <a:solidFill>
                  <a:schemeClr val="accent6"/>
                </a:solidFill>
                <a:latin typeface="Arial" panose="020B0604020202020204" pitchFamily="34" charset="0"/>
                <a:cs typeface="Arial" panose="020B0604020202020204" pitchFamily="34" charset="0"/>
              </a:rPr>
              <a:t>goals of monetary policy </a:t>
            </a:r>
            <a:r>
              <a:rPr lang="en-US" sz="2600" dirty="0" smtClean="0">
                <a:latin typeface="Arial" panose="020B0604020202020204" pitchFamily="34" charset="0"/>
                <a:cs typeface="Arial" panose="020B0604020202020204" pitchFamily="34" charset="0"/>
              </a:rPr>
              <a:t>and how the Fed uses policies to</a:t>
            </a:r>
            <a:r>
              <a:rPr lang="en-US" sz="2600" dirty="0" smtClean="0">
                <a:solidFill>
                  <a:schemeClr val="accent6"/>
                </a:solidFill>
                <a:latin typeface="Arial" panose="020B0604020202020204" pitchFamily="34" charset="0"/>
                <a:cs typeface="Arial" panose="020B0604020202020204" pitchFamily="34" charset="0"/>
              </a:rPr>
              <a:t> expand or contract the economy</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Contrast </a:t>
            </a:r>
            <a:r>
              <a:rPr lang="en-US" sz="2600" dirty="0" smtClean="0">
                <a:solidFill>
                  <a:schemeClr val="accent6"/>
                </a:solidFill>
                <a:latin typeface="Arial" panose="020B0604020202020204" pitchFamily="34" charset="0"/>
                <a:cs typeface="Arial" panose="020B0604020202020204" pitchFamily="34" charset="0"/>
              </a:rPr>
              <a:t>classical monetary theory </a:t>
            </a:r>
            <a:r>
              <a:rPr lang="en-US" sz="2600" dirty="0" smtClean="0">
                <a:latin typeface="Arial" panose="020B0604020202020204" pitchFamily="34" charset="0"/>
                <a:cs typeface="Arial" panose="020B0604020202020204" pitchFamily="34" charset="0"/>
              </a:rPr>
              <a:t>with </a:t>
            </a:r>
            <a:r>
              <a:rPr lang="en-US" sz="2600" dirty="0" smtClean="0">
                <a:solidFill>
                  <a:schemeClr val="accent6"/>
                </a:solidFill>
                <a:latin typeface="Arial" panose="020B0604020202020204" pitchFamily="34" charset="0"/>
                <a:cs typeface="Arial" panose="020B0604020202020204" pitchFamily="34" charset="0"/>
              </a:rPr>
              <a:t>Keynesian </a:t>
            </a:r>
            <a:r>
              <a:rPr lang="en-US" sz="2600" dirty="0" smtClean="0">
                <a:latin typeface="Arial" panose="020B0604020202020204" pitchFamily="34" charset="0"/>
                <a:cs typeface="Arial" panose="020B0604020202020204" pitchFamily="34" charset="0"/>
              </a:rPr>
              <a:t>and </a:t>
            </a:r>
            <a:r>
              <a:rPr lang="en-US" sz="2600" dirty="0" smtClean="0">
                <a:solidFill>
                  <a:schemeClr val="accent6"/>
                </a:solidFill>
                <a:latin typeface="Arial" panose="020B0604020202020204" pitchFamily="34" charset="0"/>
                <a:cs typeface="Arial" panose="020B0604020202020204" pitchFamily="34" charset="0"/>
              </a:rPr>
              <a:t>monetarist</a:t>
            </a:r>
            <a:r>
              <a:rPr lang="en-US" sz="2600" dirty="0" smtClean="0">
                <a:latin typeface="Arial" panose="020B0604020202020204" pitchFamily="34" charset="0"/>
                <a:cs typeface="Arial" panose="020B0604020202020204" pitchFamily="34" charset="0"/>
              </a:rPr>
              <a:t> theories.</a:t>
            </a:r>
          </a:p>
          <a:p>
            <a:pPr marL="457200" indent="-457200" algn="l">
              <a:buFont typeface="Wingdings" panose="05000000000000000000" pitchFamily="2" charset="2"/>
              <a:buChar char=""/>
              <a:defRPr/>
            </a:pPr>
            <a:r>
              <a:rPr lang="en-US" sz="2600" dirty="0">
                <a:latin typeface="Arial" panose="020B0604020202020204" pitchFamily="34" charset="0"/>
                <a:cs typeface="Arial" panose="020B0604020202020204" pitchFamily="34" charset="0"/>
              </a:rPr>
              <a:t>Describe the </a:t>
            </a:r>
            <a:r>
              <a:rPr lang="en-US" sz="2600" dirty="0">
                <a:solidFill>
                  <a:schemeClr val="accent6"/>
                </a:solidFill>
                <a:latin typeface="Arial" panose="020B0604020202020204" pitchFamily="34" charset="0"/>
                <a:cs typeface="Arial" panose="020B0604020202020204" pitchFamily="34" charset="0"/>
              </a:rPr>
              <a:t>equation of exchange</a:t>
            </a:r>
            <a:r>
              <a:rPr lang="en-US" sz="2600" dirty="0">
                <a:latin typeface="Arial" panose="020B0604020202020204" pitchFamily="34" charset="0"/>
                <a:cs typeface="Arial" panose="020B0604020202020204" pitchFamily="34" charset="0"/>
              </a:rPr>
              <a:t> and its implications for monetary policy in the long run</a:t>
            </a:r>
            <a:r>
              <a:rPr lang="en-US" sz="2600" dirty="0" smtClean="0">
                <a:latin typeface="Arial" panose="020B0604020202020204" pitchFamily="34" charset="0"/>
                <a:cs typeface="Arial" panose="020B0604020202020204" pitchFamily="34" charset="0"/>
              </a:rPr>
              <a:t>.</a:t>
            </a:r>
            <a:endParaRPr lang="en-US" altLang="en-US" dirty="0">
              <a:latin typeface="Arial" charset="0"/>
              <a:cs typeface="Arial" charset="0"/>
            </a:endParaRPr>
          </a:p>
          <a:p>
            <a:pPr marL="457200" indent="-457200" algn="l">
              <a:buFont typeface="Wingdings" panose="05000000000000000000" pitchFamily="2" charset="2"/>
              <a:buChar char=""/>
              <a:defRPr/>
            </a:pPr>
            <a:endParaRPr lang="en-US" altLang="en-US" dirty="0">
              <a:solidFill>
                <a:srgbClr val="C00000"/>
              </a:solidFill>
              <a:latin typeface="Arial" charset="0"/>
              <a:cs typeface="Arial" charset="0"/>
            </a:endParaRPr>
          </a:p>
          <a:p>
            <a:pPr lvl="1" indent="-457200" algn="l">
              <a:buFont typeface="Wingdings" panose="05000000000000000000" pitchFamily="2" charset="2"/>
              <a:buChar char=""/>
              <a:defRPr/>
            </a:pPr>
            <a:endParaRPr lang="en-US" altLang="en-US" dirty="0" smtClean="0">
              <a:solidFill>
                <a:srgbClr val="C00000"/>
              </a:solidFill>
              <a:latin typeface="Arial" charset="0"/>
              <a:cs typeface="Arial" charset="0"/>
            </a:endParaRPr>
          </a:p>
          <a:p>
            <a:pPr marL="457200" indent="-457200" algn="l">
              <a:buFont typeface="Wingdings" panose="05000000000000000000" pitchFamily="2" charset="2"/>
              <a:buChar char=""/>
              <a:defRPr/>
            </a:pPr>
            <a:endParaRPr lang="en-US" sz="2600" dirty="0" smtClean="0">
              <a:solidFill>
                <a:schemeClr val="accent6"/>
              </a:solidFill>
              <a:latin typeface="Arial" panose="020B0604020202020204" pitchFamily="34" charset="0"/>
              <a:cs typeface="Arial" panose="020B0604020202020204"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
        <p:nvSpPr>
          <p:cNvPr id="8" name="TextBox 7"/>
          <p:cNvSpPr txBox="1"/>
          <p:nvPr/>
        </p:nvSpPr>
        <p:spPr>
          <a:xfrm>
            <a:off x="7315200" y="5638800"/>
            <a:ext cx="688009" cy="769441"/>
          </a:xfrm>
          <a:prstGeom prst="rect">
            <a:avLst/>
          </a:prstGeom>
          <a:noFill/>
        </p:spPr>
        <p:txBody>
          <a:bodyPr wrap="none" rtlCol="0">
            <a:spAutoFit/>
          </a:bodyPr>
          <a:lstStyle/>
          <a:p>
            <a:r>
              <a:rPr lang="en-US" sz="4400" dirty="0" smtClean="0">
                <a:solidFill>
                  <a:schemeClr val="tx1">
                    <a:lumMod val="50000"/>
                    <a:lumOff val="50000"/>
                  </a:schemeClr>
                </a:solidFill>
                <a:sym typeface="Wingdings 3"/>
              </a:rPr>
              <a:t></a:t>
            </a:r>
            <a:endParaRPr lang="en-US" sz="4400" dirty="0">
              <a:solidFill>
                <a:schemeClr val="tx1">
                  <a:lumMod val="50000"/>
                  <a:lumOff val="50000"/>
                </a:schemeClr>
              </a:solidFill>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MONETARIST MODEL</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20</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29" name="Text Box 12"/>
          <p:cNvSpPr txBox="1">
            <a:spLocks noChangeArrowheads="1"/>
          </p:cNvSpPr>
          <p:nvPr/>
        </p:nvSpPr>
        <p:spPr bwMode="auto">
          <a:xfrm>
            <a:off x="4876800" y="1581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SRAS</a:t>
            </a:r>
            <a:r>
              <a:rPr lang="en-US" altLang="en-US" sz="2000" b="1" baseline="-25000" dirty="0" smtClean="0">
                <a:solidFill>
                  <a:srgbClr val="0070C0"/>
                </a:solidFill>
                <a:latin typeface="Arial" charset="0"/>
              </a:rPr>
              <a:t>0</a:t>
            </a: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29300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324600" y="3088946"/>
            <a:ext cx="2666999" cy="2778453"/>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In the long run, as prices adjust, SRAS shifts left and the economy returns to long-run output at a higher price level.</a:t>
            </a:r>
          </a:p>
        </p:txBody>
      </p:sp>
      <p:sp>
        <p:nvSpPr>
          <p:cNvPr id="16" name="Rectangle 7"/>
          <p:cNvSpPr>
            <a:spLocks noChangeArrowheads="1"/>
          </p:cNvSpPr>
          <p:nvPr/>
        </p:nvSpPr>
        <p:spPr bwMode="auto">
          <a:xfrm>
            <a:off x="838200" y="28194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7" name="Line 23"/>
          <p:cNvSpPr>
            <a:spLocks noChangeShapeType="1"/>
          </p:cNvSpPr>
          <p:nvPr/>
        </p:nvSpPr>
        <p:spPr bwMode="auto">
          <a:xfrm>
            <a:off x="1090613" y="29718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Text Box 12"/>
          <p:cNvSpPr txBox="1">
            <a:spLocks noChangeArrowheads="1"/>
          </p:cNvSpPr>
          <p:nvPr/>
        </p:nvSpPr>
        <p:spPr bwMode="auto">
          <a:xfrm>
            <a:off x="4953000" y="50292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flipV="1">
            <a:off x="1242215" y="2965158"/>
            <a:ext cx="2529684" cy="6641"/>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cxnSp>
        <p:nvCxnSpPr>
          <p:cNvPr id="20" name="Straight Connector 19"/>
          <p:cNvCxnSpPr/>
          <p:nvPr/>
        </p:nvCxnSpPr>
        <p:spPr>
          <a:xfrm>
            <a:off x="2057400" y="2362200"/>
            <a:ext cx="2971800" cy="27717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3863666" y="27432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31" name="Rectangle 15"/>
          <p:cNvSpPr>
            <a:spLocks noChangeArrowheads="1"/>
          </p:cNvSpPr>
          <p:nvPr/>
        </p:nvSpPr>
        <p:spPr bwMode="auto">
          <a:xfrm>
            <a:off x="32051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smtClean="0">
                <a:solidFill>
                  <a:srgbClr val="1F1A17"/>
                </a:solidFill>
                <a:latin typeface="Arial" pitchFamily="34" charset="0"/>
              </a:rPr>
              <a:t>f</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5" name="Line 34"/>
          <p:cNvSpPr>
            <a:spLocks noChangeShapeType="1"/>
          </p:cNvSpPr>
          <p:nvPr/>
        </p:nvSpPr>
        <p:spPr bwMode="auto">
          <a:xfrm flipH="1">
            <a:off x="33191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1" name="Line 17"/>
          <p:cNvSpPr>
            <a:spLocks noChangeShapeType="1"/>
          </p:cNvSpPr>
          <p:nvPr/>
        </p:nvSpPr>
        <p:spPr bwMode="auto">
          <a:xfrm flipV="1">
            <a:off x="3310731" y="1781145"/>
            <a:ext cx="0" cy="373633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2" name="Text Box 12"/>
          <p:cNvSpPr txBox="1">
            <a:spLocks noChangeArrowheads="1"/>
          </p:cNvSpPr>
          <p:nvPr/>
        </p:nvSpPr>
        <p:spPr bwMode="auto">
          <a:xfrm>
            <a:off x="2887663" y="13716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endParaRPr lang="en-US" altLang="en-US" sz="2000" b="1" i="1" baseline="-25000" dirty="0" smtClean="0">
              <a:solidFill>
                <a:prstClr val="black"/>
              </a:solidFill>
              <a:latin typeface="Arial" charset="0"/>
            </a:endParaRPr>
          </a:p>
        </p:txBody>
      </p:sp>
      <p:sp>
        <p:nvSpPr>
          <p:cNvPr id="43" name="Rounded Rectangle 42"/>
          <p:cNvSpPr/>
          <p:nvPr/>
        </p:nvSpPr>
        <p:spPr>
          <a:xfrm>
            <a:off x="6324599" y="1114455"/>
            <a:ext cx="2666999" cy="1828799"/>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An increase in the money supply results in higher output in the short run.</a:t>
            </a:r>
          </a:p>
        </p:txBody>
      </p:sp>
      <p:sp>
        <p:nvSpPr>
          <p:cNvPr id="30" name="Rectangle 7"/>
          <p:cNvSpPr>
            <a:spLocks noChangeArrowheads="1"/>
          </p:cNvSpPr>
          <p:nvPr/>
        </p:nvSpPr>
        <p:spPr bwMode="auto">
          <a:xfrm>
            <a:off x="838200" y="34290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35814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9" name="Line 13"/>
          <p:cNvSpPr>
            <a:spLocks noChangeShapeType="1"/>
          </p:cNvSpPr>
          <p:nvPr/>
        </p:nvSpPr>
        <p:spPr bwMode="auto">
          <a:xfrm flipH="1">
            <a:off x="1242214" y="3540575"/>
            <a:ext cx="2034386" cy="34184"/>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40" name="Text Box 9"/>
          <p:cNvSpPr txBox="1">
            <a:spLocks noChangeArrowheads="1"/>
          </p:cNvSpPr>
          <p:nvPr/>
        </p:nvSpPr>
        <p:spPr bwMode="auto">
          <a:xfrm>
            <a:off x="3330266" y="32766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45" name="Rectangle 15"/>
          <p:cNvSpPr>
            <a:spLocks noChangeArrowheads="1"/>
          </p:cNvSpPr>
          <p:nvPr/>
        </p:nvSpPr>
        <p:spPr bwMode="auto">
          <a:xfrm>
            <a:off x="37385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46" name="Line 34"/>
          <p:cNvSpPr>
            <a:spLocks noChangeShapeType="1"/>
          </p:cNvSpPr>
          <p:nvPr/>
        </p:nvSpPr>
        <p:spPr bwMode="auto">
          <a:xfrm flipH="1">
            <a:off x="38525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47" name="Straight Connector 34"/>
          <p:cNvCxnSpPr>
            <a:cxnSpLocks noChangeShapeType="1"/>
            <a:stCxn id="21" idx="4"/>
          </p:cNvCxnSpPr>
          <p:nvPr/>
        </p:nvCxnSpPr>
        <p:spPr bwMode="auto">
          <a:xfrm>
            <a:off x="3825240" y="3048000"/>
            <a:ext cx="31408" cy="24844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a:xfrm>
            <a:off x="2057400" y="2362200"/>
            <a:ext cx="2971800" cy="2771775"/>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 Box 12"/>
          <p:cNvSpPr txBox="1">
            <a:spLocks noChangeArrowheads="1"/>
          </p:cNvSpPr>
          <p:nvPr/>
        </p:nvSpPr>
        <p:spPr bwMode="auto">
          <a:xfrm>
            <a:off x="5528468" y="44196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cxnSp>
        <p:nvCxnSpPr>
          <p:cNvPr id="50" name="Straight Connector 49"/>
          <p:cNvCxnSpPr/>
          <p:nvPr/>
        </p:nvCxnSpPr>
        <p:spPr>
          <a:xfrm flipV="1">
            <a:off x="1676400" y="1902618"/>
            <a:ext cx="3200400" cy="3202782"/>
          </a:xfrm>
          <a:prstGeom prst="line">
            <a:avLst/>
          </a:prstGeom>
          <a:ln w="44450">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Oval 19"/>
          <p:cNvSpPr>
            <a:spLocks noChangeArrowheads="1"/>
          </p:cNvSpPr>
          <p:nvPr/>
        </p:nvSpPr>
        <p:spPr bwMode="auto">
          <a:xfrm>
            <a:off x="3200400" y="3398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21" name="Oval 19"/>
          <p:cNvSpPr>
            <a:spLocks noChangeArrowheads="1"/>
          </p:cNvSpPr>
          <p:nvPr/>
        </p:nvSpPr>
        <p:spPr bwMode="auto">
          <a:xfrm>
            <a:off x="3733800" y="28651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52" name="Text Box 12"/>
          <p:cNvSpPr txBox="1">
            <a:spLocks noChangeArrowheads="1"/>
          </p:cNvSpPr>
          <p:nvPr/>
        </p:nvSpPr>
        <p:spPr bwMode="auto">
          <a:xfrm>
            <a:off x="4495800" y="9144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F0"/>
                </a:solidFill>
                <a:latin typeface="Arial" charset="0"/>
              </a:rPr>
              <a:t>SRAS</a:t>
            </a:r>
            <a:r>
              <a:rPr lang="en-US" altLang="en-US" sz="2000" b="1" baseline="-25000" dirty="0">
                <a:solidFill>
                  <a:srgbClr val="00B0F0"/>
                </a:solidFill>
                <a:latin typeface="Arial" charset="0"/>
              </a:rPr>
              <a:t>1</a:t>
            </a:r>
            <a:endParaRPr lang="en-US" altLang="en-US" sz="2000" b="1" baseline="-25000" dirty="0" smtClean="0">
              <a:solidFill>
                <a:srgbClr val="00B0F0"/>
              </a:solidFill>
              <a:latin typeface="Arial" charset="0"/>
            </a:endParaRPr>
          </a:p>
        </p:txBody>
      </p:sp>
      <p:sp>
        <p:nvSpPr>
          <p:cNvPr id="59" name="Line 13"/>
          <p:cNvSpPr>
            <a:spLocks noChangeShapeType="1"/>
          </p:cNvSpPr>
          <p:nvPr/>
        </p:nvSpPr>
        <p:spPr bwMode="auto">
          <a:xfrm flipH="1">
            <a:off x="1242214" y="2438400"/>
            <a:ext cx="2068516" cy="1"/>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57" name="Oval 19"/>
          <p:cNvSpPr>
            <a:spLocks noChangeArrowheads="1"/>
          </p:cNvSpPr>
          <p:nvPr/>
        </p:nvSpPr>
        <p:spPr bwMode="auto">
          <a:xfrm>
            <a:off x="3200400" y="23622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60" name="Rectangle 7"/>
          <p:cNvSpPr>
            <a:spLocks noChangeArrowheads="1"/>
          </p:cNvSpPr>
          <p:nvPr/>
        </p:nvSpPr>
        <p:spPr bwMode="auto">
          <a:xfrm>
            <a:off x="838200" y="2286000"/>
            <a:ext cx="27907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a:solidFill>
                  <a:srgbClr val="1F1A17"/>
                </a:solidFill>
                <a:latin typeface="Arial" pitchFamily="34" charset="0"/>
              </a:rPr>
              <a:t>2</a:t>
            </a:r>
            <a:endParaRPr lang="en-US" sz="2400" dirty="0">
              <a:solidFill>
                <a:prstClr val="black"/>
              </a:solidFill>
              <a:effectLst>
                <a:outerShdw blurRad="38100" dist="38100" dir="2700000" algn="tl">
                  <a:srgbClr val="C0C0C0"/>
                </a:outerShdw>
              </a:effectLst>
              <a:latin typeface="Arial" pitchFamily="34" charset="0"/>
            </a:endParaRPr>
          </a:p>
        </p:txBody>
      </p:sp>
      <p:sp>
        <p:nvSpPr>
          <p:cNvPr id="61" name="Line 23"/>
          <p:cNvSpPr>
            <a:spLocks noChangeShapeType="1"/>
          </p:cNvSpPr>
          <p:nvPr/>
        </p:nvSpPr>
        <p:spPr bwMode="auto">
          <a:xfrm>
            <a:off x="1090613" y="24384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62" name="TextBox 6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367572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5.55112E-17 2.22222E-6 L 0.0625 -0.07986 " pathEditMode="relative" rAng="0" ptsTypes="AA">
                                      <p:cBhvr>
                                        <p:cTn id="13" dur="2000" fill="hold"/>
                                        <p:tgtEl>
                                          <p:spTgt spid="48"/>
                                        </p:tgtEl>
                                        <p:attrNameLst>
                                          <p:attrName>ppt_x</p:attrName>
                                          <p:attrName>ppt_y</p:attrName>
                                        </p:attrNameLst>
                                      </p:cBhvr>
                                      <p:rCtr x="3125" y="-4005"/>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1"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up)">
                                      <p:cBhvr>
                                        <p:cTn id="30" dur="500"/>
                                        <p:tgtEl>
                                          <p:spTgt spid="47"/>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childTnLst>
                          </p:cTn>
                        </p:par>
                        <p:par>
                          <p:cTn id="49" fill="hold">
                            <p:stCondLst>
                              <p:cond delay="500"/>
                            </p:stCondLst>
                            <p:childTnLst>
                              <p:par>
                                <p:cTn id="50" presetID="42" presetClass="path" presetSubtype="0" accel="50000" decel="50000" fill="hold" nodeType="afterEffect">
                                  <p:stCondLst>
                                    <p:cond delay="0"/>
                                  </p:stCondLst>
                                  <p:childTnLst>
                                    <p:animMotion origin="layout" path="M -3.33333E-6 3.7037E-7 L -0.03333 -0.09977 " pathEditMode="relative" rAng="0" ptsTypes="AA">
                                      <p:cBhvr>
                                        <p:cTn id="51" dur="2000" fill="hold"/>
                                        <p:tgtEl>
                                          <p:spTgt spid="50"/>
                                        </p:tgtEl>
                                        <p:attrNameLst>
                                          <p:attrName>ppt_x</p:attrName>
                                          <p:attrName>ppt_y</p:attrName>
                                        </p:attrNameLst>
                                      </p:cBhvr>
                                      <p:rCtr x="-1667" y="-5000"/>
                                    </p:animMotion>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par>
                          <p:cTn id="60" fill="hold">
                            <p:stCondLst>
                              <p:cond delay="3500"/>
                            </p:stCondLst>
                            <p:childTnLst>
                              <p:par>
                                <p:cTn id="61" presetID="22" presetClass="entr" presetSubtype="8"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left)">
                                      <p:cBhvr>
                                        <p:cTn id="63" dur="500"/>
                                        <p:tgtEl>
                                          <p:spTgt spid="59"/>
                                        </p:tgtEl>
                                      </p:cBhvr>
                                    </p:animEffect>
                                  </p:childTnLst>
                                </p:cTn>
                              </p:par>
                            </p:childTnLst>
                          </p:cTn>
                        </p:par>
                        <p:par>
                          <p:cTn id="64" fill="hold">
                            <p:stCondLst>
                              <p:cond delay="4000"/>
                            </p:stCondLst>
                            <p:childTnLst>
                              <p:par>
                                <p:cTn id="65" presetID="10"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6" grpId="0"/>
      <p:bldP spid="17" grpId="0" animBg="1"/>
      <p:bldP spid="19" grpId="0" animBg="1"/>
      <p:bldP spid="23" grpId="0"/>
      <p:bldP spid="43" grpId="0" animBg="1"/>
      <p:bldP spid="45" grpId="0"/>
      <p:bldP spid="46" grpId="0" animBg="1"/>
      <p:bldP spid="49" grpId="0"/>
      <p:bldP spid="21" grpId="0" animBg="1"/>
      <p:bldP spid="52" grpId="0"/>
      <p:bldP spid="59" grpId="0" animBg="1"/>
      <p:bldP spid="57" grpId="0" animBg="1"/>
      <p:bldP spid="60" grpId="0"/>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04800" y="3520440"/>
            <a:ext cx="7543800" cy="2504078"/>
          </a:xfrm>
          <a:prstGeom prst="round2DiagRect">
            <a:avLst>
              <a:gd name="adj1" fmla="val 36564"/>
              <a:gd name="adj2" fmla="val 5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6" name="Picture 2" descr="C:\Users\chiang\Dropbox\Eric Chiang - Jeremys slide files\Core3e Pictures\ch24_24un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1080"/>
            <a:ext cx="3382467" cy="4998720"/>
          </a:xfrm>
          <a:prstGeom prst="rect">
            <a:avLst/>
          </a:prstGeom>
          <a:noFill/>
          <a:extLst>
            <a:ext uri="{909E8E84-426E-40DD-AFC4-6F175D3DCCD1}">
              <a14:hiddenFill xmlns:a14="http://schemas.microsoft.com/office/drawing/2010/main">
                <a:solidFill>
                  <a:srgbClr val="FFFFFF"/>
                </a:solidFill>
              </a14:hiddenFill>
            </a:ext>
          </a:extLst>
        </p:spPr>
      </p:pic>
      <p:sp>
        <p:nvSpPr>
          <p:cNvPr id="2" name="Round Diagonal Corner Rectangle 1"/>
          <p:cNvSpPr/>
          <p:nvPr/>
        </p:nvSpPr>
        <p:spPr>
          <a:xfrm>
            <a:off x="304800" y="681082"/>
            <a:ext cx="7543800" cy="53387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31724" y="416905"/>
            <a:ext cx="670247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MILTON FRIEDMAN (1912–2006)</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810000" y="1143000"/>
            <a:ext cx="4114800" cy="5410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prstClr val="black">
                    <a:lumMod val="65000"/>
                    <a:lumOff val="35000"/>
                  </a:prstClr>
                </a:solidFill>
                <a:latin typeface="Arial" panose="020B0604020202020204" pitchFamily="34" charset="0"/>
                <a:cs typeface="Arial" panose="020B0604020202020204" pitchFamily="34" charset="0"/>
              </a:rPr>
              <a:t>Emphasized monetary policy over fiscal policy.</a:t>
            </a:r>
          </a:p>
          <a:p>
            <a:pPr algn="l">
              <a:defRPr/>
            </a:pPr>
            <a:r>
              <a:rPr lang="en-US" sz="2800" dirty="0" smtClean="0">
                <a:solidFill>
                  <a:prstClr val="black">
                    <a:lumMod val="65000"/>
                    <a:lumOff val="35000"/>
                  </a:prstClr>
                </a:solidFill>
                <a:latin typeface="Arial" panose="020B0604020202020204" pitchFamily="34" charset="0"/>
                <a:cs typeface="Arial" panose="020B0604020202020204" pitchFamily="34" charset="0"/>
              </a:rPr>
              <a:t>Advocated a policy of consistent growth in the money supply.</a:t>
            </a:r>
          </a:p>
          <a:p>
            <a:pPr algn="l">
              <a:defRPr/>
            </a:pPr>
            <a:endParaRPr lang="en-US" sz="900" dirty="0">
              <a:solidFill>
                <a:prstClr val="white"/>
              </a:solidFill>
              <a:latin typeface="Arial" panose="020B0604020202020204" pitchFamily="34" charset="0"/>
              <a:cs typeface="Arial" panose="020B0604020202020204" pitchFamily="34" charset="0"/>
            </a:endParaRPr>
          </a:p>
          <a:p>
            <a:pPr marL="107950" lvl="1" algn="l">
              <a:defRPr/>
            </a:pPr>
            <a:r>
              <a:rPr lang="en-US" dirty="0" smtClean="0">
                <a:solidFill>
                  <a:prstClr val="white">
                    <a:lumMod val="85000"/>
                  </a:prstClr>
                </a:solidFill>
                <a:latin typeface="Arial" panose="020B0604020202020204" pitchFamily="34" charset="0"/>
                <a:cs typeface="Arial" panose="020B0604020202020204" pitchFamily="34" charset="0"/>
              </a:rPr>
              <a:t>Won Nobel Prize in 1976 for work on monetary theories and the concept of permanent income.</a:t>
            </a:r>
            <a:endParaRPr lang="en-US" dirty="0">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21</a:t>
            </a:fld>
            <a:endParaRPr lang="en-US" sz="1100" dirty="0">
              <a:solidFill>
                <a:schemeClr val="bg1"/>
              </a:solidFill>
              <a:latin typeface="Century Gothic" panose="020B0502020202020204" pitchFamily="34" charset="0"/>
            </a:endParaRPr>
          </a:p>
        </p:txBody>
      </p:sp>
      <p:sp>
        <p:nvSpPr>
          <p:cNvPr id="15" name="TextBox 14"/>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0108961"/>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30122" y="373508"/>
            <a:ext cx="742222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A SUMMARY OF MONETARY POLICY</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399110" y="1371600"/>
            <a:ext cx="7373290"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 the long run, increases in the money supply lead to inflation.</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Classical economists believe this happens immediately, so </a:t>
            </a:r>
            <a:r>
              <a:rPr lang="en-US" altLang="en-US" dirty="0" smtClean="0">
                <a:solidFill>
                  <a:srgbClr val="F79646"/>
                </a:solidFill>
                <a:latin typeface="Arial" panose="020B0604020202020204" pitchFamily="34" charset="0"/>
                <a:cs typeface="Arial" panose="020B0604020202020204" pitchFamily="34" charset="0"/>
              </a:rPr>
              <a:t>monetary and fiscal policies are ineffective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Keynesians believe that in the </a:t>
            </a:r>
            <a:r>
              <a:rPr lang="en-US" altLang="en-US" dirty="0">
                <a:solidFill>
                  <a:prstClr val="black">
                    <a:lumMod val="50000"/>
                    <a:lumOff val="50000"/>
                  </a:prstClr>
                </a:solidFill>
                <a:latin typeface="Arial" panose="020B0604020202020204" pitchFamily="34" charset="0"/>
                <a:cs typeface="Arial" panose="020B0604020202020204" pitchFamily="34" charset="0"/>
              </a:rPr>
              <a:t>short run, </a:t>
            </a:r>
            <a:r>
              <a:rPr lang="en-US" altLang="en-US" dirty="0" smtClean="0">
                <a:solidFill>
                  <a:srgbClr val="F79646"/>
                </a:solidFill>
                <a:latin typeface="Arial" panose="020B0604020202020204" pitchFamily="34" charset="0"/>
                <a:cs typeface="Arial" panose="020B0604020202020204" pitchFamily="34" charset="0"/>
              </a:rPr>
              <a:t>fiscal policy is effective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Monetarists believe that in the short run</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srgbClr val="F79646"/>
                </a:solidFill>
                <a:latin typeface="Arial" panose="020B0604020202020204" pitchFamily="34" charset="0"/>
                <a:cs typeface="Arial" panose="020B0604020202020204" pitchFamily="34" charset="0"/>
              </a:rPr>
              <a:t>monetary </a:t>
            </a:r>
            <a:r>
              <a:rPr lang="en-US" altLang="en-US" dirty="0">
                <a:solidFill>
                  <a:srgbClr val="F79646"/>
                </a:solidFill>
                <a:latin typeface="Arial" panose="020B0604020202020204" pitchFamily="34" charset="0"/>
                <a:cs typeface="Arial" panose="020B0604020202020204" pitchFamily="34" charset="0"/>
              </a:rPr>
              <a:t>policy is </a:t>
            </a:r>
            <a:r>
              <a:rPr lang="en-US" altLang="en-US" dirty="0" smtClean="0">
                <a:solidFill>
                  <a:srgbClr val="F79646"/>
                </a:solidFill>
                <a:latin typeface="Arial" panose="020B0604020202020204" pitchFamily="34" charset="0"/>
                <a:cs typeface="Arial" panose="020B0604020202020204" pitchFamily="34" charset="0"/>
              </a:rPr>
              <a:t>effective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22</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06477648"/>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ound Diagonal Corner Rectangle 10"/>
          <p:cNvSpPr/>
          <p:nvPr/>
        </p:nvSpPr>
        <p:spPr>
          <a:xfrm>
            <a:off x="76200" y="1371600"/>
            <a:ext cx="8961120" cy="5029200"/>
          </a:xfrm>
          <a:prstGeom prst="round2DiagRect">
            <a:avLst>
              <a:gd name="adj1" fmla="val 8188"/>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Isosceles Triangle 17"/>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99994"/>
            <a:ext cx="816479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98536" y="394190"/>
            <a:ext cx="777167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A SUMMARY OF MONETARY THEORIES</a:t>
            </a:r>
            <a:endParaRPr lang="en-US" sz="3300" dirty="0">
              <a:solidFill>
                <a:prstClr val="white"/>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23</a:t>
            </a:fld>
            <a:endParaRPr lang="en-US" sz="1100" dirty="0">
              <a:solidFill>
                <a:prstClr val="white"/>
              </a:solidFill>
              <a:latin typeface="Century Gothic" panose="020B0502020202020204" pitchFamily="34" charset="0"/>
            </a:endParaRP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2" name="Round Single Corner Rectangle 1"/>
          <p:cNvSpPr/>
          <p:nvPr/>
        </p:nvSpPr>
        <p:spPr>
          <a:xfrm flipH="1">
            <a:off x="159350" y="1447800"/>
            <a:ext cx="2133600" cy="914400"/>
          </a:xfrm>
          <a:prstGeom prst="round1Rect">
            <a:avLst>
              <a:gd name="adj" fmla="val 50000"/>
            </a:avLst>
          </a:pr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362200" y="1447800"/>
            <a:ext cx="3276600" cy="914400"/>
          </a:xfrm>
          <a:prstGeom prst="rect">
            <a:avLst/>
          </a:pr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Arial" panose="020B0604020202020204" pitchFamily="34" charset="0"/>
                <a:cs typeface="Arial" panose="020B0604020202020204" pitchFamily="34" charset="0"/>
              </a:rPr>
              <a:t>Short Run</a:t>
            </a:r>
            <a:endParaRPr lang="en-US" sz="22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5715000" y="1447800"/>
            <a:ext cx="3200400" cy="914400"/>
          </a:xfrm>
          <a:prstGeom prst="rect">
            <a:avLst/>
          </a:pr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Arial" panose="020B0604020202020204" pitchFamily="34" charset="0"/>
                <a:cs typeface="Arial" panose="020B0604020202020204" pitchFamily="34" charset="0"/>
              </a:rPr>
              <a:t>Long Run</a:t>
            </a:r>
            <a:endParaRPr lang="en-US" sz="22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178088" y="2447144"/>
            <a:ext cx="2114862" cy="3801256"/>
          </a:xfrm>
          <a:prstGeom prst="rect">
            <a:avLst/>
          </a:pr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1" dirty="0" smtClean="0">
              <a:solidFill>
                <a:schemeClr val="tx1"/>
              </a:solidFill>
              <a:latin typeface="Arial" panose="020B0604020202020204" pitchFamily="34" charset="0"/>
              <a:cs typeface="Arial" panose="020B0604020202020204" pitchFamily="34" charset="0"/>
            </a:endParaRPr>
          </a:p>
          <a:p>
            <a:pPr algn="ctr"/>
            <a:r>
              <a:rPr lang="en-US" sz="2200" b="1" dirty="0" smtClean="0">
                <a:solidFill>
                  <a:schemeClr val="tx1"/>
                </a:solidFill>
                <a:latin typeface="Arial" panose="020B0604020202020204" pitchFamily="34" charset="0"/>
                <a:cs typeface="Arial" panose="020B0604020202020204" pitchFamily="34" charset="0"/>
              </a:rPr>
              <a:t>Classical Theory</a:t>
            </a:r>
          </a:p>
          <a:p>
            <a:pPr algn="ctr"/>
            <a:endParaRPr lang="en-US" sz="2200" b="1" dirty="0" smtClean="0">
              <a:solidFill>
                <a:schemeClr val="tx1"/>
              </a:solidFill>
              <a:latin typeface="Arial" panose="020B0604020202020204" pitchFamily="34" charset="0"/>
              <a:cs typeface="Arial" panose="020B0604020202020204" pitchFamily="34" charset="0"/>
            </a:endParaRPr>
          </a:p>
          <a:p>
            <a:pPr algn="ctr"/>
            <a:endParaRPr lang="en-US" sz="1100" b="1" dirty="0">
              <a:solidFill>
                <a:schemeClr val="tx1"/>
              </a:solidFill>
              <a:latin typeface="Arial" panose="020B0604020202020204" pitchFamily="34" charset="0"/>
              <a:cs typeface="Arial" panose="020B0604020202020204" pitchFamily="34" charset="0"/>
            </a:endParaRPr>
          </a:p>
          <a:p>
            <a:pPr algn="ctr"/>
            <a:r>
              <a:rPr lang="en-US" sz="2200" b="1" dirty="0" smtClean="0">
                <a:solidFill>
                  <a:schemeClr val="tx1"/>
                </a:solidFill>
                <a:latin typeface="Arial" panose="020B0604020202020204" pitchFamily="34" charset="0"/>
                <a:cs typeface="Arial" panose="020B0604020202020204" pitchFamily="34" charset="0"/>
              </a:rPr>
              <a:t>Keynesian Theory</a:t>
            </a:r>
          </a:p>
          <a:p>
            <a:pPr algn="ctr"/>
            <a:endParaRPr lang="en-US" sz="2200" b="1" dirty="0" smtClean="0">
              <a:solidFill>
                <a:schemeClr val="tx1"/>
              </a:solidFill>
              <a:latin typeface="Arial" panose="020B0604020202020204" pitchFamily="34" charset="0"/>
              <a:cs typeface="Arial" panose="020B0604020202020204" pitchFamily="34" charset="0"/>
            </a:endParaRPr>
          </a:p>
          <a:p>
            <a:pPr algn="ctr"/>
            <a:endParaRPr lang="en-US" sz="2200" b="1" dirty="0">
              <a:solidFill>
                <a:schemeClr val="tx1"/>
              </a:solidFill>
              <a:latin typeface="Arial" panose="020B0604020202020204" pitchFamily="34" charset="0"/>
              <a:cs typeface="Arial" panose="020B0604020202020204" pitchFamily="34" charset="0"/>
            </a:endParaRPr>
          </a:p>
          <a:p>
            <a:pPr algn="ctr"/>
            <a:r>
              <a:rPr lang="en-US" sz="2200" b="1" dirty="0" smtClean="0">
                <a:solidFill>
                  <a:schemeClr val="tx1"/>
                </a:solidFill>
                <a:latin typeface="Arial" panose="020B0604020202020204" pitchFamily="34" charset="0"/>
                <a:cs typeface="Arial" panose="020B0604020202020204" pitchFamily="34" charset="0"/>
              </a:rPr>
              <a:t>Monetarist Theory</a:t>
            </a:r>
            <a:endParaRPr lang="en-US" sz="22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2362200" y="2447144"/>
            <a:ext cx="3276600" cy="3801256"/>
          </a:xfrm>
          <a:prstGeom prst="rect">
            <a:avLst/>
          </a:prstGeom>
          <a:solidFill>
            <a:srgbClr val="FFF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Arial" panose="020B0604020202020204" pitchFamily="34" charset="0"/>
              <a:cs typeface="Arial" panose="020B0604020202020204" pitchFamily="34" charset="0"/>
            </a:endParaRPr>
          </a:p>
        </p:txBody>
      </p:sp>
      <p:sp>
        <p:nvSpPr>
          <p:cNvPr id="22" name="Round Single Corner Rectangle 21"/>
          <p:cNvSpPr/>
          <p:nvPr/>
        </p:nvSpPr>
        <p:spPr>
          <a:xfrm rot="10800000" flipH="1">
            <a:off x="5715000" y="2447141"/>
            <a:ext cx="3200400" cy="3801257"/>
          </a:xfrm>
          <a:prstGeom prst="round1Rect">
            <a:avLst/>
          </a:prstGeom>
          <a:solidFill>
            <a:srgbClr val="FFF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5715001" y="2514600"/>
            <a:ext cx="3200400" cy="3816429"/>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Economy self-adjusts </a:t>
            </a:r>
            <a:r>
              <a:rPr lang="en-US" sz="1700" dirty="0" smtClean="0">
                <a:latin typeface="Arial" panose="020B0604020202020204" pitchFamily="34" charset="0"/>
                <a:cs typeface="Arial" panose="020B0604020202020204" pitchFamily="34" charset="0"/>
              </a:rPr>
              <a:t>via flexible prices. Money leads only to price changes.</a:t>
            </a:r>
          </a:p>
          <a:p>
            <a:endParaRPr lang="en-US" sz="17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700" dirty="0" smtClean="0">
                <a:latin typeface="Arial" panose="020B0604020202020204" pitchFamily="34" charset="0"/>
                <a:cs typeface="Arial" panose="020B0604020202020204" pitchFamily="34" charset="0"/>
              </a:rPr>
              <a:t>Economy adjusts to a long-run equilibrium; increased money supply leads to higher prices.</a:t>
            </a:r>
          </a:p>
          <a:p>
            <a:endParaRPr lang="en-US" sz="17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1700" dirty="0" smtClean="0">
                <a:latin typeface="Arial" panose="020B0604020202020204" pitchFamily="34" charset="0"/>
                <a:cs typeface="Arial" panose="020B0604020202020204" pitchFamily="34" charset="0"/>
              </a:rPr>
              <a:t>Economy adjusts to long-run equilibrium; increased money supply leads to higher prices. </a:t>
            </a:r>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p:txBody>
      </p:sp>
      <p:cxnSp>
        <p:nvCxnSpPr>
          <p:cNvPr id="7" name="Straight Connector 6"/>
          <p:cNvCxnSpPr/>
          <p:nvPr/>
        </p:nvCxnSpPr>
        <p:spPr>
          <a:xfrm>
            <a:off x="76200" y="3505200"/>
            <a:ext cx="8869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200" y="4876800"/>
            <a:ext cx="8869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62200" y="2503809"/>
            <a:ext cx="3276600" cy="380104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Monetary policy is ineffective. The economy always self-adjusts.</a:t>
            </a:r>
            <a:endParaRPr lang="en-US" dirty="0">
              <a:latin typeface="Arial" panose="020B0604020202020204" pitchFamily="34" charset="0"/>
              <a:cs typeface="Arial" panose="020B0604020202020204" pitchFamily="34" charset="0"/>
            </a:endParaRPr>
          </a:p>
          <a:p>
            <a:pPr algn="ctr"/>
            <a:endParaRPr lang="en-US" sz="1600" dirty="0" smtClean="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Fiscal policy is effective, while monetary policy is ineffective in times of deep recession.</a:t>
            </a:r>
          </a:p>
          <a:p>
            <a:pPr algn="ctr"/>
            <a:endParaRPr lang="en-US" sz="1600" dirty="0">
              <a:latin typeface="Arial" panose="020B0604020202020204" pitchFamily="34" charset="0"/>
              <a:cs typeface="Arial" panose="020B0604020202020204" pitchFamily="34" charset="0"/>
            </a:endParaRPr>
          </a:p>
          <a:p>
            <a:pPr algn="ctr"/>
            <a:endParaRPr lang="en-US" sz="3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Fiscal policy is ineffective because government spending crowds out consumption and </a:t>
            </a:r>
            <a:r>
              <a:rPr lang="en-US" dirty="0" smtClean="0">
                <a:latin typeface="Arial" panose="020B0604020202020204" pitchFamily="34" charset="0"/>
                <a:cs typeface="Arial" panose="020B0604020202020204" pitchFamily="34" charset="0"/>
              </a:rPr>
              <a:t>investment; monetary </a:t>
            </a:r>
            <a:r>
              <a:rPr lang="en-US" dirty="0">
                <a:latin typeface="Arial" panose="020B0604020202020204" pitchFamily="34" charset="0"/>
                <a:cs typeface="Arial" panose="020B0604020202020204" pitchFamily="34" charset="0"/>
              </a:rPr>
              <a:t>policy is effective.</a:t>
            </a:r>
          </a:p>
        </p:txBody>
      </p:sp>
    </p:spTree>
    <p:extLst>
      <p:ext uri="{BB962C8B-B14F-4D97-AF65-F5344CB8AC3E}">
        <p14:creationId xmlns:p14="http://schemas.microsoft.com/office/powerpoint/2010/main" val="1266943104"/>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ch23_23un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78753"/>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953000"/>
            <a:ext cx="88392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953000"/>
            <a:ext cx="8915400" cy="14478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PRICE STABILITY IS THE FED’S FOCUS IN THE LONG RUN. BUT HOW SHOULD THE FED RESPOND TO SHORT-RUN SHOCKS?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24</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HISHAM IBRAHIM/CORBIS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2087607143"/>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42081" y="252635"/>
            <a:ext cx="7706519" cy="553998"/>
          </a:xfrm>
          <a:prstGeom prst="rect">
            <a:avLst/>
          </a:prstGeom>
          <a:noFill/>
        </p:spPr>
        <p:txBody>
          <a:bodyPr wrap="square" rtlCol="0">
            <a:spAutoFit/>
          </a:bodyPr>
          <a:lstStyle/>
          <a:p>
            <a:pPr algn="ctr"/>
            <a:r>
              <a:rPr lang="en-US" sz="3000" dirty="0" smtClean="0">
                <a:solidFill>
                  <a:prstClr val="white"/>
                </a:solidFill>
                <a:latin typeface="Century Gothic" panose="020B0502020202020204" pitchFamily="34" charset="0"/>
              </a:rPr>
              <a:t>DEMAND SHOCKS &amp; MONETARY POLICY</a:t>
            </a:r>
            <a:endParaRPr lang="en-US" sz="30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25</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29" name="Text Box 12"/>
          <p:cNvSpPr txBox="1">
            <a:spLocks noChangeArrowheads="1"/>
          </p:cNvSpPr>
          <p:nvPr/>
        </p:nvSpPr>
        <p:spPr bwMode="auto">
          <a:xfrm>
            <a:off x="4876800" y="1581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SRAS</a:t>
            </a:r>
            <a:endParaRPr lang="en-US" altLang="en-US" sz="2000" b="1" i="1" baseline="-25000" dirty="0" smtClean="0">
              <a:solidFill>
                <a:srgbClr val="0070C0"/>
              </a:solidFill>
              <a:latin typeface="Arial" charset="0"/>
            </a:endParaRP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29300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324601" y="1295400"/>
            <a:ext cx="2590800" cy="1962090"/>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When a demand shock pushes output below long-run equilibrium…</a:t>
            </a:r>
          </a:p>
        </p:txBody>
      </p:sp>
      <p:sp>
        <p:nvSpPr>
          <p:cNvPr id="16" name="Rectangle 7"/>
          <p:cNvSpPr>
            <a:spLocks noChangeArrowheads="1"/>
          </p:cNvSpPr>
          <p:nvPr/>
        </p:nvSpPr>
        <p:spPr bwMode="auto">
          <a:xfrm>
            <a:off x="838200" y="3311853"/>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7" name="Line 23"/>
          <p:cNvSpPr>
            <a:spLocks noChangeShapeType="1"/>
          </p:cNvSpPr>
          <p:nvPr/>
        </p:nvSpPr>
        <p:spPr bwMode="auto">
          <a:xfrm>
            <a:off x="1090613" y="346425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Text Box 12"/>
          <p:cNvSpPr txBox="1">
            <a:spLocks noChangeArrowheads="1"/>
          </p:cNvSpPr>
          <p:nvPr/>
        </p:nvSpPr>
        <p:spPr bwMode="auto">
          <a:xfrm>
            <a:off x="4335463" y="51625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a:off x="1242217" y="3457612"/>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cxnSp>
        <p:nvCxnSpPr>
          <p:cNvPr id="20" name="Straight Connector 19"/>
          <p:cNvCxnSpPr/>
          <p:nvPr/>
        </p:nvCxnSpPr>
        <p:spPr>
          <a:xfrm>
            <a:off x="1371600" y="2562225"/>
            <a:ext cx="2971800" cy="27717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3352800" y="32574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31" name="Rectangle 15"/>
          <p:cNvSpPr>
            <a:spLocks noChangeArrowheads="1"/>
          </p:cNvSpPr>
          <p:nvPr/>
        </p:nvSpPr>
        <p:spPr bwMode="auto">
          <a:xfrm>
            <a:off x="32051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smtClean="0">
                <a:solidFill>
                  <a:srgbClr val="1F1A17"/>
                </a:solidFill>
                <a:latin typeface="Arial" pitchFamily="34" charset="0"/>
              </a:rPr>
              <a:t>f</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5" name="Line 34"/>
          <p:cNvSpPr>
            <a:spLocks noChangeShapeType="1"/>
          </p:cNvSpPr>
          <p:nvPr/>
        </p:nvSpPr>
        <p:spPr bwMode="auto">
          <a:xfrm flipH="1">
            <a:off x="33191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1" name="Line 17"/>
          <p:cNvSpPr>
            <a:spLocks noChangeShapeType="1"/>
          </p:cNvSpPr>
          <p:nvPr/>
        </p:nvSpPr>
        <p:spPr bwMode="auto">
          <a:xfrm flipV="1">
            <a:off x="3310731" y="1781145"/>
            <a:ext cx="0" cy="373633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2" name="Text Box 12"/>
          <p:cNvSpPr txBox="1">
            <a:spLocks noChangeArrowheads="1"/>
          </p:cNvSpPr>
          <p:nvPr/>
        </p:nvSpPr>
        <p:spPr bwMode="auto">
          <a:xfrm>
            <a:off x="2887663" y="13716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endParaRPr lang="en-US" altLang="en-US" sz="2000" b="1" i="1" baseline="-25000" dirty="0" smtClean="0">
              <a:solidFill>
                <a:prstClr val="black"/>
              </a:solidFill>
              <a:latin typeface="Arial" charset="0"/>
            </a:endParaRPr>
          </a:p>
        </p:txBody>
      </p:sp>
      <p:sp>
        <p:nvSpPr>
          <p:cNvPr id="43" name="Rounded Rectangle 42"/>
          <p:cNvSpPr/>
          <p:nvPr/>
        </p:nvSpPr>
        <p:spPr>
          <a:xfrm>
            <a:off x="6324600" y="3446626"/>
            <a:ext cx="2590800" cy="215122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…monetary policy can shift AD back to the right to restore long-run output and prices. </a:t>
            </a:r>
          </a:p>
        </p:txBody>
      </p:sp>
      <p:sp>
        <p:nvSpPr>
          <p:cNvPr id="30" name="Rectangle 7"/>
          <p:cNvSpPr>
            <a:spLocks noChangeArrowheads="1"/>
          </p:cNvSpPr>
          <p:nvPr/>
        </p:nvSpPr>
        <p:spPr bwMode="auto">
          <a:xfrm>
            <a:off x="838200" y="3788163"/>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394056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9" name="Line 13"/>
          <p:cNvSpPr>
            <a:spLocks noChangeShapeType="1"/>
          </p:cNvSpPr>
          <p:nvPr/>
        </p:nvSpPr>
        <p:spPr bwMode="auto">
          <a:xfrm flipH="1">
            <a:off x="1242217" y="3922936"/>
            <a:ext cx="1615283" cy="10986"/>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40" name="Text Box 9"/>
          <p:cNvSpPr txBox="1">
            <a:spLocks noChangeArrowheads="1"/>
          </p:cNvSpPr>
          <p:nvPr/>
        </p:nvSpPr>
        <p:spPr bwMode="auto">
          <a:xfrm>
            <a:off x="2873066" y="37338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45" name="Rectangle 15"/>
          <p:cNvSpPr>
            <a:spLocks noChangeArrowheads="1"/>
          </p:cNvSpPr>
          <p:nvPr/>
        </p:nvSpPr>
        <p:spPr bwMode="auto">
          <a:xfrm>
            <a:off x="2743200"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46" name="Line 34"/>
          <p:cNvSpPr>
            <a:spLocks noChangeShapeType="1"/>
          </p:cNvSpPr>
          <p:nvPr/>
        </p:nvSpPr>
        <p:spPr bwMode="auto">
          <a:xfrm flipH="1">
            <a:off x="2857182"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47" name="Straight Connector 34"/>
          <p:cNvCxnSpPr>
            <a:cxnSpLocks noChangeShapeType="1"/>
          </p:cNvCxnSpPr>
          <p:nvPr/>
        </p:nvCxnSpPr>
        <p:spPr bwMode="auto">
          <a:xfrm>
            <a:off x="2857500" y="4034371"/>
            <a:ext cx="3786" cy="1498063"/>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a:xfrm>
            <a:off x="1371600" y="2562225"/>
            <a:ext cx="2971800" cy="2771775"/>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Oval 19"/>
          <p:cNvSpPr>
            <a:spLocks noChangeArrowheads="1"/>
          </p:cNvSpPr>
          <p:nvPr/>
        </p:nvSpPr>
        <p:spPr bwMode="auto">
          <a:xfrm>
            <a:off x="2743200" y="3838474"/>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21" name="Oval 19"/>
          <p:cNvSpPr>
            <a:spLocks noChangeArrowheads="1"/>
          </p:cNvSpPr>
          <p:nvPr/>
        </p:nvSpPr>
        <p:spPr bwMode="auto">
          <a:xfrm>
            <a:off x="3200400" y="3362164"/>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49" name="Text Box 12"/>
          <p:cNvSpPr txBox="1">
            <a:spLocks noChangeArrowheads="1"/>
          </p:cNvSpPr>
          <p:nvPr/>
        </p:nvSpPr>
        <p:spPr bwMode="auto">
          <a:xfrm>
            <a:off x="4724400" y="47053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sp>
        <p:nvSpPr>
          <p:cNvPr id="50" name="TextBox 4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275812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5.55112E-17 -4.44444E-6 L 0.04583 -0.06458 " pathEditMode="relative" rAng="0" ptsTypes="AA">
                                      <p:cBhvr>
                                        <p:cTn id="13" dur="2000" fill="hold"/>
                                        <p:tgtEl>
                                          <p:spTgt spid="48"/>
                                        </p:tgtEl>
                                        <p:attrNameLst>
                                          <p:attrName>ppt_x</p:attrName>
                                          <p:attrName>ppt_y</p:attrName>
                                        </p:attrNameLst>
                                      </p:cBhvr>
                                      <p:rCtr x="2292" y="-3241"/>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9" grpId="0" animBg="1"/>
      <p:bldP spid="23" grpId="0"/>
      <p:bldP spid="43" grpId="0" animBg="1"/>
      <p:bldP spid="21" grpId="0" animBg="1"/>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42081" y="223391"/>
            <a:ext cx="7706519" cy="584775"/>
          </a:xfrm>
          <a:prstGeom prst="rect">
            <a:avLst/>
          </a:prstGeom>
          <a:noFill/>
        </p:spPr>
        <p:txBody>
          <a:bodyPr wrap="square" rtlCol="0">
            <a:spAutoFit/>
          </a:bodyPr>
          <a:lstStyle/>
          <a:p>
            <a:pPr algn="ctr"/>
            <a:r>
              <a:rPr lang="en-US" sz="3200" dirty="0" smtClean="0">
                <a:solidFill>
                  <a:prstClr val="white"/>
                </a:solidFill>
                <a:latin typeface="Century Gothic" panose="020B0502020202020204" pitchFamily="34" charset="0"/>
              </a:rPr>
              <a:t>SUPPLY SHOCKS &amp; MONETARY POLICY</a:t>
            </a:r>
            <a:endParaRPr lang="en-US" sz="32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26</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29" name="Text Box 12"/>
          <p:cNvSpPr txBox="1">
            <a:spLocks noChangeArrowheads="1"/>
          </p:cNvSpPr>
          <p:nvPr/>
        </p:nvSpPr>
        <p:spPr bwMode="auto">
          <a:xfrm>
            <a:off x="4876800" y="1581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SRAS</a:t>
            </a:r>
            <a:r>
              <a:rPr lang="en-US" altLang="en-US" sz="2000" b="1" baseline="-25000" dirty="0" smtClean="0">
                <a:solidFill>
                  <a:srgbClr val="0070C0"/>
                </a:solidFill>
                <a:latin typeface="Arial" charset="0"/>
              </a:rPr>
              <a:t>0</a:t>
            </a: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29300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248400" y="2699544"/>
            <a:ext cx="2667001" cy="3472656"/>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solidFill>
                <a:latin typeface="Arial" panose="020B0604020202020204" pitchFamily="34" charset="0"/>
                <a:cs typeface="Arial" panose="020B0604020202020204" pitchFamily="34" charset="0"/>
              </a:rPr>
              <a:t>Monetary policy is not effective in combatting supply shocks. If AD shifts to the right, price level rises further. If AD shifts to the left, output worsens.</a:t>
            </a:r>
          </a:p>
        </p:txBody>
      </p:sp>
      <p:sp>
        <p:nvSpPr>
          <p:cNvPr id="16" name="Rectangle 7"/>
          <p:cNvSpPr>
            <a:spLocks noChangeArrowheads="1"/>
          </p:cNvSpPr>
          <p:nvPr/>
        </p:nvSpPr>
        <p:spPr bwMode="auto">
          <a:xfrm>
            <a:off x="838200" y="28956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7" name="Line 23"/>
          <p:cNvSpPr>
            <a:spLocks noChangeShapeType="1"/>
          </p:cNvSpPr>
          <p:nvPr/>
        </p:nvSpPr>
        <p:spPr bwMode="auto">
          <a:xfrm>
            <a:off x="1090613" y="30480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Text Box 12"/>
          <p:cNvSpPr txBox="1">
            <a:spLocks noChangeArrowheads="1"/>
          </p:cNvSpPr>
          <p:nvPr/>
        </p:nvSpPr>
        <p:spPr bwMode="auto">
          <a:xfrm>
            <a:off x="4953000" y="50292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a:off x="1242215" y="3037015"/>
            <a:ext cx="1500985" cy="10985"/>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cxnSp>
        <p:nvCxnSpPr>
          <p:cNvPr id="20" name="Straight Connector 19"/>
          <p:cNvCxnSpPr/>
          <p:nvPr/>
        </p:nvCxnSpPr>
        <p:spPr>
          <a:xfrm>
            <a:off x="2057400" y="2362200"/>
            <a:ext cx="2971800" cy="27717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2782440" y="280029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sp>
        <p:nvSpPr>
          <p:cNvPr id="31" name="Rectangle 15"/>
          <p:cNvSpPr>
            <a:spLocks noChangeArrowheads="1"/>
          </p:cNvSpPr>
          <p:nvPr/>
        </p:nvSpPr>
        <p:spPr bwMode="auto">
          <a:xfrm>
            <a:off x="32051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smtClean="0">
                <a:solidFill>
                  <a:srgbClr val="1F1A17"/>
                </a:solidFill>
                <a:latin typeface="Arial" pitchFamily="34" charset="0"/>
              </a:rPr>
              <a:t>f</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5" name="Line 34"/>
          <p:cNvSpPr>
            <a:spLocks noChangeShapeType="1"/>
          </p:cNvSpPr>
          <p:nvPr/>
        </p:nvSpPr>
        <p:spPr bwMode="auto">
          <a:xfrm flipH="1">
            <a:off x="33191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1" name="Line 17"/>
          <p:cNvSpPr>
            <a:spLocks noChangeShapeType="1"/>
          </p:cNvSpPr>
          <p:nvPr/>
        </p:nvSpPr>
        <p:spPr bwMode="auto">
          <a:xfrm flipV="1">
            <a:off x="3310731" y="1781145"/>
            <a:ext cx="0" cy="373633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2" name="Text Box 12"/>
          <p:cNvSpPr txBox="1">
            <a:spLocks noChangeArrowheads="1"/>
          </p:cNvSpPr>
          <p:nvPr/>
        </p:nvSpPr>
        <p:spPr bwMode="auto">
          <a:xfrm>
            <a:off x="2887663" y="13716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endParaRPr lang="en-US" altLang="en-US" sz="2000" b="1" i="1" baseline="-25000" dirty="0" smtClean="0">
              <a:solidFill>
                <a:prstClr val="black"/>
              </a:solidFill>
              <a:latin typeface="Arial" charset="0"/>
            </a:endParaRPr>
          </a:p>
        </p:txBody>
      </p:sp>
      <p:sp>
        <p:nvSpPr>
          <p:cNvPr id="43" name="Rounded Rectangle 42"/>
          <p:cNvSpPr/>
          <p:nvPr/>
        </p:nvSpPr>
        <p:spPr>
          <a:xfrm>
            <a:off x="6248400" y="1069285"/>
            <a:ext cx="2667000" cy="1521515"/>
          </a:xfrm>
          <a:prstGeom prst="roundRect">
            <a:avLst>
              <a:gd name="adj" fmla="val 17016"/>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solidFill>
                <a:latin typeface="Arial" panose="020B0604020202020204" pitchFamily="34" charset="0"/>
                <a:cs typeface="Arial" panose="020B0604020202020204" pitchFamily="34" charset="0"/>
              </a:rPr>
              <a:t>A negative supply shock reduces output and raises prices.</a:t>
            </a:r>
          </a:p>
        </p:txBody>
      </p:sp>
      <p:sp>
        <p:nvSpPr>
          <p:cNvPr id="30" name="Rectangle 7"/>
          <p:cNvSpPr>
            <a:spLocks noChangeArrowheads="1"/>
          </p:cNvSpPr>
          <p:nvPr/>
        </p:nvSpPr>
        <p:spPr bwMode="auto">
          <a:xfrm>
            <a:off x="838200" y="34290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35814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9" name="Line 13"/>
          <p:cNvSpPr>
            <a:spLocks noChangeShapeType="1"/>
          </p:cNvSpPr>
          <p:nvPr/>
        </p:nvSpPr>
        <p:spPr bwMode="auto">
          <a:xfrm flipH="1">
            <a:off x="1242214" y="3540575"/>
            <a:ext cx="2034386" cy="34184"/>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40" name="Text Box 9"/>
          <p:cNvSpPr txBox="1">
            <a:spLocks noChangeArrowheads="1"/>
          </p:cNvSpPr>
          <p:nvPr/>
        </p:nvSpPr>
        <p:spPr bwMode="auto">
          <a:xfrm>
            <a:off x="3330266" y="32766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45" name="Rectangle 15"/>
          <p:cNvSpPr>
            <a:spLocks noChangeArrowheads="1"/>
          </p:cNvSpPr>
          <p:nvPr/>
        </p:nvSpPr>
        <p:spPr bwMode="auto">
          <a:xfrm>
            <a:off x="2636520"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46" name="Line 34"/>
          <p:cNvSpPr>
            <a:spLocks noChangeShapeType="1"/>
          </p:cNvSpPr>
          <p:nvPr/>
        </p:nvSpPr>
        <p:spPr bwMode="auto">
          <a:xfrm flipH="1">
            <a:off x="2750502"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cxnSp>
        <p:nvCxnSpPr>
          <p:cNvPr id="47" name="Straight Connector 34"/>
          <p:cNvCxnSpPr>
            <a:cxnSpLocks noChangeShapeType="1"/>
          </p:cNvCxnSpPr>
          <p:nvPr/>
        </p:nvCxnSpPr>
        <p:spPr bwMode="auto">
          <a:xfrm>
            <a:off x="2715333" y="3012832"/>
            <a:ext cx="31408" cy="24844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a:xfrm>
            <a:off x="2057400" y="2362200"/>
            <a:ext cx="2971800" cy="2771775"/>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 Box 12"/>
          <p:cNvSpPr txBox="1">
            <a:spLocks noChangeArrowheads="1"/>
          </p:cNvSpPr>
          <p:nvPr/>
        </p:nvSpPr>
        <p:spPr bwMode="auto">
          <a:xfrm>
            <a:off x="5554663" y="44196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cxnSp>
        <p:nvCxnSpPr>
          <p:cNvPr id="50" name="Straight Connector 49"/>
          <p:cNvCxnSpPr/>
          <p:nvPr/>
        </p:nvCxnSpPr>
        <p:spPr>
          <a:xfrm flipV="1">
            <a:off x="1676400" y="1902618"/>
            <a:ext cx="3200400" cy="3202782"/>
          </a:xfrm>
          <a:prstGeom prst="line">
            <a:avLst/>
          </a:prstGeom>
          <a:ln w="44450">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Oval 19"/>
          <p:cNvSpPr>
            <a:spLocks noChangeArrowheads="1"/>
          </p:cNvSpPr>
          <p:nvPr/>
        </p:nvSpPr>
        <p:spPr bwMode="auto">
          <a:xfrm>
            <a:off x="3200400" y="3398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21" name="Oval 19"/>
          <p:cNvSpPr>
            <a:spLocks noChangeArrowheads="1"/>
          </p:cNvSpPr>
          <p:nvPr/>
        </p:nvSpPr>
        <p:spPr bwMode="auto">
          <a:xfrm>
            <a:off x="2636520" y="29413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52" name="Text Box 12"/>
          <p:cNvSpPr txBox="1">
            <a:spLocks noChangeArrowheads="1"/>
          </p:cNvSpPr>
          <p:nvPr/>
        </p:nvSpPr>
        <p:spPr bwMode="auto">
          <a:xfrm>
            <a:off x="4495800" y="9144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F0"/>
                </a:solidFill>
                <a:latin typeface="Arial" charset="0"/>
              </a:rPr>
              <a:t>SRAS</a:t>
            </a:r>
            <a:r>
              <a:rPr lang="en-US" altLang="en-US" sz="2000" b="1" baseline="-25000" dirty="0">
                <a:solidFill>
                  <a:srgbClr val="00B0F0"/>
                </a:solidFill>
                <a:latin typeface="Arial" charset="0"/>
              </a:rPr>
              <a:t>1</a:t>
            </a:r>
            <a:endParaRPr lang="en-US" altLang="en-US" sz="2000" b="1" baseline="-25000" dirty="0" smtClean="0">
              <a:solidFill>
                <a:srgbClr val="00B0F0"/>
              </a:solidFill>
              <a:latin typeface="Arial" charset="0"/>
            </a:endParaRPr>
          </a:p>
        </p:txBody>
      </p:sp>
      <p:sp>
        <p:nvSpPr>
          <p:cNvPr id="59" name="Line 13"/>
          <p:cNvSpPr>
            <a:spLocks noChangeShapeType="1"/>
          </p:cNvSpPr>
          <p:nvPr/>
        </p:nvSpPr>
        <p:spPr bwMode="auto">
          <a:xfrm flipH="1">
            <a:off x="1242214" y="2438400"/>
            <a:ext cx="2068516" cy="1"/>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a:solidFill>
                <a:prstClr val="black"/>
              </a:solidFill>
              <a:cs typeface="Arial" charset="0"/>
            </a:endParaRPr>
          </a:p>
        </p:txBody>
      </p:sp>
      <p:sp>
        <p:nvSpPr>
          <p:cNvPr id="57" name="Oval 19"/>
          <p:cNvSpPr>
            <a:spLocks noChangeArrowheads="1"/>
          </p:cNvSpPr>
          <p:nvPr/>
        </p:nvSpPr>
        <p:spPr bwMode="auto">
          <a:xfrm>
            <a:off x="3200400" y="23622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dirty="0" smtClean="0">
              <a:solidFill>
                <a:prstClr val="black"/>
              </a:solidFill>
              <a:latin typeface="Arial" charset="0"/>
            </a:endParaRPr>
          </a:p>
        </p:txBody>
      </p:sp>
      <p:sp>
        <p:nvSpPr>
          <p:cNvPr id="60" name="Rectangle 7"/>
          <p:cNvSpPr>
            <a:spLocks noChangeArrowheads="1"/>
          </p:cNvSpPr>
          <p:nvPr/>
        </p:nvSpPr>
        <p:spPr bwMode="auto">
          <a:xfrm>
            <a:off x="838200" y="2286000"/>
            <a:ext cx="27907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a:solidFill>
                  <a:srgbClr val="1F1A17"/>
                </a:solidFill>
                <a:latin typeface="Arial" pitchFamily="34" charset="0"/>
              </a:rPr>
              <a:t>2</a:t>
            </a:r>
            <a:endParaRPr lang="en-US" sz="2400" dirty="0">
              <a:solidFill>
                <a:prstClr val="black"/>
              </a:solidFill>
              <a:effectLst>
                <a:outerShdw blurRad="38100" dist="38100" dir="2700000" algn="tl">
                  <a:srgbClr val="C0C0C0"/>
                </a:outerShdw>
              </a:effectLst>
              <a:latin typeface="Arial" pitchFamily="34" charset="0"/>
            </a:endParaRPr>
          </a:p>
        </p:txBody>
      </p:sp>
      <p:sp>
        <p:nvSpPr>
          <p:cNvPr id="61" name="Line 23"/>
          <p:cNvSpPr>
            <a:spLocks noChangeShapeType="1"/>
          </p:cNvSpPr>
          <p:nvPr/>
        </p:nvSpPr>
        <p:spPr bwMode="auto">
          <a:xfrm>
            <a:off x="1090613" y="24384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62" name="TextBox 6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465317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33333E-6 3.7037E-7 L -0.03333 -0.09977 " pathEditMode="relative" rAng="0" ptsTypes="AA">
                                      <p:cBhvr>
                                        <p:cTn id="10" dur="2000" fill="hold"/>
                                        <p:tgtEl>
                                          <p:spTgt spid="50"/>
                                        </p:tgtEl>
                                        <p:attrNameLst>
                                          <p:attrName>ppt_x</p:attrName>
                                          <p:attrName>ppt_y</p:attrName>
                                        </p:attrNameLst>
                                      </p:cBhvr>
                                      <p:rCtr x="-1667" y="-5000"/>
                                    </p:animMotion>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1"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up)">
                                      <p:cBhvr>
                                        <p:cTn id="28" dur="500"/>
                                        <p:tgtEl>
                                          <p:spTgt spid="47"/>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par>
                          <p:cTn id="47" fill="hold">
                            <p:stCondLst>
                              <p:cond delay="500"/>
                            </p:stCondLst>
                            <p:childTnLst>
                              <p:par>
                                <p:cTn id="48" presetID="42" presetClass="path" presetSubtype="0" accel="50000" decel="50000" fill="hold" nodeType="afterEffect">
                                  <p:stCondLst>
                                    <p:cond delay="0"/>
                                  </p:stCondLst>
                                  <p:childTnLst>
                                    <p:animMotion origin="layout" path="M 5.55112E-17 2.22222E-6 L 0.0625 -0.07986 " pathEditMode="relative" rAng="0" ptsTypes="AA">
                                      <p:cBhvr>
                                        <p:cTn id="49" dur="2000" fill="hold"/>
                                        <p:tgtEl>
                                          <p:spTgt spid="48"/>
                                        </p:tgtEl>
                                        <p:attrNameLst>
                                          <p:attrName>ppt_x</p:attrName>
                                          <p:attrName>ppt_y</p:attrName>
                                        </p:attrNameLst>
                                      </p:cBhvr>
                                      <p:rCtr x="3125" y="-4005"/>
                                    </p:animMotion>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wipe(left)">
                                      <p:cBhvr>
                                        <p:cTn id="60" dur="500"/>
                                        <p:tgtEl>
                                          <p:spTgt spid="59"/>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childTnLst>
                          </p:cTn>
                        </p:par>
                        <p:par>
                          <p:cTn id="68" fill="hold">
                            <p:stCondLst>
                              <p:cond delay="4000"/>
                            </p:stCondLst>
                            <p:childTnLst>
                              <p:par>
                                <p:cTn id="69" presetID="1"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6" grpId="0"/>
      <p:bldP spid="17" grpId="0" animBg="1"/>
      <p:bldP spid="19" grpId="0" animBg="1"/>
      <p:bldP spid="23" grpId="0"/>
      <p:bldP spid="43" grpId="0" animBg="1"/>
      <p:bldP spid="45" grpId="0"/>
      <p:bldP spid="46" grpId="0" animBg="1"/>
      <p:bldP spid="49" grpId="0"/>
      <p:bldP spid="21" grpId="0" animBg="1"/>
      <p:bldP spid="52" grpId="0"/>
      <p:bldP spid="59" grpId="0" animBg="1"/>
      <p:bldP spid="57" grpId="0" animBg="1"/>
      <p:bldP spid="60" grpId="0"/>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0800000">
            <a:off x="457200" y="7620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0916"/>
            <a:ext cx="6085320"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MODERN MONETARY POLICY</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133600" y="2733925"/>
            <a:ext cx="2080" cy="847475"/>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559405"/>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579814" y="1600200"/>
            <a:ext cx="2925386" cy="1508105"/>
          </a:xfrm>
          <a:prstGeom prst="rect">
            <a:avLst/>
          </a:prstGeom>
          <a:noFill/>
        </p:spPr>
        <p:txBody>
          <a:bodyPr wrap="square" rtlCol="0">
            <a:spAutoFit/>
          </a:bodyPr>
          <a:lstStyle/>
          <a:p>
            <a:pPr marL="0" lvl="1" algn="ctr"/>
            <a:r>
              <a:rPr lang="en-US" altLang="en-US" sz="2300" dirty="0" smtClean="0">
                <a:solidFill>
                  <a:prstClr val="white"/>
                </a:solidFill>
                <a:latin typeface="Century Gothic" panose="020B0502020202020204" pitchFamily="34" charset="0"/>
                <a:cs typeface="Arial" charset="0"/>
              </a:rPr>
              <a:t>EASY MONEY, </a:t>
            </a:r>
            <a:r>
              <a:rPr lang="en-US" altLang="en-US" sz="2200" dirty="0" smtClean="0">
                <a:solidFill>
                  <a:prstClr val="white"/>
                </a:solidFill>
                <a:latin typeface="Century Gothic" panose="020B0502020202020204" pitchFamily="34" charset="0"/>
                <a:cs typeface="Arial" charset="0"/>
              </a:rPr>
              <a:t>ACCOMMODATIVE</a:t>
            </a:r>
            <a:r>
              <a:rPr lang="en-US" altLang="en-US" sz="2300" dirty="0" smtClean="0">
                <a:solidFill>
                  <a:prstClr val="white"/>
                </a:solidFill>
                <a:latin typeface="Century Gothic" panose="020B0502020202020204" pitchFamily="34" charset="0"/>
                <a:cs typeface="Arial" charset="0"/>
              </a:rPr>
              <a:t>  MONETARY  POLICY</a:t>
            </a:r>
            <a:endParaRPr lang="en-US" altLang="en-US" sz="2300" dirty="0">
              <a:solidFill>
                <a:prstClr val="white"/>
              </a:solidFill>
              <a:latin typeface="Century Gothic" panose="020B0502020202020204" pitchFamily="34" charset="0"/>
              <a:cs typeface="Arial" charset="0"/>
            </a:endParaRPr>
          </a:p>
        </p:txBody>
      </p:sp>
      <p:sp>
        <p:nvSpPr>
          <p:cNvPr id="2" name="Rectangle 1"/>
          <p:cNvSpPr/>
          <p:nvPr/>
        </p:nvSpPr>
        <p:spPr>
          <a:xfrm>
            <a:off x="685800" y="3505200"/>
            <a:ext cx="2849186" cy="254806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85800" y="3505200"/>
            <a:ext cx="2849186" cy="25480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altLang="en-US" sz="2600" dirty="0" smtClean="0">
                <a:solidFill>
                  <a:prstClr val="white"/>
                </a:solidFill>
                <a:latin typeface="Century Gothic" panose="020B0502020202020204" pitchFamily="34" charset="0"/>
                <a:cs typeface="Arial" charset="0"/>
              </a:rPr>
              <a:t>FED ACTS TO INCREASE THE MONEY SUPPLY TO STIMULATE THE ECONOMY.</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Connector 27"/>
          <p:cNvCxnSpPr/>
          <p:nvPr/>
        </p:nvCxnSpPr>
        <p:spPr>
          <a:xfrm>
            <a:off x="5865320" y="2657725"/>
            <a:ext cx="2080" cy="847475"/>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5"/>
            <a:ext cx="2734886" cy="1580057"/>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4404360" y="3472721"/>
            <a:ext cx="2849186" cy="254707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Content Placeholder 1"/>
          <p:cNvSpPr txBox="1">
            <a:spLocks/>
          </p:cNvSpPr>
          <p:nvPr/>
        </p:nvSpPr>
        <p:spPr>
          <a:xfrm>
            <a:off x="4404360" y="3505200"/>
            <a:ext cx="2849186" cy="2514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FED ACTS TO DECREASE THE MONEY SUPPLY TO FIGHT INFLATION.</a:t>
            </a:r>
            <a:endParaRPr lang="en-US" altLang="en-US" sz="2600" dirty="0">
              <a:solidFill>
                <a:prstClr val="white"/>
              </a:solidFill>
              <a:latin typeface="Century Gothic" panose="020B0502020202020204" pitchFamily="34" charset="0"/>
              <a:cs typeface="Arial"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27</a:t>
            </a:fld>
            <a:endParaRPr lang="en-US" sz="1100" dirty="0">
              <a:solidFill>
                <a:prstClr val="white"/>
              </a:solidFill>
              <a:latin typeface="Century Gothic" panose="020B0502020202020204" pitchFamily="34" charset="0"/>
            </a:endParaRPr>
          </a:p>
        </p:txBody>
      </p:sp>
      <p:sp>
        <p:nvSpPr>
          <p:cNvPr id="21" name="TextBox 20"/>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27" name="TextBox 26"/>
          <p:cNvSpPr txBox="1"/>
          <p:nvPr/>
        </p:nvSpPr>
        <p:spPr>
          <a:xfrm>
            <a:off x="4347210" y="1628906"/>
            <a:ext cx="2849186" cy="1508105"/>
          </a:xfrm>
          <a:prstGeom prst="rect">
            <a:avLst/>
          </a:prstGeom>
          <a:noFill/>
        </p:spPr>
        <p:txBody>
          <a:bodyPr wrap="square" rtlCol="0">
            <a:spAutoFit/>
          </a:bodyPr>
          <a:lstStyle/>
          <a:p>
            <a:pPr marL="0" lvl="1" algn="ctr"/>
            <a:r>
              <a:rPr lang="en-US" altLang="en-US" sz="2300" dirty="0" smtClean="0">
                <a:solidFill>
                  <a:prstClr val="white"/>
                </a:solidFill>
                <a:latin typeface="Century Gothic" panose="020B0502020202020204" pitchFamily="34" charset="0"/>
                <a:cs typeface="Arial" charset="0"/>
              </a:rPr>
              <a:t>TIGHT MONEY, RESTRICTIVE MONETARY POLICY</a:t>
            </a:r>
            <a:endParaRPr lang="en-US" altLang="en-US" sz="2300"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945133340"/>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p:cNvSpPr/>
          <p:nvPr/>
        </p:nvSpPr>
        <p:spPr>
          <a:xfrm rot="10800000">
            <a:off x="457200" y="552393"/>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0875" y="2895600"/>
            <a:ext cx="7007530" cy="325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52400" y="247593"/>
            <a:ext cx="7676006"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58239" y="241789"/>
            <a:ext cx="546816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RULES VERSUS DISCRETION</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381000" y="1142999"/>
            <a:ext cx="7543800" cy="193306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Some economists advocate a </a:t>
            </a:r>
            <a:r>
              <a:rPr lang="en-US" altLang="en-US" dirty="0" smtClean="0">
                <a:solidFill>
                  <a:srgbClr val="F79646"/>
                </a:solidFill>
                <a:latin typeface="Arial" panose="020B0604020202020204" pitchFamily="34" charset="0"/>
                <a:cs typeface="Arial" panose="020B0604020202020204" pitchFamily="34" charset="0"/>
              </a:rPr>
              <a:t>monetary rule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opposed to discretion) to guide policymakers. Types of rules include:</a:t>
            </a:r>
          </a:p>
          <a:p>
            <a:pPr lvl="1"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p:txBody>
      </p:sp>
      <p:sp>
        <p:nvSpPr>
          <p:cNvPr id="23" name="Oval 22"/>
          <p:cNvSpPr/>
          <p:nvPr/>
        </p:nvSpPr>
        <p:spPr>
          <a:xfrm>
            <a:off x="610642" y="3152268"/>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306885" y="2761327"/>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25" name="Oval 24"/>
          <p:cNvSpPr/>
          <p:nvPr/>
        </p:nvSpPr>
        <p:spPr>
          <a:xfrm>
            <a:off x="684757" y="4170106"/>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306885" y="3828127"/>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28</a:t>
            </a:fld>
            <a:endParaRPr lang="en-US" sz="1100" dirty="0">
              <a:solidFill>
                <a:prstClr val="white"/>
              </a:solidFill>
              <a:latin typeface="Century Gothic" panose="020B0502020202020204" pitchFamily="34" charset="0"/>
            </a:endParaRP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Content Placeholder 2"/>
          <p:cNvSpPr txBox="1">
            <a:spLocks/>
          </p:cNvSpPr>
          <p:nvPr/>
        </p:nvSpPr>
        <p:spPr>
          <a:xfrm>
            <a:off x="762000" y="3152268"/>
            <a:ext cx="7066405" cy="301993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monetary growth rule.</a:t>
            </a:r>
          </a:p>
          <a:p>
            <a:pPr lvl="1"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lvl="1"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inflation targeting.</a:t>
            </a:r>
          </a:p>
          <a:p>
            <a:pPr lvl="1" algn="l">
              <a:buClr>
                <a:prstClr val="black">
                  <a:lumMod val="65000"/>
                  <a:lumOff val="35000"/>
                </a:prstClr>
              </a:buClr>
            </a:pP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lvl="1" algn="l">
              <a:buClr>
                <a:prstClr val="black">
                  <a:lumMod val="65000"/>
                  <a:lumOff val="35000"/>
                </a:prstClr>
              </a:buClr>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Taylor rule.</a:t>
            </a:r>
          </a:p>
        </p:txBody>
      </p:sp>
      <p:sp>
        <p:nvSpPr>
          <p:cNvPr id="19" name="Oval 18"/>
          <p:cNvSpPr/>
          <p:nvPr/>
        </p:nvSpPr>
        <p:spPr>
          <a:xfrm>
            <a:off x="602692" y="5248272"/>
            <a:ext cx="457200" cy="5429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306885" y="4876800"/>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Tree>
    <p:extLst>
      <p:ext uri="{BB962C8B-B14F-4D97-AF65-F5344CB8AC3E}">
        <p14:creationId xmlns:p14="http://schemas.microsoft.com/office/powerpoint/2010/main" val="2814478250"/>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88960" y="381000"/>
            <a:ext cx="7939622"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06703" y="366280"/>
            <a:ext cx="793999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MONEY VERSUS INFLATION TARGETING</a:t>
            </a:r>
            <a:endParaRPr lang="en-US" sz="3300" dirty="0">
              <a:solidFill>
                <a:prstClr val="white"/>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29</a:t>
            </a:fld>
            <a:endParaRPr lang="en-US" sz="1100" dirty="0">
              <a:solidFill>
                <a:prstClr val="white"/>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cxnSp>
        <p:nvCxnSpPr>
          <p:cNvPr id="8" name="Straight Connector 7"/>
          <p:cNvCxnSpPr/>
          <p:nvPr/>
        </p:nvCxnSpPr>
        <p:spPr>
          <a:xfrm>
            <a:off x="4038600" y="3126607"/>
            <a:ext cx="0" cy="118872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1439194"/>
            <a:ext cx="7086600" cy="2043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33400" y="1439194"/>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3868158"/>
            <a:ext cx="7086600" cy="2043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533400" y="3868158"/>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504063" y="4312384"/>
            <a:ext cx="7086600" cy="1631216"/>
          </a:xfrm>
          <a:prstGeom prst="rect">
            <a:avLst/>
          </a:prstGeom>
          <a:noFill/>
        </p:spPr>
        <p:txBody>
          <a:bodyPr wrap="square" rtlCol="0">
            <a:spAutoFit/>
          </a:bodyPr>
          <a:lstStyle/>
          <a:p>
            <a:r>
              <a:rPr lang="en-US" sz="2500" dirty="0" smtClean="0">
                <a:solidFill>
                  <a:prstClr val="black">
                    <a:lumMod val="50000"/>
                    <a:lumOff val="50000"/>
                  </a:prstClr>
                </a:solidFill>
                <a:latin typeface="Arial" panose="020B0604020202020204" pitchFamily="34" charset="0"/>
                <a:cs typeface="Arial" panose="020B0604020202020204" pitchFamily="34" charset="0"/>
              </a:rPr>
              <a:t>Setting a target on the inflation rate, usually around 2% per year, and adjusting monetary policy to keep inflation in that range. It is difficult to correct for supply shocks.</a:t>
            </a:r>
            <a:endParaRPr lang="en-US" sz="25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21" name="TextBox 20"/>
          <p:cNvSpPr txBox="1"/>
          <p:nvPr/>
        </p:nvSpPr>
        <p:spPr>
          <a:xfrm>
            <a:off x="533400" y="1403568"/>
            <a:ext cx="4730782" cy="523220"/>
          </a:xfrm>
          <a:prstGeom prst="rect">
            <a:avLst/>
          </a:prstGeom>
          <a:noFill/>
        </p:spPr>
        <p:txBody>
          <a:bodyPr wrap="none" rtlCol="0">
            <a:spAutoFit/>
          </a:bodyPr>
          <a:lstStyle/>
          <a:p>
            <a:r>
              <a:rPr lang="en-US" sz="2800" dirty="0" smtClean="0">
                <a:solidFill>
                  <a:prstClr val="white"/>
                </a:solidFill>
                <a:latin typeface="Century Gothic" panose="020B0502020202020204" pitchFamily="34" charset="0"/>
              </a:rPr>
              <a:t>MONETARY GROWTH RULE</a:t>
            </a:r>
            <a:endParaRPr lang="en-US" sz="2800" dirty="0">
              <a:solidFill>
                <a:prstClr val="white"/>
              </a:solidFill>
              <a:latin typeface="Century Gothic" panose="020B0502020202020204" pitchFamily="34" charset="0"/>
            </a:endParaRPr>
          </a:p>
        </p:txBody>
      </p:sp>
      <p:sp>
        <p:nvSpPr>
          <p:cNvPr id="24" name="TextBox 23"/>
          <p:cNvSpPr txBox="1"/>
          <p:nvPr/>
        </p:nvSpPr>
        <p:spPr>
          <a:xfrm>
            <a:off x="533399" y="1891606"/>
            <a:ext cx="7057263" cy="1631216"/>
          </a:xfrm>
          <a:prstGeom prst="rect">
            <a:avLst/>
          </a:prstGeom>
          <a:noFill/>
        </p:spPr>
        <p:txBody>
          <a:bodyPr wrap="square" rtlCol="0">
            <a:spAutoFit/>
          </a:bodyPr>
          <a:lstStyle/>
          <a:p>
            <a:r>
              <a:rPr lang="en-US" sz="2500" dirty="0" smtClean="0">
                <a:solidFill>
                  <a:prstClr val="black">
                    <a:lumMod val="50000"/>
                    <a:lumOff val="50000"/>
                  </a:prstClr>
                </a:solidFill>
                <a:latin typeface="Arial" panose="020B0604020202020204" pitchFamily="34" charset="0"/>
                <a:cs typeface="Arial" panose="020B0604020202020204" pitchFamily="34" charset="0"/>
              </a:rPr>
              <a:t>Increasing the money supply by a set percentage each year at a level consistent with long-term price stability and economic growth. It is slow to correct severe economic shocks.</a:t>
            </a:r>
          </a:p>
        </p:txBody>
      </p:sp>
      <p:sp>
        <p:nvSpPr>
          <p:cNvPr id="17" name="TextBox 16"/>
          <p:cNvSpPr txBox="1"/>
          <p:nvPr/>
        </p:nvSpPr>
        <p:spPr>
          <a:xfrm>
            <a:off x="533400" y="3828036"/>
            <a:ext cx="4004622" cy="523220"/>
          </a:xfrm>
          <a:prstGeom prst="rect">
            <a:avLst/>
          </a:prstGeom>
          <a:noFill/>
        </p:spPr>
        <p:txBody>
          <a:bodyPr wrap="none" rtlCol="0">
            <a:spAutoFit/>
          </a:bodyPr>
          <a:lstStyle/>
          <a:p>
            <a:r>
              <a:rPr lang="en-US" sz="2800" dirty="0" smtClean="0">
                <a:solidFill>
                  <a:prstClr val="white"/>
                </a:solidFill>
                <a:latin typeface="Century Gothic" panose="020B0502020202020204" pitchFamily="34" charset="0"/>
              </a:rPr>
              <a:t>INFLATION TARGETING</a:t>
            </a:r>
            <a:endParaRPr lang="en-US" sz="28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45788527"/>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0916"/>
            <a:ext cx="455765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CHAPTER OBJECTIVES</a:t>
            </a:r>
            <a:endParaRPr lang="en-US" sz="3300" dirty="0">
              <a:solidFill>
                <a:prstClr val="white"/>
              </a:solidFill>
              <a:latin typeface="Century Gothic" panose="020B0502020202020204" pitchFamily="34" charset="0"/>
            </a:endParaRPr>
          </a:p>
        </p:txBody>
      </p:sp>
      <p:sp>
        <p:nvSpPr>
          <p:cNvPr id="16" name="Content Placeholder 1"/>
          <p:cNvSpPr txBox="1">
            <a:spLocks/>
          </p:cNvSpPr>
          <p:nvPr/>
        </p:nvSpPr>
        <p:spPr>
          <a:xfrm>
            <a:off x="533400" y="1276406"/>
            <a:ext cx="7391400" cy="512439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Determine the </a:t>
            </a:r>
            <a:r>
              <a:rPr lang="en-US" sz="2600" dirty="0" smtClean="0">
                <a:solidFill>
                  <a:srgbClr val="F79646"/>
                </a:solidFill>
                <a:latin typeface="Arial" panose="020B0604020202020204" pitchFamily="34" charset="0"/>
                <a:cs typeface="Arial" panose="020B0604020202020204" pitchFamily="34" charset="0"/>
              </a:rPr>
              <a:t>effectiveness of monetary policy</a:t>
            </a:r>
            <a:r>
              <a:rPr lang="en-US" sz="2600" dirty="0">
                <a:solidFill>
                  <a:prstClr val="black">
                    <a:tint val="75000"/>
                  </a:prstClr>
                </a:solidFill>
                <a:latin typeface="Arial" panose="020B0604020202020204" pitchFamily="34" charset="0"/>
                <a:cs typeface="Arial" panose="020B0604020202020204" pitchFamily="34" charset="0"/>
              </a:rPr>
              <a:t> </a:t>
            </a:r>
            <a:r>
              <a:rPr lang="en-US" sz="2600" dirty="0" smtClean="0">
                <a:solidFill>
                  <a:prstClr val="black">
                    <a:tint val="75000"/>
                  </a:prstClr>
                </a:solidFill>
                <a:latin typeface="Arial" panose="020B0604020202020204" pitchFamily="34" charset="0"/>
                <a:cs typeface="Arial" panose="020B0604020202020204" pitchFamily="34" charset="0"/>
              </a:rPr>
              <a:t>when demand or supply shocks occur.</a:t>
            </a: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Describe the debate on whether the Fed should have </a:t>
            </a:r>
            <a:r>
              <a:rPr lang="en-US" sz="2600" dirty="0" smtClean="0">
                <a:solidFill>
                  <a:srgbClr val="F79646"/>
                </a:solidFill>
                <a:latin typeface="Arial" panose="020B0604020202020204" pitchFamily="34" charset="0"/>
                <a:cs typeface="Arial" panose="020B0604020202020204" pitchFamily="34" charset="0"/>
              </a:rPr>
              <a:t>discretion </a:t>
            </a:r>
            <a:r>
              <a:rPr lang="en-US" sz="2600" dirty="0" smtClean="0">
                <a:solidFill>
                  <a:schemeClr val="tx1">
                    <a:lumMod val="50000"/>
                    <a:lumOff val="50000"/>
                  </a:schemeClr>
                </a:solidFill>
                <a:latin typeface="Arial" panose="020B0604020202020204" pitchFamily="34" charset="0"/>
                <a:cs typeface="Arial" panose="020B0604020202020204" pitchFamily="34" charset="0"/>
              </a:rPr>
              <a:t>or be governed by </a:t>
            </a:r>
            <a:r>
              <a:rPr lang="en-US" sz="2600" dirty="0" smtClean="0">
                <a:solidFill>
                  <a:srgbClr val="F79646"/>
                </a:solidFill>
                <a:latin typeface="Arial" panose="020B0604020202020204" pitchFamily="34" charset="0"/>
                <a:cs typeface="Arial" panose="020B0604020202020204" pitchFamily="34" charset="0"/>
              </a:rPr>
              <a:t>simple monetary rules</a:t>
            </a:r>
            <a:r>
              <a:rPr lang="en-US" sz="2600" dirty="0" smtClean="0">
                <a:solidFill>
                  <a:prstClr val="black">
                    <a:tint val="75000"/>
                  </a:prstClr>
                </a:solidFill>
                <a:latin typeface="Arial" panose="020B0604020202020204" pitchFamily="34" charset="0"/>
                <a:cs typeface="Arial" panose="020B0604020202020204" pitchFamily="34" charset="0"/>
              </a:rPr>
              <a:t>.</a:t>
            </a:r>
            <a:endParaRPr lang="en-US" sz="2600" dirty="0" smtClean="0">
              <a:solidFill>
                <a:srgbClr val="F7964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Describe the </a:t>
            </a:r>
            <a:r>
              <a:rPr lang="en-US" sz="2600" dirty="0" smtClean="0">
                <a:solidFill>
                  <a:srgbClr val="F79646"/>
                </a:solidFill>
                <a:latin typeface="Arial" panose="020B0604020202020204" pitchFamily="34" charset="0"/>
                <a:cs typeface="Arial" panose="020B0604020202020204" pitchFamily="34" charset="0"/>
              </a:rPr>
              <a:t>federal funds target</a:t>
            </a:r>
            <a:r>
              <a:rPr lang="en-US" sz="2600" dirty="0" smtClean="0">
                <a:solidFill>
                  <a:schemeClr val="tx1">
                    <a:lumMod val="50000"/>
                    <a:lumOff val="50000"/>
                  </a:schemeClr>
                </a:solidFill>
                <a:latin typeface="Arial" panose="020B0604020202020204" pitchFamily="34" charset="0"/>
                <a:cs typeface="Arial" panose="020B0604020202020204" pitchFamily="34" charset="0"/>
              </a:rPr>
              <a:t>, </a:t>
            </a:r>
            <a:r>
              <a:rPr lang="en-US" sz="2600" dirty="0" smtClean="0">
                <a:solidFill>
                  <a:prstClr val="black">
                    <a:tint val="75000"/>
                  </a:prstClr>
                </a:solidFill>
                <a:latin typeface="Arial" panose="020B0604020202020204" pitchFamily="34" charset="0"/>
                <a:cs typeface="Arial" panose="020B0604020202020204" pitchFamily="34" charset="0"/>
              </a:rPr>
              <a:t>the </a:t>
            </a:r>
            <a:r>
              <a:rPr lang="en-US" sz="2600" dirty="0" smtClean="0">
                <a:solidFill>
                  <a:srgbClr val="F79646"/>
                </a:solidFill>
                <a:latin typeface="Arial" panose="020B0604020202020204" pitchFamily="34" charset="0"/>
                <a:cs typeface="Arial" panose="020B0604020202020204" pitchFamily="34" charset="0"/>
              </a:rPr>
              <a:t>Taylor rule</a:t>
            </a:r>
            <a:r>
              <a:rPr lang="en-US" sz="2600" dirty="0" smtClean="0">
                <a:solidFill>
                  <a:schemeClr val="tx1">
                    <a:lumMod val="50000"/>
                    <a:lumOff val="50000"/>
                  </a:schemeClr>
                </a:solidFill>
                <a:latin typeface="Arial" panose="020B0604020202020204" pitchFamily="34" charset="0"/>
                <a:cs typeface="Arial" panose="020B0604020202020204" pitchFamily="34" charset="0"/>
              </a:rPr>
              <a:t>, </a:t>
            </a:r>
            <a:r>
              <a:rPr lang="en-US" sz="2600" dirty="0" smtClean="0">
                <a:solidFill>
                  <a:prstClr val="black">
                    <a:tint val="75000"/>
                  </a:prstClr>
                </a:solidFill>
                <a:latin typeface="Arial" panose="020B0604020202020204" pitchFamily="34" charset="0"/>
                <a:cs typeface="Arial" panose="020B0604020202020204" pitchFamily="34" charset="0"/>
              </a:rPr>
              <a:t>and how they are used in modern monetary policymaking.</a:t>
            </a: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Explain why extraordinary powers were used in response to the </a:t>
            </a:r>
            <a:r>
              <a:rPr lang="en-US" sz="2600" dirty="0" smtClean="0">
                <a:solidFill>
                  <a:srgbClr val="F79646"/>
                </a:solidFill>
                <a:latin typeface="Arial" panose="020B0604020202020204" pitchFamily="34" charset="0"/>
                <a:cs typeface="Arial" panose="020B0604020202020204" pitchFamily="34" charset="0"/>
              </a:rPr>
              <a:t>financial crisis of 2008</a:t>
            </a:r>
            <a:r>
              <a:rPr lang="en-US" sz="2600" dirty="0" smtClean="0">
                <a:solidFill>
                  <a:prstClr val="black">
                    <a:tint val="75000"/>
                  </a:prstClr>
                </a:solidFill>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Discuss the </a:t>
            </a:r>
            <a:r>
              <a:rPr lang="en-US" sz="2600" dirty="0" smtClean="0">
                <a:solidFill>
                  <a:srgbClr val="F79646"/>
                </a:solidFill>
                <a:latin typeface="Arial" panose="020B0604020202020204" pitchFamily="34" charset="0"/>
                <a:cs typeface="Arial" panose="020B0604020202020204" pitchFamily="34" charset="0"/>
              </a:rPr>
              <a:t>monetary policy challenges </a:t>
            </a:r>
            <a:r>
              <a:rPr lang="en-US" sz="2600" dirty="0" smtClean="0">
                <a:solidFill>
                  <a:prstClr val="black">
                    <a:tint val="75000"/>
                  </a:prstClr>
                </a:solidFill>
                <a:latin typeface="Arial" panose="020B0604020202020204" pitchFamily="34" charset="0"/>
                <a:cs typeface="Arial" panose="020B0604020202020204" pitchFamily="34" charset="0"/>
              </a:rPr>
              <a:t>faced by the </a:t>
            </a:r>
            <a:r>
              <a:rPr lang="en-US" sz="2600" dirty="0" smtClean="0">
                <a:solidFill>
                  <a:srgbClr val="F79646"/>
                </a:solidFill>
                <a:latin typeface="Arial" panose="020B0604020202020204" pitchFamily="34" charset="0"/>
                <a:cs typeface="Arial" panose="020B0604020202020204" pitchFamily="34" charset="0"/>
              </a:rPr>
              <a:t>European Central Bank</a:t>
            </a:r>
            <a:r>
              <a:rPr lang="en-US" sz="2600" dirty="0" smtClean="0">
                <a:solidFill>
                  <a:prstClr val="black">
                    <a:tint val="75000"/>
                  </a:prstClr>
                </a:solidFill>
                <a:latin typeface="Arial" panose="020B0604020202020204" pitchFamily="34" charset="0"/>
                <a:cs typeface="Arial" panose="020B0604020202020204" pitchFamily="34" charset="0"/>
              </a:rPr>
              <a:t> following the financial crises affecting Eurozone members.</a:t>
            </a:r>
            <a:endParaRPr lang="en-US" altLang="en-US" dirty="0">
              <a:solidFill>
                <a:srgbClr val="C00000"/>
              </a:solidFill>
              <a:latin typeface="Arial" charset="0"/>
              <a:cs typeface="Arial"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82568006"/>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400" y="381000"/>
            <a:ext cx="7266136"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30</a:t>
            </a:fld>
            <a:endParaRPr lang="en-US" sz="1100" dirty="0">
              <a:solidFill>
                <a:prstClr val="white"/>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9" name="TextBox 18"/>
          <p:cNvSpPr txBox="1"/>
          <p:nvPr/>
        </p:nvSpPr>
        <p:spPr>
          <a:xfrm>
            <a:off x="333301" y="390436"/>
            <a:ext cx="363272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TAYLOR RULE</a:t>
            </a:r>
            <a:endParaRPr lang="en-US" sz="3300" dirty="0">
              <a:solidFill>
                <a:prstClr val="white"/>
              </a:solidFill>
              <a:latin typeface="Century Gothic" panose="020B0502020202020204" pitchFamily="34" charset="0"/>
            </a:endParaRPr>
          </a:p>
        </p:txBody>
      </p:sp>
      <p:sp>
        <p:nvSpPr>
          <p:cNvPr id="20"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22" name="Content Placeholder 2"/>
          <p:cNvSpPr txBox="1">
            <a:spLocks/>
          </p:cNvSpPr>
          <p:nvPr/>
        </p:nvSpPr>
        <p:spPr>
          <a:xfrm>
            <a:off x="304800" y="1276407"/>
            <a:ext cx="7848600" cy="12381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To address both inflation and output, the Fed can follow the </a:t>
            </a:r>
            <a:r>
              <a:rPr lang="en-US" altLang="en-US" dirty="0" smtClean="0">
                <a:solidFill>
                  <a:srgbClr val="F79646"/>
                </a:solidFill>
                <a:latin typeface="Arial" panose="020B0604020202020204" pitchFamily="34" charset="0"/>
                <a:cs typeface="Arial" panose="020B0604020202020204" pitchFamily="34" charset="0"/>
              </a:rPr>
              <a:t>Taylor rule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p:txBody>
      </p:sp>
      <p:sp>
        <p:nvSpPr>
          <p:cNvPr id="23" name="Round Diagonal Corner Rectangle 22"/>
          <p:cNvSpPr/>
          <p:nvPr/>
        </p:nvSpPr>
        <p:spPr>
          <a:xfrm>
            <a:off x="427512" y="2514600"/>
            <a:ext cx="7410202" cy="1981201"/>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533400" y="2589074"/>
            <a:ext cx="7086600" cy="1754326"/>
          </a:xfrm>
          <a:prstGeom prst="rect">
            <a:avLst/>
          </a:prstGeom>
          <a:noFill/>
        </p:spPr>
        <p:txBody>
          <a:bodyPr wrap="square" rtlCol="0">
            <a:spAutoFit/>
          </a:bodyPr>
          <a:lstStyle/>
          <a:p>
            <a:pPr marL="0" lvl="1" algn="ctr"/>
            <a:r>
              <a:rPr lang="en-US" altLang="en-US" sz="3600" dirty="0" smtClean="0">
                <a:solidFill>
                  <a:prstClr val="white"/>
                </a:solidFill>
                <a:latin typeface="Arial" panose="020B0604020202020204" pitchFamily="34" charset="0"/>
                <a:cs typeface="Arial" panose="020B0604020202020204" pitchFamily="34" charset="0"/>
              </a:rPr>
              <a:t>Fed funds target rate = 2 + current inflation rate + ½(inflation gap) + ½(output gap)</a:t>
            </a:r>
            <a:endParaRPr lang="en-US" altLang="en-US" sz="3600" dirty="0">
              <a:solidFill>
                <a:prstClr val="white"/>
              </a:solidFill>
              <a:latin typeface="Arial" panose="020B0604020202020204" pitchFamily="34" charset="0"/>
              <a:cs typeface="Arial" panose="020B0604020202020204" pitchFamily="34" charset="0"/>
            </a:endParaRPr>
          </a:p>
        </p:txBody>
      </p:sp>
      <p:sp>
        <p:nvSpPr>
          <p:cNvPr id="27" name="Content Placeholder 2"/>
          <p:cNvSpPr txBox="1">
            <a:spLocks/>
          </p:cNvSpPr>
          <p:nvPr/>
        </p:nvSpPr>
        <p:spPr>
          <a:xfrm>
            <a:off x="304800" y="4800600"/>
            <a:ext cx="7543800" cy="1371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How close is the actual Fed funds rate to the Taylor rule estimate?</a:t>
            </a:r>
          </a:p>
        </p:txBody>
      </p:sp>
    </p:spTree>
    <p:extLst>
      <p:ext uri="{BB962C8B-B14F-4D97-AF65-F5344CB8AC3E}">
        <p14:creationId xmlns:p14="http://schemas.microsoft.com/office/powerpoint/2010/main" val="3656266529"/>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ound Diagonal Corner Rectangle 10"/>
          <p:cNvSpPr/>
          <p:nvPr/>
        </p:nvSpPr>
        <p:spPr>
          <a:xfrm>
            <a:off x="76200" y="1219200"/>
            <a:ext cx="8991600" cy="51816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Isosceles Triangle 17"/>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99994"/>
            <a:ext cx="8246544"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0" y="390436"/>
            <a:ext cx="8082662"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FED FUNDS RATE AND THE TAYLOR RULE</a:t>
            </a:r>
            <a:endParaRPr lang="en-US" sz="3300" dirty="0">
              <a:solidFill>
                <a:prstClr val="white"/>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31</a:t>
            </a:fld>
            <a:endParaRPr lang="en-US" sz="1100" dirty="0">
              <a:solidFill>
                <a:prstClr val="white"/>
              </a:solidFill>
              <a:latin typeface="Century Gothic" panose="020B0502020202020204" pitchFamily="34" charset="0"/>
            </a:endParaRP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2884" y="1513697"/>
            <a:ext cx="8550115" cy="4811817"/>
          </a:xfrm>
          <a:prstGeom prst="rect">
            <a:avLst/>
          </a:prstGeom>
        </p:spPr>
      </p:pic>
    </p:spTree>
    <p:extLst>
      <p:ext uri="{BB962C8B-B14F-4D97-AF65-F5344CB8AC3E}">
        <p14:creationId xmlns:p14="http://schemas.microsoft.com/office/powerpoint/2010/main" val="894762129"/>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81" y="385718"/>
            <a:ext cx="614302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TRANSPARENCY AND THE FED</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399110" y="1219200"/>
            <a:ext cx="7754290" cy="51816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After Alan Greenspan became chairman of the Fed in 1987:</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Fed’s secrecy policy changed.</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Beginning in 1994, the Fed released a policy statement each time it changed interest rates.</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Beginning in 2000, the Fed released a statement after every meeting even if the policy remained the same. </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Fed recognized that monetary policy is less effective when people are </a:t>
            </a:r>
            <a:r>
              <a:rPr lang="en-US" altLang="en-US" dirty="0" smtClean="0">
                <a:solidFill>
                  <a:srgbClr val="F79646"/>
                </a:solidFill>
                <a:latin typeface="Arial" panose="020B0604020202020204" pitchFamily="34" charset="0"/>
                <a:cs typeface="Arial" panose="020B0604020202020204" pitchFamily="34" charset="0"/>
              </a:rPr>
              <a:t>uncertain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what the Fed will do.</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32</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11924330"/>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ound Diagonal Corner Rectangle 10"/>
          <p:cNvSpPr/>
          <p:nvPr/>
        </p:nvSpPr>
        <p:spPr>
          <a:xfrm>
            <a:off x="76200" y="1219200"/>
            <a:ext cx="8991600" cy="51816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Isosceles Triangle 17"/>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52399" y="399994"/>
            <a:ext cx="816479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81" y="390436"/>
            <a:ext cx="7943200"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RECORD OF THE FED’S PERFORMANCE</a:t>
            </a:r>
            <a:endParaRPr lang="en-US" sz="3300" dirty="0">
              <a:solidFill>
                <a:prstClr val="white"/>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33</a:t>
            </a:fld>
            <a:endParaRPr lang="en-US" sz="1100" dirty="0">
              <a:solidFill>
                <a:prstClr val="white"/>
              </a:solidFill>
              <a:latin typeface="Century Gothic" panose="020B0502020202020204" pitchFamily="34" charset="0"/>
            </a:endParaRP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400" y="1390594"/>
            <a:ext cx="8763000" cy="4934006"/>
          </a:xfrm>
          <a:prstGeom prst="rect">
            <a:avLst/>
          </a:prstGeom>
        </p:spPr>
      </p:pic>
    </p:spTree>
    <p:extLst>
      <p:ext uri="{BB962C8B-B14F-4D97-AF65-F5344CB8AC3E}">
        <p14:creationId xmlns:p14="http://schemas.microsoft.com/office/powerpoint/2010/main" val="894762129"/>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Dropbox\Eric Chiang - Jeremys slide files\Core3e Pictures\ch25_btn_25un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8172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76200" y="4953000"/>
            <a:ext cx="8915400" cy="1447800"/>
          </a:xfrm>
        </p:spPr>
        <p:txBody>
          <a:bodyPr>
            <a:noAutofit/>
          </a:bodyPr>
          <a:lstStyle/>
          <a:p>
            <a:pPr marL="0" indent="0" algn="ctr" eaLnBrk="1" hangingPunct="1">
              <a:buFont typeface="Arial" pitchFamily="34" charset="0"/>
              <a:buNone/>
              <a:defRPr/>
            </a:pPr>
            <a:r>
              <a:rPr lang="en-US" dirty="0" smtClean="0">
                <a:solidFill>
                  <a:schemeClr val="tx1">
                    <a:lumMod val="65000"/>
                    <a:lumOff val="35000"/>
                  </a:schemeClr>
                </a:solidFill>
                <a:effectLst>
                  <a:outerShdw blurRad="38100" dist="38100" dir="2700000" algn="tl">
                    <a:srgbClr val="000000">
                      <a:alpha val="43137"/>
                    </a:srgbClr>
                  </a:outerShdw>
                </a:effectLst>
                <a:latin typeface="Century Gothic" panose="020B0502020202020204" pitchFamily="34" charset="0"/>
              </a:rPr>
              <a:t>LOW INTEREST RATES AND BAD INCENTIVES RESULTED IN A HOUSING BUBBLE THAT COLLAPSED AFTER 2006.</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34</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Chevron 9"/>
          <p:cNvSpPr/>
          <p:nvPr/>
        </p:nvSpPr>
        <p:spPr>
          <a:xfrm rot="16200000">
            <a:off x="914400" y="431800"/>
            <a:ext cx="914400" cy="2438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1" name="Rectangle 10"/>
          <p:cNvSpPr/>
          <p:nvPr/>
        </p:nvSpPr>
        <p:spPr>
          <a:xfrm>
            <a:off x="152400" y="0"/>
            <a:ext cx="2438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3"/>
          <p:cNvSpPr>
            <a:spLocks noChangeArrowheads="1"/>
          </p:cNvSpPr>
          <p:nvPr/>
        </p:nvSpPr>
        <p:spPr bwMode="auto">
          <a:xfrm>
            <a:off x="152400" y="76200"/>
            <a:ext cx="2438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2800" b="0" dirty="0" smtClean="0">
                <a:solidFill>
                  <a:srgbClr val="FFFFFF"/>
                </a:solidFill>
                <a:latin typeface="Century Gothic" pitchFamily="34" charset="0"/>
              </a:rPr>
              <a:t>MONETARY POLICY CHALLENGES</a:t>
            </a:r>
            <a:endParaRPr lang="en-US" altLang="en-US" sz="2800" b="0" dirty="0">
              <a:solidFill>
                <a:srgbClr val="FFFFFF"/>
              </a:solidFill>
              <a:latin typeface="Century Gothic" pitchFamily="34" charset="0"/>
            </a:endParaRPr>
          </a:p>
        </p:txBody>
      </p:sp>
      <p:sp>
        <p:nvSpPr>
          <p:cNvPr id="14" name="TextBox 13"/>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STOCKPHOTO/THINKSTOCK</a:t>
            </a:r>
            <a:endParaRPr lang="en-US" sz="800" dirty="0">
              <a:latin typeface="Century Gothic" pitchFamily="34" charset="0"/>
            </a:endParaRPr>
          </a:p>
        </p:txBody>
      </p:sp>
    </p:spTree>
    <p:extLst>
      <p:ext uri="{BB962C8B-B14F-4D97-AF65-F5344CB8AC3E}">
        <p14:creationId xmlns:p14="http://schemas.microsoft.com/office/powerpoint/2010/main" val="442613290"/>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hiang\Dropbox\Eric Chiang - Jeremys slide files\Core3e Pictures\ch07_07un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 y="0"/>
            <a:ext cx="9138635" cy="65856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953000"/>
            <a:ext cx="88392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953000"/>
            <a:ext cx="8915400" cy="14478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THE 2007–2009 U.S. RECESSION AND ITS SUBSEQUENT SLOW RECOVERY LED THE FED TO TAKE EXTRAORDINARY ACTIONS.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35</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smtClean="0">
                <a:solidFill>
                  <a:srgbClr val="000000"/>
                </a:solidFill>
                <a:latin typeface="Century Gothic"/>
                <a:ea typeface="Century Gothic"/>
                <a:cs typeface="Century Gothic"/>
              </a:rPr>
              <a:t> </a:t>
            </a:r>
            <a:r>
              <a:rPr lang="en-US" sz="800" dirty="0">
                <a:solidFill>
                  <a:srgbClr val="000000"/>
                </a:solidFill>
                <a:latin typeface="Century Gothic"/>
                <a:ea typeface="Century Gothic"/>
                <a:cs typeface="Century Gothic"/>
              </a:rPr>
              <a:t>RICK BARRENTINE/CORBIS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918639545"/>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36</a:t>
            </a:fld>
            <a:endParaRPr lang="en-US" sz="1100" dirty="0">
              <a:solidFill>
                <a:prstClr val="white"/>
              </a:solidFill>
              <a:latin typeface="Century Gothic" panose="020B0502020202020204" pitchFamily="34" charset="0"/>
            </a:endParaRPr>
          </a:p>
        </p:txBody>
      </p:sp>
      <p:sp>
        <p:nvSpPr>
          <p:cNvPr id="10" name="Rounded Rectangle 9"/>
          <p:cNvSpPr/>
          <p:nvPr/>
        </p:nvSpPr>
        <p:spPr>
          <a:xfrm>
            <a:off x="152400" y="381000"/>
            <a:ext cx="7438264"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304800" y="394190"/>
            <a:ext cx="745612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FED ACTIONS TO STEM THE CRISIS</a:t>
            </a:r>
            <a:endParaRPr lang="en-US" sz="3300" dirty="0">
              <a:solidFill>
                <a:prstClr val="white"/>
              </a:solidFill>
              <a:latin typeface="Century Gothic" panose="020B0502020202020204" pitchFamily="34" charset="0"/>
            </a:endParaRPr>
          </a:p>
        </p:txBody>
      </p:sp>
      <p:sp>
        <p:nvSpPr>
          <p:cNvPr id="13" name="TextBox 12"/>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19200"/>
            <a:ext cx="7924800" cy="5181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It used normal monetary policy tools and some it hadn’t used since the 1930s.</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By December 2008, the Fed had lowered the </a:t>
            </a:r>
            <a:r>
              <a:rPr lang="en-US" altLang="en-US" dirty="0" smtClean="0">
                <a:solidFill>
                  <a:srgbClr val="F79646"/>
                </a:solidFill>
                <a:latin typeface="Arial" panose="020B0604020202020204" pitchFamily="34" charset="0"/>
                <a:cs typeface="Arial" panose="020B0604020202020204" pitchFamily="34" charset="0"/>
              </a:rPr>
              <a:t>federal funds target rate to essentially zero percent</a:t>
            </a:r>
            <a:r>
              <a:rPr lang="en-US" altLang="en-US" dirty="0">
                <a:solidFill>
                  <a:prstClr val="black">
                    <a:lumMod val="50000"/>
                    <a:lumOff val="50000"/>
                  </a:prstClr>
                </a:solidFill>
                <a:latin typeface="Arial" panose="020B0604020202020204" pitchFamily="34" charset="0"/>
                <a:cs typeface="Arial" panose="020B0604020202020204" pitchFamily="34" charset="0"/>
              </a:rPr>
              <a: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Fed then turned to extraordinary measures when it began </a:t>
            </a:r>
            <a:r>
              <a:rPr lang="en-US" altLang="en-US" dirty="0" smtClean="0">
                <a:solidFill>
                  <a:srgbClr val="F79646"/>
                </a:solidFill>
                <a:latin typeface="Arial" panose="020B0604020202020204" pitchFamily="34" charset="0"/>
                <a:cs typeface="Arial" panose="020B0604020202020204" pitchFamily="34" charset="0"/>
              </a:rPr>
              <a:t>making</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srgbClr val="F79646"/>
                </a:solidFill>
                <a:latin typeface="Arial" panose="020B0604020202020204" pitchFamily="34" charset="0"/>
                <a:cs typeface="Arial" panose="020B0604020202020204" pitchFamily="34" charset="0"/>
              </a:rPr>
              <a:t>massive loans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to banks and </a:t>
            </a:r>
            <a:r>
              <a:rPr lang="en-US" altLang="en-US" dirty="0" smtClean="0">
                <a:solidFill>
                  <a:srgbClr val="F79646"/>
                </a:solidFill>
                <a:latin typeface="Arial" panose="020B0604020202020204" pitchFamily="34" charset="0"/>
                <a:cs typeface="Arial" panose="020B0604020202020204" pitchFamily="34" charset="0"/>
              </a:rPr>
              <a:t>buying large amounts of risky assets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84103864"/>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ang\Pictures\CoreEconomics - High Res Photos\Core3e_Chapter24\ch24_24un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0688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37</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pic>
        <p:nvPicPr>
          <p:cNvPr id="10" name="Picture 2" descr="C:\Users\chiang\Pictures\CoreEconomics - High Res Photos\Core3e_Chapter24\ch24_24un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1676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76200" y="114300"/>
            <a:ext cx="8915400" cy="14478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THE EUROZONE WAS CREATED IN 1992 BY</a:t>
            </a:r>
          </a:p>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 12 NATIONS THAT ENVISIONED A SINGLE CURRENCY TO FACILITATE TRADE.</a:t>
            </a:r>
          </a:p>
        </p:txBody>
      </p:sp>
      <p:sp>
        <p:nvSpPr>
          <p:cNvPr id="7" name="TextBox 6"/>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WALTER BIBIKOW/JAI/CORBIS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297773709"/>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38</a:t>
            </a:fld>
            <a:endParaRPr lang="en-US" sz="1100" dirty="0">
              <a:solidFill>
                <a:prstClr val="white"/>
              </a:solidFill>
              <a:latin typeface="Century Gothic" panose="020B0502020202020204" pitchFamily="34" charset="0"/>
            </a:endParaRPr>
          </a:p>
        </p:txBody>
      </p:sp>
      <p:sp>
        <p:nvSpPr>
          <p:cNvPr id="10" name="Rounded Rectangle 9"/>
          <p:cNvSpPr/>
          <p:nvPr/>
        </p:nvSpPr>
        <p:spPr>
          <a:xfrm>
            <a:off x="152400" y="381000"/>
            <a:ext cx="7438264"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319007" y="390436"/>
            <a:ext cx="745612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THE EUROZONE CRISIS</a:t>
            </a:r>
            <a:endParaRPr lang="en-US" sz="3300" dirty="0">
              <a:solidFill>
                <a:prstClr val="white"/>
              </a:solidFill>
              <a:latin typeface="Century Gothic" panose="020B0502020202020204" pitchFamily="34" charset="0"/>
            </a:endParaRPr>
          </a:p>
        </p:txBody>
      </p:sp>
      <p:sp>
        <p:nvSpPr>
          <p:cNvPr id="13" name="TextBox 12"/>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Each member of the Eurozone must satisfy certain economic criteria.</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 2007, the Eurozone expanded beyond the original 12 members to include several eastern </a:t>
            </a:r>
            <a:r>
              <a:rPr lang="en-US" altLang="en-US" dirty="0">
                <a:solidFill>
                  <a:prstClr val="black">
                    <a:lumMod val="50000"/>
                    <a:lumOff val="50000"/>
                  </a:prstClr>
                </a:solidFill>
                <a:latin typeface="Arial" panose="020B0604020202020204" pitchFamily="34" charset="0"/>
                <a:cs typeface="Arial" panose="020B0604020202020204" pitchFamily="34" charset="0"/>
              </a:rPr>
              <a:t>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uropean nations.</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As a result of the worldwide financial crisis, Eurozone members began to have problems in 2008.</a:t>
            </a:r>
          </a:p>
        </p:txBody>
      </p:sp>
    </p:spTree>
    <p:extLst>
      <p:ext uri="{BB962C8B-B14F-4D97-AF65-F5344CB8AC3E}">
        <p14:creationId xmlns:p14="http://schemas.microsoft.com/office/powerpoint/2010/main" val="2440292527"/>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hiang\Pictures\CoreEconomics - High Res Photos\Core3e_Chapter24\ch24_24un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60545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953000"/>
            <a:ext cx="88392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953000"/>
            <a:ext cx="8915400" cy="14478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IRELAND WAS THE FIRST EUROZONE MEMBER TO FACE A FINANCIAL CRISIS IN 2008. ABOUT HALF OF EUROZONE MEMBERS FOLLOWED.</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39</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BFBFBF"/>
                </a:solidFill>
              </a:rPr>
              <a:t>BILDBROKER.DE/ALAMY </a:t>
            </a:r>
            <a:endParaRPr lang="en-US" sz="800" dirty="0">
              <a:solidFill>
                <a:srgbClr val="BFBFBF"/>
              </a:solidFill>
              <a:latin typeface="Century Gothic" pitchFamily="34" charset="0"/>
            </a:endParaRPr>
          </a:p>
        </p:txBody>
      </p:sp>
    </p:spTree>
    <p:extLst>
      <p:ext uri="{BB962C8B-B14F-4D97-AF65-F5344CB8AC3E}">
        <p14:creationId xmlns:p14="http://schemas.microsoft.com/office/powerpoint/2010/main" val="1772855141"/>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81000" y="990600"/>
            <a:ext cx="7438264" cy="1828800"/>
          </a:xfrm>
          <a:prstGeom prst="roundRect">
            <a:avLst>
              <a:gd name="adj" fmla="val 13070"/>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444609" y="390436"/>
            <a:ext cx="4100803" cy="600164"/>
          </a:xfrm>
          <a:prstGeom prst="rect">
            <a:avLst/>
          </a:prstGeom>
          <a:noFill/>
        </p:spPr>
        <p:txBody>
          <a:bodyPr wrap="none" rtlCol="0">
            <a:spAutoFit/>
          </a:bodyPr>
          <a:lstStyle/>
          <a:p>
            <a:r>
              <a:rPr lang="en-US" sz="3300" dirty="0" smtClean="0">
                <a:solidFill>
                  <a:srgbClr val="008080"/>
                </a:solidFill>
                <a:latin typeface="Century Gothic" panose="020B0502020202020204" pitchFamily="34" charset="0"/>
              </a:rPr>
              <a:t>MONETARY POLICY</a:t>
            </a:r>
            <a:endParaRPr lang="en-US" sz="3300" dirty="0">
              <a:solidFill>
                <a:srgbClr val="008080"/>
              </a:solidFill>
              <a:latin typeface="Century Gothic" panose="020B0502020202020204" pitchFamily="34" charset="0"/>
            </a:endParaRPr>
          </a:p>
        </p:txBody>
      </p:sp>
      <p:sp>
        <p:nvSpPr>
          <p:cNvPr id="7" name="Content Placeholder 2"/>
          <p:cNvSpPr txBox="1">
            <a:spLocks/>
          </p:cNvSpPr>
          <p:nvPr/>
        </p:nvSpPr>
        <p:spPr>
          <a:xfrm>
            <a:off x="457200" y="1086853"/>
            <a:ext cx="73914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white"/>
                </a:solidFill>
                <a:latin typeface="Century Gothic" panose="020B0502020202020204" pitchFamily="34" charset="0"/>
                <a:cs typeface="Arial" panose="020B0604020202020204" pitchFamily="34" charset="0"/>
              </a:rPr>
              <a:t>POLICIES AIMED AT CONTROLLING THE MONEY SUPPLY TO TARGET INTEREST RATES IN AN ECONOMY</a:t>
            </a:r>
          </a:p>
          <a:p>
            <a:pPr algn="l">
              <a:buClr>
                <a:prstClr val="black">
                  <a:lumMod val="65000"/>
                  <a:lumOff val="35000"/>
                </a:prstClr>
              </a:buClr>
            </a:pPr>
            <a:endParaRPr lang="en-US" altLang="en-US" sz="2000" dirty="0" smtClean="0">
              <a:solidFill>
                <a:prstClr val="white"/>
              </a:solidFill>
              <a:latin typeface="Century Gothic" panose="020B0502020202020204" pitchFamily="34" charset="0"/>
              <a:cs typeface="Arial" panose="020B0604020202020204" pitchFamily="34" charset="0"/>
            </a:endParaRPr>
          </a:p>
          <a:p>
            <a:pPr algn="l">
              <a:buClr>
                <a:prstClr val="black">
                  <a:lumMod val="65000"/>
                  <a:lumOff val="35000"/>
                </a:prstClr>
              </a:buClr>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The </a:t>
            </a:r>
            <a:r>
              <a:rPr lang="en-US" altLang="en-US" dirty="0" smtClean="0">
                <a:solidFill>
                  <a:srgbClr val="F79646"/>
                </a:solidFill>
                <a:latin typeface="Arial" panose="020B0604020202020204" pitchFamily="34" charset="0"/>
                <a:cs typeface="Arial" panose="020B0604020202020204" pitchFamily="34" charset="0"/>
              </a:rPr>
              <a:t>twin goals </a:t>
            </a:r>
            <a:r>
              <a:rPr lang="en-US" altLang="en-US" dirty="0" smtClean="0">
                <a:solidFill>
                  <a:prstClr val="black">
                    <a:lumMod val="65000"/>
                    <a:lumOff val="35000"/>
                  </a:prstClr>
                </a:solidFill>
                <a:latin typeface="Arial" panose="020B0604020202020204" pitchFamily="34" charset="0"/>
                <a:cs typeface="Arial" panose="020B0604020202020204" pitchFamily="34" charset="0"/>
              </a:rPr>
              <a:t>of monetary policy are:</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economic growth with low unemployment.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stable prices with moderate long-term interest rates.</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0448662"/>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40</a:t>
            </a:fld>
            <a:endParaRPr lang="en-US" sz="1100" dirty="0">
              <a:solidFill>
                <a:prstClr val="white"/>
              </a:solidFill>
              <a:latin typeface="Century Gothic" panose="020B0502020202020204" pitchFamily="34" charset="0"/>
            </a:endParaRPr>
          </a:p>
        </p:txBody>
      </p:sp>
      <p:sp>
        <p:nvSpPr>
          <p:cNvPr id="10" name="Rounded Rectangle 9"/>
          <p:cNvSpPr/>
          <p:nvPr/>
        </p:nvSpPr>
        <p:spPr>
          <a:xfrm>
            <a:off x="152400" y="381000"/>
            <a:ext cx="7438264"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316280" y="375196"/>
            <a:ext cx="745612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RESOLVING THE EUROZONE CRISIS</a:t>
            </a:r>
            <a:endParaRPr lang="en-US" sz="3300" dirty="0">
              <a:solidFill>
                <a:prstClr val="white"/>
              </a:solidFill>
              <a:latin typeface="Century Gothic" panose="020B0502020202020204" pitchFamily="34" charset="0"/>
            </a:endParaRPr>
          </a:p>
        </p:txBody>
      </p:sp>
      <p:sp>
        <p:nvSpPr>
          <p:cNvPr id="13" name="TextBox 12"/>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European Central Bank took extraordinary actions to prevent the collapse of the euro.</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Bailouts and loans were provided in exchange for </a:t>
            </a:r>
            <a:r>
              <a:rPr lang="en-US" altLang="en-US" dirty="0" smtClean="0">
                <a:solidFill>
                  <a:srgbClr val="F79646"/>
                </a:solidFill>
                <a:latin typeface="Arial" panose="020B0604020202020204" pitchFamily="34" charset="0"/>
                <a:cs typeface="Arial" panose="020B0604020202020204" pitchFamily="34" charset="0"/>
              </a:rPr>
              <a:t>austerity measures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and </a:t>
            </a:r>
            <a:r>
              <a:rPr lang="en-US" altLang="en-US" dirty="0" smtClean="0">
                <a:solidFill>
                  <a:srgbClr val="F79646"/>
                </a:solidFill>
                <a:latin typeface="Arial" panose="020B0604020202020204" pitchFamily="34" charset="0"/>
                <a:cs typeface="Arial" panose="020B0604020202020204" pitchFamily="34" charset="0"/>
              </a:rPr>
              <a:t>greater scrutiny of economic policies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a:t>
            </a:r>
            <a:r>
              <a:rPr lang="en-US" altLang="en-US" dirty="0" smtClean="0">
                <a:solidFill>
                  <a:srgbClr val="F79646"/>
                </a:solidFill>
                <a:latin typeface="Arial" panose="020B0604020202020204" pitchFamily="34" charset="0"/>
                <a:cs typeface="Arial" panose="020B0604020202020204" pitchFamily="34" charset="0"/>
              </a:rPr>
              <a:t>European Stability Mechanism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was set up to facilitate loans to Eurozone members. </a:t>
            </a:r>
          </a:p>
        </p:txBody>
      </p:sp>
    </p:spTree>
    <p:extLst>
      <p:ext uri="{BB962C8B-B14F-4D97-AF65-F5344CB8AC3E}">
        <p14:creationId xmlns:p14="http://schemas.microsoft.com/office/powerpoint/2010/main" val="1758258689"/>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ch24_24un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9144002"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953000"/>
            <a:ext cx="88392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953000"/>
            <a:ext cx="8915400" cy="14478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EXTRAORDINARY ACTIONS BY THE FED AND ECB LED TO SOME CRITICISMS AS LONG-TERM INFLATION BECAME MORE LIKELY.</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41</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ANDY RAIN/EPA/CORBIS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776310187"/>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 Diagonal Corner Rectangle 53"/>
          <p:cNvSpPr/>
          <p:nvPr/>
        </p:nvSpPr>
        <p:spPr>
          <a:xfrm>
            <a:off x="152400" y="2743200"/>
            <a:ext cx="3124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2840625"/>
            <a:ext cx="3124200" cy="523220"/>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KEY CONCEPTS</a:t>
            </a:r>
            <a:endParaRPr lang="en-US" sz="2800" dirty="0">
              <a:solidFill>
                <a:prstClr val="white"/>
              </a:solidFill>
              <a:latin typeface="Century Gothic" panose="020B0502020202020204" pitchFamily="34" charset="0"/>
            </a:endParaRPr>
          </a:p>
        </p:txBody>
      </p:sp>
      <p:sp>
        <p:nvSpPr>
          <p:cNvPr id="2" name="Left Brace 1"/>
          <p:cNvSpPr/>
          <p:nvPr/>
        </p:nvSpPr>
        <p:spPr>
          <a:xfrm>
            <a:off x="3352800" y="228600"/>
            <a:ext cx="838200" cy="6096000"/>
          </a:xfrm>
          <a:prstGeom prst="leftBrace">
            <a:avLst>
              <a:gd name="adj1" fmla="val 17911"/>
              <a:gd name="adj2" fmla="val 4731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8" name="Content Placeholder 2"/>
          <p:cNvSpPr txBox="1">
            <a:spLocks/>
          </p:cNvSpPr>
          <p:nvPr/>
        </p:nvSpPr>
        <p:spPr>
          <a:xfrm>
            <a:off x="4156129" y="277745"/>
            <a:ext cx="4076701" cy="6172200"/>
          </a:xfrm>
          <a:prstGeom prst="rect">
            <a:avLst/>
          </a:prstGeom>
          <a:ln>
            <a:miter lim="800000"/>
            <a:headEnd/>
            <a:tailEnd/>
          </a:ln>
          <a:extLst/>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Expansionary monetary policy</a:t>
            </a: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Contractionary monetary policy</a:t>
            </a: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Equation of exchange</a:t>
            </a: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Money illusion</a:t>
            </a: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Liquidity trap</a:t>
            </a: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Easy money, quantitative easing, or accommodative monetary policy</a:t>
            </a:r>
            <a:endParaRPr lang="en-US" sz="2300" i="1" dirty="0" smtClean="0">
              <a:solidFill>
                <a:prstClr val="black">
                  <a:lumMod val="65000"/>
                  <a:lumOff val="35000"/>
                </a:prstClr>
              </a:solidFill>
              <a:latin typeface="Arial" panose="020B0604020202020204" pitchFamily="34" charset="0"/>
              <a:cs typeface="Arial" panose="020B0604020202020204" pitchFamily="34" charset="0"/>
            </a:endParaRP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Tight money or restrictive monetary policy</a:t>
            </a: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Monetary rule</a:t>
            </a:r>
          </a:p>
          <a:p>
            <a:pPr>
              <a:defRPr/>
            </a:pPr>
            <a:r>
              <a:rPr lang="en-US" sz="2300" dirty="0" smtClean="0">
                <a:solidFill>
                  <a:prstClr val="black">
                    <a:lumMod val="65000"/>
                    <a:lumOff val="35000"/>
                  </a:prstClr>
                </a:solidFill>
                <a:latin typeface="Arial" panose="020B0604020202020204" pitchFamily="34" charset="0"/>
                <a:cs typeface="Arial" panose="020B0604020202020204" pitchFamily="34" charset="0"/>
              </a:rPr>
              <a:t>Inflation targeting</a:t>
            </a:r>
          </a:p>
          <a:p>
            <a:r>
              <a:rPr lang="en-US" sz="2300" dirty="0" smtClean="0">
                <a:solidFill>
                  <a:prstClr val="black">
                    <a:lumMod val="65000"/>
                    <a:lumOff val="35000"/>
                  </a:prstClr>
                </a:solidFill>
                <a:latin typeface="Arial" panose="020B0604020202020204" pitchFamily="34" charset="0"/>
                <a:cs typeface="Arial" panose="020B0604020202020204" pitchFamily="34" charset="0"/>
              </a:rPr>
              <a:t>Taylor rule</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42</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53846766"/>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0" y="152400"/>
            <a:ext cx="86868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WHAT IS THE APPROPRIATE POLICY FOR THE FED TO USE IN A SEVERE RECESSION?</a:t>
            </a:r>
            <a:endParaRPr lang="en-US" sz="2800" dirty="0">
              <a:solidFill>
                <a:prstClr val="white"/>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EXPANSIONARY MONETARY POLICY</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438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CONTRACTIONARY MONETARY POLICY</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EXPANSIONARY FISCAL POLICY</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CONTRACTIONARY FISCAL POLICY</a:t>
            </a:r>
            <a:endParaRPr lang="en-US" sz="2200" dirty="0">
              <a:solidFill>
                <a:prstClr val="white"/>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43</a:t>
            </a:fld>
            <a:endParaRPr lang="en-US" sz="1100" dirty="0">
              <a:solidFill>
                <a:prstClr val="white"/>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0" name="Rectangle 29"/>
          <p:cNvSpPr/>
          <p:nvPr/>
        </p:nvSpPr>
        <p:spPr>
          <a:xfrm>
            <a:off x="2743200" y="54102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EXPANSIONARY MONETARY AND FISCAL POLICY</a:t>
            </a:r>
            <a:endParaRPr lang="en-US" sz="2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95720747"/>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Dropbox\Eric Chiang - Jeremys slide files\Core3e Pictures\ch21_21un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8667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ounded Rectangle 7"/>
          <p:cNvSpPr/>
          <p:nvPr/>
        </p:nvSpPr>
        <p:spPr>
          <a:xfrm>
            <a:off x="152399" y="4876800"/>
            <a:ext cx="8763001" cy="1600436"/>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304800" y="4907576"/>
            <a:ext cx="8534400" cy="1384995"/>
          </a:xfrm>
          <a:prstGeom prst="rect">
            <a:avLst/>
          </a:prstGeom>
          <a:noFill/>
        </p:spPr>
        <p:txBody>
          <a:bodyPr wrap="square">
            <a:spAutoFit/>
          </a:bodyPr>
          <a:lstStyle/>
          <a:p>
            <a:pPr algn="ctr">
              <a:defRPr/>
            </a:pPr>
            <a:r>
              <a:rPr lang="en-US" sz="2800" dirty="0" smtClean="0">
                <a:solidFill>
                  <a:prstClr val="black">
                    <a:lumMod val="65000"/>
                    <a:lumOff val="35000"/>
                  </a:prstClr>
                </a:solidFill>
                <a:latin typeface="Century Gothic" pitchFamily="34" charset="0"/>
              </a:rPr>
              <a:t>HOW DO CLASSICAL, KEYNESIAN, AND MONETARIST THEORIES CORRESPOND TO POLICIES USED BY TODAY’S POLITICAL PARTIES?</a:t>
            </a:r>
            <a:endParaRPr lang="en-US" sz="2800" dirty="0">
              <a:solidFill>
                <a:prstClr val="black">
                  <a:lumMod val="65000"/>
                  <a:lumOff val="35000"/>
                </a:prst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44</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4" name="TextBox 13"/>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OLIVIER DOULERY-POOL/GETTY IMAGES</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2038160938"/>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447800"/>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402080" y="26212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6118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6002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9659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9718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9624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524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10</a:t>
            </a:r>
            <a:endParaRPr lang="en-US" sz="3600" dirty="0">
              <a:solidFill>
                <a:prstClr val="white"/>
              </a:solidFill>
              <a:latin typeface="Century Gothic" panose="020B0502020202020204" pitchFamily="34" charset="0"/>
            </a:endParaRPr>
          </a:p>
        </p:txBody>
      </p:sp>
      <p:sp>
        <p:nvSpPr>
          <p:cNvPr id="18" name="Rectangle 17"/>
          <p:cNvSpPr/>
          <p:nvPr/>
        </p:nvSpPr>
        <p:spPr>
          <a:xfrm>
            <a:off x="2717482" y="2514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prstClr val="white"/>
                </a:solidFill>
                <a:latin typeface="Century Gothic" panose="020B0502020202020204" pitchFamily="34" charset="0"/>
              </a:rPr>
              <a:t>5</a:t>
            </a:r>
            <a:r>
              <a:rPr lang="en-US" sz="3600" dirty="0" smtClean="0">
                <a:solidFill>
                  <a:prstClr val="white"/>
                </a:solidFill>
                <a:latin typeface="Century Gothic" panose="020B0502020202020204" pitchFamily="34" charset="0"/>
              </a:rPr>
              <a:t>0</a:t>
            </a:r>
            <a:endParaRPr lang="en-US" sz="3600" dirty="0">
              <a:solidFill>
                <a:prstClr val="white"/>
              </a:solidFill>
              <a:latin typeface="Century Gothic" panose="020B0502020202020204" pitchFamily="34" charset="0"/>
            </a:endParaRPr>
          </a:p>
        </p:txBody>
      </p:sp>
      <p:sp>
        <p:nvSpPr>
          <p:cNvPr id="19" name="Rectangle 18"/>
          <p:cNvSpPr/>
          <p:nvPr/>
        </p:nvSpPr>
        <p:spPr>
          <a:xfrm>
            <a:off x="2712720" y="35052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100</a:t>
            </a:r>
            <a:endParaRPr lang="en-US" sz="3600" dirty="0">
              <a:solidFill>
                <a:prstClr val="white"/>
              </a:solidFill>
              <a:latin typeface="Century Gothic" panose="020B0502020202020204" pitchFamily="34" charset="0"/>
            </a:endParaRPr>
          </a:p>
        </p:txBody>
      </p:sp>
      <p:sp>
        <p:nvSpPr>
          <p:cNvPr id="20" name="Oval 19"/>
          <p:cNvSpPr/>
          <p:nvPr/>
        </p:nvSpPr>
        <p:spPr>
          <a:xfrm>
            <a:off x="1402080" y="4572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562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922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913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958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250</a:t>
            </a:r>
            <a:endParaRPr lang="en-US" sz="3600" dirty="0">
              <a:solidFill>
                <a:prstClr val="white"/>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45</a:t>
            </a:fld>
            <a:endParaRPr lang="en-US" sz="1100" dirty="0">
              <a:solidFill>
                <a:prstClr val="white"/>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0" name="Rectangle 29"/>
          <p:cNvSpPr/>
          <p:nvPr/>
        </p:nvSpPr>
        <p:spPr>
          <a:xfrm>
            <a:off x="2743200" y="5486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5,000</a:t>
            </a:r>
            <a:endParaRPr lang="en-US" sz="3600" dirty="0">
              <a:solidFill>
                <a:prstClr val="white"/>
              </a:solidFill>
              <a:latin typeface="Century Gothic" panose="020B0502020202020204" pitchFamily="34" charset="0"/>
            </a:endParaRPr>
          </a:p>
        </p:txBody>
      </p:sp>
      <p:sp>
        <p:nvSpPr>
          <p:cNvPr id="31" name="TextBox 30"/>
          <p:cNvSpPr txBox="1"/>
          <p:nvPr/>
        </p:nvSpPr>
        <p:spPr>
          <a:xfrm>
            <a:off x="152400" y="31402"/>
            <a:ext cx="8284764" cy="1384995"/>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ACCORDING TO THE EQUATION OF EXCHANGE, WHAT IS THE LEVEL OF OUTPUT IF   </a:t>
            </a:r>
            <a:r>
              <a:rPr lang="en-US" sz="2800" i="1" dirty="0" smtClean="0">
                <a:solidFill>
                  <a:prstClr val="white"/>
                </a:solidFill>
                <a:latin typeface="Century Gothic" panose="020B0502020202020204" pitchFamily="34" charset="0"/>
              </a:rPr>
              <a:t>M</a:t>
            </a:r>
            <a:r>
              <a:rPr lang="en-US" sz="2800" dirty="0" smtClean="0">
                <a:solidFill>
                  <a:prstClr val="white"/>
                </a:solidFill>
                <a:latin typeface="Century Gothic" panose="020B0502020202020204" pitchFamily="34" charset="0"/>
              </a:rPr>
              <a:t> = 1,000, </a:t>
            </a:r>
            <a:r>
              <a:rPr lang="en-US" sz="2800" i="1" dirty="0" smtClean="0">
                <a:solidFill>
                  <a:prstClr val="white"/>
                </a:solidFill>
                <a:latin typeface="Century Gothic" panose="020B0502020202020204" pitchFamily="34" charset="0"/>
              </a:rPr>
              <a:t>V</a:t>
            </a:r>
            <a:r>
              <a:rPr lang="en-US" sz="2800" dirty="0" smtClean="0">
                <a:solidFill>
                  <a:prstClr val="white"/>
                </a:solidFill>
                <a:latin typeface="Century Gothic" panose="020B0502020202020204" pitchFamily="34" charset="0"/>
              </a:rPr>
              <a:t> = 5, AND </a:t>
            </a:r>
            <a:r>
              <a:rPr lang="en-US" sz="2800" i="1" dirty="0" smtClean="0">
                <a:solidFill>
                  <a:prstClr val="white"/>
                </a:solidFill>
                <a:latin typeface="Century Gothic" panose="020B0502020202020204" pitchFamily="34" charset="0"/>
              </a:rPr>
              <a:t>P</a:t>
            </a:r>
            <a:r>
              <a:rPr lang="en-US" sz="2800" dirty="0" smtClean="0">
                <a:solidFill>
                  <a:prstClr val="white"/>
                </a:solidFill>
                <a:latin typeface="Century Gothic" panose="020B0502020202020204" pitchFamily="34" charset="0"/>
              </a:rPr>
              <a:t> = 20? </a:t>
            </a:r>
            <a:endParaRPr lang="en-US" sz="28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73848458"/>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hiang\Dropbox\Eric Chiang - Jeremys slide files\Core3e Pictures\ch24_24un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58568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ounded Rectangle 7"/>
          <p:cNvSpPr/>
          <p:nvPr/>
        </p:nvSpPr>
        <p:spPr>
          <a:xfrm>
            <a:off x="152399" y="4876800"/>
            <a:ext cx="8763001" cy="1600436"/>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304800" y="4907576"/>
            <a:ext cx="8534400" cy="1569660"/>
          </a:xfrm>
          <a:prstGeom prst="rect">
            <a:avLst/>
          </a:prstGeom>
          <a:noFill/>
        </p:spPr>
        <p:txBody>
          <a:bodyPr wrap="square">
            <a:spAutoFit/>
          </a:bodyPr>
          <a:lstStyle/>
          <a:p>
            <a:pPr algn="ctr">
              <a:defRPr/>
            </a:pPr>
            <a:r>
              <a:rPr lang="en-US" sz="3200" dirty="0" smtClean="0">
                <a:solidFill>
                  <a:prstClr val="black">
                    <a:lumMod val="65000"/>
                    <a:lumOff val="35000"/>
                  </a:prstClr>
                </a:solidFill>
                <a:latin typeface="Century Gothic" pitchFamily="34" charset="0"/>
              </a:rPr>
              <a:t>WHAT KIND OF SHOCK DO RISING FUEL PRICES CAUSE, AND HOW EFFECTIVE IS MONETARY POLICY TO CORRECT IT?</a:t>
            </a:r>
            <a:endParaRPr lang="en-US" sz="3200" dirty="0">
              <a:solidFill>
                <a:prstClr val="black">
                  <a:lumMod val="65000"/>
                  <a:lumOff val="35000"/>
                </a:prst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46</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4" name="TextBox 13"/>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VOLKER MOEHRKE/CORBIS</a:t>
            </a:r>
            <a:endParaRPr lang="en-US" sz="800" dirty="0">
              <a:solidFill>
                <a:srgbClr val="FFFFFF"/>
              </a:solidFill>
              <a:latin typeface="Century Gothic" pitchFamily="34" charset="0"/>
            </a:endParaRPr>
          </a:p>
        </p:txBody>
      </p:sp>
    </p:spTree>
    <p:extLst>
      <p:ext uri="{BB962C8B-B14F-4D97-AF65-F5344CB8AC3E}">
        <p14:creationId xmlns:p14="http://schemas.microsoft.com/office/powerpoint/2010/main" val="1017057065"/>
      </p:ext>
    </p:extLst>
  </p:cSld>
  <p:clrMapOvr>
    <a:masterClrMapping/>
  </p:clrMapOvr>
  <p:transition spd="slow">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1"/>
            <a:ext cx="8686800" cy="2057399"/>
          </a:xfrm>
          <a:prstGeom prst="round2DiagRect">
            <a:avLst>
              <a:gd name="adj1" fmla="val 15425"/>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152400"/>
            <a:ext cx="8229600" cy="1815882"/>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IF INFLATION IS 3%, THE TARGET INFLATION RATE IS 2%, AND THE ECONOMY IS 3% ABOVE ITS LONG-RUN OUTPUT, WHAT IS THE FED FUNDS TARGET USING THE TAYLOR RULE?</a:t>
            </a:r>
            <a:endParaRPr lang="en-US" sz="2800" dirty="0">
              <a:solidFill>
                <a:prstClr val="white"/>
              </a:solidFill>
              <a:latin typeface="Century Gothic" panose="020B0502020202020204" pitchFamily="34" charset="0"/>
            </a:endParaRPr>
          </a:p>
        </p:txBody>
      </p:sp>
      <p:sp>
        <p:nvSpPr>
          <p:cNvPr id="11" name="Oval 10"/>
          <p:cNvSpPr/>
          <p:nvPr/>
        </p:nvSpPr>
        <p:spPr>
          <a:xfrm>
            <a:off x="1402080" y="3429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419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4079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7736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779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770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331720"/>
            <a:ext cx="508254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5%</a:t>
            </a:r>
            <a:endParaRPr lang="en-US" sz="3600" dirty="0">
              <a:solidFill>
                <a:prstClr val="white"/>
              </a:solidFill>
              <a:latin typeface="Century Gothic" panose="020B0502020202020204" pitchFamily="34" charset="0"/>
            </a:endParaRPr>
          </a:p>
        </p:txBody>
      </p:sp>
      <p:sp>
        <p:nvSpPr>
          <p:cNvPr id="18" name="Rectangle 17"/>
          <p:cNvSpPr/>
          <p:nvPr/>
        </p:nvSpPr>
        <p:spPr>
          <a:xfrm>
            <a:off x="2717482" y="3322320"/>
            <a:ext cx="507777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6%</a:t>
            </a:r>
            <a:endParaRPr lang="en-US" sz="3600" dirty="0">
              <a:solidFill>
                <a:prstClr val="white"/>
              </a:solidFill>
              <a:latin typeface="Century Gothic" panose="020B0502020202020204" pitchFamily="34" charset="0"/>
            </a:endParaRPr>
          </a:p>
        </p:txBody>
      </p:sp>
      <p:sp>
        <p:nvSpPr>
          <p:cNvPr id="19" name="Rectangle 18"/>
          <p:cNvSpPr/>
          <p:nvPr/>
        </p:nvSpPr>
        <p:spPr>
          <a:xfrm>
            <a:off x="2712720" y="4312920"/>
            <a:ext cx="508254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7%</a:t>
            </a:r>
            <a:endParaRPr lang="en-US" sz="3600" dirty="0">
              <a:solidFill>
                <a:prstClr val="white"/>
              </a:solidFill>
              <a:latin typeface="Century Gothic" panose="020B0502020202020204" pitchFamily="34" charset="0"/>
            </a:endParaRPr>
          </a:p>
        </p:txBody>
      </p:sp>
      <p:sp>
        <p:nvSpPr>
          <p:cNvPr id="20" name="Oval 19"/>
          <p:cNvSpPr/>
          <p:nvPr/>
        </p:nvSpPr>
        <p:spPr>
          <a:xfrm>
            <a:off x="1402080" y="53797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7302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303520"/>
            <a:ext cx="507777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entury Gothic" panose="020B0502020202020204" pitchFamily="34" charset="0"/>
              </a:rPr>
              <a:t>8%</a:t>
            </a:r>
            <a:endParaRPr lang="en-US" sz="3600" dirty="0">
              <a:solidFill>
                <a:prstClr val="white"/>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47</a:t>
            </a:fld>
            <a:endParaRPr lang="en-US" sz="1100" dirty="0">
              <a:solidFill>
                <a:prstClr val="white"/>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cxnSp>
        <p:nvCxnSpPr>
          <p:cNvPr id="30" name="Straight Connector 29"/>
          <p:cNvCxnSpPr/>
          <p:nvPr/>
        </p:nvCxnSpPr>
        <p:spPr>
          <a:xfrm>
            <a:off x="2057400" y="61874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769904"/>
      </p:ext>
    </p:ext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46328" y="3291840"/>
            <a:ext cx="1686389" cy="1446550"/>
          </a:xfrm>
          <a:prstGeom prst="rect">
            <a:avLst/>
          </a:prstGeom>
          <a:noFill/>
        </p:spPr>
        <p:txBody>
          <a:bodyPr wrap="square" rtlCol="0">
            <a:spAutoFit/>
          </a:bodyPr>
          <a:lstStyle/>
          <a:p>
            <a:pPr algn="ctr"/>
            <a:r>
              <a:rPr lang="en-US" sz="8800" dirty="0" smtClean="0">
                <a:solidFill>
                  <a:prstClr val="white"/>
                </a:solidFill>
                <a:latin typeface="Arial Black" panose="020B0A04020102020204" pitchFamily="34" charset="0"/>
              </a:rPr>
              <a:t>24</a:t>
            </a:r>
            <a:endParaRPr lang="en-US" sz="88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82537" y="6553200"/>
            <a:ext cx="1037463"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48</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175303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ch22_22un1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953000"/>
            <a:ext cx="8839200" cy="15240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953000"/>
            <a:ext cx="8915400" cy="1447800"/>
          </a:xfrm>
        </p:spPr>
        <p:txBody>
          <a:bodyPr>
            <a:noAutofit/>
          </a:bodyPr>
          <a:lstStyle/>
          <a:p>
            <a:pPr marL="0" indent="0" algn="ctr" eaLnBrk="1" hangingPunct="1">
              <a:buFont typeface="Arial" pitchFamily="34" charset="0"/>
              <a:buNone/>
              <a:defRPr/>
            </a:pPr>
            <a:r>
              <a:rPr lang="en-US" dirty="0" smtClean="0">
                <a:solidFill>
                  <a:schemeClr val="bg1"/>
                </a:solidFill>
                <a:latin typeface="Century Gothic" panose="020B0502020202020204" pitchFamily="34" charset="0"/>
              </a:rPr>
              <a:t>INTEREST RATES AFFECT THE MANNER IN WHICH WE BORROW AND CONSUME AND THE WAY IN WHICH WE SAVE AND INVEST.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5</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ARIEL SKELLEY/BLEND IMAGES/CORBIS</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3805985813"/>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88960" y="381000"/>
            <a:ext cx="798824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43968" y="389021"/>
            <a:ext cx="7805342"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LOOSE OR TIGHT MONETARY POLICY?</a:t>
            </a:r>
            <a:endParaRPr lang="en-US" sz="3300" dirty="0">
              <a:solidFill>
                <a:prstClr val="white"/>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6</a:t>
            </a:fld>
            <a:endParaRPr lang="en-US" sz="1100" dirty="0">
              <a:solidFill>
                <a:prstClr val="white"/>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cxnSp>
        <p:nvCxnSpPr>
          <p:cNvPr id="8" name="Straight Connector 7"/>
          <p:cNvCxnSpPr/>
          <p:nvPr/>
        </p:nvCxnSpPr>
        <p:spPr>
          <a:xfrm>
            <a:off x="4038600" y="3063801"/>
            <a:ext cx="0" cy="118872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1376388"/>
            <a:ext cx="7086600" cy="2043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33400" y="1376388"/>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3805352"/>
            <a:ext cx="7086600" cy="2043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533400" y="3805352"/>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504063" y="4249578"/>
            <a:ext cx="7086600" cy="1631216"/>
          </a:xfrm>
          <a:prstGeom prst="rect">
            <a:avLst/>
          </a:prstGeom>
          <a:noFill/>
        </p:spPr>
        <p:txBody>
          <a:bodyPr wrap="square" rtlCol="0">
            <a:spAutoFit/>
          </a:bodyPr>
          <a:lstStyle/>
          <a:p>
            <a:r>
              <a:rPr lang="en-US" sz="2500" dirty="0" smtClean="0">
                <a:solidFill>
                  <a:prstClr val="black">
                    <a:lumMod val="50000"/>
                    <a:lumOff val="50000"/>
                  </a:prstClr>
                </a:solidFill>
                <a:latin typeface="Arial" panose="020B0604020202020204" pitchFamily="34" charset="0"/>
                <a:cs typeface="Arial" panose="020B0604020202020204" pitchFamily="34" charset="0"/>
              </a:rPr>
              <a:t>Used when inflationary pressures build up in the economy. The Fed sells bonds in open market operations to push the interest rate higher, slowing down or reducing aggregate demand.</a:t>
            </a:r>
            <a:endParaRPr lang="en-US" sz="25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21" name="TextBox 20"/>
          <p:cNvSpPr txBox="1"/>
          <p:nvPr/>
        </p:nvSpPr>
        <p:spPr>
          <a:xfrm>
            <a:off x="533400" y="1340762"/>
            <a:ext cx="6304931" cy="523220"/>
          </a:xfrm>
          <a:prstGeom prst="rect">
            <a:avLst/>
          </a:prstGeom>
          <a:noFill/>
        </p:spPr>
        <p:txBody>
          <a:bodyPr wrap="none" rtlCol="0">
            <a:spAutoFit/>
          </a:bodyPr>
          <a:lstStyle/>
          <a:p>
            <a:r>
              <a:rPr lang="en-US" sz="2800" dirty="0" smtClean="0">
                <a:solidFill>
                  <a:prstClr val="white"/>
                </a:solidFill>
                <a:latin typeface="Century Gothic" panose="020B0502020202020204" pitchFamily="34" charset="0"/>
              </a:rPr>
              <a:t>EXPANSIONARY MONETARY POLICY</a:t>
            </a:r>
            <a:endParaRPr lang="en-US" sz="2800" dirty="0">
              <a:solidFill>
                <a:prstClr val="white"/>
              </a:solidFill>
              <a:latin typeface="Century Gothic" panose="020B0502020202020204" pitchFamily="34" charset="0"/>
            </a:endParaRPr>
          </a:p>
        </p:txBody>
      </p:sp>
      <p:sp>
        <p:nvSpPr>
          <p:cNvPr id="24" name="TextBox 23"/>
          <p:cNvSpPr txBox="1"/>
          <p:nvPr/>
        </p:nvSpPr>
        <p:spPr>
          <a:xfrm>
            <a:off x="533399" y="1828800"/>
            <a:ext cx="7057263" cy="1631216"/>
          </a:xfrm>
          <a:prstGeom prst="rect">
            <a:avLst/>
          </a:prstGeom>
          <a:noFill/>
        </p:spPr>
        <p:txBody>
          <a:bodyPr wrap="square" rtlCol="0">
            <a:spAutoFit/>
          </a:bodyPr>
          <a:lstStyle/>
          <a:p>
            <a:r>
              <a:rPr lang="en-US" sz="2500" dirty="0" smtClean="0">
                <a:solidFill>
                  <a:prstClr val="black">
                    <a:lumMod val="50000"/>
                    <a:lumOff val="50000"/>
                  </a:prstClr>
                </a:solidFill>
                <a:latin typeface="Arial" panose="020B0604020202020204" pitchFamily="34" charset="0"/>
                <a:cs typeface="Arial" panose="020B0604020202020204" pitchFamily="34" charset="0"/>
              </a:rPr>
              <a:t>Used in times of economic downturn to boost aggregate demand. The Fed purchases bonds in open market operations to push the interest rate lower, leading to more spending and investment.</a:t>
            </a:r>
          </a:p>
        </p:txBody>
      </p:sp>
      <p:sp>
        <p:nvSpPr>
          <p:cNvPr id="17" name="TextBox 16"/>
          <p:cNvSpPr txBox="1"/>
          <p:nvPr/>
        </p:nvSpPr>
        <p:spPr>
          <a:xfrm>
            <a:off x="533400" y="3765230"/>
            <a:ext cx="6920484" cy="523220"/>
          </a:xfrm>
          <a:prstGeom prst="rect">
            <a:avLst/>
          </a:prstGeom>
          <a:noFill/>
        </p:spPr>
        <p:txBody>
          <a:bodyPr wrap="none" rtlCol="0">
            <a:spAutoFit/>
          </a:bodyPr>
          <a:lstStyle/>
          <a:p>
            <a:r>
              <a:rPr lang="en-US" sz="2800" dirty="0" smtClean="0">
                <a:solidFill>
                  <a:prstClr val="white"/>
                </a:solidFill>
                <a:latin typeface="Century Gothic" panose="020B0502020202020204" pitchFamily="34" charset="0"/>
              </a:rPr>
              <a:t>CONTRACTIONARY MONETARY POLICY</a:t>
            </a:r>
            <a:endParaRPr lang="en-US" sz="28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15112205"/>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EXPANSIONARY MONETARY POLICY</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7</a:t>
            </a:fld>
            <a:endParaRPr lang="en-US" sz="1100" dirty="0">
              <a:solidFill>
                <a:prstClr val="white"/>
              </a:solidFill>
              <a:latin typeface="Century Gothic" panose="020B0502020202020204" pitchFamily="34" charset="0"/>
            </a:endParaRPr>
          </a:p>
        </p:txBody>
      </p:sp>
      <p:sp>
        <p:nvSpPr>
          <p:cNvPr id="29" name="Text Box 12"/>
          <p:cNvSpPr txBox="1">
            <a:spLocks noChangeArrowheads="1"/>
          </p:cNvSpPr>
          <p:nvPr/>
        </p:nvSpPr>
        <p:spPr bwMode="auto">
          <a:xfrm>
            <a:off x="4800600" y="49530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cxnSp>
        <p:nvCxnSpPr>
          <p:cNvPr id="32" name="Straight Connector 31"/>
          <p:cNvCxnSpPr/>
          <p:nvPr/>
        </p:nvCxnSpPr>
        <p:spPr>
          <a:xfrm>
            <a:off x="1828800" y="1981200"/>
            <a:ext cx="3124200" cy="30289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505200" y="3429000"/>
            <a:ext cx="796131" cy="1"/>
          </a:xfrm>
          <a:prstGeom prst="straightConnector1">
            <a:avLst/>
          </a:prstGeom>
          <a:ln w="38100">
            <a:solidFill>
              <a:srgbClr val="388873"/>
            </a:solidFill>
            <a:tailEnd type="arrow" w="lg" len="lg"/>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08204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152400" y="57150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400800" y="1502569"/>
            <a:ext cx="2438400" cy="3450432"/>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Expansionary monetary policy reduces interest rates, which leads to greater aggregate demand, shifting the AD curve to the right.</a:t>
            </a:r>
          </a:p>
        </p:txBody>
      </p:sp>
      <p:cxnSp>
        <p:nvCxnSpPr>
          <p:cNvPr id="35" name="Straight Connector 34"/>
          <p:cNvCxnSpPr/>
          <p:nvPr/>
        </p:nvCxnSpPr>
        <p:spPr>
          <a:xfrm>
            <a:off x="1828800" y="1981200"/>
            <a:ext cx="3124200" cy="3025278"/>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Box 12"/>
          <p:cNvSpPr txBox="1">
            <a:spLocks noChangeArrowheads="1"/>
          </p:cNvSpPr>
          <p:nvPr/>
        </p:nvSpPr>
        <p:spPr bwMode="auto">
          <a:xfrm>
            <a:off x="5783263" y="46291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sp>
        <p:nvSpPr>
          <p:cNvPr id="44" name="TextBox 43"/>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934293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33333E-6 3.7037E-6 L 0.1 -0.03727 " pathEditMode="relative" rAng="0" ptsTypes="AA">
                                      <p:cBhvr>
                                        <p:cTn id="9" dur="2000" fill="hold"/>
                                        <p:tgtEl>
                                          <p:spTgt spid="35"/>
                                        </p:tgtEl>
                                        <p:attrNameLst>
                                          <p:attrName>ppt_x</p:attrName>
                                          <p:attrName>ppt_y</p:attrName>
                                        </p:attrNameLst>
                                      </p:cBhvr>
                                      <p:rCtr x="5000" y="-1875"/>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226741"/>
            <a:ext cx="7620000" cy="569387"/>
          </a:xfrm>
          <a:prstGeom prst="rect">
            <a:avLst/>
          </a:prstGeom>
          <a:noFill/>
        </p:spPr>
        <p:txBody>
          <a:bodyPr wrap="square" rtlCol="0">
            <a:spAutoFit/>
          </a:bodyPr>
          <a:lstStyle/>
          <a:p>
            <a:r>
              <a:rPr lang="en-US" sz="3100" dirty="0" smtClean="0">
                <a:solidFill>
                  <a:prstClr val="white"/>
                </a:solidFill>
                <a:latin typeface="Century Gothic" panose="020B0502020202020204" pitchFamily="34" charset="0"/>
              </a:rPr>
              <a:t>CONTRACTIONARY MONETARY POLICY</a:t>
            </a:r>
            <a:endParaRPr lang="en-US" sz="31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8</a:t>
            </a:fld>
            <a:endParaRPr lang="en-US" sz="1100" dirty="0">
              <a:solidFill>
                <a:prstClr val="white"/>
              </a:solidFill>
              <a:latin typeface="Century Gothic" panose="020B0502020202020204" pitchFamily="34" charset="0"/>
            </a:endParaRPr>
          </a:p>
        </p:txBody>
      </p:sp>
      <p:sp>
        <p:nvSpPr>
          <p:cNvPr id="29" name="Text Box 12"/>
          <p:cNvSpPr txBox="1">
            <a:spLocks noChangeArrowheads="1"/>
          </p:cNvSpPr>
          <p:nvPr/>
        </p:nvSpPr>
        <p:spPr bwMode="auto">
          <a:xfrm>
            <a:off x="5410200" y="50101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cxnSp>
        <p:nvCxnSpPr>
          <p:cNvPr id="32" name="Straight Connector 31"/>
          <p:cNvCxnSpPr/>
          <p:nvPr/>
        </p:nvCxnSpPr>
        <p:spPr>
          <a:xfrm>
            <a:off x="2438400" y="1981200"/>
            <a:ext cx="3124200" cy="30289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dirty="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429000" y="3810000"/>
            <a:ext cx="762000" cy="0"/>
          </a:xfrm>
          <a:prstGeom prst="straightConnector1">
            <a:avLst/>
          </a:prstGeom>
          <a:ln w="38100">
            <a:solidFill>
              <a:srgbClr val="388873"/>
            </a:solidFill>
            <a:tailEnd type="arrow" w="lg" len="lg"/>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08204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152400" y="57150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172200" y="1633537"/>
            <a:ext cx="2590800" cy="3372941"/>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Contractionary monetary policy raises interest rates, which leads to lower aggregate demand, shifting the AD curve to the left.</a:t>
            </a:r>
          </a:p>
        </p:txBody>
      </p:sp>
      <p:cxnSp>
        <p:nvCxnSpPr>
          <p:cNvPr id="35" name="Straight Connector 34"/>
          <p:cNvCxnSpPr/>
          <p:nvPr/>
        </p:nvCxnSpPr>
        <p:spPr>
          <a:xfrm>
            <a:off x="2438400" y="1981200"/>
            <a:ext cx="3124200" cy="3025278"/>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Box 12"/>
          <p:cNvSpPr txBox="1">
            <a:spLocks noChangeArrowheads="1"/>
          </p:cNvSpPr>
          <p:nvPr/>
        </p:nvSpPr>
        <p:spPr bwMode="auto">
          <a:xfrm>
            <a:off x="4564063" y="51054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sp>
        <p:nvSpPr>
          <p:cNvPr id="44" name="TextBox 43"/>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318878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5.55112E-17 5.73543E-7 L -0.09583 0.02382 " pathEditMode="relative" rAng="0" ptsTypes="AA">
                                      <p:cBhvr>
                                        <p:cTn id="9" dur="2000" fill="hold"/>
                                        <p:tgtEl>
                                          <p:spTgt spid="35"/>
                                        </p:tgtEl>
                                        <p:attrNameLst>
                                          <p:attrName>ppt_x</p:attrName>
                                          <p:attrName>ppt_y</p:attrName>
                                        </p:attrNameLst>
                                      </p:cBhvr>
                                      <p:rCtr x="-4792" y="1179"/>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0916"/>
            <a:ext cx="6369051"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SHORT RUN VERSUS LONG RUN</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057400" y="2362200"/>
            <a:ext cx="2080" cy="847475"/>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851519"/>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609600" y="1752600"/>
            <a:ext cx="2849186" cy="477054"/>
          </a:xfrm>
          <a:prstGeom prst="rect">
            <a:avLst/>
          </a:prstGeom>
          <a:noFill/>
        </p:spPr>
        <p:txBody>
          <a:bodyPr wrap="square" rtlCol="0">
            <a:spAutoFit/>
          </a:bodyPr>
          <a:lstStyle/>
          <a:p>
            <a:pPr marL="0" lvl="1" algn="ctr"/>
            <a:r>
              <a:rPr lang="en-US" altLang="en-US" sz="2500" dirty="0" smtClean="0">
                <a:solidFill>
                  <a:prstClr val="white"/>
                </a:solidFill>
                <a:latin typeface="Century Gothic" panose="020B0502020202020204" pitchFamily="34" charset="0"/>
                <a:cs typeface="Arial" charset="0"/>
              </a:rPr>
              <a:t>LRAS CURVE</a:t>
            </a:r>
            <a:endParaRPr lang="en-US" altLang="en-US" sz="2500" dirty="0">
              <a:solidFill>
                <a:prstClr val="white"/>
              </a:solidFill>
              <a:latin typeface="Century Gothic" panose="020B0502020202020204" pitchFamily="34" charset="0"/>
              <a:cs typeface="Arial" charset="0"/>
            </a:endParaRPr>
          </a:p>
        </p:txBody>
      </p:sp>
      <p:sp>
        <p:nvSpPr>
          <p:cNvPr id="2" name="Rectangle 1"/>
          <p:cNvSpPr/>
          <p:nvPr/>
        </p:nvSpPr>
        <p:spPr>
          <a:xfrm>
            <a:off x="685800" y="2709737"/>
            <a:ext cx="2849186" cy="331006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85800" y="2743200"/>
            <a:ext cx="2849186" cy="2895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altLang="en-US" sz="2600" dirty="0" smtClean="0">
                <a:solidFill>
                  <a:prstClr val="white"/>
                </a:solidFill>
                <a:latin typeface="Century Gothic" panose="020B0502020202020204" pitchFamily="34" charset="0"/>
                <a:cs typeface="Arial" charset="0"/>
              </a:rPr>
              <a:t>VERTICAL BECAUSE OUTPUT IS FIXED IN THE LONG RUN, WAGES AND PRICES BEING FLEXIBLE</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Connector 27"/>
          <p:cNvCxnSpPr/>
          <p:nvPr/>
        </p:nvCxnSpPr>
        <p:spPr>
          <a:xfrm>
            <a:off x="5865320" y="2286000"/>
            <a:ext cx="2080" cy="847475"/>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851519"/>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4404360" y="2709737"/>
            <a:ext cx="2849186" cy="331006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Content Placeholder 1"/>
          <p:cNvSpPr txBox="1">
            <a:spLocks/>
          </p:cNvSpPr>
          <p:nvPr/>
        </p:nvSpPr>
        <p:spPr>
          <a:xfrm>
            <a:off x="4404360" y="2743200"/>
            <a:ext cx="2849186" cy="3276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UPWARD SLOPING BECAUSE HIGHER PRICES CAN TEMPORARILY INCREASE OUTPUT</a:t>
            </a:r>
            <a:endParaRPr lang="en-US" altLang="en-US" sz="2600" dirty="0">
              <a:solidFill>
                <a:prstClr val="white"/>
              </a:solidFill>
              <a:latin typeface="Century Gothic" panose="020B0502020202020204" pitchFamily="34" charset="0"/>
              <a:cs typeface="Arial"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9</a:t>
            </a:fld>
            <a:endParaRPr lang="en-US" sz="1100" dirty="0">
              <a:solidFill>
                <a:prstClr val="white"/>
              </a:solidFill>
              <a:latin typeface="Century Gothic" panose="020B0502020202020204" pitchFamily="34" charset="0"/>
            </a:endParaRPr>
          </a:p>
        </p:txBody>
      </p:sp>
      <p:sp>
        <p:nvSpPr>
          <p:cNvPr id="21" name="TextBox 20"/>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24</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27" name="TextBox 26"/>
          <p:cNvSpPr txBox="1"/>
          <p:nvPr/>
        </p:nvSpPr>
        <p:spPr>
          <a:xfrm>
            <a:off x="4267200" y="1732746"/>
            <a:ext cx="2849186" cy="477054"/>
          </a:xfrm>
          <a:prstGeom prst="rect">
            <a:avLst/>
          </a:prstGeom>
          <a:noFill/>
        </p:spPr>
        <p:txBody>
          <a:bodyPr wrap="square" rtlCol="0">
            <a:spAutoFit/>
          </a:bodyPr>
          <a:lstStyle/>
          <a:p>
            <a:pPr marL="0" lvl="1" algn="ctr"/>
            <a:r>
              <a:rPr lang="en-US" altLang="en-US" sz="2500" dirty="0">
                <a:solidFill>
                  <a:prstClr val="white"/>
                </a:solidFill>
                <a:latin typeface="Century Gothic" panose="020B0502020202020204" pitchFamily="34" charset="0"/>
                <a:cs typeface="Arial" charset="0"/>
              </a:rPr>
              <a:t>S</a:t>
            </a:r>
            <a:r>
              <a:rPr lang="en-US" altLang="en-US" sz="2500" dirty="0" smtClean="0">
                <a:solidFill>
                  <a:prstClr val="white"/>
                </a:solidFill>
                <a:latin typeface="Century Gothic" panose="020B0502020202020204" pitchFamily="34" charset="0"/>
                <a:cs typeface="Arial" charset="0"/>
              </a:rPr>
              <a:t>RAS CURVE</a:t>
            </a:r>
            <a:endParaRPr lang="en-US" altLang="en-US" sz="2500" dirty="0">
              <a:solidFill>
                <a:prstClr val="white"/>
              </a:solidFill>
              <a:latin typeface="Century Gothic" panose="020B0502020202020204" pitchFamily="34" charset="0"/>
              <a:cs typeface="Arial" charset="0"/>
            </a:endParaRPr>
          </a:p>
        </p:txBody>
      </p:sp>
    </p:spTree>
    <p:extLst>
      <p:ext uri="{BB962C8B-B14F-4D97-AF65-F5344CB8AC3E}">
        <p14:creationId xmlns:p14="http://schemas.microsoft.com/office/powerpoint/2010/main" val="1026776170"/>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ood for thou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3114</TotalTime>
  <Words>2434</Words>
  <Application>Microsoft Office PowerPoint</Application>
  <PresentationFormat>On-screen Show (4:3)</PresentationFormat>
  <Paragraphs>438</Paragraphs>
  <Slides>48</Slides>
  <Notes>37</Notes>
  <HiddenSlides>0</HiddenSlides>
  <MMClips>0</MMClips>
  <ScaleCrop>false</ScaleCrop>
  <HeadingPairs>
    <vt:vector size="4" baseType="variant">
      <vt:variant>
        <vt:lpstr>Theme</vt:lpstr>
      </vt:variant>
      <vt:variant>
        <vt:i4>15</vt:i4>
      </vt:variant>
      <vt:variant>
        <vt:lpstr>Slide Titles</vt:lpstr>
      </vt:variant>
      <vt:variant>
        <vt:i4>48</vt:i4>
      </vt:variant>
    </vt:vector>
  </HeadingPairs>
  <TitlesOfParts>
    <vt:vector size="63" baseType="lpstr">
      <vt:lpstr>Office Theme</vt:lpstr>
      <vt:lpstr>1_Food for thought</vt:lpstr>
      <vt:lpstr>5_Office Theme</vt:lpstr>
      <vt:lpstr>2_Basic</vt:lpstr>
      <vt:lpstr>3_Basic</vt:lpstr>
      <vt:lpstr>2_Office Theme</vt:lpstr>
      <vt:lpstr>4_Basic</vt:lpstr>
      <vt:lpstr>2_Try it 1</vt:lpstr>
      <vt:lpstr>3_Office Theme</vt:lpstr>
      <vt:lpstr>6_Office Theme</vt:lpstr>
      <vt:lpstr>8_Office Theme</vt:lpstr>
      <vt:lpstr>4_Office Theme</vt:lpstr>
      <vt:lpstr>10_Office Theme</vt:lpstr>
      <vt:lpstr>9_Office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352</cp:revision>
  <dcterms:created xsi:type="dcterms:W3CDTF">2013-11-11T14:39:47Z</dcterms:created>
  <dcterms:modified xsi:type="dcterms:W3CDTF">2016-10-26T21:11:23Z</dcterms:modified>
</cp:coreProperties>
</file>