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17" r:id="rId3"/>
    <p:sldMasterId id="2147483820" r:id="rId4"/>
    <p:sldMasterId id="2147483825" r:id="rId5"/>
    <p:sldMasterId id="2147483837" r:id="rId6"/>
    <p:sldMasterId id="2147483849" r:id="rId7"/>
    <p:sldMasterId id="2147483861" r:id="rId8"/>
    <p:sldMasterId id="2147483873" r:id="rId9"/>
    <p:sldMasterId id="2147483897" r:id="rId10"/>
    <p:sldMasterId id="2147483909" r:id="rId11"/>
    <p:sldMasterId id="2147483921" r:id="rId12"/>
    <p:sldMasterId id="2147483933" r:id="rId13"/>
    <p:sldMasterId id="2147483945" r:id="rId14"/>
  </p:sldMasterIdLst>
  <p:notesMasterIdLst>
    <p:notesMasterId r:id="rId52"/>
  </p:notesMasterIdLst>
  <p:sldIdLst>
    <p:sldId id="584" r:id="rId15"/>
    <p:sldId id="262" r:id="rId16"/>
    <p:sldId id="383" r:id="rId17"/>
    <p:sldId id="572" r:id="rId18"/>
    <p:sldId id="573" r:id="rId19"/>
    <p:sldId id="577" r:id="rId20"/>
    <p:sldId id="578" r:id="rId21"/>
    <p:sldId id="576" r:id="rId22"/>
    <p:sldId id="579" r:id="rId23"/>
    <p:sldId id="580" r:id="rId24"/>
    <p:sldId id="581" r:id="rId25"/>
    <p:sldId id="582" r:id="rId26"/>
    <p:sldId id="574" r:id="rId27"/>
    <p:sldId id="575" r:id="rId28"/>
    <p:sldId id="570" r:id="rId29"/>
    <p:sldId id="567" r:id="rId30"/>
    <p:sldId id="569" r:id="rId31"/>
    <p:sldId id="571" r:id="rId32"/>
    <p:sldId id="554" r:id="rId33"/>
    <p:sldId id="557" r:id="rId34"/>
    <p:sldId id="558" r:id="rId35"/>
    <p:sldId id="555" r:id="rId36"/>
    <p:sldId id="559" r:id="rId37"/>
    <p:sldId id="556" r:id="rId38"/>
    <p:sldId id="560" r:id="rId39"/>
    <p:sldId id="564" r:id="rId40"/>
    <p:sldId id="565" r:id="rId41"/>
    <p:sldId id="562" r:id="rId42"/>
    <p:sldId id="561" r:id="rId43"/>
    <p:sldId id="566" r:id="rId44"/>
    <p:sldId id="517" r:id="rId45"/>
    <p:sldId id="548" r:id="rId46"/>
    <p:sldId id="547" r:id="rId47"/>
    <p:sldId id="583" r:id="rId48"/>
    <p:sldId id="549" r:id="rId49"/>
    <p:sldId id="546" r:id="rId50"/>
    <p:sldId id="58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daly" initials="k" lastIdx="1" clrIdx="0"/>
  <p:cmAuthor id="1" name="Isman, Jodi" initials="IJ"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79646"/>
    <a:srgbClr val="008080"/>
    <a:srgbClr val="FCD5B5"/>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86895" autoAdjust="0"/>
  </p:normalViewPr>
  <p:slideViewPr>
    <p:cSldViewPr>
      <p:cViewPr varScale="1">
        <p:scale>
          <a:sx n="80" d="100"/>
          <a:sy n="80" d="100"/>
        </p:scale>
        <p:origin x="-1698" y="-78"/>
      </p:cViewPr>
      <p:guideLst>
        <p:guide orient="horz" pos="2160"/>
        <p:guide pos="2880"/>
      </p:guideLst>
    </p:cSldViewPr>
  </p:slideViewPr>
  <p:outlineViewPr>
    <p:cViewPr>
      <p:scale>
        <a:sx n="33" d="100"/>
        <a:sy n="33" d="100"/>
      </p:scale>
      <p:origin x="0" y="11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06597-A0CD-4367-B3B4-3B20C8A464A9}" type="datetimeFigureOut">
              <a:rPr lang="en-US" smtClean="0"/>
              <a:t>10/26/2016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C9249-343B-4722-9764-1BA316ECD671}" type="slidenum">
              <a:rPr lang="en-US" smtClean="0"/>
              <a:t>‹#›</a:t>
            </a:fld>
            <a:endParaRPr lang="en-US" dirty="0"/>
          </a:p>
        </p:txBody>
      </p:sp>
    </p:spTree>
    <p:extLst>
      <p:ext uri="{BB962C8B-B14F-4D97-AF65-F5344CB8AC3E}">
        <p14:creationId xmlns:p14="http://schemas.microsoft.com/office/powerpoint/2010/main" val="21836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9005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t>16</a:t>
            </a:fld>
            <a:endParaRPr lang="en-US" dirty="0"/>
          </a:p>
        </p:txBody>
      </p:sp>
    </p:spTree>
    <p:extLst>
      <p:ext uri="{BB962C8B-B14F-4D97-AF65-F5344CB8AC3E}">
        <p14:creationId xmlns:p14="http://schemas.microsoft.com/office/powerpoint/2010/main" val="2367259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t>19</a:t>
            </a:fld>
            <a:endParaRPr lang="en-US" dirty="0"/>
          </a:p>
        </p:txBody>
      </p:sp>
    </p:spTree>
    <p:extLst>
      <p:ext uri="{BB962C8B-B14F-4D97-AF65-F5344CB8AC3E}">
        <p14:creationId xmlns:p14="http://schemas.microsoft.com/office/powerpoint/2010/main" val="3236569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t>2</a:t>
            </a:fld>
            <a:endParaRPr lang="en-US" dirty="0"/>
          </a:p>
        </p:txBody>
      </p:sp>
    </p:spTree>
    <p:extLst>
      <p:ext uri="{BB962C8B-B14F-4D97-AF65-F5344CB8AC3E}">
        <p14:creationId xmlns:p14="http://schemas.microsoft.com/office/powerpoint/2010/main" val="334304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60287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Answer: These machines will likely increase</a:t>
            </a:r>
            <a:r>
              <a:rPr lang="en-US" altLang="en-US" baseline="0" dirty="0" smtClean="0"/>
              <a:t> money creation. </a:t>
            </a:r>
            <a:r>
              <a:rPr lang="en-US" altLang="en-US" dirty="0" smtClean="0"/>
              <a:t>Jars</a:t>
            </a:r>
            <a:r>
              <a:rPr lang="en-US" altLang="en-US" baseline="0" dirty="0" smtClean="0"/>
              <a:t> of coins sitting on a shelf are a money leakage; they do not contribute to money creation. However, when coins are converted into gift cards and then spent, the money will be deposited in the store’s bank and become part of money creation.</a:t>
            </a:r>
            <a:endParaRPr lang="en-US" altLang="en-US" dirty="0" smtClean="0"/>
          </a:p>
        </p:txBody>
      </p:sp>
      <p:sp>
        <p:nvSpPr>
          <p:cNvPr id="4" name="Slide Number Placeholder 3"/>
          <p:cNvSpPr>
            <a:spLocks noGrp="1"/>
          </p:cNvSpPr>
          <p:nvPr>
            <p:ph type="sldNum" sz="quarter" idx="5"/>
          </p:nvPr>
        </p:nvSpPr>
        <p:spPr/>
        <p:txBody>
          <a:bodyPr/>
          <a:lstStyle/>
          <a:p>
            <a:pPr>
              <a:defRPr/>
            </a:pPr>
            <a:fld id="{B3A85C6D-6F3F-47B1-ADFC-3439C2F7E16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6596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0287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Answer:</a:t>
            </a:r>
            <a:r>
              <a:rPr lang="en-US" altLang="en-US" baseline="0" dirty="0" smtClean="0"/>
              <a:t> Members of the Fed board of governors serve a single 14-year term. The length of the term helps shield members from political influences, because they will serve over multiple presidential administrations. Also, terms cannot be renewed, so members do not worry about the effects of their decisions on reappointment.</a:t>
            </a:r>
            <a:endParaRPr lang="en-US" altLang="en-US" dirty="0" smtClean="0"/>
          </a:p>
        </p:txBody>
      </p:sp>
      <p:sp>
        <p:nvSpPr>
          <p:cNvPr id="4" name="Slide Number Placeholder 3"/>
          <p:cNvSpPr>
            <a:spLocks noGrp="1"/>
          </p:cNvSpPr>
          <p:nvPr>
            <p:ph type="sldNum" sz="quarter" idx="5"/>
          </p:nvPr>
        </p:nvSpPr>
        <p:spPr/>
        <p:txBody>
          <a:bodyPr/>
          <a:lstStyle/>
          <a:p>
            <a:pPr>
              <a:defRPr/>
            </a:pPr>
            <a:fld id="{B3A85C6D-6F3F-47B1-ADFC-3439C2F7E164}"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680222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17026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88170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26099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5623392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6789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7351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7129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979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94058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7658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0304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6763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2134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24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8468026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26967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38102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49159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14086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7518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3885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6822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3474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05928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000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4846677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26497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877565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27402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874412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1948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73739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8719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1438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6225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7113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ndParaRPr>
          </a:p>
        </p:txBody>
      </p:sp>
      <p:sp>
        <p:nvSpPr>
          <p:cNvPr id="5" name="Oval 10"/>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2248CEE0-2BFC-4DAE-98DB-919AA82EB6C6}" type="slidenum">
              <a:rPr lang="en-US" sz="1400">
                <a:solidFill>
                  <a:prstClr val="black"/>
                </a:solidFill>
                <a:latin typeface="Arial" charset="0"/>
                <a:cs typeface="Arial" charset="0"/>
              </a:rPr>
              <a:pPr eaLnBrk="0" fontAlgn="base" hangingPunct="0">
                <a:spcBef>
                  <a:spcPct val="0"/>
                </a:spcBef>
                <a:spcAft>
                  <a:spcPct val="0"/>
                </a:spcAft>
                <a:defRPr/>
              </a:pPr>
              <a:t>‹#›</a:t>
            </a:fld>
            <a:endParaRPr lang="en-US" sz="1400" dirty="0">
              <a:solidFill>
                <a:prstClr val="black"/>
              </a:solidFill>
              <a:latin typeface="Arial" charset="0"/>
              <a:cs typeface="Arial" charset="0"/>
            </a:endParaRPr>
          </a:p>
        </p:txBody>
      </p:sp>
      <p:sp>
        <p:nvSpPr>
          <p:cNvPr id="7" name="Footer Placeholder 4"/>
          <p:cNvSpPr txBox="1">
            <a:spLocks/>
          </p:cNvSpPr>
          <p:nvPr userDrawn="1"/>
        </p:nvSpPr>
        <p:spPr>
          <a:xfrm>
            <a:off x="8359775" y="6488113"/>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cs typeface="Arial" pitchFamily="34" charset="0"/>
              </a:rPr>
              <a:t>12-</a:t>
            </a:r>
            <a:endParaRPr lang="en-US"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066800"/>
            <a:ext cx="9067800" cy="5257800"/>
          </a:xfrm>
          <a:prstGeom prst="rect">
            <a:avLst/>
          </a:prstGeom>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noChangeArrowheads="1"/>
          </p:cNvSpPr>
          <p:nvPr>
            <p:ph type="ftr" sz="quarter" idx="10"/>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3989189305"/>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782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2813"/>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Footer Placeholder 2"/>
          <p:cNvSpPr>
            <a:spLocks noGrp="1" noChangeArrowheads="1"/>
          </p:cNvSpPr>
          <p:nvPr>
            <p:ph type="ftr" sz="quarter" idx="10"/>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
        <p:nvSpPr>
          <p:cNvPr id="4" name="Rectangle 6"/>
          <p:cNvSpPr>
            <a:spLocks noGrp="1" noChangeArrowheads="1"/>
          </p:cNvSpPr>
          <p:nvPr>
            <p:ph type="sldNum" sz="quarter" idx="11"/>
          </p:nvPr>
        </p:nvSpPr>
        <p:spPr>
          <a:xfrm>
            <a:off x="8229600" y="6400800"/>
            <a:ext cx="609600" cy="3810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919917B7-1E48-4D38-8F95-CD155DEBC75C}"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610707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ＭＳ Ｐゴシック"/>
              <a:cs typeface="ＭＳ Ｐゴシック"/>
            </a:endParaRPr>
          </a:p>
        </p:txBody>
      </p:sp>
      <p:sp>
        <p:nvSpPr>
          <p:cNvPr id="5" name="Oval 4"/>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ＭＳ Ｐゴシック"/>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5C84E054-9461-4B43-8209-0F8E0FB51660}" type="slidenum">
              <a:rPr lang="en-US" sz="1400">
                <a:solidFill>
                  <a:prstClr val="black"/>
                </a:solidFill>
                <a:ea typeface="ＭＳ Ｐゴシック"/>
                <a:cs typeface="Arial" charset="0"/>
              </a:rPr>
              <a:pPr eaLnBrk="0" fontAlgn="base" hangingPunct="0">
                <a:spcBef>
                  <a:spcPct val="0"/>
                </a:spcBef>
                <a:spcAft>
                  <a:spcPct val="0"/>
                </a:spcAft>
                <a:defRPr/>
              </a:pPr>
              <a:t>‹#›</a:t>
            </a:fld>
            <a:endParaRPr lang="en-US" sz="1400" dirty="0">
              <a:solidFill>
                <a:prstClr val="black"/>
              </a:solidFill>
              <a:ea typeface="ＭＳ Ｐゴシック"/>
              <a:cs typeface="Arial" charset="0"/>
            </a:endParaRPr>
          </a:p>
        </p:txBody>
      </p:sp>
      <p:sp>
        <p:nvSpPr>
          <p:cNvPr id="7" name="Footer Placeholder 4"/>
          <p:cNvSpPr txBox="1">
            <a:spLocks/>
          </p:cNvSpPr>
          <p:nvPr userDrawn="1"/>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23-</a:t>
            </a:r>
            <a:endParaRPr lang="en-US" dirty="0">
              <a:solidFill>
                <a:prstClr val="black"/>
              </a:solidFill>
              <a:latin typeface="Arial" pitchFamily="34" charset="0"/>
              <a:ea typeface="ＭＳ Ｐゴシック"/>
              <a:cs typeface="ＭＳ Ｐゴシック"/>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noChangeArrowheads="1"/>
          </p:cNvSpPr>
          <p:nvPr>
            <p:ph type="ftr" sz="quarter" idx="10"/>
          </p:nvPr>
        </p:nvSpPr>
        <p:spPr/>
        <p:txBody>
          <a:bodyPr/>
          <a:lstStyle>
            <a:lvl1pPr fontAlgn="auto">
              <a:spcBef>
                <a:spcPts val="0"/>
              </a:spcBef>
              <a:spcAft>
                <a:spcPts val="0"/>
              </a:spcAft>
              <a:defRPr dirty="0">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2096264696"/>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2906771636"/>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6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11396596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5608552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672708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296351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041483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81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62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233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1303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354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1134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4703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0215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132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187723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580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898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36712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933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0319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430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291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0267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2746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130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64290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6468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589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6559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40647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355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6070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1034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1171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3118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003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900866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9067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8163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457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6041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380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4449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271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75635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66640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031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4120109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2007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87218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395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956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8954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93562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12033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7645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942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9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911555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50560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978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9671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7166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65570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2881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6761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53069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8129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536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14809824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82504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647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7150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9647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477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8886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81477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0885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3936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697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6507850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41054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6996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57762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4114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0301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4677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59151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53901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6290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9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1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image" Target="../media/image1.jpeg"/><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11.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image" Target="../media/image1.jpe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2.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jpe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3.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4.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8.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t>10/26/2016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t>‹#›</a:t>
            </a:fld>
            <a:endParaRPr lang="en-US" dirty="0"/>
          </a:p>
        </p:txBody>
      </p:sp>
    </p:spTree>
    <p:extLst>
      <p:ext uri="{BB962C8B-B14F-4D97-AF65-F5344CB8AC3E}">
        <p14:creationId xmlns:p14="http://schemas.microsoft.com/office/powerpoint/2010/main" val="257425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28476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993121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91746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86519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53929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0" y="5486400"/>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971800"/>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07" name="TextBox 18"/>
          <p:cNvSpPr txBox="1">
            <a:spLocks noChangeArrowheads="1"/>
          </p:cNvSpPr>
          <p:nvPr/>
        </p:nvSpPr>
        <p:spPr bwMode="auto">
          <a:xfrm>
            <a:off x="0" y="1676400"/>
            <a:ext cx="9144000" cy="369888"/>
          </a:xfrm>
          <a:prstGeom prst="rect">
            <a:avLst/>
          </a:prstGeom>
          <a:solidFill>
            <a:srgbClr val="CCFF33">
              <a:alpha val="47058"/>
            </a:srgbClr>
          </a:solidFill>
          <a:ln w="9525">
            <a:noFill/>
            <a:miter lim="800000"/>
            <a:headEnd/>
            <a:tailEnd/>
          </a:ln>
        </p:spPr>
        <p:txBody>
          <a:bodyPr>
            <a:spAutoFit/>
          </a:bodyPr>
          <a:lstStyle/>
          <a:p>
            <a:pPr algn="ctr" fontAlgn="base">
              <a:spcBef>
                <a:spcPct val="0"/>
              </a:spcBef>
              <a:spcAft>
                <a:spcPct val="0"/>
              </a:spcAft>
              <a:defRPr/>
            </a:pPr>
            <a:r>
              <a:rPr lang="en-US" b="1" i="1" dirty="0">
                <a:solidFill>
                  <a:prstClr val="black"/>
                </a:solidFill>
                <a:latin typeface="Arial" pitchFamily="34" charset="0"/>
                <a:cs typeface="Arial" pitchFamily="34" charset="0"/>
              </a:rPr>
              <a:t>Some good blogs and other sites to get the juices flowing:</a:t>
            </a:r>
          </a:p>
        </p:txBody>
      </p:sp>
      <p:sp>
        <p:nvSpPr>
          <p:cNvPr id="15" name="TextBox 14"/>
          <p:cNvSpPr txBox="1"/>
          <p:nvPr/>
        </p:nvSpPr>
        <p:spPr>
          <a:xfrm>
            <a:off x="228600" y="0"/>
            <a:ext cx="7315200" cy="830263"/>
          </a:xfrm>
          <a:prstGeom prst="rect">
            <a:avLst/>
          </a:prstGeom>
          <a:noFill/>
        </p:spPr>
        <p:txBody>
          <a:bodyPr>
            <a:spAutoFit/>
          </a:bodyPr>
          <a:lstStyle/>
          <a:p>
            <a:pPr fontAlgn="base">
              <a:spcBef>
                <a:spcPct val="0"/>
              </a:spcBef>
              <a:spcAft>
                <a:spcPct val="0"/>
              </a:spcAft>
              <a:defRPr/>
            </a:pPr>
            <a:r>
              <a:rPr lang="en-US" sz="4800" b="1" dirty="0">
                <a:solidFill>
                  <a:srgbClr val="E46C0A"/>
                </a:solidFill>
                <a:effectLst>
                  <a:outerShdw blurRad="38100" dist="38100" dir="2700000" algn="tl">
                    <a:srgbClr val="C0C0C0"/>
                  </a:outerShdw>
                </a:effectLst>
                <a:latin typeface="Arial" charset="0"/>
                <a:cs typeface="Arial" charset="0"/>
              </a:rPr>
              <a:t>Food for Thought….</a:t>
            </a:r>
          </a:p>
        </p:txBody>
      </p:sp>
      <p:sp>
        <p:nvSpPr>
          <p:cNvPr id="4109" name="Oval 1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8B54BA58-0208-458B-8039-A7A623BB8BEE}" type="slidenum">
              <a:rPr lang="en-US" sz="1400">
                <a:solidFill>
                  <a:prstClr val="black"/>
                </a:solidFill>
                <a:latin typeface="Arial" charset="0"/>
                <a:cs typeface="Arial" charset="0"/>
              </a:rPr>
              <a:pPr eaLnBrk="0" fontAlgn="base" hangingPunct="0">
                <a:spcBef>
                  <a:spcPct val="0"/>
                </a:spcBef>
                <a:spcAft>
                  <a:spcPct val="0"/>
                </a:spcAft>
                <a:defRPr/>
              </a:pPr>
              <a:t>‹#›</a:t>
            </a:fld>
            <a:endParaRPr lang="en-US" sz="1400" dirty="0">
              <a:solidFill>
                <a:prstClr val="black"/>
              </a:solidFill>
              <a:latin typeface="Arial" charset="0"/>
              <a:cs typeface="Arial" charset="0"/>
            </a:endParaRPr>
          </a:p>
        </p:txBody>
      </p:sp>
      <p:sp>
        <p:nvSpPr>
          <p:cNvPr id="16" name="Footer Placeholder 4"/>
          <p:cNvSpPr txBox="1">
            <a:spLocks/>
          </p:cNvSpPr>
          <p:nvPr userDrawn="1"/>
        </p:nvSpPr>
        <p:spPr>
          <a:xfrm>
            <a:off x="8315325" y="6502400"/>
            <a:ext cx="5334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cs typeface="Arial" pitchFamily="34" charset="0"/>
              </a:rPr>
              <a:t>12-</a:t>
            </a:r>
            <a:endParaRPr lang="en-US" dirty="0">
              <a:solidFill>
                <a:prstClr val="black"/>
              </a:solidFill>
              <a:latin typeface="Arial" pitchFamily="34" charset="0"/>
              <a:cs typeface="Arial" pitchFamily="34" charset="0"/>
            </a:endParaRPr>
          </a:p>
        </p:txBody>
      </p:sp>
      <p:sp>
        <p:nvSpPr>
          <p:cNvPr id="17" name="Rectangle 16"/>
          <p:cNvSpPr/>
          <p:nvPr userDrawn="1"/>
        </p:nvSpPr>
        <p:spPr>
          <a:xfrm>
            <a:off x="914400" y="3657600"/>
            <a:ext cx="2362200" cy="646113"/>
          </a:xfrm>
          <a:prstGeom prst="rect">
            <a:avLst/>
          </a:prstGeom>
        </p:spPr>
        <p:txBody>
          <a:bodyPr>
            <a:spAutoFit/>
          </a:bodyPr>
          <a:lstStyle/>
          <a:p>
            <a:pPr fontAlgn="base">
              <a:spcBef>
                <a:spcPct val="0"/>
              </a:spcBef>
              <a:spcAft>
                <a:spcPct val="0"/>
              </a:spcAft>
              <a:defRPr/>
            </a:pPr>
            <a:r>
              <a:rPr lang="en-US" dirty="0">
                <a:solidFill>
                  <a:prstClr val="black"/>
                </a:solidFill>
              </a:rPr>
              <a:t>http://freakonomics.blogs.nytimes.com/</a:t>
            </a:r>
          </a:p>
        </p:txBody>
      </p:sp>
      <p:sp>
        <p:nvSpPr>
          <p:cNvPr id="18" name="Rectangle 17"/>
          <p:cNvSpPr/>
          <p:nvPr userDrawn="1"/>
        </p:nvSpPr>
        <p:spPr>
          <a:xfrm>
            <a:off x="0" y="3048000"/>
            <a:ext cx="2552700" cy="646113"/>
          </a:xfrm>
          <a:prstGeom prst="rect">
            <a:avLst/>
          </a:prstGeom>
        </p:spPr>
        <p:txBody>
          <a:bodyPr>
            <a:spAutoFit/>
          </a:bodyPr>
          <a:lstStyle/>
          <a:p>
            <a:pPr fontAlgn="base">
              <a:spcBef>
                <a:spcPct val="0"/>
              </a:spcBef>
              <a:spcAft>
                <a:spcPct val="0"/>
              </a:spcAft>
              <a:defRPr/>
            </a:pPr>
            <a:r>
              <a:rPr lang="en-US" dirty="0">
                <a:solidFill>
                  <a:prstClr val="black"/>
                </a:solidFill>
              </a:rPr>
              <a:t>http://www.worthpublishers.com/</a:t>
            </a:r>
          </a:p>
        </p:txBody>
      </p:sp>
      <p:sp>
        <p:nvSpPr>
          <p:cNvPr id="19" name="Rectangle 18"/>
          <p:cNvSpPr/>
          <p:nvPr userDrawn="1"/>
        </p:nvSpPr>
        <p:spPr>
          <a:xfrm>
            <a:off x="2667000" y="4953000"/>
            <a:ext cx="2547938" cy="369888"/>
          </a:xfrm>
          <a:prstGeom prst="rect">
            <a:avLst/>
          </a:prstGeom>
        </p:spPr>
        <p:txBody>
          <a:bodyPr wrap="none">
            <a:spAutoFit/>
          </a:bodyPr>
          <a:lstStyle/>
          <a:p>
            <a:pPr fontAlgn="base">
              <a:spcBef>
                <a:spcPct val="0"/>
              </a:spcBef>
              <a:spcAft>
                <a:spcPct val="0"/>
              </a:spcAft>
              <a:defRPr/>
            </a:pPr>
            <a:r>
              <a:rPr lang="en-US" dirty="0">
                <a:solidFill>
                  <a:prstClr val="black"/>
                </a:solidFill>
              </a:rPr>
              <a:t>http://bls.gov/home.htm</a:t>
            </a:r>
          </a:p>
        </p:txBody>
      </p:sp>
      <p:sp>
        <p:nvSpPr>
          <p:cNvPr id="20" name="Rectangle 19"/>
          <p:cNvSpPr/>
          <p:nvPr userDrawn="1"/>
        </p:nvSpPr>
        <p:spPr>
          <a:xfrm>
            <a:off x="2795588" y="3244850"/>
            <a:ext cx="3552825" cy="368300"/>
          </a:xfrm>
          <a:prstGeom prst="rect">
            <a:avLst/>
          </a:prstGeom>
        </p:spPr>
        <p:txBody>
          <a:bodyPr wrap="none">
            <a:spAutoFit/>
          </a:bodyPr>
          <a:lstStyle/>
          <a:p>
            <a:pPr fontAlgn="base">
              <a:spcBef>
                <a:spcPct val="0"/>
              </a:spcBef>
              <a:spcAft>
                <a:spcPct val="0"/>
              </a:spcAft>
              <a:defRPr/>
            </a:pPr>
            <a:r>
              <a:rPr lang="en-US" dirty="0">
                <a:solidFill>
                  <a:prstClr val="black"/>
                </a:solidFill>
              </a:rPr>
              <a:t>http://krugman.blogs.nytimes.com/</a:t>
            </a:r>
          </a:p>
        </p:txBody>
      </p:sp>
      <p:sp>
        <p:nvSpPr>
          <p:cNvPr id="21" name="Rectangle 20"/>
          <p:cNvSpPr/>
          <p:nvPr userDrawn="1"/>
        </p:nvSpPr>
        <p:spPr>
          <a:xfrm>
            <a:off x="4191000" y="4191000"/>
            <a:ext cx="2189163" cy="369888"/>
          </a:xfrm>
          <a:prstGeom prst="rect">
            <a:avLst/>
          </a:prstGeom>
        </p:spPr>
        <p:txBody>
          <a:bodyPr wrap="none">
            <a:spAutoFit/>
          </a:bodyPr>
          <a:lstStyle/>
          <a:p>
            <a:pPr fontAlgn="base">
              <a:spcBef>
                <a:spcPct val="0"/>
              </a:spcBef>
              <a:spcAft>
                <a:spcPct val="0"/>
              </a:spcAft>
              <a:defRPr/>
            </a:pPr>
            <a:r>
              <a:rPr lang="en-US" dirty="0">
                <a:solidFill>
                  <a:prstClr val="black"/>
                </a:solidFill>
              </a:rPr>
              <a:t>http://www.bea.gov/</a:t>
            </a:r>
          </a:p>
        </p:txBody>
      </p:sp>
    </p:spTree>
    <p:extLst>
      <p:ext uri="{BB962C8B-B14F-4D97-AF65-F5344CB8AC3E}">
        <p14:creationId xmlns:p14="http://schemas.microsoft.com/office/powerpoint/2010/main" val="4187433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kern="1200">
          <a:solidFill>
            <a:schemeClr val="bg1"/>
          </a:solidFill>
          <a:latin typeface="Century Gothic" pitchFamily="34" charset="0"/>
          <a:ea typeface="+mj-ea"/>
          <a:cs typeface="+mj-cs"/>
        </a:defRPr>
      </a:lvl1pPr>
      <a:lvl2pPr algn="ctr" rtl="0" eaLnBrk="0" fontAlgn="base" hangingPunct="0">
        <a:spcBef>
          <a:spcPct val="0"/>
        </a:spcBef>
        <a:spcAft>
          <a:spcPct val="0"/>
        </a:spcAft>
        <a:defRPr sz="4400" b="1">
          <a:solidFill>
            <a:schemeClr val="bg1"/>
          </a:solidFill>
          <a:latin typeface="Century Gothic" pitchFamily="34" charset="0"/>
        </a:defRPr>
      </a:lvl2pPr>
      <a:lvl3pPr algn="ctr" rtl="0" eaLnBrk="0" fontAlgn="base" hangingPunct="0">
        <a:spcBef>
          <a:spcPct val="0"/>
        </a:spcBef>
        <a:spcAft>
          <a:spcPct val="0"/>
        </a:spcAft>
        <a:defRPr sz="4400" b="1">
          <a:solidFill>
            <a:schemeClr val="bg1"/>
          </a:solidFill>
          <a:latin typeface="Century Gothic" pitchFamily="34" charset="0"/>
        </a:defRPr>
      </a:lvl3pPr>
      <a:lvl4pPr algn="ctr" rtl="0" eaLnBrk="0" fontAlgn="base" hangingPunct="0">
        <a:spcBef>
          <a:spcPct val="0"/>
        </a:spcBef>
        <a:spcAft>
          <a:spcPct val="0"/>
        </a:spcAft>
        <a:defRPr sz="4400" b="1">
          <a:solidFill>
            <a:schemeClr val="bg1"/>
          </a:solidFill>
          <a:latin typeface="Century Gothic" pitchFamily="34" charset="0"/>
        </a:defRPr>
      </a:lvl4pPr>
      <a:lvl5pPr algn="ctr" rtl="0" eaLnBrk="0" fontAlgn="base" hangingPunct="0">
        <a:spcBef>
          <a:spcPct val="0"/>
        </a:spcBef>
        <a:spcAft>
          <a:spcPct val="0"/>
        </a:spcAft>
        <a:defRPr sz="4400" b="1">
          <a:solidFill>
            <a:schemeClr val="bg1"/>
          </a:solidFill>
          <a:latin typeface="Century Gothic" pitchFamily="34" charset="0"/>
        </a:defRPr>
      </a:lvl5pPr>
      <a:lvl6pPr marL="457200" algn="ctr" rtl="0" fontAlgn="base">
        <a:spcBef>
          <a:spcPct val="0"/>
        </a:spcBef>
        <a:spcAft>
          <a:spcPct val="0"/>
        </a:spcAft>
        <a:defRPr sz="4400" b="1">
          <a:solidFill>
            <a:schemeClr val="bg1"/>
          </a:solidFill>
          <a:latin typeface="Century Gothic" pitchFamily="34" charset="0"/>
        </a:defRPr>
      </a:lvl6pPr>
      <a:lvl7pPr marL="914400" algn="ctr" rtl="0" fontAlgn="base">
        <a:spcBef>
          <a:spcPct val="0"/>
        </a:spcBef>
        <a:spcAft>
          <a:spcPct val="0"/>
        </a:spcAft>
        <a:defRPr sz="4400" b="1">
          <a:solidFill>
            <a:schemeClr val="bg1"/>
          </a:solidFill>
          <a:latin typeface="Century Gothic" pitchFamily="34" charset="0"/>
        </a:defRPr>
      </a:lvl7pPr>
      <a:lvl8pPr marL="1371600" algn="ctr" rtl="0" fontAlgn="base">
        <a:spcBef>
          <a:spcPct val="0"/>
        </a:spcBef>
        <a:spcAft>
          <a:spcPct val="0"/>
        </a:spcAft>
        <a:defRPr sz="4400" b="1">
          <a:solidFill>
            <a:schemeClr val="bg1"/>
          </a:solidFill>
          <a:latin typeface="Century Gothic" pitchFamily="34" charset="0"/>
        </a:defRPr>
      </a:lvl8pPr>
      <a:lvl9pPr marL="1828800" algn="ctr" rtl="0" fontAlgn="base">
        <a:spcBef>
          <a:spcPct val="0"/>
        </a:spcBef>
        <a:spcAft>
          <a:spcPct val="0"/>
        </a:spcAft>
        <a:defRPr sz="44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2867" name="Rectangle 3"/>
          <p:cNvSpPr>
            <a:spLocks noGrp="1" noChangeArrowheads="1"/>
          </p:cNvSpPr>
          <p:nvPr>
            <p:ph type="title"/>
          </p:nvPr>
        </p:nvSpPr>
        <p:spPr bwMode="auto">
          <a:xfrm>
            <a:off x="0" y="0"/>
            <a:ext cx="9144000" cy="912813"/>
          </a:xfrm>
          <a:prstGeom prst="rect">
            <a:avLst/>
          </a:prstGeom>
          <a:solidFill>
            <a:schemeClr val="accent6"/>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0" y="914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ＭＳ Ｐゴシック"/>
              <a:cs typeface="ＭＳ Ｐゴシック"/>
            </a:endParaRPr>
          </a:p>
        </p:txBody>
      </p:sp>
      <p:sp>
        <p:nvSpPr>
          <p:cNvPr id="25605"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ＭＳ Ｐゴシック"/>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9A7A0D39-0980-4700-AE76-F37741312654}" type="slidenum">
              <a:rPr lang="en-US" sz="1400">
                <a:solidFill>
                  <a:prstClr val="black"/>
                </a:solidFill>
                <a:ea typeface="ＭＳ Ｐゴシック"/>
                <a:cs typeface="Arial" charset="0"/>
              </a:rPr>
              <a:pPr eaLnBrk="0" fontAlgn="base" hangingPunct="0">
                <a:spcBef>
                  <a:spcPct val="0"/>
                </a:spcBef>
                <a:spcAft>
                  <a:spcPct val="0"/>
                </a:spcAft>
                <a:defRPr/>
              </a:pPr>
              <a:t>‹#›</a:t>
            </a:fld>
            <a:endParaRPr lang="en-US" sz="1400" dirty="0">
              <a:solidFill>
                <a:prstClr val="black"/>
              </a:solidFill>
              <a:ea typeface="ＭＳ Ｐゴシック"/>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23-</a:t>
            </a:r>
            <a:endParaRPr lang="en-US" dirty="0">
              <a:solidFill>
                <a:prstClr val="black"/>
              </a:solidFill>
              <a:latin typeface="Arial" pitchFamily="34" charset="0"/>
              <a:ea typeface="ＭＳ Ｐゴシック"/>
              <a:cs typeface="ＭＳ Ｐゴシック"/>
            </a:endParaRPr>
          </a:p>
        </p:txBody>
      </p:sp>
      <p:sp>
        <p:nvSpPr>
          <p:cNvPr id="9"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dirty="0">
                <a:latin typeface="Arial" pitchFamily="34" charset="0"/>
                <a:ea typeface="ＭＳ Ｐゴシック"/>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440412169"/>
      </p:ext>
    </p:extLst>
  </p:cSld>
  <p:clrMap bg1="lt1" tx1="dk1" bg2="lt2" tx2="dk2" accent1="accent1" accent2="accent2" accent3="accent3" accent4="accent4" accent5="accent5" accent6="accent6" hlink="hlink" folHlink="folHlink"/>
  <p:sldLayoutIdLst>
    <p:sldLayoutId id="2147483818" r:id="rId1"/>
    <p:sldLayoutId id="2147483819" r:id="rId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10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10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10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10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Lst>
      </p:bldP>
    </p:bldLst>
  </p:timing>
  <p:hf sldNum="0" hdr="0" dt="0"/>
  <p:txStyles>
    <p:titleStyle>
      <a:lvl1pPr algn="ctr" rtl="0" eaLnBrk="0" fontAlgn="base" hangingPunct="0">
        <a:spcBef>
          <a:spcPct val="0"/>
        </a:spcBef>
        <a:spcAft>
          <a:spcPct val="0"/>
        </a:spcAft>
        <a:defRPr sz="4800" spc="300">
          <a:solidFill>
            <a:srgbClr val="FFFFFF"/>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800">
          <a:solidFill>
            <a:srgbClr val="FFFFFF"/>
          </a:solidFill>
          <a:latin typeface="Arial" pitchFamily="34" charset="0"/>
          <a:cs typeface="Arial" pitchFamily="34" charset="0"/>
        </a:defRPr>
      </a:lvl2pPr>
      <a:lvl3pPr algn="ctr" rtl="0" eaLnBrk="0" fontAlgn="base" hangingPunct="0">
        <a:spcBef>
          <a:spcPct val="0"/>
        </a:spcBef>
        <a:spcAft>
          <a:spcPct val="0"/>
        </a:spcAft>
        <a:defRPr sz="4800">
          <a:solidFill>
            <a:srgbClr val="FFFFFF"/>
          </a:solidFill>
          <a:latin typeface="Arial" pitchFamily="34" charset="0"/>
          <a:cs typeface="Arial" pitchFamily="34" charset="0"/>
        </a:defRPr>
      </a:lvl3pPr>
      <a:lvl4pPr algn="ctr" rtl="0" eaLnBrk="0" fontAlgn="base" hangingPunct="0">
        <a:spcBef>
          <a:spcPct val="0"/>
        </a:spcBef>
        <a:spcAft>
          <a:spcPct val="0"/>
        </a:spcAft>
        <a:defRPr sz="4800">
          <a:solidFill>
            <a:srgbClr val="FFFFFF"/>
          </a:solidFill>
          <a:latin typeface="Arial" pitchFamily="34" charset="0"/>
          <a:cs typeface="Arial" pitchFamily="34" charset="0"/>
        </a:defRPr>
      </a:lvl4pPr>
      <a:lvl5pPr algn="ctr" rtl="0" eaLnBrk="0" fontAlgn="base" hangingPunct="0">
        <a:spcBef>
          <a:spcPct val="0"/>
        </a:spcBef>
        <a:spcAft>
          <a:spcPct val="0"/>
        </a:spcAft>
        <a:defRPr sz="4800">
          <a:solidFill>
            <a:srgbClr val="FFFFFF"/>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Times" pitchFamily="18" charset="0"/>
        <a:buChar char="•"/>
        <a:defRPr sz="40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Wingdings" pitchFamily="2" charset="2"/>
        <a:buChar char="w"/>
        <a:defRPr sz="2400">
          <a:solidFill>
            <a:schemeClr val="tx1"/>
          </a:solidFill>
          <a:latin typeface="+mn-lt"/>
          <a:cs typeface="Tahoma" pitchFamily="34" charset="0"/>
        </a:defRPr>
      </a:lvl2pPr>
      <a:lvl3pPr marL="10858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3pPr>
      <a:lvl4pPr marL="1428750" indent="-228600" algn="l" rtl="0" eaLnBrk="0" fontAlgn="base" hangingPunct="0">
        <a:spcBef>
          <a:spcPct val="20000"/>
        </a:spcBef>
        <a:spcAft>
          <a:spcPct val="0"/>
        </a:spcAft>
        <a:buClr>
          <a:schemeClr val="tx1"/>
        </a:buClr>
        <a:buFont typeface="Times" pitchFamily="18" charset="0"/>
        <a:buChar char="•"/>
        <a:defRPr sz="2000">
          <a:solidFill>
            <a:schemeClr val="tx1"/>
          </a:solidFill>
          <a:latin typeface="+mn-lt"/>
          <a:cs typeface="Tahoma" pitchFamily="34" charset="0"/>
        </a:defRPr>
      </a:lvl4pPr>
      <a:lvl5pPr marL="17716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5pPr>
      <a:lvl6pPr marL="22288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0" y="1219200"/>
            <a:ext cx="86868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Right Arrow 8"/>
          <p:cNvSpPr/>
          <p:nvPr/>
        </p:nvSpPr>
        <p:spPr>
          <a:xfrm>
            <a:off x="0" y="0"/>
            <a:ext cx="2438400" cy="1283910"/>
          </a:xfrm>
          <a:prstGeom prst="rightArrow">
            <a:avLst/>
          </a:prstGeom>
          <a:solidFill>
            <a:schemeClr val="accent6"/>
          </a:solidFill>
        </p:spPr>
        <p:txBody>
          <a:bodyPr>
            <a:spAutoFit/>
          </a:bodyPr>
          <a:lstStyle/>
          <a:p>
            <a:pPr algn="ctr">
              <a:defRPr/>
            </a:pPr>
            <a:r>
              <a:rPr lang="en-US" sz="3600" b="1"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pitchFamily="34" charset="0"/>
                <a:ea typeface="ＭＳ Ｐゴシック"/>
                <a:cs typeface="ＭＳ Ｐゴシック"/>
              </a:rPr>
              <a:t>Try it</a:t>
            </a:r>
          </a:p>
        </p:txBody>
      </p:sp>
      <p:sp>
        <p:nvSpPr>
          <p:cNvPr id="24581"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FFDA135D-035C-4AE3-98E2-CC0FC3DD9589}" type="slidenum">
              <a:rPr lang="en-US" sz="1400">
                <a:solidFill>
                  <a:prstClr val="black"/>
                </a:solidFill>
                <a:latin typeface="Century Gothic" pitchFamily="34" charset="0"/>
                <a:ea typeface="ＭＳ Ｐゴシック"/>
                <a:cs typeface="Arial" charset="0"/>
              </a:rPr>
              <a:pPr eaLnBrk="0" fontAlgn="base" hangingPunct="0">
                <a:spcBef>
                  <a:spcPct val="0"/>
                </a:spcBef>
                <a:spcAft>
                  <a:spcPct val="0"/>
                </a:spcAft>
                <a:defRPr/>
              </a:pPr>
              <a:t>‹#›</a:t>
            </a:fld>
            <a:endParaRPr lang="en-US" sz="1400" dirty="0">
              <a:solidFill>
                <a:prstClr val="black"/>
              </a:solidFill>
              <a:latin typeface="Century Gothic" pitchFamily="34" charset="0"/>
              <a:ea typeface="ＭＳ Ｐゴシック"/>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23-</a:t>
            </a:r>
            <a:endParaRPr lang="en-US" dirty="0">
              <a:solidFill>
                <a:prstClr val="black"/>
              </a:solidFill>
              <a:latin typeface="Arial" pitchFamily="34" charset="0"/>
              <a:ea typeface="ＭＳ Ｐゴシック"/>
              <a:cs typeface="ＭＳ Ｐゴシック"/>
            </a:endParaRPr>
          </a:p>
        </p:txBody>
      </p:sp>
      <p:sp>
        <p:nvSpPr>
          <p:cNvPr id="7"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dirty="0">
                <a:latin typeface="Arial" pitchFamily="34" charset="0"/>
                <a:ea typeface="ＭＳ Ｐゴシック"/>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90788126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Lst>
  <p:transition>
    <p:fade thruBlk="1"/>
  </p:transition>
  <p:timing>
    <p:tnLst>
      <p:par>
        <p:cTn id="1" dur="indefinite" restart="never" nodeType="tmRoot"/>
      </p:par>
    </p:tnLst>
  </p:timing>
  <p:hf sldNum="0" hdr="0" dt="0"/>
  <p:txStyles>
    <p:titleStyle>
      <a:lvl1pPr algn="ctr" rtl="0" eaLnBrk="0" fontAlgn="base" hangingPunct="0">
        <a:spcBef>
          <a:spcPct val="0"/>
        </a:spcBef>
        <a:spcAft>
          <a:spcPct val="0"/>
        </a:spcAft>
        <a:defRPr sz="4400" b="1" i="1" kern="1200">
          <a:noFill/>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73452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065735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7844352"/>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99754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31201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Users\chiang\Dropbox\Eric Chiang - Jeremys slide files\Core3e Pictures\ch23_co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58077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53200" y="6560940"/>
            <a:ext cx="1810111" cy="261610"/>
          </a:xfrm>
          <a:prstGeom prst="rect">
            <a:avLst/>
          </a:prstGeom>
          <a:noFill/>
        </p:spPr>
        <p:txBody>
          <a:bodyPr wrap="none" rtlCol="0">
            <a:spAutoFit/>
          </a:bodyPr>
          <a:lstStyle/>
          <a:p>
            <a:r>
              <a:rPr lang="en-US" sz="1100" dirty="0">
                <a:solidFill>
                  <a:prstClr val="black">
                    <a:lumMod val="50000"/>
                    <a:lumOff val="50000"/>
                  </a:prstClr>
                </a:solidFill>
                <a:latin typeface="Century Gothic" panose="020B0502020202020204" pitchFamily="34" charset="0"/>
              </a:rPr>
              <a:t>CHAPTER </a:t>
            </a:r>
            <a:r>
              <a:rPr lang="en-US" sz="1100" dirty="0" smtClean="0">
                <a:solidFill>
                  <a:prstClr val="black">
                    <a:lumMod val="50000"/>
                    <a:lumOff val="50000"/>
                  </a:prstClr>
                </a:solidFill>
                <a:latin typeface="Century Gothic" panose="020B0502020202020204" pitchFamily="34" charset="0"/>
              </a:rPr>
              <a:t>23</a:t>
            </a:r>
            <a:r>
              <a:rPr lang="en-US" sz="1100" dirty="0" smtClean="0">
                <a:solidFill>
                  <a:srgbClr val="009999"/>
                </a:solidFill>
                <a:latin typeface="Century Gothic" panose="020B0502020202020204" pitchFamily="34" charset="0"/>
              </a:rPr>
              <a:t>         </a:t>
            </a:r>
            <a:r>
              <a:rPr lang="en-US" sz="1100" dirty="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t>1</a:t>
            </a:fld>
            <a:endParaRPr lang="en-US" sz="1100" dirty="0">
              <a:solidFill>
                <a:prstClr val="white"/>
              </a:solidFill>
              <a:latin typeface="Century Gothic" panose="020B0502020202020204" pitchFamily="34" charset="0"/>
            </a:endParaRPr>
          </a:p>
        </p:txBody>
      </p:sp>
      <p:sp>
        <p:nvSpPr>
          <p:cNvPr id="7" name="Rectangle 6"/>
          <p:cNvSpPr/>
          <p:nvPr/>
        </p:nvSpPr>
        <p:spPr>
          <a:xfrm>
            <a:off x="-2975" y="1227892"/>
            <a:ext cx="9146975" cy="15518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307776" y="0"/>
            <a:ext cx="1676400" cy="277977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460176" y="2590800"/>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7775" y="1295400"/>
            <a:ext cx="1676402" cy="1446550"/>
          </a:xfrm>
          <a:prstGeom prst="rect">
            <a:avLst/>
          </a:prstGeom>
          <a:noFill/>
        </p:spPr>
        <p:txBody>
          <a:bodyPr wrap="square" rtlCol="0">
            <a:spAutoFit/>
          </a:bodyPr>
          <a:lstStyle/>
          <a:p>
            <a:pPr algn="ctr"/>
            <a:r>
              <a:rPr lang="en-US" sz="8800" dirty="0" smtClean="0">
                <a:solidFill>
                  <a:prstClr val="white"/>
                </a:solidFill>
                <a:latin typeface="Arial Black" panose="020B0A04020102020204" pitchFamily="34" charset="0"/>
              </a:rPr>
              <a:t>23</a:t>
            </a:r>
            <a:endParaRPr lang="en-US" sz="8800" dirty="0">
              <a:solidFill>
                <a:prstClr val="white"/>
              </a:solidFill>
              <a:latin typeface="Arial Black" panose="020B0A04020102020204" pitchFamily="34" charset="0"/>
            </a:endParaRPr>
          </a:p>
        </p:txBody>
      </p:sp>
      <p:sp>
        <p:nvSpPr>
          <p:cNvPr id="2" name="TextBox 1"/>
          <p:cNvSpPr txBox="1"/>
          <p:nvPr/>
        </p:nvSpPr>
        <p:spPr>
          <a:xfrm>
            <a:off x="2283023" y="1161127"/>
            <a:ext cx="5638799" cy="1446550"/>
          </a:xfrm>
          <a:prstGeom prst="rect">
            <a:avLst/>
          </a:prstGeom>
          <a:noFill/>
        </p:spPr>
        <p:txBody>
          <a:bodyPr wrap="square" rtlCol="0">
            <a:spAutoFit/>
          </a:bodyPr>
          <a:lstStyle/>
          <a:p>
            <a:r>
              <a:rPr lang="en-US" sz="4400" b="1" dirty="0" smtClean="0">
                <a:solidFill>
                  <a:prstClr val="black">
                    <a:lumMod val="65000"/>
                    <a:lumOff val="35000"/>
                  </a:prstClr>
                </a:solidFill>
                <a:latin typeface="Segoe UI Light" panose="020B0502040204020203" pitchFamily="34" charset="0"/>
              </a:rPr>
              <a:t>Money Creation and the Federal Reserve</a:t>
            </a:r>
            <a:endParaRPr lang="en-US" sz="4400" b="1" dirty="0">
              <a:solidFill>
                <a:prstClr val="black">
                  <a:lumMod val="65000"/>
                  <a:lumOff val="35000"/>
                </a:prstClr>
              </a:solidFill>
              <a:latin typeface="Segoe UI Light" panose="020B0502040204020203" pitchFamily="34" charset="0"/>
            </a:endParaRPr>
          </a:p>
        </p:txBody>
      </p:sp>
      <p:sp>
        <p:nvSpPr>
          <p:cNvPr id="15" name="TextBox 14"/>
          <p:cNvSpPr txBox="1"/>
          <p:nvPr/>
        </p:nvSpPr>
        <p:spPr>
          <a:xfrm>
            <a:off x="2286000" y="2438400"/>
            <a:ext cx="3038011" cy="338554"/>
          </a:xfrm>
          <a:prstGeom prst="rect">
            <a:avLst/>
          </a:prstGeom>
          <a:noFill/>
        </p:spPr>
        <p:txBody>
          <a:bodyPr wrap="none" rtlCol="0">
            <a:spAutoFit/>
          </a:bodyPr>
          <a:lstStyle/>
          <a:p>
            <a:endParaRPr lang="en-US" sz="200" dirty="0">
              <a:solidFill>
                <a:prstClr val="white"/>
              </a:solidFill>
            </a:endParaRPr>
          </a:p>
          <a:p>
            <a:r>
              <a:rPr lang="en-US" sz="1400" dirty="0">
                <a:solidFill>
                  <a:prstClr val="black">
                    <a:lumMod val="65000"/>
                    <a:lumOff val="35000"/>
                  </a:prstClr>
                </a:solidFill>
                <a:latin typeface="Century Gothic" panose="020B0502020202020204" pitchFamily="34" charset="0"/>
              </a:rPr>
              <a:t>SLIDES CREATED BY ERIC CHIANG</a:t>
            </a:r>
          </a:p>
        </p:txBody>
      </p:sp>
      <p:sp>
        <p:nvSpPr>
          <p:cNvPr id="16" name="TextBox 15"/>
          <p:cNvSpPr txBox="1"/>
          <p:nvPr/>
        </p:nvSpPr>
        <p:spPr>
          <a:xfrm>
            <a:off x="8839200" y="2895600"/>
            <a:ext cx="307777" cy="1447525"/>
          </a:xfrm>
          <a:prstGeom prst="rect">
            <a:avLst/>
          </a:prstGeom>
          <a:noFill/>
        </p:spPr>
        <p:txBody>
          <a:bodyPr vert="vert270" wrap="square" rtlCol="0">
            <a:spAutoFit/>
          </a:bodyPr>
          <a:lstStyle/>
          <a:p>
            <a:pPr algn="r"/>
            <a:r>
              <a:rPr lang="en-US" sz="800" dirty="0" smtClean="0">
                <a:solidFill>
                  <a:schemeClr val="bg1"/>
                </a:solidFill>
                <a:latin typeface="Century Gothic"/>
                <a:ea typeface="Century Gothic"/>
                <a:cs typeface="Century Gothic"/>
              </a:rPr>
              <a:t>FLIRT/SUPERSTOCK</a:t>
            </a:r>
            <a:endParaRPr lang="en-US" sz="800" dirty="0">
              <a:solidFill>
                <a:schemeClr val="bg1"/>
              </a:solidFill>
              <a:latin typeface="Century Gothic" pitchFamily="34" charset="0"/>
            </a:endParaRPr>
          </a:p>
        </p:txBody>
      </p:sp>
    </p:spTree>
    <p:extLst>
      <p:ext uri="{BB962C8B-B14F-4D97-AF65-F5344CB8AC3E}">
        <p14:creationId xmlns:p14="http://schemas.microsoft.com/office/powerpoint/2010/main" val="2203040891"/>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0" y="2667000"/>
            <a:ext cx="9144000" cy="36576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390436"/>
            <a:ext cx="394531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MONEY CREATION</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10</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358508"/>
            <a:ext cx="8000908" cy="10798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The process continues with another round, the bank lending out 80% of $640.</a:t>
            </a:r>
          </a:p>
        </p:txBody>
      </p:sp>
      <p:pic>
        <p:nvPicPr>
          <p:cNvPr id="2050" name="Picture 2" descr="C:\Users\chiang\Pictures\CoreEconomics - High Res Photos\Core3e_Chapter23\chiang_stone_coremacroeconomics_3e_high-res_macro_ch12-econ_ch23_un_table_23_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81323" y="2781300"/>
            <a:ext cx="7272077"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69256"/>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0" y="2971800"/>
            <a:ext cx="9144000" cy="34290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11</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358508"/>
            <a:ext cx="8000908" cy="15370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Each time new deposits are made from the original $1,000, money is created. The total amount created from Banks A, B, and C: </a:t>
            </a:r>
          </a:p>
        </p:txBody>
      </p:sp>
      <p:pic>
        <p:nvPicPr>
          <p:cNvPr id="3074" name="Picture 2" descr="C:\Users\chiang\Pictures\CoreEconomics - High Res Photos\Core3e_Chapter23\chiang_stone_coremacroeconomics_3e_high-res_macro_ch12-econ_ch23_un_table_23_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799" y="3009900"/>
            <a:ext cx="7086601"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16281" y="390436"/>
            <a:ext cx="394531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MONEY CREATION</a:t>
            </a:r>
            <a:endParaRPr lang="en-US" sz="33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672694490"/>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0" y="2971800"/>
            <a:ext cx="9144000" cy="35052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390436"/>
            <a:ext cx="394531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MONEY CREATION</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12</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358508"/>
            <a:ext cx="8000908" cy="15370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If the process continues all the way through, the $1,000 original deposit turns into $5,000 in deposits.</a:t>
            </a:r>
          </a:p>
        </p:txBody>
      </p:sp>
      <p:pic>
        <p:nvPicPr>
          <p:cNvPr id="4098" name="Picture 2" descr="C:\Users\chiang\Pictures\CoreEconomics - High Res Photos\Core3e_Chapter23\chiang_stone_coremacroeconomics_3e_high-res_macro_ch12-econ_ch23_un_table_23_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0599" y="3086101"/>
            <a:ext cx="7162801" cy="331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67979"/>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399" y="3581400"/>
            <a:ext cx="7830491"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52399" y="3581400"/>
            <a:ext cx="7830491" cy="6858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Isosceles Triangle 10"/>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Content Placeholder 2"/>
          <p:cNvSpPr txBox="1">
            <a:spLocks/>
          </p:cNvSpPr>
          <p:nvPr/>
        </p:nvSpPr>
        <p:spPr>
          <a:xfrm>
            <a:off x="457200" y="1371600"/>
            <a:ext cx="7315200" cy="2133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a:t>
            </a:r>
            <a:r>
              <a:rPr lang="en-US" altLang="en-US" dirty="0" smtClean="0">
                <a:solidFill>
                  <a:srgbClr val="F79646"/>
                </a:solidFill>
                <a:latin typeface="Arial" panose="020B0604020202020204" pitchFamily="34" charset="0"/>
                <a:cs typeface="Arial" panose="020B0604020202020204" pitchFamily="34" charset="0"/>
              </a:rPr>
              <a:t>money multiplier</a:t>
            </a:r>
            <a:r>
              <a:rPr lang="en-US" altLang="en-US" dirty="0">
                <a:solidFill>
                  <a:prstClr val="black">
                    <a:lumMod val="50000"/>
                    <a:lumOff val="50000"/>
                  </a:prstClr>
                </a:solidFill>
                <a:latin typeface="Arial" panose="020B0604020202020204" pitchFamily="34" charset="0"/>
                <a:cs typeface="Arial" panose="020B0604020202020204" pitchFamily="34" charset="0"/>
              </a:rPr>
              <a:t>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measures the maximum amount the money supply can increase when new deposits enter the system.</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13</a:t>
            </a:fld>
            <a:endParaRPr lang="en-US" sz="1100" dirty="0">
              <a:solidFill>
                <a:prstClr val="white"/>
              </a:solidFill>
              <a:latin typeface="Century Gothic" panose="020B0502020202020204" pitchFamily="34" charset="0"/>
            </a:endParaRPr>
          </a:p>
        </p:txBody>
      </p:sp>
      <p:sp>
        <p:nvSpPr>
          <p:cNvPr id="16" name="Content Placeholder 2"/>
          <p:cNvSpPr txBox="1">
            <a:spLocks/>
          </p:cNvSpPr>
          <p:nvPr/>
        </p:nvSpPr>
        <p:spPr>
          <a:xfrm>
            <a:off x="152399" y="3581400"/>
            <a:ext cx="7830491"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3600" dirty="0" smtClean="0">
                <a:solidFill>
                  <a:prstClr val="white"/>
                </a:solidFill>
                <a:latin typeface="Arial" panose="020B0604020202020204" pitchFamily="34" charset="0"/>
                <a:cs typeface="Arial" panose="020B0604020202020204" pitchFamily="34" charset="0"/>
              </a:rPr>
              <a:t>Multiplier = 1 / Reserve Requirement</a:t>
            </a:r>
            <a:endParaRPr lang="en-US" altLang="en-US" sz="3600" dirty="0">
              <a:solidFill>
                <a:prstClr val="white"/>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457200" y="4419600"/>
            <a:ext cx="7696200" cy="1371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lower the reserve requirement, the higher the money multiplier.</a:t>
            </a: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0" name="Rounded Rectangle 9"/>
          <p:cNvSpPr/>
          <p:nvPr/>
        </p:nvSpPr>
        <p:spPr>
          <a:xfrm>
            <a:off x="152399" y="381000"/>
            <a:ext cx="7830491"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228599" y="375196"/>
            <a:ext cx="7848601"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BANK RESERVES &amp; MONEY MULTIPLIER</a:t>
            </a:r>
            <a:endParaRPr lang="en-US" sz="3300" dirty="0">
              <a:solidFill>
                <a:prstClr val="white"/>
              </a:solidFill>
              <a:latin typeface="Century Gothic" panose="020B0502020202020204" pitchFamily="34" charset="0"/>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7565100"/>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9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C:\Users\chiang\Pictures\CoreEconomics - High Res Photos\Core3e_Chapter23\ch23_23u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422"/>
            <a:ext cx="7446564" cy="454117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76200" y="4953000"/>
            <a:ext cx="8915400" cy="15240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953000"/>
            <a:ext cx="8839200" cy="1607940"/>
          </a:xfrm>
        </p:spPr>
        <p:txBody>
          <a:bodyPr>
            <a:noAutofit/>
          </a:bodyPr>
          <a:lstStyle/>
          <a:p>
            <a:pPr marL="0" lvl="1" indent="0">
              <a:buFont typeface="Arial" pitchFamily="34" charset="0"/>
              <a:buNone/>
              <a:defRPr/>
            </a:pPr>
            <a:r>
              <a:rPr lang="en-US" sz="3200" dirty="0" smtClean="0">
                <a:solidFill>
                  <a:schemeClr val="bg1"/>
                </a:solidFill>
                <a:latin typeface="Century Gothic" panose="020B0502020202020204" pitchFamily="34" charset="0"/>
              </a:rPr>
              <a:t>A NEW $100 DEPOSIT CAN LEAD UP TO A $1,000 INCREASE IN THE MONEY SUPPLY WHEN THE RESERVE REQUIREMENT IS 10%.</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14</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9323220"/>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15</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400" y="381000"/>
            <a:ext cx="7438264"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316280" y="375196"/>
            <a:ext cx="7456120"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MONEY LEAKAGES</a:t>
            </a:r>
            <a:endParaRPr lang="en-US" sz="3300" dirty="0">
              <a:solidFill>
                <a:prstClr val="white"/>
              </a:solidFill>
              <a:latin typeface="Century Gothic" panose="020B0502020202020204" pitchFamily="34" charset="0"/>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8" name="Content Placeholder 2"/>
          <p:cNvSpPr txBox="1">
            <a:spLocks/>
          </p:cNvSpPr>
          <p:nvPr/>
        </p:nvSpPr>
        <p:spPr>
          <a:xfrm>
            <a:off x="228600" y="1371600"/>
            <a:ext cx="75438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 </a:t>
            </a:r>
            <a:r>
              <a:rPr lang="en-US" altLang="en-US" dirty="0" smtClean="0">
                <a:solidFill>
                  <a:srgbClr val="F79646"/>
                </a:solidFill>
                <a:latin typeface="Arial" panose="020B0604020202020204" pitchFamily="34" charset="0"/>
                <a:cs typeface="Arial" panose="020B0604020202020204" pitchFamily="34" charset="0"/>
              </a:rPr>
              <a:t>leakage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is the departure of money from the lending cycle because of an action taken by a bank, an individual, a business, or a foreign entity.</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Leakages cause the </a:t>
            </a:r>
            <a:r>
              <a:rPr lang="en-US" altLang="en-US" dirty="0" smtClean="0">
                <a:solidFill>
                  <a:srgbClr val="F79646"/>
                </a:solidFill>
                <a:latin typeface="Arial" panose="020B0604020202020204" pitchFamily="34" charset="0"/>
                <a:cs typeface="Arial" panose="020B0604020202020204" pitchFamily="34" charset="0"/>
              </a:rPr>
              <a:t>actual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money multiplier to be lower than the  </a:t>
            </a:r>
            <a:r>
              <a:rPr lang="en-US" altLang="en-US" dirty="0" smtClean="0">
                <a:solidFill>
                  <a:srgbClr val="F79646"/>
                </a:solidFill>
                <a:latin typeface="Arial" panose="020B0604020202020204" pitchFamily="34" charset="0"/>
                <a:cs typeface="Arial" panose="020B0604020202020204" pitchFamily="34" charset="0"/>
              </a:rPr>
              <a:t>potential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money multiplier.</a:t>
            </a:r>
          </a:p>
        </p:txBody>
      </p:sp>
    </p:spTree>
    <p:extLst>
      <p:ext uri="{BB962C8B-B14F-4D97-AF65-F5344CB8AC3E}">
        <p14:creationId xmlns:p14="http://schemas.microsoft.com/office/powerpoint/2010/main" val="234428898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591300"/>
          </a:xfrm>
          <a:prstGeom prst="rect">
            <a:avLst/>
          </a:prstGeom>
        </p:spPr>
      </p:pic>
      <p:sp>
        <p:nvSpPr>
          <p:cNvPr id="7" name="Rounded Rectangle 6"/>
          <p:cNvSpPr/>
          <p:nvPr/>
        </p:nvSpPr>
        <p:spPr>
          <a:xfrm>
            <a:off x="76200" y="516135"/>
            <a:ext cx="8915400" cy="15240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14300" y="525660"/>
            <a:ext cx="8839200" cy="1607940"/>
          </a:xfrm>
        </p:spPr>
        <p:txBody>
          <a:bodyPr>
            <a:noAutofit/>
          </a:bodyPr>
          <a:lstStyle/>
          <a:p>
            <a:pPr marL="0" lvl="1" indent="0">
              <a:buFont typeface="Arial" pitchFamily="34" charset="0"/>
              <a:buNone/>
              <a:defRPr/>
            </a:pPr>
            <a:r>
              <a:rPr lang="en-US" sz="3200" dirty="0" smtClean="0">
                <a:solidFill>
                  <a:schemeClr val="bg1"/>
                </a:solidFill>
                <a:latin typeface="Century Gothic" panose="020B0502020202020204" pitchFamily="34" charset="0"/>
              </a:rPr>
              <a:t>STASHING MONEY AWAY AS CASH CAUSES A MONEY LEAKAGE BECAUSE THE CASH CANNOT BE LENT TO SOMEONE ELSE.</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16</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9" name="TextBox 8"/>
          <p:cNvSpPr txBox="1"/>
          <p:nvPr/>
        </p:nvSpPr>
        <p:spPr>
          <a:xfrm>
            <a:off x="8836223" y="4495800"/>
            <a:ext cx="307777" cy="2019299"/>
          </a:xfrm>
          <a:prstGeom prst="rect">
            <a:avLst/>
          </a:prstGeom>
          <a:noFill/>
        </p:spPr>
        <p:txBody>
          <a:bodyPr vert="vert270" wrap="square" rtlCol="0">
            <a:spAutoFit/>
          </a:bodyPr>
          <a:lstStyle/>
          <a:p>
            <a:pPr algn="r"/>
            <a:r>
              <a:rPr lang="en-US" sz="800" dirty="0" smtClean="0">
                <a:solidFill>
                  <a:srgbClr val="000000"/>
                </a:solidFill>
                <a:latin typeface="Century Gothic"/>
              </a:rPr>
              <a:t>ERIC CHIANG</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2991933249"/>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560" y="1447800"/>
            <a:ext cx="6920104" cy="434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52400" y="381000"/>
            <a:ext cx="7696198"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59588" y="367591"/>
            <a:ext cx="634180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CAUSES OF MONEY LEAKAGES</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670558" y="1676400"/>
            <a:ext cx="6949441" cy="3962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buClr>
                <a:prstClr val="black">
                  <a:lumMod val="65000"/>
                  <a:lumOff val="35000"/>
                </a:prstClr>
              </a:buClr>
            </a:pPr>
            <a:r>
              <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rPr>
              <a:t>B</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anks choosing to </a:t>
            </a:r>
            <a:r>
              <a:rPr lang="en-US" altLang="en-US" sz="3200" dirty="0" smtClean="0">
                <a:solidFill>
                  <a:srgbClr val="F79646"/>
                </a:solidFill>
                <a:latin typeface="Arial" panose="020B0604020202020204" pitchFamily="34" charset="0"/>
                <a:cs typeface="Arial" panose="020B0604020202020204" pitchFamily="34" charset="0"/>
              </a:rPr>
              <a:t>hold excess reserves</a:t>
            </a:r>
            <a:endParaRPr lang="en-US" altLang="en-US" sz="3000" cap="all" dirty="0" smtClean="0">
              <a:solidFill>
                <a:schemeClr val="tx1">
                  <a:lumMod val="50000"/>
                  <a:lumOff val="50000"/>
                </a:schemeClr>
              </a:solidFill>
              <a:latin typeface="Arial" panose="020B0604020202020204" pitchFamily="34" charset="0"/>
              <a:cs typeface="Arial" panose="020B0604020202020204" pitchFamily="34" charset="0"/>
            </a:endParaRPr>
          </a:p>
          <a:p>
            <a:pPr lvl="1" algn="l">
              <a:buClr>
                <a:prstClr val="black">
                  <a:lumMod val="65000"/>
                  <a:lumOff val="35000"/>
                </a:prstClr>
              </a:buClr>
            </a:pPr>
            <a:endParaRPr lang="en-US" altLang="en-US" sz="16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rPr>
              <a:t>I</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ndividuals and businesses </a:t>
            </a:r>
            <a:r>
              <a:rPr lang="en-US" altLang="en-US" sz="3200" dirty="0" smtClean="0">
                <a:solidFill>
                  <a:srgbClr val="F79646"/>
                </a:solidFill>
                <a:latin typeface="Arial" panose="020B0604020202020204" pitchFamily="34" charset="0"/>
                <a:cs typeface="Arial" panose="020B0604020202020204" pitchFamily="34" charset="0"/>
              </a:rPr>
              <a:t>holding money in cash</a:t>
            </a:r>
            <a:endPar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endParaRPr lang="en-US" altLang="en-US" sz="16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rPr>
              <a:t>C</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ash held by </a:t>
            </a:r>
            <a:r>
              <a:rPr lang="en-US" altLang="en-US" sz="3200" dirty="0" smtClean="0">
                <a:solidFill>
                  <a:srgbClr val="F79646"/>
                </a:solidFill>
                <a:latin typeface="Arial" panose="020B0604020202020204" pitchFamily="34" charset="0"/>
                <a:cs typeface="Arial" panose="020B0604020202020204" pitchFamily="34" charset="0"/>
              </a:rPr>
              <a:t>foreign consumers</a:t>
            </a:r>
            <a:r>
              <a:rPr lang="en-US" altLang="en-US" sz="3200" dirty="0" smtClean="0">
                <a:solidFill>
                  <a:schemeClr val="tx1">
                    <a:lumMod val="50000"/>
                    <a:lumOff val="50000"/>
                  </a:schemeClr>
                </a:solidFill>
                <a:latin typeface="Arial" panose="020B0604020202020204" pitchFamily="34" charset="0"/>
                <a:cs typeface="Arial" panose="020B0604020202020204" pitchFamily="34" charset="0"/>
              </a:rPr>
              <a:t>,</a:t>
            </a:r>
            <a:r>
              <a:rPr lang="en-US" altLang="en-US" sz="3200" dirty="0" smtClean="0">
                <a:solidFill>
                  <a:srgbClr val="F79646"/>
                </a:solidFill>
                <a:latin typeface="Arial" panose="020B0604020202020204" pitchFamily="34" charset="0"/>
                <a:cs typeface="Arial" panose="020B0604020202020204" pitchFamily="34" charset="0"/>
              </a:rPr>
              <a:t> businesses</a:t>
            </a:r>
            <a:r>
              <a:rPr lang="en-US" altLang="en-US" sz="3200" dirty="0" smtClean="0">
                <a:solidFill>
                  <a:schemeClr val="tx1">
                    <a:lumMod val="50000"/>
                    <a:lumOff val="50000"/>
                  </a:schemeClr>
                </a:solidFill>
                <a:latin typeface="Arial" panose="020B0604020202020204" pitchFamily="34" charset="0"/>
                <a:cs typeface="Arial" panose="020B0604020202020204" pitchFamily="34" charset="0"/>
              </a:rPr>
              <a:t>,</a:t>
            </a:r>
            <a:r>
              <a:rPr lang="en-US" altLang="en-US" sz="3200" dirty="0" smtClean="0">
                <a:solidFill>
                  <a:srgbClr val="F79646"/>
                </a:solidFill>
                <a:latin typeface="Arial" panose="020B0604020202020204" pitchFamily="34" charset="0"/>
                <a:cs typeface="Arial" panose="020B0604020202020204" pitchFamily="34" charset="0"/>
              </a:rPr>
              <a:t> and governments</a:t>
            </a:r>
            <a:endPar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23" name="Oval 22"/>
          <p:cNvSpPr/>
          <p:nvPr/>
        </p:nvSpPr>
        <p:spPr>
          <a:xfrm>
            <a:off x="534442" y="1838741"/>
            <a:ext cx="457200" cy="4953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30685" y="14478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5" name="Oval 24"/>
          <p:cNvSpPr/>
          <p:nvPr/>
        </p:nvSpPr>
        <p:spPr>
          <a:xfrm>
            <a:off x="534442" y="3048001"/>
            <a:ext cx="458243" cy="66674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30685" y="27432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17</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20" name="Oval 19"/>
          <p:cNvSpPr/>
          <p:nvPr/>
        </p:nvSpPr>
        <p:spPr>
          <a:xfrm>
            <a:off x="526492" y="4442234"/>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230685" y="4070762"/>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Tree>
    <p:extLst>
      <p:ext uri="{BB962C8B-B14F-4D97-AF65-F5344CB8AC3E}">
        <p14:creationId xmlns:p14="http://schemas.microsoft.com/office/powerpoint/2010/main" val="365408284"/>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Content Placeholder 2"/>
          <p:cNvSpPr txBox="1">
            <a:spLocks/>
          </p:cNvSpPr>
          <p:nvPr/>
        </p:nvSpPr>
        <p:spPr>
          <a:xfrm>
            <a:off x="457200" y="1219200"/>
            <a:ext cx="7315200" cy="16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Takes leakages into account in the money multiplier formula</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18</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399" y="381000"/>
            <a:ext cx="7830491"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4" name="Rectangle 13"/>
          <p:cNvSpPr/>
          <p:nvPr/>
        </p:nvSpPr>
        <p:spPr>
          <a:xfrm>
            <a:off x="152399" y="2514600"/>
            <a:ext cx="7830491" cy="1295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Content Placeholder 2"/>
          <p:cNvSpPr txBox="1">
            <a:spLocks/>
          </p:cNvSpPr>
          <p:nvPr/>
        </p:nvSpPr>
        <p:spPr>
          <a:xfrm>
            <a:off x="152399" y="2514600"/>
            <a:ext cx="7772401"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3800" dirty="0" smtClean="0">
                <a:solidFill>
                  <a:prstClr val="white"/>
                </a:solidFill>
                <a:latin typeface="Arial" panose="020B0604020202020204" pitchFamily="34" charset="0"/>
                <a:cs typeface="Arial" panose="020B0604020202020204" pitchFamily="34" charset="0"/>
              </a:rPr>
              <a:t>Multiplier </a:t>
            </a:r>
            <a:r>
              <a:rPr lang="en-US" altLang="en-US" sz="3800" dirty="0">
                <a:solidFill>
                  <a:prstClr val="white"/>
                </a:solidFill>
                <a:latin typeface="Arial" panose="020B0604020202020204" pitchFamily="34" charset="0"/>
                <a:cs typeface="Arial" panose="020B0604020202020204" pitchFamily="34" charset="0"/>
              </a:rPr>
              <a:t>= </a:t>
            </a:r>
            <a:r>
              <a:rPr lang="en-US" altLang="en-US" sz="3800" dirty="0" smtClean="0">
                <a:solidFill>
                  <a:prstClr val="white"/>
                </a:solidFill>
                <a:latin typeface="Arial" panose="020B0604020202020204" pitchFamily="34" charset="0"/>
                <a:cs typeface="Arial" panose="020B0604020202020204" pitchFamily="34" charset="0"/>
              </a:rPr>
              <a:t>1 / Reserve Requirement</a:t>
            </a:r>
            <a:endParaRPr lang="en-US" altLang="en-US" sz="3800" dirty="0">
              <a:solidFill>
                <a:prstClr val="white"/>
              </a:solidFill>
              <a:latin typeface="Arial" panose="020B0604020202020204" pitchFamily="34" charset="0"/>
              <a:cs typeface="Arial" panose="020B0604020202020204" pitchFamily="34" charset="0"/>
            </a:endParaRPr>
          </a:p>
        </p:txBody>
      </p:sp>
      <p:sp>
        <p:nvSpPr>
          <p:cNvPr id="18" name="TextBox 17"/>
          <p:cNvSpPr txBox="1"/>
          <p:nvPr/>
        </p:nvSpPr>
        <p:spPr>
          <a:xfrm>
            <a:off x="228600" y="405973"/>
            <a:ext cx="7799981" cy="569387"/>
          </a:xfrm>
          <a:prstGeom prst="rect">
            <a:avLst/>
          </a:prstGeom>
          <a:noFill/>
        </p:spPr>
        <p:txBody>
          <a:bodyPr wrap="square" rtlCol="0">
            <a:spAutoFit/>
          </a:bodyPr>
          <a:lstStyle/>
          <a:p>
            <a:r>
              <a:rPr lang="en-US" sz="3100" dirty="0" smtClean="0">
                <a:solidFill>
                  <a:prstClr val="white"/>
                </a:solidFill>
                <a:latin typeface="Century Gothic" panose="020B0502020202020204" pitchFamily="34" charset="0"/>
              </a:rPr>
              <a:t>LEAKAGE-ADJUSTED MONEY MULTIPLIER</a:t>
            </a:r>
            <a:endParaRPr lang="en-US" sz="3100" dirty="0">
              <a:solidFill>
                <a:prstClr val="white"/>
              </a:solidFill>
              <a:latin typeface="Century Gothic" panose="020B0502020202020204" pitchFamily="34" charset="0"/>
            </a:endParaRPr>
          </a:p>
        </p:txBody>
      </p:sp>
      <p:sp>
        <p:nvSpPr>
          <p:cNvPr id="19" name="Rectangle 18"/>
          <p:cNvSpPr/>
          <p:nvPr/>
        </p:nvSpPr>
        <p:spPr>
          <a:xfrm>
            <a:off x="152400" y="4114800"/>
            <a:ext cx="7830491" cy="2057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Content Placeholder 2"/>
          <p:cNvSpPr txBox="1">
            <a:spLocks/>
          </p:cNvSpPr>
          <p:nvPr/>
        </p:nvSpPr>
        <p:spPr>
          <a:xfrm>
            <a:off x="152400" y="4114800"/>
            <a:ext cx="7772401" cy="193637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3800" dirty="0" smtClean="0">
                <a:solidFill>
                  <a:prstClr val="white"/>
                </a:solidFill>
                <a:latin typeface="Arial" panose="020B0604020202020204" pitchFamily="34" charset="0"/>
                <a:cs typeface="Arial" panose="020B0604020202020204" pitchFamily="34" charset="0"/>
              </a:rPr>
              <a:t>Leakage-adjusted multiplier </a:t>
            </a:r>
            <a:r>
              <a:rPr lang="en-US" altLang="en-US" sz="3800" dirty="0">
                <a:solidFill>
                  <a:prstClr val="white"/>
                </a:solidFill>
                <a:latin typeface="Arial" panose="020B0604020202020204" pitchFamily="34" charset="0"/>
                <a:cs typeface="Arial" panose="020B0604020202020204" pitchFamily="34" charset="0"/>
              </a:rPr>
              <a:t>= </a:t>
            </a:r>
            <a:r>
              <a:rPr lang="en-US" altLang="en-US" sz="3800" dirty="0" smtClean="0">
                <a:solidFill>
                  <a:prstClr val="white"/>
                </a:solidFill>
                <a:latin typeface="Arial" panose="020B0604020202020204" pitchFamily="34" charset="0"/>
                <a:cs typeface="Arial" panose="020B0604020202020204" pitchFamily="34" charset="0"/>
              </a:rPr>
              <a:t>1 / (Reserve Requirement + Excess Reserves + Cash Holdings)</a:t>
            </a:r>
            <a:endParaRPr lang="en-US" altLang="en-US" sz="38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861853"/>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hiang\Dropbox\Eric Chiang - Jeremys slide files\Core3e Pictures\ch23_23un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9658"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chiang\Dropbox\Eric Chiang - Jeremys slide files\Core3e Pictures\ch23_23un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5257800"/>
            <a:ext cx="9159658" cy="1295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512" y="4876800"/>
            <a:ext cx="9154512" cy="1699906"/>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36742" y="4945260"/>
            <a:ext cx="9007258" cy="1607940"/>
          </a:xfrm>
        </p:spPr>
        <p:txBody>
          <a:bodyPr>
            <a:noAutofit/>
          </a:bodyPr>
          <a:lstStyle/>
          <a:p>
            <a:pPr marL="0" lvl="1" indent="0">
              <a:buFont typeface="Arial" pitchFamily="34" charset="0"/>
              <a:buNone/>
              <a:defRPr/>
            </a:pPr>
            <a:r>
              <a:rPr lang="en-US" sz="3200" dirty="0" smtClean="0">
                <a:solidFill>
                  <a:schemeClr val="bg1"/>
                </a:solidFill>
                <a:latin typeface="Century Gothic" panose="020B0502020202020204" pitchFamily="34" charset="0"/>
              </a:rPr>
              <a:t>THE FEDERAL RESERVE SYSTEM IS THE CENTRAL BANK OF THE UNITED STATES, ESTABLISHED BY THE FEDERAL RESERVE ACT OF 1913.</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19</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7" name="TextBox 6"/>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HISHAM IBRAHIM/CORBIS</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4072689399"/>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35774" y="426720"/>
            <a:ext cx="6646025"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
          <p:cNvSpPr txBox="1">
            <a:spLocks/>
          </p:cNvSpPr>
          <p:nvPr/>
        </p:nvSpPr>
        <p:spPr>
          <a:xfrm>
            <a:off x="579120" y="1367879"/>
            <a:ext cx="7403771" cy="472812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sz="2600" dirty="0" smtClean="0">
                <a:latin typeface="Arial" panose="020B0604020202020204" pitchFamily="34" charset="0"/>
                <a:cs typeface="Arial" panose="020B0604020202020204" pitchFamily="34" charset="0"/>
              </a:rPr>
              <a:t>Explain how </a:t>
            </a:r>
            <a:r>
              <a:rPr lang="en-US" sz="2600" dirty="0" smtClean="0">
                <a:solidFill>
                  <a:schemeClr val="accent6"/>
                </a:solidFill>
                <a:latin typeface="Arial" panose="020B0604020202020204" pitchFamily="34" charset="0"/>
                <a:cs typeface="Arial" panose="020B0604020202020204" pitchFamily="34" charset="0"/>
              </a:rPr>
              <a:t>banks create money</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by accepting deposits and making loans.</a:t>
            </a:r>
            <a:endParaRPr lang="en-US" sz="2600" dirty="0" smtClean="0">
              <a:solidFill>
                <a:schemeClr val="accent6"/>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latin typeface="Arial" panose="020B0604020202020204" pitchFamily="34" charset="0"/>
                <a:cs typeface="Arial" panose="020B0604020202020204" pitchFamily="34" charset="0"/>
              </a:rPr>
              <a:t>Define </a:t>
            </a:r>
            <a:r>
              <a:rPr lang="en-US" sz="2600" dirty="0" smtClean="0">
                <a:solidFill>
                  <a:schemeClr val="accent6"/>
                </a:solidFill>
                <a:latin typeface="Arial" panose="020B0604020202020204" pitchFamily="34" charset="0"/>
                <a:cs typeface="Arial" panose="020B0604020202020204" pitchFamily="34" charset="0"/>
              </a:rPr>
              <a:t>fractional reserve banking </a:t>
            </a:r>
            <a:r>
              <a:rPr lang="en-US" sz="2600" dirty="0" smtClean="0">
                <a:latin typeface="Arial" panose="020B0604020202020204" pitchFamily="34" charset="0"/>
                <a:cs typeface="Arial" panose="020B0604020202020204" pitchFamily="34" charset="0"/>
              </a:rPr>
              <a:t>and explain why banks can lend much more than they keep in reserves.  </a:t>
            </a:r>
            <a:endParaRPr lang="en-US" sz="2600" dirty="0" smtClean="0">
              <a:solidFill>
                <a:srgbClr val="00B05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latin typeface="Arial" panose="020B0604020202020204" pitchFamily="34" charset="0"/>
                <a:cs typeface="Arial" panose="020B0604020202020204" pitchFamily="34" charset="0"/>
              </a:rPr>
              <a:t>Explain how the </a:t>
            </a:r>
            <a:r>
              <a:rPr lang="en-US" sz="2600" dirty="0" smtClean="0">
                <a:solidFill>
                  <a:schemeClr val="accent6"/>
                </a:solidFill>
                <a:latin typeface="Arial" panose="020B0604020202020204" pitchFamily="34" charset="0"/>
                <a:cs typeface="Arial" panose="020B0604020202020204" pitchFamily="34" charset="0"/>
              </a:rPr>
              <a:t>money multiplier </a:t>
            </a:r>
            <a:r>
              <a:rPr lang="en-US" sz="2600" dirty="0" smtClean="0">
                <a:latin typeface="Arial" panose="020B0604020202020204" pitchFamily="34" charset="0"/>
                <a:cs typeface="Arial" panose="020B0604020202020204" pitchFamily="34" charset="0"/>
              </a:rPr>
              <a:t>works and how it makes monetary policy decisions very powerful.</a:t>
            </a:r>
          </a:p>
          <a:p>
            <a:pPr marL="457200" indent="-457200" algn="l">
              <a:buFont typeface="Wingdings" panose="05000000000000000000" pitchFamily="2" charset="2"/>
              <a:buChar char=""/>
              <a:defRPr/>
            </a:pPr>
            <a:r>
              <a:rPr lang="en-US" sz="2600" dirty="0">
                <a:solidFill>
                  <a:prstClr val="black">
                    <a:tint val="75000"/>
                  </a:prstClr>
                </a:solidFill>
                <a:latin typeface="Arial" panose="020B0604020202020204" pitchFamily="34" charset="0"/>
                <a:cs typeface="Arial" panose="020B0604020202020204" pitchFamily="34" charset="0"/>
              </a:rPr>
              <a:t>Define a </a:t>
            </a:r>
            <a:r>
              <a:rPr lang="en-US" sz="2600" dirty="0">
                <a:solidFill>
                  <a:schemeClr val="accent6"/>
                </a:solidFill>
                <a:latin typeface="Arial" panose="020B0604020202020204" pitchFamily="34" charset="0"/>
                <a:cs typeface="Arial" panose="020B0604020202020204" pitchFamily="34" charset="0"/>
              </a:rPr>
              <a:t>money leakage </a:t>
            </a:r>
            <a:r>
              <a:rPr lang="en-US" sz="2600" dirty="0">
                <a:solidFill>
                  <a:prstClr val="black">
                    <a:tint val="75000"/>
                  </a:prstClr>
                </a:solidFill>
                <a:latin typeface="Arial" panose="020B0604020202020204" pitchFamily="34" charset="0"/>
                <a:cs typeface="Arial" panose="020B0604020202020204" pitchFamily="34" charset="0"/>
              </a:rPr>
              <a:t>and explain how it affects the money multiplier. </a:t>
            </a:r>
          </a:p>
        </p:txBody>
      </p:sp>
      <p:sp>
        <p:nvSpPr>
          <p:cNvPr id="7" name="TextBox 6"/>
          <p:cNvSpPr txBox="1"/>
          <p:nvPr/>
        </p:nvSpPr>
        <p:spPr>
          <a:xfrm>
            <a:off x="304800" y="420916"/>
            <a:ext cx="4557658" cy="600164"/>
          </a:xfrm>
          <a:prstGeom prst="rect">
            <a:avLst/>
          </a:prstGeom>
          <a:noFill/>
        </p:spPr>
        <p:txBody>
          <a:bodyPr wrap="none" rtlCol="0">
            <a:spAutoFit/>
          </a:bodyPr>
          <a:lstStyle/>
          <a:p>
            <a:r>
              <a:rPr lang="en-US" sz="3300" dirty="0" smtClean="0">
                <a:solidFill>
                  <a:schemeClr val="bg1"/>
                </a:solidFill>
                <a:latin typeface="Century Gothic" panose="020B0502020202020204" pitchFamily="34" charset="0"/>
              </a:rPr>
              <a:t>CHAPTER OBJECTIVES</a:t>
            </a:r>
            <a:endParaRPr lang="en-US" sz="3300" dirty="0">
              <a:solidFill>
                <a:schemeClr val="bg1"/>
              </a:solidFill>
              <a:latin typeface="Century Gothic" panose="020B0502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schemeClr val="bg1"/>
                </a:solidFill>
                <a:latin typeface="Century Gothic" panose="020B0502020202020204" pitchFamily="34" charset="0"/>
              </a:rPr>
              <a:t>SLIDE </a:t>
            </a:r>
            <a:fld id="{6FD6B7A6-E1EC-4D2B-BE3B-190BA12621E0}" type="slidenum">
              <a:rPr lang="en-US" sz="1100" smtClean="0">
                <a:solidFill>
                  <a:schemeClr val="bg1"/>
                </a:solidFill>
                <a:latin typeface="Century Gothic" panose="020B0502020202020204" pitchFamily="34" charset="0"/>
              </a:rPr>
              <a:pPr algn="ctr"/>
              <a:t>2</a:t>
            </a:fld>
            <a:endParaRPr lang="en-US" sz="1100" dirty="0">
              <a:solidFill>
                <a:schemeClr val="bg1"/>
              </a:solidFill>
              <a:latin typeface="Century Gothic" panose="020B0502020202020204" pitchFamily="34" charset="0"/>
            </a:endParaRPr>
          </a:p>
        </p:txBody>
      </p:sp>
      <p:sp>
        <p:nvSpPr>
          <p:cNvPr id="8" name="TextBox 7"/>
          <p:cNvSpPr txBox="1"/>
          <p:nvPr/>
        </p:nvSpPr>
        <p:spPr>
          <a:xfrm>
            <a:off x="7315200" y="5638800"/>
            <a:ext cx="688009" cy="769441"/>
          </a:xfrm>
          <a:prstGeom prst="rect">
            <a:avLst/>
          </a:prstGeom>
          <a:noFill/>
        </p:spPr>
        <p:txBody>
          <a:bodyPr wrap="none" rtlCol="0">
            <a:spAutoFit/>
          </a:bodyPr>
          <a:lstStyle/>
          <a:p>
            <a:r>
              <a:rPr lang="en-US" sz="4400" dirty="0" smtClean="0">
                <a:solidFill>
                  <a:schemeClr val="tx1">
                    <a:lumMod val="50000"/>
                    <a:lumOff val="50000"/>
                  </a:schemeClr>
                </a:solidFill>
                <a:sym typeface="Wingdings 3"/>
              </a:rPr>
              <a:t></a:t>
            </a:r>
            <a:endParaRPr lang="en-US" sz="4400" dirty="0">
              <a:solidFill>
                <a:schemeClr val="tx1">
                  <a:lumMod val="50000"/>
                  <a:lumOff val="50000"/>
                </a:schemeClr>
              </a:solidFill>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schemeClr val="tx1">
                    <a:lumMod val="50000"/>
                    <a:lumOff val="50000"/>
                  </a:scheme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65423175"/>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20</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400" y="381000"/>
            <a:ext cx="7438264"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316280" y="375196"/>
            <a:ext cx="7456120"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CHARACTERISTICS OF THE FED</a:t>
            </a:r>
            <a:endParaRPr lang="en-US" sz="3300" dirty="0">
              <a:solidFill>
                <a:prstClr val="white"/>
              </a:solidFill>
              <a:latin typeface="Century Gothic" panose="020B0502020202020204" pitchFamily="34" charset="0"/>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8" name="Content Placeholder 2"/>
          <p:cNvSpPr txBox="1">
            <a:spLocks/>
          </p:cNvSpPr>
          <p:nvPr/>
        </p:nvSpPr>
        <p:spPr>
          <a:xfrm>
            <a:off x="228600" y="1371600"/>
            <a:ext cx="7543800" cy="4953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Fed is an </a:t>
            </a:r>
            <a:r>
              <a:rPr lang="en-US" altLang="en-US" dirty="0" smtClean="0">
                <a:solidFill>
                  <a:srgbClr val="F79646"/>
                </a:solidFill>
                <a:latin typeface="Arial" panose="020B0604020202020204" pitchFamily="34" charset="0"/>
                <a:cs typeface="Arial" panose="020B0604020202020204" pitchFamily="34" charset="0"/>
              </a:rPr>
              <a:t>independent central bank</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Its actions are not subject to executive branch control.</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entire Federal Reserve System is, however, subject to oversight from Congress.</a:t>
            </a:r>
          </a:p>
        </p:txBody>
      </p:sp>
    </p:spTree>
    <p:extLst>
      <p:ext uri="{BB962C8B-B14F-4D97-AF65-F5344CB8AC3E}">
        <p14:creationId xmlns:p14="http://schemas.microsoft.com/office/powerpoint/2010/main" val="2650717064"/>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21</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400" y="381000"/>
            <a:ext cx="7438264"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316280" y="375196"/>
            <a:ext cx="7456120"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THE STRUCTURE OF THE FED</a:t>
            </a:r>
            <a:endParaRPr lang="en-US" sz="3300" dirty="0">
              <a:solidFill>
                <a:prstClr val="white"/>
              </a:solidFill>
              <a:latin typeface="Century Gothic" panose="020B0502020202020204" pitchFamily="34" charset="0"/>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8" name="Content Placeholder 2"/>
          <p:cNvSpPr txBox="1">
            <a:spLocks/>
          </p:cNvSpPr>
          <p:nvPr/>
        </p:nvSpPr>
        <p:spPr>
          <a:xfrm>
            <a:off x="228600" y="1295400"/>
            <a:ext cx="7543800" cy="5105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a:t>
            </a:r>
            <a:r>
              <a:rPr lang="en-US" altLang="en-US" dirty="0" smtClean="0">
                <a:solidFill>
                  <a:srgbClr val="F79646"/>
                </a:solidFill>
                <a:latin typeface="Arial" panose="020B0604020202020204" pitchFamily="34" charset="0"/>
                <a:cs typeface="Arial" panose="020B0604020202020204" pitchFamily="34" charset="0"/>
              </a:rPr>
              <a:t>Board of Governors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Based in Washington, D.C.</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Seven members appointed by the president and confirmed by the Senate for a single 14-year term</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12 regional</a:t>
            </a:r>
            <a:r>
              <a:rPr lang="en-US" altLang="en-US" dirty="0" smtClean="0">
                <a:solidFill>
                  <a:srgbClr val="F79646"/>
                </a:solidFill>
                <a:latin typeface="Arial" panose="020B0604020202020204" pitchFamily="34" charset="0"/>
                <a:cs typeface="Arial" panose="020B0604020202020204" pitchFamily="34" charset="0"/>
              </a:rPr>
              <a:t> Federal Reserve Banks</a:t>
            </a:r>
            <a:endParaRPr lang="en-US" altLang="en-US" dirty="0">
              <a:solidFill>
                <a:prstClr val="black">
                  <a:lumMod val="50000"/>
                  <a:lumOff val="50000"/>
                </a:prstClr>
              </a:solidFill>
              <a:latin typeface="Arial" panose="020B0604020202020204" pitchFamily="34" charset="0"/>
              <a:cs typeface="Arial" panose="020B0604020202020204" pitchFamily="34" charset="0"/>
            </a:endParaRPr>
          </a:p>
          <a:p>
            <a:pPr marL="457200"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Federal Open Market Committee</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Composed of the Board of Governors and five of the 12 regional bank presidents (with the New York Fed president as a permanent member)</a:t>
            </a:r>
          </a:p>
        </p:txBody>
      </p:sp>
    </p:spTree>
    <p:extLst>
      <p:ext uri="{BB962C8B-B14F-4D97-AF65-F5344CB8AC3E}">
        <p14:creationId xmlns:p14="http://schemas.microsoft.com/office/powerpoint/2010/main" val="3384739887"/>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76200" y="1295400"/>
            <a:ext cx="8991600" cy="50292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34340" y="381000"/>
            <a:ext cx="8000908"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REGIONAL FEDERAL RESERVE DISTRICTS</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22</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821" y="1416054"/>
            <a:ext cx="8507179" cy="4832346"/>
          </a:xfrm>
          <a:prstGeom prst="rect">
            <a:avLst/>
          </a:prstGeom>
        </p:spPr>
      </p:pic>
    </p:spTree>
    <p:extLst>
      <p:ext uri="{BB962C8B-B14F-4D97-AF65-F5344CB8AC3E}">
        <p14:creationId xmlns:p14="http://schemas.microsoft.com/office/powerpoint/2010/main" val="1058609957"/>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559" y="1371600"/>
            <a:ext cx="7178039"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52400" y="381000"/>
            <a:ext cx="7876182"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85757" y="375196"/>
            <a:ext cx="7742825"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FUNCTIONS OF REGIONAL FED BANKS</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687884" y="1600200"/>
            <a:ext cx="6627316" cy="4648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buClr>
                <a:prstClr val="black">
                  <a:lumMod val="65000"/>
                  <a:lumOff val="35000"/>
                </a:prstClr>
              </a:buClr>
            </a:pP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Provide a nationwide payments system</a:t>
            </a:r>
          </a:p>
          <a:p>
            <a:pPr lvl="1" algn="l">
              <a:buClr>
                <a:prstClr val="black">
                  <a:lumMod val="65000"/>
                  <a:lumOff val="35000"/>
                </a:prstClr>
              </a:buClr>
            </a:pPr>
            <a:endParaRPr lang="en-US" altLang="en-US" sz="5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Distribute coins and currency</a:t>
            </a:r>
          </a:p>
          <a:p>
            <a:pPr lvl="1" algn="l">
              <a:buClr>
                <a:prstClr val="black">
                  <a:lumMod val="65000"/>
                  <a:lumOff val="35000"/>
                </a:prstClr>
              </a:buClr>
            </a:pPr>
            <a:endParaRPr lang="en-US" altLang="en-US" sz="5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Regulate and supervise member banks</a:t>
            </a:r>
          </a:p>
          <a:p>
            <a:pPr lvl="1" algn="l">
              <a:buClr>
                <a:prstClr val="black">
                  <a:lumMod val="65000"/>
                  <a:lumOff val="35000"/>
                </a:prstClr>
              </a:buClr>
            </a:pPr>
            <a:endParaRPr lang="en-US" altLang="en-US" sz="5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Serve as the banker for the U.S. Treasury</a:t>
            </a:r>
            <a:endParaRPr lang="en-US" altLang="en-US" sz="3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23" name="Oval 22"/>
          <p:cNvSpPr/>
          <p:nvPr/>
        </p:nvSpPr>
        <p:spPr>
          <a:xfrm>
            <a:off x="534442" y="1668214"/>
            <a:ext cx="457200" cy="4953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30685" y="12954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5" name="Oval 24"/>
          <p:cNvSpPr/>
          <p:nvPr/>
        </p:nvSpPr>
        <p:spPr>
          <a:xfrm>
            <a:off x="534442" y="2685127"/>
            <a:ext cx="458243" cy="66674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30685" y="2380327"/>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7" name="Oval 26"/>
          <p:cNvSpPr/>
          <p:nvPr/>
        </p:nvSpPr>
        <p:spPr>
          <a:xfrm>
            <a:off x="526492" y="3648072"/>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p:cNvSpPr txBox="1"/>
          <p:nvPr/>
        </p:nvSpPr>
        <p:spPr>
          <a:xfrm>
            <a:off x="230685" y="32766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23</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5" name="Oval 14"/>
          <p:cNvSpPr/>
          <p:nvPr/>
        </p:nvSpPr>
        <p:spPr>
          <a:xfrm>
            <a:off x="524407" y="4714872"/>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228600" y="4343400"/>
            <a:ext cx="1064715" cy="1277273"/>
          </a:xfrm>
          <a:prstGeom prst="rect">
            <a:avLst/>
          </a:prstGeom>
          <a:noFill/>
        </p:spPr>
        <p:txBody>
          <a:bodyPr wrap="none" rtlCol="0">
            <a:spAutoFit/>
          </a:bodyPr>
          <a:lstStyle/>
          <a:p>
            <a:r>
              <a:rPr lang="en-US" sz="7700" dirty="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Tree>
    <p:extLst>
      <p:ext uri="{BB962C8B-B14F-4D97-AF65-F5344CB8AC3E}">
        <p14:creationId xmlns:p14="http://schemas.microsoft.com/office/powerpoint/2010/main" val="2329597856"/>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76200" y="1219200"/>
            <a:ext cx="8991600" cy="44196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379551"/>
            <a:ext cx="7443063"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FEDERAL RESERVE REGIONAL BANKS</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24</a:t>
            </a:fld>
            <a:endParaRPr lang="en-US" sz="1100" dirty="0">
              <a:solidFill>
                <a:prstClr val="white"/>
              </a:solidFill>
              <a:latin typeface="Century Gothic" panose="020B0502020202020204" pitchFamily="34" charset="0"/>
            </a:endParaRPr>
          </a:p>
        </p:txBody>
      </p:sp>
      <p:sp>
        <p:nvSpPr>
          <p:cNvPr id="17" name="Content Placeholder 2"/>
          <p:cNvSpPr txBox="1">
            <a:spLocks/>
          </p:cNvSpPr>
          <p:nvPr/>
        </p:nvSpPr>
        <p:spPr>
          <a:xfrm>
            <a:off x="152400" y="5578611"/>
            <a:ext cx="8991600" cy="105078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Each Federal Reserve regional bank issues currency, marked by a letter (A to L) corresponding to its location.</a:t>
            </a: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9" name="TextBox 18"/>
          <p:cNvSpPr txBox="1"/>
          <p:nvPr/>
        </p:nvSpPr>
        <p:spPr>
          <a:xfrm>
            <a:off x="8437164" y="2189531"/>
            <a:ext cx="307777" cy="3260942"/>
          </a:xfrm>
          <a:prstGeom prst="rect">
            <a:avLst/>
          </a:prstGeom>
          <a:noFill/>
        </p:spPr>
        <p:txBody>
          <a:bodyPr vert="vert270" wrap="square" rtlCol="0">
            <a:spAutoFit/>
          </a:bodyPr>
          <a:lstStyle/>
          <a:p>
            <a:r>
              <a:rPr lang="en-US" sz="800" dirty="0">
                <a:solidFill>
                  <a:srgbClr val="000000"/>
                </a:solidFill>
                <a:latin typeface="Century Gothic"/>
                <a:ea typeface="Century Gothic"/>
                <a:cs typeface="Century Gothic"/>
              </a:rPr>
              <a:t>ERIC CHIANG</a:t>
            </a:r>
            <a:endParaRPr lang="en-US" sz="800" dirty="0">
              <a:solidFill>
                <a:srgbClr val="000000"/>
              </a:solidFill>
              <a:latin typeface="Century Gothic"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6163" y="1405295"/>
            <a:ext cx="8001001" cy="4045178"/>
          </a:xfrm>
          <a:prstGeom prst="rect">
            <a:avLst/>
          </a:prstGeom>
        </p:spPr>
      </p:pic>
    </p:spTree>
    <p:extLst>
      <p:ext uri="{BB962C8B-B14F-4D97-AF65-F5344CB8AC3E}">
        <p14:creationId xmlns:p14="http://schemas.microsoft.com/office/powerpoint/2010/main" val="2197166985"/>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iang\Dropbox\Eric Chiang - Jeremys slide files\Core3e Pictures\ch12_12un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8667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4953000"/>
            <a:ext cx="8839200" cy="15240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457200" y="4953000"/>
            <a:ext cx="8229600" cy="1607940"/>
          </a:xfrm>
        </p:spPr>
        <p:txBody>
          <a:bodyPr>
            <a:noAutofit/>
          </a:bodyPr>
          <a:lstStyle/>
          <a:p>
            <a:pPr marL="0" lvl="1" indent="0">
              <a:buFont typeface="Arial" pitchFamily="34" charset="0"/>
              <a:buNone/>
              <a:defRPr/>
            </a:pPr>
            <a:r>
              <a:rPr lang="en-US" sz="3200" dirty="0" smtClean="0">
                <a:solidFill>
                  <a:schemeClr val="bg1"/>
                </a:solidFill>
                <a:latin typeface="Century Gothic" panose="020B0502020202020204" pitchFamily="34" charset="0"/>
              </a:rPr>
              <a:t>THE FEDERAL OPEN MARKET COMMITTEE OVERSEES OPEN MARKET OPERATIONS, THE MAIN TOOL OF MONETARY POLICY.</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25</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9" name="TextBox 8"/>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PTOONE/DREAMSTIME.COM</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1805571680"/>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26</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400" y="381000"/>
            <a:ext cx="746760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8" name="Content Placeholder 2"/>
          <p:cNvSpPr txBox="1">
            <a:spLocks/>
          </p:cNvSpPr>
          <p:nvPr/>
        </p:nvSpPr>
        <p:spPr>
          <a:xfrm>
            <a:off x="228600" y="1211460"/>
            <a:ext cx="7543800" cy="52655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During an economic crisis, the Fed can provide loans when no one else can (or will).</a:t>
            </a:r>
          </a:p>
          <a:p>
            <a:pPr marL="457200" indent="-457200" algn="l">
              <a:buClr>
                <a:prstClr val="black">
                  <a:lumMod val="65000"/>
                  <a:lumOff val="35000"/>
                </a:prstClr>
              </a:buClr>
              <a:buFont typeface="Wingdings" panose="05000000000000000000" pitchFamily="2" charset="2"/>
              <a:buChar char="Ü"/>
            </a:pPr>
            <a:r>
              <a:rPr lang="en-US" altLang="en-US" dirty="0">
                <a:solidFill>
                  <a:prstClr val="black">
                    <a:lumMod val="50000"/>
                    <a:lumOff val="50000"/>
                  </a:prstClr>
                </a:solidFill>
                <a:latin typeface="Arial" panose="020B0604020202020204" pitchFamily="34" charset="0"/>
                <a:cs typeface="Arial" panose="020B0604020202020204" pitchFamily="34" charset="0"/>
              </a:rPr>
              <a:t>T</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he 2008 financial crisis would </a:t>
            </a:r>
            <a:r>
              <a:rPr lang="en-US" altLang="en-US" dirty="0" smtClean="0">
                <a:solidFill>
                  <a:srgbClr val="F79646"/>
                </a:solidFill>
                <a:latin typeface="Arial" panose="020B0604020202020204" pitchFamily="34" charset="0"/>
                <a:cs typeface="Arial" panose="020B0604020202020204" pitchFamily="34" charset="0"/>
              </a:rPr>
              <a:t>likely have been worse</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without the Fed’s intervention.</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Fed </a:t>
            </a:r>
            <a:r>
              <a:rPr lang="en-US" altLang="en-US" dirty="0" smtClean="0">
                <a:solidFill>
                  <a:srgbClr val="F79646"/>
                </a:solidFill>
                <a:latin typeface="Arial" panose="020B0604020202020204" pitchFamily="34" charset="0"/>
                <a:cs typeface="Arial" panose="020B0604020202020204" pitchFamily="34" charset="0"/>
              </a:rPr>
              <a:t>lent more than $2 trillion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to banks and other financial institutions, dramatically altering the Fed’s balance sheet.</a:t>
            </a:r>
            <a:endParaRPr lang="en-US" altLang="en-US" dirty="0">
              <a:solidFill>
                <a:prstClr val="black">
                  <a:lumMod val="50000"/>
                  <a:lumOff val="50000"/>
                </a:prstClr>
              </a:solidFill>
              <a:latin typeface="Arial" panose="020B0604020202020204" pitchFamily="34" charset="0"/>
              <a:cs typeface="Arial" panose="020B0604020202020204" pitchFamily="34" charset="0"/>
            </a:endParaRPr>
          </a:p>
        </p:txBody>
      </p:sp>
      <p:sp>
        <p:nvSpPr>
          <p:cNvPr id="9" name="TextBox 8"/>
          <p:cNvSpPr txBox="1"/>
          <p:nvPr/>
        </p:nvSpPr>
        <p:spPr>
          <a:xfrm>
            <a:off x="270589" y="375196"/>
            <a:ext cx="7712301"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THE FED AS LENDER OF LAST RESORT</a:t>
            </a:r>
            <a:endParaRPr lang="en-US" sz="33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800597428"/>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559" y="2057400"/>
            <a:ext cx="7178039" cy="441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52400" y="381000"/>
            <a:ext cx="7696198"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80993" y="378098"/>
            <a:ext cx="4682692"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TOOLS OF THE FED</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670559" y="2133600"/>
            <a:ext cx="7025642" cy="4343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buClr>
                <a:prstClr val="black">
                  <a:lumMod val="65000"/>
                  <a:lumOff val="35000"/>
                </a:prstClr>
              </a:buClr>
            </a:pPr>
            <a:r>
              <a:rPr lang="en-US" altLang="en-US" sz="3000" cap="all" dirty="0" smtClean="0">
                <a:solidFill>
                  <a:srgbClr val="F79646"/>
                </a:solidFill>
                <a:latin typeface="Arial" panose="020B0604020202020204" pitchFamily="34" charset="0"/>
                <a:cs typeface="Arial" panose="020B0604020202020204" pitchFamily="34" charset="0"/>
              </a:rPr>
              <a:t>Reserve requirements</a:t>
            </a:r>
            <a:r>
              <a:rPr lang="en-US" altLang="en-US" sz="3000" cap="all" dirty="0" smtClean="0">
                <a:solidFill>
                  <a:schemeClr val="tx1">
                    <a:lumMod val="50000"/>
                    <a:lumOff val="50000"/>
                  </a:schemeClr>
                </a:solidFill>
                <a:latin typeface="Arial" panose="020B0604020202020204" pitchFamily="34" charset="0"/>
                <a:cs typeface="Arial" panose="020B0604020202020204" pitchFamily="34" charset="0"/>
              </a:rPr>
              <a:t>: </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required ratio of deposit funds held in reserve</a:t>
            </a:r>
            <a:endPar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endParaRPr lang="en-US" altLang="en-US" sz="9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000" cap="all" dirty="0" smtClean="0">
                <a:solidFill>
                  <a:srgbClr val="F79646"/>
                </a:solidFill>
                <a:latin typeface="Arial" panose="020B0604020202020204" pitchFamily="34" charset="0"/>
                <a:cs typeface="Arial" panose="020B0604020202020204" pitchFamily="34" charset="0"/>
              </a:rPr>
              <a:t>Discount rate</a:t>
            </a:r>
            <a:r>
              <a:rPr lang="en-US" altLang="en-US" sz="3000" cap="all" dirty="0" smtClean="0">
                <a:solidFill>
                  <a:schemeClr val="tx1">
                    <a:lumMod val="50000"/>
                    <a:lumOff val="50000"/>
                  </a:schemeClr>
                </a:solidFill>
                <a:latin typeface="Arial" panose="020B0604020202020204" pitchFamily="34" charset="0"/>
                <a:cs typeface="Arial" panose="020B0604020202020204" pitchFamily="34" charset="0"/>
              </a:rPr>
              <a:t>:</a:t>
            </a:r>
            <a:r>
              <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rPr>
              <a:t> </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interest rate charged by the fed to banks</a:t>
            </a:r>
            <a:endPar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endParaRPr lang="en-US" altLang="en-US" sz="900" cap="all"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000" cap="all" dirty="0" smtClean="0">
                <a:solidFill>
                  <a:srgbClr val="F79646"/>
                </a:solidFill>
                <a:latin typeface="Arial" panose="020B0604020202020204" pitchFamily="34" charset="0"/>
                <a:cs typeface="Arial" panose="020B0604020202020204" pitchFamily="34" charset="0"/>
              </a:rPr>
              <a:t>Open market operations</a:t>
            </a:r>
            <a:r>
              <a:rPr lang="en-US" altLang="en-US" sz="3000" cap="all" dirty="0" smtClean="0">
                <a:solidFill>
                  <a:schemeClr val="tx1">
                    <a:lumMod val="50000"/>
                    <a:lumOff val="50000"/>
                  </a:schemeClr>
                </a:solidFill>
                <a:latin typeface="Arial" panose="020B0604020202020204" pitchFamily="34" charset="0"/>
                <a:cs typeface="Arial" panose="020B0604020202020204" pitchFamily="34" charset="0"/>
              </a:rPr>
              <a:t>:</a:t>
            </a:r>
            <a:r>
              <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rPr>
              <a:t> </a:t>
            </a:r>
            <a:r>
              <a:rPr lang="en-US" altLang="en-US" sz="3000" dirty="0" smtClean="0">
                <a:solidFill>
                  <a:prstClr val="black">
                    <a:lumMod val="50000"/>
                    <a:lumOff val="50000"/>
                  </a:prstClr>
                </a:solidFill>
                <a:latin typeface="Arial" panose="020B0604020202020204" pitchFamily="34" charset="0"/>
                <a:cs typeface="Arial" panose="020B0604020202020204" pitchFamily="34" charset="0"/>
              </a:rPr>
              <a:t>the buying and selling of bonds on the open market</a:t>
            </a:r>
            <a:endParaRPr lang="en-US" altLang="en-US" sz="3000" cap="all"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23" name="Oval 22"/>
          <p:cNvSpPr/>
          <p:nvPr/>
        </p:nvSpPr>
        <p:spPr>
          <a:xfrm>
            <a:off x="534442" y="2295941"/>
            <a:ext cx="457200" cy="4953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30685" y="19050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5" name="Oval 24"/>
          <p:cNvSpPr/>
          <p:nvPr/>
        </p:nvSpPr>
        <p:spPr>
          <a:xfrm>
            <a:off x="534442" y="3733801"/>
            <a:ext cx="458243" cy="66674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30685" y="34290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7" name="Oval 26"/>
          <p:cNvSpPr/>
          <p:nvPr/>
        </p:nvSpPr>
        <p:spPr>
          <a:xfrm>
            <a:off x="526492" y="4953000"/>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p:cNvSpPr txBox="1"/>
          <p:nvPr/>
        </p:nvSpPr>
        <p:spPr>
          <a:xfrm>
            <a:off x="230685" y="4590127"/>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27</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5" name="TextBox 14"/>
          <p:cNvSpPr txBox="1"/>
          <p:nvPr/>
        </p:nvSpPr>
        <p:spPr>
          <a:xfrm>
            <a:off x="268780" y="1195626"/>
            <a:ext cx="7579817" cy="861774"/>
          </a:xfrm>
          <a:prstGeom prst="rect">
            <a:avLst/>
          </a:prstGeom>
          <a:noFill/>
        </p:spPr>
        <p:txBody>
          <a:bodyPr wrap="square" rtlCol="0">
            <a:spAutoFit/>
          </a:bodyPr>
          <a:lstStyle/>
          <a:p>
            <a:r>
              <a:rPr lang="en-US" sz="2500" dirty="0" smtClean="0">
                <a:solidFill>
                  <a:prstClr val="black">
                    <a:lumMod val="50000"/>
                    <a:lumOff val="50000"/>
                  </a:prstClr>
                </a:solidFill>
                <a:latin typeface="Arial" panose="020B0604020202020204" pitchFamily="34" charset="0"/>
                <a:cs typeface="Arial" panose="020B0604020202020204" pitchFamily="34" charset="0"/>
              </a:rPr>
              <a:t>The Fed uses three primary tools for conducting monetary policy:</a:t>
            </a:r>
            <a:endParaRPr lang="en-US" sz="2500" baseline="-25000" dirty="0">
              <a:solidFill>
                <a:prstClr val="black">
                  <a:lumMod val="50000"/>
                  <a:lumOff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849295"/>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399" y="990600"/>
            <a:ext cx="7830491" cy="2286000"/>
          </a:xfrm>
          <a:prstGeom prst="roundRect">
            <a:avLst>
              <a:gd name="adj" fmla="val 13070"/>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18268" y="390436"/>
            <a:ext cx="4810932" cy="553998"/>
          </a:xfrm>
          <a:prstGeom prst="rect">
            <a:avLst/>
          </a:prstGeom>
          <a:noFill/>
        </p:spPr>
        <p:txBody>
          <a:bodyPr wrap="none" rtlCol="0">
            <a:spAutoFit/>
          </a:bodyPr>
          <a:lstStyle/>
          <a:p>
            <a:r>
              <a:rPr lang="en-US" sz="3000" dirty="0" smtClean="0">
                <a:solidFill>
                  <a:srgbClr val="008080"/>
                </a:solidFill>
                <a:latin typeface="Century Gothic" panose="020B0502020202020204" pitchFamily="34" charset="0"/>
              </a:rPr>
              <a:t>THE FEDERAL FUNDS RATE</a:t>
            </a:r>
            <a:endParaRPr lang="en-US" sz="3000" dirty="0">
              <a:solidFill>
                <a:srgbClr val="008080"/>
              </a:solidFill>
              <a:latin typeface="Century Gothic" panose="020B0502020202020204" pitchFamily="34" charset="0"/>
            </a:endParaRPr>
          </a:p>
        </p:txBody>
      </p:sp>
      <p:sp>
        <p:nvSpPr>
          <p:cNvPr id="7" name="Content Placeholder 2"/>
          <p:cNvSpPr txBox="1">
            <a:spLocks/>
          </p:cNvSpPr>
          <p:nvPr/>
        </p:nvSpPr>
        <p:spPr>
          <a:xfrm>
            <a:off x="304800" y="1066800"/>
            <a:ext cx="7620000" cy="54941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white"/>
                </a:solidFill>
                <a:latin typeface="Century Gothic" panose="020B0502020202020204" pitchFamily="34" charset="0"/>
                <a:cs typeface="Arial" panose="020B0604020202020204" pitchFamily="34" charset="0"/>
              </a:rPr>
              <a:t>THE INTEREST RATE THAT FINANCIAL INSTITUTIONS CHARGE EACH OTHER FOR OVERNIGHT LOANS USED AS RESERVES</a:t>
            </a:r>
          </a:p>
          <a:p>
            <a:pPr algn="l">
              <a:buClr>
                <a:prstClr val="black">
                  <a:lumMod val="65000"/>
                  <a:lumOff val="35000"/>
                </a:prstClr>
              </a:buClr>
            </a:pPr>
            <a:endParaRPr lang="en-US" altLang="en-US" sz="2000" dirty="0" smtClean="0">
              <a:solidFill>
                <a:prstClr val="white"/>
              </a:solidFill>
              <a:latin typeface="Century Gothic" panose="020B0502020202020204" pitchFamily="34" charset="0"/>
              <a:cs typeface="Arial" panose="020B0604020202020204" pitchFamily="34" charset="0"/>
            </a:endParaRP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This is a closely watched interest rate that affects many other interest rates.</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The Fed sets the target federal funds rate, then alters the supply of money to achieve its target.</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28</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165612118"/>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76200" y="1219200"/>
            <a:ext cx="6705600" cy="51054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392762"/>
            <a:ext cx="6907660"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FEDERAL FUNDS TARGET RATE</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29</a:t>
            </a:fld>
            <a:endParaRPr lang="en-US" sz="1100" dirty="0">
              <a:solidFill>
                <a:prstClr val="white"/>
              </a:solidFill>
              <a:latin typeface="Century Gothic" panose="020B0502020202020204" pitchFamily="34" charset="0"/>
            </a:endParaRPr>
          </a:p>
        </p:txBody>
      </p:sp>
      <p:sp>
        <p:nvSpPr>
          <p:cNvPr id="17" name="Content Placeholder 2"/>
          <p:cNvSpPr txBox="1">
            <a:spLocks/>
          </p:cNvSpPr>
          <p:nvPr/>
        </p:nvSpPr>
        <p:spPr>
          <a:xfrm>
            <a:off x="6934200" y="1319113"/>
            <a:ext cx="2057400" cy="50816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The Fed has been very successful at hitting its federal funds target rate over the past 25 years.</a:t>
            </a: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4216" y="1382811"/>
            <a:ext cx="6501384" cy="4713190"/>
          </a:xfrm>
          <a:prstGeom prst="rect">
            <a:avLst/>
          </a:prstGeom>
        </p:spPr>
      </p:pic>
    </p:spTree>
    <p:extLst>
      <p:ext uri="{BB962C8B-B14F-4D97-AF65-F5344CB8AC3E}">
        <p14:creationId xmlns:p14="http://schemas.microsoft.com/office/powerpoint/2010/main" val="2155880816"/>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35774" y="426720"/>
            <a:ext cx="6646025"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420916"/>
            <a:ext cx="4557658"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CHAPTER OBJECTIVES</a:t>
            </a:r>
            <a:endParaRPr lang="en-US" sz="3300" dirty="0">
              <a:solidFill>
                <a:prstClr val="white"/>
              </a:solidFill>
              <a:latin typeface="Century Gothic" panose="020B0502020202020204" pitchFamily="34" charset="0"/>
            </a:endParaRPr>
          </a:p>
        </p:txBody>
      </p:sp>
      <p:sp>
        <p:nvSpPr>
          <p:cNvPr id="16" name="Content Placeholder 1"/>
          <p:cNvSpPr txBox="1">
            <a:spLocks/>
          </p:cNvSpPr>
          <p:nvPr/>
        </p:nvSpPr>
        <p:spPr>
          <a:xfrm>
            <a:off x="533400" y="1371600"/>
            <a:ext cx="7315200" cy="482164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Describe the history and structure of the </a:t>
            </a:r>
            <a:r>
              <a:rPr lang="en-US" sz="2600" dirty="0" smtClean="0">
                <a:solidFill>
                  <a:srgbClr val="F79646"/>
                </a:solidFill>
                <a:latin typeface="Arial" panose="020B0604020202020204" pitchFamily="34" charset="0"/>
                <a:cs typeface="Arial" panose="020B0604020202020204" pitchFamily="34" charset="0"/>
              </a:rPr>
              <a:t>Federal Reserve System</a:t>
            </a:r>
            <a:r>
              <a:rPr lang="en-US" sz="2600" dirty="0" smtClean="0">
                <a:solidFill>
                  <a:prstClr val="black">
                    <a:tint val="75000"/>
                  </a:prstClr>
                </a:solidFill>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List the important </a:t>
            </a:r>
            <a:r>
              <a:rPr lang="en-US" sz="2600" dirty="0" smtClean="0">
                <a:solidFill>
                  <a:srgbClr val="F79646"/>
                </a:solidFill>
                <a:latin typeface="Arial" panose="020B0604020202020204" pitchFamily="34" charset="0"/>
                <a:cs typeface="Arial" panose="020B0604020202020204" pitchFamily="34" charset="0"/>
              </a:rPr>
              <a:t>banking functions </a:t>
            </a:r>
            <a:r>
              <a:rPr lang="en-US" sz="2600" dirty="0" smtClean="0">
                <a:solidFill>
                  <a:prstClr val="black">
                    <a:tint val="75000"/>
                  </a:prstClr>
                </a:solidFill>
                <a:latin typeface="Arial" panose="020B0604020202020204" pitchFamily="34" charset="0"/>
                <a:cs typeface="Arial" panose="020B0604020202020204" pitchFamily="34" charset="0"/>
              </a:rPr>
              <a:t>conducted by the Federal Reserve regional banks and their branches.</a:t>
            </a: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Describe the </a:t>
            </a:r>
            <a:r>
              <a:rPr lang="en-US" sz="2600" dirty="0" smtClean="0">
                <a:solidFill>
                  <a:srgbClr val="F79646"/>
                </a:solidFill>
                <a:latin typeface="Arial" panose="020B0604020202020204" pitchFamily="34" charset="0"/>
                <a:cs typeface="Arial" panose="020B0604020202020204" pitchFamily="34" charset="0"/>
              </a:rPr>
              <a:t>Federal Reserve’s principal monetary tools</a:t>
            </a:r>
            <a:r>
              <a:rPr lang="en-US" sz="2600" dirty="0" smtClean="0">
                <a:solidFill>
                  <a:prstClr val="black">
                    <a:tint val="75000"/>
                  </a:prstClr>
                </a:solidFill>
                <a:latin typeface="Arial" panose="020B0604020202020204" pitchFamily="34" charset="0"/>
                <a:cs typeface="Arial" panose="020B0604020202020204" pitchFamily="34" charset="0"/>
              </a:rPr>
              <a:t>.</a:t>
            </a:r>
            <a:endParaRPr lang="en-US" sz="2600" dirty="0" smtClean="0">
              <a:solidFill>
                <a:srgbClr val="F79646"/>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Analyze the </a:t>
            </a:r>
            <a:r>
              <a:rPr lang="en-US" sz="2600" dirty="0" smtClean="0">
                <a:solidFill>
                  <a:srgbClr val="F79646"/>
                </a:solidFill>
                <a:latin typeface="Arial" panose="020B0604020202020204" pitchFamily="34" charset="0"/>
                <a:cs typeface="Arial" panose="020B0604020202020204" pitchFamily="34" charset="0"/>
              </a:rPr>
              <a:t>federal funds rate</a:t>
            </a:r>
            <a:r>
              <a:rPr lang="en-US" sz="2600" dirty="0" smtClean="0">
                <a:solidFill>
                  <a:prstClr val="black">
                    <a:tint val="75000"/>
                  </a:prstClr>
                </a:solidFill>
                <a:latin typeface="Arial" panose="020B0604020202020204" pitchFamily="34" charset="0"/>
                <a:cs typeface="Arial" panose="020B0604020202020204" pitchFamily="34" charset="0"/>
              </a:rPr>
              <a:t> and how it affects all other interest rates.</a:t>
            </a:r>
          </a:p>
          <a:p>
            <a:pPr marL="457200" indent="-457200" algn="l">
              <a:buFont typeface="Wingdings" panose="05000000000000000000" pitchFamily="2" charset="2"/>
              <a:buChar char=""/>
              <a:defRPr/>
            </a:pPr>
            <a:r>
              <a:rPr lang="en-US" altLang="en-US" sz="2600" dirty="0" smtClean="0">
                <a:solidFill>
                  <a:prstClr val="black">
                    <a:tint val="75000"/>
                  </a:prstClr>
                </a:solidFill>
                <a:latin typeface="Arial" panose="020B0604020202020204" pitchFamily="34" charset="0"/>
                <a:cs typeface="Arial" panose="020B0604020202020204" pitchFamily="34" charset="0"/>
              </a:rPr>
              <a:t>Explain why the Federal Reserve’s </a:t>
            </a:r>
            <a:r>
              <a:rPr lang="en-US" altLang="en-US" sz="2600" dirty="0" smtClean="0">
                <a:solidFill>
                  <a:srgbClr val="F79646"/>
                </a:solidFill>
                <a:latin typeface="Arial" panose="020B0604020202020204" pitchFamily="34" charset="0"/>
                <a:cs typeface="Arial" panose="020B0604020202020204" pitchFamily="34" charset="0"/>
              </a:rPr>
              <a:t>policies take time to affect the economy</a:t>
            </a:r>
            <a:r>
              <a:rPr lang="en-US" altLang="en-US" sz="2600" dirty="0" smtClean="0">
                <a:solidFill>
                  <a:prstClr val="black">
                    <a:tint val="75000"/>
                  </a:prstClr>
                </a:solidFill>
                <a:latin typeface="Arial" panose="020B0604020202020204" pitchFamily="34" charset="0"/>
                <a:cs typeface="Arial" panose="020B0604020202020204" pitchFamily="34" charset="0"/>
              </a:rPr>
              <a:t>.</a:t>
            </a:r>
            <a:endParaRPr lang="en-US" altLang="en-US" sz="2800" dirty="0">
              <a:solidFill>
                <a:srgbClr val="C00000"/>
              </a:solidFill>
              <a:latin typeface="Arial" charset="0"/>
              <a:cs typeface="Arial" charset="0"/>
            </a:endParaRPr>
          </a:p>
          <a:p>
            <a:pPr marL="457200" indent="-457200" algn="l">
              <a:buFont typeface="Wingdings" panose="05000000000000000000" pitchFamily="2" charset="2"/>
              <a:buChar char=""/>
              <a:defRPr/>
            </a:pPr>
            <a:endParaRPr lang="en-US" sz="2800" dirty="0" smtClean="0">
              <a:solidFill>
                <a:srgbClr val="00B050"/>
              </a:solidFill>
              <a:latin typeface="Arial" panose="020B0604020202020204" pitchFamily="34" charset="0"/>
              <a:cs typeface="Arial" panose="020B0604020202020204" pitchFamily="34" charset="0"/>
            </a:endParaRPr>
          </a:p>
          <a:p>
            <a:pPr algn="l">
              <a:defRPr/>
            </a:pPr>
            <a:endParaRPr lang="en-US" sz="2800" dirty="0">
              <a:solidFill>
                <a:prstClr val="black">
                  <a:tint val="75000"/>
                </a:prstClr>
              </a:solidFill>
              <a:latin typeface="Arial" panose="020B0604020202020204" pitchFamily="34" charset="0"/>
              <a:cs typeface="Arial" panose="020B0604020202020204" pitchFamily="34" charset="0"/>
            </a:endParaRPr>
          </a:p>
        </p:txBody>
      </p:sp>
      <p:sp>
        <p:nvSpPr>
          <p:cNvPr id="8" name="TextBox 7"/>
          <p:cNvSpPr txBox="1"/>
          <p:nvPr/>
        </p:nvSpPr>
        <p:spPr>
          <a:xfrm>
            <a:off x="7620000" y="6553200"/>
            <a:ext cx="817164" cy="261610"/>
          </a:xfrm>
          <a:prstGeom prst="rect">
            <a:avLst/>
          </a:prstGeom>
          <a:noFill/>
        </p:spPr>
        <p:txBody>
          <a:bodyPr wrap="square" rtlCol="0">
            <a:spAutoFit/>
          </a:bodyPr>
          <a:lstStyle/>
          <a:p>
            <a:pPr algn="ctr"/>
            <a:r>
              <a:rPr lang="en-US" sz="1100" dirty="0" smtClean="0">
                <a:solidFill>
                  <a:schemeClr val="bg1"/>
                </a:solidFill>
                <a:latin typeface="Century Gothic" panose="020B0502020202020204" pitchFamily="34" charset="0"/>
              </a:rPr>
              <a:t>SLIDE </a:t>
            </a:r>
            <a:fld id="{6FD6B7A6-E1EC-4D2B-BE3B-190BA12621E0}" type="slidenum">
              <a:rPr lang="en-US" sz="1100" smtClean="0">
                <a:solidFill>
                  <a:schemeClr val="bg1"/>
                </a:solidFill>
                <a:latin typeface="Century Gothic" panose="020B0502020202020204" pitchFamily="34" charset="0"/>
              </a:rPr>
              <a:pPr algn="ctr"/>
              <a:t>3</a:t>
            </a:fld>
            <a:endParaRPr lang="en-US" sz="1100" dirty="0">
              <a:solidFill>
                <a:schemeClr val="bg1"/>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schemeClr val="tx1">
                    <a:lumMod val="50000"/>
                    <a:lumOff val="50000"/>
                  </a:scheme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82568006"/>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400" y="381000"/>
            <a:ext cx="7266136"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93323" y="357187"/>
            <a:ext cx="5421677"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MONETARY POLICY LAGS</a:t>
            </a:r>
            <a:endParaRPr lang="en-US" sz="3300" dirty="0">
              <a:solidFill>
                <a:prstClr val="white"/>
              </a:solidFill>
              <a:latin typeface="Century Gothic" panose="020B0502020202020204"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30</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33" name="Content Placeholder 2"/>
          <p:cNvSpPr txBox="1">
            <a:spLocks/>
          </p:cNvSpPr>
          <p:nvPr/>
        </p:nvSpPr>
        <p:spPr>
          <a:xfrm>
            <a:off x="381000" y="1371600"/>
            <a:ext cx="7543800" cy="51131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Like fiscal policy, monetary policy is subject to four major lags: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information lags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recognition lags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decision lags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implementation lags</a:t>
            </a: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average time for monetary policy to affect the economy is 12 to 18 months.</a:t>
            </a:r>
            <a:endParaRPr lang="en-US" altLang="en-US" dirty="0">
              <a:latin typeface="Arial" charset="0"/>
              <a:cs typeface="Arial" charset="0"/>
            </a:endParaRPr>
          </a:p>
        </p:txBody>
      </p:sp>
    </p:spTree>
    <p:extLst>
      <p:ext uri="{BB962C8B-B14F-4D97-AF65-F5344CB8AC3E}">
        <p14:creationId xmlns:p14="http://schemas.microsoft.com/office/powerpoint/2010/main" val="4060022502"/>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Diagonal Corner Rectangle 53"/>
          <p:cNvSpPr/>
          <p:nvPr/>
        </p:nvSpPr>
        <p:spPr>
          <a:xfrm>
            <a:off x="152400" y="2743200"/>
            <a:ext cx="31242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152400" y="2840625"/>
            <a:ext cx="3124200" cy="523220"/>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KEY CONCEPTS</a:t>
            </a:r>
            <a:endParaRPr lang="en-US" sz="2800" dirty="0">
              <a:solidFill>
                <a:prstClr val="white"/>
              </a:solidFill>
              <a:latin typeface="Century Gothic" panose="020B0502020202020204" pitchFamily="34" charset="0"/>
            </a:endParaRPr>
          </a:p>
        </p:txBody>
      </p:sp>
      <p:sp>
        <p:nvSpPr>
          <p:cNvPr id="2" name="Left Brace 1"/>
          <p:cNvSpPr/>
          <p:nvPr/>
        </p:nvSpPr>
        <p:spPr>
          <a:xfrm>
            <a:off x="3352800" y="228600"/>
            <a:ext cx="838200" cy="6019800"/>
          </a:xfrm>
          <a:prstGeom prst="leftBrace">
            <a:avLst>
              <a:gd name="adj1" fmla="val 17911"/>
              <a:gd name="adj2" fmla="val 4731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Content Placeholder 2"/>
          <p:cNvSpPr txBox="1">
            <a:spLocks/>
          </p:cNvSpPr>
          <p:nvPr/>
        </p:nvSpPr>
        <p:spPr>
          <a:xfrm>
            <a:off x="4076699" y="228600"/>
            <a:ext cx="4076701" cy="6172200"/>
          </a:xfrm>
          <a:prstGeom prst="rect">
            <a:avLst/>
          </a:prstGeom>
          <a:ln>
            <a:miter lim="800000"/>
            <a:headEnd/>
            <a:tailEnd/>
          </a:ln>
          <a:extLst/>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Reserve ratio</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Reserve requirement</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Fractional reserve banking system</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Excess reserves</a:t>
            </a:r>
            <a:endParaRPr lang="en-US" sz="2400" i="1" dirty="0" smtClean="0">
              <a:solidFill>
                <a:prstClr val="black">
                  <a:lumMod val="65000"/>
                  <a:lumOff val="35000"/>
                </a:prstClr>
              </a:solidFill>
              <a:latin typeface="Arial" panose="020B0604020202020204" pitchFamily="34" charset="0"/>
              <a:cs typeface="Arial" panose="020B0604020202020204" pitchFamily="34" charset="0"/>
            </a:endParaRP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Money multiplier</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Leakages</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Solvency crisis</a:t>
            </a:r>
          </a:p>
          <a:p>
            <a:pPr>
              <a:defRPr/>
            </a:pPr>
            <a:r>
              <a:rPr lang="en-US" sz="2400" dirty="0" smtClean="0">
                <a:solidFill>
                  <a:prstClr val="black">
                    <a:lumMod val="65000"/>
                    <a:lumOff val="35000"/>
                  </a:prstClr>
                </a:solidFill>
                <a:latin typeface="Arial" panose="020B0604020202020204" pitchFamily="34" charset="0"/>
                <a:cs typeface="Arial" panose="020B0604020202020204" pitchFamily="34" charset="0"/>
              </a:rPr>
              <a:t>Federal Reserve System</a:t>
            </a:r>
          </a:p>
          <a:p>
            <a:r>
              <a:rPr lang="en-US" sz="2400" dirty="0" smtClean="0">
                <a:solidFill>
                  <a:prstClr val="black">
                    <a:lumMod val="65000"/>
                    <a:lumOff val="35000"/>
                  </a:prstClr>
                </a:solidFill>
                <a:latin typeface="Arial" panose="020B0604020202020204" pitchFamily="34" charset="0"/>
                <a:cs typeface="Arial" panose="020B0604020202020204" pitchFamily="34" charset="0"/>
              </a:rPr>
              <a:t>Federal Open Market Committee (FOMC)</a:t>
            </a:r>
          </a:p>
          <a:p>
            <a:r>
              <a:rPr lang="en-US" sz="2400" dirty="0" smtClean="0">
                <a:solidFill>
                  <a:prstClr val="black">
                    <a:lumMod val="65000"/>
                    <a:lumOff val="35000"/>
                  </a:prstClr>
                </a:solidFill>
                <a:latin typeface="Arial" panose="020B0604020202020204" pitchFamily="34" charset="0"/>
                <a:cs typeface="Arial" panose="020B0604020202020204" pitchFamily="34" charset="0"/>
              </a:rPr>
              <a:t>Federal funds rate</a:t>
            </a:r>
          </a:p>
          <a:p>
            <a:r>
              <a:rPr lang="en-US" sz="2400" dirty="0" smtClean="0">
                <a:solidFill>
                  <a:prstClr val="black">
                    <a:lumMod val="65000"/>
                    <a:lumOff val="35000"/>
                  </a:prstClr>
                </a:solidFill>
                <a:latin typeface="Arial" panose="020B0604020202020204" pitchFamily="34" charset="0"/>
                <a:cs typeface="Arial" panose="020B0604020202020204" pitchFamily="34" charset="0"/>
              </a:rPr>
              <a:t>Discount rate</a:t>
            </a:r>
          </a:p>
          <a:p>
            <a:r>
              <a:rPr lang="en-US" sz="2400" dirty="0" smtClean="0">
                <a:solidFill>
                  <a:prstClr val="black">
                    <a:lumMod val="65000"/>
                    <a:lumOff val="35000"/>
                  </a:prstClr>
                </a:solidFill>
                <a:latin typeface="Arial" panose="020B0604020202020204" pitchFamily="34" charset="0"/>
                <a:cs typeface="Arial" panose="020B0604020202020204" pitchFamily="34" charset="0"/>
              </a:rPr>
              <a:t>Open market operations</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31</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4182881"/>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1"/>
            <a:ext cx="8686800" cy="2057400"/>
          </a:xfrm>
          <a:prstGeom prst="round2DiagRect">
            <a:avLst>
              <a:gd name="adj1" fmla="val 15425"/>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152400" y="152400"/>
            <a:ext cx="8458200" cy="1815882"/>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IF THE RESERVE REQUIREMENT IS 10%, HOW MUCH TOTAL MONEY (INCLUDING THE INITIAL DEPOSIT) WILL A NEW DEPOSIT OF $500 POTENTIALLY INJECT INTO THE ECONOMY?  </a:t>
            </a:r>
            <a:endParaRPr lang="en-US" sz="2800" dirty="0">
              <a:solidFill>
                <a:prstClr val="white"/>
              </a:solidFill>
              <a:latin typeface="Century Gothic" panose="020B0502020202020204" pitchFamily="34" charset="0"/>
            </a:endParaRPr>
          </a:p>
        </p:txBody>
      </p:sp>
      <p:sp>
        <p:nvSpPr>
          <p:cNvPr id="11" name="Oval 10"/>
          <p:cNvSpPr/>
          <p:nvPr/>
        </p:nvSpPr>
        <p:spPr>
          <a:xfrm>
            <a:off x="1402080" y="34594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12" name="Oval 11"/>
          <p:cNvSpPr/>
          <p:nvPr/>
        </p:nvSpPr>
        <p:spPr>
          <a:xfrm>
            <a:off x="1402080" y="44500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13" name="Oval 12"/>
          <p:cNvSpPr/>
          <p:nvPr/>
        </p:nvSpPr>
        <p:spPr>
          <a:xfrm>
            <a:off x="1447800" y="24384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14" name="Straight Connector 13"/>
          <p:cNvCxnSpPr>
            <a:stCxn id="13" idx="6"/>
          </p:cNvCxnSpPr>
          <p:nvPr/>
        </p:nvCxnSpPr>
        <p:spPr>
          <a:xfrm>
            <a:off x="2179320" y="280416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8100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8006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2720" y="23622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$50</a:t>
            </a:r>
            <a:endParaRPr lang="en-US" sz="3600" dirty="0">
              <a:solidFill>
                <a:prstClr val="white"/>
              </a:solidFill>
              <a:latin typeface="Century Gothic" panose="020B0502020202020204" pitchFamily="34" charset="0"/>
            </a:endParaRPr>
          </a:p>
        </p:txBody>
      </p:sp>
      <p:sp>
        <p:nvSpPr>
          <p:cNvPr id="18" name="Rectangle 17"/>
          <p:cNvSpPr/>
          <p:nvPr/>
        </p:nvSpPr>
        <p:spPr>
          <a:xfrm>
            <a:off x="2717482" y="33528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$500</a:t>
            </a:r>
            <a:endParaRPr lang="en-US" sz="3600" dirty="0">
              <a:solidFill>
                <a:prstClr val="white"/>
              </a:solidFill>
              <a:latin typeface="Century Gothic" panose="020B0502020202020204" pitchFamily="34" charset="0"/>
            </a:endParaRPr>
          </a:p>
        </p:txBody>
      </p:sp>
      <p:sp>
        <p:nvSpPr>
          <p:cNvPr id="19" name="Rectangle 18"/>
          <p:cNvSpPr/>
          <p:nvPr/>
        </p:nvSpPr>
        <p:spPr>
          <a:xfrm>
            <a:off x="2712720" y="43434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$2,500</a:t>
            </a:r>
            <a:endParaRPr lang="en-US" sz="3600" dirty="0">
              <a:solidFill>
                <a:prstClr val="white"/>
              </a:solidFill>
              <a:latin typeface="Century Gothic" panose="020B0502020202020204" pitchFamily="34" charset="0"/>
            </a:endParaRPr>
          </a:p>
        </p:txBody>
      </p:sp>
      <p:sp>
        <p:nvSpPr>
          <p:cNvPr id="20" name="Oval 19"/>
          <p:cNvSpPr/>
          <p:nvPr/>
        </p:nvSpPr>
        <p:spPr>
          <a:xfrm>
            <a:off x="1402080" y="54102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cxnSp>
        <p:nvCxnSpPr>
          <p:cNvPr id="22" name="Straight Connector 21"/>
          <p:cNvCxnSpPr/>
          <p:nvPr/>
        </p:nvCxnSpPr>
        <p:spPr>
          <a:xfrm>
            <a:off x="2133600" y="57607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17482" y="53340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$5,000</a:t>
            </a:r>
            <a:endParaRPr lang="en-US" sz="3600" dirty="0">
              <a:solidFill>
                <a:prstClr val="white"/>
              </a:solidFill>
              <a:latin typeface="Century Gothic" panose="020B0502020202020204" pitchFamily="34" charset="0"/>
            </a:endParaRPr>
          </a:p>
        </p:txBody>
      </p:sp>
      <p:sp>
        <p:nvSpPr>
          <p:cNvPr id="25" name="TextBox 24"/>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32</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028009099"/>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ng\Dropbox\Camera Uploads\2013-06-10 12.26.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199" y="0"/>
            <a:ext cx="9220200" cy="6578600"/>
          </a:xfrm>
          <a:prstGeom prst="rect">
            <a:avLst/>
          </a:prstGeom>
          <a:noFill/>
          <a:extLst>
            <a:ext uri="{909E8E84-426E-40DD-AFC4-6F175D3DCCD1}">
              <a14:hiddenFill xmlns:a14="http://schemas.microsoft.com/office/drawing/2010/main">
                <a:solidFill>
                  <a:srgbClr val="FFFFFF"/>
                </a:solidFill>
              </a14:hiddenFill>
            </a:ext>
          </a:extLst>
        </p:spPr>
      </p:pic>
      <p:sp>
        <p:nvSpPr>
          <p:cNvPr id="12" name="Chevron 11"/>
          <p:cNvSpPr/>
          <p:nvPr/>
        </p:nvSpPr>
        <p:spPr>
          <a:xfrm rot="16200000">
            <a:off x="723900" y="622300"/>
            <a:ext cx="914400" cy="2057400"/>
          </a:xfrm>
          <a:prstGeom prst="chevron">
            <a:avLst>
              <a:gd name="adj" fmla="val 43074"/>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3" name="Rectangle 12"/>
          <p:cNvSpPr/>
          <p:nvPr/>
        </p:nvSpPr>
        <p:spPr>
          <a:xfrm>
            <a:off x="152400" y="0"/>
            <a:ext cx="2057400" cy="17018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ounded Rectangle 7"/>
          <p:cNvSpPr/>
          <p:nvPr/>
        </p:nvSpPr>
        <p:spPr>
          <a:xfrm>
            <a:off x="200020" y="4876800"/>
            <a:ext cx="8791580" cy="1537395"/>
          </a:xfrm>
          <a:prstGeom prst="roundRect">
            <a:avLst>
              <a:gd name="adj" fmla="val 10747"/>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304800" y="4939605"/>
            <a:ext cx="8458200" cy="1384995"/>
          </a:xfrm>
          <a:prstGeom prst="rect">
            <a:avLst/>
          </a:prstGeom>
          <a:noFill/>
        </p:spPr>
        <p:txBody>
          <a:bodyPr wrap="square">
            <a:spAutoFit/>
          </a:bodyPr>
          <a:lstStyle/>
          <a:p>
            <a:pPr algn="ctr">
              <a:defRPr/>
            </a:pPr>
            <a:r>
              <a:rPr lang="en-US" sz="2800" dirty="0" smtClean="0">
                <a:solidFill>
                  <a:prstClr val="black">
                    <a:lumMod val="65000"/>
                    <a:lumOff val="35000"/>
                  </a:prstClr>
                </a:solidFill>
                <a:latin typeface="Century Gothic" pitchFamily="34" charset="0"/>
              </a:rPr>
              <a:t>COINSTAR MACHINES CONVERT JARS OF COINS TO GIFT CARDS. HOW MIGHT THIS AFFECT MONEY CREATION?</a:t>
            </a:r>
            <a:endParaRPr lang="en-US" sz="2800" dirty="0">
              <a:solidFill>
                <a:prstClr val="black">
                  <a:lumMod val="65000"/>
                  <a:lumOff val="35000"/>
                </a:prstClr>
              </a:solidFill>
              <a:latin typeface="Arial" pitchFamily="34" charset="0"/>
            </a:endParaRPr>
          </a:p>
        </p:txBody>
      </p:sp>
      <p:sp>
        <p:nvSpPr>
          <p:cNvPr id="11" name="Rectangle 13"/>
          <p:cNvSpPr>
            <a:spLocks noChangeArrowheads="1"/>
          </p:cNvSpPr>
          <p:nvPr/>
        </p:nvSpPr>
        <p:spPr bwMode="auto">
          <a:xfrm>
            <a:off x="-76200" y="1778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40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3600" b="1">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3200" b="1">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9pPr>
          </a:lstStyle>
          <a:p>
            <a:pPr algn="ctr" eaLnBrk="1" hangingPunct="1">
              <a:spcBef>
                <a:spcPct val="0"/>
              </a:spcBef>
              <a:buFontTx/>
              <a:buNone/>
            </a:pPr>
            <a:r>
              <a:rPr lang="en-US" altLang="en-US" sz="3100" b="0" dirty="0">
                <a:solidFill>
                  <a:srgbClr val="FFFFFF"/>
                </a:solidFill>
                <a:latin typeface="Century Gothic" pitchFamily="34" charset="0"/>
              </a:rPr>
              <a:t>PRACTICE QUESTION</a:t>
            </a: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33</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4" name="TextBox 13"/>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ERIC CHIANG</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4217896181"/>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1"/>
            <a:ext cx="8686800" cy="1904999"/>
          </a:xfrm>
          <a:prstGeom prst="round2DiagRect">
            <a:avLst>
              <a:gd name="adj1" fmla="val 15425"/>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157655" y="277088"/>
            <a:ext cx="8284764" cy="1384995"/>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IF THE RESERVE REQUIREMENT IS 10% BUT BANKS HOLD AN EXTRA 10% IN RESERVES, HOW DOES THIS AFFECT THE MONEY MULTIPLIER?</a:t>
            </a:r>
            <a:endParaRPr lang="en-US" sz="2800" dirty="0">
              <a:solidFill>
                <a:prstClr val="white"/>
              </a:solidFill>
              <a:latin typeface="Century Gothic" panose="020B0502020202020204" pitchFamily="34" charset="0"/>
            </a:endParaRPr>
          </a:p>
        </p:txBody>
      </p:sp>
      <p:sp>
        <p:nvSpPr>
          <p:cNvPr id="11" name="Oval 10"/>
          <p:cNvSpPr/>
          <p:nvPr/>
        </p:nvSpPr>
        <p:spPr>
          <a:xfrm>
            <a:off x="1402080" y="34594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12" name="Oval 11"/>
          <p:cNvSpPr/>
          <p:nvPr/>
        </p:nvSpPr>
        <p:spPr>
          <a:xfrm>
            <a:off x="1402080" y="44500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13" name="Oval 12"/>
          <p:cNvSpPr/>
          <p:nvPr/>
        </p:nvSpPr>
        <p:spPr>
          <a:xfrm>
            <a:off x="1447800" y="24384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14" name="Straight Connector 13"/>
          <p:cNvCxnSpPr>
            <a:stCxn id="13" idx="6"/>
          </p:cNvCxnSpPr>
          <p:nvPr/>
        </p:nvCxnSpPr>
        <p:spPr>
          <a:xfrm>
            <a:off x="2179320" y="280416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8100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8006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2720" y="23622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IT FALLS FROM 10 TO 5.</a:t>
            </a:r>
            <a:endParaRPr lang="en-US" sz="2200" dirty="0">
              <a:solidFill>
                <a:prstClr val="white"/>
              </a:solidFill>
              <a:latin typeface="Century Gothic" panose="020B0502020202020204" pitchFamily="34" charset="0"/>
            </a:endParaRPr>
          </a:p>
        </p:txBody>
      </p:sp>
      <p:sp>
        <p:nvSpPr>
          <p:cNvPr id="18" name="Rectangle 17"/>
          <p:cNvSpPr/>
          <p:nvPr/>
        </p:nvSpPr>
        <p:spPr>
          <a:xfrm>
            <a:off x="2717482" y="33528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IT FALLS FROM 20 TO 10.</a:t>
            </a:r>
            <a:endParaRPr lang="en-US" sz="2200" dirty="0">
              <a:solidFill>
                <a:prstClr val="white"/>
              </a:solidFill>
              <a:latin typeface="Century Gothic" panose="020B0502020202020204" pitchFamily="34" charset="0"/>
            </a:endParaRPr>
          </a:p>
        </p:txBody>
      </p:sp>
      <p:sp>
        <p:nvSpPr>
          <p:cNvPr id="19" name="Rectangle 18"/>
          <p:cNvSpPr/>
          <p:nvPr/>
        </p:nvSpPr>
        <p:spPr>
          <a:xfrm>
            <a:off x="2712720" y="43434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IT RISES FROM 5 TO 10.</a:t>
            </a:r>
            <a:endParaRPr lang="en-US" sz="2200" dirty="0">
              <a:solidFill>
                <a:prstClr val="white"/>
              </a:solidFill>
              <a:latin typeface="Century Gothic" panose="020B0502020202020204" pitchFamily="34" charset="0"/>
            </a:endParaRPr>
          </a:p>
        </p:txBody>
      </p:sp>
      <p:sp>
        <p:nvSpPr>
          <p:cNvPr id="20" name="Oval 19"/>
          <p:cNvSpPr/>
          <p:nvPr/>
        </p:nvSpPr>
        <p:spPr>
          <a:xfrm>
            <a:off x="1402080" y="54102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cxnSp>
        <p:nvCxnSpPr>
          <p:cNvPr id="22" name="Straight Connector 21"/>
          <p:cNvCxnSpPr/>
          <p:nvPr/>
        </p:nvCxnSpPr>
        <p:spPr>
          <a:xfrm>
            <a:off x="2133600" y="57607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17482" y="53340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IT RISES FROM 10 TO 20.</a:t>
            </a:r>
            <a:endParaRPr lang="en-US" sz="2200" dirty="0">
              <a:solidFill>
                <a:prstClr val="white"/>
              </a:solidFill>
              <a:latin typeface="Century Gothic" panose="020B0502020202020204" pitchFamily="34" charset="0"/>
            </a:endParaRPr>
          </a:p>
        </p:txBody>
      </p:sp>
      <p:sp>
        <p:nvSpPr>
          <p:cNvPr id="25" name="TextBox 24"/>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34</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89954114"/>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iang\Dropbox\Eric Chiang - Jeremys slide files\Core3e Pictures\ch23_23un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5059977"/>
          </a:xfrm>
          <a:prstGeom prst="rect">
            <a:avLst/>
          </a:prstGeom>
          <a:noFill/>
          <a:extLst>
            <a:ext uri="{909E8E84-426E-40DD-AFC4-6F175D3DCCD1}">
              <a14:hiddenFill xmlns:a14="http://schemas.microsoft.com/office/drawing/2010/main">
                <a:solidFill>
                  <a:srgbClr val="FFFFFF"/>
                </a:solidFill>
              </a14:hiddenFill>
            </a:ext>
          </a:extLst>
        </p:spPr>
      </p:pic>
      <p:sp>
        <p:nvSpPr>
          <p:cNvPr id="12" name="Chevron 11"/>
          <p:cNvSpPr/>
          <p:nvPr/>
        </p:nvSpPr>
        <p:spPr>
          <a:xfrm rot="16200000">
            <a:off x="723900" y="622300"/>
            <a:ext cx="914400" cy="2057400"/>
          </a:xfrm>
          <a:prstGeom prst="chevron">
            <a:avLst>
              <a:gd name="adj" fmla="val 43074"/>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3" name="Rectangle 12"/>
          <p:cNvSpPr/>
          <p:nvPr/>
        </p:nvSpPr>
        <p:spPr>
          <a:xfrm>
            <a:off x="152400" y="0"/>
            <a:ext cx="2057400" cy="17018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ounded Rectangle 7"/>
          <p:cNvSpPr/>
          <p:nvPr/>
        </p:nvSpPr>
        <p:spPr>
          <a:xfrm>
            <a:off x="0" y="5029200"/>
            <a:ext cx="9144000" cy="1508105"/>
          </a:xfrm>
          <a:prstGeom prst="roundRect">
            <a:avLst>
              <a:gd name="adj" fmla="val 10747"/>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0" y="5059977"/>
            <a:ext cx="9144000" cy="1477328"/>
          </a:xfrm>
          <a:prstGeom prst="rect">
            <a:avLst/>
          </a:prstGeom>
          <a:noFill/>
        </p:spPr>
        <p:txBody>
          <a:bodyPr wrap="square">
            <a:spAutoFit/>
          </a:bodyPr>
          <a:lstStyle/>
          <a:p>
            <a:pPr algn="ctr">
              <a:defRPr/>
            </a:pPr>
            <a:r>
              <a:rPr lang="en-US" sz="3000" dirty="0" smtClean="0">
                <a:solidFill>
                  <a:prstClr val="black">
                    <a:lumMod val="65000"/>
                    <a:lumOff val="35000"/>
                  </a:prstClr>
                </a:solidFill>
                <a:latin typeface="Century Gothic" pitchFamily="34" charset="0"/>
              </a:rPr>
              <a:t>MEMBERS OF THE FED BOARD OF GOVERNORS SERVE 14-YEAR TERMS. WHY SO LONG? WOULDN’T SHORTER TERMS BE BETTER?</a:t>
            </a:r>
            <a:endParaRPr lang="en-US" sz="3000" dirty="0">
              <a:solidFill>
                <a:prstClr val="black">
                  <a:lumMod val="65000"/>
                  <a:lumOff val="35000"/>
                </a:prstClr>
              </a:solidFill>
              <a:latin typeface="Arial" pitchFamily="34" charset="0"/>
            </a:endParaRPr>
          </a:p>
        </p:txBody>
      </p:sp>
      <p:sp>
        <p:nvSpPr>
          <p:cNvPr id="11" name="Rectangle 13"/>
          <p:cNvSpPr>
            <a:spLocks noChangeArrowheads="1"/>
          </p:cNvSpPr>
          <p:nvPr/>
        </p:nvSpPr>
        <p:spPr bwMode="auto">
          <a:xfrm>
            <a:off x="-76200" y="1778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40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3600" b="1">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3200" b="1">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9pPr>
          </a:lstStyle>
          <a:p>
            <a:pPr algn="ctr" eaLnBrk="1" hangingPunct="1">
              <a:spcBef>
                <a:spcPct val="0"/>
              </a:spcBef>
              <a:buFontTx/>
              <a:buNone/>
            </a:pPr>
            <a:r>
              <a:rPr lang="en-US" altLang="en-US" sz="3100" b="0" dirty="0">
                <a:solidFill>
                  <a:srgbClr val="FFFFFF"/>
                </a:solidFill>
                <a:latin typeface="Century Gothic" pitchFamily="34" charset="0"/>
              </a:rPr>
              <a:t>PRACTICE QUESTION</a:t>
            </a: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35</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4" name="TextBox 13"/>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HISHAM IBRAHIM/CORBIS</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620412381"/>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1"/>
            <a:ext cx="8686800" cy="1828799"/>
          </a:xfrm>
          <a:prstGeom prst="round2DiagRect">
            <a:avLst>
              <a:gd name="adj1" fmla="val 15425"/>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152400" y="215205"/>
            <a:ext cx="8229600" cy="1384995"/>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WHICH OF THE FOLLOWING TOOLS IS THE FED </a:t>
            </a:r>
            <a:r>
              <a:rPr lang="en-US" sz="2800" b="1" dirty="0" smtClean="0">
                <a:solidFill>
                  <a:prstClr val="white"/>
                </a:solidFill>
                <a:latin typeface="Century Gothic" panose="020B0502020202020204" pitchFamily="34" charset="0"/>
              </a:rPr>
              <a:t>MOST </a:t>
            </a:r>
            <a:r>
              <a:rPr lang="en-US" sz="2800" dirty="0" smtClean="0">
                <a:solidFill>
                  <a:prstClr val="white"/>
                </a:solidFill>
                <a:latin typeface="Century Gothic" panose="020B0502020202020204" pitchFamily="34" charset="0"/>
              </a:rPr>
              <a:t>LIKELY</a:t>
            </a:r>
            <a:r>
              <a:rPr lang="en-US" sz="2800" i="1" dirty="0" smtClean="0">
                <a:solidFill>
                  <a:prstClr val="white"/>
                </a:solidFill>
                <a:latin typeface="Century Gothic" panose="020B0502020202020204" pitchFamily="34" charset="0"/>
              </a:rPr>
              <a:t> </a:t>
            </a:r>
            <a:r>
              <a:rPr lang="en-US" sz="2800" dirty="0" smtClean="0">
                <a:solidFill>
                  <a:prstClr val="white"/>
                </a:solidFill>
                <a:latin typeface="Century Gothic" panose="020B0502020202020204" pitchFamily="34" charset="0"/>
              </a:rPr>
              <a:t>TO USE TO DEAL WITH A MACROECONOMIC PROBLEM?</a:t>
            </a:r>
            <a:endParaRPr lang="en-US" sz="2800" dirty="0">
              <a:solidFill>
                <a:prstClr val="white"/>
              </a:solidFill>
              <a:latin typeface="Century Gothic" panose="020B0502020202020204" pitchFamily="34" charset="0"/>
            </a:endParaRPr>
          </a:p>
        </p:txBody>
      </p:sp>
      <p:sp>
        <p:nvSpPr>
          <p:cNvPr id="11" name="Oval 10"/>
          <p:cNvSpPr/>
          <p:nvPr/>
        </p:nvSpPr>
        <p:spPr>
          <a:xfrm>
            <a:off x="1402080" y="34594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12" name="Oval 11"/>
          <p:cNvSpPr/>
          <p:nvPr/>
        </p:nvSpPr>
        <p:spPr>
          <a:xfrm>
            <a:off x="1402080" y="44500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13" name="Oval 12"/>
          <p:cNvSpPr/>
          <p:nvPr/>
        </p:nvSpPr>
        <p:spPr>
          <a:xfrm>
            <a:off x="1447800" y="24384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14" name="Straight Connector 13"/>
          <p:cNvCxnSpPr>
            <a:stCxn id="13" idx="6"/>
          </p:cNvCxnSpPr>
          <p:nvPr/>
        </p:nvCxnSpPr>
        <p:spPr>
          <a:xfrm>
            <a:off x="2179320" y="280416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8100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8006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2720" y="23622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ADJUSTING THE RESERVE REQUIREMENT</a:t>
            </a:r>
            <a:endParaRPr lang="en-US" sz="2200" dirty="0">
              <a:solidFill>
                <a:prstClr val="white"/>
              </a:solidFill>
              <a:latin typeface="Century Gothic" panose="020B0502020202020204" pitchFamily="34" charset="0"/>
            </a:endParaRPr>
          </a:p>
        </p:txBody>
      </p:sp>
      <p:sp>
        <p:nvSpPr>
          <p:cNvPr id="18" name="Rectangle 17"/>
          <p:cNvSpPr/>
          <p:nvPr/>
        </p:nvSpPr>
        <p:spPr>
          <a:xfrm>
            <a:off x="2717482" y="33528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CHANGING THE DISCOUNT RATE</a:t>
            </a:r>
            <a:endParaRPr lang="en-US" sz="2200" dirty="0">
              <a:solidFill>
                <a:prstClr val="white"/>
              </a:solidFill>
              <a:latin typeface="Century Gothic" panose="020B0502020202020204" pitchFamily="34" charset="0"/>
            </a:endParaRPr>
          </a:p>
        </p:txBody>
      </p:sp>
      <p:sp>
        <p:nvSpPr>
          <p:cNvPr id="19" name="Rectangle 18"/>
          <p:cNvSpPr/>
          <p:nvPr/>
        </p:nvSpPr>
        <p:spPr>
          <a:xfrm>
            <a:off x="2712720" y="4343400"/>
            <a:ext cx="43738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USING OPEN MARKET OPERATIONS</a:t>
            </a:r>
            <a:endParaRPr lang="en-US" sz="2200" dirty="0">
              <a:solidFill>
                <a:prstClr val="white"/>
              </a:solidFill>
              <a:latin typeface="Century Gothic" panose="020B0502020202020204" pitchFamily="34" charset="0"/>
            </a:endParaRPr>
          </a:p>
        </p:txBody>
      </p:sp>
      <p:sp>
        <p:nvSpPr>
          <p:cNvPr id="20" name="Oval 19"/>
          <p:cNvSpPr/>
          <p:nvPr/>
        </p:nvSpPr>
        <p:spPr>
          <a:xfrm>
            <a:off x="1402080" y="54102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cxnSp>
        <p:nvCxnSpPr>
          <p:cNvPr id="22" name="Straight Connector 21"/>
          <p:cNvCxnSpPr/>
          <p:nvPr/>
        </p:nvCxnSpPr>
        <p:spPr>
          <a:xfrm>
            <a:off x="2133600" y="57607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17482" y="5334000"/>
            <a:ext cx="43691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RAISING THE DEPOSIT LIMIT  PROTECTED BY FDIC</a:t>
            </a:r>
            <a:endParaRPr lang="en-US" sz="2200" dirty="0">
              <a:solidFill>
                <a:prstClr val="white"/>
              </a:solidFill>
              <a:latin typeface="Century Gothic" panose="020B0502020202020204" pitchFamily="34" charset="0"/>
            </a:endParaRPr>
          </a:p>
        </p:txBody>
      </p:sp>
      <p:sp>
        <p:nvSpPr>
          <p:cNvPr id="25" name="TextBox 24"/>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36</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720614990"/>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421" t="18641" r="8249" b="10087"/>
          <a:stretch/>
        </p:blipFill>
        <p:spPr>
          <a:xfrm>
            <a:off x="3008318" y="0"/>
            <a:ext cx="6135682" cy="6583680"/>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3421" t="18641" r="76297" b="10087"/>
          <a:stretch/>
        </p:blipFill>
        <p:spPr>
          <a:xfrm>
            <a:off x="1" y="0"/>
            <a:ext cx="3886200" cy="6583680"/>
          </a:xfrm>
          <a:prstGeom prst="rect">
            <a:avLst/>
          </a:prstGeom>
        </p:spPr>
      </p:pic>
      <p:sp>
        <p:nvSpPr>
          <p:cNvPr id="9" name="Rectangle 8"/>
          <p:cNvSpPr/>
          <p:nvPr/>
        </p:nvSpPr>
        <p:spPr>
          <a:xfrm>
            <a:off x="-2975" y="3239632"/>
            <a:ext cx="9146975" cy="15518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056318" y="3239632"/>
            <a:ext cx="1676400" cy="155188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046329" y="3291840"/>
            <a:ext cx="1686388" cy="1446550"/>
          </a:xfrm>
          <a:prstGeom prst="rect">
            <a:avLst/>
          </a:prstGeom>
          <a:noFill/>
        </p:spPr>
        <p:txBody>
          <a:bodyPr wrap="square" rtlCol="0">
            <a:spAutoFit/>
          </a:bodyPr>
          <a:lstStyle/>
          <a:p>
            <a:pPr algn="ctr"/>
            <a:r>
              <a:rPr lang="en-US" sz="8800" dirty="0" smtClean="0">
                <a:solidFill>
                  <a:prstClr val="white"/>
                </a:solidFill>
                <a:latin typeface="Arial Black" panose="020B0A04020102020204" pitchFamily="34" charset="0"/>
              </a:rPr>
              <a:t>23</a:t>
            </a:r>
            <a:endParaRPr lang="en-US" sz="8800" dirty="0">
              <a:solidFill>
                <a:prstClr val="white"/>
              </a:solidFill>
              <a:latin typeface="Arial Black" panose="020B0A04020102020204" pitchFamily="34" charset="0"/>
            </a:endParaRPr>
          </a:p>
        </p:txBody>
      </p:sp>
      <p:sp>
        <p:nvSpPr>
          <p:cNvPr id="13" name="TextBox 12"/>
          <p:cNvSpPr txBox="1"/>
          <p:nvPr/>
        </p:nvSpPr>
        <p:spPr>
          <a:xfrm>
            <a:off x="914400" y="3536681"/>
            <a:ext cx="4532010" cy="769441"/>
          </a:xfrm>
          <a:prstGeom prst="rect">
            <a:avLst/>
          </a:prstGeom>
          <a:noFill/>
        </p:spPr>
        <p:txBody>
          <a:bodyPr wrap="none" rtlCol="0">
            <a:spAutoFit/>
          </a:bodyPr>
          <a:lstStyle/>
          <a:p>
            <a:r>
              <a:rPr lang="en-US" sz="4400" b="1" dirty="0">
                <a:solidFill>
                  <a:prstClr val="black">
                    <a:lumMod val="65000"/>
                    <a:lumOff val="35000"/>
                  </a:prstClr>
                </a:solidFill>
                <a:latin typeface="Segoe UI Light" panose="020B0502040204020203" pitchFamily="34" charset="0"/>
              </a:rPr>
              <a:t>END OF CHAPTER</a:t>
            </a:r>
          </a:p>
        </p:txBody>
      </p:sp>
      <p:sp>
        <p:nvSpPr>
          <p:cNvPr id="14" name="TextBox 13"/>
          <p:cNvSpPr txBox="1"/>
          <p:nvPr/>
        </p:nvSpPr>
        <p:spPr>
          <a:xfrm>
            <a:off x="990600" y="4191000"/>
            <a:ext cx="3038011" cy="338554"/>
          </a:xfrm>
          <a:prstGeom prst="rect">
            <a:avLst/>
          </a:prstGeom>
          <a:noFill/>
        </p:spPr>
        <p:txBody>
          <a:bodyPr wrap="none" rtlCol="0">
            <a:spAutoFit/>
          </a:bodyPr>
          <a:lstStyle/>
          <a:p>
            <a:endParaRPr lang="en-US" sz="200" dirty="0">
              <a:solidFill>
                <a:prstClr val="white"/>
              </a:solidFill>
            </a:endParaRPr>
          </a:p>
          <a:p>
            <a:r>
              <a:rPr lang="en-US" sz="1400" dirty="0">
                <a:solidFill>
                  <a:prstClr val="black">
                    <a:lumMod val="65000"/>
                    <a:lumOff val="35000"/>
                  </a:prstClr>
                </a:solidFill>
                <a:latin typeface="Century Gothic" panose="020B0502020202020204" pitchFamily="34" charset="0"/>
              </a:rPr>
              <a:t>SLIDES CREATED BY ERIC CHIANG</a:t>
            </a:r>
          </a:p>
        </p:txBody>
      </p:sp>
      <p:cxnSp>
        <p:nvCxnSpPr>
          <p:cNvPr id="11" name="Straight Connector 10"/>
          <p:cNvCxnSpPr/>
          <p:nvPr/>
        </p:nvCxnSpPr>
        <p:spPr>
          <a:xfrm>
            <a:off x="6211881" y="4572000"/>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82537" y="6553200"/>
            <a:ext cx="1037463" cy="261610"/>
          </a:xfrm>
          <a:prstGeom prst="rect">
            <a:avLst/>
          </a:prstGeom>
          <a:noFill/>
        </p:spPr>
        <p:txBody>
          <a:bodyPr wrap="none" rtlCol="0">
            <a:spAutoFit/>
          </a:bodyPr>
          <a:lstStyle/>
          <a:p>
            <a:r>
              <a:rPr lang="en-US" sz="1100" dirty="0">
                <a:solidFill>
                  <a:prstClr val="black">
                    <a:lumMod val="50000"/>
                    <a:lumOff val="50000"/>
                  </a:prstClr>
                </a:solidFill>
                <a:latin typeface="Century Gothic" panose="020B0502020202020204" pitchFamily="34" charset="0"/>
              </a:rPr>
              <a:t>CHAPTER </a:t>
            </a:r>
            <a:r>
              <a:rPr lang="en-US" sz="1100" dirty="0" smtClean="0">
                <a:solidFill>
                  <a:prstClr val="black">
                    <a:lumMod val="50000"/>
                    <a:lumOff val="50000"/>
                  </a:prstClr>
                </a:solidFill>
                <a:latin typeface="Century Gothic" panose="020B0502020202020204" pitchFamily="34" charset="0"/>
              </a:rPr>
              <a:t>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7" name="TextBox 16"/>
          <p:cNvSpPr txBox="1"/>
          <p:nvPr/>
        </p:nvSpPr>
        <p:spPr>
          <a:xfrm>
            <a:off x="7620000" y="6553200"/>
            <a:ext cx="817164" cy="261610"/>
          </a:xfrm>
          <a:prstGeom prst="rect">
            <a:avLst/>
          </a:prstGeom>
          <a:noFill/>
        </p:spPr>
        <p:txBody>
          <a:bodyPr wrap="square" rtlCol="0">
            <a:spAutoFit/>
          </a:bodyPr>
          <a:lstStyle/>
          <a:p>
            <a:pPr algn="ctr"/>
            <a:r>
              <a:rPr lang="en-US" sz="1100" dirty="0">
                <a:solidFill>
                  <a:prstClr val="white"/>
                </a:solidFill>
                <a:latin typeface="Century Gothic" panose="020B0502020202020204" pitchFamily="34" charset="0"/>
              </a:rPr>
              <a:t>SLIDE </a:t>
            </a:r>
            <a:r>
              <a:rPr lang="en-US" sz="1100" dirty="0" smtClean="0">
                <a:solidFill>
                  <a:prstClr val="white"/>
                </a:solidFill>
                <a:latin typeface="Century Gothic" panose="020B0502020202020204" pitchFamily="34" charset="0"/>
              </a:rPr>
              <a:t>37</a:t>
            </a:r>
            <a:endParaRPr lang="en-US" sz="1100" dirty="0">
              <a:solidFill>
                <a:prstClr val="white"/>
              </a:solidFill>
              <a:latin typeface="Century Gothic" panose="020B0502020202020204" pitchFamily="34" charset="0"/>
            </a:endParaRPr>
          </a:p>
        </p:txBody>
      </p:sp>
      <p:sp>
        <p:nvSpPr>
          <p:cNvPr id="18" name="TextBox 17"/>
          <p:cNvSpPr txBox="1"/>
          <p:nvPr/>
        </p:nvSpPr>
        <p:spPr>
          <a:xfrm>
            <a:off x="0" y="6398568"/>
            <a:ext cx="3483429" cy="230832"/>
          </a:xfrm>
          <a:prstGeom prst="rect">
            <a:avLst/>
          </a:prstGeom>
          <a:noFill/>
        </p:spPr>
        <p:txBody>
          <a:bodyPr vert="horz" wrap="square" rtlCol="0">
            <a:spAutoFit/>
          </a:bodyPr>
          <a:lstStyle/>
          <a:p>
            <a:r>
              <a:rPr lang="en-US" sz="900" dirty="0" err="1">
                <a:latin typeface="Century Gothic" pitchFamily="34" charset="0"/>
              </a:rPr>
              <a:t>Tshooter</a:t>
            </a:r>
            <a:r>
              <a:rPr lang="en-US" sz="900" dirty="0">
                <a:latin typeface="Century Gothic" pitchFamily="34" charset="0"/>
              </a:rPr>
              <a:t>/</a:t>
            </a:r>
            <a:r>
              <a:rPr lang="en-US" sz="900" dirty="0" err="1">
                <a:latin typeface="Century Gothic" pitchFamily="34" charset="0"/>
              </a:rPr>
              <a:t>Shutterstock</a:t>
            </a:r>
            <a:r>
              <a:rPr lang="en-US" sz="900" dirty="0">
                <a:latin typeface="Century Gothic" pitchFamily="34" charset="0"/>
              </a:rPr>
              <a:t>; Anton </a:t>
            </a:r>
            <a:r>
              <a:rPr lang="en-US" sz="900" dirty="0" err="1">
                <a:latin typeface="Century Gothic" pitchFamily="34" charset="0"/>
              </a:rPr>
              <a:t>Balazh</a:t>
            </a:r>
            <a:r>
              <a:rPr lang="en-US" sz="900" dirty="0">
                <a:latin typeface="Century Gothic" pitchFamily="34" charset="0"/>
              </a:rPr>
              <a:t>/</a:t>
            </a:r>
            <a:r>
              <a:rPr lang="en-US" sz="900" dirty="0" err="1">
                <a:latin typeface="Century Gothic" pitchFamily="34" charset="0"/>
              </a:rPr>
              <a:t>Shutterstock</a:t>
            </a:r>
            <a:endParaRPr lang="en-US" sz="900" dirty="0">
              <a:latin typeface="Century Gothic" pitchFamily="34" charset="0"/>
            </a:endParaRPr>
          </a:p>
        </p:txBody>
      </p:sp>
    </p:spTree>
    <p:extLst>
      <p:ext uri="{BB962C8B-B14F-4D97-AF65-F5344CB8AC3E}">
        <p14:creationId xmlns:p14="http://schemas.microsoft.com/office/powerpoint/2010/main" val="352549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ng\Dropbox\Eric Chiang - Jeremys slide files\Core3e Pictures\ch22_22un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58763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81000" y="4953000"/>
            <a:ext cx="8229600" cy="15240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533400" y="4953000"/>
            <a:ext cx="7696200" cy="1607940"/>
          </a:xfrm>
        </p:spPr>
        <p:txBody>
          <a:bodyPr>
            <a:noAutofit/>
          </a:bodyPr>
          <a:lstStyle/>
          <a:p>
            <a:pPr marL="0" lvl="1" indent="0">
              <a:buFont typeface="Arial" pitchFamily="34" charset="0"/>
              <a:buNone/>
              <a:defRPr/>
            </a:pPr>
            <a:r>
              <a:rPr lang="en-US" sz="3200" dirty="0" smtClean="0">
                <a:solidFill>
                  <a:schemeClr val="bg1"/>
                </a:solidFill>
                <a:latin typeface="Century Gothic" panose="020B0502020202020204" pitchFamily="34" charset="0"/>
              </a:rPr>
              <a:t>MONEY IS CREATED WHEN FINANCIAL INSTITUTIONS ACCEPT DEPOSITS AND MAKE LOANS.</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9" name="TextBox 8"/>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JAMES LEYNSE/CORBIS</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284755404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5</a:t>
            </a:fld>
            <a:endParaRPr lang="en-US" sz="1100" dirty="0">
              <a:solidFill>
                <a:prstClr val="white"/>
              </a:solidFill>
              <a:latin typeface="Century Gothic" panose="020B0502020202020204" pitchFamily="34" charset="0"/>
            </a:endParaRPr>
          </a:p>
        </p:txBody>
      </p:sp>
      <p:sp>
        <p:nvSpPr>
          <p:cNvPr id="10" name="Rounded Rectangle 9"/>
          <p:cNvSpPr/>
          <p:nvPr/>
        </p:nvSpPr>
        <p:spPr>
          <a:xfrm>
            <a:off x="152400" y="381000"/>
            <a:ext cx="7438264"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316280" y="375196"/>
            <a:ext cx="7456120"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CREATING MONEY</a:t>
            </a:r>
            <a:endParaRPr lang="en-US" sz="3300" dirty="0">
              <a:solidFill>
                <a:prstClr val="white"/>
              </a:solidFill>
              <a:latin typeface="Century Gothic" panose="020B0502020202020204" pitchFamily="34" charset="0"/>
            </a:endParaRPr>
          </a:p>
        </p:txBody>
      </p:sp>
      <p:sp>
        <p:nvSpPr>
          <p:cNvPr id="13" name="TextBox 12"/>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8" name="Content Placeholder 2"/>
          <p:cNvSpPr txBox="1">
            <a:spLocks/>
          </p:cNvSpPr>
          <p:nvPr/>
        </p:nvSpPr>
        <p:spPr>
          <a:xfrm>
            <a:off x="228600" y="1371600"/>
            <a:ext cx="7799982"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Banks (financial institutions) act as a bridge between savers and borrowers. </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 bank’s ability to make loans (to create money) is limited to a certain percentage of its total customer deposits.</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Banks must hold a percentage of their total deposits as </a:t>
            </a:r>
            <a:r>
              <a:rPr lang="en-US" altLang="en-US" dirty="0" smtClean="0">
                <a:solidFill>
                  <a:srgbClr val="F79646"/>
                </a:solidFill>
                <a:latin typeface="Arial" panose="020B0604020202020204" pitchFamily="34" charset="0"/>
                <a:cs typeface="Arial" panose="020B0604020202020204" pitchFamily="34" charset="0"/>
              </a:rPr>
              <a:t>reserves</a:t>
            </a:r>
            <a:r>
              <a:rPr lang="en-US" altLang="en-US" dirty="0" smtClean="0">
                <a:solidFill>
                  <a:schemeClr val="tx1">
                    <a:lumMod val="50000"/>
                    <a:lumOff val="50000"/>
                  </a:schemeClr>
                </a:solidFill>
                <a:latin typeface="Arial" panose="020B0604020202020204" pitchFamily="34" charset="0"/>
                <a:cs typeface="Arial" panose="020B0604020202020204" pitchFamily="34" charset="0"/>
              </a:rPr>
              <a:t>.</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91002"/>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sosceles Triangle 21"/>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35774" y="426720"/>
            <a:ext cx="7331826"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420916"/>
            <a:ext cx="411042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BANKING RESERVES</a:t>
            </a:r>
            <a:endParaRPr lang="en-US" sz="3300" dirty="0">
              <a:solidFill>
                <a:prstClr val="white"/>
              </a:solidFill>
              <a:latin typeface="Century Gothic" panose="020B0502020202020204" pitchFamily="34" charset="0"/>
            </a:endParaRPr>
          </a:p>
        </p:txBody>
      </p:sp>
      <p:cxnSp>
        <p:nvCxnSpPr>
          <p:cNvPr id="7" name="Straight Connector 6"/>
          <p:cNvCxnSpPr/>
          <p:nvPr/>
        </p:nvCxnSpPr>
        <p:spPr>
          <a:xfrm>
            <a:off x="2057400" y="2464195"/>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85800" y="1577606"/>
            <a:ext cx="2734886" cy="1179818"/>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609600" y="1671336"/>
            <a:ext cx="2849186" cy="984885"/>
          </a:xfrm>
          <a:prstGeom prst="rect">
            <a:avLst/>
          </a:prstGeom>
          <a:noFill/>
        </p:spPr>
        <p:txBody>
          <a:bodyPr wrap="square" rtlCol="0">
            <a:spAutoFit/>
          </a:bodyPr>
          <a:lstStyle/>
          <a:p>
            <a:pPr marL="0" lvl="1" algn="ctr"/>
            <a:r>
              <a:rPr lang="en-US" altLang="en-US" sz="2900" dirty="0" smtClean="0">
                <a:solidFill>
                  <a:prstClr val="white"/>
                </a:solidFill>
                <a:latin typeface="Century Gothic" panose="020B0502020202020204" pitchFamily="34" charset="0"/>
                <a:cs typeface="Arial" charset="0"/>
              </a:rPr>
              <a:t>RESERVE  RATIO</a:t>
            </a:r>
            <a:endParaRPr lang="en-US" altLang="en-US" sz="2900" dirty="0">
              <a:solidFill>
                <a:prstClr val="white"/>
              </a:solidFill>
              <a:latin typeface="Century Gothic" panose="020B0502020202020204" pitchFamily="34" charset="0"/>
              <a:cs typeface="Arial" charset="0"/>
            </a:endParaRPr>
          </a:p>
        </p:txBody>
      </p:sp>
      <p:sp>
        <p:nvSpPr>
          <p:cNvPr id="2" name="Rectangle 1"/>
          <p:cNvSpPr/>
          <p:nvPr/>
        </p:nvSpPr>
        <p:spPr>
          <a:xfrm>
            <a:off x="685800" y="3065380"/>
            <a:ext cx="2849186" cy="29544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Content Placeholder 1"/>
          <p:cNvSpPr txBox="1">
            <a:spLocks/>
          </p:cNvSpPr>
          <p:nvPr/>
        </p:nvSpPr>
        <p:spPr>
          <a:xfrm>
            <a:off x="685800" y="3276600"/>
            <a:ext cx="2849186" cy="2514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buClr>
                <a:prstClr val="black">
                  <a:lumMod val="75000"/>
                  <a:lumOff val="25000"/>
                </a:prstClr>
              </a:buClr>
              <a:defRPr/>
            </a:pPr>
            <a:r>
              <a:rPr lang="en-US" sz="2600" dirty="0" smtClean="0">
                <a:solidFill>
                  <a:prstClr val="white"/>
                </a:solidFill>
                <a:latin typeface="Century Gothic" panose="020B0502020202020204" pitchFamily="34" charset="0"/>
                <a:cs typeface="Arial" charset="0"/>
              </a:rPr>
              <a:t>LEVEL OF RESERVES A BANK HOLDS AS A PERCENTAGE OF TOTAL DEPOSITS</a:t>
            </a:r>
            <a:endParaRPr lang="en-US" sz="3300" dirty="0">
              <a:solidFill>
                <a:prstClr val="white"/>
              </a:solidFill>
              <a:latin typeface="Century Gothic" panose="020B0502020202020204" pitchFamily="34" charset="0"/>
              <a:cs typeface="Arial" panose="020B0604020202020204" pitchFamily="34" charset="0"/>
            </a:endParaRPr>
          </a:p>
        </p:txBody>
      </p:sp>
      <p:pic>
        <p:nvPicPr>
          <p:cNvPr id="2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7576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5776352" y="2514600"/>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404360" y="1577606"/>
            <a:ext cx="2734886" cy="1179818"/>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4114800" y="1675072"/>
            <a:ext cx="3352800" cy="923330"/>
          </a:xfrm>
          <a:prstGeom prst="rect">
            <a:avLst/>
          </a:prstGeom>
          <a:noFill/>
        </p:spPr>
        <p:txBody>
          <a:bodyPr wrap="square" rtlCol="0">
            <a:spAutoFit/>
          </a:bodyPr>
          <a:lstStyle/>
          <a:p>
            <a:pPr marL="0" lvl="1" algn="ctr"/>
            <a:r>
              <a:rPr lang="en-US" altLang="en-US" sz="2700" dirty="0" smtClean="0">
                <a:solidFill>
                  <a:prstClr val="white"/>
                </a:solidFill>
                <a:latin typeface="Century Gothic" panose="020B0502020202020204" pitchFamily="34" charset="0"/>
                <a:cs typeface="Arial" charset="0"/>
              </a:rPr>
              <a:t>RESERVE REQUIREMENT</a:t>
            </a:r>
            <a:endParaRPr lang="en-US" altLang="en-US" sz="2900" dirty="0">
              <a:solidFill>
                <a:prstClr val="white"/>
              </a:solidFill>
              <a:latin typeface="Century Gothic" panose="020B0502020202020204" pitchFamily="34" charset="0"/>
              <a:cs typeface="Arial" charset="0"/>
            </a:endParaRPr>
          </a:p>
        </p:txBody>
      </p:sp>
      <p:sp>
        <p:nvSpPr>
          <p:cNvPr id="32" name="Rectangle 31"/>
          <p:cNvSpPr/>
          <p:nvPr/>
        </p:nvSpPr>
        <p:spPr>
          <a:xfrm>
            <a:off x="4404360" y="3065380"/>
            <a:ext cx="2849186" cy="29544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Content Placeholder 1"/>
          <p:cNvSpPr txBox="1">
            <a:spLocks/>
          </p:cNvSpPr>
          <p:nvPr/>
        </p:nvSpPr>
        <p:spPr>
          <a:xfrm>
            <a:off x="4404360" y="3124200"/>
            <a:ext cx="2849186" cy="2819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600" dirty="0" smtClean="0">
                <a:solidFill>
                  <a:prstClr val="white"/>
                </a:solidFill>
                <a:latin typeface="Century Gothic" panose="020B0502020202020204" pitchFamily="34" charset="0"/>
                <a:cs typeface="Arial" charset="0"/>
              </a:rPr>
              <a:t>MINIMUM REQUIRED LEVEL OF RESERVES A BANK MUST HOLD AS CASH OR AS A FED DEPOSIT</a:t>
            </a:r>
            <a:endParaRPr lang="en-US" altLang="en-US" sz="2600" dirty="0">
              <a:solidFill>
                <a:prstClr val="white"/>
              </a:solidFill>
              <a:latin typeface="Century Gothic" panose="020B0502020202020204" pitchFamily="34" charset="0"/>
              <a:cs typeface="Arial" charset="0"/>
            </a:endParaRPr>
          </a:p>
        </p:txBody>
      </p:sp>
      <p:sp>
        <p:nvSpPr>
          <p:cNvPr id="24" name="TextBox 23"/>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6</a:t>
            </a:fld>
            <a:endParaRPr lang="en-US" sz="1100" dirty="0">
              <a:solidFill>
                <a:prstClr val="white"/>
              </a:solidFill>
              <a:latin typeface="Century Gothic" panose="020B0502020202020204" pitchFamily="34" charset="0"/>
            </a:endParaRPr>
          </a:p>
        </p:txBody>
      </p:sp>
      <p:sp>
        <p:nvSpPr>
          <p:cNvPr id="21" name="TextBox 20"/>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58749535"/>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554434" y="2743200"/>
            <a:ext cx="7979966" cy="36576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8" y="399994"/>
            <a:ext cx="8347533"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53513" y="390436"/>
            <a:ext cx="818365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FRACTIONAL RESERVE BANKING SYSTEM</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7</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206108"/>
            <a:ext cx="8000908" cy="15370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When a bank receives a deposit, a portion of it is held in reserve. The rest is lent out, which begins money creation.</a:t>
            </a:r>
          </a:p>
        </p:txBody>
      </p:sp>
      <p:sp>
        <p:nvSpPr>
          <p:cNvPr id="2" name="TextBox 1"/>
          <p:cNvSpPr txBox="1"/>
          <p:nvPr/>
        </p:nvSpPr>
        <p:spPr>
          <a:xfrm>
            <a:off x="2971800" y="2971800"/>
            <a:ext cx="36576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$1,000 Deposit</a:t>
            </a:r>
            <a:endParaRPr lang="en-US" sz="3600" dirty="0">
              <a:latin typeface="Arial" panose="020B0604020202020204" pitchFamily="34" charset="0"/>
              <a:cs typeface="Arial" panose="020B0604020202020204" pitchFamily="34" charset="0"/>
            </a:endParaRPr>
          </a:p>
        </p:txBody>
      </p:sp>
      <p:cxnSp>
        <p:nvCxnSpPr>
          <p:cNvPr id="4" name="Straight Arrow Connector 3"/>
          <p:cNvCxnSpPr/>
          <p:nvPr/>
        </p:nvCxnSpPr>
        <p:spPr>
          <a:xfrm flipH="1">
            <a:off x="2743200" y="3581400"/>
            <a:ext cx="1790746" cy="1219200"/>
          </a:xfrm>
          <a:prstGeom prst="straightConnector1">
            <a:avLst/>
          </a:prstGeom>
          <a:ln w="38100">
            <a:solidFill>
              <a:srgbClr val="009999"/>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686346" y="3581400"/>
            <a:ext cx="1790654" cy="1219200"/>
          </a:xfrm>
          <a:prstGeom prst="straightConnector1">
            <a:avLst/>
          </a:prstGeom>
          <a:ln w="38100">
            <a:solidFill>
              <a:srgbClr val="009999"/>
            </a:solidFill>
            <a:tailEnd type="arrow"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4800600"/>
            <a:ext cx="3657600" cy="1015663"/>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Cash reserves + deposits at the Fed</a:t>
            </a:r>
            <a:endParaRPr lang="en-US" sz="3000" dirty="0">
              <a:latin typeface="Arial" panose="020B0604020202020204" pitchFamily="34" charset="0"/>
              <a:cs typeface="Arial" panose="020B0604020202020204" pitchFamily="34" charset="0"/>
            </a:endParaRPr>
          </a:p>
        </p:txBody>
      </p:sp>
      <p:sp>
        <p:nvSpPr>
          <p:cNvPr id="20" name="TextBox 19"/>
          <p:cNvSpPr txBox="1"/>
          <p:nvPr/>
        </p:nvSpPr>
        <p:spPr>
          <a:xfrm>
            <a:off x="4876800" y="4800600"/>
            <a:ext cx="3657600" cy="1015663"/>
          </a:xfrm>
          <a:prstGeom prst="rect">
            <a:avLst/>
          </a:prstGeom>
          <a:noFill/>
        </p:spPr>
        <p:txBody>
          <a:bodyPr wrap="square" rtlCol="0">
            <a:spAutoFit/>
          </a:bodyPr>
          <a:lstStyle/>
          <a:p>
            <a:r>
              <a:rPr lang="en-US" sz="3000" dirty="0" smtClean="0">
                <a:latin typeface="Arial" panose="020B0604020202020204" pitchFamily="34" charset="0"/>
                <a:cs typeface="Arial" panose="020B0604020202020204" pitchFamily="34" charset="0"/>
              </a:rPr>
              <a:t>Loans to consumers and businesses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84591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0" y="3200400"/>
            <a:ext cx="9144000" cy="32004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390436"/>
            <a:ext cx="394531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MONEY CREATION</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8</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206108"/>
            <a:ext cx="8000908" cy="19180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Banks create money by lending </a:t>
            </a:r>
            <a:r>
              <a:rPr lang="en-US" altLang="en-US" sz="2800" dirty="0" smtClean="0">
                <a:solidFill>
                  <a:srgbClr val="F79646"/>
                </a:solidFill>
                <a:latin typeface="Arial" panose="020B0604020202020204" pitchFamily="34" charset="0"/>
                <a:cs typeface="Arial" panose="020B0604020202020204" pitchFamily="34" charset="0"/>
              </a:rPr>
              <a:t>excess reserves</a:t>
            </a: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 Suppose $1,000 is deposited in Bank A, and the reserve requirement is 20%. Its balance sheet  (</a:t>
            </a:r>
            <a:r>
              <a:rPr lang="en-US" altLang="en-US" sz="2800" dirty="0" smtClean="0">
                <a:solidFill>
                  <a:srgbClr val="F79646"/>
                </a:solidFill>
                <a:latin typeface="Arial" panose="020B0604020202020204" pitchFamily="34" charset="0"/>
                <a:cs typeface="Arial" panose="020B0604020202020204" pitchFamily="34" charset="0"/>
              </a:rPr>
              <a:t>T-account</a:t>
            </a: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 looks like the following: </a:t>
            </a:r>
          </a:p>
        </p:txBody>
      </p:sp>
      <p:pic>
        <p:nvPicPr>
          <p:cNvPr id="5122" name="Picture 2" descr="C:\Users\chiang\Pictures\CoreEconomics - High Res Photos\Core3e_Chapter23\chiang_stone_coremacroeconomics_3e_high-res_macro_ch12-econ_ch23_un_table_23_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3276600"/>
            <a:ext cx="7848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534961"/>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0" y="2667000"/>
            <a:ext cx="9144000" cy="36576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390436"/>
            <a:ext cx="3945311"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MONEY CREATION</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9</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23</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Content Placeholder 2"/>
          <p:cNvSpPr txBox="1">
            <a:spLocks/>
          </p:cNvSpPr>
          <p:nvPr/>
        </p:nvSpPr>
        <p:spPr>
          <a:xfrm>
            <a:off x="533492" y="1358508"/>
            <a:ext cx="8000908" cy="10798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The $800 that is lent out will end up in another bank. The second bank will then lend out 80%.</a:t>
            </a:r>
          </a:p>
        </p:txBody>
      </p:sp>
      <p:pic>
        <p:nvPicPr>
          <p:cNvPr id="1026" name="Picture 2" descr="C:\Users\chiang\Pictures\CoreEconomics - High Res Photos\Core3e_Chapter23\chiang_stone_coremacroeconomics_3e_high-res_macro_ch12-econ_ch23_un_table_23_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2743200"/>
            <a:ext cx="763138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426051"/>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od for thou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Master Slide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ry 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1601</Words>
  <Application>Microsoft Office PowerPoint</Application>
  <PresentationFormat>On-screen Show (4:3)</PresentationFormat>
  <Paragraphs>287</Paragraphs>
  <Slides>37</Slides>
  <Notes>33</Notes>
  <HiddenSlides>0</HiddenSlides>
  <MMClips>0</MMClips>
  <ScaleCrop>false</ScaleCrop>
  <HeadingPairs>
    <vt:vector size="4" baseType="variant">
      <vt:variant>
        <vt:lpstr>Theme</vt:lpstr>
      </vt:variant>
      <vt:variant>
        <vt:i4>14</vt:i4>
      </vt:variant>
      <vt:variant>
        <vt:lpstr>Slide Titles</vt:lpstr>
      </vt:variant>
      <vt:variant>
        <vt:i4>37</vt:i4>
      </vt:variant>
    </vt:vector>
  </HeadingPairs>
  <TitlesOfParts>
    <vt:vector size="51" baseType="lpstr">
      <vt:lpstr>Office Theme</vt:lpstr>
      <vt:lpstr>1_Food for thought</vt:lpstr>
      <vt:lpstr>2_Basic</vt:lpstr>
      <vt:lpstr>2_Try it 1</vt:lpstr>
      <vt:lpstr>2_Office Theme</vt:lpstr>
      <vt:lpstr>3_Office Theme</vt:lpstr>
      <vt:lpstr>5_Office Theme</vt:lpstr>
      <vt:lpstr>6_Office Theme</vt:lpstr>
      <vt:lpstr>1_Office Theme</vt:lpstr>
      <vt:lpstr>8_Office Theme</vt:lpstr>
      <vt:lpstr>9_Office Theme</vt:lpstr>
      <vt:lpstr>10_Office Theme</vt:lpstr>
      <vt:lpstr>7_Office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Brown</dc:creator>
  <cp:lastModifiedBy>Lindsay Neff</cp:lastModifiedBy>
  <cp:revision>292</cp:revision>
  <dcterms:created xsi:type="dcterms:W3CDTF">2013-11-11T14:39:47Z</dcterms:created>
  <dcterms:modified xsi:type="dcterms:W3CDTF">2016-10-26T21:10:22Z</dcterms:modified>
</cp:coreProperties>
</file>