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6" r:id="rId3"/>
    <p:sldMasterId id="2147483698" r:id="rId4"/>
    <p:sldMasterId id="2147483710" r:id="rId5"/>
    <p:sldMasterId id="2147483793" r:id="rId6"/>
    <p:sldMasterId id="2147483797" r:id="rId7"/>
    <p:sldMasterId id="2147483802" r:id="rId8"/>
    <p:sldMasterId id="2147483842" r:id="rId9"/>
    <p:sldMasterId id="2147483845" r:id="rId10"/>
    <p:sldMasterId id="2147483850" r:id="rId11"/>
    <p:sldMasterId id="2147483862" r:id="rId12"/>
    <p:sldMasterId id="2147483874" r:id="rId13"/>
    <p:sldMasterId id="2147483886" r:id="rId14"/>
    <p:sldMasterId id="2147483898" r:id="rId15"/>
    <p:sldMasterId id="2147483910" r:id="rId16"/>
  </p:sldMasterIdLst>
  <p:notesMasterIdLst>
    <p:notesMasterId r:id="rId62"/>
  </p:notesMasterIdLst>
  <p:sldIdLst>
    <p:sldId id="598" r:id="rId17"/>
    <p:sldId id="262" r:id="rId18"/>
    <p:sldId id="383" r:id="rId19"/>
    <p:sldId id="561" r:id="rId20"/>
    <p:sldId id="592" r:id="rId21"/>
    <p:sldId id="564" r:id="rId22"/>
    <p:sldId id="577" r:id="rId23"/>
    <p:sldId id="590" r:id="rId24"/>
    <p:sldId id="567" r:id="rId25"/>
    <p:sldId id="563" r:id="rId26"/>
    <p:sldId id="565" r:id="rId27"/>
    <p:sldId id="566" r:id="rId28"/>
    <p:sldId id="568" r:id="rId29"/>
    <p:sldId id="591" r:id="rId30"/>
    <p:sldId id="569" r:id="rId31"/>
    <p:sldId id="582" r:id="rId32"/>
    <p:sldId id="583" r:id="rId33"/>
    <p:sldId id="584" r:id="rId34"/>
    <p:sldId id="585" r:id="rId35"/>
    <p:sldId id="587" r:id="rId36"/>
    <p:sldId id="596" r:id="rId37"/>
    <p:sldId id="578" r:id="rId38"/>
    <p:sldId id="273" r:id="rId39"/>
    <p:sldId id="579" r:id="rId40"/>
    <p:sldId id="588" r:id="rId41"/>
    <p:sldId id="581" r:id="rId42"/>
    <p:sldId id="589" r:id="rId43"/>
    <p:sldId id="593" r:id="rId44"/>
    <p:sldId id="580" r:id="rId45"/>
    <p:sldId id="594" r:id="rId46"/>
    <p:sldId id="570" r:id="rId47"/>
    <p:sldId id="576" r:id="rId48"/>
    <p:sldId id="571" r:id="rId49"/>
    <p:sldId id="572" r:id="rId50"/>
    <p:sldId id="573" r:id="rId51"/>
    <p:sldId id="575" r:id="rId52"/>
    <p:sldId id="574" r:id="rId53"/>
    <p:sldId id="381" r:id="rId54"/>
    <p:sldId id="597" r:id="rId55"/>
    <p:sldId id="378" r:id="rId56"/>
    <p:sldId id="284" r:id="rId57"/>
    <p:sldId id="509" r:id="rId58"/>
    <p:sldId id="510" r:id="rId59"/>
    <p:sldId id="595" r:id="rId60"/>
    <p:sldId id="59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aly" initials="k" lastIdx="5" clrIdx="0"/>
  <p:cmAuthor id="1" name="Bonilla, Edgar" initials="EB" lastIdx="1" clrIdx="1"/>
  <p:cmAuthor id="2" name="Jeremy Brown" initials="JB" lastIdx="0" clrIdx="2"/>
  <p:cmAuthor id="3" name="Isman, Jodi" initials="IJ"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CD5B5"/>
    <a:srgbClr val="F79646"/>
    <a:srgbClr val="A6A6A6"/>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72650" autoAdjust="0"/>
  </p:normalViewPr>
  <p:slideViewPr>
    <p:cSldViewPr>
      <p:cViewPr varScale="1">
        <p:scale>
          <a:sx n="66" d="100"/>
          <a:sy n="66" d="100"/>
        </p:scale>
        <p:origin x="-2118" y="-96"/>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4891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21</a:t>
            </a:fld>
            <a:endParaRPr lang="en-US" dirty="0"/>
          </a:p>
        </p:txBody>
      </p:sp>
    </p:spTree>
    <p:extLst>
      <p:ext uri="{BB962C8B-B14F-4D97-AF65-F5344CB8AC3E}">
        <p14:creationId xmlns:p14="http://schemas.microsoft.com/office/powerpoint/2010/main" val="76938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22</a:t>
            </a:fld>
            <a:endParaRPr lang="en-US" dirty="0"/>
          </a:p>
        </p:txBody>
      </p:sp>
    </p:spTree>
    <p:extLst>
      <p:ext uri="{BB962C8B-B14F-4D97-AF65-F5344CB8AC3E}">
        <p14:creationId xmlns:p14="http://schemas.microsoft.com/office/powerpoint/2010/main" val="164474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23</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40</a:t>
            </a:fld>
            <a:endParaRPr lang="en-US" dirty="0"/>
          </a:p>
        </p:txBody>
      </p:sp>
    </p:spTree>
    <p:extLst>
      <p:ext uri="{BB962C8B-B14F-4D97-AF65-F5344CB8AC3E}">
        <p14:creationId xmlns:p14="http://schemas.microsoft.com/office/powerpoint/2010/main" val="376749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 Greece’s financial crisis</a:t>
            </a:r>
            <a:r>
              <a:rPr lang="en-US" altLang="en-US" baseline="0" dirty="0" smtClean="0"/>
              <a:t> led to a breakdown of its financial institutions, pushing interest rates from 4% in 2009 to 27% in 2012. With interest rates so high, few consumers and firms could borrow, which led to a drastic reduction in consumption and investment, hence to widespread unemployment.</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692943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42</a:t>
            </a:fld>
            <a:endParaRPr lang="en-US" dirty="0"/>
          </a:p>
        </p:txBody>
      </p:sp>
    </p:spTree>
    <p:extLst>
      <p:ext uri="{BB962C8B-B14F-4D97-AF65-F5344CB8AC3E}">
        <p14:creationId xmlns:p14="http://schemas.microsoft.com/office/powerpoint/2010/main" val="103275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Many consumers and firms find it more convenient to use dollar bills than dollar coins. For firms, counting and accepting dollar coins in addition to dollar bills adds to the cost of business. Many store clerks still do not readily recognize dollar coins, making their use more difficult by consumers. To make dollar coins more widely used, the government must stop printing dollar bills. </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608094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580989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707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7306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24263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2168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2551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271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590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459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777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9366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220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942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283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58421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8623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45961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6516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081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6811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70506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7301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8217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51909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7681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2972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3738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85615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5868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9156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785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65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24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5597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97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188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9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4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8366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882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23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4914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673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077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412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056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91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36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000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157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211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363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987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691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198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4181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189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8087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8472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21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5578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9618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5090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684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658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EFE7D9B4-A805-4219-8D0C-DBBB707835E8}"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11-</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017534745"/>
      </p:ext>
    </p:extLst>
  </p:cSld>
  <p:clrMapOvr>
    <a:masterClrMapping/>
  </p:clrMapOvr>
  <p:transition>
    <p:fade thruBlk="1"/>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58998404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a:xfrm>
            <a:off x="1295400" y="6400800"/>
            <a:ext cx="6553200" cy="457200"/>
          </a:xfrm>
        </p:spPr>
        <p:txBody>
          <a:bodyPr/>
          <a:lstStyle>
            <a:lvl1pPr fontAlgn="auto">
              <a:spcBef>
                <a:spcPts val="0"/>
              </a:spcBef>
              <a:spcAft>
                <a:spcPts val="0"/>
              </a:spcAft>
              <a:defRPr>
                <a:latin typeface="+mn-lt"/>
              </a:defRPr>
            </a:lvl1pPr>
          </a:lstStyle>
          <a:p>
            <a:pPr>
              <a:defRPr/>
            </a:pPr>
            <a:r>
              <a:rPr lang="en-US">
                <a:solidFill>
                  <a:prstClr val="black"/>
                </a:solidFill>
              </a:rPr>
              <a:t>Chapter 8  © 2008 Worth Publishers ▪ CoreEconomics ▪ Stone </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1948084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124985786"/>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4959204"/>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6964630"/>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3925989"/>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6AE00A79-49FC-45F2-9D6D-2A5166B1953E}"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11-</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12619814"/>
      </p:ext>
    </p:extLst>
  </p:cSld>
  <p:clrMapOvr>
    <a:masterClrMapping/>
  </p:clrMapOvr>
  <p:transition>
    <p:fade thruBlk="1"/>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486698191"/>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a:xfrm>
            <a:off x="1295400" y="6400800"/>
            <a:ext cx="6553200" cy="457200"/>
          </a:xfrm>
        </p:spPr>
        <p:txBody>
          <a:bodyPr/>
          <a:lstStyle>
            <a:lvl1pPr fontAlgn="auto">
              <a:spcBef>
                <a:spcPts val="0"/>
              </a:spcBef>
              <a:spcAft>
                <a:spcPts val="0"/>
              </a:spcAft>
              <a:defRPr>
                <a:latin typeface="+mn-lt"/>
              </a:defRPr>
            </a:lvl1pPr>
          </a:lstStyle>
          <a:p>
            <a:pPr>
              <a:defRPr/>
            </a:pPr>
            <a:r>
              <a:rPr lang="en-US">
                <a:solidFill>
                  <a:prstClr val="black"/>
                </a:solidFill>
              </a:rPr>
              <a:t>Chapter 8  © 2008 Worth Publishers ▪ CoreEconomics ▪ Stone </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a:lstStyle>
            <a:lvl1pPr fontAlgn="auto">
              <a:spcBef>
                <a:spcPts val="0"/>
              </a:spcBef>
              <a:spcAft>
                <a:spcPts val="0"/>
              </a:spcAft>
              <a:defRPr dirty="0">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1199727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pitchFamily="34" charset="-128"/>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6EC89E5-D89E-47A1-9A27-D0A9FADB6B2B}" type="slidenum">
              <a:rPr lang="en-US" sz="1400">
                <a:solidFill>
                  <a:prstClr val="black"/>
                </a:solidFill>
                <a:ea typeface="ＭＳ Ｐゴシック" pitchFamily="34" charset="-128"/>
                <a:cs typeface="Arial" charset="0"/>
              </a:rPr>
              <a:pPr eaLnBrk="0" fontAlgn="base" hangingPunct="0">
                <a:spcBef>
                  <a:spcPct val="0"/>
                </a:spcBef>
                <a:spcAft>
                  <a:spcPct val="0"/>
                </a:spcAft>
                <a:defRPr/>
              </a:pPr>
              <a:t>‹#›</a:t>
            </a:fld>
            <a:endParaRPr lang="en-US" sz="1400">
              <a:solidFill>
                <a:prstClr val="black"/>
              </a:solidFill>
              <a:ea typeface="ＭＳ Ｐゴシック" pitchFamily="34" charset="-128"/>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22-</a:t>
            </a:r>
            <a:endParaRPr lang="en-US" dirty="0">
              <a:solidFill>
                <a:prstClr val="black"/>
              </a:solidFill>
              <a:latin typeface="Arial" pitchFamily="34" charset="0"/>
              <a:ea typeface="ＭＳ Ｐゴシック"/>
              <a:cs typeface="ＭＳ Ｐゴシック"/>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016986815"/>
      </p:ext>
    </p:extLst>
  </p:cSld>
  <p:clrMapOvr>
    <a:masterClrMapping/>
  </p:clrMapOvr>
  <p:transition>
    <p:fade thruBlk="1"/>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973726559"/>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260867520"/>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6095239"/>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528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2208750"/>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9350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828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0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3805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5811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521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2846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6059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9315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8394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0856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5026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1736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1901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4598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62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9219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84882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2970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9615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361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0605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441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0812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11963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394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784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970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3373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8012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1797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408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9585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797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456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102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ea typeface="ＭＳ Ｐゴシック"/>
                <a:cs typeface="ＭＳ Ｐゴシック"/>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ea typeface="ＭＳ Ｐゴシック" pitchFamily="34" charset="-128"/>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F4C8E67D-4F2B-44ED-BB73-156205DD83C9}" type="slidenum">
              <a:rPr lang="en-US" sz="1400">
                <a:solidFill>
                  <a:prstClr val="black"/>
                </a:solidFill>
                <a:latin typeface="Century Gothic" pitchFamily="34" charset="0"/>
                <a:ea typeface="ＭＳ Ｐゴシック" pitchFamily="34" charset="-128"/>
                <a:cs typeface="Arial" charset="0"/>
              </a:rPr>
              <a:pPr eaLnBrk="0" fontAlgn="base" hangingPunct="0">
                <a:spcBef>
                  <a:spcPct val="0"/>
                </a:spcBef>
                <a:spcAft>
                  <a:spcPct val="0"/>
                </a:spcAft>
                <a:defRPr/>
              </a:pPr>
              <a:t>‹#›</a:t>
            </a:fld>
            <a:endParaRPr lang="en-US" sz="1400">
              <a:solidFill>
                <a:prstClr val="black"/>
              </a:solidFill>
              <a:latin typeface="Century Gothic" pitchFamily="34" charset="0"/>
              <a:ea typeface="ＭＳ Ｐゴシック" pitchFamily="34" charset="-128"/>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22-</a:t>
            </a:r>
            <a:endParaRPr lang="en-US" dirty="0">
              <a:solidFill>
                <a:prstClr val="black"/>
              </a:solidFill>
              <a:latin typeface="Arial" pitchFamily="34" charset="0"/>
              <a:ea typeface="ＭＳ Ｐゴシック"/>
              <a:cs typeface="ＭＳ Ｐゴシック"/>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03710043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05587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80259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30677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10161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38726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722534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3044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237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456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B197F4F3-F456-4C2C-90BA-47864B093B18}"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11-</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8079381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73EA3901-49C7-42C4-ABC0-3D8AE343200F}" type="slidenum">
              <a:rPr lang="en-US" sz="1400">
                <a:solidFill>
                  <a:prstClr val="black"/>
                </a:solidFill>
                <a:latin typeface="Century Gothic" pitchFamily="34" charset="0"/>
                <a:cs typeface="Arial" charset="0"/>
              </a:rPr>
              <a:pPr eaLnBrk="0" fontAlgn="base" hangingPunct="0">
                <a:spcBef>
                  <a:spcPct val="0"/>
                </a:spcBef>
                <a:spcAft>
                  <a:spcPct val="0"/>
                </a:spcAft>
                <a:defRPr/>
              </a:pPr>
              <a:t>‹#›</a:t>
            </a:fld>
            <a:endParaRPr lang="en-US" sz="1400">
              <a:solidFill>
                <a:prstClr val="black"/>
              </a:solidFill>
              <a:latin typeface="Century Gothic"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11-</a:t>
            </a:r>
            <a:endParaRPr lang="en-US" dirty="0">
              <a:solidFill>
                <a:prstClr val="black"/>
              </a:solidFill>
              <a:latin typeface="Arial" pitchFamily="34" charset="0"/>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24419815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C676029A-CA00-412D-97DB-C86E7FF5E897}"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11-</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9423208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pitchFamily="34" charset="-128"/>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013E2EC0-9225-4167-81D3-502DB2F408DB}" type="slidenum">
              <a:rPr lang="en-US" sz="1400">
                <a:solidFill>
                  <a:prstClr val="black"/>
                </a:solidFill>
                <a:ea typeface="ＭＳ Ｐゴシック" pitchFamily="34" charset="-128"/>
                <a:cs typeface="Arial" charset="0"/>
              </a:rPr>
              <a:pPr eaLnBrk="0" fontAlgn="base" hangingPunct="0">
                <a:spcBef>
                  <a:spcPct val="0"/>
                </a:spcBef>
                <a:spcAft>
                  <a:spcPct val="0"/>
                </a:spcAft>
                <a:defRPr/>
              </a:pPr>
              <a:t>‹#›</a:t>
            </a:fld>
            <a:endParaRPr lang="en-US" sz="1400">
              <a:solidFill>
                <a:prstClr val="black"/>
              </a:solidFill>
              <a:ea typeface="ＭＳ Ｐゴシック" pitchFamily="34" charset="-128"/>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22-</a:t>
            </a:r>
            <a:endParaRPr lang="en-US" dirty="0">
              <a:solidFill>
                <a:prstClr val="black"/>
              </a:solidFill>
              <a:latin typeface="Arial" pitchFamily="34" charset="0"/>
              <a:ea typeface="ＭＳ Ｐゴシック"/>
              <a:cs typeface="ＭＳ Ｐゴシック"/>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837150606"/>
      </p:ext>
    </p:extLst>
  </p:cSld>
  <p:clrMap bg1="lt1" tx1="dk1" bg2="lt2" tx2="dk2" accent1="accent1" accent2="accent2" accent3="accent3" accent4="accent4" accent5="accent5" accent6="accent6" hlink="hlink" folHlink="folHlink"/>
  <p:sldLayoutIdLst>
    <p:sldLayoutId id="2147483843" r:id="rId1"/>
    <p:sldLayoutId id="2147483844"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9.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61115" cy="6560939"/>
          </a:xfrm>
          <a:prstGeom prst="rect">
            <a:avLst/>
          </a:prstGeom>
        </p:spPr>
      </p:pic>
      <p:sp>
        <p:nvSpPr>
          <p:cNvPr id="13" name="TextBox 12"/>
          <p:cNvSpPr txBox="1"/>
          <p:nvPr/>
        </p:nvSpPr>
        <p:spPr>
          <a:xfrm>
            <a:off x="6553200" y="6560940"/>
            <a:ext cx="1810111"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22</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7775" y="1295400"/>
            <a:ext cx="1676402"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22</a:t>
            </a:r>
            <a:endParaRPr lang="en-US" sz="8800" dirty="0">
              <a:solidFill>
                <a:prstClr val="white"/>
              </a:solidFill>
              <a:latin typeface="Arial Black" panose="020B0A04020102020204" pitchFamily="34" charset="0"/>
            </a:endParaRPr>
          </a:p>
        </p:txBody>
      </p:sp>
      <p:sp>
        <p:nvSpPr>
          <p:cNvPr id="2" name="TextBox 1"/>
          <p:cNvSpPr txBox="1"/>
          <p:nvPr/>
        </p:nvSpPr>
        <p:spPr>
          <a:xfrm>
            <a:off x="2286001" y="1143000"/>
            <a:ext cx="6858000" cy="1446550"/>
          </a:xfrm>
          <a:prstGeom prst="rect">
            <a:avLst/>
          </a:prstGeom>
          <a:noFill/>
        </p:spPr>
        <p:txBody>
          <a:bodyPr wrap="square" rtlCol="0">
            <a:spAutoFit/>
          </a:bodyPr>
          <a:lstStyle/>
          <a:p>
            <a:r>
              <a:rPr lang="en-US" sz="4400" b="1" dirty="0" smtClean="0">
                <a:solidFill>
                  <a:prstClr val="black">
                    <a:lumMod val="65000"/>
                    <a:lumOff val="35000"/>
                  </a:prstClr>
                </a:solidFill>
                <a:latin typeface="Segoe UI Light" panose="020B0502040204020203" pitchFamily="34" charset="0"/>
              </a:rPr>
              <a:t>Saving, Investment, and the Financial System</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4384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6" name="TextBox 15"/>
          <p:cNvSpPr txBox="1"/>
          <p:nvPr/>
        </p:nvSpPr>
        <p:spPr>
          <a:xfrm>
            <a:off x="8839200" y="3086101"/>
            <a:ext cx="307777" cy="16382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JOHN </a:t>
            </a:r>
            <a:r>
              <a:rPr lang="en-US" sz="800" dirty="0" smtClean="0">
                <a:solidFill>
                  <a:schemeClr val="bg1"/>
                </a:solidFill>
                <a:latin typeface="Century Gothic"/>
                <a:ea typeface="Century Gothic"/>
                <a:cs typeface="Century Gothic"/>
              </a:rPr>
              <a:t>LUND / GETTY </a:t>
            </a:r>
            <a:r>
              <a:rPr lang="en-US" sz="800" dirty="0">
                <a:solidFill>
                  <a:schemeClr val="bg1"/>
                </a:solidFill>
                <a:latin typeface="Century Gothic"/>
                <a:ea typeface="Century Gothic"/>
                <a:cs typeface="Century Gothic"/>
              </a:rPr>
              <a:t>IMAGES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2641293989"/>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22_22un1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135"/>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876800"/>
            <a:ext cx="86868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0" y="4876800"/>
            <a:ext cx="8534400" cy="1731005"/>
          </a:xfrm>
        </p:spPr>
        <p:txBody>
          <a:bodyPr>
            <a:normAutofit/>
          </a:bodyPr>
          <a:lstStyle/>
          <a:p>
            <a:pPr marL="0" indent="0">
              <a:buNone/>
              <a:defRPr/>
            </a:pPr>
            <a:r>
              <a:rPr lang="en-US" dirty="0" smtClean="0">
                <a:solidFill>
                  <a:schemeClr val="bg1"/>
                </a:solidFill>
                <a:latin typeface="Century Gothic" panose="020B0502020202020204" pitchFamily="34" charset="0"/>
              </a:rPr>
              <a:t>MONEY IS HIGHLY LIQUID BECAUSE IT CAN BE USED IMMEDIATELY FOR THE PURCHASE OF GOODS AND SERVICES.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10</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IMAGE SOURCE/CORBIS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596028198"/>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22_22un1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4770"/>
            <a:ext cx="9144003"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800600"/>
            <a:ext cx="8686800" cy="16764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478236" y="4901241"/>
            <a:ext cx="8056164" cy="1600200"/>
          </a:xfrm>
        </p:spPr>
        <p:txBody>
          <a:bodyPr>
            <a:normAutofit fontScale="92500" lnSpcReduction="20000"/>
          </a:bodyPr>
          <a:lstStyle/>
          <a:p>
            <a:pPr marL="0" indent="0">
              <a:buNone/>
              <a:defRPr/>
            </a:pPr>
            <a:r>
              <a:rPr lang="en-US" dirty="0" smtClean="0">
                <a:solidFill>
                  <a:schemeClr val="bg1"/>
                </a:solidFill>
                <a:latin typeface="Century Gothic" panose="020B0502020202020204" pitchFamily="34" charset="0"/>
              </a:rPr>
              <a:t>STOCKS, BONDS, AND PRECIOUS METALS ARE LESS LIQUID THAN MONEY BECAUSE THEY MUST BE CONVERTED TO MONEY BEFORE THEY CAN BE SPENT.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11</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JEFFREY COOLIDGE/GETTY IMAGES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803595895"/>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22_22un14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1"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876800"/>
            <a:ext cx="86868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0" y="4876800"/>
            <a:ext cx="8534400" cy="1731005"/>
          </a:xfrm>
        </p:spPr>
        <p:txBody>
          <a:bodyPr>
            <a:normAutofit/>
          </a:bodyPr>
          <a:lstStyle/>
          <a:p>
            <a:pPr marL="0" indent="0">
              <a:buNone/>
              <a:defRPr/>
            </a:pPr>
            <a:r>
              <a:rPr lang="en-US" dirty="0" smtClean="0">
                <a:solidFill>
                  <a:schemeClr val="bg1"/>
                </a:solidFill>
                <a:latin typeface="Century Gothic" panose="020B0502020202020204" pitchFamily="34" charset="0"/>
              </a:rPr>
              <a:t>HOUSES AND OTHER PHYSICAL ASSETS ARE THE LEAST LIQUID BECAUSE THEY REQUIRE MORE EFFORT TO CONVERT TO MONEY.</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12</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ARIEL SKELLEY/BLEND IMAGES/CORBIS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2627202897"/>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10800000">
            <a:off x="592356" y="7620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675" y="420916"/>
            <a:ext cx="614463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DEFINING THE MONEY SUPPLY</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13</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371600"/>
            <a:ext cx="7283517" cy="1752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Federal Reserve (Fed) uses two primary measures of the money supply, M1 and M2. </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2" name="Round Diagonal Corner Rectangle 11"/>
          <p:cNvSpPr/>
          <p:nvPr/>
        </p:nvSpPr>
        <p:spPr>
          <a:xfrm>
            <a:off x="820955" y="3276600"/>
            <a:ext cx="6799045" cy="2362200"/>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914400" y="3505200"/>
            <a:ext cx="6570445" cy="1754326"/>
          </a:xfrm>
          <a:prstGeom prst="rect">
            <a:avLst/>
          </a:prstGeom>
          <a:noFill/>
        </p:spPr>
        <p:txBody>
          <a:bodyPr wrap="square" rtlCol="0">
            <a:spAutoFit/>
          </a:bodyPr>
          <a:lstStyle/>
          <a:p>
            <a:pPr marL="0" lvl="1"/>
            <a:r>
              <a:rPr lang="en-US" altLang="en-US" sz="3600" dirty="0" smtClean="0">
                <a:solidFill>
                  <a:prstClr val="white"/>
                </a:solidFill>
                <a:latin typeface="Arial" panose="020B0604020202020204" pitchFamily="34" charset="0"/>
                <a:cs typeface="Arial" panose="020B0604020202020204" pitchFamily="34" charset="0"/>
              </a:rPr>
              <a:t>M1 = Currency (bills and coins)  </a:t>
            </a:r>
          </a:p>
          <a:p>
            <a:pPr marL="0" lvl="1"/>
            <a:r>
              <a:rPr lang="en-US" altLang="en-US" sz="3600" dirty="0">
                <a:solidFill>
                  <a:prstClr val="white"/>
                </a:solidFill>
                <a:latin typeface="Arial" panose="020B0604020202020204" pitchFamily="34" charset="0"/>
                <a:cs typeface="Arial" panose="020B0604020202020204" pitchFamily="34" charset="0"/>
              </a:rPr>
              <a:t>	</a:t>
            </a:r>
            <a:r>
              <a:rPr lang="en-US" altLang="en-US" sz="3600" dirty="0" smtClean="0">
                <a:solidFill>
                  <a:prstClr val="white"/>
                </a:solidFill>
                <a:latin typeface="Arial" panose="020B0604020202020204" pitchFamily="34" charset="0"/>
                <a:cs typeface="Arial" panose="020B0604020202020204" pitchFamily="34" charset="0"/>
              </a:rPr>
              <a:t>+ demand deposits</a:t>
            </a:r>
          </a:p>
          <a:p>
            <a:pPr marL="0" lvl="1"/>
            <a:r>
              <a:rPr lang="en-US" altLang="en-US" sz="3600" dirty="0">
                <a:solidFill>
                  <a:prstClr val="white"/>
                </a:solidFill>
                <a:latin typeface="Arial" panose="020B0604020202020204" pitchFamily="34" charset="0"/>
                <a:cs typeface="Arial" panose="020B0604020202020204" pitchFamily="34" charset="0"/>
              </a:rPr>
              <a:t>	</a:t>
            </a:r>
            <a:r>
              <a:rPr lang="en-US" altLang="en-US" sz="3600" dirty="0" smtClean="0">
                <a:solidFill>
                  <a:prstClr val="white"/>
                </a:solidFill>
                <a:latin typeface="Arial" panose="020B0604020202020204" pitchFamily="34" charset="0"/>
                <a:cs typeface="Arial" panose="020B0604020202020204" pitchFamily="34" charset="0"/>
              </a:rPr>
              <a:t>+ other checkable deposits</a:t>
            </a:r>
            <a:endParaRPr lang="en-US" altLang="en-US" sz="3600" dirty="0">
              <a:solidFill>
                <a:prstClr val="white"/>
              </a:solidFill>
              <a:latin typeface="Arial" panose="020B0604020202020204" pitchFamily="34" charset="0"/>
              <a:cs typeface="Arial" panose="020B0604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38239316"/>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49174"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10965" y="378098"/>
            <a:ext cx="80823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M1</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371600"/>
            <a:ext cx="7620000" cy="487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total value of M1 is about $3.2 trillion. It is the most liquid part of the money supply.</a:t>
            </a:r>
            <a:endParaRPr lang="en-US" altLang="en-US" dirty="0" smtClean="0">
              <a:solidFill>
                <a:srgbClr val="F79646"/>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Currency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constitutes about half of M1.</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Banknotes are more than 90% of currency.</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Coins constitute just a small part of M1.</a:t>
            </a: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Checking accounts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make up the other half of M1.</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14</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54485448"/>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10800000">
            <a:off x="592356" y="7620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675" y="420916"/>
            <a:ext cx="614463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DEFINING THE MONEY SUPPLY</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371600"/>
            <a:ext cx="7283517" cy="1752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M2</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a broader measure of money. It includes all of M1 along with near monies: </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2" name="Round Diagonal Corner Rectangle 11"/>
          <p:cNvSpPr/>
          <p:nvPr/>
        </p:nvSpPr>
        <p:spPr>
          <a:xfrm>
            <a:off x="762000" y="3124199"/>
            <a:ext cx="7207627" cy="3200402"/>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810618" y="3289280"/>
            <a:ext cx="7114182" cy="2862322"/>
          </a:xfrm>
          <a:prstGeom prst="rect">
            <a:avLst/>
          </a:prstGeom>
          <a:noFill/>
        </p:spPr>
        <p:txBody>
          <a:bodyPr wrap="square" rtlCol="0">
            <a:spAutoFit/>
          </a:bodyPr>
          <a:lstStyle/>
          <a:p>
            <a:pPr marL="0" lvl="1"/>
            <a:r>
              <a:rPr lang="en-US" altLang="en-US" sz="3600" dirty="0" smtClean="0">
                <a:solidFill>
                  <a:prstClr val="white"/>
                </a:solidFill>
                <a:latin typeface="Arial" panose="020B0604020202020204" pitchFamily="34" charset="0"/>
                <a:cs typeface="Arial" panose="020B0604020202020204" pitchFamily="34" charset="0"/>
              </a:rPr>
              <a:t>M2 = M1 </a:t>
            </a:r>
          </a:p>
          <a:p>
            <a:pPr marL="0" lvl="1"/>
            <a:r>
              <a:rPr lang="en-US" altLang="en-US" sz="3600" dirty="0">
                <a:solidFill>
                  <a:prstClr val="white"/>
                </a:solidFill>
                <a:latin typeface="Arial" panose="020B0604020202020204" pitchFamily="34" charset="0"/>
                <a:cs typeface="Arial" panose="020B0604020202020204" pitchFamily="34" charset="0"/>
              </a:rPr>
              <a:t> </a:t>
            </a:r>
            <a:r>
              <a:rPr lang="en-US" altLang="en-US" sz="3600" dirty="0" smtClean="0">
                <a:solidFill>
                  <a:prstClr val="white"/>
                </a:solidFill>
                <a:latin typeface="Arial" panose="020B0604020202020204" pitchFamily="34" charset="0"/>
                <a:cs typeface="Arial" panose="020B0604020202020204" pitchFamily="34" charset="0"/>
              </a:rPr>
              <a:t>     + savings deposits</a:t>
            </a:r>
          </a:p>
          <a:p>
            <a:pPr marL="0" lvl="1"/>
            <a:r>
              <a:rPr lang="en-US" altLang="en-US" sz="3600" dirty="0">
                <a:solidFill>
                  <a:prstClr val="white"/>
                </a:solidFill>
                <a:latin typeface="Arial" panose="020B0604020202020204" pitchFamily="34" charset="0"/>
                <a:cs typeface="Arial" panose="020B0604020202020204" pitchFamily="34" charset="0"/>
              </a:rPr>
              <a:t> </a:t>
            </a:r>
            <a:r>
              <a:rPr lang="en-US" altLang="en-US" sz="3600" dirty="0" smtClean="0">
                <a:solidFill>
                  <a:prstClr val="white"/>
                </a:solidFill>
                <a:latin typeface="Arial" panose="020B0604020202020204" pitchFamily="34" charset="0"/>
                <a:cs typeface="Arial" panose="020B0604020202020204" pitchFamily="34" charset="0"/>
              </a:rPr>
              <a:t>     + money market deposits </a:t>
            </a:r>
          </a:p>
          <a:p>
            <a:pPr marL="0" lvl="1"/>
            <a:r>
              <a:rPr lang="en-US" altLang="en-US" sz="3600" dirty="0" smtClean="0">
                <a:solidFill>
                  <a:prstClr val="white"/>
                </a:solidFill>
                <a:latin typeface="Arial" panose="020B0604020202020204" pitchFamily="34" charset="0"/>
                <a:cs typeface="Arial" panose="020B0604020202020204" pitchFamily="34" charset="0"/>
              </a:rPr>
              <a:t>      + small-value time deposits</a:t>
            </a:r>
          </a:p>
          <a:p>
            <a:pPr marL="0" lvl="1"/>
            <a:r>
              <a:rPr lang="en-US" altLang="en-US" sz="3600" dirty="0" smtClean="0">
                <a:solidFill>
                  <a:prstClr val="white"/>
                </a:solidFill>
                <a:latin typeface="Arial" panose="020B0604020202020204" pitchFamily="34" charset="0"/>
                <a:cs typeface="Arial" panose="020B0604020202020204" pitchFamily="34" charset="0"/>
              </a:rPr>
              <a:t>      + money market mutual funds</a:t>
            </a: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87849429"/>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78098"/>
            <a:ext cx="7279557"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MARKET FOR LOANABLE FUNDS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143000"/>
            <a:ext cx="73914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Why do people save?</a:t>
            </a:r>
          </a:p>
          <a:p>
            <a:pPr marL="914400" lvl="1"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People save for various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reasons. </a:t>
            </a:r>
            <a:r>
              <a:rPr lang="en-US" altLang="en-US" dirty="0" smtClean="0">
                <a:solidFill>
                  <a:srgbClr val="F79646"/>
                </a:solidFill>
                <a:latin typeface="Arial" panose="020B0604020202020204" pitchFamily="34" charset="0"/>
                <a:cs typeface="Arial" panose="020B0604020202020204" pitchFamily="34" charset="0"/>
              </a:rPr>
              <a:t>The reward for saving </a:t>
            </a:r>
            <a:r>
              <a:rPr lang="en-US" altLang="en-US" dirty="0">
                <a:solidFill>
                  <a:srgbClr val="F79646"/>
                </a:solidFill>
                <a:latin typeface="Arial" panose="020B0604020202020204" pitchFamily="34" charset="0"/>
                <a:cs typeface="Arial" panose="020B0604020202020204" pitchFamily="34" charset="0"/>
              </a:rPr>
              <a:t>is the interest rate</a:t>
            </a:r>
            <a:r>
              <a:rPr lang="en-US" altLang="en-US" dirty="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The supply of loanable funds is </a:t>
            </a:r>
            <a:r>
              <a:rPr lang="en-US" altLang="en-US" dirty="0">
                <a:solidFill>
                  <a:srgbClr val="F79646"/>
                </a:solidFill>
                <a:latin typeface="Arial" panose="020B0604020202020204" pitchFamily="34" charset="0"/>
                <a:cs typeface="Arial" panose="020B0604020202020204" pitchFamily="34" charset="0"/>
              </a:rPr>
              <a:t>positively related</a:t>
            </a:r>
            <a:r>
              <a:rPr lang="en-US" altLang="en-US" dirty="0">
                <a:solidFill>
                  <a:prstClr val="black">
                    <a:lumMod val="50000"/>
                    <a:lumOff val="50000"/>
                  </a:prstClr>
                </a:solidFill>
                <a:latin typeface="Arial" panose="020B0604020202020204" pitchFamily="34" charset="0"/>
                <a:cs typeface="Arial" panose="020B0604020202020204" pitchFamily="34" charset="0"/>
              </a:rPr>
              <a:t> to the interest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rate</a:t>
            </a:r>
            <a:r>
              <a:rPr lang="en-US" altLang="en-US" dirty="0">
                <a:solidFill>
                  <a:prstClr val="black">
                    <a:lumMod val="50000"/>
                    <a:lumOff val="50000"/>
                  </a:prstClr>
                </a:solidFill>
                <a:latin typeface="Arial" panose="020B0604020202020204" pitchFamily="34" charset="0"/>
                <a:cs typeface="Arial" panose="020B0604020202020204" pitchFamily="34" charset="0"/>
              </a:rPr>
              <a:t>.</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Why do people borrow?</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People borrow to buy goods and services or to invest in capital.</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demand for loanable funds is </a:t>
            </a:r>
            <a:r>
              <a:rPr lang="en-US" altLang="en-US" dirty="0" smtClean="0">
                <a:solidFill>
                  <a:srgbClr val="F79646"/>
                </a:solidFill>
                <a:latin typeface="Arial" panose="020B0604020202020204" pitchFamily="34" charset="0"/>
                <a:cs typeface="Arial" panose="020B0604020202020204" pitchFamily="34" charset="0"/>
              </a:rPr>
              <a:t>negatively </a:t>
            </a:r>
            <a:r>
              <a:rPr lang="en-US" altLang="en-US" dirty="0">
                <a:solidFill>
                  <a:srgbClr val="F79646"/>
                </a:solidFill>
                <a:latin typeface="Arial" panose="020B0604020202020204" pitchFamily="34" charset="0"/>
                <a:cs typeface="Arial" panose="020B0604020202020204" pitchFamily="34" charset="0"/>
              </a:rPr>
              <a:t>related</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to the interest rate.</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16</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44004426"/>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Camera Uploads\2013-10-06 13.24.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228599"/>
            <a:ext cx="6096000" cy="2667001"/>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04800" y="304801"/>
            <a:ext cx="6172200" cy="2666999"/>
          </a:xfrm>
        </p:spPr>
        <p:txBody>
          <a:bodyPr>
            <a:normAutofit/>
          </a:bodyPr>
          <a:lstStyle/>
          <a:p>
            <a:pPr marL="0" indent="0">
              <a:buNone/>
              <a:defRPr/>
            </a:pPr>
            <a:r>
              <a:rPr lang="en-US" dirty="0" smtClean="0">
                <a:solidFill>
                  <a:schemeClr val="bg1"/>
                </a:solidFill>
                <a:latin typeface="Century Gothic" panose="020B0502020202020204" pitchFamily="34" charset="0"/>
              </a:rPr>
              <a:t>A THEME PARK PURCHASING CAPITAL, SUCH AS A NEW ROLLER COASTER, OFTEN RELIES ON THE MARKET FOR LOANABLE FUNDS.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17</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ERIC CHIANG</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928994319"/>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THE MARKET FOR LOANABLE FUNDS</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18</a:t>
            </a:fld>
            <a:endParaRPr lang="en-US" sz="1100" dirty="0">
              <a:solidFill>
                <a:prstClr val="white"/>
              </a:solidFill>
              <a:latin typeface="Century Gothic" panose="020B0502020202020204"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081405" y="3262297"/>
            <a:ext cx="3177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REAL INTEREST RATE  (%)</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LOANABLE FUNDS (BILLIONS)</a:t>
            </a:r>
            <a:endParaRPr lang="en-US" altLang="en-US" sz="1800" dirty="0">
              <a:solidFill>
                <a:prstClr val="black">
                  <a:lumMod val="75000"/>
                  <a:lumOff val="25000"/>
                </a:prstClr>
              </a:solidFill>
            </a:endParaRPr>
          </a:p>
        </p:txBody>
      </p:sp>
      <p:sp>
        <p:nvSpPr>
          <p:cNvPr id="74" name="Rounded Rectangle 73"/>
          <p:cNvSpPr/>
          <p:nvPr/>
        </p:nvSpPr>
        <p:spPr>
          <a:xfrm>
            <a:off x="5867400" y="2362200"/>
            <a:ext cx="2590800" cy="236220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The equilibrium interest rate is determined by borrowers (demand) and lenders (supply</a:t>
            </a:r>
            <a:r>
              <a:rPr lang="en-US" altLang="en-US" sz="2400" cap="all" dirty="0" smtClean="0">
                <a:solidFill>
                  <a:prstClr val="white">
                    <a:lumMod val="95000"/>
                  </a:prstClr>
                </a:solidFill>
                <a:latin typeface="Arial" panose="020B0604020202020204" pitchFamily="34" charset="0"/>
                <a:cs typeface="Arial" panose="020B0604020202020204" pitchFamily="34" charset="0"/>
              </a:rPr>
              <a:t>).</a:t>
            </a:r>
          </a:p>
        </p:txBody>
      </p:sp>
      <p:sp>
        <p:nvSpPr>
          <p:cNvPr id="18" name="Text Box 12"/>
          <p:cNvSpPr txBox="1">
            <a:spLocks noChangeArrowheads="1"/>
          </p:cNvSpPr>
          <p:nvPr/>
        </p:nvSpPr>
        <p:spPr bwMode="auto">
          <a:xfrm>
            <a:off x="5021263" y="50101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a:off x="1242217" y="3470603"/>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20" name="Straight Connector 19"/>
          <p:cNvCxnSpPr/>
          <p:nvPr/>
        </p:nvCxnSpPr>
        <p:spPr>
          <a:xfrm>
            <a:off x="1600200" y="1905000"/>
            <a:ext cx="3421063" cy="320278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124200" y="30288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28" name="Rectangle 14"/>
          <p:cNvSpPr>
            <a:spLocks noChangeArrowheads="1"/>
          </p:cNvSpPr>
          <p:nvPr/>
        </p:nvSpPr>
        <p:spPr bwMode="auto">
          <a:xfrm>
            <a:off x="1066800"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30" name="Rectangle 15"/>
          <p:cNvSpPr>
            <a:spLocks noChangeArrowheads="1"/>
          </p:cNvSpPr>
          <p:nvPr/>
        </p:nvSpPr>
        <p:spPr bwMode="auto">
          <a:xfrm>
            <a:off x="1676400" y="5681990"/>
            <a:ext cx="404017"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100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34"/>
          <p:cNvSpPr>
            <a:spLocks noChangeShapeType="1"/>
          </p:cNvSpPr>
          <p:nvPr/>
        </p:nvSpPr>
        <p:spPr bwMode="auto">
          <a:xfrm>
            <a:off x="1827214"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Rectangle 15"/>
          <p:cNvSpPr>
            <a:spLocks noChangeArrowheads="1"/>
          </p:cNvSpPr>
          <p:nvPr/>
        </p:nvSpPr>
        <p:spPr bwMode="auto">
          <a:xfrm>
            <a:off x="2362200"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200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0" name="Line 34"/>
          <p:cNvSpPr>
            <a:spLocks noChangeShapeType="1"/>
          </p:cNvSpPr>
          <p:nvPr/>
        </p:nvSpPr>
        <p:spPr bwMode="auto">
          <a:xfrm>
            <a:off x="2590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4" name="Rectangle 15"/>
          <p:cNvSpPr>
            <a:spLocks noChangeArrowheads="1"/>
          </p:cNvSpPr>
          <p:nvPr/>
        </p:nvSpPr>
        <p:spPr bwMode="auto">
          <a:xfrm>
            <a:off x="3124200"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300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5" name="Line 34"/>
          <p:cNvSpPr>
            <a:spLocks noChangeShapeType="1"/>
          </p:cNvSpPr>
          <p:nvPr/>
        </p:nvSpPr>
        <p:spPr bwMode="auto">
          <a:xfrm>
            <a:off x="332232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6" name="Rectangle 15"/>
          <p:cNvSpPr>
            <a:spLocks noChangeArrowheads="1"/>
          </p:cNvSpPr>
          <p:nvPr/>
        </p:nvSpPr>
        <p:spPr bwMode="auto">
          <a:xfrm>
            <a:off x="3929459" y="5681990"/>
            <a:ext cx="413941"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400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7" name="Line 34"/>
          <p:cNvSpPr>
            <a:spLocks noChangeShapeType="1"/>
          </p:cNvSpPr>
          <p:nvPr/>
        </p:nvSpPr>
        <p:spPr bwMode="auto">
          <a:xfrm>
            <a:off x="4114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8" name="Rectangle 15"/>
          <p:cNvSpPr>
            <a:spLocks noChangeArrowheads="1"/>
          </p:cNvSpPr>
          <p:nvPr/>
        </p:nvSpPr>
        <p:spPr bwMode="auto">
          <a:xfrm>
            <a:off x="4693702"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500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9" name="Line 34"/>
          <p:cNvSpPr>
            <a:spLocks noChangeShapeType="1"/>
          </p:cNvSpPr>
          <p:nvPr/>
        </p:nvSpPr>
        <p:spPr bwMode="auto">
          <a:xfrm>
            <a:off x="4876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0" name="Rectangle 15"/>
          <p:cNvSpPr>
            <a:spLocks noChangeArrowheads="1"/>
          </p:cNvSpPr>
          <p:nvPr/>
        </p:nvSpPr>
        <p:spPr bwMode="auto">
          <a:xfrm>
            <a:off x="5376069" y="5681990"/>
            <a:ext cx="415132"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600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52" name="Line 34"/>
          <p:cNvSpPr>
            <a:spLocks noChangeShapeType="1"/>
          </p:cNvSpPr>
          <p:nvPr/>
        </p:nvSpPr>
        <p:spPr bwMode="auto">
          <a:xfrm>
            <a:off x="55626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7" name="Rectangle 8"/>
          <p:cNvSpPr>
            <a:spLocks noChangeArrowheads="1"/>
          </p:cNvSpPr>
          <p:nvPr/>
        </p:nvSpPr>
        <p:spPr bwMode="auto">
          <a:xfrm>
            <a:off x="922497" y="32975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59" name="Rectangle 10"/>
          <p:cNvSpPr>
            <a:spLocks noChangeArrowheads="1"/>
          </p:cNvSpPr>
          <p:nvPr/>
        </p:nvSpPr>
        <p:spPr bwMode="auto">
          <a:xfrm>
            <a:off x="922497" y="378492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1" name="Rectangle 8"/>
          <p:cNvSpPr>
            <a:spLocks noChangeArrowheads="1"/>
          </p:cNvSpPr>
          <p:nvPr/>
        </p:nvSpPr>
        <p:spPr bwMode="auto">
          <a:xfrm>
            <a:off x="989491" y="377699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2" name="Rectangle 8"/>
          <p:cNvSpPr>
            <a:spLocks noChangeArrowheads="1"/>
          </p:cNvSpPr>
          <p:nvPr/>
        </p:nvSpPr>
        <p:spPr bwMode="auto">
          <a:xfrm>
            <a:off x="989491" y="37547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3" name="Rectangle 7"/>
          <p:cNvSpPr>
            <a:spLocks noChangeArrowheads="1"/>
          </p:cNvSpPr>
          <p:nvPr/>
        </p:nvSpPr>
        <p:spPr bwMode="auto">
          <a:xfrm>
            <a:off x="681197" y="4843790"/>
            <a:ext cx="330539"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4" name="Line 23"/>
          <p:cNvSpPr>
            <a:spLocks noChangeShapeType="1"/>
          </p:cNvSpPr>
          <p:nvPr/>
        </p:nvSpPr>
        <p:spPr bwMode="auto">
          <a:xfrm>
            <a:off x="1086010" y="4994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 name="Rectangle 7"/>
          <p:cNvSpPr>
            <a:spLocks noChangeArrowheads="1"/>
          </p:cNvSpPr>
          <p:nvPr/>
        </p:nvSpPr>
        <p:spPr bwMode="auto">
          <a:xfrm>
            <a:off x="604997" y="331979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3</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8" name="Line 23"/>
          <p:cNvSpPr>
            <a:spLocks noChangeShapeType="1"/>
          </p:cNvSpPr>
          <p:nvPr/>
        </p:nvSpPr>
        <p:spPr bwMode="auto">
          <a:xfrm>
            <a:off x="1090613" y="3470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 name="Rectangle 7"/>
          <p:cNvSpPr>
            <a:spLocks noChangeArrowheads="1"/>
          </p:cNvSpPr>
          <p:nvPr/>
        </p:nvSpPr>
        <p:spPr bwMode="auto">
          <a:xfrm>
            <a:off x="604997" y="255779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4</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0" name="Line 23"/>
          <p:cNvSpPr>
            <a:spLocks noChangeShapeType="1"/>
          </p:cNvSpPr>
          <p:nvPr/>
        </p:nvSpPr>
        <p:spPr bwMode="auto">
          <a:xfrm>
            <a:off x="1090613" y="2708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6" name="Rectangle 7"/>
          <p:cNvSpPr>
            <a:spLocks noChangeArrowheads="1"/>
          </p:cNvSpPr>
          <p:nvPr/>
        </p:nvSpPr>
        <p:spPr bwMode="auto">
          <a:xfrm>
            <a:off x="604997" y="182880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5</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7" name="Line 23"/>
          <p:cNvSpPr>
            <a:spLocks noChangeShapeType="1"/>
          </p:cNvSpPr>
          <p:nvPr/>
        </p:nvSpPr>
        <p:spPr bwMode="auto">
          <a:xfrm>
            <a:off x="1090613" y="1979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8" name="Rectangle 7"/>
          <p:cNvSpPr>
            <a:spLocks noChangeArrowheads="1"/>
          </p:cNvSpPr>
          <p:nvPr/>
        </p:nvSpPr>
        <p:spPr bwMode="auto">
          <a:xfrm>
            <a:off x="685800" y="4038600"/>
            <a:ext cx="330539" cy="261610"/>
          </a:xfrm>
          <a:prstGeom prst="rect">
            <a:avLst/>
          </a:prstGeom>
          <a:noFill/>
          <a:ln w="9525">
            <a:noFill/>
            <a:miter lim="800000"/>
            <a:headEnd/>
            <a:tailEnd/>
          </a:ln>
        </p:spPr>
        <p:txBody>
          <a:bodyPr wrap="square" lIns="0" tIns="0" rIns="0" bIns="0">
            <a:spAutoFit/>
          </a:bodyPr>
          <a:lstStyle/>
          <a:p>
            <a:pPr algn="r">
              <a:defRPr/>
            </a:pPr>
            <a:r>
              <a:rPr lang="en-US" sz="1700" b="1" dirty="0" smtClean="0">
                <a:solidFill>
                  <a:srgbClr val="1F1A17"/>
                </a:solidFill>
                <a:latin typeface="Arial" pitchFamily="34" charset="0"/>
              </a:rPr>
              <a:t>2 </a:t>
            </a:r>
            <a:endParaRPr lang="en-US" sz="2400" dirty="0">
              <a:solidFill>
                <a:prstClr val="black"/>
              </a:solidFill>
              <a:effectLst>
                <a:outerShdw blurRad="38100" dist="38100" dir="2700000" algn="tl">
                  <a:srgbClr val="C0C0C0"/>
                </a:outerShdw>
              </a:effectLst>
              <a:latin typeface="Arial" pitchFamily="34" charset="0"/>
            </a:endParaRPr>
          </a:p>
        </p:txBody>
      </p:sp>
      <p:sp>
        <p:nvSpPr>
          <p:cNvPr id="79" name="Line 23"/>
          <p:cNvSpPr>
            <a:spLocks noChangeShapeType="1"/>
          </p:cNvSpPr>
          <p:nvPr/>
        </p:nvSpPr>
        <p:spPr bwMode="auto">
          <a:xfrm>
            <a:off x="1090613" y="41894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0" name="Line 13"/>
          <p:cNvSpPr>
            <a:spLocks noChangeShapeType="1"/>
          </p:cNvSpPr>
          <p:nvPr/>
        </p:nvSpPr>
        <p:spPr bwMode="auto">
          <a:xfrm>
            <a:off x="3318588" y="3495827"/>
            <a:ext cx="3732" cy="2026042"/>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21" name="Oval 19"/>
          <p:cNvSpPr>
            <a:spLocks noChangeArrowheads="1"/>
          </p:cNvSpPr>
          <p:nvPr/>
        </p:nvSpPr>
        <p:spPr bwMode="auto">
          <a:xfrm>
            <a:off x="3200400" y="336216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0" name="TextBox 59"/>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26063899"/>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19</a:t>
            </a:fld>
            <a:endParaRPr lang="en-US" sz="1100" dirty="0">
              <a:solidFill>
                <a:prstClr val="white"/>
              </a:solidFill>
              <a:latin typeface="Century Gothic" panose="020B0502020202020204" pitchFamily="34" charset="0"/>
            </a:endParaRPr>
          </a:p>
        </p:txBody>
      </p:sp>
      <p:sp>
        <p:nvSpPr>
          <p:cNvPr id="18" name="Rounded Rectangle 17"/>
          <p:cNvSpPr/>
          <p:nvPr/>
        </p:nvSpPr>
        <p:spPr>
          <a:xfrm>
            <a:off x="152400" y="381000"/>
            <a:ext cx="78486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256182" y="384570"/>
            <a:ext cx="7772400" cy="569387"/>
          </a:xfrm>
          <a:prstGeom prst="rect">
            <a:avLst/>
          </a:prstGeom>
          <a:noFill/>
        </p:spPr>
        <p:txBody>
          <a:bodyPr wrap="square" rtlCol="0">
            <a:spAutoFit/>
          </a:bodyPr>
          <a:lstStyle/>
          <a:p>
            <a:r>
              <a:rPr lang="en-US" sz="3000" dirty="0" smtClean="0">
                <a:solidFill>
                  <a:prstClr val="white"/>
                </a:solidFill>
                <a:latin typeface="Century Gothic" panose="020B0502020202020204" pitchFamily="34" charset="0"/>
              </a:rPr>
              <a:t>SHIFTS IN DEMAND FOR LOANABLE FUNDS</a:t>
            </a:r>
            <a:endParaRPr lang="en-US" sz="3000" dirty="0">
              <a:solidFill>
                <a:prstClr val="white"/>
              </a:solidFill>
              <a:latin typeface="Century Gothic" panose="020B0502020202020204" pitchFamily="34" charset="0"/>
            </a:endParaRPr>
          </a:p>
        </p:txBody>
      </p:sp>
      <p:sp>
        <p:nvSpPr>
          <p:cNvPr id="20" name="Content Placeholder 2"/>
          <p:cNvSpPr txBox="1">
            <a:spLocks/>
          </p:cNvSpPr>
          <p:nvPr/>
        </p:nvSpPr>
        <p:spPr>
          <a:xfrm>
            <a:off x="300446" y="1371600"/>
            <a:ext cx="7700554"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Anything that changes the </a:t>
            </a:r>
            <a:r>
              <a:rPr lang="en-US" altLang="en-US" dirty="0" smtClean="0">
                <a:solidFill>
                  <a:srgbClr val="F79646"/>
                </a:solidFill>
                <a:latin typeface="Arial" panose="020B0604020202020204" pitchFamily="34" charset="0"/>
                <a:cs typeface="Arial" panose="020B0604020202020204" pitchFamily="34" charset="0"/>
              </a:rPr>
              <a:t>rate of return on potential investment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will cause the demand for loanable funds to change: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investment tax incentives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technological advances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regulations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product demand</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business expectations</a:t>
            </a: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19966551"/>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79121" y="1447800"/>
            <a:ext cx="7080084"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functions of money</a:t>
            </a:r>
            <a:r>
              <a:rPr lang="en-US" sz="2600" dirty="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Define the </a:t>
            </a:r>
            <a:r>
              <a:rPr lang="en-US" sz="2600" dirty="0" smtClean="0">
                <a:solidFill>
                  <a:schemeClr val="accent6"/>
                </a:solidFill>
                <a:latin typeface="Arial" panose="020B0604020202020204" pitchFamily="34" charset="0"/>
                <a:cs typeface="Arial" panose="020B0604020202020204" pitchFamily="34" charset="0"/>
              </a:rPr>
              <a:t>money supply </a:t>
            </a:r>
            <a:r>
              <a:rPr lang="en-US" sz="2600" dirty="0" smtClean="0">
                <a:latin typeface="Arial" panose="020B0604020202020204" pitchFamily="34" charset="0"/>
                <a:cs typeface="Arial" panose="020B0604020202020204" pitchFamily="34" charset="0"/>
              </a:rPr>
              <a:t>according to </a:t>
            </a:r>
            <a:r>
              <a:rPr lang="en-US" sz="2600" dirty="0" smtClean="0">
                <a:solidFill>
                  <a:schemeClr val="accent6"/>
                </a:solidFill>
                <a:latin typeface="Arial" panose="020B0604020202020204" pitchFamily="34" charset="0"/>
                <a:cs typeface="Arial" panose="020B0604020202020204" pitchFamily="34" charset="0"/>
              </a:rPr>
              <a:t>M1 </a:t>
            </a:r>
            <a:r>
              <a:rPr lang="en-US" sz="2600" dirty="0">
                <a:latin typeface="Arial" panose="020B0604020202020204" pitchFamily="34" charset="0"/>
                <a:cs typeface="Arial" panose="020B0604020202020204" pitchFamily="34" charset="0"/>
              </a:rPr>
              <a:t>and</a:t>
            </a:r>
            <a:r>
              <a:rPr lang="en-US" sz="2600" dirty="0" smtClean="0">
                <a:solidFill>
                  <a:schemeClr val="accent6"/>
                </a:solidFill>
                <a:latin typeface="Arial" panose="020B0604020202020204" pitchFamily="34" charset="0"/>
                <a:cs typeface="Arial" panose="020B0604020202020204" pitchFamily="34" charset="0"/>
              </a:rPr>
              <a:t> M2</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Use the</a:t>
            </a:r>
            <a:r>
              <a:rPr lang="en-US" sz="2600" dirty="0" smtClean="0">
                <a:solidFill>
                  <a:schemeClr val="accent6"/>
                </a:solidFill>
                <a:latin typeface="Arial" panose="020B0604020202020204" pitchFamily="34" charset="0"/>
                <a:cs typeface="Arial" panose="020B0604020202020204" pitchFamily="34" charset="0"/>
              </a:rPr>
              <a:t> loanable funds model </a:t>
            </a:r>
            <a:r>
              <a:rPr lang="en-US" sz="2600" dirty="0" smtClean="0">
                <a:latin typeface="Arial" panose="020B0604020202020204" pitchFamily="34" charset="0"/>
                <a:cs typeface="Arial" panose="020B0604020202020204" pitchFamily="34" charset="0"/>
              </a:rPr>
              <a:t>to show how savers and borrowers are brought together.</a:t>
            </a:r>
            <a:endParaRPr lang="en-US" sz="2600" dirty="0" smtClean="0">
              <a:solidFill>
                <a:srgbClr val="00B05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how economic factors can lead to a </a:t>
            </a:r>
            <a:r>
              <a:rPr lang="en-US" sz="2600" dirty="0" smtClean="0">
                <a:solidFill>
                  <a:schemeClr val="accent6"/>
                </a:solidFill>
                <a:latin typeface="Arial" panose="020B0604020202020204" pitchFamily="34" charset="0"/>
                <a:cs typeface="Arial" panose="020B0604020202020204" pitchFamily="34" charset="0"/>
              </a:rPr>
              <a:t>change in the market for loanable funds</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how </a:t>
            </a:r>
            <a:r>
              <a:rPr lang="en-US" sz="2600" dirty="0" smtClean="0">
                <a:solidFill>
                  <a:schemeClr val="accent6"/>
                </a:solidFill>
                <a:latin typeface="Arial" panose="020B0604020202020204" pitchFamily="34" charset="0"/>
                <a:cs typeface="Arial" panose="020B0604020202020204" pitchFamily="34" charset="0"/>
              </a:rPr>
              <a:t>financial intermediaries</a:t>
            </a:r>
            <a:r>
              <a:rPr lang="en-US" sz="2600" dirty="0" smtClean="0">
                <a:latin typeface="Arial" panose="020B0604020202020204" pitchFamily="34" charset="0"/>
                <a:cs typeface="Arial" panose="020B0604020202020204" pitchFamily="34" charset="0"/>
              </a:rPr>
              <a:t> make it easier and less risky for people to save and borrow.</a:t>
            </a:r>
            <a:endParaRPr lang="en-US" altLang="en-US" dirty="0">
              <a:solidFill>
                <a:srgbClr val="C00000"/>
              </a:solidFill>
              <a:latin typeface="Arial" charset="0"/>
              <a:ea typeface="ＭＳ Ｐゴシック" pitchFamily="34" charset="-128"/>
              <a:cs typeface="Tahoma"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20</a:t>
            </a:fld>
            <a:endParaRPr lang="en-US" sz="1100" dirty="0">
              <a:solidFill>
                <a:prstClr val="white"/>
              </a:solidFill>
              <a:latin typeface="Century Gothic" panose="020B0502020202020204" pitchFamily="34" charset="0"/>
            </a:endParaRPr>
          </a:p>
        </p:txBody>
      </p:sp>
      <p:sp>
        <p:nvSpPr>
          <p:cNvPr id="18" name="Rounded Rectangle 17"/>
          <p:cNvSpPr/>
          <p:nvPr/>
        </p:nvSpPr>
        <p:spPr>
          <a:xfrm>
            <a:off x="152400" y="381000"/>
            <a:ext cx="78486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264523" y="381000"/>
            <a:ext cx="7772400" cy="569387"/>
          </a:xfrm>
          <a:prstGeom prst="rect">
            <a:avLst/>
          </a:prstGeom>
          <a:noFill/>
        </p:spPr>
        <p:txBody>
          <a:bodyPr wrap="square" rtlCol="0">
            <a:spAutoFit/>
          </a:bodyPr>
          <a:lstStyle/>
          <a:p>
            <a:r>
              <a:rPr lang="en-US" sz="3000" dirty="0" smtClean="0">
                <a:solidFill>
                  <a:prstClr val="white"/>
                </a:solidFill>
                <a:latin typeface="Century Gothic" panose="020B0502020202020204" pitchFamily="34" charset="0"/>
              </a:rPr>
              <a:t>SHIFTS IN SUPPLY OF LOANABLE FUNDS</a:t>
            </a:r>
            <a:endParaRPr lang="en-US" sz="3000" dirty="0">
              <a:solidFill>
                <a:prstClr val="white"/>
              </a:solidFill>
              <a:latin typeface="Century Gothic" panose="020B0502020202020204" pitchFamily="34" charset="0"/>
            </a:endParaRPr>
          </a:p>
        </p:txBody>
      </p:sp>
      <p:sp>
        <p:nvSpPr>
          <p:cNvPr id="20" name="Content Placeholder 2"/>
          <p:cNvSpPr txBox="1">
            <a:spLocks/>
          </p:cNvSpPr>
          <p:nvPr/>
        </p:nvSpPr>
        <p:spPr>
          <a:xfrm>
            <a:off x="300446" y="1371600"/>
            <a:ext cx="7700554"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shift in the supply curve of loanable funds occurs when a factor increases or decreases the country’s </a:t>
            </a:r>
            <a:r>
              <a:rPr lang="en-US" altLang="en-US" dirty="0" smtClean="0">
                <a:solidFill>
                  <a:srgbClr val="F79646"/>
                </a:solidFill>
                <a:latin typeface="Arial" panose="020B0604020202020204" pitchFamily="34" charset="0"/>
                <a:cs typeface="Arial" panose="020B0604020202020204" pitchFamily="34" charset="0"/>
              </a:rPr>
              <a:t>willingness to save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any given interest rate: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economic outlook</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incentives to save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income or asset prices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government deficits</a:t>
            </a: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7962639"/>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THE MARKET FOR LOANABLE FUNDS</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21</a:t>
            </a:fld>
            <a:endParaRPr lang="en-US" sz="1100" dirty="0">
              <a:solidFill>
                <a:prstClr val="white"/>
              </a:solidFill>
              <a:latin typeface="Century Gothic" panose="020B0502020202020204" pitchFamily="34" charset="0"/>
            </a:endParaRPr>
          </a:p>
        </p:txBody>
      </p:sp>
      <p:sp>
        <p:nvSpPr>
          <p:cNvPr id="29" name="Text Box 12"/>
          <p:cNvSpPr txBox="1">
            <a:spLocks noChangeArrowheads="1"/>
          </p:cNvSpPr>
          <p:nvPr/>
        </p:nvSpPr>
        <p:spPr bwMode="auto">
          <a:xfrm>
            <a:off x="4868863"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081405" y="3262297"/>
            <a:ext cx="3177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REAL INTEREST RATE  (%)</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LOANABLE FUNDS (BILLIONS)</a:t>
            </a:r>
            <a:endParaRPr lang="en-US" altLang="en-US" sz="1800" dirty="0">
              <a:solidFill>
                <a:prstClr val="black">
                  <a:lumMod val="75000"/>
                  <a:lumOff val="25000"/>
                </a:prstClr>
              </a:solidFill>
            </a:endParaRPr>
          </a:p>
        </p:txBody>
      </p:sp>
      <p:sp>
        <p:nvSpPr>
          <p:cNvPr id="74" name="Rounded Rectangle 73"/>
          <p:cNvSpPr/>
          <p:nvPr/>
        </p:nvSpPr>
        <p:spPr>
          <a:xfrm>
            <a:off x="6400800" y="1219200"/>
            <a:ext cx="2590800" cy="230061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cap="all" dirty="0" smtClean="0">
                <a:solidFill>
                  <a:prstClr val="white">
                    <a:lumMod val="95000"/>
                  </a:prstClr>
                </a:solidFill>
                <a:latin typeface="Arial" panose="020B0604020202020204" pitchFamily="34" charset="0"/>
                <a:cs typeface="Arial" panose="020B0604020202020204" pitchFamily="34" charset="0"/>
              </a:rPr>
              <a:t>A </a:t>
            </a:r>
            <a:r>
              <a:rPr lang="en-US" altLang="en-US" sz="2400" dirty="0" smtClean="0">
                <a:solidFill>
                  <a:prstClr val="white">
                    <a:lumMod val="95000"/>
                  </a:prstClr>
                </a:solidFill>
                <a:latin typeface="Arial" panose="020B0604020202020204" pitchFamily="34" charset="0"/>
                <a:cs typeface="Arial" panose="020B0604020202020204" pitchFamily="34" charset="0"/>
              </a:rPr>
              <a:t>shift in either the supply or demand for loanable funds will change the interest rate.</a:t>
            </a:r>
          </a:p>
        </p:txBody>
      </p:sp>
      <p:sp>
        <p:nvSpPr>
          <p:cNvPr id="18" name="Text Box 12"/>
          <p:cNvSpPr txBox="1">
            <a:spLocks noChangeArrowheads="1"/>
          </p:cNvSpPr>
          <p:nvPr/>
        </p:nvSpPr>
        <p:spPr bwMode="auto">
          <a:xfrm>
            <a:off x="5021263" y="50101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a:off x="1242217" y="3470603"/>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20" name="Straight Connector 19"/>
          <p:cNvCxnSpPr/>
          <p:nvPr/>
        </p:nvCxnSpPr>
        <p:spPr>
          <a:xfrm>
            <a:off x="1600200" y="1905000"/>
            <a:ext cx="3421063" cy="320278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124200" y="3028890"/>
            <a:ext cx="259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28" name="Rectangle 14"/>
          <p:cNvSpPr>
            <a:spLocks noChangeArrowheads="1"/>
          </p:cNvSpPr>
          <p:nvPr/>
        </p:nvSpPr>
        <p:spPr bwMode="auto">
          <a:xfrm>
            <a:off x="1066800"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30" name="Rectangle 15"/>
          <p:cNvSpPr>
            <a:spLocks noChangeArrowheads="1"/>
          </p:cNvSpPr>
          <p:nvPr/>
        </p:nvSpPr>
        <p:spPr bwMode="auto">
          <a:xfrm>
            <a:off x="1676400" y="5681990"/>
            <a:ext cx="404017"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100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34"/>
          <p:cNvSpPr>
            <a:spLocks noChangeShapeType="1"/>
          </p:cNvSpPr>
          <p:nvPr/>
        </p:nvSpPr>
        <p:spPr bwMode="auto">
          <a:xfrm>
            <a:off x="1827214"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Rectangle 15"/>
          <p:cNvSpPr>
            <a:spLocks noChangeArrowheads="1"/>
          </p:cNvSpPr>
          <p:nvPr/>
        </p:nvSpPr>
        <p:spPr bwMode="auto">
          <a:xfrm>
            <a:off x="2362200"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200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0" name="Line 34"/>
          <p:cNvSpPr>
            <a:spLocks noChangeShapeType="1"/>
          </p:cNvSpPr>
          <p:nvPr/>
        </p:nvSpPr>
        <p:spPr bwMode="auto">
          <a:xfrm>
            <a:off x="2590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4" name="Rectangle 15"/>
          <p:cNvSpPr>
            <a:spLocks noChangeArrowheads="1"/>
          </p:cNvSpPr>
          <p:nvPr/>
        </p:nvSpPr>
        <p:spPr bwMode="auto">
          <a:xfrm>
            <a:off x="3124200"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300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5" name="Line 34"/>
          <p:cNvSpPr>
            <a:spLocks noChangeShapeType="1"/>
          </p:cNvSpPr>
          <p:nvPr/>
        </p:nvSpPr>
        <p:spPr bwMode="auto">
          <a:xfrm>
            <a:off x="332232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6" name="Rectangle 15"/>
          <p:cNvSpPr>
            <a:spLocks noChangeArrowheads="1"/>
          </p:cNvSpPr>
          <p:nvPr/>
        </p:nvSpPr>
        <p:spPr bwMode="auto">
          <a:xfrm>
            <a:off x="3929459" y="5681990"/>
            <a:ext cx="413941"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400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7" name="Line 34"/>
          <p:cNvSpPr>
            <a:spLocks noChangeShapeType="1"/>
          </p:cNvSpPr>
          <p:nvPr/>
        </p:nvSpPr>
        <p:spPr bwMode="auto">
          <a:xfrm>
            <a:off x="4114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8" name="Rectangle 15"/>
          <p:cNvSpPr>
            <a:spLocks noChangeArrowheads="1"/>
          </p:cNvSpPr>
          <p:nvPr/>
        </p:nvSpPr>
        <p:spPr bwMode="auto">
          <a:xfrm>
            <a:off x="4693702" y="5681990"/>
            <a:ext cx="4572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500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49" name="Line 34"/>
          <p:cNvSpPr>
            <a:spLocks noChangeShapeType="1"/>
          </p:cNvSpPr>
          <p:nvPr/>
        </p:nvSpPr>
        <p:spPr bwMode="auto">
          <a:xfrm>
            <a:off x="48768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0" name="Rectangle 15"/>
          <p:cNvSpPr>
            <a:spLocks noChangeArrowheads="1"/>
          </p:cNvSpPr>
          <p:nvPr/>
        </p:nvSpPr>
        <p:spPr bwMode="auto">
          <a:xfrm>
            <a:off x="5376069" y="5681990"/>
            <a:ext cx="415132"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600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52" name="Line 34"/>
          <p:cNvSpPr>
            <a:spLocks noChangeShapeType="1"/>
          </p:cNvSpPr>
          <p:nvPr/>
        </p:nvSpPr>
        <p:spPr bwMode="auto">
          <a:xfrm>
            <a:off x="5562600" y="5533995"/>
            <a:ext cx="0" cy="147995"/>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7" name="Rectangle 8"/>
          <p:cNvSpPr>
            <a:spLocks noChangeArrowheads="1"/>
          </p:cNvSpPr>
          <p:nvPr/>
        </p:nvSpPr>
        <p:spPr bwMode="auto">
          <a:xfrm>
            <a:off x="922497" y="32975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59" name="Rectangle 10"/>
          <p:cNvSpPr>
            <a:spLocks noChangeArrowheads="1"/>
          </p:cNvSpPr>
          <p:nvPr/>
        </p:nvSpPr>
        <p:spPr bwMode="auto">
          <a:xfrm>
            <a:off x="922497" y="378492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1" name="Rectangle 8"/>
          <p:cNvSpPr>
            <a:spLocks noChangeArrowheads="1"/>
          </p:cNvSpPr>
          <p:nvPr/>
        </p:nvSpPr>
        <p:spPr bwMode="auto">
          <a:xfrm>
            <a:off x="989491" y="377699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2" name="Rectangle 8"/>
          <p:cNvSpPr>
            <a:spLocks noChangeArrowheads="1"/>
          </p:cNvSpPr>
          <p:nvPr/>
        </p:nvSpPr>
        <p:spPr bwMode="auto">
          <a:xfrm>
            <a:off x="989491" y="37547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63" name="Rectangle 7"/>
          <p:cNvSpPr>
            <a:spLocks noChangeArrowheads="1"/>
          </p:cNvSpPr>
          <p:nvPr/>
        </p:nvSpPr>
        <p:spPr bwMode="auto">
          <a:xfrm>
            <a:off x="681197" y="4843790"/>
            <a:ext cx="330539"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4" name="Line 23"/>
          <p:cNvSpPr>
            <a:spLocks noChangeShapeType="1"/>
          </p:cNvSpPr>
          <p:nvPr/>
        </p:nvSpPr>
        <p:spPr bwMode="auto">
          <a:xfrm>
            <a:off x="1086010" y="4994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 name="Rectangle 7"/>
          <p:cNvSpPr>
            <a:spLocks noChangeArrowheads="1"/>
          </p:cNvSpPr>
          <p:nvPr/>
        </p:nvSpPr>
        <p:spPr bwMode="auto">
          <a:xfrm>
            <a:off x="604997" y="331979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3</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8" name="Line 23"/>
          <p:cNvSpPr>
            <a:spLocks noChangeShapeType="1"/>
          </p:cNvSpPr>
          <p:nvPr/>
        </p:nvSpPr>
        <p:spPr bwMode="auto">
          <a:xfrm>
            <a:off x="1090613" y="3470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 name="Rectangle 7"/>
          <p:cNvSpPr>
            <a:spLocks noChangeArrowheads="1"/>
          </p:cNvSpPr>
          <p:nvPr/>
        </p:nvSpPr>
        <p:spPr bwMode="auto">
          <a:xfrm>
            <a:off x="604997" y="255779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4</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0" name="Line 23"/>
          <p:cNvSpPr>
            <a:spLocks noChangeShapeType="1"/>
          </p:cNvSpPr>
          <p:nvPr/>
        </p:nvSpPr>
        <p:spPr bwMode="auto">
          <a:xfrm>
            <a:off x="1090613" y="270860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6" name="Rectangle 7"/>
          <p:cNvSpPr>
            <a:spLocks noChangeArrowheads="1"/>
          </p:cNvSpPr>
          <p:nvPr/>
        </p:nvSpPr>
        <p:spPr bwMode="auto">
          <a:xfrm>
            <a:off x="604997" y="1828800"/>
            <a:ext cx="411345" cy="261610"/>
          </a:xfrm>
          <a:prstGeom prst="rect">
            <a:avLst/>
          </a:prstGeom>
          <a:noFill/>
          <a:ln w="9525">
            <a:noFill/>
            <a:miter lim="800000"/>
            <a:headEnd/>
            <a:tailEnd/>
          </a:ln>
        </p:spPr>
        <p:txBody>
          <a:bodyPr wrap="square" lIns="0" tIns="0" rIns="0" bIns="0">
            <a:spAutoFit/>
          </a:bodyPr>
          <a:lstStyle/>
          <a:p>
            <a:pPr algn="r">
              <a:defRPr/>
            </a:pPr>
            <a:r>
              <a:rPr lang="en-US" sz="1700" b="1" dirty="0">
                <a:solidFill>
                  <a:srgbClr val="1F1A17"/>
                </a:solidFill>
                <a:latin typeface="Arial" pitchFamily="34" charset="0"/>
              </a:rPr>
              <a:t>5</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7" name="Line 23"/>
          <p:cNvSpPr>
            <a:spLocks noChangeShapeType="1"/>
          </p:cNvSpPr>
          <p:nvPr/>
        </p:nvSpPr>
        <p:spPr bwMode="auto">
          <a:xfrm>
            <a:off x="1090613" y="1979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8" name="Rectangle 7"/>
          <p:cNvSpPr>
            <a:spLocks noChangeArrowheads="1"/>
          </p:cNvSpPr>
          <p:nvPr/>
        </p:nvSpPr>
        <p:spPr bwMode="auto">
          <a:xfrm>
            <a:off x="685800" y="4038600"/>
            <a:ext cx="330539" cy="261610"/>
          </a:xfrm>
          <a:prstGeom prst="rect">
            <a:avLst/>
          </a:prstGeom>
          <a:noFill/>
          <a:ln w="9525">
            <a:noFill/>
            <a:miter lim="800000"/>
            <a:headEnd/>
            <a:tailEnd/>
          </a:ln>
        </p:spPr>
        <p:txBody>
          <a:bodyPr wrap="square" lIns="0" tIns="0" rIns="0" bIns="0">
            <a:spAutoFit/>
          </a:bodyPr>
          <a:lstStyle/>
          <a:p>
            <a:pPr algn="r">
              <a:defRPr/>
            </a:pPr>
            <a:r>
              <a:rPr lang="en-US" sz="1700" b="1" dirty="0" smtClean="0">
                <a:solidFill>
                  <a:srgbClr val="1F1A17"/>
                </a:solidFill>
                <a:latin typeface="Arial" pitchFamily="34" charset="0"/>
              </a:rPr>
              <a:t>2 </a:t>
            </a:r>
            <a:endParaRPr lang="en-US" sz="2400" dirty="0">
              <a:solidFill>
                <a:prstClr val="black"/>
              </a:solidFill>
              <a:effectLst>
                <a:outerShdw blurRad="38100" dist="38100" dir="2700000" algn="tl">
                  <a:srgbClr val="C0C0C0"/>
                </a:outerShdw>
              </a:effectLst>
              <a:latin typeface="Arial" pitchFamily="34" charset="0"/>
            </a:endParaRPr>
          </a:p>
        </p:txBody>
      </p:sp>
      <p:sp>
        <p:nvSpPr>
          <p:cNvPr id="79" name="Line 23"/>
          <p:cNvSpPr>
            <a:spLocks noChangeShapeType="1"/>
          </p:cNvSpPr>
          <p:nvPr/>
        </p:nvSpPr>
        <p:spPr bwMode="auto">
          <a:xfrm>
            <a:off x="1090613" y="41894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0" name="Line 13"/>
          <p:cNvSpPr>
            <a:spLocks noChangeShapeType="1"/>
          </p:cNvSpPr>
          <p:nvPr/>
        </p:nvSpPr>
        <p:spPr bwMode="auto">
          <a:xfrm>
            <a:off x="3318588" y="3495827"/>
            <a:ext cx="3732" cy="2026042"/>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60" name="TextBox 59"/>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5" name="Rounded Rectangle 64"/>
          <p:cNvSpPr/>
          <p:nvPr/>
        </p:nvSpPr>
        <p:spPr>
          <a:xfrm>
            <a:off x="6400800" y="3705225"/>
            <a:ext cx="2590800" cy="170497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An increase in the supply of loanable funds reduces interest rates.</a:t>
            </a:r>
          </a:p>
        </p:txBody>
      </p:sp>
      <p:cxnSp>
        <p:nvCxnSpPr>
          <p:cNvPr id="66" name="Straight Connector 65"/>
          <p:cNvCxnSpPr/>
          <p:nvPr/>
        </p:nvCxnSpPr>
        <p:spPr>
          <a:xfrm flipV="1">
            <a:off x="1676400" y="1905000"/>
            <a:ext cx="3200400" cy="3202782"/>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Oval 19"/>
          <p:cNvSpPr>
            <a:spLocks noChangeArrowheads="1"/>
          </p:cNvSpPr>
          <p:nvPr/>
        </p:nvSpPr>
        <p:spPr bwMode="auto">
          <a:xfrm>
            <a:off x="3200400" y="336216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1" name="Text Box 12"/>
          <p:cNvSpPr txBox="1">
            <a:spLocks noChangeArrowheads="1"/>
          </p:cNvSpPr>
          <p:nvPr/>
        </p:nvSpPr>
        <p:spPr bwMode="auto">
          <a:xfrm>
            <a:off x="5914628" y="1828800"/>
            <a:ext cx="562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F0"/>
                </a:solidFill>
                <a:latin typeface="Arial" charset="0"/>
              </a:rPr>
              <a:t>S</a:t>
            </a:r>
            <a:r>
              <a:rPr lang="en-US" altLang="en-US" sz="2000" b="1" baseline="-25000" dirty="0">
                <a:solidFill>
                  <a:srgbClr val="00B0F0"/>
                </a:solidFill>
                <a:latin typeface="Arial" charset="0"/>
              </a:rPr>
              <a:t>1</a:t>
            </a:r>
            <a:endParaRPr lang="en-US" altLang="en-US" sz="2000" b="1" baseline="-25000" dirty="0" smtClean="0">
              <a:solidFill>
                <a:srgbClr val="00B0F0"/>
              </a:solidFill>
              <a:latin typeface="Arial" charset="0"/>
            </a:endParaRPr>
          </a:p>
        </p:txBody>
      </p:sp>
      <p:sp>
        <p:nvSpPr>
          <p:cNvPr id="73" name="Text Box 9"/>
          <p:cNvSpPr txBox="1">
            <a:spLocks noChangeArrowheads="1"/>
          </p:cNvSpPr>
          <p:nvPr/>
        </p:nvSpPr>
        <p:spPr bwMode="auto">
          <a:xfrm>
            <a:off x="4168466" y="39624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75" name="Line 13"/>
          <p:cNvSpPr>
            <a:spLocks noChangeShapeType="1"/>
          </p:cNvSpPr>
          <p:nvPr/>
        </p:nvSpPr>
        <p:spPr bwMode="auto">
          <a:xfrm flipH="1">
            <a:off x="1219200" y="4191000"/>
            <a:ext cx="2743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81" name="Line 13"/>
          <p:cNvSpPr>
            <a:spLocks noChangeShapeType="1"/>
          </p:cNvSpPr>
          <p:nvPr/>
        </p:nvSpPr>
        <p:spPr bwMode="auto">
          <a:xfrm>
            <a:off x="4111068" y="4210110"/>
            <a:ext cx="3732" cy="1321132"/>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72" name="Oval 19"/>
          <p:cNvSpPr>
            <a:spLocks noChangeArrowheads="1"/>
          </p:cNvSpPr>
          <p:nvPr/>
        </p:nvSpPr>
        <p:spPr bwMode="auto">
          <a:xfrm>
            <a:off x="4008120" y="40843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Tree>
    <p:extLst>
      <p:ext uri="{BB962C8B-B14F-4D97-AF65-F5344CB8AC3E}">
        <p14:creationId xmlns:p14="http://schemas.microsoft.com/office/powerpoint/2010/main" val="4333461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33333E-6 4.34783E-7 L 0.13334 0.04417 " pathEditMode="relative" rAng="0" ptsTypes="AA">
                                      <p:cBhvr>
                                        <p:cTn id="13" dur="2000" fill="hold"/>
                                        <p:tgtEl>
                                          <p:spTgt spid="66"/>
                                        </p:tgtEl>
                                        <p:attrNameLst>
                                          <p:attrName>ppt_x</p:attrName>
                                          <p:attrName>ppt_y</p:attrName>
                                        </p:attrNameLst>
                                      </p:cBhvr>
                                      <p:rCtr x="6667" y="2197"/>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par>
                          <p:cTn id="26" fill="hold">
                            <p:stCondLst>
                              <p:cond delay="4000"/>
                            </p:stCondLst>
                            <p:childTnLst>
                              <p:par>
                                <p:cTn id="27" presetID="22" presetClass="entr" presetSubtype="2"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right)">
                                      <p:cBhvr>
                                        <p:cTn id="29" dur="500"/>
                                        <p:tgtEl>
                                          <p:spTgt spid="7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up)">
                                      <p:cBhvr>
                                        <p:cTn id="3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1" grpId="0"/>
      <p:bldP spid="73" grpId="0"/>
      <p:bldP spid="75" grpId="0" animBg="1"/>
      <p:bldP spid="81" grpId="0" animBg="1"/>
      <p:bldP spid="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iang\Dropbox\Eric Chiang - Jeremys slide files\Core3e Pictures\ch12_12u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267200"/>
            <a:ext cx="5562600" cy="2133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1" y="4288795"/>
            <a:ext cx="5410199" cy="2112005"/>
          </a:xfrm>
        </p:spPr>
        <p:txBody>
          <a:bodyPr>
            <a:normAutofit/>
          </a:bodyPr>
          <a:lstStyle/>
          <a:p>
            <a:pPr marL="0" indent="0">
              <a:buNone/>
              <a:defRPr/>
            </a:pPr>
            <a:r>
              <a:rPr lang="en-US" dirty="0" smtClean="0">
                <a:solidFill>
                  <a:schemeClr val="bg1"/>
                </a:solidFill>
                <a:latin typeface="Century Gothic" panose="020B0502020202020204" pitchFamily="34" charset="0"/>
              </a:rPr>
              <a:t>THE FINANCIAL SYSTEM HELPS ALLOCATE SCARCE RESOURCES FROM SAVERS TO BORROWERS.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22</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RUDY SULGAN/CORBIS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713297508"/>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0559" y="1981200"/>
            <a:ext cx="7178039"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400" y="381000"/>
            <a:ext cx="7696198"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8780" y="354348"/>
            <a:ext cx="7069564"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ROLES OF FINANCIAL INSTITUTIONS</a:t>
            </a:r>
            <a:endParaRPr lang="en-US" sz="3300" dirty="0">
              <a:solidFill>
                <a:schemeClr val="bg1"/>
              </a:solidFill>
              <a:latin typeface="Century Gothic" panose="020B0502020202020204" pitchFamily="34" charset="0"/>
            </a:endParaRPr>
          </a:p>
        </p:txBody>
      </p:sp>
      <p:sp>
        <p:nvSpPr>
          <p:cNvPr id="7" name="Content Placeholder 2"/>
          <p:cNvSpPr txBox="1">
            <a:spLocks/>
          </p:cNvSpPr>
          <p:nvPr/>
        </p:nvSpPr>
        <p:spPr>
          <a:xfrm>
            <a:off x="670559" y="1981200"/>
            <a:ext cx="6920104" cy="46482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buClr>
                <a:schemeClr val="tx1">
                  <a:lumMod val="65000"/>
                  <a:lumOff val="35000"/>
                </a:schemeClr>
              </a:buClr>
            </a:pPr>
            <a:r>
              <a:rPr lang="en-US" altLang="en-US" sz="3000" cap="all" dirty="0" smtClean="0">
                <a:solidFill>
                  <a:srgbClr val="F79646"/>
                </a:solidFill>
                <a:latin typeface="Arial" panose="020B0604020202020204" pitchFamily="34" charset="0"/>
                <a:cs typeface="Arial" panose="020B0604020202020204" pitchFamily="34" charset="0"/>
              </a:rPr>
              <a:t>REDUCING INFORMATION COSTS</a:t>
            </a:r>
            <a:r>
              <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rPr>
              <a:t>: </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Screen and evaluate the credit of potential borrowers.</a:t>
            </a:r>
            <a:endPar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endParaRPr>
          </a:p>
          <a:p>
            <a:pPr lvl="1" algn="l">
              <a:buClr>
                <a:schemeClr val="tx1">
                  <a:lumMod val="65000"/>
                  <a:lumOff val="35000"/>
                </a:schemeClr>
              </a:buClr>
            </a:pPr>
            <a:endParaRPr lang="en-US" altLang="en-US" sz="900" cap="all" dirty="0" smtClean="0">
              <a:solidFill>
                <a:schemeClr val="tx1">
                  <a:lumMod val="50000"/>
                  <a:lumOff val="50000"/>
                </a:schemeClr>
              </a:solidFill>
              <a:latin typeface="Arial" panose="020B0604020202020204" pitchFamily="34" charset="0"/>
              <a:cs typeface="Arial" panose="020B0604020202020204" pitchFamily="34" charset="0"/>
            </a:endParaRPr>
          </a:p>
          <a:p>
            <a:pPr lvl="1" algn="l">
              <a:buClr>
                <a:schemeClr val="tx1">
                  <a:lumMod val="65000"/>
                  <a:lumOff val="35000"/>
                </a:schemeClr>
              </a:buClr>
            </a:pPr>
            <a:r>
              <a:rPr lang="en-US" altLang="en-US" sz="3000" cap="all" dirty="0" smtClean="0">
                <a:solidFill>
                  <a:srgbClr val="F79646"/>
                </a:solidFill>
                <a:latin typeface="Arial" panose="020B0604020202020204" pitchFamily="34" charset="0"/>
                <a:cs typeface="Arial" panose="020B0604020202020204" pitchFamily="34" charset="0"/>
              </a:rPr>
              <a:t>REDUCING TRANSACTION COSTS</a:t>
            </a:r>
            <a:r>
              <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rPr>
              <a:t>: </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Provide standardized financial products.</a:t>
            </a:r>
            <a:endPar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endParaRPr>
          </a:p>
          <a:p>
            <a:pPr lvl="1" algn="l">
              <a:buClr>
                <a:schemeClr val="tx1">
                  <a:lumMod val="65000"/>
                  <a:lumOff val="35000"/>
                </a:schemeClr>
              </a:buClr>
            </a:pPr>
            <a:endParaRPr lang="en-US" altLang="en-US" sz="900" cap="all" dirty="0" smtClean="0">
              <a:solidFill>
                <a:schemeClr val="tx1">
                  <a:lumMod val="50000"/>
                  <a:lumOff val="50000"/>
                </a:schemeClr>
              </a:solidFill>
              <a:latin typeface="Arial" panose="020B0604020202020204" pitchFamily="34" charset="0"/>
              <a:cs typeface="Arial" panose="020B0604020202020204" pitchFamily="34" charset="0"/>
            </a:endParaRPr>
          </a:p>
          <a:p>
            <a:pPr lvl="1" algn="l">
              <a:buClr>
                <a:schemeClr val="tx1">
                  <a:lumMod val="65000"/>
                  <a:lumOff val="35000"/>
                </a:schemeClr>
              </a:buClr>
            </a:pPr>
            <a:r>
              <a:rPr lang="en-US" altLang="en-US" sz="3000" cap="all" dirty="0" smtClean="0">
                <a:solidFill>
                  <a:srgbClr val="F79646"/>
                </a:solidFill>
                <a:latin typeface="Arial" panose="020B0604020202020204" pitchFamily="34" charset="0"/>
                <a:cs typeface="Arial" panose="020B0604020202020204" pitchFamily="34" charset="0"/>
              </a:rPr>
              <a:t>DIVERSIFYING ASSETS TO REDUCE RISK</a:t>
            </a:r>
            <a:r>
              <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rPr>
              <a:t>: </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Pool funds from many savers and lend to many borrowers.</a:t>
            </a:r>
            <a:endParaRPr lang="en-US" altLang="en-US" sz="3000" cap="all" dirty="0" smtClean="0">
              <a:solidFill>
                <a:schemeClr val="tx1">
                  <a:lumMod val="50000"/>
                  <a:lumOff val="50000"/>
                </a:schemeClr>
              </a:solidFill>
              <a:latin typeface="Arial" panose="020B0604020202020204" pitchFamily="34" charset="0"/>
              <a:cs typeface="Arial" panose="020B0604020202020204" pitchFamily="34" charset="0"/>
            </a:endParaRPr>
          </a:p>
        </p:txBody>
      </p:sp>
      <p:sp>
        <p:nvSpPr>
          <p:cNvPr id="23" name="Oval 22"/>
          <p:cNvSpPr/>
          <p:nvPr/>
        </p:nvSpPr>
        <p:spPr>
          <a:xfrm>
            <a:off x="534442" y="2143541"/>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30685" y="17526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25" name="Oval 24"/>
          <p:cNvSpPr/>
          <p:nvPr/>
        </p:nvSpPr>
        <p:spPr>
          <a:xfrm>
            <a:off x="534442" y="3599528"/>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230685" y="3294727"/>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27" name="Oval 26"/>
          <p:cNvSpPr/>
          <p:nvPr/>
        </p:nvSpPr>
        <p:spPr>
          <a:xfrm>
            <a:off x="526492" y="5105400"/>
            <a:ext cx="457200" cy="5429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30685" y="4742527"/>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23</a:t>
            </a:fld>
            <a:endParaRPr lang="en-US" sz="1100" dirty="0">
              <a:solidFill>
                <a:schemeClr val="bg1"/>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5" name="TextBox 14"/>
          <p:cNvSpPr txBox="1"/>
          <p:nvPr/>
        </p:nvSpPr>
        <p:spPr>
          <a:xfrm>
            <a:off x="230684" y="1066800"/>
            <a:ext cx="7617913" cy="861774"/>
          </a:xfrm>
          <a:prstGeom prst="rect">
            <a:avLst/>
          </a:prstGeom>
          <a:noFill/>
        </p:spPr>
        <p:txBody>
          <a:bodyPr wrap="square" rtlCol="0">
            <a:spAutoFit/>
          </a:bodyPr>
          <a:lstStyle/>
          <a:p>
            <a:r>
              <a:rPr lang="en-US" sz="2500" dirty="0" smtClean="0">
                <a:solidFill>
                  <a:schemeClr val="tx1">
                    <a:lumMod val="50000"/>
                    <a:lumOff val="50000"/>
                  </a:schemeClr>
                </a:solidFill>
                <a:latin typeface="Arial" panose="020B0604020202020204" pitchFamily="34" charset="0"/>
                <a:cs typeface="Arial" panose="020B0604020202020204" pitchFamily="34" charset="0"/>
              </a:rPr>
              <a:t>Financial institutions fulfill three important roles that facilitate the flow of funds to the economy:</a:t>
            </a:r>
            <a:endParaRPr lang="en-US" sz="2500" baseline="-250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892320"/>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hiang\Dropbox\Eric Chiang - Jeremys slide files\Core3e Pictures\ch22_22un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267200"/>
            <a:ext cx="8610600" cy="2133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1" y="4364995"/>
            <a:ext cx="8305799" cy="2112005"/>
          </a:xfrm>
        </p:spPr>
        <p:txBody>
          <a:bodyPr>
            <a:normAutofit fontScale="92500"/>
          </a:bodyPr>
          <a:lstStyle/>
          <a:p>
            <a:pPr marL="0" indent="0">
              <a:buNone/>
              <a:defRPr/>
            </a:pPr>
            <a:r>
              <a:rPr lang="en-US" dirty="0" smtClean="0">
                <a:solidFill>
                  <a:schemeClr val="bg1"/>
                </a:solidFill>
                <a:latin typeface="Century Gothic" panose="020B0502020202020204" pitchFamily="34" charset="0"/>
              </a:rPr>
              <a:t>FINANCIAL INTERMEDIARIES ARE BANKS, MUTUAL FUNDS, AND INSURANCE COMPANIES, WHICH ACQUIRE FUNDS FROM SAVERS AND LEND THEM TO BORROWERS.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24</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JAMES LEYNSE/CORBIS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934795771"/>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25</a:t>
            </a:fld>
            <a:endParaRPr lang="en-US" sz="1100" dirty="0">
              <a:solidFill>
                <a:prstClr val="white"/>
              </a:solidFill>
              <a:latin typeface="Century Gothic" panose="020B0502020202020204" pitchFamily="34" charset="0"/>
            </a:endParaRPr>
          </a:p>
        </p:txBody>
      </p:sp>
      <p:sp>
        <p:nvSpPr>
          <p:cNvPr id="18" name="Rounded Rectangle 17"/>
          <p:cNvSpPr/>
          <p:nvPr/>
        </p:nvSpPr>
        <p:spPr>
          <a:xfrm>
            <a:off x="152400" y="381000"/>
            <a:ext cx="78486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300446" y="375196"/>
            <a:ext cx="77724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BOND PRICES AND INTEREST RATES</a:t>
            </a:r>
            <a:endParaRPr lang="en-US" sz="3300" dirty="0">
              <a:solidFill>
                <a:prstClr val="white"/>
              </a:solidFill>
              <a:latin typeface="Century Gothic" panose="020B0502020202020204" pitchFamily="34" charset="0"/>
            </a:endParaRPr>
          </a:p>
        </p:txBody>
      </p:sp>
      <p:sp>
        <p:nvSpPr>
          <p:cNvPr id="20" name="Content Placeholder 2"/>
          <p:cNvSpPr txBox="1">
            <a:spLocks/>
          </p:cNvSpPr>
          <p:nvPr/>
        </p:nvSpPr>
        <p:spPr>
          <a:xfrm>
            <a:off x="300446" y="1371600"/>
            <a:ext cx="7700554"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Most loanable funds are in the form of </a:t>
            </a:r>
            <a:r>
              <a:rPr lang="en-US" altLang="en-US" dirty="0" smtClean="0">
                <a:solidFill>
                  <a:srgbClr val="F79646"/>
                </a:solidFill>
                <a:latin typeface="Arial" panose="020B0604020202020204" pitchFamily="34" charset="0"/>
                <a:cs typeface="Arial" panose="020B0604020202020204" pitchFamily="34" charset="0"/>
              </a:rPr>
              <a:t>bonds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 bond is a form of debt used to fund a business. Bond contracts include: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coupon rate (interest rate of the bond).</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maturity date.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face value of the bond (the value at maturity).</a:t>
            </a: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39387764"/>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hiang\Dropbox\Eric Chiang - Jeremys slide files\Core3e Pictures\ch12_12un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267200"/>
            <a:ext cx="8610600" cy="2133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1" y="4288795"/>
            <a:ext cx="8305799" cy="2112005"/>
          </a:xfrm>
        </p:spPr>
        <p:txBody>
          <a:bodyPr>
            <a:normAutofit/>
          </a:bodyPr>
          <a:lstStyle/>
          <a:p>
            <a:pPr marL="0" indent="0">
              <a:buNone/>
              <a:defRPr/>
            </a:pPr>
            <a:r>
              <a:rPr lang="en-US" dirty="0" smtClean="0">
                <a:solidFill>
                  <a:schemeClr val="bg1"/>
                </a:solidFill>
                <a:latin typeface="Century Gothic" panose="020B0502020202020204" pitchFamily="34" charset="0"/>
              </a:rPr>
              <a:t>BOND PRICES FLUCTUATE IN RESPONSE TO FORCES OF THE MARKETPLACE. BOND PRICES AND INTEREST RATES MOVE IN OPPOSITE DIRECTIONS.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26</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PTOONE/DREAMSTIME.COM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05705635"/>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27</a:t>
            </a:fld>
            <a:endParaRPr lang="en-US" sz="1100" dirty="0">
              <a:solidFill>
                <a:prstClr val="white"/>
              </a:solidFill>
              <a:latin typeface="Century Gothic" panose="020B0502020202020204" pitchFamily="34" charset="0"/>
            </a:endParaRPr>
          </a:p>
        </p:txBody>
      </p:sp>
      <p:sp>
        <p:nvSpPr>
          <p:cNvPr id="18" name="Rounded Rectangle 17"/>
          <p:cNvSpPr/>
          <p:nvPr/>
        </p:nvSpPr>
        <p:spPr>
          <a:xfrm>
            <a:off x="152400" y="381000"/>
            <a:ext cx="78486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Content Placeholder 2"/>
          <p:cNvSpPr txBox="1">
            <a:spLocks/>
          </p:cNvSpPr>
          <p:nvPr/>
        </p:nvSpPr>
        <p:spPr>
          <a:xfrm>
            <a:off x="452846" y="1447800"/>
            <a:ext cx="7700554" cy="449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actual price of a bond changes with market interest rates, which determine its </a:t>
            </a:r>
            <a:r>
              <a:rPr lang="en-US" altLang="en-US" dirty="0" smtClean="0">
                <a:solidFill>
                  <a:srgbClr val="F79646"/>
                </a:solidFill>
                <a:latin typeface="Arial" panose="020B0604020202020204" pitchFamily="34" charset="0"/>
                <a:cs typeface="Arial" panose="020B0604020202020204" pitchFamily="34" charset="0"/>
              </a:rPr>
              <a:t>yield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the return earned over the life of the bond.</a:t>
            </a: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7483" y="3810000"/>
            <a:ext cx="6750117"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749166" y="3962400"/>
            <a:ext cx="6718434" cy="14478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dirty="0" smtClean="0">
                <a:solidFill>
                  <a:prstClr val="black">
                    <a:lumMod val="50000"/>
                    <a:lumOff val="50000"/>
                  </a:prstClr>
                </a:solidFill>
                <a:latin typeface="Arial" panose="020B0604020202020204" pitchFamily="34" charset="0"/>
                <a:cs typeface="Arial" panose="020B0604020202020204" pitchFamily="34" charset="0"/>
              </a:rPr>
              <a:t>Yield = Interest payment / Price of bond</a:t>
            </a:r>
          </a:p>
          <a:p>
            <a:r>
              <a:rPr lang="en-US" altLang="en-US" dirty="0" smtClean="0">
                <a:solidFill>
                  <a:prstClr val="black">
                    <a:lumMod val="50000"/>
                    <a:lumOff val="50000"/>
                  </a:prstClr>
                </a:solidFill>
                <a:latin typeface="Arial" panose="020B0604020202020204" pitchFamily="34" charset="0"/>
                <a:cs typeface="Arial" panose="020B0604020202020204" pitchFamily="34" charset="0"/>
              </a:rPr>
              <a:t>or</a:t>
            </a:r>
          </a:p>
          <a:p>
            <a:r>
              <a:rPr lang="en-US" altLang="en-US" dirty="0" smtClean="0">
                <a:solidFill>
                  <a:prstClr val="black">
                    <a:lumMod val="50000"/>
                    <a:lumOff val="50000"/>
                  </a:prstClr>
                </a:solidFill>
                <a:latin typeface="Arial" panose="020B0604020202020204" pitchFamily="34" charset="0"/>
                <a:cs typeface="Arial" panose="020B0604020202020204" pitchFamily="34" charset="0"/>
              </a:rPr>
              <a:t>Price of bond = Interest payment / Yield</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p:txBody>
      </p:sp>
      <p:sp>
        <p:nvSpPr>
          <p:cNvPr id="10" name="TextBox 9"/>
          <p:cNvSpPr txBox="1"/>
          <p:nvPr/>
        </p:nvSpPr>
        <p:spPr>
          <a:xfrm>
            <a:off x="300446" y="375196"/>
            <a:ext cx="77724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BOND PRICES AND INTEREST RATES</a:t>
            </a:r>
            <a:endParaRPr lang="en-US" sz="3300" dirty="0">
              <a:solidFill>
                <a:prstClr val="white"/>
              </a:solidFill>
              <a:latin typeface="Century Gothic" panose="020B0502020202020204" pitchFamily="34" charset="0"/>
            </a:endParaRPr>
          </a:p>
        </p:txBody>
      </p:sp>
      <p:cxnSp>
        <p:nvCxnSpPr>
          <p:cNvPr id="3" name="Straight Connector 2"/>
          <p:cNvCxnSpPr/>
          <p:nvPr/>
        </p:nvCxnSpPr>
        <p:spPr>
          <a:xfrm>
            <a:off x="2072640" y="4648200"/>
            <a:ext cx="1737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8640" y="4648200"/>
            <a:ext cx="1737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082528"/>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Pentagon 1"/>
          <p:cNvSpPr/>
          <p:nvPr/>
        </p:nvSpPr>
        <p:spPr>
          <a:xfrm>
            <a:off x="3016239" y="3827513"/>
            <a:ext cx="978408" cy="484632"/>
          </a:xfrm>
          <a:prstGeom prst="homePlate">
            <a:avLst>
              <a:gd name="adj" fmla="val 7948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10800000">
            <a:off x="2438400" y="27432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txBox="1">
            <a:spLocks/>
          </p:cNvSpPr>
          <p:nvPr/>
        </p:nvSpPr>
        <p:spPr>
          <a:xfrm>
            <a:off x="762000" y="6096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28</a:t>
            </a:fld>
            <a:endParaRPr lang="en-US" sz="1100" dirty="0">
              <a:solidFill>
                <a:prstClr val="white"/>
              </a:solidFill>
              <a:latin typeface="Century Gothic" panose="020B0502020202020204" pitchFamily="34" charset="0"/>
            </a:endParaRPr>
          </a:p>
        </p:txBody>
      </p:sp>
      <p:sp>
        <p:nvSpPr>
          <p:cNvPr id="17" name="Rectangle 16"/>
          <p:cNvSpPr/>
          <p:nvPr/>
        </p:nvSpPr>
        <p:spPr>
          <a:xfrm>
            <a:off x="1219201" y="743129"/>
            <a:ext cx="6410382" cy="9144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Parallelogram 17"/>
          <p:cNvSpPr/>
          <p:nvPr/>
        </p:nvSpPr>
        <p:spPr>
          <a:xfrm>
            <a:off x="2034678" y="1886129"/>
            <a:ext cx="50519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Parallelogram 18"/>
          <p:cNvSpPr/>
          <p:nvPr/>
        </p:nvSpPr>
        <p:spPr>
          <a:xfrm>
            <a:off x="2339478" y="1886129"/>
            <a:ext cx="47471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Isosceles Triangle 19"/>
          <p:cNvSpPr/>
          <p:nvPr/>
        </p:nvSpPr>
        <p:spPr>
          <a:xfrm rot="10800000">
            <a:off x="3276600" y="1219201"/>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1981200" y="2354759"/>
            <a:ext cx="5040561"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10% </a:t>
            </a:r>
            <a:r>
              <a:rPr lang="en-US" sz="3800" dirty="0" smtClean="0">
                <a:solidFill>
                  <a:schemeClr val="bg1">
                    <a:lumMod val="95000"/>
                  </a:schemeClr>
                </a:solidFill>
                <a:latin typeface="Century Gothic" panose="020B0502020202020204" pitchFamily="34" charset="0"/>
              </a:rPr>
              <a:t>($100/YEAR)</a:t>
            </a:r>
            <a:endParaRPr lang="en-US" sz="3800" dirty="0">
              <a:solidFill>
                <a:schemeClr val="bg1">
                  <a:lumMod val="95000"/>
                </a:schemeClr>
              </a:solidFill>
              <a:latin typeface="Century Gothic" panose="020B0502020202020204" pitchFamily="34" charset="0"/>
            </a:endParaRPr>
          </a:p>
        </p:txBody>
      </p:sp>
      <p:sp>
        <p:nvSpPr>
          <p:cNvPr id="22" name="TextBox 21"/>
          <p:cNvSpPr txBox="1"/>
          <p:nvPr/>
        </p:nvSpPr>
        <p:spPr>
          <a:xfrm>
            <a:off x="2339478" y="1828800"/>
            <a:ext cx="436612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COUPON RATE</a:t>
            </a:r>
            <a:endParaRPr lang="en-US" sz="3300" dirty="0">
              <a:solidFill>
                <a:prstClr val="black">
                  <a:lumMod val="65000"/>
                  <a:lumOff val="35000"/>
                </a:prstClr>
              </a:solidFill>
              <a:latin typeface="Century Gothic" panose="020B0502020202020204" pitchFamily="34" charset="0"/>
            </a:endParaRPr>
          </a:p>
        </p:txBody>
      </p:sp>
      <p:sp>
        <p:nvSpPr>
          <p:cNvPr id="28" name="TextBox 27"/>
          <p:cNvSpPr txBox="1"/>
          <p:nvPr/>
        </p:nvSpPr>
        <p:spPr>
          <a:xfrm>
            <a:off x="1219201" y="743129"/>
            <a:ext cx="6410382" cy="861774"/>
          </a:xfrm>
          <a:prstGeom prst="rect">
            <a:avLst/>
          </a:prstGeom>
          <a:noFill/>
        </p:spPr>
        <p:txBody>
          <a:bodyPr wrap="square" rtlCol="0">
            <a:spAutoFit/>
          </a:bodyPr>
          <a:lstStyle/>
          <a:p>
            <a:pPr algn="ctr"/>
            <a:r>
              <a:rPr lang="en-US" sz="5000" dirty="0" smtClean="0">
                <a:solidFill>
                  <a:prstClr val="white"/>
                </a:solidFill>
                <a:latin typeface="Century Gothic" panose="020B0502020202020204" pitchFamily="34" charset="0"/>
              </a:rPr>
              <a:t>$1,000 FACE </a:t>
            </a:r>
            <a:r>
              <a:rPr lang="en-US" sz="5000" dirty="0">
                <a:solidFill>
                  <a:prstClr val="white"/>
                </a:solidFill>
                <a:latin typeface="Century Gothic" panose="020B0502020202020204" pitchFamily="34" charset="0"/>
              </a:rPr>
              <a:t>V</a:t>
            </a:r>
            <a:r>
              <a:rPr lang="en-US" sz="5000" dirty="0" smtClean="0">
                <a:solidFill>
                  <a:prstClr val="white"/>
                </a:solidFill>
                <a:latin typeface="Century Gothic" panose="020B0502020202020204" pitchFamily="34" charset="0"/>
              </a:rPr>
              <a:t>ALUE</a:t>
            </a:r>
            <a:endParaRPr lang="en-US" sz="5000" dirty="0">
              <a:solidFill>
                <a:prstClr val="white"/>
              </a:solidFill>
              <a:latin typeface="Century Gothic" panose="020B0502020202020204" pitchFamily="34" charset="0"/>
            </a:endParaRPr>
          </a:p>
        </p:txBody>
      </p:sp>
      <p:sp>
        <p:nvSpPr>
          <p:cNvPr id="45" name="TextBox 44"/>
          <p:cNvSpPr txBox="1"/>
          <p:nvPr/>
        </p:nvSpPr>
        <p:spPr>
          <a:xfrm>
            <a:off x="175122" y="9492"/>
            <a:ext cx="7772400" cy="600164"/>
          </a:xfrm>
          <a:prstGeom prst="rect">
            <a:avLst/>
          </a:prstGeom>
          <a:noFill/>
        </p:spPr>
        <p:txBody>
          <a:bodyPr wrap="square" rtlCol="0">
            <a:spAutoFit/>
          </a:bodyPr>
          <a:lstStyle/>
          <a:p>
            <a:r>
              <a:rPr lang="en-US" sz="3300" dirty="0" smtClean="0">
                <a:solidFill>
                  <a:srgbClr val="008080"/>
                </a:solidFill>
                <a:latin typeface="Century Gothic" panose="020B0502020202020204" pitchFamily="34" charset="0"/>
              </a:rPr>
              <a:t>BOND PRICES AND INTEREST RATES</a:t>
            </a:r>
            <a:endParaRPr lang="en-US" sz="3300" dirty="0">
              <a:solidFill>
                <a:srgbClr val="008080"/>
              </a:solidFill>
              <a:latin typeface="Century Gothic" panose="020B0502020202020204" pitchFamily="34" charset="0"/>
            </a:endParaRPr>
          </a:p>
        </p:txBody>
      </p:sp>
      <p:sp>
        <p:nvSpPr>
          <p:cNvPr id="47" name="Parallelogram 46"/>
          <p:cNvSpPr/>
          <p:nvPr/>
        </p:nvSpPr>
        <p:spPr>
          <a:xfrm>
            <a:off x="762000" y="3410129"/>
            <a:ext cx="32231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Parallelogram 47"/>
          <p:cNvSpPr/>
          <p:nvPr/>
        </p:nvSpPr>
        <p:spPr>
          <a:xfrm>
            <a:off x="1066800" y="3410129"/>
            <a:ext cx="29183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TextBox 53"/>
          <p:cNvSpPr txBox="1"/>
          <p:nvPr/>
        </p:nvSpPr>
        <p:spPr>
          <a:xfrm>
            <a:off x="925761" y="3878759"/>
            <a:ext cx="2655639"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$1,000</a:t>
            </a:r>
            <a:endParaRPr lang="en-US" sz="4400" dirty="0">
              <a:solidFill>
                <a:prstClr val="white"/>
              </a:solidFill>
              <a:latin typeface="Century Gothic" panose="020B0502020202020204" pitchFamily="34" charset="0"/>
            </a:endParaRPr>
          </a:p>
        </p:txBody>
      </p:sp>
      <p:sp>
        <p:nvSpPr>
          <p:cNvPr id="55" name="TextBox 54"/>
          <p:cNvSpPr txBox="1"/>
          <p:nvPr/>
        </p:nvSpPr>
        <p:spPr>
          <a:xfrm>
            <a:off x="1066800" y="3333929"/>
            <a:ext cx="282419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BOND PRICE</a:t>
            </a:r>
            <a:endParaRPr lang="en-US" sz="3300" dirty="0">
              <a:solidFill>
                <a:prstClr val="black">
                  <a:lumMod val="65000"/>
                  <a:lumOff val="35000"/>
                </a:prstClr>
              </a:solidFill>
              <a:latin typeface="Century Gothic" panose="020B0502020202020204" pitchFamily="34" charset="0"/>
            </a:endParaRPr>
          </a:p>
        </p:txBody>
      </p:sp>
      <p:sp>
        <p:nvSpPr>
          <p:cNvPr id="56" name="Isosceles Triangle 55"/>
          <p:cNvSpPr/>
          <p:nvPr/>
        </p:nvSpPr>
        <p:spPr>
          <a:xfrm rot="10800000">
            <a:off x="4239618" y="42672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Parallelogram 56"/>
          <p:cNvSpPr/>
          <p:nvPr/>
        </p:nvSpPr>
        <p:spPr>
          <a:xfrm>
            <a:off x="3858618" y="3410129"/>
            <a:ext cx="467578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Parallelogram 57"/>
          <p:cNvSpPr/>
          <p:nvPr/>
        </p:nvSpPr>
        <p:spPr>
          <a:xfrm>
            <a:off x="4140696" y="3410129"/>
            <a:ext cx="4393704"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TextBox 58"/>
          <p:cNvSpPr txBox="1"/>
          <p:nvPr/>
        </p:nvSpPr>
        <p:spPr>
          <a:xfrm>
            <a:off x="4239617" y="3878759"/>
            <a:ext cx="3856863" cy="769441"/>
          </a:xfrm>
          <a:prstGeom prst="rect">
            <a:avLst/>
          </a:prstGeom>
          <a:noFill/>
        </p:spPr>
        <p:txBody>
          <a:bodyPr wrap="square" rtlCol="0">
            <a:spAutoFit/>
          </a:bodyPr>
          <a:lstStyle/>
          <a:p>
            <a:pPr algn="ctr"/>
            <a:r>
              <a:rPr lang="en-US" sz="4400" dirty="0">
                <a:solidFill>
                  <a:prstClr val="white"/>
                </a:solidFill>
                <a:latin typeface="Century Gothic" panose="020B0502020202020204" pitchFamily="34" charset="0"/>
              </a:rPr>
              <a:t>5</a:t>
            </a:r>
            <a:r>
              <a:rPr lang="en-US" sz="4400" dirty="0" smtClean="0">
                <a:solidFill>
                  <a:prstClr val="white"/>
                </a:solidFill>
                <a:latin typeface="Century Gothic" panose="020B0502020202020204" pitchFamily="34" charset="0"/>
              </a:rPr>
              <a:t>%</a:t>
            </a:r>
            <a:endParaRPr lang="en-US" sz="4400" dirty="0">
              <a:solidFill>
                <a:prstClr val="white"/>
              </a:solidFill>
              <a:latin typeface="Century Gothic" panose="020B0502020202020204" pitchFamily="34" charset="0"/>
            </a:endParaRPr>
          </a:p>
        </p:txBody>
      </p:sp>
      <p:sp>
        <p:nvSpPr>
          <p:cNvPr id="60" name="TextBox 59"/>
          <p:cNvSpPr txBox="1"/>
          <p:nvPr/>
        </p:nvSpPr>
        <p:spPr>
          <a:xfrm>
            <a:off x="4140696" y="3352800"/>
            <a:ext cx="436612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INTEREST RATE FALLS</a:t>
            </a:r>
            <a:endParaRPr lang="en-US" sz="3300" dirty="0">
              <a:solidFill>
                <a:prstClr val="black">
                  <a:lumMod val="65000"/>
                  <a:lumOff val="35000"/>
                </a:prstClr>
              </a:solidFill>
              <a:latin typeface="Century Gothic" panose="020B0502020202020204" pitchFamily="34" charset="0"/>
            </a:endParaRPr>
          </a:p>
        </p:txBody>
      </p:sp>
      <p:sp>
        <p:nvSpPr>
          <p:cNvPr id="62" name="Parallelogram 61"/>
          <p:cNvSpPr/>
          <p:nvPr/>
        </p:nvSpPr>
        <p:spPr>
          <a:xfrm>
            <a:off x="1371600" y="4953000"/>
            <a:ext cx="6858000" cy="1245512"/>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Parallelogram 62"/>
          <p:cNvSpPr/>
          <p:nvPr/>
        </p:nvSpPr>
        <p:spPr>
          <a:xfrm>
            <a:off x="1676400" y="4953000"/>
            <a:ext cx="6553200"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TextBox 63"/>
          <p:cNvSpPr txBox="1"/>
          <p:nvPr/>
        </p:nvSpPr>
        <p:spPr>
          <a:xfrm>
            <a:off x="1611561" y="5429071"/>
            <a:ext cx="6313239"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$100 / 0.05 = $2,000</a:t>
            </a:r>
            <a:endParaRPr lang="en-US" sz="4400" dirty="0">
              <a:solidFill>
                <a:prstClr val="white"/>
              </a:solidFill>
              <a:latin typeface="Century Gothic" panose="020B0502020202020204" pitchFamily="34" charset="0"/>
            </a:endParaRPr>
          </a:p>
        </p:txBody>
      </p:sp>
      <p:sp>
        <p:nvSpPr>
          <p:cNvPr id="65" name="TextBox 64"/>
          <p:cNvSpPr txBox="1"/>
          <p:nvPr/>
        </p:nvSpPr>
        <p:spPr>
          <a:xfrm>
            <a:off x="1752599" y="4876800"/>
            <a:ext cx="6019801"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BOND PRICE RISES</a:t>
            </a:r>
            <a:endParaRPr lang="en-US" sz="3300" dirty="0">
              <a:solidFill>
                <a:prstClr val="black">
                  <a:lumMod val="65000"/>
                  <a:lumOff val="35000"/>
                </a:prstClr>
              </a:solidFill>
              <a:latin typeface="Century Gothic" panose="020B0502020202020204" pitchFamily="34" charset="0"/>
            </a:endParaRPr>
          </a:p>
        </p:txBody>
      </p:sp>
      <p:sp>
        <p:nvSpPr>
          <p:cNvPr id="66" name="TextBox 65"/>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20738903"/>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hiang\Dropbox\Eric Chiang - Jeremys slide files\Core3e Pictures\ch03_03un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4002"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267200"/>
            <a:ext cx="8534400" cy="2133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04800" y="4288795"/>
            <a:ext cx="8763000" cy="2112005"/>
          </a:xfrm>
        </p:spPr>
        <p:txBody>
          <a:bodyPr>
            <a:normAutofit/>
          </a:bodyPr>
          <a:lstStyle/>
          <a:p>
            <a:pPr marL="0" indent="0">
              <a:buNone/>
              <a:defRPr/>
            </a:pPr>
            <a:r>
              <a:rPr lang="en-US" dirty="0" smtClean="0">
                <a:solidFill>
                  <a:schemeClr val="bg1"/>
                </a:solidFill>
                <a:latin typeface="Century Gothic" panose="020B0502020202020204" pitchFamily="34" charset="0"/>
              </a:rPr>
              <a:t>STOCKS REPRESENT OWNERSHIP IN A CORPORATION AND ENTITLE OWNERS TO A SHARE OF PROFITS (DIVIDENDS). SHARES ARE TRADED IN STOCK EXCHANGES.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29</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BRYAN SMITH/ZUMA PRESS/NEWSCOM</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679611643"/>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45576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CHAPTER OBJECTIVES</a:t>
            </a:r>
            <a:endParaRPr lang="en-US" sz="3300" dirty="0">
              <a:solidFill>
                <a:prstClr val="white"/>
              </a:solidFill>
              <a:latin typeface="Century Gothic" panose="020B0502020202020204" pitchFamily="34" charset="0"/>
            </a:endParaRPr>
          </a:p>
        </p:txBody>
      </p:sp>
      <p:sp>
        <p:nvSpPr>
          <p:cNvPr id="16" name="Content Placeholder 1"/>
          <p:cNvSpPr txBox="1">
            <a:spLocks/>
          </p:cNvSpPr>
          <p:nvPr/>
        </p:nvSpPr>
        <p:spPr>
          <a:xfrm>
            <a:off x="533400" y="1021080"/>
            <a:ext cx="6934200" cy="477012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solidFill>
                <a:srgbClr val="00B050"/>
              </a:solidFill>
            </a:endParaRPr>
          </a:p>
          <a:p>
            <a:pPr marL="457200" indent="-457200" algn="l">
              <a:buFont typeface="Wingdings" panose="05000000000000000000" pitchFamily="2" charset="2"/>
              <a:buChar char=""/>
              <a:defRPr/>
            </a:pPr>
            <a:r>
              <a:rPr lang="en-US" sz="2600" dirty="0">
                <a:latin typeface="Arial" panose="020B0604020202020204" pitchFamily="34" charset="0"/>
                <a:cs typeface="Arial" panose="020B0604020202020204" pitchFamily="34" charset="0"/>
              </a:rPr>
              <a:t>Describe the relationship between the </a:t>
            </a:r>
            <a:r>
              <a:rPr lang="en-US" sz="2600" dirty="0">
                <a:solidFill>
                  <a:schemeClr val="accent6"/>
                </a:solidFill>
                <a:latin typeface="Arial" panose="020B0604020202020204" pitchFamily="34" charset="0"/>
                <a:cs typeface="Arial" panose="020B0604020202020204" pitchFamily="34" charset="0"/>
              </a:rPr>
              <a:t>price of bonds and interest rates</a:t>
            </a:r>
            <a:r>
              <a:rPr lang="en-US" sz="2600" dirty="0" smtClean="0">
                <a:latin typeface="Arial" panose="020B0604020202020204" pitchFamily="34" charset="0"/>
                <a:cs typeface="Arial" panose="020B0604020202020204" pitchFamily="34" charset="0"/>
              </a:rPr>
              <a:t>.</a:t>
            </a:r>
            <a:endParaRPr lang="en-US" sz="2600" dirty="0" smtClean="0">
              <a:solidFill>
                <a:prstClr val="black">
                  <a:tint val="75000"/>
                </a:prst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Explain how the </a:t>
            </a:r>
            <a:r>
              <a:rPr lang="en-US" sz="2600" dirty="0" smtClean="0">
                <a:solidFill>
                  <a:srgbClr val="F79646"/>
                </a:solidFill>
                <a:latin typeface="Arial" panose="020B0604020202020204" pitchFamily="34" charset="0"/>
                <a:cs typeface="Arial" panose="020B0604020202020204" pitchFamily="34" charset="0"/>
              </a:rPr>
              <a:t>compounding effect </a:t>
            </a:r>
            <a:r>
              <a:rPr lang="en-US" sz="2600" dirty="0" smtClean="0">
                <a:solidFill>
                  <a:prstClr val="black">
                    <a:tint val="75000"/>
                  </a:prstClr>
                </a:solidFill>
                <a:latin typeface="Arial" panose="020B0604020202020204" pitchFamily="34" charset="0"/>
                <a:cs typeface="Arial" panose="020B0604020202020204" pitchFamily="34" charset="0"/>
              </a:rPr>
              <a:t>makes debt and savings much larger over time.</a:t>
            </a:r>
            <a:endParaRPr lang="en-US" sz="2600" dirty="0" smtClean="0">
              <a:solidFill>
                <a:srgbClr val="F7964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a:solidFill>
                  <a:prstClr val="black">
                    <a:tint val="75000"/>
                  </a:prstClr>
                </a:solidFill>
                <a:latin typeface="Arial" panose="020B0604020202020204" pitchFamily="34" charset="0"/>
                <a:cs typeface="Arial" panose="020B0604020202020204" pitchFamily="34" charset="0"/>
              </a:rPr>
              <a:t>Describe the </a:t>
            </a:r>
            <a:r>
              <a:rPr lang="en-US" sz="2600" dirty="0">
                <a:solidFill>
                  <a:srgbClr val="F79646"/>
                </a:solidFill>
                <a:latin typeface="Arial" panose="020B0604020202020204" pitchFamily="34" charset="0"/>
                <a:cs typeface="Arial" panose="020B0604020202020204" pitchFamily="34" charset="0"/>
              </a:rPr>
              <a:t>tradeoff between risk and </a:t>
            </a:r>
            <a:r>
              <a:rPr lang="en-US" sz="2600" dirty="0" smtClean="0">
                <a:solidFill>
                  <a:srgbClr val="F79646"/>
                </a:solidFill>
                <a:latin typeface="Arial" panose="020B0604020202020204" pitchFamily="34" charset="0"/>
                <a:cs typeface="Arial" panose="020B0604020202020204" pitchFamily="34" charset="0"/>
              </a:rPr>
              <a:t>return</a:t>
            </a:r>
            <a:r>
              <a:rPr lang="en-US" sz="2600" dirty="0" smtClean="0">
                <a:solidFill>
                  <a:prstClr val="black">
                    <a:tint val="75000"/>
                  </a:prstClr>
                </a:solidFill>
                <a:latin typeface="Arial" panose="020B0604020202020204" pitchFamily="34" charset="0"/>
                <a:cs typeface="Arial" panose="020B0604020202020204" pitchFamily="34" charset="0"/>
              </a:rPr>
              <a:t>, and </a:t>
            </a:r>
            <a:r>
              <a:rPr lang="en-US" sz="2600" dirty="0">
                <a:solidFill>
                  <a:prstClr val="black">
                    <a:tint val="75000"/>
                  </a:prstClr>
                </a:solidFill>
                <a:latin typeface="Arial" panose="020B0604020202020204" pitchFamily="34" charset="0"/>
                <a:cs typeface="Arial" panose="020B0604020202020204" pitchFamily="34" charset="0"/>
              </a:rPr>
              <a:t>how that</a:t>
            </a:r>
            <a:r>
              <a:rPr lang="en-US" sz="2600" dirty="0">
                <a:solidFill>
                  <a:srgbClr val="F79646"/>
                </a:solidFill>
                <a:latin typeface="Arial" panose="020B0604020202020204" pitchFamily="34" charset="0"/>
                <a:cs typeface="Arial" panose="020B0604020202020204" pitchFamily="34" charset="0"/>
              </a:rPr>
              <a:t> influences the return on investment</a:t>
            </a:r>
            <a:r>
              <a:rPr lang="en-US" sz="2600" dirty="0">
                <a:solidFill>
                  <a:prstClr val="black">
                    <a:tint val="75000"/>
                  </a:prstClr>
                </a:solidFill>
                <a:latin typeface="Arial" panose="020B0604020202020204" pitchFamily="34" charset="0"/>
                <a:cs typeface="Arial" panose="020B0604020202020204" pitchFamily="34" charset="0"/>
              </a:rPr>
              <a:t> for bonds and stocks</a:t>
            </a:r>
            <a:r>
              <a:rPr lang="en-US" sz="2600" dirty="0" smtClean="0">
                <a:solidFill>
                  <a:prstClr val="black">
                    <a:tint val="75000"/>
                  </a:prst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Understand how </a:t>
            </a:r>
            <a:r>
              <a:rPr lang="en-US" sz="2600" dirty="0" smtClean="0">
                <a:solidFill>
                  <a:srgbClr val="F79646"/>
                </a:solidFill>
                <a:latin typeface="Arial" panose="020B0604020202020204" pitchFamily="34" charset="0"/>
                <a:cs typeface="Arial" panose="020B0604020202020204" pitchFamily="34" charset="0"/>
              </a:rPr>
              <a:t>retirement saving programs</a:t>
            </a:r>
            <a:r>
              <a:rPr lang="en-US" sz="2600" dirty="0">
                <a:solidFill>
                  <a:prstClr val="black">
                    <a:tint val="75000"/>
                  </a:prstClr>
                </a:solidFill>
                <a:latin typeface="Arial" panose="020B0604020202020204" pitchFamily="34" charset="0"/>
                <a:cs typeface="Arial" panose="020B0604020202020204" pitchFamily="34" charset="0"/>
              </a:rPr>
              <a:t> </a:t>
            </a:r>
            <a:r>
              <a:rPr lang="en-US" sz="2600" dirty="0" smtClean="0">
                <a:solidFill>
                  <a:prstClr val="black">
                    <a:tint val="75000"/>
                  </a:prstClr>
                </a:solidFill>
                <a:latin typeface="Arial" panose="020B0604020202020204" pitchFamily="34" charset="0"/>
                <a:cs typeface="Arial" panose="020B0604020202020204" pitchFamily="34" charset="0"/>
              </a:rPr>
              <a:t>function and the benefits they provide.</a:t>
            </a:r>
            <a:endParaRPr lang="en-US" altLang="en-US" dirty="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solidFill>
                <a:srgbClr val="00B050"/>
              </a:solidFill>
              <a:latin typeface="Arial" panose="020B0604020202020204" pitchFamily="34" charset="0"/>
              <a:cs typeface="Arial" panose="020B0604020202020204" pitchFamily="34" charset="0"/>
            </a:endParaRPr>
          </a:p>
          <a:p>
            <a:pPr algn="l">
              <a:defRPr/>
            </a:pPr>
            <a:endParaRPr lang="en-US" sz="2800" dirty="0" smtClean="0">
              <a:solidFill>
                <a:srgbClr val="00B050"/>
              </a:solidFill>
              <a:latin typeface="Arial" panose="020B0604020202020204" pitchFamily="34" charset="0"/>
              <a:cs typeface="Arial" panose="020B0604020202020204" pitchFamily="34" charset="0"/>
            </a:endParaRPr>
          </a:p>
          <a:p>
            <a:pPr algn="l">
              <a:defRPr/>
            </a:pPr>
            <a:endParaRPr lang="en-US" sz="2800" dirty="0">
              <a:solidFill>
                <a:prstClr val="black">
                  <a:tint val="75000"/>
                </a:prstClr>
              </a:solidFill>
              <a:latin typeface="Arial" panose="020B0604020202020204" pitchFamily="34" charset="0"/>
              <a:cs typeface="Arial" panose="020B0604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8256800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ang\Dropbox\Eric Chiang - Jeremys slide files\Core3e Pictures\L2_214315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0130" y="-3"/>
            <a:ext cx="9244130" cy="659282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3810001" y="457200"/>
            <a:ext cx="5181600" cy="3657600"/>
          </a:xfrm>
        </p:spPr>
        <p:txBody>
          <a:bodyPr>
            <a:normAutofit/>
          </a:bodyPr>
          <a:lstStyle/>
          <a:p>
            <a:pPr marL="0" indent="0">
              <a:buNone/>
              <a:defRPr/>
            </a:pPr>
            <a:r>
              <a:rPr lang="en-US" dirty="0" smtClean="0">
                <a:solidFill>
                  <a:schemeClr val="bg1"/>
                </a:solidFill>
                <a:latin typeface="Century Gothic" panose="020B0502020202020204" pitchFamily="34" charset="0"/>
              </a:rPr>
              <a:t>RISK AND RETURN ARE A TRADEOFF: </a:t>
            </a:r>
            <a:r>
              <a:rPr lang="en-US" dirty="0">
                <a:solidFill>
                  <a:schemeClr val="bg1"/>
                </a:solidFill>
                <a:latin typeface="Century Gothic" panose="020B0502020202020204" pitchFamily="34" charset="0"/>
              </a:rPr>
              <a:t>ON </a:t>
            </a:r>
            <a:r>
              <a:rPr lang="en-US" dirty="0" smtClean="0">
                <a:solidFill>
                  <a:schemeClr val="bg1"/>
                </a:solidFill>
                <a:latin typeface="Century Gothic" panose="020B0502020202020204" pitchFamily="34" charset="0"/>
              </a:rPr>
              <a:t>AVERAGE, THE RISKIER THE ASSET, THE GREATER THE RETURN.</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30</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6" name="TextBox 5"/>
          <p:cNvSpPr txBox="1"/>
          <p:nvPr/>
        </p:nvSpPr>
        <p:spPr>
          <a:xfrm>
            <a:off x="8839200" y="114301"/>
            <a:ext cx="307777" cy="3467099"/>
          </a:xfrm>
          <a:prstGeom prst="rect">
            <a:avLst/>
          </a:prstGeom>
          <a:noFill/>
        </p:spPr>
        <p:txBody>
          <a:bodyPr vert="vert270" wrap="square" rtlCol="0">
            <a:spAutoFit/>
          </a:bodyPr>
          <a:lstStyle/>
          <a:p>
            <a:pPr algn="r"/>
            <a:r>
              <a:rPr lang="en-US" sz="800" dirty="0" smtClean="0">
                <a:solidFill>
                  <a:schemeClr val="bg1">
                    <a:lumMod val="75000"/>
                  </a:schemeClr>
                </a:solidFill>
                <a:latin typeface="Century Gothic"/>
                <a:ea typeface="Century Gothic"/>
                <a:cs typeface="Century Gothic"/>
              </a:rPr>
              <a:t> </a:t>
            </a:r>
            <a:r>
              <a:rPr lang="en-US" sz="800" dirty="0">
                <a:solidFill>
                  <a:schemeClr val="bg1">
                    <a:lumMod val="75000"/>
                  </a:schemeClr>
                </a:solidFill>
                <a:latin typeface="Century Gothic"/>
                <a:ea typeface="Century Gothic"/>
                <a:cs typeface="Century Gothic"/>
              </a:rPr>
              <a:t>LIGHTKEEPER | DREAMSTIME.COM</a:t>
            </a:r>
            <a:endParaRPr lang="en-US" sz="800" dirty="0">
              <a:solidFill>
                <a:schemeClr val="bg1">
                  <a:lumMod val="75000"/>
                </a:schemeClr>
              </a:solidFill>
              <a:latin typeface="Century Gothic" pitchFamily="34" charset="0"/>
            </a:endParaRPr>
          </a:p>
        </p:txBody>
      </p:sp>
    </p:spTree>
    <p:extLst>
      <p:ext uri="{BB962C8B-B14F-4D97-AF65-F5344CB8AC3E}">
        <p14:creationId xmlns:p14="http://schemas.microsoft.com/office/powerpoint/2010/main" val="1097219688"/>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Dropbox\Eric Chiang - Jeremys slide files\Core3e Pictures\ch25_25un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9"/>
            <a:ext cx="9144000" cy="658090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33400" y="5791200"/>
            <a:ext cx="7924800" cy="609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533400" y="5835555"/>
            <a:ext cx="7924800" cy="641445"/>
          </a:xfrm>
        </p:spPr>
        <p:txBody>
          <a:bodyPr>
            <a:normAutofit/>
          </a:bodyPr>
          <a:lstStyle/>
          <a:p>
            <a:pPr marL="0" indent="0">
              <a:buNone/>
              <a:defRPr/>
            </a:pPr>
            <a:r>
              <a:rPr lang="en-US" dirty="0" smtClean="0">
                <a:solidFill>
                  <a:schemeClr val="bg1"/>
                </a:solidFill>
                <a:latin typeface="Century Gothic" panose="020B0502020202020204" pitchFamily="34" charset="0"/>
              </a:rPr>
              <a:t>FINANCIAL TOOLS FOR A BETTER FUTURE</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31</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KOOBOOKI/THINKSTOCK</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434601072"/>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Isosceles Triangle 35"/>
          <p:cNvSpPr/>
          <p:nvPr/>
        </p:nvSpPr>
        <p:spPr>
          <a:xfrm rot="10800000">
            <a:off x="1905000" y="29718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2400" y="304800"/>
            <a:ext cx="5391219" cy="600164"/>
          </a:xfrm>
          <a:prstGeom prst="rect">
            <a:avLst/>
          </a:prstGeom>
          <a:noFill/>
        </p:spPr>
        <p:txBody>
          <a:bodyPr wrap="none" rtlCol="0">
            <a:spAutoFit/>
          </a:bodyPr>
          <a:lstStyle/>
          <a:p>
            <a:r>
              <a:rPr lang="en-US" sz="3300" dirty="0" smtClean="0">
                <a:solidFill>
                  <a:srgbClr val="008080"/>
                </a:solidFill>
                <a:latin typeface="Century Gothic" panose="020B0502020202020204" pitchFamily="34" charset="0"/>
              </a:rPr>
              <a:t>COMPOUNDING INTEREST</a:t>
            </a:r>
            <a:endParaRPr lang="en-US" sz="3300" dirty="0">
              <a:solidFill>
                <a:srgbClr val="008080"/>
              </a:solidFill>
              <a:latin typeface="Century Gothic" panose="020B0502020202020204" pitchFamily="34" charset="0"/>
            </a:endParaRPr>
          </a:p>
        </p:txBody>
      </p:sp>
      <p:sp>
        <p:nvSpPr>
          <p:cNvPr id="8" name="Content Placeholder 2"/>
          <p:cNvSpPr txBox="1">
            <a:spLocks/>
          </p:cNvSpPr>
          <p:nvPr/>
        </p:nvSpPr>
        <p:spPr>
          <a:xfrm>
            <a:off x="304800" y="8382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32</a:t>
            </a:fld>
            <a:endParaRPr lang="en-US" sz="1100" dirty="0">
              <a:solidFill>
                <a:prstClr val="white"/>
              </a:solidFill>
              <a:latin typeface="Century Gothic" panose="020B0502020202020204" pitchFamily="34" charset="0"/>
            </a:endParaRPr>
          </a:p>
        </p:txBody>
      </p:sp>
      <p:sp>
        <p:nvSpPr>
          <p:cNvPr id="17" name="Rectangle 16"/>
          <p:cNvSpPr/>
          <p:nvPr/>
        </p:nvSpPr>
        <p:spPr>
          <a:xfrm>
            <a:off x="772048" y="1033776"/>
            <a:ext cx="7457552" cy="9144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Parallelogram 17"/>
          <p:cNvSpPr/>
          <p:nvPr/>
        </p:nvSpPr>
        <p:spPr>
          <a:xfrm>
            <a:off x="282078" y="2176776"/>
            <a:ext cx="33755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Parallelogram 18"/>
          <p:cNvSpPr/>
          <p:nvPr/>
        </p:nvSpPr>
        <p:spPr>
          <a:xfrm>
            <a:off x="586878" y="2176776"/>
            <a:ext cx="30707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Isosceles Triangle 19"/>
          <p:cNvSpPr/>
          <p:nvPr/>
        </p:nvSpPr>
        <p:spPr>
          <a:xfrm rot="10800000">
            <a:off x="1752600" y="15240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533400" y="2645406"/>
            <a:ext cx="2743200"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$1,100</a:t>
            </a:r>
            <a:endParaRPr lang="en-US" sz="4400" dirty="0">
              <a:solidFill>
                <a:prstClr val="white"/>
              </a:solidFill>
              <a:latin typeface="Century Gothic" panose="020B0502020202020204" pitchFamily="34" charset="0"/>
            </a:endParaRPr>
          </a:p>
        </p:txBody>
      </p:sp>
      <p:sp>
        <p:nvSpPr>
          <p:cNvPr id="22" name="TextBox 21"/>
          <p:cNvSpPr txBox="1"/>
          <p:nvPr/>
        </p:nvSpPr>
        <p:spPr>
          <a:xfrm>
            <a:off x="510678" y="2105294"/>
            <a:ext cx="314692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AFTER YEAR 1</a:t>
            </a:r>
            <a:endParaRPr lang="en-US" sz="3300" dirty="0">
              <a:solidFill>
                <a:prstClr val="black">
                  <a:lumMod val="65000"/>
                  <a:lumOff val="35000"/>
                </a:prstClr>
              </a:solidFill>
              <a:latin typeface="Century Gothic" panose="020B0502020202020204" pitchFamily="34" charset="0"/>
            </a:endParaRPr>
          </a:p>
        </p:txBody>
      </p:sp>
      <p:sp>
        <p:nvSpPr>
          <p:cNvPr id="28" name="TextBox 27"/>
          <p:cNvSpPr txBox="1"/>
          <p:nvPr/>
        </p:nvSpPr>
        <p:spPr>
          <a:xfrm>
            <a:off x="762000" y="1033776"/>
            <a:ext cx="7467600" cy="923330"/>
          </a:xfrm>
          <a:prstGeom prst="rect">
            <a:avLst/>
          </a:prstGeom>
          <a:noFill/>
        </p:spPr>
        <p:txBody>
          <a:bodyPr wrap="square" rtlCol="0">
            <a:spAutoFit/>
          </a:bodyPr>
          <a:lstStyle/>
          <a:p>
            <a:pPr algn="ctr"/>
            <a:r>
              <a:rPr lang="en-US" sz="5400" dirty="0" smtClean="0">
                <a:solidFill>
                  <a:prstClr val="white"/>
                </a:solidFill>
                <a:latin typeface="Century Gothic" panose="020B0502020202020204" pitchFamily="34" charset="0"/>
              </a:rPr>
              <a:t>$1,000 DEBT AT 10%</a:t>
            </a:r>
            <a:endParaRPr lang="en-US" sz="5400" dirty="0">
              <a:solidFill>
                <a:prstClr val="white"/>
              </a:solidFill>
              <a:latin typeface="Century Gothic" panose="020B0502020202020204" pitchFamily="34" charset="0"/>
            </a:endParaRPr>
          </a:p>
        </p:txBody>
      </p:sp>
      <p:sp>
        <p:nvSpPr>
          <p:cNvPr id="53" name="Content Placeholder 2"/>
          <p:cNvSpPr txBox="1">
            <a:spLocks/>
          </p:cNvSpPr>
          <p:nvPr/>
        </p:nvSpPr>
        <p:spPr>
          <a:xfrm>
            <a:off x="6248400" y="5072390"/>
            <a:ext cx="3276600" cy="132841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75000"/>
                    <a:lumOff val="25000"/>
                  </a:prstClr>
                </a:solidFill>
                <a:latin typeface="Arial" panose="020B0604020202020204" pitchFamily="34" charset="0"/>
                <a:cs typeface="Arial" panose="020B0604020202020204" pitchFamily="34" charset="0"/>
              </a:rPr>
              <a:t>AND </a:t>
            </a:r>
          </a:p>
          <a:p>
            <a:pPr algn="l">
              <a:buClr>
                <a:prstClr val="black">
                  <a:lumMod val="65000"/>
                  <a:lumOff val="35000"/>
                </a:prstClr>
              </a:buClr>
            </a:pPr>
            <a:r>
              <a:rPr lang="en-US" altLang="en-US" sz="3600" dirty="0" smtClean="0">
                <a:solidFill>
                  <a:prstClr val="black">
                    <a:lumMod val="75000"/>
                    <a:lumOff val="25000"/>
                  </a:prstClr>
                </a:solidFill>
                <a:latin typeface="Arial" panose="020B0604020202020204" pitchFamily="34" charset="0"/>
                <a:cs typeface="Arial" panose="020B0604020202020204" pitchFamily="34" charset="0"/>
              </a:rPr>
              <a:t>SO ON…</a:t>
            </a: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45" name="Isosceles Triangle 44"/>
          <p:cNvSpPr/>
          <p:nvPr/>
        </p:nvSpPr>
        <p:spPr>
          <a:xfrm rot="10800000">
            <a:off x="3200401" y="44196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Parallelogram 45"/>
          <p:cNvSpPr/>
          <p:nvPr/>
        </p:nvSpPr>
        <p:spPr>
          <a:xfrm>
            <a:off x="1501278" y="3638729"/>
            <a:ext cx="33755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Parallelogram 46"/>
          <p:cNvSpPr/>
          <p:nvPr/>
        </p:nvSpPr>
        <p:spPr>
          <a:xfrm>
            <a:off x="1806078" y="3638729"/>
            <a:ext cx="30707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TextBox 47"/>
          <p:cNvSpPr txBox="1"/>
          <p:nvPr/>
        </p:nvSpPr>
        <p:spPr>
          <a:xfrm>
            <a:off x="1752600" y="4107359"/>
            <a:ext cx="2743200"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$1,210</a:t>
            </a:r>
            <a:endParaRPr lang="en-US" sz="4400" dirty="0">
              <a:solidFill>
                <a:prstClr val="white"/>
              </a:solidFill>
              <a:latin typeface="Century Gothic" panose="020B0502020202020204" pitchFamily="34" charset="0"/>
            </a:endParaRPr>
          </a:p>
        </p:txBody>
      </p:sp>
      <p:sp>
        <p:nvSpPr>
          <p:cNvPr id="54" name="TextBox 53"/>
          <p:cNvSpPr txBox="1"/>
          <p:nvPr/>
        </p:nvSpPr>
        <p:spPr>
          <a:xfrm>
            <a:off x="1729878" y="3567247"/>
            <a:ext cx="314692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AFTER YEAR 2</a:t>
            </a:r>
            <a:endParaRPr lang="en-US" sz="3300" dirty="0">
              <a:solidFill>
                <a:prstClr val="black">
                  <a:lumMod val="65000"/>
                  <a:lumOff val="35000"/>
                </a:prstClr>
              </a:solidFill>
              <a:latin typeface="Century Gothic" panose="020B0502020202020204" pitchFamily="34" charset="0"/>
            </a:endParaRPr>
          </a:p>
        </p:txBody>
      </p:sp>
      <p:sp>
        <p:nvSpPr>
          <p:cNvPr id="56" name="Parallelogram 55"/>
          <p:cNvSpPr/>
          <p:nvPr/>
        </p:nvSpPr>
        <p:spPr>
          <a:xfrm>
            <a:off x="2949078" y="5086529"/>
            <a:ext cx="33755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Parallelogram 56"/>
          <p:cNvSpPr/>
          <p:nvPr/>
        </p:nvSpPr>
        <p:spPr>
          <a:xfrm>
            <a:off x="3253878" y="5086529"/>
            <a:ext cx="30707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3200400" y="5555159"/>
            <a:ext cx="2743200"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$1,331</a:t>
            </a:r>
            <a:endParaRPr lang="en-US" sz="4400" dirty="0">
              <a:solidFill>
                <a:prstClr val="white"/>
              </a:solidFill>
              <a:latin typeface="Century Gothic" panose="020B0502020202020204" pitchFamily="34" charset="0"/>
            </a:endParaRPr>
          </a:p>
        </p:txBody>
      </p:sp>
      <p:sp>
        <p:nvSpPr>
          <p:cNvPr id="59" name="TextBox 58"/>
          <p:cNvSpPr txBox="1"/>
          <p:nvPr/>
        </p:nvSpPr>
        <p:spPr>
          <a:xfrm>
            <a:off x="3177678" y="5015047"/>
            <a:ext cx="3146922"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AFTER YEAR 3</a:t>
            </a:r>
            <a:endParaRPr lang="en-US" sz="3300" dirty="0">
              <a:solidFill>
                <a:prstClr val="black">
                  <a:lumMod val="65000"/>
                  <a:lumOff val="35000"/>
                </a:prstClr>
              </a:solidFill>
              <a:latin typeface="Century Gothic" panose="020B0502020202020204" pitchFamily="34" charset="0"/>
            </a:endParaRPr>
          </a:p>
        </p:txBody>
      </p:sp>
      <p:sp>
        <p:nvSpPr>
          <p:cNvPr id="26" name="TextBox 25"/>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9403940"/>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066800"/>
            <a:ext cx="8991600" cy="5410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33</a:t>
            </a:fld>
            <a:endParaRPr lang="en-US" sz="1100" dirty="0">
              <a:solidFill>
                <a:prstClr val="white"/>
              </a:solidFill>
              <a:latin typeface="Century Gothic" panose="020B0502020202020204" pitchFamily="34" charset="0"/>
            </a:endParaRPr>
          </a:p>
        </p:txBody>
      </p:sp>
      <p:sp>
        <p:nvSpPr>
          <p:cNvPr id="18" name="Isosceles Triangle 17"/>
          <p:cNvSpPr/>
          <p:nvPr/>
        </p:nvSpPr>
        <p:spPr>
          <a:xfrm rot="10800000">
            <a:off x="5715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266699" y="399994"/>
            <a:ext cx="788670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81000" y="383159"/>
            <a:ext cx="78486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EFFECT OF COMPOUNDING INTEREST</a:t>
            </a:r>
            <a:endParaRPr lang="en-US" sz="3300" dirty="0">
              <a:solidFill>
                <a:prstClr val="white"/>
              </a:solidFill>
              <a:latin typeface="Century Gothic" panose="020B0502020202020204" pitchFamily="34" charset="0"/>
            </a:endParaRPr>
          </a:p>
        </p:txBody>
      </p:sp>
      <p:pic>
        <p:nvPicPr>
          <p:cNvPr id="4098" name="Picture 2" descr="C:\Users\chiang\Pictures\CoreEconomics - High Res Photos\Core3e_Chapter22\chiang_stone_coremacroeconomics_3e_high-res_macro_ch11-econ_ch22_table_22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252153"/>
            <a:ext cx="8610600" cy="51486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18339900"/>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ang\Pictures\CoreEconomics - High Res Photos\Core3e_Chapter22\ch22_22un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5029200"/>
            <a:ext cx="8915400" cy="1219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152400" y="5073555"/>
            <a:ext cx="8877300" cy="1447800"/>
          </a:xfrm>
        </p:spPr>
        <p:txBody>
          <a:bodyPr>
            <a:normAutofit/>
          </a:bodyPr>
          <a:lstStyle/>
          <a:p>
            <a:pPr marL="0" indent="0">
              <a:buNone/>
              <a:defRPr/>
            </a:pPr>
            <a:r>
              <a:rPr lang="en-US" dirty="0" smtClean="0">
                <a:solidFill>
                  <a:schemeClr val="bg1"/>
                </a:solidFill>
                <a:latin typeface="Century Gothic" panose="020B0502020202020204" pitchFamily="34" charset="0"/>
              </a:rPr>
              <a:t>ELIMINATING HIGH-INTEREST CREDIT CARD DEBT CAN RESULT IN TREMENDOUS SAVINGS.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34</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RODERICK CHEN/FIRST LIGHT/CORBIS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912921724"/>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Pictures\CoreEconomics - High Res Photos\Core3e_Chapter22\ch22_22un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 y="-1"/>
            <a:ext cx="9144003" cy="60198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Rectangle 10"/>
          <p:cNvSpPr/>
          <p:nvPr/>
        </p:nvSpPr>
        <p:spPr>
          <a:xfrm>
            <a:off x="0" y="4953000"/>
            <a:ext cx="9144000" cy="163982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266700" y="5105400"/>
            <a:ext cx="8877300" cy="1447800"/>
          </a:xfrm>
        </p:spPr>
        <p:txBody>
          <a:bodyPr>
            <a:normAutofit lnSpcReduction="10000"/>
          </a:bodyPr>
          <a:lstStyle/>
          <a:p>
            <a:pPr marL="0" indent="0">
              <a:buNone/>
              <a:defRPr/>
            </a:pPr>
            <a:r>
              <a:rPr lang="en-US" dirty="0" smtClean="0">
                <a:solidFill>
                  <a:schemeClr val="bg1"/>
                </a:solidFill>
                <a:latin typeface="Century Gothic" panose="020B0502020202020204" pitchFamily="34" charset="0"/>
              </a:rPr>
              <a:t>PARTICIPATING IN COMPANY RETIREMENT PLANS CAN LEAD TO A MORE COMFORTABLE FUTURE.</a:t>
            </a: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SANFORD/AGIOLO/CORBIS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828981128"/>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81000"/>
            <a:ext cx="366959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SOCIAL SECURITY</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19200"/>
            <a:ext cx="775429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Funded by the </a:t>
            </a:r>
            <a:r>
              <a:rPr lang="en-US" altLang="en-US" dirty="0" smtClean="0">
                <a:solidFill>
                  <a:srgbClr val="F79646"/>
                </a:solidFill>
                <a:latin typeface="Arial" panose="020B0604020202020204" pitchFamily="34" charset="0"/>
                <a:cs typeface="Arial" panose="020B0604020202020204" pitchFamily="34" charset="0"/>
              </a:rPr>
              <a:t>payroll tax</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FICA</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Collected by current workers to pay for current beneficiaries.</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Tax is 12.4% (6.2% paid by employees and 6.2% paid by employers) but is capped at a maximum yearly amount.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Minimum age to collect is 62, but payments rise if one waits until age 67.</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Benefits are calculated by a formula based on one’s lifetime contributions.</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36</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80762372"/>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hiang\Dropbox\Eric Chiang - Jeremys slide files\Core3e Pictures\ch15_15un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14300" y="4800600"/>
            <a:ext cx="8915400" cy="16764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190499" y="4876800"/>
            <a:ext cx="8953501" cy="1676400"/>
          </a:xfrm>
        </p:spPr>
        <p:txBody>
          <a:bodyPr>
            <a:normAutofit/>
          </a:bodyPr>
          <a:lstStyle/>
          <a:p>
            <a:pPr marL="0" indent="0">
              <a:buNone/>
              <a:defRPr/>
            </a:pPr>
            <a:r>
              <a:rPr lang="en-US" dirty="0" smtClean="0">
                <a:solidFill>
                  <a:schemeClr val="bg1"/>
                </a:solidFill>
                <a:latin typeface="Century Gothic" panose="020B0502020202020204" pitchFamily="34" charset="0"/>
              </a:rPr>
              <a:t>PENSIONS ARE MONTHLY PAYMENTS MADE BY EMPLOYERS UNTIL ONE’S DEATH. AMOUNT RISES WITH THE NUMBER OF YEARS WORKED.</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37</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SPOTMATIK/DREAMSTIME.COM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177580896"/>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7331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420916"/>
            <a:ext cx="71628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TRADITIONAL IRA VERSUS ROTH IRA</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516088"/>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591787" y="1675072"/>
            <a:ext cx="2849186"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TRADITIONAL IRA</a:t>
            </a:r>
            <a:endParaRPr lang="en-US" altLang="en-US" sz="29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3124200"/>
            <a:ext cx="2849186" cy="2895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600" dirty="0" smtClean="0">
                <a:solidFill>
                  <a:prstClr val="white"/>
                </a:solidFill>
                <a:latin typeface="Century Gothic" panose="020B0502020202020204" pitchFamily="34" charset="0"/>
                <a:cs typeface="Arial" charset="0"/>
              </a:rPr>
              <a:t>PRETAX (TAX-DEFERRED) CONTRIBUTIONS THAT CAN BE INVESTED. TAXES PAID UPON WITHDRAWAL.</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343401" y="1649841"/>
            <a:ext cx="2910146"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ROTH            IRA</a:t>
            </a:r>
            <a:endParaRPr lang="en-US" altLang="en-US" sz="29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3122712"/>
            <a:ext cx="2849186" cy="289708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AFTER-TAX CONTRIBUTIONS. NO PENALTY FOR EARLY WITHDRAWAL. NO TAXES ON EARNINGS.</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38</a:t>
            </a:fld>
            <a:endParaRPr lang="en-US" sz="1100" dirty="0">
              <a:solidFill>
                <a:schemeClr val="bg1"/>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37806575"/>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ound Diagonal Corner Rectangle 52"/>
          <p:cNvSpPr/>
          <p:nvPr/>
        </p:nvSpPr>
        <p:spPr>
          <a:xfrm>
            <a:off x="304800" y="152400"/>
            <a:ext cx="8458200" cy="6223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304800" y="152400"/>
            <a:ext cx="8458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04800" y="249825"/>
            <a:ext cx="8458199"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KEY CONCEPTS</a:t>
            </a:r>
            <a:endParaRPr lang="en-US" sz="2800" dirty="0">
              <a:solidFill>
                <a:schemeClr val="bg1"/>
              </a:solidFill>
              <a:latin typeface="Century Gothic" panose="020B0502020202020204" pitchFamily="34" charset="0"/>
            </a:endParaRPr>
          </a:p>
        </p:txBody>
      </p:sp>
      <p:sp>
        <p:nvSpPr>
          <p:cNvPr id="31" name="Content Placeholder 2"/>
          <p:cNvSpPr>
            <a:spLocks noGrp="1"/>
          </p:cNvSpPr>
          <p:nvPr>
            <p:ph idx="1"/>
          </p:nvPr>
        </p:nvSpPr>
        <p:spPr>
          <a:xfrm>
            <a:off x="533400" y="1066800"/>
            <a:ext cx="8077200" cy="5181600"/>
          </a:xfrm>
          <a:ln>
            <a:miter lim="800000"/>
            <a:headEnd/>
            <a:tailEnd/>
          </a:ln>
          <a:extLst/>
        </p:spPr>
        <p:txBody>
          <a:bodyPr numCol="2">
            <a:noAutofit/>
          </a:bodyPr>
          <a:lstStyle/>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Money</a:t>
            </a: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Fiat money</a:t>
            </a: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Barter</a:t>
            </a: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Medium of exchange</a:t>
            </a: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Unit of account</a:t>
            </a:r>
            <a:endParaRPr lang="en-US" sz="2800" i="1" dirty="0">
              <a:solidFill>
                <a:schemeClr val="tx1">
                  <a:lumMod val="65000"/>
                  <a:lumOff val="35000"/>
                </a:schemeClr>
              </a:solidFill>
              <a:latin typeface="Arial" panose="020B0604020202020204" pitchFamily="34" charset="0"/>
              <a:cs typeface="Arial" panose="020B0604020202020204" pitchFamily="34" charset="0"/>
            </a:endParaRP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Store of value</a:t>
            </a:r>
          </a:p>
          <a:p>
            <a:pPr>
              <a:defRPr/>
            </a:pPr>
            <a:r>
              <a:rPr lang="en-US" sz="2800" dirty="0">
                <a:solidFill>
                  <a:schemeClr val="tx1">
                    <a:lumMod val="65000"/>
                    <a:lumOff val="35000"/>
                  </a:schemeClr>
                </a:solidFill>
                <a:latin typeface="Arial" panose="020B0604020202020204" pitchFamily="34" charset="0"/>
                <a:cs typeface="Arial" panose="020B0604020202020204" pitchFamily="34" charset="0"/>
              </a:rPr>
              <a:t>Liquidity</a:t>
            </a:r>
          </a:p>
          <a:p>
            <a:pPr>
              <a:defRPr/>
            </a:pPr>
            <a:r>
              <a:rPr lang="en-US" sz="2800" dirty="0" err="1">
                <a:solidFill>
                  <a:schemeClr val="tx1">
                    <a:lumMod val="65000"/>
                    <a:lumOff val="35000"/>
                  </a:schemeClr>
                </a:solidFill>
                <a:latin typeface="Arial" panose="020B0604020202020204" pitchFamily="34" charset="0"/>
                <a:cs typeface="Arial" panose="020B0604020202020204" pitchFamily="34" charset="0"/>
              </a:rPr>
              <a:t>M1</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a:defRPr/>
            </a:pPr>
            <a:r>
              <a:rPr lang="en-US" sz="2800" dirty="0" err="1">
                <a:solidFill>
                  <a:schemeClr val="tx1">
                    <a:lumMod val="65000"/>
                    <a:lumOff val="35000"/>
                  </a:schemeClr>
                </a:solidFill>
                <a:latin typeface="Arial" panose="020B0604020202020204" pitchFamily="34" charset="0"/>
                <a:cs typeface="Arial" panose="020B0604020202020204" pitchFamily="34" charset="0"/>
              </a:rPr>
              <a:t>M2</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r>
              <a:rPr lang="en-US" sz="2800" dirty="0">
                <a:solidFill>
                  <a:schemeClr val="tx1">
                    <a:lumMod val="65000"/>
                    <a:lumOff val="35000"/>
                  </a:schemeClr>
                </a:solidFill>
                <a:latin typeface="Arial" panose="020B0604020202020204" pitchFamily="34" charset="0"/>
                <a:cs typeface="Arial" panose="020B0604020202020204" pitchFamily="34" charset="0"/>
              </a:rPr>
              <a:t>Financial system</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Financial intermediaries</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Return on investment</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Tradeoff between risk and return</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Teaser rates</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Compounding effect</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Vesting period</a:t>
            </a:r>
          </a:p>
          <a:p>
            <a:r>
              <a:rPr lang="en-US" altLang="en-US" sz="2800" dirty="0">
                <a:solidFill>
                  <a:schemeClr val="tx1">
                    <a:lumMod val="65000"/>
                    <a:lumOff val="35000"/>
                  </a:schemeClr>
                </a:solidFill>
                <a:latin typeface="Arial" panose="020B0604020202020204" pitchFamily="34" charset="0"/>
                <a:cs typeface="Arial" panose="020B0604020202020204" pitchFamily="34" charset="0"/>
              </a:rPr>
              <a:t>Pensions</a:t>
            </a: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39</a:t>
            </a:fld>
            <a:endParaRPr lang="en-US" sz="1100" dirty="0">
              <a:solidFill>
                <a:schemeClr val="bg1"/>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98148939"/>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78098"/>
            <a:ext cx="370806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WHAT IS MONEY?</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75429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Money is anything that is accepted in </a:t>
            </a:r>
            <a:r>
              <a:rPr lang="en-US" altLang="en-US" dirty="0" smtClean="0">
                <a:solidFill>
                  <a:srgbClr val="F79646"/>
                </a:solidFill>
                <a:latin typeface="Arial" panose="020B0604020202020204" pitchFamily="34" charset="0"/>
                <a:cs typeface="Arial" panose="020B0604020202020204" pitchFamily="34" charset="0"/>
              </a:rPr>
              <a:t>exchange for other goods and services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or for the payment of debt. For a commodity to be used as money:</a:t>
            </a:r>
          </a:p>
          <a:p>
            <a:pPr marL="914400" lvl="1"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I</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ts </a:t>
            </a:r>
            <a:r>
              <a:rPr lang="en-US" altLang="en-US" dirty="0" smtClean="0">
                <a:solidFill>
                  <a:srgbClr val="F79646"/>
                </a:solidFill>
                <a:latin typeface="Arial" panose="020B0604020202020204" pitchFamily="34" charset="0"/>
                <a:cs typeface="Arial" panose="020B0604020202020204" pitchFamily="34" charset="0"/>
              </a:rPr>
              <a:t>value must be easy to determine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It must be </a:t>
            </a:r>
            <a:r>
              <a:rPr lang="en-US" altLang="en-US" dirty="0" smtClean="0">
                <a:solidFill>
                  <a:srgbClr val="F79646"/>
                </a:solidFill>
                <a:latin typeface="Arial" panose="020B0604020202020204" pitchFamily="34" charset="0"/>
                <a:cs typeface="Arial" panose="020B0604020202020204" pitchFamily="34" charset="0"/>
              </a:rPr>
              <a:t>divisible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It must be </a:t>
            </a:r>
            <a:r>
              <a:rPr lang="en-US" altLang="en-US" dirty="0" smtClean="0">
                <a:solidFill>
                  <a:srgbClr val="F79646"/>
                </a:solidFill>
                <a:latin typeface="Arial" panose="020B0604020202020204" pitchFamily="34" charset="0"/>
                <a:cs typeface="Arial" panose="020B0604020202020204" pitchFamily="34" charset="0"/>
              </a:rPr>
              <a:t>durable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It must be </a:t>
            </a:r>
            <a:r>
              <a:rPr lang="en-US" altLang="en-US" dirty="0" smtClean="0">
                <a:solidFill>
                  <a:srgbClr val="F79646"/>
                </a:solidFill>
                <a:latin typeface="Arial" panose="020B0604020202020204" pitchFamily="34" charset="0"/>
                <a:cs typeface="Arial" panose="020B0604020202020204" pitchFamily="34" charset="0"/>
              </a:rPr>
              <a:t>widely accepted</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by many people.</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77244151"/>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905000"/>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12918"/>
            <a:ext cx="8229600" cy="1815882"/>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SUPPOSE THE GOVERNMENT ENCOURAGES GREATER PARTICIPATION IN COMPANY RETIREMENT PLANS. WHAT HAPPENS TO LOANABLE FUNDS AND INTEREST RATES?</a:t>
            </a:r>
            <a:endParaRPr lang="en-US" sz="2800" dirty="0">
              <a:solidFill>
                <a:prstClr val="white"/>
              </a:solidFill>
              <a:latin typeface="Century Gothic" panose="020B0502020202020204" pitchFamily="34" charset="0"/>
            </a:endParaRPr>
          </a:p>
        </p:txBody>
      </p:sp>
      <p:sp>
        <p:nvSpPr>
          <p:cNvPr id="11" name="Oval 10"/>
          <p:cNvSpPr/>
          <p:nvPr/>
        </p:nvSpPr>
        <p:spPr>
          <a:xfrm>
            <a:off x="1402080" y="3307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297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286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651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657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648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2098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LOANABLE FUNDS FALL AND INTEREST RATES RISE.</a:t>
            </a:r>
            <a:endParaRPr lang="en-US" sz="2200" dirty="0">
              <a:solidFill>
                <a:prstClr val="white"/>
              </a:solidFill>
              <a:latin typeface="Century Gothic" panose="020B0502020202020204" pitchFamily="34" charset="0"/>
            </a:endParaRPr>
          </a:p>
        </p:txBody>
      </p:sp>
      <p:sp>
        <p:nvSpPr>
          <p:cNvPr id="18" name="Rectangle 17"/>
          <p:cNvSpPr/>
          <p:nvPr/>
        </p:nvSpPr>
        <p:spPr>
          <a:xfrm>
            <a:off x="2717482" y="3200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LOANABLE FUNDS FALL AND INTEREST RATES FALL.</a:t>
            </a:r>
            <a:endParaRPr lang="en-US" sz="2200" dirty="0">
              <a:solidFill>
                <a:prstClr val="white"/>
              </a:solidFill>
              <a:latin typeface="Century Gothic" panose="020B0502020202020204" pitchFamily="34" charset="0"/>
            </a:endParaRPr>
          </a:p>
        </p:txBody>
      </p:sp>
      <p:sp>
        <p:nvSpPr>
          <p:cNvPr id="19" name="Rectangle 18"/>
          <p:cNvSpPr/>
          <p:nvPr/>
        </p:nvSpPr>
        <p:spPr>
          <a:xfrm>
            <a:off x="2712720" y="4191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LOANABLE FUNDS RISE AND INTEREST RATES RISE.</a:t>
            </a:r>
            <a:endParaRPr lang="en-US" sz="2200" dirty="0">
              <a:solidFill>
                <a:prstClr val="white"/>
              </a:solidFill>
              <a:latin typeface="Century Gothic" panose="020B0502020202020204" pitchFamily="34" charset="0"/>
            </a:endParaRPr>
          </a:p>
        </p:txBody>
      </p:sp>
      <p:sp>
        <p:nvSpPr>
          <p:cNvPr id="20" name="Oval 19"/>
          <p:cNvSpPr/>
          <p:nvPr/>
        </p:nvSpPr>
        <p:spPr>
          <a:xfrm>
            <a:off x="1402080" y="5257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608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181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LOANABLE FUNDS RISE AND INTEREST RATES FALL.</a:t>
            </a:r>
            <a:endParaRPr lang="en-US" sz="22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40</a:t>
            </a:fld>
            <a:endParaRPr lang="en-US" sz="1100" dirty="0">
              <a:solidFill>
                <a:schemeClr val="bg1"/>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61532807"/>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Dropbox\Eric Chiang - Jeremys slide files\Core3e Pictures\ch22_22un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34"/>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7"/>
          <p:cNvSpPr/>
          <p:nvPr/>
        </p:nvSpPr>
        <p:spPr>
          <a:xfrm>
            <a:off x="152399" y="4384120"/>
            <a:ext cx="8763000" cy="209288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4414897"/>
            <a:ext cx="8763000" cy="2062103"/>
          </a:xfrm>
          <a:prstGeom prst="rect">
            <a:avLst/>
          </a:prstGeom>
          <a:noFill/>
        </p:spPr>
        <p:txBody>
          <a:bodyPr wrap="square">
            <a:spAutoFit/>
          </a:bodyPr>
          <a:lstStyle/>
          <a:p>
            <a:pPr algn="ctr" fontAlgn="auto">
              <a:spcBef>
                <a:spcPts val="0"/>
              </a:spcBef>
              <a:spcAft>
                <a:spcPts val="0"/>
              </a:spcAft>
              <a:defRPr/>
            </a:pPr>
            <a:r>
              <a:rPr lang="en-US" sz="3200" dirty="0" smtClean="0">
                <a:solidFill>
                  <a:schemeClr val="tx1">
                    <a:lumMod val="65000"/>
                    <a:lumOff val="35000"/>
                  </a:schemeClr>
                </a:solidFill>
                <a:latin typeface="Century Gothic" pitchFamily="34" charset="0"/>
              </a:rPr>
              <a:t>IN GREECE IN 2012, WHAT TYPES OF PROBLEMS AROSE FROM RISING DEBT AND A BREAKDOWN OF FINANCIAL INSTITUTIONS AND LED TO MANY RIOTS?</a:t>
            </a:r>
            <a:endParaRPr lang="en-US" sz="32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41</a:t>
            </a:fld>
            <a:endParaRPr lang="en-US" sz="1100" dirty="0">
              <a:solidFill>
                <a:schemeClr val="bg1"/>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4" name="TextBox 13"/>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ALEXANDROS MICHAILDIS/DEMOTIX/DEMOTIX/CORBIS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924547634"/>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968282"/>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89118"/>
            <a:ext cx="8229600" cy="1815882"/>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IF A BOND HAS A FACE VALUE OF $1,000 AND PAYS $40 PER YEAR IN INTEREST, HOW MUCH IS THE BOND WORTH AFTER INTEREST RATES INCREASE TO 5%? </a:t>
            </a:r>
            <a:endParaRPr lang="en-US" sz="2800" dirty="0">
              <a:solidFill>
                <a:prstClr val="white"/>
              </a:solidFill>
              <a:latin typeface="Century Gothic" panose="020B0502020202020204" pitchFamily="34" charset="0"/>
            </a:endParaRPr>
          </a:p>
        </p:txBody>
      </p:sp>
      <p:sp>
        <p:nvSpPr>
          <p:cNvPr id="11" name="Oval 10"/>
          <p:cNvSpPr/>
          <p:nvPr/>
        </p:nvSpPr>
        <p:spPr>
          <a:xfrm>
            <a:off x="1402080" y="3429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419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407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773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779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770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3317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dirty="0" smtClean="0">
                <a:solidFill>
                  <a:prstClr val="white"/>
                </a:solidFill>
                <a:latin typeface="Century Gothic" panose="020B0502020202020204" pitchFamily="34" charset="0"/>
              </a:rPr>
              <a:t>$200</a:t>
            </a:r>
            <a:endParaRPr lang="en-US" sz="3300" dirty="0">
              <a:solidFill>
                <a:prstClr val="white"/>
              </a:solidFill>
              <a:latin typeface="Century Gothic" panose="020B0502020202020204" pitchFamily="34" charset="0"/>
            </a:endParaRPr>
          </a:p>
        </p:txBody>
      </p:sp>
      <p:sp>
        <p:nvSpPr>
          <p:cNvPr id="18" name="Rectangle 17"/>
          <p:cNvSpPr/>
          <p:nvPr/>
        </p:nvSpPr>
        <p:spPr>
          <a:xfrm>
            <a:off x="2717482" y="33223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dirty="0" smtClean="0">
                <a:solidFill>
                  <a:prstClr val="white"/>
                </a:solidFill>
                <a:latin typeface="Century Gothic" panose="020B0502020202020204" pitchFamily="34" charset="0"/>
              </a:rPr>
              <a:t>$800</a:t>
            </a:r>
            <a:endParaRPr lang="en-US" sz="3300" dirty="0">
              <a:solidFill>
                <a:prstClr val="white"/>
              </a:solidFill>
              <a:latin typeface="Century Gothic" panose="020B0502020202020204" pitchFamily="34" charset="0"/>
            </a:endParaRPr>
          </a:p>
        </p:txBody>
      </p:sp>
      <p:sp>
        <p:nvSpPr>
          <p:cNvPr id="19" name="Rectangle 18"/>
          <p:cNvSpPr/>
          <p:nvPr/>
        </p:nvSpPr>
        <p:spPr>
          <a:xfrm>
            <a:off x="2712720" y="43129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dirty="0" smtClean="0">
                <a:solidFill>
                  <a:prstClr val="white"/>
                </a:solidFill>
                <a:latin typeface="Century Gothic" panose="020B0502020202020204" pitchFamily="34" charset="0"/>
              </a:rPr>
              <a:t>$1,250</a:t>
            </a:r>
            <a:endParaRPr lang="en-US" sz="3300" dirty="0">
              <a:solidFill>
                <a:prstClr val="white"/>
              </a:solidFill>
              <a:latin typeface="Century Gothic" panose="020B0502020202020204" pitchFamily="34" charset="0"/>
            </a:endParaRPr>
          </a:p>
        </p:txBody>
      </p:sp>
      <p:sp>
        <p:nvSpPr>
          <p:cNvPr id="20" name="Oval 19"/>
          <p:cNvSpPr/>
          <p:nvPr/>
        </p:nvSpPr>
        <p:spPr>
          <a:xfrm>
            <a:off x="1402080" y="5379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730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3035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dirty="0" smtClean="0">
                <a:solidFill>
                  <a:prstClr val="white"/>
                </a:solidFill>
                <a:latin typeface="Century Gothic" panose="020B0502020202020204" pitchFamily="34" charset="0"/>
              </a:rPr>
              <a:t>$2,000</a:t>
            </a:r>
            <a:endParaRPr lang="en-US" sz="33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42</a:t>
            </a:fld>
            <a:endParaRPr lang="en-US" sz="1100" dirty="0">
              <a:solidFill>
                <a:schemeClr val="bg1"/>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23878421"/>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descr="C:\Users\chiang\Dropbox\Eric Chiang - Jeremys slide files\Core3e Pictures\ch22_22un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
            <a:ext cx="5867400" cy="441960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7"/>
          <p:cNvSpPr/>
          <p:nvPr/>
        </p:nvSpPr>
        <p:spPr>
          <a:xfrm>
            <a:off x="457199" y="4800600"/>
            <a:ext cx="8229599" cy="167640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33400" y="4876800"/>
            <a:ext cx="8001000" cy="1569660"/>
          </a:xfrm>
          <a:prstGeom prst="rect">
            <a:avLst/>
          </a:prstGeom>
          <a:noFill/>
        </p:spPr>
        <p:txBody>
          <a:bodyPr wrap="square">
            <a:spAutoFit/>
          </a:bodyPr>
          <a:lstStyle/>
          <a:p>
            <a:pPr algn="ctr" fontAlgn="auto">
              <a:spcBef>
                <a:spcPts val="0"/>
              </a:spcBef>
              <a:spcAft>
                <a:spcPts val="0"/>
              </a:spcAft>
              <a:defRPr/>
            </a:pPr>
            <a:r>
              <a:rPr lang="en-US" sz="3200" dirty="0" smtClean="0">
                <a:solidFill>
                  <a:schemeClr val="tx1">
                    <a:lumMod val="65000"/>
                    <a:lumOff val="35000"/>
                  </a:schemeClr>
                </a:solidFill>
                <a:latin typeface="Century Gothic" pitchFamily="34" charset="0"/>
              </a:rPr>
              <a:t>WHY HAVE MOST AMERICAN CONSUMERS AND FIRMS REJECTED THE EVERYDAY USE OF DOLLAR COINS?</a:t>
            </a:r>
            <a:endParaRPr lang="en-US" sz="32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43</a:t>
            </a:fld>
            <a:endParaRPr lang="en-US" sz="1100" dirty="0">
              <a:solidFill>
                <a:schemeClr val="bg1"/>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5" name="TextBox 14"/>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UNITED STATES MINT IMAGE</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694243474"/>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2"/>
            <a:ext cx="8686800" cy="1384993"/>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0"/>
            <a:ext cx="8229600"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ASSETS WILL LIKELY SHOW THE GREATEST INCREASE IN VALUE OVER TIME?</a:t>
            </a:r>
            <a:endParaRPr lang="en-US" sz="2800" dirty="0">
              <a:solidFill>
                <a:prstClr val="white"/>
              </a:solidFill>
              <a:latin typeface="Century Gothic" panose="020B0502020202020204" pitchFamily="34" charset="0"/>
            </a:endParaRPr>
          </a:p>
        </p:txBody>
      </p:sp>
      <p:sp>
        <p:nvSpPr>
          <p:cNvPr id="11" name="Oval 10"/>
          <p:cNvSpPr/>
          <p:nvPr/>
        </p:nvSpPr>
        <p:spPr>
          <a:xfrm>
            <a:off x="1402080" y="26212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6118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6002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9659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9718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9624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524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SAVINGS ACCOUNTS</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514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CHECKING ACCOUNTS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505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U.S. TREASURY BONDS</a:t>
            </a:r>
            <a:endParaRPr lang="en-US" sz="2200" dirty="0">
              <a:solidFill>
                <a:prstClr val="white"/>
              </a:solidFill>
              <a:latin typeface="Century Gothic" panose="020B0502020202020204" pitchFamily="34" charset="0"/>
            </a:endParaRPr>
          </a:p>
        </p:txBody>
      </p:sp>
      <p:sp>
        <p:nvSpPr>
          <p:cNvPr id="20" name="Oval 19"/>
          <p:cNvSpPr/>
          <p:nvPr/>
        </p:nvSpPr>
        <p:spPr>
          <a:xfrm>
            <a:off x="1402080" y="4572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922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958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BLUE CHIP STOCKS</a:t>
            </a:r>
            <a:endParaRPr lang="en-US" sz="22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44</a:t>
            </a:fld>
            <a:endParaRPr lang="en-US" sz="1100" dirty="0">
              <a:solidFill>
                <a:prstClr val="white"/>
              </a:solidFill>
              <a:latin typeface="Century Gothic" panose="020B0502020202020204" pitchFamily="34" charset="0"/>
            </a:endParaRPr>
          </a:p>
        </p:txBody>
      </p:sp>
      <p:sp>
        <p:nvSpPr>
          <p:cNvPr id="29" name="Oval 28"/>
          <p:cNvSpPr/>
          <p:nvPr/>
        </p:nvSpPr>
        <p:spPr>
          <a:xfrm>
            <a:off x="1402080" y="5562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30" name="Straight Connector 29"/>
          <p:cNvCxnSpPr/>
          <p:nvPr/>
        </p:nvCxnSpPr>
        <p:spPr>
          <a:xfrm>
            <a:off x="2133600" y="5913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717482" y="5486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HIGHLY RATED CORPORATE BONDS</a:t>
            </a:r>
            <a:endParaRPr lang="en-US" sz="2200" dirty="0">
              <a:solidFill>
                <a:prstClr val="white"/>
              </a:solidFill>
              <a:latin typeface="Century Gothic" panose="020B0502020202020204" pitchFamily="34" charset="0"/>
            </a:endParaRPr>
          </a:p>
        </p:txBody>
      </p:sp>
      <p:sp>
        <p:nvSpPr>
          <p:cNvPr id="32" name="TextBox 31"/>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96046765"/>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318" y="3291840"/>
            <a:ext cx="1676400"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22</a:t>
            </a:r>
            <a:endParaRPr lang="en-US" sz="88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537" y="6553200"/>
            <a:ext cx="1037463"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45</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80781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X_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9" y="99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724400"/>
            <a:ext cx="8686800" cy="16764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0" y="4800600"/>
            <a:ext cx="8534400" cy="1959605"/>
          </a:xfrm>
        </p:spPr>
        <p:txBody>
          <a:bodyPr>
            <a:normAutofit/>
          </a:bodyPr>
          <a:lstStyle/>
          <a:p>
            <a:pPr marL="0" indent="0">
              <a:buNone/>
              <a:defRPr/>
            </a:pPr>
            <a:r>
              <a:rPr lang="en-US" dirty="0" smtClean="0">
                <a:solidFill>
                  <a:schemeClr val="bg1"/>
                </a:solidFill>
                <a:latin typeface="Century Gothic" panose="020B0502020202020204" pitchFamily="34" charset="0"/>
              </a:rPr>
              <a:t>FIAT MONEY DOES NOT HAVE INTRINSIC VALUE (UNLIKE GOLD) BUT IS ACCEPTED AS MONEY BY GOVERNMENT DECREE.</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5</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ERIC CHIANG</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4110973728"/>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49191"/>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0559" y="1371600"/>
            <a:ext cx="7178039"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400" y="304800"/>
            <a:ext cx="7086600" cy="630198"/>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79" y="304800"/>
            <a:ext cx="565571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FUNCTIONS OF MONEY</a:t>
            </a:r>
          </a:p>
        </p:txBody>
      </p:sp>
      <p:sp>
        <p:nvSpPr>
          <p:cNvPr id="7" name="Content Placeholder 2"/>
          <p:cNvSpPr txBox="1">
            <a:spLocks/>
          </p:cNvSpPr>
          <p:nvPr/>
        </p:nvSpPr>
        <p:spPr>
          <a:xfrm>
            <a:off x="611685" y="1600200"/>
            <a:ext cx="6855915" cy="464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buClr>
                <a:prstClr val="black">
                  <a:lumMod val="65000"/>
                  <a:lumOff val="35000"/>
                </a:prstClr>
              </a:buClr>
            </a:pPr>
            <a:r>
              <a:rPr lang="en-US" altLang="en-US" dirty="0" smtClean="0">
                <a:solidFill>
                  <a:srgbClr val="F79646"/>
                </a:solidFill>
                <a:latin typeface="Century Gothic" panose="020B0502020202020204" pitchFamily="34" charset="0"/>
                <a:cs typeface="Arial" panose="020B0604020202020204" pitchFamily="34" charset="0"/>
              </a:rPr>
              <a:t>MEDIUM OF EXCHANGE</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a:t>
            </a:r>
            <a:r>
              <a:rPr lang="en-US" altLang="en-US" dirty="0" smtClean="0">
                <a:solidFill>
                  <a:prstClr val="black">
                    <a:lumMod val="50000"/>
                    <a:lumOff val="50000"/>
                  </a:prstClr>
                </a:solidFill>
                <a:latin typeface="Century Gothic" panose="020B0502020202020204" pitchFamily="34" charset="0"/>
                <a:cs typeface="Arial" panose="020B0604020202020204" pitchFamily="34" charset="0"/>
              </a:rPr>
              <a:t> GOODS AND SERVICES ARE EXCHANGED FOR MONEY.</a:t>
            </a:r>
          </a:p>
          <a:p>
            <a:pPr lvl="1" algn="l">
              <a:buClr>
                <a:prstClr val="black">
                  <a:lumMod val="65000"/>
                  <a:lumOff val="35000"/>
                </a:prstClr>
              </a:buClr>
            </a:pPr>
            <a:endParaRPr lang="en-US" altLang="en-US" sz="1100" dirty="0" smtClean="0">
              <a:solidFill>
                <a:prstClr val="black">
                  <a:lumMod val="50000"/>
                  <a:lumOff val="50000"/>
                </a:prstClr>
              </a:solidFill>
              <a:latin typeface="Century Gothic" panose="020B0502020202020204" pitchFamily="34" charset="0"/>
              <a:cs typeface="Arial" panose="020B0604020202020204" pitchFamily="34" charset="0"/>
            </a:endParaRPr>
          </a:p>
          <a:p>
            <a:pPr lvl="1" algn="l">
              <a:buClr>
                <a:prstClr val="black">
                  <a:lumMod val="65000"/>
                  <a:lumOff val="35000"/>
                </a:prstClr>
              </a:buClr>
            </a:pPr>
            <a:r>
              <a:rPr lang="en-US" altLang="en-US" dirty="0" smtClean="0">
                <a:solidFill>
                  <a:srgbClr val="F79646"/>
                </a:solidFill>
                <a:latin typeface="Century Gothic" panose="020B0502020202020204" pitchFamily="34" charset="0"/>
                <a:cs typeface="Arial" panose="020B0604020202020204" pitchFamily="34" charset="0"/>
              </a:rPr>
              <a:t>UNIT OF ACCOUNT</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a:t>
            </a:r>
            <a:r>
              <a:rPr lang="en-US" altLang="en-US" dirty="0" smtClean="0">
                <a:solidFill>
                  <a:prstClr val="black">
                    <a:lumMod val="50000"/>
                    <a:lumOff val="50000"/>
                  </a:prstClr>
                </a:solidFill>
                <a:latin typeface="Century Gothic" panose="020B0502020202020204" pitchFamily="34" charset="0"/>
                <a:cs typeface="Arial" panose="020B0604020202020204" pitchFamily="34" charset="0"/>
              </a:rPr>
              <a:t> MONEY IS USED TO COMPARE VALUES OF A WIDE VARIETY OF GOODS AND SERVICES.</a:t>
            </a:r>
          </a:p>
          <a:p>
            <a:pPr lvl="1" algn="l">
              <a:buClr>
                <a:prstClr val="black">
                  <a:lumMod val="65000"/>
                  <a:lumOff val="35000"/>
                </a:prstClr>
              </a:buClr>
            </a:pPr>
            <a:endParaRPr lang="en-US" altLang="en-US" sz="1100" dirty="0" smtClean="0">
              <a:solidFill>
                <a:prstClr val="black">
                  <a:lumMod val="50000"/>
                  <a:lumOff val="50000"/>
                </a:prstClr>
              </a:solidFill>
              <a:latin typeface="Century Gothic" panose="020B0502020202020204" pitchFamily="34" charset="0"/>
              <a:cs typeface="Arial" panose="020B0604020202020204" pitchFamily="34" charset="0"/>
            </a:endParaRPr>
          </a:p>
          <a:p>
            <a:pPr lvl="1" algn="l">
              <a:buClr>
                <a:prstClr val="black">
                  <a:lumMod val="65000"/>
                  <a:lumOff val="35000"/>
                </a:prstClr>
              </a:buClr>
            </a:pPr>
            <a:r>
              <a:rPr lang="en-US" altLang="en-US" dirty="0" smtClean="0">
                <a:solidFill>
                  <a:srgbClr val="F79646"/>
                </a:solidFill>
                <a:latin typeface="Century Gothic" panose="020B0502020202020204" pitchFamily="34" charset="0"/>
                <a:cs typeface="Arial" panose="020B0604020202020204" pitchFamily="34" charset="0"/>
              </a:rPr>
              <a:t>STORE OF VALUE</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a:t>
            </a:r>
            <a:r>
              <a:rPr lang="en-US" altLang="en-US" dirty="0" smtClean="0">
                <a:solidFill>
                  <a:prstClr val="black">
                    <a:lumMod val="50000"/>
                    <a:lumOff val="50000"/>
                  </a:prstClr>
                </a:solidFill>
                <a:latin typeface="Century Gothic" panose="020B0502020202020204" pitchFamily="34" charset="0"/>
                <a:cs typeface="Arial" panose="020B0604020202020204" pitchFamily="34" charset="0"/>
              </a:rPr>
              <a:t> MONEY IS SAVED AND USED FOR FUTURE PURCHASES.</a:t>
            </a:r>
          </a:p>
        </p:txBody>
      </p:sp>
      <p:sp>
        <p:nvSpPr>
          <p:cNvPr id="23" name="Oval 22"/>
          <p:cNvSpPr/>
          <p:nvPr/>
        </p:nvSpPr>
        <p:spPr>
          <a:xfrm>
            <a:off x="534442" y="1686341"/>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30685" y="12954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5" name="Oval 24"/>
          <p:cNvSpPr/>
          <p:nvPr/>
        </p:nvSpPr>
        <p:spPr>
          <a:xfrm>
            <a:off x="534442" y="3124201"/>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30685" y="28194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7" name="Oval 26"/>
          <p:cNvSpPr/>
          <p:nvPr/>
        </p:nvSpPr>
        <p:spPr>
          <a:xfrm>
            <a:off x="526492" y="4724400"/>
            <a:ext cx="457200" cy="5429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230685" y="436152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6</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3902275"/>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hiang\Dropbox\Eric Chiang - Jeremys slide files\Core3e Pictures\ch22_22un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7</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8194" name="Picture 2" descr="C:\Users\chiang\Dropbox\Eric Chiang - Jeremys slide files\Core3e Pictures\ch22_22un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57200" y="4800600"/>
            <a:ext cx="8534400" cy="1731005"/>
          </a:xfrm>
        </p:spPr>
        <p:txBody>
          <a:bodyPr>
            <a:normAutofit/>
          </a:bodyPr>
          <a:lstStyle/>
          <a:p>
            <a:pPr marL="0" indent="0">
              <a:buNone/>
              <a:defRPr/>
            </a:pPr>
            <a:r>
              <a:rPr lang="en-US" dirty="0" smtClean="0">
                <a:solidFill>
                  <a:schemeClr val="tx1">
                    <a:lumMod val="65000"/>
                    <a:lumOff val="35000"/>
                  </a:schemeClr>
                </a:solidFill>
                <a:latin typeface="Century Gothic" panose="020B0502020202020204" pitchFamily="34" charset="0"/>
              </a:rPr>
              <a:t>IN AUSTRALIA, ALL BANKNOTES ARE MADE OF PLASTIC, A MORE DURABLE FORM OF MONEY THAN PAPER CURRENCY.</a:t>
            </a:r>
          </a:p>
        </p:txBody>
      </p:sp>
      <p:sp>
        <p:nvSpPr>
          <p:cNvPr id="7" name="TextBox 6"/>
          <p:cNvSpPr txBox="1"/>
          <p:nvPr/>
        </p:nvSpPr>
        <p:spPr>
          <a:xfrm>
            <a:off x="8839200" y="685800"/>
            <a:ext cx="307777" cy="3467099"/>
          </a:xfrm>
          <a:prstGeom prst="rect">
            <a:avLst/>
          </a:prstGeom>
          <a:noFill/>
        </p:spPr>
        <p:txBody>
          <a:bodyPr vert="vert270" wrap="square" rtlCol="0">
            <a:spAutoFit/>
          </a:bodyPr>
          <a:lstStyle/>
          <a:p>
            <a:r>
              <a:rPr lang="en-US" sz="800" dirty="0">
                <a:solidFill>
                  <a:srgbClr val="000000"/>
                </a:solidFill>
                <a:latin typeface="Century Gothic"/>
                <a:ea typeface="Century Gothic"/>
                <a:cs typeface="Century Gothic"/>
              </a:rPr>
              <a:t>WOJTEK KALINOWSKI PHOTOGRAPHY/CORBIS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969548854"/>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762000"/>
            <a:ext cx="6934200" cy="5105400"/>
          </a:xfrm>
          <a:prstGeom prst="roundRect">
            <a:avLst>
              <a:gd name="adj" fmla="val 7159"/>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0" y="914401"/>
            <a:ext cx="6690931" cy="4876800"/>
          </a:xfrm>
        </p:spPr>
        <p:txBody>
          <a:bodyPr>
            <a:normAutofit/>
          </a:bodyPr>
          <a:lstStyle/>
          <a:p>
            <a:pPr marL="0" indent="0">
              <a:buNone/>
              <a:defRPr/>
            </a:pPr>
            <a:r>
              <a:rPr lang="en-US" dirty="0" smtClean="0">
                <a:solidFill>
                  <a:schemeClr val="bg1"/>
                </a:solidFill>
                <a:latin typeface="Century Gothic" panose="020B0502020202020204" pitchFamily="34" charset="0"/>
              </a:rPr>
              <a:t>THE ALTERNATIVE TO MONEY IS </a:t>
            </a:r>
            <a:r>
              <a:rPr lang="en-US" dirty="0" smtClean="0">
                <a:solidFill>
                  <a:srgbClr val="FCD5B5"/>
                </a:solidFill>
                <a:latin typeface="Arial" panose="020B0604020202020204" pitchFamily="34" charset="0"/>
                <a:cs typeface="Arial" panose="020B0604020202020204" pitchFamily="34" charset="0"/>
              </a:rPr>
              <a:t>BARTER</a:t>
            </a:r>
            <a:r>
              <a:rPr lang="en-US" dirty="0" smtClean="0">
                <a:solidFill>
                  <a:schemeClr val="bg1"/>
                </a:solidFill>
                <a:latin typeface="Century Gothic" panose="020B0502020202020204" pitchFamily="34" charset="0"/>
              </a:rPr>
              <a:t>, WHICH REQUIRES A </a:t>
            </a:r>
            <a:r>
              <a:rPr lang="en-US" dirty="0" smtClean="0">
                <a:solidFill>
                  <a:srgbClr val="FCD5B5"/>
                </a:solidFill>
                <a:latin typeface="Arial" panose="020B0604020202020204" pitchFamily="34" charset="0"/>
                <a:cs typeface="Arial" panose="020B0604020202020204" pitchFamily="34" charset="0"/>
              </a:rPr>
              <a:t>DOUBLE COINCIDENCE OF WANTS</a:t>
            </a:r>
            <a:r>
              <a:rPr lang="en-US" dirty="0" smtClean="0">
                <a:solidFill>
                  <a:schemeClr val="bg1"/>
                </a:solidFill>
                <a:latin typeface="Century Gothic" panose="020B0502020202020204" pitchFamily="34" charset="0"/>
              </a:rPr>
              <a:t>: YOU WANT SOMETHING THAT I HAVE IN EXCHANGE FOR SOMETHING THAT YOU HAVE.</a:t>
            </a:r>
          </a:p>
          <a:p>
            <a:pPr marL="0" indent="0">
              <a:buNone/>
              <a:defRPr/>
            </a:pPr>
            <a:endParaRPr lang="en-US" sz="1800" dirty="0" smtClean="0">
              <a:solidFill>
                <a:schemeClr val="bg1"/>
              </a:solidFill>
              <a:latin typeface="Century Gothic" panose="020B0502020202020204" pitchFamily="34" charset="0"/>
            </a:endParaRPr>
          </a:p>
          <a:p>
            <a:pPr marL="0" indent="0">
              <a:buNone/>
              <a:defRPr/>
            </a:pPr>
            <a:r>
              <a:rPr lang="en-US" dirty="0" smtClean="0">
                <a:solidFill>
                  <a:schemeClr val="bg1"/>
                </a:solidFill>
                <a:latin typeface="Century Gothic" panose="020B0502020202020204" pitchFamily="34" charset="0"/>
              </a:rPr>
              <a:t>BARTER IS USED ONLY IN PRIMITIVE ECONOMIES.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8</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2562828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22_22un14b.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b="14266"/>
          <a:stretch/>
        </p:blipFill>
        <p:spPr bwMode="auto">
          <a:xfrm>
            <a:off x="0" y="0"/>
            <a:ext cx="8233365" cy="659282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11974" y="2064842"/>
            <a:ext cx="6859957" cy="2285999"/>
          </a:xfrm>
          <a:prstGeom prst="roundRect">
            <a:avLst>
              <a:gd name="adj" fmla="val 1039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1295400"/>
            <a:ext cx="2685351" cy="769441"/>
          </a:xfrm>
          <a:prstGeom prst="rect">
            <a:avLst/>
          </a:prstGeom>
          <a:noFill/>
        </p:spPr>
        <p:txBody>
          <a:bodyPr wrap="none" rtlCol="0">
            <a:spAutoFit/>
          </a:bodyPr>
          <a:lstStyle/>
          <a:p>
            <a:r>
              <a:rPr lang="en-US" sz="4400" dirty="0" smtClean="0">
                <a:solidFill>
                  <a:schemeClr val="bg1"/>
                </a:solidFill>
                <a:effectLst>
                  <a:outerShdw blurRad="38100" dist="38100" dir="2700000" algn="tl">
                    <a:srgbClr val="000000">
                      <a:alpha val="43137"/>
                    </a:srgbClr>
                  </a:outerShdw>
                </a:effectLst>
                <a:latin typeface="Century Gothic" panose="020B0502020202020204" pitchFamily="34" charset="0"/>
              </a:rPr>
              <a:t>LIQUIDITY</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Content Placeholder 2"/>
          <p:cNvSpPr txBox="1">
            <a:spLocks/>
          </p:cNvSpPr>
          <p:nvPr/>
        </p:nvSpPr>
        <p:spPr>
          <a:xfrm>
            <a:off x="361949" y="2083891"/>
            <a:ext cx="6709981" cy="22479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3300" dirty="0" smtClean="0">
                <a:solidFill>
                  <a:prstClr val="white"/>
                </a:solidFill>
                <a:latin typeface="Century Gothic" panose="020B0502020202020204" pitchFamily="34" charset="0"/>
                <a:cs typeface="Arial" panose="020B0604020202020204" pitchFamily="34" charset="0"/>
              </a:rPr>
              <a:t>AN ASSET’S LIQUIDITY IS DETERMINED BY HOW FAST, EASILY, AND RELIABLY IT CAN BE CONVERTED TO CASH.</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9</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7848600" y="152400"/>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TOM GRILL/CORBIS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802589146"/>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2694</TotalTime>
  <Words>1947</Words>
  <Application>Microsoft Office PowerPoint</Application>
  <PresentationFormat>On-screen Show (4:3)</PresentationFormat>
  <Paragraphs>388</Paragraphs>
  <Slides>45</Slides>
  <Notes>24</Notes>
  <HiddenSlides>0</HiddenSlides>
  <MMClips>0</MMClips>
  <ScaleCrop>false</ScaleCrop>
  <HeadingPairs>
    <vt:vector size="4" baseType="variant">
      <vt:variant>
        <vt:lpstr>Theme</vt:lpstr>
      </vt:variant>
      <vt:variant>
        <vt:i4>16</vt:i4>
      </vt:variant>
      <vt:variant>
        <vt:lpstr>Slide Titles</vt:lpstr>
      </vt:variant>
      <vt:variant>
        <vt:i4>45</vt:i4>
      </vt:variant>
    </vt:vector>
  </HeadingPairs>
  <TitlesOfParts>
    <vt:vector size="61" baseType="lpstr">
      <vt:lpstr>Office Theme</vt:lpstr>
      <vt:lpstr>1_Food for thought</vt:lpstr>
      <vt:lpstr>2_Office Theme</vt:lpstr>
      <vt:lpstr>3_Office Theme</vt:lpstr>
      <vt:lpstr>4_Office Theme</vt:lpstr>
      <vt:lpstr>2_Basic</vt:lpstr>
      <vt:lpstr>2_Try it 1</vt:lpstr>
      <vt:lpstr>3_Basic</vt:lpstr>
      <vt:lpstr>4_Basic</vt:lpstr>
      <vt:lpstr>3_Try it 1</vt:lpstr>
      <vt:lpstr>5_Office Theme</vt:lpstr>
      <vt:lpstr>6_Office Theme</vt:lpstr>
      <vt:lpstr>1_Office Theme</vt:lpstr>
      <vt:lpstr>7_Office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316</cp:revision>
  <dcterms:created xsi:type="dcterms:W3CDTF">2013-11-11T14:39:47Z</dcterms:created>
  <dcterms:modified xsi:type="dcterms:W3CDTF">2016-10-26T20:54:38Z</dcterms:modified>
</cp:coreProperties>
</file>