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805" r:id="rId3"/>
    <p:sldMasterId id="2147483833" r:id="rId4"/>
    <p:sldMasterId id="2147483836" r:id="rId5"/>
    <p:sldMasterId id="2147483839" r:id="rId6"/>
    <p:sldMasterId id="2147483844" r:id="rId7"/>
    <p:sldMasterId id="2147483849" r:id="rId8"/>
    <p:sldMasterId id="2147483861" r:id="rId9"/>
    <p:sldMasterId id="2147483873" r:id="rId10"/>
    <p:sldMasterId id="2147483885" r:id="rId11"/>
    <p:sldMasterId id="2147483897" r:id="rId12"/>
  </p:sldMasterIdLst>
  <p:notesMasterIdLst>
    <p:notesMasterId r:id="rId61"/>
  </p:notesMasterIdLst>
  <p:sldIdLst>
    <p:sldId id="643" r:id="rId13"/>
    <p:sldId id="262" r:id="rId14"/>
    <p:sldId id="383" r:id="rId15"/>
    <p:sldId id="607" r:id="rId16"/>
    <p:sldId id="606" r:id="rId17"/>
    <p:sldId id="601" r:id="rId18"/>
    <p:sldId id="600" r:id="rId19"/>
    <p:sldId id="599" r:id="rId20"/>
    <p:sldId id="598" r:id="rId21"/>
    <p:sldId id="602" r:id="rId22"/>
    <p:sldId id="613" r:id="rId23"/>
    <p:sldId id="608" r:id="rId24"/>
    <p:sldId id="610" r:id="rId25"/>
    <p:sldId id="615" r:id="rId26"/>
    <p:sldId id="611" r:id="rId27"/>
    <p:sldId id="616" r:id="rId28"/>
    <p:sldId id="628" r:id="rId29"/>
    <p:sldId id="629" r:id="rId30"/>
    <p:sldId id="630" r:id="rId31"/>
    <p:sldId id="638" r:id="rId32"/>
    <p:sldId id="631" r:id="rId33"/>
    <p:sldId id="632" r:id="rId34"/>
    <p:sldId id="603" r:id="rId35"/>
    <p:sldId id="604" r:id="rId36"/>
    <p:sldId id="627" r:id="rId37"/>
    <p:sldId id="637" r:id="rId38"/>
    <p:sldId id="625" r:id="rId39"/>
    <p:sldId id="636" r:id="rId40"/>
    <p:sldId id="605" r:id="rId41"/>
    <p:sldId id="642" r:id="rId42"/>
    <p:sldId id="536" r:id="rId43"/>
    <p:sldId id="634" r:id="rId44"/>
    <p:sldId id="641" r:id="rId45"/>
    <p:sldId id="617" r:id="rId46"/>
    <p:sldId id="618" r:id="rId47"/>
    <p:sldId id="621" r:id="rId48"/>
    <p:sldId id="619" r:id="rId49"/>
    <p:sldId id="620" r:id="rId50"/>
    <p:sldId id="623" r:id="rId51"/>
    <p:sldId id="622" r:id="rId52"/>
    <p:sldId id="624" r:id="rId53"/>
    <p:sldId id="590" r:id="rId54"/>
    <p:sldId id="640" r:id="rId55"/>
    <p:sldId id="592" r:id="rId56"/>
    <p:sldId id="593" r:id="rId57"/>
    <p:sldId id="639" r:id="rId58"/>
    <p:sldId id="612" r:id="rId59"/>
    <p:sldId id="64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daly" initials="k" lastIdx="4" clrIdx="0"/>
  <p:cmAuthor id="1" name="Isman, Jodi" initials="IJ"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5B5"/>
    <a:srgbClr val="F79646"/>
    <a:srgbClr val="009999"/>
    <a:srgbClr val="008080"/>
    <a:srgbClr val="A6A6A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9" autoAdjust="0"/>
    <p:restoredTop sz="82590" autoAdjust="0"/>
  </p:normalViewPr>
  <p:slideViewPr>
    <p:cSldViewPr>
      <p:cViewPr>
        <p:scale>
          <a:sx n="66" d="100"/>
          <a:sy n="66" d="100"/>
        </p:scale>
        <p:origin x="-2118" y="-306"/>
      </p:cViewPr>
      <p:guideLst>
        <p:guide orient="horz" pos="2160"/>
        <p:guide pos="2880"/>
      </p:guideLst>
    </p:cSldViewPr>
  </p:slideViewPr>
  <p:outlineViewPr>
    <p:cViewPr>
      <p:scale>
        <a:sx n="33" d="100"/>
        <a:sy n="33" d="100"/>
      </p:scale>
      <p:origin x="0" y="119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06597-A0CD-4367-B3B4-3B20C8A464A9}" type="datetimeFigureOut">
              <a:rPr lang="en-US" smtClean="0"/>
              <a:t>10/26/2016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C9249-343B-4722-9764-1BA316ECD671}" type="slidenum">
              <a:rPr lang="en-US" smtClean="0"/>
              <a:t>‹#›</a:t>
            </a:fld>
            <a:endParaRPr lang="en-US" dirty="0"/>
          </a:p>
        </p:txBody>
      </p:sp>
    </p:spTree>
    <p:extLst>
      <p:ext uri="{BB962C8B-B14F-4D97-AF65-F5344CB8AC3E}">
        <p14:creationId xmlns:p14="http://schemas.microsoft.com/office/powerpoint/2010/main" val="218367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34004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31</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32</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33</a:t>
            </a:fld>
            <a:endParaRPr lang="en-US" dirty="0"/>
          </a:p>
        </p:txBody>
      </p:sp>
    </p:spTree>
    <p:extLst>
      <p:ext uri="{BB962C8B-B14F-4D97-AF65-F5344CB8AC3E}">
        <p14:creationId xmlns:p14="http://schemas.microsoft.com/office/powerpoint/2010/main" val="3343045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B</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6057696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Expansionary fiscal policy can result in an increase in aggregate demand, speeding up the recovery. Expansionary fiscal policy includes increases in government spending, increased transfers of money, and tax cuts.</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218079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E</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605769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A deficit is the amount the government spends above what it collects in taxes. Therefore, even if the deficit is dramatically reduced, the government is still spending more than it receives, which means the debt (the sum of all past deficits less surpluses) will continue to rise. As deficits fall, the rise in the debt will slow.</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2050126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E</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605769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727908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26099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56233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84680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fontAlgn="base">
              <a:spcBef>
                <a:spcPct val="0"/>
              </a:spcBef>
              <a:spcAft>
                <a:spcPct val="0"/>
              </a:spcAft>
              <a:defRPr/>
            </a:pPr>
            <a:endParaRPr lang="en-US" dirty="0">
              <a:solidFill>
                <a:prstClr val="black"/>
              </a:solidFill>
            </a:endParaRPr>
          </a:p>
        </p:txBody>
      </p:sp>
    </p:spTree>
    <p:extLst>
      <p:ext uri="{BB962C8B-B14F-4D97-AF65-F5344CB8AC3E}">
        <p14:creationId xmlns:p14="http://schemas.microsoft.com/office/powerpoint/2010/main" val="484667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dirty="0">
              <a:solidFill>
                <a:prstClr val="black"/>
              </a:solidFill>
            </a:endParaRPr>
          </a:p>
        </p:txBody>
      </p:sp>
      <p:sp>
        <p:nvSpPr>
          <p:cNvPr id="5" name="Oval 10"/>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2248CEE0-2BFC-4DAE-98DB-919AA82EB6C6}"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7" name="Footer Placeholder 4"/>
          <p:cNvSpPr txBox="1">
            <a:spLocks/>
          </p:cNvSpPr>
          <p:nvPr userDrawn="1"/>
        </p:nvSpPr>
        <p:spPr>
          <a:xfrm>
            <a:off x="8359775" y="6488113"/>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 y="1066800"/>
            <a:ext cx="9067800" cy="5257800"/>
          </a:xfrm>
          <a:prstGeom prst="rect">
            <a:avLst/>
          </a:prstGeom>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Tree>
    <p:extLst>
      <p:ext uri="{BB962C8B-B14F-4D97-AF65-F5344CB8AC3E}">
        <p14:creationId xmlns:p14="http://schemas.microsoft.com/office/powerpoint/2010/main" val="3989189305"/>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2813"/>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dirty="0">
                <a:solidFill>
                  <a:prstClr val="black"/>
                </a:solidFill>
              </a:rPr>
              <a:t>Copyright 2014, Worth Publishers, Stone/Chiang, All Rights Reserved</a:t>
            </a:r>
          </a:p>
        </p:txBody>
      </p:sp>
      <p:sp>
        <p:nvSpPr>
          <p:cNvPr id="4" name="Rectangle 6"/>
          <p:cNvSpPr>
            <a:spLocks noGrp="1" noChangeArrowheads="1"/>
          </p:cNvSpPr>
          <p:nvPr>
            <p:ph type="sldNum" sz="quarter" idx="11"/>
          </p:nvPr>
        </p:nvSpPr>
        <p:spPr>
          <a:xfrm>
            <a:off x="8229600" y="6400800"/>
            <a:ext cx="609600" cy="3810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Arial" charset="0"/>
              </a:defRPr>
            </a:lvl1pPr>
          </a:lstStyle>
          <a:p>
            <a:pPr fontAlgn="base">
              <a:spcBef>
                <a:spcPct val="0"/>
              </a:spcBef>
              <a:spcAft>
                <a:spcPct val="0"/>
              </a:spcAft>
              <a:defRPr/>
            </a:pPr>
            <a:fld id="{919917B7-1E48-4D38-8F95-CD155DEBC75C}"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val="610707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Calibri" pitchFamily="34"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FFCB55F5-0C93-4465-B36F-389F05678F49}"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a:solidFill>
                <a:prstClr val="black"/>
              </a:solidFill>
              <a:latin typeface="Calibri" pitchFamily="34" charset="0"/>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10-</a:t>
            </a:r>
            <a:endParaRPr lang="en-US" dirty="0">
              <a:solidFill>
                <a:prstClr val="black"/>
              </a:solidFill>
              <a:latin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815020105"/>
      </p:ext>
    </p:extLst>
  </p:cSld>
  <p:clrMapOvr>
    <a:masterClrMapping/>
  </p:clrMapOvr>
  <p:transition>
    <p:fade thruBlk="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49920188"/>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a typeface="ＭＳ Ｐゴシック"/>
              <a:cs typeface="ＭＳ Ｐゴシック"/>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ea typeface="ＭＳ Ｐゴシック"/>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D2A306D7-7E12-49A8-8695-FFD135696179}" type="slidenum">
              <a:rPr lang="en-US" sz="1400">
                <a:solidFill>
                  <a:prstClr val="black"/>
                </a:solidFill>
                <a:ea typeface="ＭＳ Ｐゴシック"/>
                <a:cs typeface="Arial" charset="0"/>
              </a:rPr>
              <a:pPr eaLnBrk="0" fontAlgn="base" hangingPunct="0">
                <a:spcBef>
                  <a:spcPct val="0"/>
                </a:spcBef>
                <a:spcAft>
                  <a:spcPct val="0"/>
                </a:spcAft>
                <a:defRPr/>
              </a:pPr>
              <a:t>‹#›</a:t>
            </a:fld>
            <a:endParaRPr lang="en-US" sz="1400">
              <a:solidFill>
                <a:prstClr val="black"/>
              </a:solidFill>
              <a:ea typeface="ＭＳ Ｐゴシック"/>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21-</a:t>
            </a:r>
            <a:endParaRPr lang="en-US" dirty="0">
              <a:solidFill>
                <a:prstClr val="black"/>
              </a:solidFill>
              <a:latin typeface="Arial" pitchFamily="34" charset="0"/>
              <a:ea typeface="ＭＳ Ｐゴシック"/>
              <a:cs typeface="ＭＳ Ｐゴシック"/>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639621665"/>
      </p:ext>
    </p:extLst>
  </p:cSld>
  <p:clrMapOvr>
    <a:masterClrMapping/>
  </p:clrMapOvr>
  <p:transition>
    <p:fade thruBlk="1"/>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2985391187"/>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a typeface="ＭＳ Ｐゴシック"/>
              <a:cs typeface="ＭＳ Ｐゴシック"/>
            </a:endParaRPr>
          </a:p>
        </p:txBody>
      </p:sp>
      <p:sp>
        <p:nvSpPr>
          <p:cNvPr id="5" name="Oval 4"/>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ea typeface="ＭＳ Ｐゴシック"/>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7E167CEA-1D18-41B4-B29B-29204D2236D4}" type="slidenum">
              <a:rPr lang="en-US" sz="1400">
                <a:solidFill>
                  <a:prstClr val="black"/>
                </a:solidFill>
                <a:ea typeface="ＭＳ Ｐゴシック"/>
                <a:cs typeface="Arial" charset="0"/>
              </a:rPr>
              <a:pPr eaLnBrk="0" fontAlgn="base" hangingPunct="0">
                <a:spcBef>
                  <a:spcPct val="0"/>
                </a:spcBef>
                <a:spcAft>
                  <a:spcPct val="0"/>
                </a:spcAft>
                <a:defRPr/>
              </a:pPr>
              <a:t>‹#›</a:t>
            </a:fld>
            <a:endParaRPr lang="en-US" sz="1400">
              <a:solidFill>
                <a:prstClr val="black"/>
              </a:solidFill>
              <a:ea typeface="ＭＳ Ｐゴシック"/>
              <a:cs typeface="Arial" charset="0"/>
            </a:endParaRPr>
          </a:p>
        </p:txBody>
      </p:sp>
      <p:sp>
        <p:nvSpPr>
          <p:cNvPr id="7" name="Footer Placeholder 4"/>
          <p:cNvSpPr txBox="1">
            <a:spLocks/>
          </p:cNvSpPr>
          <p:nvPr userDrawn="1"/>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19-</a:t>
            </a:r>
            <a:endParaRPr lang="en-US" dirty="0">
              <a:solidFill>
                <a:prstClr val="black"/>
              </a:solidFill>
              <a:latin typeface="Arial" pitchFamily="34" charset="0"/>
              <a:ea typeface="ＭＳ Ｐゴシック"/>
              <a:cs typeface="ＭＳ Ｐゴシック"/>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2"/>
          <p:cNvSpPr>
            <a:spLocks noGrp="1" noChangeArrowheads="1"/>
          </p:cNvSpPr>
          <p:nvPr>
            <p:ph type="ftr" sz="quarter" idx="10"/>
          </p:nvPr>
        </p:nvSpPr>
        <p:spPr/>
        <p:txBody>
          <a:bodyPr/>
          <a:lstStyle>
            <a:lvl1pPr fontAlgn="auto">
              <a:spcBef>
                <a:spcPts val="0"/>
              </a:spcBef>
              <a:spcAft>
                <a:spcPts val="0"/>
              </a:spcAft>
              <a:defRPr>
                <a:latin typeface="Arial" pitchFamily="34" charset="0"/>
                <a:cs typeface="Arial" pitchFamily="34" charset="0"/>
              </a:defRPr>
            </a:lvl1pPr>
          </a:lstStyle>
          <a:p>
            <a:pPr>
              <a:defRPr/>
            </a:pPr>
            <a:r>
              <a:rPr lang="en-US"/>
              <a:t>Copyright 2014, Worth Publishers, Stone/Chiang, All Rights Reserved</a:t>
            </a:r>
          </a:p>
        </p:txBody>
      </p:sp>
    </p:spTree>
    <p:extLst>
      <p:ext uri="{BB962C8B-B14F-4D97-AF65-F5344CB8AC3E}">
        <p14:creationId xmlns:p14="http://schemas.microsoft.com/office/powerpoint/2010/main" val="235242540"/>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296351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p:txBody>
          <a:bodyPr/>
          <a:lstStyle>
            <a:lvl1pPr>
              <a:defRPr/>
            </a:lvl1pPr>
          </a:lstStyle>
          <a:p>
            <a:pPr>
              <a:defRPr/>
            </a:pPr>
            <a:r>
              <a:rPr lang="en-US"/>
              <a:t>Copyright 2014, Worth Publishers, Stone/Chiang, All Rights Reserved</a:t>
            </a:r>
          </a:p>
        </p:txBody>
      </p:sp>
    </p:spTree>
    <p:extLst>
      <p:ext uri="{BB962C8B-B14F-4D97-AF65-F5344CB8AC3E}">
        <p14:creationId xmlns:p14="http://schemas.microsoft.com/office/powerpoint/2010/main" val="397241318"/>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600">
                <a:latin typeface="Arial" pitchFamily="34" charset="0"/>
                <a:cs typeface="Arial" pitchFamily="34" charset="0"/>
              </a:defRPr>
            </a:lvl1pPr>
            <a:lvl2pPr>
              <a:defRPr sz="3200">
                <a:latin typeface="Arial" pitchFamily="34" charset="0"/>
                <a:cs typeface="Arial" pitchFamily="34" charset="0"/>
              </a:defRPr>
            </a:lvl2pPr>
            <a:lvl3pPr>
              <a:defRPr sz="28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noChangeArrowheads="1"/>
          </p:cNvSpPr>
          <p:nvPr>
            <p:ph type="ftr" sz="quarter" idx="10"/>
          </p:nvPr>
        </p:nvSpPr>
        <p:spPr/>
        <p:txBody>
          <a:bodyPr/>
          <a:lstStyle>
            <a:lvl1pPr>
              <a:defRPr/>
            </a:lvl1pPr>
          </a:lstStyle>
          <a:p>
            <a:pPr>
              <a:defRPr/>
            </a:pPr>
            <a:r>
              <a:rPr lang="en-US"/>
              <a:t>Copyright 2014, Worth Publishers, Stone/Chiang, All Rights Reserved</a:t>
            </a:r>
          </a:p>
        </p:txBody>
      </p:sp>
    </p:spTree>
    <p:extLst>
      <p:ext uri="{BB962C8B-B14F-4D97-AF65-F5344CB8AC3E}">
        <p14:creationId xmlns:p14="http://schemas.microsoft.com/office/powerpoint/2010/main" val="105756195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8297294"/>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6597764"/>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4071083"/>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600">
                <a:latin typeface="Arial" pitchFamily="34" charset="0"/>
                <a:cs typeface="Arial" pitchFamily="34" charset="0"/>
              </a:defRPr>
            </a:lvl1pPr>
            <a:lvl2pPr>
              <a:defRPr sz="3200">
                <a:latin typeface="Arial" pitchFamily="34" charset="0"/>
                <a:cs typeface="Arial" pitchFamily="34" charset="0"/>
              </a:defRPr>
            </a:lvl2pPr>
            <a:lvl3pPr>
              <a:defRPr sz="2800">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2"/>
          <p:cNvSpPr>
            <a:spLocks noGrp="1" noChangeArrowheads="1"/>
          </p:cNvSpPr>
          <p:nvPr>
            <p:ph type="ftr" sz="quarter" idx="10"/>
          </p:nvPr>
        </p:nvSpPr>
        <p:spPr/>
        <p:txBody>
          <a:bodyPr/>
          <a:lstStyle>
            <a:lvl1pPr>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1355601452"/>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4294531"/>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514600"/>
            <a:ext cx="7886700" cy="1143000"/>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1534424"/>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4279360"/>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820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877236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8939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3082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3798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9685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6148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6113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2983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1256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5662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6578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264290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3777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8412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4900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0041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4034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871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8703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9015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5055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0146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900866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48740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8900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3571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0762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71988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349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1129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5146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92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3937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4120109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65427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58064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9697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50323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58857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0656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6531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0118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9342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4737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911555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42356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612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927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7866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49558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23154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49172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4108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61378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796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1480982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7504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359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21116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365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dirty="0"/>
          </a:p>
        </p:txBody>
      </p:sp>
    </p:spTree>
    <p:extLst>
      <p:ext uri="{BB962C8B-B14F-4D97-AF65-F5344CB8AC3E}">
        <p14:creationId xmlns:p14="http://schemas.microsoft.com/office/powerpoint/2010/main" val="365078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10.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2.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9.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t>10/26/2016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t>‹#›</a:t>
            </a:fld>
            <a:endParaRPr lang="en-US" dirty="0"/>
          </a:p>
        </p:txBody>
      </p:sp>
    </p:spTree>
    <p:extLst>
      <p:ext uri="{BB962C8B-B14F-4D97-AF65-F5344CB8AC3E}">
        <p14:creationId xmlns:p14="http://schemas.microsoft.com/office/powerpoint/2010/main" val="25742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407219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44314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569909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13" name="Straight Connector 12"/>
          <p:cNvCxnSpPr/>
          <p:nvPr/>
        </p:nvCxnSpPr>
        <p:spPr>
          <a:xfrm>
            <a:off x="0" y="54864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718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07" name="TextBox 18"/>
          <p:cNvSpPr txBox="1">
            <a:spLocks noChangeArrowheads="1"/>
          </p:cNvSpPr>
          <p:nvPr/>
        </p:nvSpPr>
        <p:spPr bwMode="auto">
          <a:xfrm>
            <a:off x="0" y="1676400"/>
            <a:ext cx="9144000" cy="369888"/>
          </a:xfrm>
          <a:prstGeom prst="rect">
            <a:avLst/>
          </a:prstGeom>
          <a:solidFill>
            <a:srgbClr val="CCFF33">
              <a:alpha val="47058"/>
            </a:srgbClr>
          </a:solidFill>
          <a:ln w="9525">
            <a:noFill/>
            <a:miter lim="800000"/>
            <a:headEnd/>
            <a:tailEnd/>
          </a:ln>
        </p:spPr>
        <p:txBody>
          <a:bodyPr>
            <a:spAutoFit/>
          </a:bodyPr>
          <a:lstStyle/>
          <a:p>
            <a:pPr algn="ctr" fontAlgn="base">
              <a:spcBef>
                <a:spcPct val="0"/>
              </a:spcBef>
              <a:spcAft>
                <a:spcPct val="0"/>
              </a:spcAft>
              <a:defRPr/>
            </a:pPr>
            <a:r>
              <a:rPr lang="en-US" b="1" i="1" dirty="0">
                <a:solidFill>
                  <a:prstClr val="black"/>
                </a:solidFill>
                <a:latin typeface="Arial" pitchFamily="34" charset="0"/>
                <a:cs typeface="Arial" pitchFamily="34" charset="0"/>
              </a:rPr>
              <a:t>Some good blogs and other sites to get the juices flowing:</a:t>
            </a:r>
          </a:p>
        </p:txBody>
      </p:sp>
      <p:sp>
        <p:nvSpPr>
          <p:cNvPr id="15" name="TextBox 14"/>
          <p:cNvSpPr txBox="1"/>
          <p:nvPr/>
        </p:nvSpPr>
        <p:spPr>
          <a:xfrm>
            <a:off x="228600" y="0"/>
            <a:ext cx="7315200" cy="830263"/>
          </a:xfrm>
          <a:prstGeom prst="rect">
            <a:avLst/>
          </a:prstGeom>
          <a:noFill/>
        </p:spPr>
        <p:txBody>
          <a:bodyPr>
            <a:spAutoFit/>
          </a:bodyPr>
          <a:lstStyle/>
          <a:p>
            <a:pPr fontAlgn="base">
              <a:spcBef>
                <a:spcPct val="0"/>
              </a:spcBef>
              <a:spcAft>
                <a:spcPct val="0"/>
              </a:spcAft>
              <a:defRPr/>
            </a:pPr>
            <a:r>
              <a:rPr lang="en-US" sz="4800" b="1" dirty="0">
                <a:solidFill>
                  <a:srgbClr val="E46C0A"/>
                </a:solidFill>
                <a:effectLst>
                  <a:outerShdw blurRad="38100" dist="38100" dir="2700000" algn="tl">
                    <a:srgbClr val="C0C0C0"/>
                  </a:outerShdw>
                </a:effectLst>
                <a:latin typeface="Arial" charset="0"/>
                <a:cs typeface="Arial" charset="0"/>
              </a:rPr>
              <a:t>Food for Thought….</a:t>
            </a:r>
          </a:p>
        </p:txBody>
      </p:sp>
      <p:sp>
        <p:nvSpPr>
          <p:cNvPr id="4109" name="Oval 1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8B54BA58-0208-458B-8039-A7A623BB8BEE}"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dirty="0">
              <a:solidFill>
                <a:prstClr val="black"/>
              </a:solidFill>
              <a:latin typeface="Arial" charset="0"/>
              <a:cs typeface="Arial" charset="0"/>
            </a:endParaRPr>
          </a:p>
        </p:txBody>
      </p:sp>
      <p:sp>
        <p:nvSpPr>
          <p:cNvPr id="16" name="Footer Placeholder 4"/>
          <p:cNvSpPr txBox="1">
            <a:spLocks/>
          </p:cNvSpPr>
          <p:nvPr userDrawn="1"/>
        </p:nvSpPr>
        <p:spPr>
          <a:xfrm>
            <a:off x="8315325" y="6502400"/>
            <a:ext cx="5334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17" name="Rectangle 16"/>
          <p:cNvSpPr/>
          <p:nvPr userDrawn="1"/>
        </p:nvSpPr>
        <p:spPr>
          <a:xfrm>
            <a:off x="914400" y="3657600"/>
            <a:ext cx="2362200" cy="646113"/>
          </a:xfrm>
          <a:prstGeom prst="rect">
            <a:avLst/>
          </a:prstGeom>
        </p:spPr>
        <p:txBody>
          <a:bodyPr>
            <a:spAutoFit/>
          </a:bodyPr>
          <a:lstStyle/>
          <a:p>
            <a:pPr fontAlgn="base">
              <a:spcBef>
                <a:spcPct val="0"/>
              </a:spcBef>
              <a:spcAft>
                <a:spcPct val="0"/>
              </a:spcAft>
              <a:defRPr/>
            </a:pPr>
            <a:r>
              <a:rPr lang="en-US" dirty="0">
                <a:solidFill>
                  <a:prstClr val="black"/>
                </a:solidFill>
              </a:rPr>
              <a:t>http://freakonomics.blogs.nytimes.com/</a:t>
            </a:r>
          </a:p>
        </p:txBody>
      </p:sp>
      <p:sp>
        <p:nvSpPr>
          <p:cNvPr id="18" name="Rectangle 17"/>
          <p:cNvSpPr/>
          <p:nvPr userDrawn="1"/>
        </p:nvSpPr>
        <p:spPr>
          <a:xfrm>
            <a:off x="0" y="3048000"/>
            <a:ext cx="2552700" cy="646113"/>
          </a:xfrm>
          <a:prstGeom prst="rect">
            <a:avLst/>
          </a:prstGeom>
        </p:spPr>
        <p:txBody>
          <a:bodyPr>
            <a:spAutoFit/>
          </a:bodyPr>
          <a:lstStyle/>
          <a:p>
            <a:pPr fontAlgn="base">
              <a:spcBef>
                <a:spcPct val="0"/>
              </a:spcBef>
              <a:spcAft>
                <a:spcPct val="0"/>
              </a:spcAft>
              <a:defRPr/>
            </a:pPr>
            <a:r>
              <a:rPr lang="en-US" dirty="0">
                <a:solidFill>
                  <a:prstClr val="black"/>
                </a:solidFill>
              </a:rPr>
              <a:t>http://www.worthpublishers.com/</a:t>
            </a:r>
          </a:p>
        </p:txBody>
      </p:sp>
      <p:sp>
        <p:nvSpPr>
          <p:cNvPr id="19" name="Rectangle 18"/>
          <p:cNvSpPr/>
          <p:nvPr userDrawn="1"/>
        </p:nvSpPr>
        <p:spPr>
          <a:xfrm>
            <a:off x="2667000" y="4953000"/>
            <a:ext cx="2547938" cy="369888"/>
          </a:xfrm>
          <a:prstGeom prst="rect">
            <a:avLst/>
          </a:prstGeom>
        </p:spPr>
        <p:txBody>
          <a:bodyPr wrap="none">
            <a:spAutoFit/>
          </a:bodyPr>
          <a:lstStyle/>
          <a:p>
            <a:pPr fontAlgn="base">
              <a:spcBef>
                <a:spcPct val="0"/>
              </a:spcBef>
              <a:spcAft>
                <a:spcPct val="0"/>
              </a:spcAft>
              <a:defRPr/>
            </a:pPr>
            <a:r>
              <a:rPr lang="en-US" dirty="0">
                <a:solidFill>
                  <a:prstClr val="black"/>
                </a:solidFill>
              </a:rPr>
              <a:t>http://bls.gov/home.htm</a:t>
            </a:r>
          </a:p>
        </p:txBody>
      </p:sp>
      <p:sp>
        <p:nvSpPr>
          <p:cNvPr id="20" name="Rectangle 19"/>
          <p:cNvSpPr/>
          <p:nvPr userDrawn="1"/>
        </p:nvSpPr>
        <p:spPr>
          <a:xfrm>
            <a:off x="2795588" y="3244850"/>
            <a:ext cx="3552825" cy="368300"/>
          </a:xfrm>
          <a:prstGeom prst="rect">
            <a:avLst/>
          </a:prstGeom>
        </p:spPr>
        <p:txBody>
          <a:bodyPr wrap="none">
            <a:spAutoFit/>
          </a:bodyPr>
          <a:lstStyle/>
          <a:p>
            <a:pPr fontAlgn="base">
              <a:spcBef>
                <a:spcPct val="0"/>
              </a:spcBef>
              <a:spcAft>
                <a:spcPct val="0"/>
              </a:spcAft>
              <a:defRPr/>
            </a:pPr>
            <a:r>
              <a:rPr lang="en-US" dirty="0">
                <a:solidFill>
                  <a:prstClr val="black"/>
                </a:solidFill>
              </a:rPr>
              <a:t>http://krugman.blogs.nytimes.com/</a:t>
            </a:r>
          </a:p>
        </p:txBody>
      </p:sp>
      <p:sp>
        <p:nvSpPr>
          <p:cNvPr id="21" name="Rectangle 20"/>
          <p:cNvSpPr/>
          <p:nvPr userDrawn="1"/>
        </p:nvSpPr>
        <p:spPr>
          <a:xfrm>
            <a:off x="4191000" y="4191000"/>
            <a:ext cx="2189163" cy="369888"/>
          </a:xfrm>
          <a:prstGeom prst="rect">
            <a:avLst/>
          </a:prstGeom>
        </p:spPr>
        <p:txBody>
          <a:bodyPr wrap="none">
            <a:spAutoFit/>
          </a:bodyPr>
          <a:lstStyle/>
          <a:p>
            <a:pPr fontAlgn="base">
              <a:spcBef>
                <a:spcPct val="0"/>
              </a:spcBef>
              <a:spcAft>
                <a:spcPct val="0"/>
              </a:spcAft>
              <a:defRPr/>
            </a:pPr>
            <a:r>
              <a:rPr lang="en-US" dirty="0">
                <a:solidFill>
                  <a:prstClr val="black"/>
                </a:solidFill>
              </a:rPr>
              <a:t>http://www.bea.gov/</a:t>
            </a:r>
          </a:p>
        </p:txBody>
      </p:sp>
    </p:spTree>
    <p:extLst>
      <p:ext uri="{BB962C8B-B14F-4D97-AF65-F5344CB8AC3E}">
        <p14:creationId xmlns:p14="http://schemas.microsoft.com/office/powerpoint/2010/main" val="41874331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b="1" kern="1200">
          <a:solidFill>
            <a:schemeClr val="bg1"/>
          </a:solidFill>
          <a:latin typeface="Century Gothic" pitchFamily="34" charset="0"/>
          <a:ea typeface="+mj-ea"/>
          <a:cs typeface="+mj-cs"/>
        </a:defRPr>
      </a:lvl1pPr>
      <a:lvl2pPr algn="ctr" rtl="0" eaLnBrk="0" fontAlgn="base" hangingPunct="0">
        <a:spcBef>
          <a:spcPct val="0"/>
        </a:spcBef>
        <a:spcAft>
          <a:spcPct val="0"/>
        </a:spcAft>
        <a:defRPr sz="4400" b="1">
          <a:solidFill>
            <a:schemeClr val="bg1"/>
          </a:solidFill>
          <a:latin typeface="Century Gothic" pitchFamily="34" charset="0"/>
        </a:defRPr>
      </a:lvl2pPr>
      <a:lvl3pPr algn="ctr" rtl="0" eaLnBrk="0" fontAlgn="base" hangingPunct="0">
        <a:spcBef>
          <a:spcPct val="0"/>
        </a:spcBef>
        <a:spcAft>
          <a:spcPct val="0"/>
        </a:spcAft>
        <a:defRPr sz="4400" b="1">
          <a:solidFill>
            <a:schemeClr val="bg1"/>
          </a:solidFill>
          <a:latin typeface="Century Gothic" pitchFamily="34" charset="0"/>
        </a:defRPr>
      </a:lvl3pPr>
      <a:lvl4pPr algn="ctr" rtl="0" eaLnBrk="0" fontAlgn="base" hangingPunct="0">
        <a:spcBef>
          <a:spcPct val="0"/>
        </a:spcBef>
        <a:spcAft>
          <a:spcPct val="0"/>
        </a:spcAft>
        <a:defRPr sz="4400" b="1">
          <a:solidFill>
            <a:schemeClr val="bg1"/>
          </a:solidFill>
          <a:latin typeface="Century Gothic" pitchFamily="34" charset="0"/>
        </a:defRPr>
      </a:lvl4pPr>
      <a:lvl5pPr algn="ctr" rtl="0" eaLnBrk="0" fontAlgn="base" hangingPunct="0">
        <a:spcBef>
          <a:spcPct val="0"/>
        </a:spcBef>
        <a:spcAft>
          <a:spcPct val="0"/>
        </a:spcAft>
        <a:defRPr sz="4400" b="1">
          <a:solidFill>
            <a:schemeClr val="bg1"/>
          </a:solidFill>
          <a:latin typeface="Century Gothic" pitchFamily="34" charset="0"/>
        </a:defRPr>
      </a:lvl5pPr>
      <a:lvl6pPr marL="457200" algn="ctr" rtl="0" fontAlgn="base">
        <a:spcBef>
          <a:spcPct val="0"/>
        </a:spcBef>
        <a:spcAft>
          <a:spcPct val="0"/>
        </a:spcAft>
        <a:defRPr sz="4400" b="1">
          <a:solidFill>
            <a:schemeClr val="bg1"/>
          </a:solidFill>
          <a:latin typeface="Century Gothic" pitchFamily="34" charset="0"/>
        </a:defRPr>
      </a:lvl6pPr>
      <a:lvl7pPr marL="914400" algn="ctr" rtl="0" fontAlgn="base">
        <a:spcBef>
          <a:spcPct val="0"/>
        </a:spcBef>
        <a:spcAft>
          <a:spcPct val="0"/>
        </a:spcAft>
        <a:defRPr sz="4400" b="1">
          <a:solidFill>
            <a:schemeClr val="bg1"/>
          </a:solidFill>
          <a:latin typeface="Century Gothic" pitchFamily="34" charset="0"/>
        </a:defRPr>
      </a:lvl7pPr>
      <a:lvl8pPr marL="1371600" algn="ctr" rtl="0" fontAlgn="base">
        <a:spcBef>
          <a:spcPct val="0"/>
        </a:spcBef>
        <a:spcAft>
          <a:spcPct val="0"/>
        </a:spcAft>
        <a:defRPr sz="4400" b="1">
          <a:solidFill>
            <a:schemeClr val="bg1"/>
          </a:solidFill>
          <a:latin typeface="Century Gothic" pitchFamily="34" charset="0"/>
        </a:defRPr>
      </a:lvl8pPr>
      <a:lvl9pPr marL="1828800" algn="ctr" rtl="0" fontAlgn="base">
        <a:spcBef>
          <a:spcPct val="0"/>
        </a:spcBef>
        <a:spcAft>
          <a:spcPct val="0"/>
        </a:spcAft>
        <a:defRPr sz="44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Calibri" pitchFamily="34" charset="0"/>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C436E3BC-5360-4C9E-A1FB-2A89C996A04F}" type="slidenum">
              <a:rPr lang="en-US" sz="1400">
                <a:solidFill>
                  <a:prstClr val="black"/>
                </a:solidFill>
                <a:latin typeface="Calibri" pitchFamily="34" charset="0"/>
                <a:cs typeface="Arial" charset="0"/>
              </a:rPr>
              <a:pPr eaLnBrk="0" fontAlgn="base" hangingPunct="0">
                <a:spcBef>
                  <a:spcPct val="0"/>
                </a:spcBef>
                <a:spcAft>
                  <a:spcPct val="0"/>
                </a:spcAft>
                <a:defRPr/>
              </a:pPr>
              <a:t>‹#›</a:t>
            </a:fld>
            <a:endParaRPr lang="en-US" sz="1400" dirty="0">
              <a:solidFill>
                <a:prstClr val="black"/>
              </a:solidFill>
              <a:latin typeface="Calibri" pitchFamily="34" charset="0"/>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rPr>
              <a:t>10-</a:t>
            </a:r>
            <a:endParaRPr lang="en-US" dirty="0">
              <a:solidFill>
                <a:prstClr val="black"/>
              </a:solidFill>
              <a:latin typeface="Arial" pitchFamily="34" charset="0"/>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2675506917"/>
      </p:ext>
    </p:extLst>
  </p:cSld>
  <p:clrMap bg1="lt1" tx1="dk1" bg2="lt2" tx2="dk2" accent1="accent1" accent2="accent2" accent3="accent3" accent4="accent4" accent5="accent5" accent6="accent6" hlink="hlink" folHlink="folHlink"/>
  <p:sldLayoutIdLst>
    <p:sldLayoutId id="2147483806" r:id="rId1"/>
    <p:sldLayoutId id="2147483807" r:id="rId2"/>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sz="2000">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a typeface="ＭＳ Ｐゴシック"/>
              <a:cs typeface="ＭＳ Ｐゴシック"/>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ea typeface="ＭＳ Ｐゴシック"/>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3F6E03F8-BBC6-4515-A59F-50BF4D43CDC6}" type="slidenum">
              <a:rPr lang="en-US" sz="1400">
                <a:solidFill>
                  <a:prstClr val="black"/>
                </a:solidFill>
                <a:ea typeface="ＭＳ Ｐゴシック"/>
                <a:cs typeface="Arial" charset="0"/>
              </a:rPr>
              <a:pPr eaLnBrk="0" fontAlgn="base" hangingPunct="0">
                <a:spcBef>
                  <a:spcPct val="0"/>
                </a:spcBef>
                <a:spcAft>
                  <a:spcPct val="0"/>
                </a:spcAft>
                <a:defRPr/>
              </a:pPr>
              <a:t>‹#›</a:t>
            </a:fld>
            <a:endParaRPr lang="en-US" sz="1400" dirty="0">
              <a:solidFill>
                <a:prstClr val="black"/>
              </a:solidFill>
              <a:ea typeface="ＭＳ Ｐゴシック"/>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21-</a:t>
            </a:r>
            <a:endParaRPr lang="en-US" dirty="0">
              <a:solidFill>
                <a:prstClr val="black"/>
              </a:solidFill>
              <a:latin typeface="Arial" pitchFamily="34" charset="0"/>
              <a:ea typeface="ＭＳ Ｐゴシック"/>
              <a:cs typeface="ＭＳ Ｐゴシック"/>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ea typeface="ＭＳ Ｐゴシック"/>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4102884608"/>
      </p:ext>
    </p:extLst>
  </p:cSld>
  <p:clrMap bg1="lt1" tx1="dk1" bg2="lt2" tx2="dk2" accent1="accent1" accent2="accent2" accent3="accent3" accent4="accent4" accent5="accent5" accent6="accent6" hlink="hlink" folHlink="folHlink"/>
  <p:sldLayoutIdLst>
    <p:sldLayoutId id="2147483834" r:id="rId1"/>
    <p:sldLayoutId id="2147483835" r:id="rId2"/>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sz="2000">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2867" name="Rectangle 3"/>
          <p:cNvSpPr>
            <a:spLocks noGrp="1" noChangeArrowheads="1"/>
          </p:cNvSpPr>
          <p:nvPr>
            <p:ph type="title"/>
          </p:nvPr>
        </p:nvSpPr>
        <p:spPr bwMode="auto">
          <a:xfrm>
            <a:off x="0" y="0"/>
            <a:ext cx="9144000" cy="912813"/>
          </a:xfrm>
          <a:prstGeom prst="rect">
            <a:avLst/>
          </a:prstGeom>
          <a:solidFill>
            <a:schemeClr val="accent6"/>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4"/>
          <p:cNvSpPr>
            <a:spLocks noGrp="1" noChangeArrowheads="1"/>
          </p:cNvSpPr>
          <p:nvPr>
            <p:ph type="body" idx="1"/>
          </p:nvPr>
        </p:nvSpPr>
        <p:spPr bwMode="auto">
          <a:xfrm>
            <a:off x="0" y="9144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a typeface="ＭＳ Ｐゴシック"/>
              <a:cs typeface="ＭＳ Ｐゴシック"/>
            </a:endParaRPr>
          </a:p>
        </p:txBody>
      </p:sp>
      <p:sp>
        <p:nvSpPr>
          <p:cNvPr id="25605"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ea typeface="ＭＳ Ｐゴシック"/>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B936EFFD-1276-404E-9A30-1DE32AF34622}" type="slidenum">
              <a:rPr lang="en-US" sz="1400">
                <a:solidFill>
                  <a:prstClr val="black"/>
                </a:solidFill>
                <a:ea typeface="ＭＳ Ｐゴシック"/>
                <a:cs typeface="Arial" charset="0"/>
              </a:rPr>
              <a:pPr eaLnBrk="0" fontAlgn="base" hangingPunct="0">
                <a:spcBef>
                  <a:spcPct val="0"/>
                </a:spcBef>
                <a:spcAft>
                  <a:spcPct val="0"/>
                </a:spcAft>
                <a:defRPr/>
              </a:pPr>
              <a:t>‹#›</a:t>
            </a:fld>
            <a:endParaRPr lang="en-US" sz="1400" dirty="0">
              <a:solidFill>
                <a:prstClr val="black"/>
              </a:solidFill>
              <a:ea typeface="ＭＳ Ｐゴシック"/>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19-</a:t>
            </a:r>
            <a:endParaRPr lang="en-US" dirty="0">
              <a:solidFill>
                <a:prstClr val="black"/>
              </a:solidFill>
              <a:latin typeface="Arial" pitchFamily="34" charset="0"/>
              <a:ea typeface="ＭＳ Ｐゴシック"/>
              <a:cs typeface="ＭＳ Ｐゴシック"/>
            </a:endParaRPr>
          </a:p>
        </p:txBody>
      </p:sp>
      <p:sp>
        <p:nvSpPr>
          <p:cNvPr id="9"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solidFill>
                  <a:prstClr val="black"/>
                </a:solidFill>
                <a:latin typeface="Arial" pitchFamily="34" charset="0"/>
                <a:ea typeface="ＭＳ Ｐゴシック"/>
                <a:cs typeface="Arial" pitchFamily="34" charset="0"/>
              </a:defRPr>
            </a:lvl1pPr>
          </a:lstStyle>
          <a:p>
            <a:pPr>
              <a:defRPr/>
            </a:pPr>
            <a:r>
              <a:rPr lang="en-US"/>
              <a:t>Copyright 2014, Worth Publishers, Stone/Chiang, All Rights Reserved</a:t>
            </a:r>
          </a:p>
        </p:txBody>
      </p:sp>
    </p:spTree>
    <p:extLst>
      <p:ext uri="{BB962C8B-B14F-4D97-AF65-F5344CB8AC3E}">
        <p14:creationId xmlns:p14="http://schemas.microsoft.com/office/powerpoint/2010/main" val="2630744553"/>
      </p:ext>
    </p:extLst>
  </p:cSld>
  <p:clrMap bg1="lt1" tx1="dk1" bg2="lt2" tx2="dk2" accent1="accent1" accent2="accent2" accent3="accent3" accent4="accent4" accent5="accent5" accent6="accent6" hlink="hlink" folHlink="folHlink"/>
  <p:sldLayoutIdLst>
    <p:sldLayoutId id="2147483837" r:id="rId1"/>
    <p:sldLayoutId id="2147483838" r:id="rId2"/>
  </p:sldLayoutIdLst>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1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1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1000"/>
                                        <p:tgtEl>
                                          <p:spTgt spid="102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8">
                                            <p:txEl>
                                              <p:pRg st="3" end="3"/>
                                            </p:txEl>
                                          </p:spTgt>
                                        </p:tgtEl>
                                        <p:attrNameLst>
                                          <p:attrName>style.visibility</p:attrName>
                                        </p:attrNameLst>
                                      </p:cBhvr>
                                      <p:to>
                                        <p:strVal val="visible"/>
                                      </p:to>
                                    </p:set>
                                    <p:animEffect transition="in" filter="fade">
                                      <p:cBhvr>
                                        <p:cTn id="16" dur="1000"/>
                                        <p:tgtEl>
                                          <p:spTgt spid="102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8">
                                            <p:txEl>
                                              <p:pRg st="4" end="4"/>
                                            </p:txEl>
                                          </p:spTgt>
                                        </p:tgtEl>
                                        <p:attrNameLst>
                                          <p:attrName>style.visibility</p:attrName>
                                        </p:attrNameLst>
                                      </p:cBhvr>
                                      <p:to>
                                        <p:strVal val="visible"/>
                                      </p:to>
                                    </p:set>
                                    <p:animEffect transition="in" filter="fade">
                                      <p:cBhvr>
                                        <p:cTn id="19" dur="1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tmplLst>
          <p:tmpl lvl="1">
            <p:tnLst>
              <p:par>
                <p:cTn presetID="10" presetClass="entr" presetSubtype="0" fill="hold" nodeType="click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8"/>
                        </p:tgtEl>
                        <p:attrNameLst>
                          <p:attrName>style.visibility</p:attrName>
                        </p:attrNameLst>
                      </p:cBhvr>
                      <p:to>
                        <p:strVal val="visible"/>
                      </p:to>
                    </p:set>
                    <p:animEffect transition="in" filter="fade">
                      <p:cBhvr>
                        <p:cTn dur="1000"/>
                        <p:tgtEl>
                          <p:spTgt spid="1028"/>
                        </p:tgtEl>
                      </p:cBhvr>
                    </p:animEffect>
                  </p:childTnLst>
                </p:cTn>
              </p:par>
            </p:tnLst>
          </p:tmpl>
        </p:tmplLst>
      </p:bldP>
    </p:bldLst>
  </p:timing>
  <p:hf sldNum="0" hdr="0" dt="0"/>
  <p:txStyles>
    <p:titleStyle>
      <a:lvl1pPr algn="ctr" rtl="0" eaLnBrk="0" fontAlgn="base" hangingPunct="0">
        <a:spcBef>
          <a:spcPct val="0"/>
        </a:spcBef>
        <a:spcAft>
          <a:spcPct val="0"/>
        </a:spcAft>
        <a:defRPr sz="4800" spc="300">
          <a:solidFill>
            <a:srgbClr val="FFFFFF"/>
          </a:solidFill>
          <a:effectLst>
            <a:outerShdw blurRad="38100" dist="38100" dir="2700000" algn="tl">
              <a:srgbClr val="000000">
                <a:alpha val="43137"/>
              </a:srgbClr>
            </a:outerShdw>
          </a:effectLst>
          <a:latin typeface="Arial" pitchFamily="34" charset="0"/>
          <a:ea typeface="+mj-ea"/>
          <a:cs typeface="Arial" pitchFamily="34" charset="0"/>
        </a:defRPr>
      </a:lvl1pPr>
      <a:lvl2pPr algn="ctr" rtl="0" eaLnBrk="0" fontAlgn="base" hangingPunct="0">
        <a:spcBef>
          <a:spcPct val="0"/>
        </a:spcBef>
        <a:spcAft>
          <a:spcPct val="0"/>
        </a:spcAft>
        <a:defRPr sz="4800">
          <a:solidFill>
            <a:srgbClr val="FFFFFF"/>
          </a:solidFill>
          <a:latin typeface="Arial" pitchFamily="34" charset="0"/>
          <a:cs typeface="Arial" pitchFamily="34" charset="0"/>
        </a:defRPr>
      </a:lvl2pPr>
      <a:lvl3pPr algn="ctr" rtl="0" eaLnBrk="0" fontAlgn="base" hangingPunct="0">
        <a:spcBef>
          <a:spcPct val="0"/>
        </a:spcBef>
        <a:spcAft>
          <a:spcPct val="0"/>
        </a:spcAft>
        <a:defRPr sz="4800">
          <a:solidFill>
            <a:srgbClr val="FFFFFF"/>
          </a:solidFill>
          <a:latin typeface="Arial" pitchFamily="34" charset="0"/>
          <a:cs typeface="Arial" pitchFamily="34" charset="0"/>
        </a:defRPr>
      </a:lvl3pPr>
      <a:lvl4pPr algn="ctr" rtl="0" eaLnBrk="0" fontAlgn="base" hangingPunct="0">
        <a:spcBef>
          <a:spcPct val="0"/>
        </a:spcBef>
        <a:spcAft>
          <a:spcPct val="0"/>
        </a:spcAft>
        <a:defRPr sz="4800">
          <a:solidFill>
            <a:srgbClr val="FFFFFF"/>
          </a:solidFill>
          <a:latin typeface="Arial" pitchFamily="34" charset="0"/>
          <a:cs typeface="Arial" pitchFamily="34" charset="0"/>
        </a:defRPr>
      </a:lvl4pPr>
      <a:lvl5pPr algn="ctr" rtl="0" eaLnBrk="0" fontAlgn="base" hangingPunct="0">
        <a:spcBef>
          <a:spcPct val="0"/>
        </a:spcBef>
        <a:spcAft>
          <a:spcPct val="0"/>
        </a:spcAft>
        <a:defRPr sz="4800">
          <a:solidFill>
            <a:srgbClr val="FFFFFF"/>
          </a:solidFill>
          <a:latin typeface="Arial" pitchFamily="34" charset="0"/>
          <a:cs typeface="Arial" pitchFamily="34"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Times" pitchFamily="18" charset="0"/>
        <a:buChar char="•"/>
        <a:defRPr sz="4000" b="1">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w"/>
        <a:defRPr sz="2400">
          <a:solidFill>
            <a:schemeClr val="tx1"/>
          </a:solidFill>
          <a:latin typeface="+mn-lt"/>
          <a:cs typeface="Tahoma" pitchFamily="34" charset="0"/>
        </a:defRPr>
      </a:lvl2pPr>
      <a:lvl3pPr marL="10858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3pPr>
      <a:lvl4pPr marL="1428750" indent="-228600" algn="l" rtl="0" eaLnBrk="0" fontAlgn="base" hangingPunct="0">
        <a:spcBef>
          <a:spcPct val="20000"/>
        </a:spcBef>
        <a:spcAft>
          <a:spcPct val="0"/>
        </a:spcAft>
        <a:buClr>
          <a:schemeClr val="tx1"/>
        </a:buClr>
        <a:buFont typeface="Times" pitchFamily="18" charset="0"/>
        <a:buChar char="•"/>
        <a:defRPr sz="2000">
          <a:solidFill>
            <a:schemeClr val="tx1"/>
          </a:solidFill>
          <a:latin typeface="+mn-lt"/>
          <a:cs typeface="Tahoma" pitchFamily="34" charset="0"/>
        </a:defRPr>
      </a:lvl4pPr>
      <a:lvl5pPr marL="1771650" indent="-228600" algn="l" rtl="0" eaLnBrk="0" fontAlgn="base" hangingPunct="0">
        <a:spcBef>
          <a:spcPct val="20000"/>
        </a:spcBef>
        <a:spcAft>
          <a:spcPct val="0"/>
        </a:spcAft>
        <a:buClr>
          <a:schemeClr val="tx1"/>
        </a:buClr>
        <a:buFont typeface="Wingdings" pitchFamily="2" charset="2"/>
        <a:buChar char="§"/>
        <a:defRPr sz="2000">
          <a:solidFill>
            <a:schemeClr val="tx1"/>
          </a:solidFill>
          <a:latin typeface="+mn-lt"/>
          <a:cs typeface="Tahoma" pitchFamily="34" charset="0"/>
        </a:defRPr>
      </a:lvl5pPr>
      <a:lvl6pPr marL="22288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6pPr>
      <a:lvl7pPr marL="26860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7pPr>
      <a:lvl8pPr marL="31432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8pPr>
      <a:lvl9pPr marL="3600450" indent="-228600" algn="l" rtl="0" eaLnBrk="1" fontAlgn="base" hangingPunct="1">
        <a:spcBef>
          <a:spcPct val="20000"/>
        </a:spcBef>
        <a:spcAft>
          <a:spcPct val="0"/>
        </a:spcAft>
        <a:buClr>
          <a:schemeClr val="tx1"/>
        </a:buClr>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Text Placeholder 2"/>
          <p:cNvSpPr>
            <a:spLocks noGrp="1"/>
          </p:cNvSpPr>
          <p:nvPr>
            <p:ph type="body" idx="1"/>
          </p:nvPr>
        </p:nvSpPr>
        <p:spPr bwMode="auto">
          <a:xfrm>
            <a:off x="0" y="1219200"/>
            <a:ext cx="86868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Right Arrow 8"/>
          <p:cNvSpPr/>
          <p:nvPr/>
        </p:nvSpPr>
        <p:spPr>
          <a:xfrm>
            <a:off x="0" y="0"/>
            <a:ext cx="2438400" cy="1283910"/>
          </a:xfrm>
          <a:prstGeom prst="rightArrow">
            <a:avLst/>
          </a:prstGeom>
          <a:solidFill>
            <a:schemeClr val="accent6"/>
          </a:solidFill>
        </p:spPr>
        <p:txBody>
          <a:bodyPr>
            <a:spAutoFit/>
          </a:bodyPr>
          <a:lstStyle/>
          <a:p>
            <a:pPr algn="ctr">
              <a:defRPr/>
            </a:pPr>
            <a:r>
              <a:rPr lang="en-US" sz="3600" b="1"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Arial" pitchFamily="34" charset="0"/>
                <a:ea typeface="ＭＳ Ｐゴシック"/>
                <a:cs typeface="ＭＳ Ｐゴシック"/>
              </a:rPr>
              <a:t>Try it</a:t>
            </a:r>
          </a:p>
        </p:txBody>
      </p:sp>
      <p:sp>
        <p:nvSpPr>
          <p:cNvPr id="24581"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Arial" charset="0"/>
              <a:ea typeface="ＭＳ Ｐゴシック"/>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BCF9586F-6F10-4B26-9121-6E1AD115C1C9}" type="slidenum">
              <a:rPr lang="en-US" sz="1400">
                <a:solidFill>
                  <a:prstClr val="black"/>
                </a:solidFill>
                <a:latin typeface="Century Gothic" pitchFamily="34" charset="0"/>
                <a:ea typeface="ＭＳ Ｐゴシック"/>
                <a:cs typeface="Arial" charset="0"/>
              </a:rPr>
              <a:pPr eaLnBrk="0" fontAlgn="base" hangingPunct="0">
                <a:spcBef>
                  <a:spcPct val="0"/>
                </a:spcBef>
                <a:spcAft>
                  <a:spcPct val="0"/>
                </a:spcAft>
                <a:defRPr/>
              </a:pPr>
              <a:t>‹#›</a:t>
            </a:fld>
            <a:endParaRPr lang="en-US" sz="1400">
              <a:solidFill>
                <a:prstClr val="black"/>
              </a:solidFill>
              <a:latin typeface="Century Gothic" pitchFamily="34" charset="0"/>
              <a:ea typeface="ＭＳ Ｐゴシック"/>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19-</a:t>
            </a:r>
            <a:endParaRPr lang="en-US" dirty="0">
              <a:solidFill>
                <a:prstClr val="black"/>
              </a:solidFill>
              <a:latin typeface="Arial" pitchFamily="34" charset="0"/>
              <a:ea typeface="ＭＳ Ｐゴシック"/>
              <a:cs typeface="ＭＳ Ｐゴシック"/>
            </a:endParaRPr>
          </a:p>
        </p:txBody>
      </p:sp>
      <p:sp>
        <p:nvSpPr>
          <p:cNvPr id="7"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solidFill>
                  <a:prstClr val="black"/>
                </a:solidFill>
                <a:latin typeface="Arial" pitchFamily="34" charset="0"/>
                <a:ea typeface="ＭＳ Ｐゴシック"/>
                <a:cs typeface="Arial" pitchFamily="34" charset="0"/>
              </a:defRPr>
            </a:lvl1pPr>
          </a:lstStyle>
          <a:p>
            <a:pPr>
              <a:defRPr/>
            </a:pPr>
            <a:r>
              <a:rPr lang="en-US"/>
              <a:t>Copyright 2014, Worth Publishers, Stone/Chiang, All Rights Reserved</a:t>
            </a:r>
          </a:p>
        </p:txBody>
      </p:sp>
    </p:spTree>
    <p:extLst>
      <p:ext uri="{BB962C8B-B14F-4D97-AF65-F5344CB8AC3E}">
        <p14:creationId xmlns:p14="http://schemas.microsoft.com/office/powerpoint/2010/main" val="204486525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Lst>
  <p:transition>
    <p:fade thruBlk="1"/>
  </p:transition>
  <p:timing>
    <p:tnLst>
      <p:par>
        <p:cTn id="1" dur="indefinite" restart="never" nodeType="tmRoot"/>
      </p:par>
    </p:tnLst>
  </p:timing>
  <p:hf sldNum="0" hdr="0" dt="0"/>
  <p:txStyles>
    <p:titleStyle>
      <a:lvl1pPr algn="ctr" rtl="0" eaLnBrk="0" fontAlgn="base" hangingPunct="0">
        <a:spcBef>
          <a:spcPct val="0"/>
        </a:spcBef>
        <a:spcAft>
          <a:spcPct val="0"/>
        </a:spcAft>
        <a:defRPr sz="4400" b="1" i="1" kern="1200">
          <a:noFill/>
          <a:latin typeface="Century Gothic" pitchFamily="34" charset="0"/>
          <a:ea typeface="+mj-ea"/>
          <a:cs typeface="+mj-cs"/>
        </a:defRPr>
      </a:lvl1pPr>
      <a:lvl2pPr algn="ctr" rtl="0" eaLnBrk="0" fontAlgn="base" hangingPunct="0">
        <a:spcBef>
          <a:spcPct val="0"/>
        </a:spcBef>
        <a:spcAft>
          <a:spcPct val="0"/>
        </a:spcAft>
        <a:defRPr sz="4400" b="1" i="1">
          <a:solidFill>
            <a:schemeClr val="tx1"/>
          </a:solidFill>
          <a:latin typeface="Century Gothic" pitchFamily="34" charset="0"/>
        </a:defRPr>
      </a:lvl2pPr>
      <a:lvl3pPr algn="ctr" rtl="0" eaLnBrk="0" fontAlgn="base" hangingPunct="0">
        <a:spcBef>
          <a:spcPct val="0"/>
        </a:spcBef>
        <a:spcAft>
          <a:spcPct val="0"/>
        </a:spcAft>
        <a:defRPr sz="4400" b="1" i="1">
          <a:solidFill>
            <a:schemeClr val="tx1"/>
          </a:solidFill>
          <a:latin typeface="Century Gothic" pitchFamily="34" charset="0"/>
        </a:defRPr>
      </a:lvl3pPr>
      <a:lvl4pPr algn="ctr" rtl="0" eaLnBrk="0" fontAlgn="base" hangingPunct="0">
        <a:spcBef>
          <a:spcPct val="0"/>
        </a:spcBef>
        <a:spcAft>
          <a:spcPct val="0"/>
        </a:spcAft>
        <a:defRPr sz="4400" b="1" i="1">
          <a:solidFill>
            <a:schemeClr val="tx1"/>
          </a:solidFill>
          <a:latin typeface="Century Gothic" pitchFamily="34" charset="0"/>
        </a:defRPr>
      </a:lvl4pPr>
      <a:lvl5pPr algn="ctr" rtl="0" eaLnBrk="0" fontAlgn="base" hangingPunct="0">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0" y="1219200"/>
            <a:ext cx="86868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 name="Right Arrow 8"/>
          <p:cNvSpPr/>
          <p:nvPr/>
        </p:nvSpPr>
        <p:spPr>
          <a:xfrm>
            <a:off x="0" y="0"/>
            <a:ext cx="2438400" cy="1283910"/>
          </a:xfrm>
          <a:prstGeom prst="rightArrow">
            <a:avLst/>
          </a:prstGeom>
          <a:solidFill>
            <a:schemeClr val="accent6"/>
          </a:solidFill>
        </p:spPr>
        <p:txBody>
          <a:bodyPr>
            <a:spAutoFit/>
          </a:bodyPr>
          <a:lstStyle/>
          <a:p>
            <a:pPr algn="ctr">
              <a:defRPr/>
            </a:pPr>
            <a:r>
              <a:rPr lang="en-US" sz="3600" b="1" dirty="0">
                <a:ln w="9000" cmpd="sng">
                  <a:solidFill>
                    <a:srgbClr val="8064A2">
                      <a:shade val="50000"/>
                      <a:satMod val="120000"/>
                    </a:srgbClr>
                  </a:solidFill>
                  <a:prstDash val="solid"/>
                </a:ln>
                <a:solidFill>
                  <a:prstClr val="white"/>
                </a:solidFill>
                <a:effectLst>
                  <a:reflection blurRad="12700" stA="28000" endPos="45000" dist="1000" dir="5400000" sy="-100000" algn="bl" rotWithShape="0"/>
                </a:effectLst>
                <a:latin typeface="Arial" pitchFamily="34" charset="0"/>
                <a:ea typeface="ＭＳ Ｐゴシック"/>
                <a:cs typeface="ＭＳ Ｐゴシック"/>
              </a:rPr>
              <a:t>Try it</a:t>
            </a:r>
          </a:p>
        </p:txBody>
      </p:sp>
      <p:sp>
        <p:nvSpPr>
          <p:cNvPr id="24581" name="Oval 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Arial" charset="0"/>
              <a:ea typeface="ＭＳ Ｐゴシック"/>
              <a:cs typeface="Arial" charset="0"/>
            </a:endParaRPr>
          </a:p>
        </p:txBody>
      </p:sp>
      <p:sp>
        <p:nvSpPr>
          <p:cNvPr id="1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81B09086-9615-4782-B99B-2DE9F044693E}" type="slidenum">
              <a:rPr lang="en-US" sz="1400">
                <a:solidFill>
                  <a:prstClr val="black"/>
                </a:solidFill>
                <a:latin typeface="Century Gothic" pitchFamily="34" charset="0"/>
                <a:ea typeface="ＭＳ Ｐゴシック"/>
                <a:cs typeface="Arial" charset="0"/>
              </a:rPr>
              <a:pPr eaLnBrk="0" fontAlgn="base" hangingPunct="0">
                <a:spcBef>
                  <a:spcPct val="0"/>
                </a:spcBef>
                <a:spcAft>
                  <a:spcPct val="0"/>
                </a:spcAft>
                <a:defRPr/>
              </a:pPr>
              <a:t>‹#›</a:t>
            </a:fld>
            <a:endParaRPr lang="en-US" sz="1400">
              <a:solidFill>
                <a:prstClr val="black"/>
              </a:solidFill>
              <a:latin typeface="Century Gothic" pitchFamily="34" charset="0"/>
              <a:ea typeface="ＭＳ Ｐゴシック"/>
              <a:cs typeface="Arial" charset="0"/>
            </a:endParaRPr>
          </a:p>
        </p:txBody>
      </p:sp>
      <p:sp>
        <p:nvSpPr>
          <p:cNvPr id="8" name="Footer Placeholder 4"/>
          <p:cNvSpPr txBox="1">
            <a:spLocks/>
          </p:cNvSpPr>
          <p:nvPr/>
        </p:nvSpPr>
        <p:spPr>
          <a:xfrm>
            <a:off x="8305800" y="6492875"/>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ea typeface="ＭＳ Ｐゴシック"/>
                <a:cs typeface="ＭＳ Ｐゴシック"/>
              </a:rPr>
              <a:t>21-</a:t>
            </a:r>
            <a:endParaRPr lang="en-US" dirty="0">
              <a:solidFill>
                <a:prstClr val="black"/>
              </a:solidFill>
              <a:latin typeface="Arial" pitchFamily="34" charset="0"/>
              <a:ea typeface="ＭＳ Ｐゴシック"/>
              <a:cs typeface="ＭＳ Ｐゴシック"/>
            </a:endParaRPr>
          </a:p>
        </p:txBody>
      </p:sp>
      <p:sp>
        <p:nvSpPr>
          <p:cNvPr id="7" name="Footer Placeholder 2"/>
          <p:cNvSpPr>
            <a:spLocks noGrp="1" noChangeArrowheads="1"/>
          </p:cNvSpPr>
          <p:nvPr>
            <p:ph type="ftr" sz="quarter" idx="3"/>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ea typeface="ＭＳ Ｐゴシック"/>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239917375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Lst>
  <p:transition>
    <p:fade thruBlk="1"/>
  </p:transition>
  <p:timing>
    <p:tnLst>
      <p:par>
        <p:cTn id="1" dur="indefinite" restart="never" nodeType="tmRoot"/>
      </p:par>
    </p:tnLst>
  </p:timing>
  <p:hf sldNum="0" hdr="0" dt="0"/>
  <p:txStyles>
    <p:titleStyle>
      <a:lvl1pPr algn="ctr" rtl="0" eaLnBrk="0" fontAlgn="base" hangingPunct="0">
        <a:spcBef>
          <a:spcPct val="0"/>
        </a:spcBef>
        <a:spcAft>
          <a:spcPct val="0"/>
        </a:spcAft>
        <a:defRPr sz="4400" b="1" i="1" kern="1200">
          <a:noFill/>
          <a:latin typeface="Century Gothic" pitchFamily="34" charset="0"/>
          <a:ea typeface="+mj-ea"/>
          <a:cs typeface="+mj-cs"/>
        </a:defRPr>
      </a:lvl1pPr>
      <a:lvl2pPr algn="ctr" rtl="0" eaLnBrk="0" fontAlgn="base" hangingPunct="0">
        <a:spcBef>
          <a:spcPct val="0"/>
        </a:spcBef>
        <a:spcAft>
          <a:spcPct val="0"/>
        </a:spcAft>
        <a:defRPr sz="4400" b="1" i="1">
          <a:solidFill>
            <a:schemeClr val="tx1"/>
          </a:solidFill>
          <a:latin typeface="Century Gothic" pitchFamily="34" charset="0"/>
        </a:defRPr>
      </a:lvl2pPr>
      <a:lvl3pPr algn="ctr" rtl="0" eaLnBrk="0" fontAlgn="base" hangingPunct="0">
        <a:spcBef>
          <a:spcPct val="0"/>
        </a:spcBef>
        <a:spcAft>
          <a:spcPct val="0"/>
        </a:spcAft>
        <a:defRPr sz="4400" b="1" i="1">
          <a:solidFill>
            <a:schemeClr val="tx1"/>
          </a:solidFill>
          <a:latin typeface="Century Gothic" pitchFamily="34" charset="0"/>
        </a:defRPr>
      </a:lvl3pPr>
      <a:lvl4pPr algn="ctr" rtl="0" eaLnBrk="0" fontAlgn="base" hangingPunct="0">
        <a:spcBef>
          <a:spcPct val="0"/>
        </a:spcBef>
        <a:spcAft>
          <a:spcPct val="0"/>
        </a:spcAft>
        <a:defRPr sz="4400" b="1" i="1">
          <a:solidFill>
            <a:schemeClr val="tx1"/>
          </a:solidFill>
          <a:latin typeface="Century Gothic" pitchFamily="34" charset="0"/>
        </a:defRPr>
      </a:lvl4pPr>
      <a:lvl5pPr algn="ctr" rtl="0" eaLnBrk="0" fontAlgn="base" hangingPunct="0">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495114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600933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Users\chiang\Dropbox\Eric Chiang - Jeremys slide files\Core3e Pictures\ch21_co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571889" y="6592824"/>
            <a:ext cx="1810111"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21</a:t>
            </a:r>
            <a:r>
              <a:rPr lang="en-US" sz="1100" dirty="0" smtClean="0">
                <a:solidFill>
                  <a:srgbClr val="009999"/>
                </a:solidFill>
                <a:latin typeface="Century Gothic" panose="020B0502020202020204" pitchFamily="34" charset="0"/>
              </a:rPr>
              <a:t>         </a:t>
            </a:r>
            <a:r>
              <a:rPr lang="en-US" sz="1100" dirty="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t>1</a:t>
            </a:fld>
            <a:endParaRPr lang="en-US" sz="1100" dirty="0">
              <a:solidFill>
                <a:prstClr val="white"/>
              </a:solidFill>
              <a:latin typeface="Century Gothic" panose="020B0502020202020204" pitchFamily="34" charset="0"/>
            </a:endParaRPr>
          </a:p>
        </p:txBody>
      </p:sp>
      <p:sp>
        <p:nvSpPr>
          <p:cNvPr id="7" name="Rectangle 6"/>
          <p:cNvSpPr/>
          <p:nvPr/>
        </p:nvSpPr>
        <p:spPr>
          <a:xfrm>
            <a:off x="-2975" y="122789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307776" y="0"/>
            <a:ext cx="1676400" cy="27797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Connector 11"/>
          <p:cNvCxnSpPr/>
          <p:nvPr/>
        </p:nvCxnSpPr>
        <p:spPr>
          <a:xfrm>
            <a:off x="460176" y="25908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7775" y="1295400"/>
            <a:ext cx="1676402" cy="1446550"/>
          </a:xfrm>
          <a:prstGeom prst="rect">
            <a:avLst/>
          </a:prstGeom>
          <a:noFill/>
        </p:spPr>
        <p:txBody>
          <a:bodyPr wrap="square" rtlCol="0">
            <a:spAutoFit/>
          </a:bodyPr>
          <a:lstStyle/>
          <a:p>
            <a:pPr algn="ctr"/>
            <a:r>
              <a:rPr lang="en-US" sz="8800" dirty="0" smtClean="0">
                <a:solidFill>
                  <a:prstClr val="white"/>
                </a:solidFill>
                <a:latin typeface="Arial Black" panose="020B0A04020102020204" pitchFamily="34" charset="0"/>
              </a:rPr>
              <a:t>21</a:t>
            </a:r>
            <a:endParaRPr lang="en-US" sz="8800" dirty="0">
              <a:solidFill>
                <a:prstClr val="white"/>
              </a:solidFill>
              <a:latin typeface="Arial Black" panose="020B0A04020102020204" pitchFamily="34" charset="0"/>
            </a:endParaRPr>
          </a:p>
        </p:txBody>
      </p:sp>
      <p:sp>
        <p:nvSpPr>
          <p:cNvPr id="2" name="TextBox 1"/>
          <p:cNvSpPr txBox="1"/>
          <p:nvPr/>
        </p:nvSpPr>
        <p:spPr>
          <a:xfrm>
            <a:off x="2286000" y="1565350"/>
            <a:ext cx="5271379" cy="769441"/>
          </a:xfrm>
          <a:prstGeom prst="rect">
            <a:avLst/>
          </a:prstGeom>
          <a:noFill/>
        </p:spPr>
        <p:txBody>
          <a:bodyPr wrap="none" rtlCol="0">
            <a:spAutoFit/>
          </a:bodyPr>
          <a:lstStyle/>
          <a:p>
            <a:r>
              <a:rPr lang="en-US" sz="4400" b="1" dirty="0" smtClean="0">
                <a:solidFill>
                  <a:prstClr val="black">
                    <a:lumMod val="65000"/>
                    <a:lumOff val="35000"/>
                  </a:prstClr>
                </a:solidFill>
                <a:latin typeface="Segoe UI Light" panose="020B0502040204020203" pitchFamily="34" charset="0"/>
              </a:rPr>
              <a:t>Fiscal Policy and Debt</a:t>
            </a:r>
            <a:endParaRPr lang="en-US" sz="4400" b="1" dirty="0">
              <a:solidFill>
                <a:prstClr val="black">
                  <a:lumMod val="65000"/>
                  <a:lumOff val="35000"/>
                </a:prstClr>
              </a:solidFill>
              <a:latin typeface="Segoe UI Light" panose="020B0502040204020203" pitchFamily="34" charset="0"/>
            </a:endParaRPr>
          </a:p>
        </p:txBody>
      </p:sp>
      <p:sp>
        <p:nvSpPr>
          <p:cNvPr id="15" name="TextBox 14"/>
          <p:cNvSpPr txBox="1"/>
          <p:nvPr/>
        </p:nvSpPr>
        <p:spPr>
          <a:xfrm>
            <a:off x="2286000" y="2338315"/>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sp>
        <p:nvSpPr>
          <p:cNvPr id="16" name="TextBox 15"/>
          <p:cNvSpPr txBox="1"/>
          <p:nvPr/>
        </p:nvSpPr>
        <p:spPr>
          <a:xfrm>
            <a:off x="8839200" y="4648200"/>
            <a:ext cx="307777" cy="1447800"/>
          </a:xfrm>
          <a:prstGeom prst="rect">
            <a:avLst/>
          </a:prstGeom>
          <a:noFill/>
        </p:spPr>
        <p:txBody>
          <a:bodyPr vert="vert270" wrap="square" rtlCol="0">
            <a:spAutoFit/>
          </a:bodyPr>
          <a:lstStyle/>
          <a:p>
            <a:pPr algn="r"/>
            <a:r>
              <a:rPr lang="en-US" sz="800" dirty="0">
                <a:solidFill>
                  <a:schemeClr val="bg1"/>
                </a:solidFill>
                <a:latin typeface="Century Gothic"/>
                <a:ea typeface="Century Gothic"/>
                <a:cs typeface="Century Gothic"/>
              </a:rPr>
              <a:t>EFRAIN </a:t>
            </a:r>
            <a:r>
              <a:rPr lang="en-US" sz="800" dirty="0" smtClean="0">
                <a:solidFill>
                  <a:schemeClr val="bg1"/>
                </a:solidFill>
                <a:latin typeface="Century Gothic"/>
                <a:ea typeface="Century Gothic"/>
                <a:cs typeface="Century Gothic"/>
              </a:rPr>
              <a:t>PADRO / ALAMY</a:t>
            </a:r>
            <a:endParaRPr lang="en-US" sz="800" dirty="0">
              <a:solidFill>
                <a:schemeClr val="bg1"/>
              </a:solidFill>
              <a:latin typeface="Century Gothic" pitchFamily="34" charset="0"/>
            </a:endParaRPr>
          </a:p>
        </p:txBody>
      </p:sp>
    </p:spTree>
    <p:extLst>
      <p:ext uri="{BB962C8B-B14F-4D97-AF65-F5344CB8AC3E}">
        <p14:creationId xmlns:p14="http://schemas.microsoft.com/office/powerpoint/2010/main" val="3469082815"/>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chiang\Dropbox\Eric Chiang - Jeremys slide files\Core3e Pictures\ch19_btn_19un0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5029200"/>
            <a:ext cx="8839200" cy="1371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152400" y="5029200"/>
            <a:ext cx="8839200" cy="1447800"/>
          </a:xfrm>
        </p:spPr>
        <p:txBody>
          <a:bodyPr>
            <a:noAutofit/>
          </a:bodyPr>
          <a:lstStyle/>
          <a:p>
            <a:pPr marL="0" indent="0" algn="ctr" eaLnBrk="1" hangingPunct="1">
              <a:buFont typeface="Arial" pitchFamily="34" charset="0"/>
              <a:buNone/>
              <a:defRPr/>
            </a:pPr>
            <a:r>
              <a:rPr lang="en-US" sz="2900" dirty="0" smtClean="0">
                <a:solidFill>
                  <a:schemeClr val="bg1"/>
                </a:solidFill>
                <a:latin typeface="Century Gothic" panose="020B0502020202020204" pitchFamily="34" charset="0"/>
              </a:rPr>
              <a:t>DISCRETIONARY SPENDING IS A POWERFUL TOOL TO PUSH AN ECONOMY TOWARD ITS LONG-RUN EQUILIBRIUM OUTPUT.</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10</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BFBFBF"/>
                </a:solidFill>
                <a:latin typeface="Century Gothic"/>
                <a:ea typeface="Century Gothic"/>
                <a:cs typeface="Century Gothic"/>
              </a:rPr>
              <a:t>OLIVIER LE QUEINEC/DREAMSTIME.COM</a:t>
            </a:r>
            <a:endParaRPr lang="en-US" sz="800" dirty="0">
              <a:solidFill>
                <a:srgbClr val="BFBFBF"/>
              </a:solidFill>
              <a:latin typeface="Century Gothic" pitchFamily="34" charset="0"/>
            </a:endParaRPr>
          </a:p>
        </p:txBody>
      </p:sp>
    </p:spTree>
    <p:extLst>
      <p:ext uri="{BB962C8B-B14F-4D97-AF65-F5344CB8AC3E}">
        <p14:creationId xmlns:p14="http://schemas.microsoft.com/office/powerpoint/2010/main" val="2199377781"/>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76200" y="223391"/>
            <a:ext cx="77065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THE MULTIPLIER AND SPENDING</a:t>
            </a:r>
            <a:endParaRPr lang="en-US" sz="33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11</a:t>
            </a:fld>
            <a:endParaRPr lang="en-US" sz="1100" dirty="0">
              <a:solidFill>
                <a:prstClr val="white"/>
              </a:solidFill>
              <a:latin typeface="Century Gothic" panose="020B0502020202020204" pitchFamily="34" charset="0"/>
            </a:endParaRPr>
          </a:p>
        </p:txBody>
      </p:sp>
      <p:sp>
        <p:nvSpPr>
          <p:cNvPr id="24"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29" name="Text Box 12"/>
          <p:cNvSpPr txBox="1">
            <a:spLocks noChangeArrowheads="1"/>
          </p:cNvSpPr>
          <p:nvPr/>
        </p:nvSpPr>
        <p:spPr bwMode="auto">
          <a:xfrm>
            <a:off x="4876800" y="1571009"/>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SRAS</a:t>
            </a:r>
            <a:endParaRPr lang="en-US" altLang="en-US" sz="2000" b="1" i="1" baseline="-25000" dirty="0" smtClean="0">
              <a:solidFill>
                <a:srgbClr val="0070C0"/>
              </a:solidFill>
              <a:latin typeface="Arial" charset="0"/>
            </a:endParaRPr>
          </a:p>
        </p:txBody>
      </p:sp>
      <p:cxnSp>
        <p:nvCxnSpPr>
          <p:cNvPr id="32" name="Straight Connector 31"/>
          <p:cNvCxnSpPr/>
          <p:nvPr/>
        </p:nvCxnSpPr>
        <p:spPr>
          <a:xfrm flipV="1">
            <a:off x="1676400" y="1905000"/>
            <a:ext cx="3200400" cy="3202782"/>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 Box 13"/>
          <p:cNvSpPr txBox="1">
            <a:spLocks noChangeArrowheads="1"/>
          </p:cNvSpPr>
          <p:nvPr/>
        </p:nvSpPr>
        <p:spPr bwMode="auto">
          <a:xfrm rot="-5400000">
            <a:off x="-1293002" y="3262297"/>
            <a:ext cx="360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AGGREGATE PRICE LEVEL (</a:t>
            </a:r>
            <a:r>
              <a:rPr lang="en-US" altLang="en-US" sz="1800" i="1" dirty="0" smtClean="0">
                <a:solidFill>
                  <a:prstClr val="black">
                    <a:lumMod val="75000"/>
                    <a:lumOff val="25000"/>
                  </a:prstClr>
                </a:solidFill>
              </a:rPr>
              <a:t>P</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228600" y="59547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AGGREGATE OUTPUT (</a:t>
            </a:r>
            <a:r>
              <a:rPr lang="en-US" altLang="en-US" sz="1800" i="1" dirty="0" smtClean="0">
                <a:solidFill>
                  <a:prstClr val="black">
                    <a:lumMod val="75000"/>
                    <a:lumOff val="25000"/>
                  </a:prstClr>
                </a:solidFill>
              </a:rPr>
              <a:t>Q</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74" name="Rounded Rectangle 73"/>
          <p:cNvSpPr/>
          <p:nvPr/>
        </p:nvSpPr>
        <p:spPr>
          <a:xfrm>
            <a:off x="6324601" y="1571655"/>
            <a:ext cx="2590800" cy="1323946"/>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When an economy is below full employment</a:t>
            </a:r>
            <a:r>
              <a:rPr lang="en-US" altLang="en-US" sz="2400" cap="all" dirty="0" smtClean="0">
                <a:solidFill>
                  <a:prstClr val="white">
                    <a:lumMod val="95000"/>
                  </a:prstClr>
                </a:solidFill>
                <a:latin typeface="Arial" panose="020B0604020202020204" pitchFamily="34" charset="0"/>
                <a:cs typeface="Arial" panose="020B0604020202020204" pitchFamily="34" charset="0"/>
              </a:rPr>
              <a:t>…</a:t>
            </a:r>
          </a:p>
        </p:txBody>
      </p:sp>
      <p:sp>
        <p:nvSpPr>
          <p:cNvPr id="16" name="Rectangle 7"/>
          <p:cNvSpPr>
            <a:spLocks noChangeArrowheads="1"/>
          </p:cNvSpPr>
          <p:nvPr/>
        </p:nvSpPr>
        <p:spPr bwMode="auto">
          <a:xfrm>
            <a:off x="838200" y="3311853"/>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17" name="Line 23"/>
          <p:cNvSpPr>
            <a:spLocks noChangeShapeType="1"/>
          </p:cNvSpPr>
          <p:nvPr/>
        </p:nvSpPr>
        <p:spPr bwMode="auto">
          <a:xfrm>
            <a:off x="1090613" y="3464253"/>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 name="Text Box 12"/>
          <p:cNvSpPr txBox="1">
            <a:spLocks noChangeArrowheads="1"/>
          </p:cNvSpPr>
          <p:nvPr/>
        </p:nvSpPr>
        <p:spPr bwMode="auto">
          <a:xfrm>
            <a:off x="4335463" y="516255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AD</a:t>
            </a:r>
            <a:r>
              <a:rPr lang="en-US" altLang="en-US" sz="2000" b="1" baseline="-25000" dirty="0" smtClean="0">
                <a:solidFill>
                  <a:srgbClr val="FF0000"/>
                </a:solidFill>
                <a:latin typeface="Arial" charset="0"/>
              </a:rPr>
              <a:t>0</a:t>
            </a:r>
          </a:p>
        </p:txBody>
      </p:sp>
      <p:sp>
        <p:nvSpPr>
          <p:cNvPr id="19" name="Line 13"/>
          <p:cNvSpPr>
            <a:spLocks noChangeShapeType="1"/>
          </p:cNvSpPr>
          <p:nvPr/>
        </p:nvSpPr>
        <p:spPr bwMode="auto">
          <a:xfrm flipH="1">
            <a:off x="1242217" y="3457612"/>
            <a:ext cx="198120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cxnSp>
        <p:nvCxnSpPr>
          <p:cNvPr id="20" name="Straight Connector 19"/>
          <p:cNvCxnSpPr/>
          <p:nvPr/>
        </p:nvCxnSpPr>
        <p:spPr>
          <a:xfrm>
            <a:off x="1371600" y="2562225"/>
            <a:ext cx="2971800" cy="27717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 Box 9"/>
          <p:cNvSpPr txBox="1">
            <a:spLocks noChangeArrowheads="1"/>
          </p:cNvSpPr>
          <p:nvPr/>
        </p:nvSpPr>
        <p:spPr bwMode="auto">
          <a:xfrm>
            <a:off x="3352800" y="325749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31" name="Rectangle 15"/>
          <p:cNvSpPr>
            <a:spLocks noChangeArrowheads="1"/>
          </p:cNvSpPr>
          <p:nvPr/>
        </p:nvSpPr>
        <p:spPr bwMode="auto">
          <a:xfrm>
            <a:off x="3205162"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err="1" smtClean="0">
                <a:solidFill>
                  <a:srgbClr val="1F1A17"/>
                </a:solidFill>
                <a:latin typeface="Arial" pitchFamily="34" charset="0"/>
              </a:rPr>
              <a:t>Q</a:t>
            </a:r>
            <a:r>
              <a:rPr lang="en-US" sz="1700" b="1" baseline="-25000" dirty="0" err="1" smtClean="0">
                <a:solidFill>
                  <a:srgbClr val="1F1A17"/>
                </a:solidFill>
                <a:latin typeface="Arial" pitchFamily="34" charset="0"/>
              </a:rPr>
              <a:t>f</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5" name="Line 34"/>
          <p:cNvSpPr>
            <a:spLocks noChangeShapeType="1"/>
          </p:cNvSpPr>
          <p:nvPr/>
        </p:nvSpPr>
        <p:spPr bwMode="auto">
          <a:xfrm flipH="1">
            <a:off x="3319144"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1" name="Line 17"/>
          <p:cNvSpPr>
            <a:spLocks noChangeShapeType="1"/>
          </p:cNvSpPr>
          <p:nvPr/>
        </p:nvSpPr>
        <p:spPr bwMode="auto">
          <a:xfrm flipV="1">
            <a:off x="3310731" y="1781145"/>
            <a:ext cx="0" cy="3736338"/>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2" name="Text Box 12"/>
          <p:cNvSpPr txBox="1">
            <a:spLocks noChangeArrowheads="1"/>
          </p:cNvSpPr>
          <p:nvPr/>
        </p:nvSpPr>
        <p:spPr bwMode="auto">
          <a:xfrm>
            <a:off x="2887663" y="137160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prstClr val="black"/>
                </a:solidFill>
                <a:latin typeface="Arial" charset="0"/>
              </a:rPr>
              <a:t>LRAS</a:t>
            </a:r>
            <a:endParaRPr lang="en-US" altLang="en-US" sz="2000" b="1" i="1" baseline="-25000" dirty="0" smtClean="0">
              <a:solidFill>
                <a:prstClr val="black"/>
              </a:solidFill>
              <a:latin typeface="Arial" charset="0"/>
            </a:endParaRPr>
          </a:p>
        </p:txBody>
      </p:sp>
      <p:sp>
        <p:nvSpPr>
          <p:cNvPr id="43" name="Rounded Rectangle 42"/>
          <p:cNvSpPr/>
          <p:nvPr/>
        </p:nvSpPr>
        <p:spPr>
          <a:xfrm>
            <a:off x="6324600" y="3124200"/>
            <a:ext cx="2590800" cy="2393283"/>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…fiscal policy spending is magnified by the multiplier, shifting AD toward long-run equilibrium.</a:t>
            </a:r>
          </a:p>
        </p:txBody>
      </p:sp>
      <p:sp>
        <p:nvSpPr>
          <p:cNvPr id="30" name="Rectangle 7"/>
          <p:cNvSpPr>
            <a:spLocks noChangeArrowheads="1"/>
          </p:cNvSpPr>
          <p:nvPr/>
        </p:nvSpPr>
        <p:spPr bwMode="auto">
          <a:xfrm>
            <a:off x="838200" y="3788163"/>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8" name="Line 23"/>
          <p:cNvSpPr>
            <a:spLocks noChangeShapeType="1"/>
          </p:cNvSpPr>
          <p:nvPr/>
        </p:nvSpPr>
        <p:spPr bwMode="auto">
          <a:xfrm>
            <a:off x="1090613" y="3940563"/>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9" name="Line 13"/>
          <p:cNvSpPr>
            <a:spLocks noChangeShapeType="1"/>
          </p:cNvSpPr>
          <p:nvPr/>
        </p:nvSpPr>
        <p:spPr bwMode="auto">
          <a:xfrm flipH="1">
            <a:off x="1242217" y="3922936"/>
            <a:ext cx="1615283" cy="10986"/>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40" name="Text Box 9"/>
          <p:cNvSpPr txBox="1">
            <a:spLocks noChangeArrowheads="1"/>
          </p:cNvSpPr>
          <p:nvPr/>
        </p:nvSpPr>
        <p:spPr bwMode="auto">
          <a:xfrm>
            <a:off x="2873066" y="37338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45" name="Rectangle 15"/>
          <p:cNvSpPr>
            <a:spLocks noChangeArrowheads="1"/>
          </p:cNvSpPr>
          <p:nvPr/>
        </p:nvSpPr>
        <p:spPr bwMode="auto">
          <a:xfrm>
            <a:off x="2743200"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smtClean="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46" name="Line 34"/>
          <p:cNvSpPr>
            <a:spLocks noChangeShapeType="1"/>
          </p:cNvSpPr>
          <p:nvPr/>
        </p:nvSpPr>
        <p:spPr bwMode="auto">
          <a:xfrm flipH="1">
            <a:off x="2857182"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cxnSp>
        <p:nvCxnSpPr>
          <p:cNvPr id="47" name="Straight Connector 34"/>
          <p:cNvCxnSpPr>
            <a:cxnSpLocks noChangeShapeType="1"/>
          </p:cNvCxnSpPr>
          <p:nvPr/>
        </p:nvCxnSpPr>
        <p:spPr bwMode="auto">
          <a:xfrm>
            <a:off x="2857500" y="4034371"/>
            <a:ext cx="3786" cy="1498063"/>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48" name="Straight Connector 47"/>
          <p:cNvCxnSpPr/>
          <p:nvPr/>
        </p:nvCxnSpPr>
        <p:spPr>
          <a:xfrm>
            <a:off x="1371600" y="2562225"/>
            <a:ext cx="2971800" cy="2771775"/>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Oval 19"/>
          <p:cNvSpPr>
            <a:spLocks noChangeArrowheads="1"/>
          </p:cNvSpPr>
          <p:nvPr/>
        </p:nvSpPr>
        <p:spPr bwMode="auto">
          <a:xfrm>
            <a:off x="2743200" y="3838474"/>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21" name="Oval 19"/>
          <p:cNvSpPr>
            <a:spLocks noChangeArrowheads="1"/>
          </p:cNvSpPr>
          <p:nvPr/>
        </p:nvSpPr>
        <p:spPr bwMode="auto">
          <a:xfrm>
            <a:off x="3200400" y="3362164"/>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49" name="Text Box 12"/>
          <p:cNvSpPr txBox="1">
            <a:spLocks noChangeArrowheads="1"/>
          </p:cNvSpPr>
          <p:nvPr/>
        </p:nvSpPr>
        <p:spPr bwMode="auto">
          <a:xfrm>
            <a:off x="4724400" y="470535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C0504D"/>
                </a:solidFill>
                <a:latin typeface="Arial" charset="0"/>
              </a:rPr>
              <a:t>AD</a:t>
            </a:r>
            <a:r>
              <a:rPr lang="en-US" altLang="en-US" sz="2000" b="1" baseline="-25000" dirty="0">
                <a:solidFill>
                  <a:srgbClr val="C0504D"/>
                </a:solidFill>
                <a:latin typeface="Arial" charset="0"/>
              </a:rPr>
              <a:t>1</a:t>
            </a:r>
            <a:endParaRPr lang="en-US" altLang="en-US" sz="2000" b="1" baseline="-25000" dirty="0" smtClean="0">
              <a:solidFill>
                <a:srgbClr val="C0504D"/>
              </a:solidFill>
              <a:latin typeface="Arial" charset="0"/>
            </a:endParaRPr>
          </a:p>
        </p:txBody>
      </p:sp>
      <p:sp>
        <p:nvSpPr>
          <p:cNvPr id="50" name="TextBox 4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9369512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5.55112E-17 -4.44444E-6 L 0.04583 -0.06458 " pathEditMode="relative" rAng="0" ptsTypes="AA">
                                      <p:cBhvr>
                                        <p:cTn id="13" dur="2000" fill="hold"/>
                                        <p:tgtEl>
                                          <p:spTgt spid="48"/>
                                        </p:tgtEl>
                                        <p:attrNameLst>
                                          <p:attrName>ppt_x</p:attrName>
                                          <p:attrName>ppt_y</p:attrName>
                                        </p:attrNameLst>
                                      </p:cBhvr>
                                      <p:rCtr x="2292" y="-3241"/>
                                    </p:animMotion>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9" grpId="0" animBg="1"/>
      <p:bldP spid="23" grpId="0"/>
      <p:bldP spid="43" grpId="0" animBg="1"/>
      <p:bldP spid="21" grpId="0" animBg="1"/>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24197" y="375196"/>
            <a:ext cx="4408119"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TAXES</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95400"/>
            <a:ext cx="7620000" cy="52655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When taxes rise, money is </a:t>
            </a:r>
            <a:r>
              <a:rPr lang="en-US" altLang="en-US" dirty="0" smtClean="0">
                <a:solidFill>
                  <a:srgbClr val="F79646"/>
                </a:solidFill>
                <a:latin typeface="Arial" panose="020B0604020202020204" pitchFamily="34" charset="0"/>
                <a:cs typeface="Arial" panose="020B0604020202020204" pitchFamily="34" charset="0"/>
              </a:rPr>
              <a:t>withdrawn</a:t>
            </a:r>
            <a:r>
              <a:rPr lang="en-US" altLang="en-US" dirty="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from the economy’s spending stream.</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When taxes fall, consumers and businesses have</a:t>
            </a:r>
            <a:r>
              <a:rPr lang="en-US" altLang="en-US" dirty="0">
                <a:solidFill>
                  <a:srgbClr val="F79646"/>
                </a:solidFill>
                <a:latin typeface="Arial" panose="020B0604020202020204" pitchFamily="34" charset="0"/>
                <a:cs typeface="Arial" panose="020B0604020202020204" pitchFamily="34" charset="0"/>
              </a:rPr>
              <a:t> </a:t>
            </a:r>
            <a:r>
              <a:rPr lang="en-US" altLang="en-US" dirty="0" smtClean="0">
                <a:solidFill>
                  <a:srgbClr val="F79646"/>
                </a:solidFill>
                <a:latin typeface="Arial" panose="020B0604020202020204" pitchFamily="34" charset="0"/>
                <a:cs typeface="Arial" panose="020B0604020202020204" pitchFamily="34" charset="0"/>
              </a:rPr>
              <a:t>more to spend</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457200" indent="-457200" algn="l">
              <a:buClr>
                <a:prstClr val="black">
                  <a:lumMod val="65000"/>
                  <a:lumOff val="35000"/>
                </a:prstClr>
              </a:buClr>
              <a:buFont typeface="Wingdings" panose="05000000000000000000" pitchFamily="2" charset="2"/>
              <a:buChar char="Ü"/>
            </a:pPr>
            <a:r>
              <a:rPr lang="en-US" altLang="en-US" dirty="0" smtClean="0">
                <a:solidFill>
                  <a:srgbClr val="F79646"/>
                </a:solidFill>
                <a:latin typeface="Arial" panose="020B0604020202020204" pitchFamily="34" charset="0"/>
                <a:cs typeface="Arial" panose="020B0604020202020204" pitchFamily="34" charset="0"/>
              </a:rPr>
              <a:t>Changes in taxes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have a </a:t>
            </a:r>
            <a:r>
              <a:rPr lang="en-US" altLang="en-US" dirty="0" smtClean="0">
                <a:solidFill>
                  <a:srgbClr val="F79646"/>
                </a:solidFill>
                <a:latin typeface="Arial" panose="020B0604020202020204" pitchFamily="34" charset="0"/>
                <a:cs typeface="Arial" panose="020B0604020202020204" pitchFamily="34" charset="0"/>
              </a:rPr>
              <a:t>less direct impact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on income and output than an equivalent change in government spending.</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12</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31745410"/>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457200" y="452482"/>
            <a:ext cx="7315200" cy="2062118"/>
          </a:xfrm>
          <a:prstGeom prst="round2Diag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145299" y="304800"/>
            <a:ext cx="5569701" cy="594360"/>
          </a:xfrm>
          <a:prstGeom prst="roundRect">
            <a:avLst>
              <a:gd name="adj" fmla="val 30548"/>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txBox="1">
            <a:spLocks/>
          </p:cNvSpPr>
          <p:nvPr/>
        </p:nvSpPr>
        <p:spPr>
          <a:xfrm>
            <a:off x="457200" y="990600"/>
            <a:ext cx="7315200" cy="1981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Injections include investment (</a:t>
            </a:r>
            <a:r>
              <a:rPr lang="en-US" altLang="en-US" sz="3000" i="1" dirty="0" smtClean="0">
                <a:solidFill>
                  <a:prstClr val="black">
                    <a:lumMod val="50000"/>
                    <a:lumOff val="50000"/>
                  </a:prstClr>
                </a:solidFill>
                <a:latin typeface="Century Gothic" panose="020B0502020202020204" pitchFamily="34" charset="0"/>
                <a:cs typeface="Arial" panose="020B0604020202020204" pitchFamily="34" charset="0"/>
              </a:rPr>
              <a:t>I</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 </a:t>
            </a:r>
            <a:r>
              <a:rPr lang="en-US" altLang="en-US" sz="2800" dirty="0" smtClean="0">
                <a:solidFill>
                  <a:srgbClr val="F79646"/>
                </a:solidFill>
                <a:latin typeface="Arial" panose="020B0604020202020204" pitchFamily="34" charset="0"/>
                <a:cs typeface="Arial" panose="020B0604020202020204" pitchFamily="34" charset="0"/>
              </a:rPr>
              <a:t>government spending (</a:t>
            </a:r>
            <a:r>
              <a:rPr lang="en-US" altLang="en-US" sz="2800" i="1" dirty="0" smtClean="0">
                <a:solidFill>
                  <a:srgbClr val="F79646"/>
                </a:solidFill>
                <a:latin typeface="Arial" panose="020B0604020202020204" pitchFamily="34" charset="0"/>
                <a:cs typeface="Arial" panose="020B0604020202020204" pitchFamily="34" charset="0"/>
              </a:rPr>
              <a:t>G</a:t>
            </a:r>
            <a:r>
              <a:rPr lang="en-US" altLang="en-US" sz="2800" dirty="0" smtClean="0">
                <a:solidFill>
                  <a:srgbClr val="F79646"/>
                </a:solidFill>
                <a:latin typeface="Arial" panose="020B0604020202020204" pitchFamily="34" charset="0"/>
                <a:cs typeface="Arial" panose="020B0604020202020204" pitchFamily="34" charset="0"/>
              </a:rPr>
              <a:t>)</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 and exports (</a:t>
            </a:r>
            <a:r>
              <a:rPr lang="en-US" altLang="en-US" sz="3000" i="1" dirty="0" smtClean="0">
                <a:solidFill>
                  <a:prstClr val="black">
                    <a:lumMod val="50000"/>
                    <a:lumOff val="50000"/>
                  </a:prstClr>
                </a:solidFill>
                <a:latin typeface="Century Gothic" panose="020B0502020202020204" pitchFamily="34" charset="0"/>
                <a:cs typeface="Arial" panose="020B0604020202020204" pitchFamily="34" charset="0"/>
              </a:rPr>
              <a:t>X</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a:t>
            </a:r>
            <a:endParaRPr lang="en-US" altLang="en-US" sz="3000" dirty="0">
              <a:solidFill>
                <a:prstClr val="black">
                  <a:lumMod val="50000"/>
                  <a:lumOff val="50000"/>
                </a:prstClr>
              </a:solidFill>
              <a:latin typeface="Century Gothic" panose="020B0502020202020204" pitchFamily="34" charset="0"/>
              <a:cs typeface="Arial" panose="020B0604020202020204" pitchFamily="34" charset="0"/>
            </a:endParaRPr>
          </a:p>
        </p:txBody>
      </p:sp>
      <p:sp>
        <p:nvSpPr>
          <p:cNvPr id="10" name="Round Diagonal Corner Rectangle 9"/>
          <p:cNvSpPr/>
          <p:nvPr/>
        </p:nvSpPr>
        <p:spPr>
          <a:xfrm>
            <a:off x="457200" y="2875642"/>
            <a:ext cx="7315200" cy="1772558"/>
          </a:xfrm>
          <a:prstGeom prst="round2Diag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Content Placeholder 2"/>
          <p:cNvSpPr txBox="1">
            <a:spLocks/>
          </p:cNvSpPr>
          <p:nvPr/>
        </p:nvSpPr>
        <p:spPr>
          <a:xfrm>
            <a:off x="533400" y="3413760"/>
            <a:ext cx="7162800" cy="2057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Withdrawals include savings (</a:t>
            </a:r>
            <a:r>
              <a:rPr lang="en-US" altLang="en-US" sz="3000" i="1" dirty="0" smtClean="0">
                <a:solidFill>
                  <a:prstClr val="black">
                    <a:lumMod val="50000"/>
                    <a:lumOff val="50000"/>
                  </a:prstClr>
                </a:solidFill>
                <a:latin typeface="Century Gothic" panose="020B0502020202020204" pitchFamily="34" charset="0"/>
                <a:cs typeface="Arial" panose="020B0604020202020204" pitchFamily="34" charset="0"/>
              </a:rPr>
              <a:t>S</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 </a:t>
            </a:r>
            <a:r>
              <a:rPr lang="en-US" altLang="en-US" sz="2800" dirty="0" smtClean="0">
                <a:solidFill>
                  <a:srgbClr val="F79646"/>
                </a:solidFill>
                <a:latin typeface="Arial" panose="020B0604020202020204" pitchFamily="34" charset="0"/>
                <a:cs typeface="Arial" panose="020B0604020202020204" pitchFamily="34" charset="0"/>
              </a:rPr>
              <a:t>taxes (</a:t>
            </a:r>
            <a:r>
              <a:rPr lang="en-US" altLang="en-US" sz="2800" i="1" dirty="0" smtClean="0">
                <a:solidFill>
                  <a:srgbClr val="F79646"/>
                </a:solidFill>
                <a:latin typeface="Arial" panose="020B0604020202020204" pitchFamily="34" charset="0"/>
                <a:cs typeface="Arial" panose="020B0604020202020204" pitchFamily="34" charset="0"/>
              </a:rPr>
              <a:t>T</a:t>
            </a:r>
            <a:r>
              <a:rPr lang="en-US" altLang="en-US" sz="2800" dirty="0" smtClean="0">
                <a:solidFill>
                  <a:srgbClr val="F79646"/>
                </a:solidFill>
                <a:latin typeface="Arial" panose="020B0604020202020204" pitchFamily="34" charset="0"/>
                <a:cs typeface="Arial" panose="020B0604020202020204" pitchFamily="34" charset="0"/>
              </a:rPr>
              <a:t>)</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 and imports (</a:t>
            </a:r>
            <a:r>
              <a:rPr lang="en-US" altLang="en-US" sz="3000" i="1" dirty="0" smtClean="0">
                <a:solidFill>
                  <a:prstClr val="black">
                    <a:lumMod val="50000"/>
                    <a:lumOff val="50000"/>
                  </a:prstClr>
                </a:solidFill>
                <a:latin typeface="Century Gothic" panose="020B0502020202020204" pitchFamily="34" charset="0"/>
                <a:cs typeface="Arial" panose="020B0604020202020204" pitchFamily="34" charset="0"/>
              </a:rPr>
              <a:t>M</a:t>
            </a:r>
            <a:r>
              <a:rPr lang="en-US" altLang="en-US" sz="3000" dirty="0" smtClean="0">
                <a:solidFill>
                  <a:prstClr val="black">
                    <a:lumMod val="50000"/>
                    <a:lumOff val="50000"/>
                  </a:prstClr>
                </a:solidFill>
                <a:latin typeface="Century Gothic" panose="020B0502020202020204" pitchFamily="34" charset="0"/>
                <a:cs typeface="Arial" panose="020B0604020202020204" pitchFamily="34" charset="0"/>
              </a:rPr>
              <a:t>).</a:t>
            </a:r>
            <a:endParaRPr lang="en-US" altLang="en-US" sz="3000" dirty="0">
              <a:solidFill>
                <a:prstClr val="black">
                  <a:lumMod val="50000"/>
                  <a:lumOff val="50000"/>
                </a:prstClr>
              </a:solidFill>
              <a:latin typeface="Century Gothic" panose="020B0502020202020204" pitchFamily="34" charset="0"/>
              <a:cs typeface="Arial" panose="020B0604020202020204" pitchFamily="34" charset="0"/>
            </a:endParaRPr>
          </a:p>
        </p:txBody>
      </p:sp>
      <p:sp>
        <p:nvSpPr>
          <p:cNvPr id="12" name="TextBox 11"/>
          <p:cNvSpPr txBox="1"/>
          <p:nvPr/>
        </p:nvSpPr>
        <p:spPr>
          <a:xfrm>
            <a:off x="304800" y="298996"/>
            <a:ext cx="502920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SPENDING INJECTIONS</a:t>
            </a:r>
            <a:endParaRPr lang="en-US" sz="3300" dirty="0">
              <a:solidFill>
                <a:prstClr val="white"/>
              </a:solidFill>
              <a:latin typeface="Century Gothic" panose="020B0502020202020204" pitchFamily="34" charset="0"/>
            </a:endParaRPr>
          </a:p>
        </p:txBody>
      </p:sp>
      <p:sp>
        <p:nvSpPr>
          <p:cNvPr id="15" name="Rounded Rectangle 14"/>
          <p:cNvSpPr/>
          <p:nvPr/>
        </p:nvSpPr>
        <p:spPr>
          <a:xfrm>
            <a:off x="152400" y="2743200"/>
            <a:ext cx="5562600" cy="594360"/>
          </a:xfrm>
          <a:prstGeom prst="roundRect">
            <a:avLst>
              <a:gd name="adj" fmla="val 30548"/>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13</a:t>
            </a:fld>
            <a:endParaRPr lang="en-US" sz="1100" dirty="0">
              <a:solidFill>
                <a:prstClr val="white"/>
              </a:solidFill>
              <a:latin typeface="Century Gothic" panose="020B0502020202020204" pitchFamily="34" charset="0"/>
            </a:endParaRPr>
          </a:p>
        </p:txBody>
      </p:sp>
      <p:sp>
        <p:nvSpPr>
          <p:cNvPr id="16" name="TextBox 15"/>
          <p:cNvSpPr txBox="1"/>
          <p:nvPr/>
        </p:nvSpPr>
        <p:spPr>
          <a:xfrm>
            <a:off x="304800" y="2752636"/>
            <a:ext cx="541020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SPENDING WITHDRAWALS</a:t>
            </a:r>
            <a:endParaRPr lang="en-US" sz="3300" dirty="0">
              <a:solidFill>
                <a:prstClr val="white"/>
              </a:solidFill>
              <a:latin typeface="Century Gothic" panose="020B0502020202020204" pitchFamily="34" charset="0"/>
            </a:endParaRPr>
          </a:p>
        </p:txBody>
      </p:sp>
      <p:sp>
        <p:nvSpPr>
          <p:cNvPr id="19" name="Content Placeholder 2"/>
          <p:cNvSpPr txBox="1">
            <a:spLocks/>
          </p:cNvSpPr>
          <p:nvPr/>
        </p:nvSpPr>
        <p:spPr>
          <a:xfrm>
            <a:off x="478258" y="4876800"/>
            <a:ext cx="7294142"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3600" dirty="0" smtClean="0">
                <a:solidFill>
                  <a:prstClr val="black">
                    <a:lumMod val="75000"/>
                    <a:lumOff val="25000"/>
                  </a:prstClr>
                </a:solidFill>
                <a:latin typeface="Arial" panose="020B0604020202020204" pitchFamily="34" charset="0"/>
                <a:cs typeface="Arial" panose="020B0604020202020204" pitchFamily="34" charset="0"/>
              </a:rPr>
              <a:t>In a macroeconomic equilibrium:</a:t>
            </a:r>
          </a:p>
        </p:txBody>
      </p:sp>
      <p:sp>
        <p:nvSpPr>
          <p:cNvPr id="21" name="TextBox 20"/>
          <p:cNvSpPr txBox="1"/>
          <p:nvPr/>
        </p:nvSpPr>
        <p:spPr>
          <a:xfrm>
            <a:off x="860367" y="5449669"/>
            <a:ext cx="6248491" cy="646331"/>
          </a:xfrm>
          <a:prstGeom prst="rect">
            <a:avLst/>
          </a:prstGeom>
          <a:noFill/>
        </p:spPr>
        <p:txBody>
          <a:bodyPr wrap="square" rtlCol="0">
            <a:spAutoFit/>
          </a:bodyPr>
          <a:lstStyle/>
          <a:p>
            <a:pPr marL="0" lvl="1" algn="ctr"/>
            <a:r>
              <a:rPr lang="en-US" altLang="en-US" sz="3600" i="1" dirty="0" smtClean="0">
                <a:solidFill>
                  <a:schemeClr val="tx1">
                    <a:lumMod val="65000"/>
                    <a:lumOff val="35000"/>
                  </a:schemeClr>
                </a:solidFill>
                <a:latin typeface="Arial" panose="020B0604020202020204" pitchFamily="34" charset="0"/>
                <a:cs typeface="Arial" panose="020B0604020202020204" pitchFamily="34" charset="0"/>
              </a:rPr>
              <a:t>I</a:t>
            </a:r>
            <a:r>
              <a:rPr lang="en-US" altLang="en-US" sz="3600" dirty="0" smtClean="0">
                <a:solidFill>
                  <a:schemeClr val="tx1">
                    <a:lumMod val="65000"/>
                    <a:lumOff val="35000"/>
                  </a:schemeClr>
                </a:solidFill>
                <a:latin typeface="Arial" panose="020B0604020202020204" pitchFamily="34" charset="0"/>
                <a:cs typeface="Arial" panose="020B0604020202020204" pitchFamily="34" charset="0"/>
              </a:rPr>
              <a:t> + </a:t>
            </a:r>
            <a:r>
              <a:rPr lang="en-US" altLang="en-US" sz="3600" i="1" dirty="0" smtClean="0">
                <a:solidFill>
                  <a:schemeClr val="tx1">
                    <a:lumMod val="65000"/>
                    <a:lumOff val="35000"/>
                  </a:schemeClr>
                </a:solidFill>
                <a:latin typeface="Arial" panose="020B0604020202020204" pitchFamily="34" charset="0"/>
                <a:cs typeface="Arial" panose="020B0604020202020204" pitchFamily="34" charset="0"/>
              </a:rPr>
              <a:t>G</a:t>
            </a:r>
            <a:r>
              <a:rPr lang="en-US" altLang="en-US" sz="3600" dirty="0" smtClean="0">
                <a:solidFill>
                  <a:schemeClr val="tx1">
                    <a:lumMod val="65000"/>
                    <a:lumOff val="35000"/>
                  </a:schemeClr>
                </a:solidFill>
                <a:latin typeface="Arial" panose="020B0604020202020204" pitchFamily="34" charset="0"/>
                <a:cs typeface="Arial" panose="020B0604020202020204" pitchFamily="34" charset="0"/>
              </a:rPr>
              <a:t> + </a:t>
            </a:r>
            <a:r>
              <a:rPr lang="en-US" altLang="en-US" sz="3600" i="1" dirty="0" smtClean="0">
                <a:solidFill>
                  <a:schemeClr val="tx1">
                    <a:lumMod val="65000"/>
                    <a:lumOff val="35000"/>
                  </a:schemeClr>
                </a:solidFill>
                <a:latin typeface="Arial" panose="020B0604020202020204" pitchFamily="34" charset="0"/>
                <a:cs typeface="Arial" panose="020B0604020202020204" pitchFamily="34" charset="0"/>
              </a:rPr>
              <a:t>X</a:t>
            </a:r>
            <a:r>
              <a:rPr lang="en-US" altLang="en-US" sz="3600" dirty="0" smtClean="0">
                <a:solidFill>
                  <a:schemeClr val="tx1">
                    <a:lumMod val="65000"/>
                    <a:lumOff val="35000"/>
                  </a:schemeClr>
                </a:solidFill>
                <a:latin typeface="Arial" panose="020B0604020202020204" pitchFamily="34" charset="0"/>
                <a:cs typeface="Arial" panose="020B0604020202020204" pitchFamily="34" charset="0"/>
              </a:rPr>
              <a:t> = </a:t>
            </a:r>
            <a:r>
              <a:rPr lang="en-US" altLang="en-US" sz="3600" i="1" dirty="0" smtClean="0">
                <a:solidFill>
                  <a:schemeClr val="tx1">
                    <a:lumMod val="65000"/>
                    <a:lumOff val="35000"/>
                  </a:schemeClr>
                </a:solidFill>
                <a:latin typeface="Arial" panose="020B0604020202020204" pitchFamily="34" charset="0"/>
                <a:cs typeface="Arial" panose="020B0604020202020204" pitchFamily="34" charset="0"/>
              </a:rPr>
              <a:t>S</a:t>
            </a:r>
            <a:r>
              <a:rPr lang="en-US" altLang="en-US" sz="3600" dirty="0" smtClean="0">
                <a:solidFill>
                  <a:schemeClr val="tx1">
                    <a:lumMod val="65000"/>
                    <a:lumOff val="35000"/>
                  </a:schemeClr>
                </a:solidFill>
                <a:latin typeface="Arial" panose="020B0604020202020204" pitchFamily="34" charset="0"/>
                <a:cs typeface="Arial" panose="020B0604020202020204" pitchFamily="34" charset="0"/>
              </a:rPr>
              <a:t> + </a:t>
            </a:r>
            <a:r>
              <a:rPr lang="en-US" altLang="en-US" sz="3600" i="1" dirty="0" smtClean="0">
                <a:solidFill>
                  <a:schemeClr val="tx1">
                    <a:lumMod val="65000"/>
                    <a:lumOff val="35000"/>
                  </a:schemeClr>
                </a:solidFill>
                <a:latin typeface="Arial" panose="020B0604020202020204" pitchFamily="34" charset="0"/>
                <a:cs typeface="Arial" panose="020B0604020202020204" pitchFamily="34" charset="0"/>
              </a:rPr>
              <a:t>T</a:t>
            </a:r>
            <a:r>
              <a:rPr lang="en-US" altLang="en-US" sz="3600" dirty="0" smtClean="0">
                <a:solidFill>
                  <a:schemeClr val="tx1">
                    <a:lumMod val="65000"/>
                    <a:lumOff val="35000"/>
                  </a:schemeClr>
                </a:solidFill>
                <a:latin typeface="Arial" panose="020B0604020202020204" pitchFamily="34" charset="0"/>
                <a:cs typeface="Arial" panose="020B0604020202020204" pitchFamily="34" charset="0"/>
              </a:rPr>
              <a:t> + </a:t>
            </a:r>
            <a:r>
              <a:rPr lang="en-US" altLang="en-US" sz="3600" i="1" dirty="0" smtClean="0">
                <a:solidFill>
                  <a:schemeClr val="tx1">
                    <a:lumMod val="65000"/>
                    <a:lumOff val="35000"/>
                  </a:schemeClr>
                </a:solidFill>
                <a:latin typeface="Arial" panose="020B0604020202020204" pitchFamily="34" charset="0"/>
                <a:cs typeface="Arial" panose="020B0604020202020204" pitchFamily="34" charset="0"/>
              </a:rPr>
              <a:t>M</a:t>
            </a:r>
            <a:endParaRPr lang="en-US" altLang="en-US" sz="3600"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Box 21"/>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55430872"/>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52399" y="381000"/>
            <a:ext cx="647700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266872" y="375004"/>
            <a:ext cx="438132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THE EFFECT OF TAXES</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33055"/>
            <a:ext cx="7620000" cy="539634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An </a:t>
            </a:r>
            <a:r>
              <a:rPr lang="en-US" altLang="en-US" dirty="0" smtClean="0">
                <a:solidFill>
                  <a:srgbClr val="F79646"/>
                </a:solidFill>
                <a:latin typeface="Arial" panose="020B0604020202020204" pitchFamily="34" charset="0"/>
                <a:cs typeface="Arial" panose="020B0604020202020204" pitchFamily="34" charset="0"/>
              </a:rPr>
              <a:t>increase in taxes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is paid in part by a </a:t>
            </a:r>
            <a:r>
              <a:rPr lang="en-US" altLang="en-US" dirty="0" smtClean="0">
                <a:solidFill>
                  <a:srgbClr val="F79646"/>
                </a:solidFill>
                <a:latin typeface="Arial" panose="020B0604020202020204" pitchFamily="34" charset="0"/>
                <a:cs typeface="Arial" panose="020B0604020202020204" pitchFamily="34" charset="0"/>
              </a:rPr>
              <a:t>reduction in saving</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already a withdrawal from the economy.</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Example: a </a:t>
            </a:r>
            <a:r>
              <a:rPr lang="en-US" altLang="en-US" dirty="0" smtClean="0">
                <a:solidFill>
                  <a:srgbClr val="F79646"/>
                </a:solidFill>
                <a:latin typeface="Arial" panose="020B0604020202020204" pitchFamily="34" charset="0"/>
                <a:cs typeface="Arial" panose="020B0604020202020204" pitchFamily="34" charset="0"/>
              </a:rPr>
              <a:t>$100 increase in taxes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t>
            </a:r>
            <a:r>
              <a:rPr lang="en-US" altLang="en-US" i="1" dirty="0" smtClean="0">
                <a:solidFill>
                  <a:prstClr val="black">
                    <a:lumMod val="50000"/>
                    <a:lumOff val="50000"/>
                  </a:prstClr>
                </a:solidFill>
                <a:latin typeface="Arial" panose="020B0604020202020204" pitchFamily="34" charset="0"/>
                <a:cs typeface="Arial" panose="020B0604020202020204" pitchFamily="34" charset="0"/>
              </a:rPr>
              <a:t>MPC</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 0.75)</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$25 is paid by reducing savings.</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tax effect is a $75 withdrawal magnified by the multiplier.</a:t>
            </a:r>
          </a:p>
          <a:p>
            <a:pPr marL="914400" lvl="1"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 $100 reduction in spending would have a larger impact on aggregate output.</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14</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99604773"/>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sosceles Triangle 2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3" y="426720"/>
            <a:ext cx="729469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28600" y="420916"/>
            <a:ext cx="6162264"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TWO TYPES OF FISCAL POLICY</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2057400" y="2464195"/>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a:off x="609600" y="1752600"/>
            <a:ext cx="2849186" cy="769441"/>
          </a:xfrm>
          <a:prstGeom prst="rect">
            <a:avLst/>
          </a:prstGeom>
          <a:noFill/>
        </p:spPr>
        <p:txBody>
          <a:bodyPr wrap="square" rtlCol="0">
            <a:spAutoFit/>
          </a:bodyPr>
          <a:lstStyle/>
          <a:p>
            <a:pPr marL="0" lvl="1" algn="ctr"/>
            <a:r>
              <a:rPr lang="en-US" altLang="en-US" sz="2200" dirty="0" smtClean="0">
                <a:solidFill>
                  <a:prstClr val="white"/>
                </a:solidFill>
                <a:latin typeface="Century Gothic" panose="020B0502020202020204" pitchFamily="34" charset="0"/>
                <a:cs typeface="Arial" charset="0"/>
              </a:rPr>
              <a:t>EXPANSIONARY FISCAL POLICY</a:t>
            </a:r>
            <a:endParaRPr lang="en-US" altLang="en-US" sz="2200" dirty="0">
              <a:solidFill>
                <a:prstClr val="white"/>
              </a:solidFill>
              <a:latin typeface="Century Gothic" panose="020B0502020202020204" pitchFamily="34" charset="0"/>
              <a:cs typeface="Arial" charset="0"/>
            </a:endParaRPr>
          </a:p>
        </p:txBody>
      </p:sp>
      <p:sp>
        <p:nvSpPr>
          <p:cNvPr id="2" name="Rectangle 1"/>
          <p:cNvSpPr/>
          <p:nvPr/>
        </p:nvSpPr>
        <p:spPr>
          <a:xfrm>
            <a:off x="68580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Content Placeholder 1"/>
          <p:cNvSpPr txBox="1">
            <a:spLocks/>
          </p:cNvSpPr>
          <p:nvPr/>
        </p:nvSpPr>
        <p:spPr>
          <a:xfrm>
            <a:off x="685800" y="3048000"/>
            <a:ext cx="2849186" cy="2971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dirty="0" smtClean="0">
                <a:solidFill>
                  <a:prstClr val="white"/>
                </a:solidFill>
                <a:latin typeface="Century Gothic" panose="020B0502020202020204" pitchFamily="34" charset="0"/>
                <a:cs typeface="Arial" charset="0"/>
              </a:rPr>
              <a:t>INCREASING GOVERNMENT SPENDING OR DECREASING TAXES TO BOOST AGGREGATE DEMAND AND OUTPUT</a:t>
            </a:r>
            <a:endParaRPr lang="en-US" dirty="0">
              <a:solidFill>
                <a:prstClr val="white"/>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Connector 25"/>
          <p:cNvCxnSpPr/>
          <p:nvPr/>
        </p:nvCxnSpPr>
        <p:spPr>
          <a:xfrm>
            <a:off x="5776352" y="2514600"/>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4343400" y="1752600"/>
            <a:ext cx="2795847" cy="769441"/>
          </a:xfrm>
          <a:prstGeom prst="rect">
            <a:avLst/>
          </a:prstGeom>
          <a:noFill/>
        </p:spPr>
        <p:txBody>
          <a:bodyPr wrap="square" rtlCol="0">
            <a:spAutoFit/>
          </a:bodyPr>
          <a:lstStyle/>
          <a:p>
            <a:pPr marL="0" lvl="1" algn="ctr"/>
            <a:r>
              <a:rPr lang="en-US" altLang="en-US" sz="2200" dirty="0" smtClean="0">
                <a:solidFill>
                  <a:prstClr val="white"/>
                </a:solidFill>
                <a:latin typeface="Century Gothic" panose="020B0502020202020204" pitchFamily="34" charset="0"/>
                <a:cs typeface="Arial" charset="0"/>
              </a:rPr>
              <a:t>CONTRACTIONARY FISCAL POLICY</a:t>
            </a:r>
            <a:endParaRPr lang="en-US" altLang="en-US" sz="2200" dirty="0">
              <a:solidFill>
                <a:prstClr val="white"/>
              </a:solidFill>
              <a:latin typeface="Century Gothic" panose="020B0502020202020204" pitchFamily="34" charset="0"/>
              <a:cs typeface="Arial" charset="0"/>
            </a:endParaRPr>
          </a:p>
        </p:txBody>
      </p:sp>
      <p:sp>
        <p:nvSpPr>
          <p:cNvPr id="32" name="Rectangle 31"/>
          <p:cNvSpPr/>
          <p:nvPr/>
        </p:nvSpPr>
        <p:spPr>
          <a:xfrm>
            <a:off x="440436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Content Placeholder 1"/>
          <p:cNvSpPr txBox="1">
            <a:spLocks/>
          </p:cNvSpPr>
          <p:nvPr/>
        </p:nvSpPr>
        <p:spPr>
          <a:xfrm>
            <a:off x="4343400" y="3124200"/>
            <a:ext cx="2971800" cy="2895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400" dirty="0" smtClean="0">
                <a:solidFill>
                  <a:prstClr val="white"/>
                </a:solidFill>
                <a:latin typeface="Century Gothic" panose="020B0502020202020204" pitchFamily="34" charset="0"/>
                <a:cs typeface="Arial" charset="0"/>
              </a:rPr>
              <a:t>DECREASING GOVERNMENT SPENDING OR INCREASING TAXES TO REDUCE INFLATIONARY PRESSURES</a:t>
            </a:r>
            <a:endParaRPr lang="en-US" altLang="en-US" sz="2400" dirty="0">
              <a:solidFill>
                <a:prstClr val="white"/>
              </a:solidFill>
              <a:latin typeface="Century Gothic" panose="020B0502020202020204" pitchFamily="34" charset="0"/>
              <a:cs typeface="Arial" charset="0"/>
            </a:endParaRPr>
          </a:p>
        </p:txBody>
      </p:sp>
      <p:sp>
        <p:nvSpPr>
          <p:cNvPr id="24" name="TextBox 23"/>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15</a:t>
            </a:fld>
            <a:endParaRPr lang="en-US" sz="1100" dirty="0">
              <a:solidFill>
                <a:prstClr val="white"/>
              </a:solidFill>
              <a:latin typeface="Century Gothic" panose="020B0502020202020204" pitchFamily="34" charset="0"/>
            </a:endParaRPr>
          </a:p>
        </p:txBody>
      </p:sp>
      <p:sp>
        <p:nvSpPr>
          <p:cNvPr id="21" name="TextBox 20"/>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87085626"/>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76200" y="223391"/>
            <a:ext cx="77065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EXPANSIONARY FISCAL POLICY</a:t>
            </a:r>
            <a:endParaRPr lang="en-US" sz="33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16</a:t>
            </a:fld>
            <a:endParaRPr lang="en-US" sz="1100" dirty="0">
              <a:solidFill>
                <a:prstClr val="white"/>
              </a:solidFill>
              <a:latin typeface="Century Gothic" panose="020B0502020202020204" pitchFamily="34" charset="0"/>
            </a:endParaRPr>
          </a:p>
        </p:txBody>
      </p:sp>
      <p:sp>
        <p:nvSpPr>
          <p:cNvPr id="24"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29" name="Text Box 12"/>
          <p:cNvSpPr txBox="1">
            <a:spLocks noChangeArrowheads="1"/>
          </p:cNvSpPr>
          <p:nvPr/>
        </p:nvSpPr>
        <p:spPr bwMode="auto">
          <a:xfrm>
            <a:off x="4876800" y="158109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SRAS</a:t>
            </a:r>
            <a:r>
              <a:rPr lang="en-US" altLang="en-US" sz="2000" b="1" baseline="-25000" dirty="0" smtClean="0">
                <a:solidFill>
                  <a:srgbClr val="0070C0"/>
                </a:solidFill>
                <a:latin typeface="Arial" charset="0"/>
              </a:rPr>
              <a:t>0</a:t>
            </a:r>
          </a:p>
        </p:txBody>
      </p:sp>
      <p:cxnSp>
        <p:nvCxnSpPr>
          <p:cNvPr id="32" name="Straight Connector 31"/>
          <p:cNvCxnSpPr/>
          <p:nvPr/>
        </p:nvCxnSpPr>
        <p:spPr>
          <a:xfrm flipV="1">
            <a:off x="1676400" y="1905000"/>
            <a:ext cx="3200400" cy="3202782"/>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55" name="Text Box 13"/>
          <p:cNvSpPr txBox="1">
            <a:spLocks noChangeArrowheads="1"/>
          </p:cNvSpPr>
          <p:nvPr/>
        </p:nvSpPr>
        <p:spPr bwMode="auto">
          <a:xfrm rot="-5400000">
            <a:off x="-1293002" y="3262297"/>
            <a:ext cx="360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AGGREGATE PRICE LEVEL (</a:t>
            </a:r>
            <a:r>
              <a:rPr lang="en-US" altLang="en-US" sz="1800" i="1" dirty="0" smtClean="0">
                <a:solidFill>
                  <a:prstClr val="black">
                    <a:lumMod val="75000"/>
                    <a:lumOff val="25000"/>
                  </a:prstClr>
                </a:solidFill>
              </a:rPr>
              <a:t>P</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228600" y="59547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AGGREGATE OUTPUT (</a:t>
            </a:r>
            <a:r>
              <a:rPr lang="en-US" altLang="en-US" sz="1800" i="1" dirty="0" smtClean="0">
                <a:solidFill>
                  <a:prstClr val="black">
                    <a:lumMod val="75000"/>
                    <a:lumOff val="25000"/>
                  </a:prstClr>
                </a:solidFill>
              </a:rPr>
              <a:t>Q</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74" name="Rounded Rectangle 73"/>
          <p:cNvSpPr/>
          <p:nvPr/>
        </p:nvSpPr>
        <p:spPr>
          <a:xfrm>
            <a:off x="6324601" y="3352798"/>
            <a:ext cx="2590800" cy="2209802"/>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300" dirty="0" smtClean="0">
                <a:solidFill>
                  <a:prstClr val="white">
                    <a:lumMod val="95000"/>
                  </a:prstClr>
                </a:solidFill>
                <a:latin typeface="Arial" panose="020B0604020202020204" pitchFamily="34" charset="0"/>
                <a:cs typeface="Arial" panose="020B0604020202020204" pitchFamily="34" charset="0"/>
              </a:rPr>
              <a:t>But once long-run output is achieved, expansionary fiscal policy leads to demand-pull inflation.</a:t>
            </a:r>
          </a:p>
        </p:txBody>
      </p:sp>
      <p:sp>
        <p:nvSpPr>
          <p:cNvPr id="16" name="Rectangle 7"/>
          <p:cNvSpPr>
            <a:spLocks noChangeArrowheads="1"/>
          </p:cNvSpPr>
          <p:nvPr/>
        </p:nvSpPr>
        <p:spPr bwMode="auto">
          <a:xfrm>
            <a:off x="838200" y="2819400"/>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17" name="Line 23"/>
          <p:cNvSpPr>
            <a:spLocks noChangeShapeType="1"/>
          </p:cNvSpPr>
          <p:nvPr/>
        </p:nvSpPr>
        <p:spPr bwMode="auto">
          <a:xfrm>
            <a:off x="1090613" y="29718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 name="Text Box 12"/>
          <p:cNvSpPr txBox="1">
            <a:spLocks noChangeArrowheads="1"/>
          </p:cNvSpPr>
          <p:nvPr/>
        </p:nvSpPr>
        <p:spPr bwMode="auto">
          <a:xfrm>
            <a:off x="4953000" y="50292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AD</a:t>
            </a:r>
            <a:r>
              <a:rPr lang="en-US" altLang="en-US" sz="2000" b="1" baseline="-25000" dirty="0" smtClean="0">
                <a:solidFill>
                  <a:srgbClr val="FF0000"/>
                </a:solidFill>
                <a:latin typeface="Arial" charset="0"/>
              </a:rPr>
              <a:t>0</a:t>
            </a:r>
          </a:p>
        </p:txBody>
      </p:sp>
      <p:sp>
        <p:nvSpPr>
          <p:cNvPr id="19" name="Line 13"/>
          <p:cNvSpPr>
            <a:spLocks noChangeShapeType="1"/>
          </p:cNvSpPr>
          <p:nvPr/>
        </p:nvSpPr>
        <p:spPr bwMode="auto">
          <a:xfrm flipH="1" flipV="1">
            <a:off x="1242215" y="2965158"/>
            <a:ext cx="2529684" cy="6641"/>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cxnSp>
        <p:nvCxnSpPr>
          <p:cNvPr id="20" name="Straight Connector 19"/>
          <p:cNvCxnSpPr/>
          <p:nvPr/>
        </p:nvCxnSpPr>
        <p:spPr>
          <a:xfrm>
            <a:off x="2057400" y="2362200"/>
            <a:ext cx="2971800" cy="27717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 Box 9"/>
          <p:cNvSpPr txBox="1">
            <a:spLocks noChangeArrowheads="1"/>
          </p:cNvSpPr>
          <p:nvPr/>
        </p:nvSpPr>
        <p:spPr bwMode="auto">
          <a:xfrm>
            <a:off x="3863666" y="27432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31" name="Rectangle 15"/>
          <p:cNvSpPr>
            <a:spLocks noChangeArrowheads="1"/>
          </p:cNvSpPr>
          <p:nvPr/>
        </p:nvSpPr>
        <p:spPr bwMode="auto">
          <a:xfrm>
            <a:off x="3205162"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err="1" smtClean="0">
                <a:solidFill>
                  <a:srgbClr val="1F1A17"/>
                </a:solidFill>
                <a:latin typeface="Arial" pitchFamily="34" charset="0"/>
              </a:rPr>
              <a:t>Q</a:t>
            </a:r>
            <a:r>
              <a:rPr lang="en-US" sz="1700" b="1" baseline="-25000" dirty="0" err="1" smtClean="0">
                <a:solidFill>
                  <a:srgbClr val="1F1A17"/>
                </a:solidFill>
                <a:latin typeface="Arial" pitchFamily="34" charset="0"/>
              </a:rPr>
              <a:t>f</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5" name="Line 34"/>
          <p:cNvSpPr>
            <a:spLocks noChangeShapeType="1"/>
          </p:cNvSpPr>
          <p:nvPr/>
        </p:nvSpPr>
        <p:spPr bwMode="auto">
          <a:xfrm flipH="1">
            <a:off x="3319144"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1" name="Line 17"/>
          <p:cNvSpPr>
            <a:spLocks noChangeShapeType="1"/>
          </p:cNvSpPr>
          <p:nvPr/>
        </p:nvSpPr>
        <p:spPr bwMode="auto">
          <a:xfrm flipV="1">
            <a:off x="3310731" y="1781145"/>
            <a:ext cx="0" cy="3736338"/>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2" name="Text Box 12"/>
          <p:cNvSpPr txBox="1">
            <a:spLocks noChangeArrowheads="1"/>
          </p:cNvSpPr>
          <p:nvPr/>
        </p:nvSpPr>
        <p:spPr bwMode="auto">
          <a:xfrm>
            <a:off x="2887663" y="137160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prstClr val="black"/>
                </a:solidFill>
                <a:latin typeface="Arial" charset="0"/>
              </a:rPr>
              <a:t>LRAS</a:t>
            </a:r>
            <a:endParaRPr lang="en-US" altLang="en-US" sz="2000" b="1" i="1" baseline="-25000" dirty="0" smtClean="0">
              <a:solidFill>
                <a:prstClr val="black"/>
              </a:solidFill>
              <a:latin typeface="Arial" charset="0"/>
            </a:endParaRPr>
          </a:p>
        </p:txBody>
      </p:sp>
      <p:sp>
        <p:nvSpPr>
          <p:cNvPr id="43" name="Rounded Rectangle 42"/>
          <p:cNvSpPr/>
          <p:nvPr/>
        </p:nvSpPr>
        <p:spPr>
          <a:xfrm>
            <a:off x="6324600" y="1025853"/>
            <a:ext cx="2590800" cy="2174547"/>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300" dirty="0" smtClean="0">
                <a:solidFill>
                  <a:prstClr val="white">
                    <a:lumMod val="95000"/>
                  </a:prstClr>
                </a:solidFill>
                <a:latin typeface="Arial" panose="020B0604020202020204" pitchFamily="34" charset="0"/>
                <a:cs typeface="Arial" panose="020B0604020202020204" pitchFamily="34" charset="0"/>
              </a:rPr>
              <a:t>Expansionary fiscal policy is effective when an economy is below long-run equilibrium.</a:t>
            </a:r>
          </a:p>
        </p:txBody>
      </p:sp>
      <p:sp>
        <p:nvSpPr>
          <p:cNvPr id="30" name="Rectangle 7"/>
          <p:cNvSpPr>
            <a:spLocks noChangeArrowheads="1"/>
          </p:cNvSpPr>
          <p:nvPr/>
        </p:nvSpPr>
        <p:spPr bwMode="auto">
          <a:xfrm>
            <a:off x="838200" y="3388053"/>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8" name="Line 23"/>
          <p:cNvSpPr>
            <a:spLocks noChangeShapeType="1"/>
          </p:cNvSpPr>
          <p:nvPr/>
        </p:nvSpPr>
        <p:spPr bwMode="auto">
          <a:xfrm>
            <a:off x="1090613" y="3540453"/>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9" name="Line 13"/>
          <p:cNvSpPr>
            <a:spLocks noChangeShapeType="1"/>
          </p:cNvSpPr>
          <p:nvPr/>
        </p:nvSpPr>
        <p:spPr bwMode="auto">
          <a:xfrm flipH="1">
            <a:off x="1234440" y="3531907"/>
            <a:ext cx="2057400" cy="17092"/>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40" name="Text Box 9"/>
          <p:cNvSpPr txBox="1">
            <a:spLocks noChangeArrowheads="1"/>
          </p:cNvSpPr>
          <p:nvPr/>
        </p:nvSpPr>
        <p:spPr bwMode="auto">
          <a:xfrm>
            <a:off x="3330266" y="32766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45" name="Rectangle 15"/>
          <p:cNvSpPr>
            <a:spLocks noChangeArrowheads="1"/>
          </p:cNvSpPr>
          <p:nvPr/>
        </p:nvSpPr>
        <p:spPr bwMode="auto">
          <a:xfrm>
            <a:off x="3738562"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46" name="Line 34"/>
          <p:cNvSpPr>
            <a:spLocks noChangeShapeType="1"/>
          </p:cNvSpPr>
          <p:nvPr/>
        </p:nvSpPr>
        <p:spPr bwMode="auto">
          <a:xfrm flipH="1">
            <a:off x="3852544"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cxnSp>
        <p:nvCxnSpPr>
          <p:cNvPr id="47" name="Straight Connector 34"/>
          <p:cNvCxnSpPr>
            <a:cxnSpLocks noChangeShapeType="1"/>
            <a:stCxn id="21" idx="4"/>
          </p:cNvCxnSpPr>
          <p:nvPr/>
        </p:nvCxnSpPr>
        <p:spPr bwMode="auto">
          <a:xfrm>
            <a:off x="3825240" y="3048000"/>
            <a:ext cx="31408" cy="24844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48" name="Straight Connector 47"/>
          <p:cNvCxnSpPr/>
          <p:nvPr/>
        </p:nvCxnSpPr>
        <p:spPr>
          <a:xfrm>
            <a:off x="2057400" y="2362200"/>
            <a:ext cx="2971800" cy="2771775"/>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Text Box 12"/>
          <p:cNvSpPr txBox="1">
            <a:spLocks noChangeArrowheads="1"/>
          </p:cNvSpPr>
          <p:nvPr/>
        </p:nvSpPr>
        <p:spPr bwMode="auto">
          <a:xfrm>
            <a:off x="5554663" y="44196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C0504D"/>
                </a:solidFill>
                <a:latin typeface="Arial" charset="0"/>
              </a:rPr>
              <a:t>AD</a:t>
            </a:r>
            <a:r>
              <a:rPr lang="en-US" altLang="en-US" sz="2000" b="1" baseline="-25000" dirty="0">
                <a:solidFill>
                  <a:srgbClr val="C0504D"/>
                </a:solidFill>
                <a:latin typeface="Arial" charset="0"/>
              </a:rPr>
              <a:t>1</a:t>
            </a:r>
            <a:endParaRPr lang="en-US" altLang="en-US" sz="2000" b="1" baseline="-25000" dirty="0" smtClean="0">
              <a:solidFill>
                <a:srgbClr val="C0504D"/>
              </a:solidFill>
              <a:latin typeface="Arial" charset="0"/>
            </a:endParaRPr>
          </a:p>
        </p:txBody>
      </p:sp>
      <p:cxnSp>
        <p:nvCxnSpPr>
          <p:cNvPr id="50" name="Straight Connector 49"/>
          <p:cNvCxnSpPr/>
          <p:nvPr/>
        </p:nvCxnSpPr>
        <p:spPr>
          <a:xfrm flipV="1">
            <a:off x="1676400" y="1902618"/>
            <a:ext cx="3200400" cy="3202782"/>
          </a:xfrm>
          <a:prstGeom prst="line">
            <a:avLst/>
          </a:prstGeom>
          <a:ln w="44450">
            <a:solidFill>
              <a:srgbClr val="00B0F0"/>
            </a:solidFill>
          </a:ln>
        </p:spPr>
        <p:style>
          <a:lnRef idx="1">
            <a:schemeClr val="accent1"/>
          </a:lnRef>
          <a:fillRef idx="0">
            <a:schemeClr val="accent1"/>
          </a:fillRef>
          <a:effectRef idx="0">
            <a:schemeClr val="accent1"/>
          </a:effectRef>
          <a:fontRef idx="minor">
            <a:schemeClr val="tx1"/>
          </a:fontRef>
        </p:style>
      </p:cxnSp>
      <p:sp>
        <p:nvSpPr>
          <p:cNvPr id="44" name="Oval 19"/>
          <p:cNvSpPr>
            <a:spLocks noChangeArrowheads="1"/>
          </p:cNvSpPr>
          <p:nvPr/>
        </p:nvSpPr>
        <p:spPr bwMode="auto">
          <a:xfrm>
            <a:off x="3200400" y="33985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21" name="Oval 19"/>
          <p:cNvSpPr>
            <a:spLocks noChangeArrowheads="1"/>
          </p:cNvSpPr>
          <p:nvPr/>
        </p:nvSpPr>
        <p:spPr bwMode="auto">
          <a:xfrm>
            <a:off x="3733800" y="28651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52" name="Text Box 12"/>
          <p:cNvSpPr txBox="1">
            <a:spLocks noChangeArrowheads="1"/>
          </p:cNvSpPr>
          <p:nvPr/>
        </p:nvSpPr>
        <p:spPr bwMode="auto">
          <a:xfrm>
            <a:off x="4495800" y="91440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B0F0"/>
                </a:solidFill>
                <a:latin typeface="Arial" charset="0"/>
              </a:rPr>
              <a:t>SRAS</a:t>
            </a:r>
            <a:r>
              <a:rPr lang="en-US" altLang="en-US" sz="2000" b="1" baseline="-25000" dirty="0">
                <a:solidFill>
                  <a:srgbClr val="00B0F0"/>
                </a:solidFill>
                <a:latin typeface="Arial" charset="0"/>
              </a:rPr>
              <a:t>1</a:t>
            </a:r>
            <a:endParaRPr lang="en-US" altLang="en-US" sz="2000" b="1" baseline="-25000" dirty="0" smtClean="0">
              <a:solidFill>
                <a:srgbClr val="00B0F0"/>
              </a:solidFill>
              <a:latin typeface="Arial" charset="0"/>
            </a:endParaRPr>
          </a:p>
        </p:txBody>
      </p:sp>
      <p:sp>
        <p:nvSpPr>
          <p:cNvPr id="59" name="Line 13"/>
          <p:cNvSpPr>
            <a:spLocks noChangeShapeType="1"/>
          </p:cNvSpPr>
          <p:nvPr/>
        </p:nvSpPr>
        <p:spPr bwMode="auto">
          <a:xfrm flipH="1">
            <a:off x="1242214" y="2438400"/>
            <a:ext cx="2068516" cy="1"/>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57" name="Oval 19"/>
          <p:cNvSpPr>
            <a:spLocks noChangeArrowheads="1"/>
          </p:cNvSpPr>
          <p:nvPr/>
        </p:nvSpPr>
        <p:spPr bwMode="auto">
          <a:xfrm>
            <a:off x="3200400" y="23622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60" name="Rectangle 7"/>
          <p:cNvSpPr>
            <a:spLocks noChangeArrowheads="1"/>
          </p:cNvSpPr>
          <p:nvPr/>
        </p:nvSpPr>
        <p:spPr bwMode="auto">
          <a:xfrm>
            <a:off x="838200" y="2286000"/>
            <a:ext cx="279076"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a:solidFill>
                  <a:srgbClr val="1F1A17"/>
                </a:solidFill>
                <a:latin typeface="Arial" pitchFamily="34" charset="0"/>
              </a:rPr>
              <a:t>2</a:t>
            </a:r>
            <a:endParaRPr lang="en-US" sz="2400" dirty="0">
              <a:solidFill>
                <a:prstClr val="black"/>
              </a:solidFill>
              <a:effectLst>
                <a:outerShdw blurRad="38100" dist="38100" dir="2700000" algn="tl">
                  <a:srgbClr val="C0C0C0"/>
                </a:outerShdw>
              </a:effectLst>
              <a:latin typeface="Arial" pitchFamily="34" charset="0"/>
            </a:endParaRPr>
          </a:p>
        </p:txBody>
      </p:sp>
      <p:sp>
        <p:nvSpPr>
          <p:cNvPr id="61" name="Line 23"/>
          <p:cNvSpPr>
            <a:spLocks noChangeShapeType="1"/>
          </p:cNvSpPr>
          <p:nvPr/>
        </p:nvSpPr>
        <p:spPr bwMode="auto">
          <a:xfrm>
            <a:off x="1090613" y="24384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 name="TextBox 61"/>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92485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5.55112E-17 2.22222E-6 L 0.0625 -0.07986 " pathEditMode="relative" rAng="0" ptsTypes="AA">
                                      <p:cBhvr>
                                        <p:cTn id="13" dur="2000" fill="hold"/>
                                        <p:tgtEl>
                                          <p:spTgt spid="48"/>
                                        </p:tgtEl>
                                        <p:attrNameLst>
                                          <p:attrName>ppt_x</p:attrName>
                                          <p:attrName>ppt_y</p:attrName>
                                        </p:attrNameLst>
                                      </p:cBhvr>
                                      <p:rCtr x="3125" y="-4005"/>
                                    </p:animMotion>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1"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up)">
                                      <p:cBhvr>
                                        <p:cTn id="30" dur="500"/>
                                        <p:tgtEl>
                                          <p:spTgt spid="47"/>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par>
                          <p:cTn id="44" fill="hold">
                            <p:stCondLst>
                              <p:cond delay="4000"/>
                            </p:stCondLst>
                            <p:childTnLst>
                              <p:par>
                                <p:cTn id="45" presetID="42" presetClass="path" presetSubtype="0" accel="50000" decel="50000" fill="hold" nodeType="afterEffect">
                                  <p:stCondLst>
                                    <p:cond delay="0"/>
                                  </p:stCondLst>
                                  <p:childTnLst>
                                    <p:animMotion origin="layout" path="M -3.33333E-6 3.7037E-7 L -0.03333 -0.09977 " pathEditMode="relative" rAng="0" ptsTypes="AA">
                                      <p:cBhvr>
                                        <p:cTn id="46" dur="2000" fill="hold"/>
                                        <p:tgtEl>
                                          <p:spTgt spid="50"/>
                                        </p:tgtEl>
                                        <p:attrNameLst>
                                          <p:attrName>ppt_x</p:attrName>
                                          <p:attrName>ppt_y</p:attrName>
                                        </p:attrNameLst>
                                      </p:cBhvr>
                                      <p:rCtr x="-1667" y="-5000"/>
                                    </p:animMotion>
                                  </p:childTnLst>
                                </p:cTn>
                              </p:par>
                            </p:childTnLst>
                          </p:cTn>
                        </p:par>
                        <p:par>
                          <p:cTn id="47" fill="hold">
                            <p:stCondLst>
                              <p:cond delay="6000"/>
                            </p:stCondLst>
                            <p:childTnLst>
                              <p:par>
                                <p:cTn id="48" presetID="10" presetClass="entr" presetSubtype="0" fill="hold" grpId="0" nodeType="after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childTnLst>
                          </p:cTn>
                        </p:par>
                        <p:par>
                          <p:cTn id="51" fill="hold">
                            <p:stCondLst>
                              <p:cond delay="6500"/>
                            </p:stCondLst>
                            <p:childTnLst>
                              <p:par>
                                <p:cTn id="52" presetID="10" presetClass="entr" presetSubtype="0" fill="hold" grpId="0"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par>
                          <p:cTn id="55" fill="hold">
                            <p:stCondLst>
                              <p:cond delay="7000"/>
                            </p:stCondLst>
                            <p:childTnLst>
                              <p:par>
                                <p:cTn id="56" presetID="22" presetClass="entr" presetSubtype="8" fill="hold" grpId="0" nodeType="after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wipe(left)">
                                      <p:cBhvr>
                                        <p:cTn id="58" dur="500"/>
                                        <p:tgtEl>
                                          <p:spTgt spid="59"/>
                                        </p:tgtEl>
                                      </p:cBhvr>
                                    </p:animEffect>
                                  </p:childTnLst>
                                </p:cTn>
                              </p:par>
                            </p:childTnLst>
                          </p:cTn>
                        </p:par>
                        <p:par>
                          <p:cTn id="59" fill="hold">
                            <p:stCondLst>
                              <p:cond delay="7500"/>
                            </p:stCondLst>
                            <p:childTnLst>
                              <p:par>
                                <p:cTn id="60" presetID="10" presetClass="entr" presetSubtype="0" fill="hold" grpId="0" nodeType="after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6" grpId="0"/>
      <p:bldP spid="17" grpId="0" animBg="1"/>
      <p:bldP spid="19" grpId="0" animBg="1"/>
      <p:bldP spid="23" grpId="0"/>
      <p:bldP spid="45" grpId="0"/>
      <p:bldP spid="46" grpId="0" animBg="1"/>
      <p:bldP spid="49" grpId="0"/>
      <p:bldP spid="21" grpId="0" animBg="1"/>
      <p:bldP spid="52" grpId="0"/>
      <p:bldP spid="59" grpId="0" animBg="1"/>
      <p:bldP spid="57" grpId="0" animBg="1"/>
      <p:bldP spid="60" grpId="0"/>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76200" y="223391"/>
            <a:ext cx="77065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CONTRACTIONARY FISCAL POLICY</a:t>
            </a:r>
            <a:endParaRPr lang="en-US" sz="33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17</a:t>
            </a:fld>
            <a:endParaRPr lang="en-US" sz="1100" dirty="0">
              <a:solidFill>
                <a:prstClr val="white"/>
              </a:solidFill>
              <a:latin typeface="Century Gothic" panose="020B0502020202020204" pitchFamily="34" charset="0"/>
            </a:endParaRPr>
          </a:p>
        </p:txBody>
      </p:sp>
      <p:sp>
        <p:nvSpPr>
          <p:cNvPr id="24"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29" name="Text Box 12"/>
          <p:cNvSpPr txBox="1">
            <a:spLocks noChangeArrowheads="1"/>
          </p:cNvSpPr>
          <p:nvPr/>
        </p:nvSpPr>
        <p:spPr bwMode="auto">
          <a:xfrm>
            <a:off x="4876800" y="158109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SRAS</a:t>
            </a:r>
            <a:r>
              <a:rPr lang="en-US" altLang="en-US" sz="2000" b="1" baseline="-25000" dirty="0" smtClean="0">
                <a:solidFill>
                  <a:srgbClr val="0070C0"/>
                </a:solidFill>
                <a:latin typeface="Arial" charset="0"/>
              </a:rPr>
              <a:t>0</a:t>
            </a:r>
          </a:p>
        </p:txBody>
      </p:sp>
      <p:cxnSp>
        <p:nvCxnSpPr>
          <p:cNvPr id="32" name="Straight Connector 31"/>
          <p:cNvCxnSpPr/>
          <p:nvPr/>
        </p:nvCxnSpPr>
        <p:spPr>
          <a:xfrm flipV="1">
            <a:off x="1676400" y="1905000"/>
            <a:ext cx="3200400" cy="3202782"/>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55" name="Text Box 13"/>
          <p:cNvSpPr txBox="1">
            <a:spLocks noChangeArrowheads="1"/>
          </p:cNvSpPr>
          <p:nvPr/>
        </p:nvSpPr>
        <p:spPr bwMode="auto">
          <a:xfrm rot="-5400000">
            <a:off x="-1293002" y="3262297"/>
            <a:ext cx="360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AGGREGATE PRICE LEVEL (</a:t>
            </a:r>
            <a:r>
              <a:rPr lang="en-US" altLang="en-US" sz="1800" i="1" dirty="0" smtClean="0">
                <a:solidFill>
                  <a:prstClr val="black">
                    <a:lumMod val="75000"/>
                    <a:lumOff val="25000"/>
                  </a:prstClr>
                </a:solidFill>
              </a:rPr>
              <a:t>P</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228600" y="59547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AGGREGATE OUTPUT (</a:t>
            </a:r>
            <a:r>
              <a:rPr lang="en-US" altLang="en-US" sz="1800" i="1" dirty="0" smtClean="0">
                <a:solidFill>
                  <a:prstClr val="black">
                    <a:lumMod val="75000"/>
                    <a:lumOff val="25000"/>
                  </a:prstClr>
                </a:solidFill>
              </a:rPr>
              <a:t>Q</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74" name="Rounded Rectangle 73"/>
          <p:cNvSpPr/>
          <p:nvPr/>
        </p:nvSpPr>
        <p:spPr>
          <a:xfrm>
            <a:off x="6324601" y="2985293"/>
            <a:ext cx="2590800" cy="2547141"/>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300" dirty="0" smtClean="0">
                <a:solidFill>
                  <a:prstClr val="white">
                    <a:lumMod val="95000"/>
                  </a:prstClr>
                </a:solidFill>
                <a:latin typeface="Arial" panose="020B0604020202020204" pitchFamily="34" charset="0"/>
                <a:cs typeface="Arial" panose="020B0604020202020204" pitchFamily="34" charset="0"/>
              </a:rPr>
              <a:t>…contractionary fiscal policy can be used to shift</a:t>
            </a:r>
            <a:r>
              <a:rPr lang="en-US" altLang="en-US" sz="2300" cap="all" dirty="0" smtClean="0">
                <a:solidFill>
                  <a:prstClr val="white">
                    <a:lumMod val="95000"/>
                  </a:prstClr>
                </a:solidFill>
                <a:latin typeface="Arial" panose="020B0604020202020204" pitchFamily="34" charset="0"/>
                <a:cs typeface="Arial" panose="020B0604020202020204" pitchFamily="34" charset="0"/>
              </a:rPr>
              <a:t> AD </a:t>
            </a:r>
            <a:r>
              <a:rPr lang="en-US" altLang="en-US" sz="2300" dirty="0" smtClean="0">
                <a:solidFill>
                  <a:prstClr val="white">
                    <a:lumMod val="95000"/>
                  </a:prstClr>
                </a:solidFill>
                <a:latin typeface="Arial" panose="020B0604020202020204" pitchFamily="34" charset="0"/>
                <a:cs typeface="Arial" panose="020B0604020202020204" pitchFamily="34" charset="0"/>
              </a:rPr>
              <a:t>back to long-run output, reducing inflationary pressures</a:t>
            </a:r>
            <a:r>
              <a:rPr lang="en-US" altLang="en-US" sz="2300" cap="all" dirty="0" smtClean="0">
                <a:solidFill>
                  <a:prstClr val="white">
                    <a:lumMod val="95000"/>
                  </a:prstClr>
                </a:solidFill>
                <a:latin typeface="Arial" panose="020B0604020202020204" pitchFamily="34" charset="0"/>
                <a:cs typeface="Arial" panose="020B0604020202020204" pitchFamily="34" charset="0"/>
              </a:rPr>
              <a:t>.</a:t>
            </a:r>
          </a:p>
        </p:txBody>
      </p:sp>
      <p:sp>
        <p:nvSpPr>
          <p:cNvPr id="16" name="Rectangle 7"/>
          <p:cNvSpPr>
            <a:spLocks noChangeArrowheads="1"/>
          </p:cNvSpPr>
          <p:nvPr/>
        </p:nvSpPr>
        <p:spPr bwMode="auto">
          <a:xfrm>
            <a:off x="838200" y="2819400"/>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17" name="Line 23"/>
          <p:cNvSpPr>
            <a:spLocks noChangeShapeType="1"/>
          </p:cNvSpPr>
          <p:nvPr/>
        </p:nvSpPr>
        <p:spPr bwMode="auto">
          <a:xfrm>
            <a:off x="1090613" y="29718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8" name="Text Box 12"/>
          <p:cNvSpPr txBox="1">
            <a:spLocks noChangeArrowheads="1"/>
          </p:cNvSpPr>
          <p:nvPr/>
        </p:nvSpPr>
        <p:spPr bwMode="auto">
          <a:xfrm>
            <a:off x="5554663" y="44958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AD</a:t>
            </a:r>
            <a:r>
              <a:rPr lang="en-US" altLang="en-US" sz="2000" b="1" baseline="-25000" dirty="0" smtClean="0">
                <a:solidFill>
                  <a:srgbClr val="FF0000"/>
                </a:solidFill>
                <a:latin typeface="Arial" charset="0"/>
              </a:rPr>
              <a:t>0</a:t>
            </a:r>
          </a:p>
        </p:txBody>
      </p:sp>
      <p:sp>
        <p:nvSpPr>
          <p:cNvPr id="19" name="Line 13"/>
          <p:cNvSpPr>
            <a:spLocks noChangeShapeType="1"/>
          </p:cNvSpPr>
          <p:nvPr/>
        </p:nvSpPr>
        <p:spPr bwMode="auto">
          <a:xfrm flipH="1" flipV="1">
            <a:off x="1242215" y="2965158"/>
            <a:ext cx="2529684" cy="6641"/>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cxnSp>
        <p:nvCxnSpPr>
          <p:cNvPr id="20" name="Straight Connector 19"/>
          <p:cNvCxnSpPr/>
          <p:nvPr/>
        </p:nvCxnSpPr>
        <p:spPr>
          <a:xfrm>
            <a:off x="2590800" y="1800225"/>
            <a:ext cx="2971800" cy="27717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 Box 9"/>
          <p:cNvSpPr txBox="1">
            <a:spLocks noChangeArrowheads="1"/>
          </p:cNvSpPr>
          <p:nvPr/>
        </p:nvSpPr>
        <p:spPr bwMode="auto">
          <a:xfrm>
            <a:off x="3341533" y="3237659"/>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31" name="Rectangle 15"/>
          <p:cNvSpPr>
            <a:spLocks noChangeArrowheads="1"/>
          </p:cNvSpPr>
          <p:nvPr/>
        </p:nvSpPr>
        <p:spPr bwMode="auto">
          <a:xfrm>
            <a:off x="3205162"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err="1" smtClean="0">
                <a:solidFill>
                  <a:srgbClr val="1F1A17"/>
                </a:solidFill>
                <a:latin typeface="Arial" pitchFamily="34" charset="0"/>
              </a:rPr>
              <a:t>Q</a:t>
            </a:r>
            <a:r>
              <a:rPr lang="en-US" sz="1700" b="1" baseline="-25000" dirty="0" err="1" smtClean="0">
                <a:solidFill>
                  <a:srgbClr val="1F1A17"/>
                </a:solidFill>
                <a:latin typeface="Arial" pitchFamily="34" charset="0"/>
              </a:rPr>
              <a:t>f</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5" name="Line 34"/>
          <p:cNvSpPr>
            <a:spLocks noChangeShapeType="1"/>
          </p:cNvSpPr>
          <p:nvPr/>
        </p:nvSpPr>
        <p:spPr bwMode="auto">
          <a:xfrm flipH="1">
            <a:off x="3319144"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1" name="Line 17"/>
          <p:cNvSpPr>
            <a:spLocks noChangeShapeType="1"/>
          </p:cNvSpPr>
          <p:nvPr/>
        </p:nvSpPr>
        <p:spPr bwMode="auto">
          <a:xfrm flipV="1">
            <a:off x="3310731" y="1781145"/>
            <a:ext cx="0" cy="3736338"/>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2" name="Text Box 12"/>
          <p:cNvSpPr txBox="1">
            <a:spLocks noChangeArrowheads="1"/>
          </p:cNvSpPr>
          <p:nvPr/>
        </p:nvSpPr>
        <p:spPr bwMode="auto">
          <a:xfrm>
            <a:off x="2887663" y="137160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prstClr val="black"/>
                </a:solidFill>
                <a:latin typeface="Arial" charset="0"/>
              </a:rPr>
              <a:t>LRAS</a:t>
            </a:r>
            <a:endParaRPr lang="en-US" altLang="en-US" sz="2000" b="1" i="1" baseline="-25000" dirty="0" smtClean="0">
              <a:solidFill>
                <a:prstClr val="black"/>
              </a:solidFill>
              <a:latin typeface="Arial" charset="0"/>
            </a:endParaRPr>
          </a:p>
        </p:txBody>
      </p:sp>
      <p:sp>
        <p:nvSpPr>
          <p:cNvPr id="43" name="Rounded Rectangle 42"/>
          <p:cNvSpPr/>
          <p:nvPr/>
        </p:nvSpPr>
        <p:spPr>
          <a:xfrm>
            <a:off x="6324600" y="1295400"/>
            <a:ext cx="2590800" cy="1524000"/>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300" dirty="0" smtClean="0">
                <a:solidFill>
                  <a:prstClr val="white">
                    <a:lumMod val="95000"/>
                  </a:prstClr>
                </a:solidFill>
                <a:latin typeface="Arial" panose="020B0604020202020204" pitchFamily="34" charset="0"/>
                <a:cs typeface="Arial" panose="020B0604020202020204" pitchFamily="34" charset="0"/>
              </a:rPr>
              <a:t>When an economy is above its full employment output level…</a:t>
            </a:r>
          </a:p>
        </p:txBody>
      </p:sp>
      <p:sp>
        <p:nvSpPr>
          <p:cNvPr id="30" name="Rectangle 7"/>
          <p:cNvSpPr>
            <a:spLocks noChangeArrowheads="1"/>
          </p:cNvSpPr>
          <p:nvPr/>
        </p:nvSpPr>
        <p:spPr bwMode="auto">
          <a:xfrm>
            <a:off x="838200" y="3388053"/>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8" name="Line 23"/>
          <p:cNvSpPr>
            <a:spLocks noChangeShapeType="1"/>
          </p:cNvSpPr>
          <p:nvPr/>
        </p:nvSpPr>
        <p:spPr bwMode="auto">
          <a:xfrm>
            <a:off x="1090613" y="3540453"/>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9" name="Line 13"/>
          <p:cNvSpPr>
            <a:spLocks noChangeShapeType="1"/>
          </p:cNvSpPr>
          <p:nvPr/>
        </p:nvSpPr>
        <p:spPr bwMode="auto">
          <a:xfrm flipH="1">
            <a:off x="1219200" y="3540453"/>
            <a:ext cx="2072640"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40" name="Text Box 9"/>
          <p:cNvSpPr txBox="1">
            <a:spLocks noChangeArrowheads="1"/>
          </p:cNvSpPr>
          <p:nvPr/>
        </p:nvSpPr>
        <p:spPr bwMode="auto">
          <a:xfrm>
            <a:off x="3886200" y="272409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e</a:t>
            </a:r>
            <a:endParaRPr lang="en-US" altLang="en-US" sz="2000" b="1" i="1" baseline="-25000" dirty="0" smtClean="0">
              <a:solidFill>
                <a:prstClr val="black"/>
              </a:solidFill>
              <a:latin typeface="Arial" charset="0"/>
              <a:cs typeface="Arial" charset="0"/>
            </a:endParaRPr>
          </a:p>
        </p:txBody>
      </p:sp>
      <p:sp>
        <p:nvSpPr>
          <p:cNvPr id="45" name="Rectangle 15"/>
          <p:cNvSpPr>
            <a:spLocks noChangeArrowheads="1"/>
          </p:cNvSpPr>
          <p:nvPr/>
        </p:nvSpPr>
        <p:spPr bwMode="auto">
          <a:xfrm>
            <a:off x="3738562"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46" name="Line 34"/>
          <p:cNvSpPr>
            <a:spLocks noChangeShapeType="1"/>
          </p:cNvSpPr>
          <p:nvPr/>
        </p:nvSpPr>
        <p:spPr bwMode="auto">
          <a:xfrm flipH="1">
            <a:off x="3852544"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cxnSp>
        <p:nvCxnSpPr>
          <p:cNvPr id="47" name="Straight Connector 34"/>
          <p:cNvCxnSpPr>
            <a:cxnSpLocks noChangeShapeType="1"/>
          </p:cNvCxnSpPr>
          <p:nvPr/>
        </p:nvCxnSpPr>
        <p:spPr bwMode="auto">
          <a:xfrm>
            <a:off x="3825240" y="3048000"/>
            <a:ext cx="31408" cy="2484434"/>
          </a:xfrm>
          <a:prstGeom prst="line">
            <a:avLst/>
          </a:prstGeom>
          <a:noFill/>
          <a:ln w="22225" algn="ctr">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cxnSp>
      <p:cxnSp>
        <p:nvCxnSpPr>
          <p:cNvPr id="48" name="Straight Connector 47"/>
          <p:cNvCxnSpPr/>
          <p:nvPr/>
        </p:nvCxnSpPr>
        <p:spPr>
          <a:xfrm>
            <a:off x="2590800" y="1800225"/>
            <a:ext cx="2971800" cy="2771775"/>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Text Box 12"/>
          <p:cNvSpPr txBox="1">
            <a:spLocks noChangeArrowheads="1"/>
          </p:cNvSpPr>
          <p:nvPr/>
        </p:nvSpPr>
        <p:spPr bwMode="auto">
          <a:xfrm>
            <a:off x="5029200" y="50292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C0504D"/>
                </a:solidFill>
                <a:latin typeface="Arial" charset="0"/>
              </a:rPr>
              <a:t>AD</a:t>
            </a:r>
            <a:r>
              <a:rPr lang="en-US" altLang="en-US" sz="2000" b="1" baseline="-25000" dirty="0">
                <a:solidFill>
                  <a:srgbClr val="C0504D"/>
                </a:solidFill>
                <a:latin typeface="Arial" charset="0"/>
              </a:rPr>
              <a:t>1</a:t>
            </a:r>
            <a:endParaRPr lang="en-US" altLang="en-US" sz="2000" b="1" baseline="-25000" dirty="0" smtClean="0">
              <a:solidFill>
                <a:srgbClr val="C0504D"/>
              </a:solidFill>
              <a:latin typeface="Arial" charset="0"/>
            </a:endParaRPr>
          </a:p>
        </p:txBody>
      </p:sp>
      <p:sp>
        <p:nvSpPr>
          <p:cNvPr id="44" name="Oval 19"/>
          <p:cNvSpPr>
            <a:spLocks noChangeArrowheads="1"/>
          </p:cNvSpPr>
          <p:nvPr/>
        </p:nvSpPr>
        <p:spPr bwMode="auto">
          <a:xfrm>
            <a:off x="3733800" y="28651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62" name="TextBox 61"/>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63" name="Oval 19"/>
          <p:cNvSpPr>
            <a:spLocks noChangeArrowheads="1"/>
          </p:cNvSpPr>
          <p:nvPr/>
        </p:nvSpPr>
        <p:spPr bwMode="auto">
          <a:xfrm>
            <a:off x="3200400" y="33985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06606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0.00417 0.00208 L -0.05416 0.07981 " pathEditMode="relative" rAng="0" ptsTypes="AA">
                                      <p:cBhvr>
                                        <p:cTn id="13" dur="2000" fill="hold"/>
                                        <p:tgtEl>
                                          <p:spTgt spid="48"/>
                                        </p:tgtEl>
                                        <p:attrNameLst>
                                          <p:attrName>ppt_x</p:attrName>
                                          <p:attrName>ppt_y</p:attrName>
                                        </p:attrNameLst>
                                      </p:cBhvr>
                                      <p:rCtr x="-2917" y="3886"/>
                                    </p:animMotion>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right)">
                                      <p:cBhvr>
                                        <p:cTn id="31" dur="500"/>
                                        <p:tgtEl>
                                          <p:spTgt spid="39"/>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23" grpId="0"/>
      <p:bldP spid="30" grpId="0"/>
      <p:bldP spid="38" grpId="0" animBg="1"/>
      <p:bldP spid="39" grpId="0" animBg="1"/>
      <p:bldP spid="46" grpId="0" animBg="1"/>
      <p:bldP spid="49" grpId="0"/>
      <p:bldP spid="6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76200" y="381000"/>
            <a:ext cx="7952382"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76200" y="381000"/>
            <a:ext cx="8021748" cy="569387"/>
          </a:xfrm>
          <a:prstGeom prst="rect">
            <a:avLst/>
          </a:prstGeom>
          <a:noFill/>
        </p:spPr>
        <p:txBody>
          <a:bodyPr wrap="none" rtlCol="0">
            <a:spAutoFit/>
          </a:bodyPr>
          <a:lstStyle/>
          <a:p>
            <a:r>
              <a:rPr lang="en-US" sz="3100" dirty="0" smtClean="0">
                <a:solidFill>
                  <a:prstClr val="white"/>
                </a:solidFill>
                <a:latin typeface="Century Gothic" panose="020B0502020202020204" pitchFamily="34" charset="0"/>
              </a:rPr>
              <a:t>FISCAL POLICY AND AGGREGATE SUPPLY</a:t>
            </a:r>
            <a:endParaRPr lang="en-US" sz="31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33055"/>
            <a:ext cx="7620000" cy="539634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 goal of supply-side fiscal policy is to </a:t>
            </a:r>
            <a:r>
              <a:rPr lang="en-US" altLang="en-US" dirty="0" smtClean="0">
                <a:solidFill>
                  <a:srgbClr val="F79646"/>
                </a:solidFill>
                <a:latin typeface="Arial" panose="020B0604020202020204" pitchFamily="34" charset="0"/>
                <a:cs typeface="Arial" panose="020B0604020202020204" pitchFamily="34" charset="0"/>
              </a:rPr>
              <a:t>promote growth</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t>
            </a:r>
            <a:r>
              <a:rPr lang="en-US" altLang="en-US" dirty="0" smtClean="0">
                <a:solidFill>
                  <a:srgbClr val="F79646"/>
                </a:solidFill>
                <a:latin typeface="Arial" panose="020B0604020202020204" pitchFamily="34" charset="0"/>
                <a:cs typeface="Arial" panose="020B0604020202020204" pitchFamily="34" charset="0"/>
              </a:rPr>
              <a:t>reduce unemployment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and </a:t>
            </a:r>
            <a:r>
              <a:rPr lang="en-US" altLang="en-US" dirty="0" smtClean="0">
                <a:solidFill>
                  <a:srgbClr val="F79646"/>
                </a:solidFill>
                <a:latin typeface="Arial" panose="020B0604020202020204" pitchFamily="34" charset="0"/>
                <a:cs typeface="Arial" panose="020B0604020202020204" pitchFamily="34" charset="0"/>
              </a:rPr>
              <a:t>stabilize prices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They are designed to </a:t>
            </a:r>
            <a:r>
              <a:rPr lang="en-US" altLang="en-US" dirty="0" smtClean="0">
                <a:solidFill>
                  <a:srgbClr val="F79646"/>
                </a:solidFill>
                <a:latin typeface="Arial" panose="020B0604020202020204" pitchFamily="34" charset="0"/>
                <a:cs typeface="Arial" panose="020B0604020202020204" pitchFamily="34" charset="0"/>
              </a:rPr>
              <a:t>shift the long-run aggregate supply</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curve to the right.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They do not always require a tradeoff between price levels and output.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They require </a:t>
            </a:r>
            <a:r>
              <a:rPr lang="en-US" altLang="en-US" dirty="0" smtClean="0">
                <a:solidFill>
                  <a:srgbClr val="F79646"/>
                </a:solidFill>
                <a:latin typeface="Arial" panose="020B0604020202020204" pitchFamily="34" charset="0"/>
                <a:cs typeface="Arial" panose="020B0604020202020204" pitchFamily="34" charset="0"/>
              </a:rPr>
              <a:t>more time to work</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than demand-side policies.</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18</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03026790"/>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3563" y="1828799"/>
            <a:ext cx="7008837" cy="3200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52400" y="381000"/>
            <a:ext cx="6553200"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16281" y="378098"/>
            <a:ext cx="5992346"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SUPPLY-SIDE FISCAL POLICIES</a:t>
            </a:r>
            <a:endParaRPr lang="en-US" sz="3300" dirty="0">
              <a:solidFill>
                <a:prstClr val="white"/>
              </a:solidFill>
              <a:latin typeface="Century Gothic" panose="020B0502020202020204" pitchFamily="34" charset="0"/>
            </a:endParaRPr>
          </a:p>
        </p:txBody>
      </p:sp>
      <p:sp>
        <p:nvSpPr>
          <p:cNvPr id="7" name="Content Placeholder 2"/>
          <p:cNvSpPr txBox="1">
            <a:spLocks/>
          </p:cNvSpPr>
          <p:nvPr/>
        </p:nvSpPr>
        <p:spPr>
          <a:xfrm>
            <a:off x="1143000" y="1219200"/>
            <a:ext cx="7010399" cy="3752794"/>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black">
                    <a:lumMod val="50000"/>
                    <a:lumOff val="50000"/>
                  </a:prstClr>
                </a:solidFill>
                <a:latin typeface="Century Gothic" panose="020B0502020202020204" pitchFamily="34" charset="0"/>
                <a:cs typeface="Arial" panose="020B0604020202020204" pitchFamily="34" charset="0"/>
              </a:rPr>
              <a:t>EXAMPLES OF SUPPLY-SIDE POLICY:</a:t>
            </a:r>
            <a:endParaRPr lang="en-US" altLang="en-US" dirty="0" smtClean="0">
              <a:solidFill>
                <a:srgbClr val="F79646"/>
              </a:solidFill>
              <a:latin typeface="Century Gothic" panose="020B0502020202020204" pitchFamily="34" charset="0"/>
              <a:cs typeface="Arial" panose="020B0604020202020204" pitchFamily="34" charset="0"/>
            </a:endParaRPr>
          </a:p>
          <a:p>
            <a:pPr algn="l">
              <a:buClr>
                <a:prstClr val="black">
                  <a:lumMod val="65000"/>
                  <a:lumOff val="35000"/>
                </a:prstClr>
              </a:buClr>
            </a:pPr>
            <a:endParaRPr lang="en-US" altLang="en-US" sz="1200" dirty="0">
              <a:solidFill>
                <a:srgbClr val="F79646"/>
              </a:solidFill>
              <a:latin typeface="Century Gothic" panose="020B0502020202020204" pitchFamily="34" charset="0"/>
              <a:cs typeface="Arial" panose="020B0604020202020204" pitchFamily="34" charset="0"/>
            </a:endParaRPr>
          </a:p>
          <a:p>
            <a:pPr algn="l">
              <a:buClr>
                <a:prstClr val="black">
                  <a:lumMod val="65000"/>
                  <a:lumOff val="35000"/>
                </a:prstClr>
              </a:buClr>
            </a:pPr>
            <a:r>
              <a:rPr lang="en-US" altLang="en-US" dirty="0">
                <a:solidFill>
                  <a:prstClr val="black">
                    <a:lumMod val="50000"/>
                    <a:lumOff val="50000"/>
                  </a:prstClr>
                </a:solidFill>
                <a:latin typeface="Arial" panose="020B0604020202020204" pitchFamily="34" charset="0"/>
                <a:cs typeface="Arial" panose="020B0604020202020204" pitchFamily="34" charset="0"/>
              </a:rPr>
              <a:t>S</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pending on </a:t>
            </a:r>
            <a:r>
              <a:rPr lang="en-US" altLang="en-US" dirty="0" smtClean="0">
                <a:solidFill>
                  <a:srgbClr val="F79646"/>
                </a:solidFill>
                <a:latin typeface="Arial" panose="020B0604020202020204" pitchFamily="34" charset="0"/>
                <a:cs typeface="Arial" panose="020B0604020202020204" pitchFamily="34" charset="0"/>
              </a:rPr>
              <a:t>infrastructure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r>
              <a:rPr lang="en-US" altLang="en-US" dirty="0" smtClean="0">
                <a:solidFill>
                  <a:srgbClr val="F79646"/>
                </a:solidFill>
                <a:latin typeface="Arial" panose="020B0604020202020204" pitchFamily="34" charset="0"/>
                <a:cs typeface="Arial" panose="020B0604020202020204" pitchFamily="34" charset="0"/>
              </a:rPr>
              <a:t> education</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and </a:t>
            </a:r>
            <a:r>
              <a:rPr lang="en-US" altLang="en-US" dirty="0" smtClean="0">
                <a:solidFill>
                  <a:srgbClr val="F79646"/>
                </a:solidFill>
                <a:latin typeface="Arial" panose="020B0604020202020204" pitchFamily="34" charset="0"/>
                <a:cs typeface="Arial" panose="020B0604020202020204" pitchFamily="34" charset="0"/>
              </a:rPr>
              <a:t>technology</a:t>
            </a: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sz="10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r>
              <a:rPr lang="en-US" altLang="en-US" dirty="0">
                <a:solidFill>
                  <a:prstClr val="black">
                    <a:lumMod val="50000"/>
                    <a:lumOff val="50000"/>
                  </a:prstClr>
                </a:solidFill>
                <a:latin typeface="Arial" panose="020B0604020202020204" pitchFamily="34" charset="0"/>
                <a:cs typeface="Arial" panose="020B0604020202020204" pitchFamily="34" charset="0"/>
              </a:rPr>
              <a:t>R</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educing </a:t>
            </a:r>
            <a:r>
              <a:rPr lang="en-US" altLang="en-US" dirty="0" smtClean="0">
                <a:solidFill>
                  <a:srgbClr val="F79646"/>
                </a:solidFill>
                <a:latin typeface="Arial" panose="020B0604020202020204" pitchFamily="34" charset="0"/>
                <a:cs typeface="Arial" panose="020B0604020202020204" pitchFamily="34" charset="0"/>
              </a:rPr>
              <a:t>tax rates</a:t>
            </a: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sz="11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r>
              <a:rPr lang="en-US" altLang="en-US" dirty="0">
                <a:solidFill>
                  <a:prstClr val="black">
                    <a:lumMod val="50000"/>
                    <a:lumOff val="50000"/>
                  </a:prstClr>
                </a:solidFill>
                <a:latin typeface="Arial" panose="020B0604020202020204" pitchFamily="34" charset="0"/>
                <a:cs typeface="Arial" panose="020B0604020202020204" pitchFamily="34" charset="0"/>
              </a:rPr>
              <a:t>E</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xpanding </a:t>
            </a:r>
            <a:r>
              <a:rPr lang="en-US" altLang="en-US" dirty="0" smtClean="0">
                <a:solidFill>
                  <a:srgbClr val="F79646"/>
                </a:solidFill>
                <a:latin typeface="Arial" panose="020B0604020202020204" pitchFamily="34" charset="0"/>
                <a:cs typeface="Arial" panose="020B0604020202020204" pitchFamily="34" charset="0"/>
              </a:rPr>
              <a:t>investment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and </a:t>
            </a:r>
            <a:r>
              <a:rPr lang="en-US" altLang="en-US" dirty="0" smtClean="0">
                <a:solidFill>
                  <a:srgbClr val="F79646"/>
                </a:solidFill>
                <a:latin typeface="Arial" panose="020B0604020202020204" pitchFamily="34" charset="0"/>
                <a:cs typeface="Arial" panose="020B0604020202020204" pitchFamily="34" charset="0"/>
              </a:rPr>
              <a:t>reducing regulations</a:t>
            </a: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dirty="0" smtClean="0">
              <a:solidFill>
                <a:prstClr val="black">
                  <a:lumMod val="50000"/>
                  <a:lumOff val="50000"/>
                </a:prstClr>
              </a:solidFill>
              <a:latin typeface="Century Gothic" panose="020B0502020202020204" pitchFamily="34" charset="0"/>
              <a:cs typeface="Arial" panose="020B0604020202020204" pitchFamily="34" charset="0"/>
            </a:endParaRPr>
          </a:p>
          <a:p>
            <a:pPr algn="l">
              <a:buClr>
                <a:prstClr val="black">
                  <a:lumMod val="65000"/>
                  <a:lumOff val="35000"/>
                </a:prstClr>
              </a:buClr>
            </a:pPr>
            <a:endParaRPr lang="en-US" altLang="en-US" sz="1200" dirty="0">
              <a:solidFill>
                <a:prstClr val="black">
                  <a:lumMod val="50000"/>
                  <a:lumOff val="50000"/>
                </a:prstClr>
              </a:solidFill>
              <a:latin typeface="Century Gothic" panose="020B0502020202020204" pitchFamily="34" charset="0"/>
              <a:cs typeface="Arial" panose="020B0604020202020204" pitchFamily="34" charset="0"/>
            </a:endParaRPr>
          </a:p>
        </p:txBody>
      </p:sp>
      <p:sp>
        <p:nvSpPr>
          <p:cNvPr id="23" name="Oval 22"/>
          <p:cNvSpPr/>
          <p:nvPr/>
        </p:nvSpPr>
        <p:spPr>
          <a:xfrm>
            <a:off x="534442" y="2085468"/>
            <a:ext cx="457200" cy="49539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230685" y="1694527"/>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25" name="Oval 24"/>
          <p:cNvSpPr/>
          <p:nvPr/>
        </p:nvSpPr>
        <p:spPr>
          <a:xfrm>
            <a:off x="534442" y="2989928"/>
            <a:ext cx="458243" cy="6667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230685" y="2667000"/>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19</a:t>
            </a:fld>
            <a:endParaRPr lang="en-US" sz="1100" dirty="0">
              <a:solidFill>
                <a:prstClr val="white"/>
              </a:solidFill>
              <a:latin typeface="Century Gothic" panose="020B0502020202020204" pitchFamily="34" charset="0"/>
            </a:endParaRPr>
          </a:p>
        </p:txBody>
      </p:sp>
      <p:sp>
        <p:nvSpPr>
          <p:cNvPr id="18" name="TextBox 1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9" name="Content Placeholder 2"/>
          <p:cNvSpPr txBox="1">
            <a:spLocks/>
          </p:cNvSpPr>
          <p:nvPr/>
        </p:nvSpPr>
        <p:spPr>
          <a:xfrm>
            <a:off x="380999" y="5181600"/>
            <a:ext cx="7772399" cy="1066800"/>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000" dirty="0" smtClean="0">
                <a:solidFill>
                  <a:prstClr val="black">
                    <a:lumMod val="65000"/>
                    <a:lumOff val="35000"/>
                  </a:prstClr>
                </a:solidFill>
                <a:latin typeface="Arial" panose="020B0604020202020204" pitchFamily="34" charset="0"/>
                <a:cs typeface="Arial" panose="020B0604020202020204" pitchFamily="34" charset="0"/>
              </a:rPr>
              <a:t>These factors have helped to keep interest rates and inflation low for several decades.</a:t>
            </a:r>
          </a:p>
        </p:txBody>
      </p:sp>
      <p:sp>
        <p:nvSpPr>
          <p:cNvPr id="20" name="Oval 19"/>
          <p:cNvSpPr/>
          <p:nvPr/>
        </p:nvSpPr>
        <p:spPr>
          <a:xfrm>
            <a:off x="534442" y="3904328"/>
            <a:ext cx="458243" cy="66674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230685" y="3581400"/>
            <a:ext cx="1064715" cy="1277273"/>
          </a:xfrm>
          <a:prstGeom prst="rect">
            <a:avLst/>
          </a:prstGeom>
          <a:noFill/>
        </p:spPr>
        <p:txBody>
          <a:bodyPr wrap="none" rtlCol="0">
            <a:spAutoFit/>
          </a:bodyPr>
          <a:lstStyle/>
          <a:p>
            <a:r>
              <a:rPr lang="en-US" sz="7700" dirty="0" smtClean="0">
                <a:solidFill>
                  <a:prstClr val="black">
                    <a:lumMod val="50000"/>
                    <a:lumOff val="50000"/>
                  </a:prstClr>
                </a:solidFill>
                <a:latin typeface="Century Gothic" pitchFamily="34" charset="0"/>
                <a:cs typeface="Arial" pitchFamily="34" charset="0"/>
                <a:sym typeface="Wingdings"/>
              </a:rPr>
              <a:t></a:t>
            </a:r>
            <a:endParaRPr lang="en-US" sz="7700" dirty="0">
              <a:solidFill>
                <a:prstClr val="black">
                  <a:lumMod val="50000"/>
                  <a:lumOff val="50000"/>
                </a:prstClr>
              </a:solidFill>
              <a:latin typeface="Century Gothic" pitchFamily="34" charset="0"/>
              <a:cs typeface="Arial" pitchFamily="34" charset="0"/>
            </a:endParaRPr>
          </a:p>
        </p:txBody>
      </p:sp>
    </p:spTree>
    <p:extLst>
      <p:ext uri="{BB962C8B-B14F-4D97-AF65-F5344CB8AC3E}">
        <p14:creationId xmlns:p14="http://schemas.microsoft.com/office/powerpoint/2010/main" val="1286321022"/>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
          <p:cNvSpPr txBox="1">
            <a:spLocks/>
          </p:cNvSpPr>
          <p:nvPr/>
        </p:nvSpPr>
        <p:spPr>
          <a:xfrm>
            <a:off x="579121" y="1447800"/>
            <a:ext cx="6888480" cy="4800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the tools</a:t>
            </a:r>
            <a:r>
              <a:rPr lang="en-US" sz="2600" dirty="0" smtClean="0">
                <a:solidFill>
                  <a:schemeClr val="accent6"/>
                </a:solidFill>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that governments use to influence </a:t>
            </a:r>
            <a:r>
              <a:rPr lang="en-US" sz="2600" dirty="0" smtClean="0">
                <a:solidFill>
                  <a:schemeClr val="accent6"/>
                </a:solidFill>
                <a:latin typeface="Arial" panose="020B0604020202020204" pitchFamily="34" charset="0"/>
                <a:cs typeface="Arial" panose="020B0604020202020204" pitchFamily="34" charset="0"/>
              </a:rPr>
              <a:t>aggregate demand</a:t>
            </a:r>
            <a:r>
              <a:rPr lang="en-US" sz="2600" dirty="0" smtClean="0">
                <a:latin typeface="Arial" panose="020B0604020202020204" pitchFamily="34" charset="0"/>
                <a:cs typeface="Arial" panose="020B0604020202020204" pitchFamily="34" charset="0"/>
              </a:rPr>
              <a:t>.</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a:t>
            </a:r>
            <a:r>
              <a:rPr lang="en-US" sz="2600" dirty="0" smtClean="0">
                <a:solidFill>
                  <a:schemeClr val="accent6"/>
                </a:solidFill>
                <a:latin typeface="Arial" panose="020B0604020202020204" pitchFamily="34" charset="0"/>
                <a:cs typeface="Arial" panose="020B0604020202020204" pitchFamily="34" charset="0"/>
              </a:rPr>
              <a:t>expansionary and contractionary fiscal policy</a:t>
            </a:r>
            <a:r>
              <a:rPr lang="en-US" sz="2600" dirty="0" smtClean="0">
                <a:latin typeface="Arial" panose="020B0604020202020204" pitchFamily="34" charset="0"/>
                <a:cs typeface="Arial" panose="020B0604020202020204" pitchFamily="34" charset="0"/>
              </a:rPr>
              <a:t>.</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Determine the influence that the </a:t>
            </a:r>
            <a:r>
              <a:rPr lang="en-US" sz="2600" dirty="0" smtClean="0">
                <a:solidFill>
                  <a:schemeClr val="accent6"/>
                </a:solidFill>
                <a:latin typeface="Arial" panose="020B0604020202020204" pitchFamily="34" charset="0"/>
                <a:cs typeface="Arial" panose="020B0604020202020204" pitchFamily="34" charset="0"/>
              </a:rPr>
              <a:t>multiplier effect</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has on government spending and aggregate output.</a:t>
            </a:r>
            <a:endParaRPr lang="en-US" sz="2600" dirty="0" smtClean="0">
              <a:solidFill>
                <a:srgbClr val="00B050"/>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the </a:t>
            </a:r>
            <a:r>
              <a:rPr lang="en-US" sz="2600" dirty="0" smtClean="0">
                <a:solidFill>
                  <a:schemeClr val="accent6"/>
                </a:solidFill>
                <a:latin typeface="Arial" panose="020B0604020202020204" pitchFamily="34" charset="0"/>
                <a:cs typeface="Arial" panose="020B0604020202020204" pitchFamily="34" charset="0"/>
              </a:rPr>
              <a:t>fiscal policies </a:t>
            </a:r>
            <a:r>
              <a:rPr lang="en-US" sz="2600" dirty="0" smtClean="0">
                <a:latin typeface="Arial" panose="020B0604020202020204" pitchFamily="34" charset="0"/>
                <a:cs typeface="Arial" panose="020B0604020202020204" pitchFamily="34" charset="0"/>
              </a:rPr>
              <a:t>that governments use to influence aggregate supply.</a:t>
            </a:r>
            <a:endParaRPr lang="en-US" altLang="en-US" dirty="0">
              <a:latin typeface="Arial" charset="0"/>
              <a:ea typeface="ＭＳ Ｐゴシック" pitchFamily="34" charset="-128"/>
              <a:cs typeface="Tahoma" pitchFamily="34" charset="0"/>
            </a:endParaRPr>
          </a:p>
          <a:p>
            <a:pPr lvl="1" indent="-457200" algn="l">
              <a:buFont typeface="Wingdings" panose="05000000000000000000" pitchFamily="2" charset="2"/>
              <a:buChar char=""/>
              <a:defRPr/>
            </a:pPr>
            <a:endParaRPr lang="en-US" altLang="en-US" dirty="0" smtClean="0">
              <a:solidFill>
                <a:srgbClr val="C00000"/>
              </a:solidFill>
              <a:latin typeface="Arial" charset="0"/>
              <a:cs typeface="Arial" charset="0"/>
            </a:endParaRPr>
          </a:p>
          <a:p>
            <a:pPr marL="457200" indent="-457200" algn="l">
              <a:buFont typeface="Wingdings" panose="05000000000000000000" pitchFamily="2" charset="2"/>
              <a:buChar char=""/>
              <a:defRPr/>
            </a:pPr>
            <a:endParaRPr lang="en-US" sz="2600" dirty="0" smtClean="0">
              <a:solidFill>
                <a:schemeClr val="accent6"/>
              </a:solidFill>
              <a:latin typeface="Arial" panose="020B0604020202020204" pitchFamily="34" charset="0"/>
              <a:cs typeface="Arial" panose="020B0604020202020204" pitchFamily="34" charset="0"/>
            </a:endParaRPr>
          </a:p>
        </p:txBody>
      </p:sp>
      <p:sp>
        <p:nvSpPr>
          <p:cNvPr id="7" name="TextBox 6"/>
          <p:cNvSpPr txBox="1"/>
          <p:nvPr/>
        </p:nvSpPr>
        <p:spPr>
          <a:xfrm>
            <a:off x="304800" y="420916"/>
            <a:ext cx="455765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CHAPTER OBJECTIVES</a:t>
            </a:r>
            <a:endParaRPr lang="en-US" sz="33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a:t>
            </a:fld>
            <a:endParaRPr lang="en-US" sz="1100" dirty="0">
              <a:solidFill>
                <a:schemeClr val="bg1"/>
              </a:solidFill>
              <a:latin typeface="Century Gothic" panose="020B0502020202020204" pitchFamily="34" charset="0"/>
            </a:endParaRPr>
          </a:p>
        </p:txBody>
      </p:sp>
      <p:sp>
        <p:nvSpPr>
          <p:cNvPr id="8" name="TextBox 7"/>
          <p:cNvSpPr txBox="1"/>
          <p:nvPr/>
        </p:nvSpPr>
        <p:spPr>
          <a:xfrm>
            <a:off x="7315200" y="5638800"/>
            <a:ext cx="688009" cy="769441"/>
          </a:xfrm>
          <a:prstGeom prst="rect">
            <a:avLst/>
          </a:prstGeom>
          <a:noFill/>
        </p:spPr>
        <p:txBody>
          <a:bodyPr wrap="none" rtlCol="0">
            <a:spAutoFit/>
          </a:bodyPr>
          <a:lstStyle/>
          <a:p>
            <a:r>
              <a:rPr lang="en-US" sz="4400" dirty="0" smtClean="0">
                <a:solidFill>
                  <a:schemeClr val="tx1">
                    <a:lumMod val="50000"/>
                    <a:lumOff val="50000"/>
                  </a:schemeClr>
                </a:solidFill>
                <a:sym typeface="Wingdings 3"/>
              </a:rPr>
              <a:t></a:t>
            </a:r>
            <a:endParaRPr lang="en-US" sz="4400" dirty="0">
              <a:solidFill>
                <a:schemeClr val="tx1">
                  <a:lumMod val="50000"/>
                  <a:lumOff val="50000"/>
                </a:schemeClr>
              </a:solidFill>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65423175"/>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42081" y="228600"/>
            <a:ext cx="7706519" cy="553998"/>
          </a:xfrm>
          <a:prstGeom prst="rect">
            <a:avLst/>
          </a:prstGeom>
          <a:noFill/>
        </p:spPr>
        <p:txBody>
          <a:bodyPr wrap="square" rtlCol="0">
            <a:spAutoFit/>
          </a:bodyPr>
          <a:lstStyle/>
          <a:p>
            <a:pPr algn="ctr"/>
            <a:r>
              <a:rPr lang="en-US" sz="3000" dirty="0" smtClean="0">
                <a:solidFill>
                  <a:prstClr val="white"/>
                </a:solidFill>
                <a:latin typeface="Century Gothic" panose="020B0502020202020204" pitchFamily="34" charset="0"/>
              </a:rPr>
              <a:t>FISCAL POLICY AND AGGREGATE SUPPLY</a:t>
            </a:r>
            <a:endParaRPr lang="en-US" sz="30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20</a:t>
            </a:fld>
            <a:endParaRPr lang="en-US" sz="1100" dirty="0">
              <a:solidFill>
                <a:prstClr val="white"/>
              </a:solidFill>
              <a:latin typeface="Century Gothic" panose="020B0502020202020204" pitchFamily="34" charset="0"/>
            </a:endParaRPr>
          </a:p>
        </p:txBody>
      </p:sp>
      <p:sp>
        <p:nvSpPr>
          <p:cNvPr id="24" name="Rectangle 14"/>
          <p:cNvSpPr>
            <a:spLocks noChangeArrowheads="1"/>
          </p:cNvSpPr>
          <p:nvPr/>
        </p:nvSpPr>
        <p:spPr bwMode="auto">
          <a:xfrm>
            <a:off x="1020762" y="5605462"/>
            <a:ext cx="122238" cy="261938"/>
          </a:xfrm>
          <a:prstGeom prst="rect">
            <a:avLst/>
          </a:prstGeom>
          <a:noFill/>
          <a:ln w="9525">
            <a:noFill/>
            <a:miter lim="800000"/>
            <a:headEnd/>
            <a:tailEnd/>
          </a:ln>
        </p:spPr>
        <p:txBody>
          <a:bodyPr wrap="none" lIns="0" tIns="0" rIns="0" bIns="0">
            <a:spAutoFit/>
          </a:bodyPr>
          <a:lstStyle/>
          <a:p>
            <a:pPr>
              <a:defRPr/>
            </a:pPr>
            <a:r>
              <a:rPr lang="en-US" sz="1700" b="1" dirty="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29" name="Text Box 12"/>
          <p:cNvSpPr txBox="1">
            <a:spLocks noChangeArrowheads="1"/>
          </p:cNvSpPr>
          <p:nvPr/>
        </p:nvSpPr>
        <p:spPr bwMode="auto">
          <a:xfrm>
            <a:off x="3954463" y="112389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70C0"/>
                </a:solidFill>
                <a:latin typeface="Arial" charset="0"/>
              </a:rPr>
              <a:t>SRAS</a:t>
            </a:r>
            <a:r>
              <a:rPr lang="en-US" altLang="en-US" sz="2000" b="1" baseline="-25000" dirty="0" smtClean="0">
                <a:solidFill>
                  <a:srgbClr val="0070C0"/>
                </a:solidFill>
                <a:latin typeface="Arial" charset="0"/>
              </a:rPr>
              <a:t>0</a:t>
            </a:r>
          </a:p>
        </p:txBody>
      </p:sp>
      <p:cxnSp>
        <p:nvCxnSpPr>
          <p:cNvPr id="32" name="Straight Connector 31"/>
          <p:cNvCxnSpPr/>
          <p:nvPr/>
        </p:nvCxnSpPr>
        <p:spPr>
          <a:xfrm flipV="1">
            <a:off x="1371600" y="1502568"/>
            <a:ext cx="2895600" cy="2919414"/>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 Box 13"/>
          <p:cNvSpPr txBox="1">
            <a:spLocks noChangeArrowheads="1"/>
          </p:cNvSpPr>
          <p:nvPr/>
        </p:nvSpPr>
        <p:spPr bwMode="auto">
          <a:xfrm rot="-5400000">
            <a:off x="-1293002" y="3262297"/>
            <a:ext cx="3600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AGGREGATE PRICE LEVEL (</a:t>
            </a:r>
            <a:r>
              <a:rPr lang="en-US" altLang="en-US" sz="1800" i="1" dirty="0" smtClean="0">
                <a:solidFill>
                  <a:prstClr val="black">
                    <a:lumMod val="75000"/>
                    <a:lumOff val="25000"/>
                  </a:prstClr>
                </a:solidFill>
              </a:rPr>
              <a:t>P</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228600" y="5954712"/>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AGGREGATE OUTPUT (</a:t>
            </a:r>
            <a:r>
              <a:rPr lang="en-US" altLang="en-US" sz="1800" i="1" dirty="0" smtClean="0">
                <a:solidFill>
                  <a:prstClr val="black">
                    <a:lumMod val="75000"/>
                    <a:lumOff val="25000"/>
                  </a:prstClr>
                </a:solidFill>
              </a:rPr>
              <a:t>Q</a:t>
            </a:r>
            <a:r>
              <a:rPr lang="en-US" altLang="en-US" sz="1800" dirty="0" smtClean="0">
                <a:solidFill>
                  <a:prstClr val="black">
                    <a:lumMod val="75000"/>
                    <a:lumOff val="25000"/>
                  </a:prstClr>
                </a:solidFill>
              </a:rPr>
              <a:t>)</a:t>
            </a:r>
            <a:endParaRPr lang="en-US" altLang="en-US" sz="1800" dirty="0">
              <a:solidFill>
                <a:prstClr val="black">
                  <a:lumMod val="75000"/>
                  <a:lumOff val="25000"/>
                </a:prstClr>
              </a:solidFill>
            </a:endParaRPr>
          </a:p>
        </p:txBody>
      </p:sp>
      <p:sp>
        <p:nvSpPr>
          <p:cNvPr id="18" name="Text Box 12"/>
          <p:cNvSpPr txBox="1">
            <a:spLocks noChangeArrowheads="1"/>
          </p:cNvSpPr>
          <p:nvPr/>
        </p:nvSpPr>
        <p:spPr bwMode="auto">
          <a:xfrm>
            <a:off x="5257800" y="4343400"/>
            <a:ext cx="693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FF0000"/>
                </a:solidFill>
                <a:latin typeface="Arial" charset="0"/>
              </a:rPr>
              <a:t>AD</a:t>
            </a:r>
            <a:r>
              <a:rPr lang="en-US" altLang="en-US" sz="2000" b="1" baseline="-25000" dirty="0" smtClean="0">
                <a:solidFill>
                  <a:srgbClr val="FF0000"/>
                </a:solidFill>
                <a:latin typeface="Arial" charset="0"/>
              </a:rPr>
              <a:t>0</a:t>
            </a:r>
          </a:p>
        </p:txBody>
      </p:sp>
      <p:cxnSp>
        <p:nvCxnSpPr>
          <p:cNvPr id="20" name="Straight Connector 19"/>
          <p:cNvCxnSpPr/>
          <p:nvPr/>
        </p:nvCxnSpPr>
        <p:spPr>
          <a:xfrm>
            <a:off x="2362200" y="1600200"/>
            <a:ext cx="2971800" cy="27717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 Box 9"/>
          <p:cNvSpPr txBox="1">
            <a:spLocks noChangeArrowheads="1"/>
          </p:cNvSpPr>
          <p:nvPr/>
        </p:nvSpPr>
        <p:spPr bwMode="auto">
          <a:xfrm>
            <a:off x="4306440" y="3105090"/>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b</a:t>
            </a:r>
            <a:endParaRPr lang="en-US" altLang="en-US" sz="2000" b="1" i="1" baseline="-25000" dirty="0" smtClean="0">
              <a:solidFill>
                <a:prstClr val="black"/>
              </a:solidFill>
              <a:latin typeface="Arial" charset="0"/>
              <a:cs typeface="Arial" charset="0"/>
            </a:endParaRPr>
          </a:p>
        </p:txBody>
      </p:sp>
      <p:sp>
        <p:nvSpPr>
          <p:cNvPr id="31" name="Rectangle 15"/>
          <p:cNvSpPr>
            <a:spLocks noChangeArrowheads="1"/>
          </p:cNvSpPr>
          <p:nvPr/>
        </p:nvSpPr>
        <p:spPr bwMode="auto">
          <a:xfrm>
            <a:off x="3202781" y="5585274"/>
            <a:ext cx="300038"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5" name="Line 34"/>
          <p:cNvSpPr>
            <a:spLocks noChangeShapeType="1"/>
          </p:cNvSpPr>
          <p:nvPr/>
        </p:nvSpPr>
        <p:spPr bwMode="auto">
          <a:xfrm flipH="1">
            <a:off x="3316763" y="5509074"/>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1" name="Line 17"/>
          <p:cNvSpPr>
            <a:spLocks noChangeShapeType="1"/>
          </p:cNvSpPr>
          <p:nvPr/>
        </p:nvSpPr>
        <p:spPr bwMode="auto">
          <a:xfrm flipV="1">
            <a:off x="3310731" y="1781145"/>
            <a:ext cx="0" cy="3736338"/>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2" name="Text Box 12"/>
          <p:cNvSpPr txBox="1">
            <a:spLocks noChangeArrowheads="1"/>
          </p:cNvSpPr>
          <p:nvPr/>
        </p:nvSpPr>
        <p:spPr bwMode="auto">
          <a:xfrm>
            <a:off x="2819400" y="137160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prstClr val="black"/>
                </a:solidFill>
                <a:latin typeface="Arial" charset="0"/>
              </a:rPr>
              <a:t>LRAS</a:t>
            </a:r>
            <a:r>
              <a:rPr lang="en-US" altLang="en-US" sz="2000" b="1" baseline="-25000" dirty="0" smtClean="0">
                <a:solidFill>
                  <a:prstClr val="black"/>
                </a:solidFill>
                <a:latin typeface="Arial" charset="0"/>
              </a:rPr>
              <a:t>0</a:t>
            </a:r>
          </a:p>
        </p:txBody>
      </p:sp>
      <p:sp>
        <p:nvSpPr>
          <p:cNvPr id="43" name="Rounded Rectangle 42"/>
          <p:cNvSpPr/>
          <p:nvPr/>
        </p:nvSpPr>
        <p:spPr>
          <a:xfrm>
            <a:off x="6324600" y="1828799"/>
            <a:ext cx="2590800" cy="2714625"/>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If successful, fiscal policy directed at aggregate supply can lead to more employment and lower prices.  </a:t>
            </a:r>
          </a:p>
        </p:txBody>
      </p:sp>
      <p:sp>
        <p:nvSpPr>
          <p:cNvPr id="30" name="Rectangle 7"/>
          <p:cNvSpPr>
            <a:spLocks noChangeArrowheads="1"/>
          </p:cNvSpPr>
          <p:nvPr/>
        </p:nvSpPr>
        <p:spPr bwMode="auto">
          <a:xfrm>
            <a:off x="838200" y="2286000"/>
            <a:ext cx="279076" cy="269547"/>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0</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8" name="Line 23"/>
          <p:cNvSpPr>
            <a:spLocks noChangeShapeType="1"/>
          </p:cNvSpPr>
          <p:nvPr/>
        </p:nvSpPr>
        <p:spPr bwMode="auto">
          <a:xfrm>
            <a:off x="1090613" y="24384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9" name="Line 13"/>
          <p:cNvSpPr>
            <a:spLocks noChangeShapeType="1"/>
          </p:cNvSpPr>
          <p:nvPr/>
        </p:nvSpPr>
        <p:spPr bwMode="auto">
          <a:xfrm flipH="1">
            <a:off x="1234437" y="2438400"/>
            <a:ext cx="2118363"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40" name="Text Box 9"/>
          <p:cNvSpPr txBox="1">
            <a:spLocks noChangeArrowheads="1"/>
          </p:cNvSpPr>
          <p:nvPr/>
        </p:nvSpPr>
        <p:spPr bwMode="auto">
          <a:xfrm>
            <a:off x="3352800" y="22098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smtClean="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45" name="Rectangle 15"/>
          <p:cNvSpPr>
            <a:spLocks noChangeArrowheads="1"/>
          </p:cNvSpPr>
          <p:nvPr/>
        </p:nvSpPr>
        <p:spPr bwMode="auto">
          <a:xfrm>
            <a:off x="4153693" y="5605790"/>
            <a:ext cx="300038"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Q</a:t>
            </a:r>
            <a:r>
              <a:rPr lang="en-US" sz="1700" b="1" baseline="-25000" dirty="0">
                <a:solidFill>
                  <a:srgbClr val="1F1A17"/>
                </a:solidFill>
                <a:latin typeface="Arial" pitchFamily="34" charset="0"/>
              </a:rPr>
              <a:t>1</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46" name="Line 34"/>
          <p:cNvSpPr>
            <a:spLocks noChangeShapeType="1"/>
          </p:cNvSpPr>
          <p:nvPr/>
        </p:nvSpPr>
        <p:spPr bwMode="auto">
          <a:xfrm flipH="1">
            <a:off x="4267675" y="5529590"/>
            <a:ext cx="0" cy="111369"/>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cxnSp>
        <p:nvCxnSpPr>
          <p:cNvPr id="50" name="Straight Connector 49"/>
          <p:cNvCxnSpPr/>
          <p:nvPr/>
        </p:nvCxnSpPr>
        <p:spPr>
          <a:xfrm flipV="1">
            <a:off x="1371600" y="1502568"/>
            <a:ext cx="2895600" cy="2919414"/>
          </a:xfrm>
          <a:prstGeom prst="line">
            <a:avLst/>
          </a:prstGeom>
          <a:ln w="44450">
            <a:solidFill>
              <a:srgbClr val="00B0F0"/>
            </a:solidFill>
          </a:ln>
        </p:spPr>
        <p:style>
          <a:lnRef idx="1">
            <a:schemeClr val="accent1"/>
          </a:lnRef>
          <a:fillRef idx="0">
            <a:schemeClr val="accent1"/>
          </a:fillRef>
          <a:effectRef idx="0">
            <a:schemeClr val="accent1"/>
          </a:effectRef>
          <a:fontRef idx="minor">
            <a:schemeClr val="tx1"/>
          </a:fontRef>
        </p:style>
      </p:cxnSp>
      <p:sp>
        <p:nvSpPr>
          <p:cNvPr id="52" name="Text Box 12"/>
          <p:cNvSpPr txBox="1">
            <a:spLocks noChangeArrowheads="1"/>
          </p:cNvSpPr>
          <p:nvPr/>
        </p:nvSpPr>
        <p:spPr bwMode="auto">
          <a:xfrm>
            <a:off x="5021263" y="196209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srgbClr val="00B0F0"/>
                </a:solidFill>
                <a:latin typeface="Arial" charset="0"/>
              </a:rPr>
              <a:t>SRAS</a:t>
            </a:r>
            <a:r>
              <a:rPr lang="en-US" altLang="en-US" sz="2000" b="1" baseline="-25000" dirty="0">
                <a:solidFill>
                  <a:srgbClr val="00B0F0"/>
                </a:solidFill>
                <a:latin typeface="Arial" charset="0"/>
              </a:rPr>
              <a:t>1</a:t>
            </a:r>
            <a:endParaRPr lang="en-US" altLang="en-US" sz="2000" b="1" baseline="-25000" dirty="0" smtClean="0">
              <a:solidFill>
                <a:srgbClr val="00B0F0"/>
              </a:solidFill>
              <a:latin typeface="Arial" charset="0"/>
            </a:endParaRPr>
          </a:p>
        </p:txBody>
      </p:sp>
      <p:sp>
        <p:nvSpPr>
          <p:cNvPr id="59" name="Line 13"/>
          <p:cNvSpPr>
            <a:spLocks noChangeShapeType="1"/>
          </p:cNvSpPr>
          <p:nvPr/>
        </p:nvSpPr>
        <p:spPr bwMode="auto">
          <a:xfrm flipH="1">
            <a:off x="1249916" y="3348800"/>
            <a:ext cx="3017284" cy="0"/>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60" name="Rectangle 7"/>
          <p:cNvSpPr>
            <a:spLocks noChangeArrowheads="1"/>
          </p:cNvSpPr>
          <p:nvPr/>
        </p:nvSpPr>
        <p:spPr bwMode="auto">
          <a:xfrm>
            <a:off x="838200" y="3200400"/>
            <a:ext cx="279076" cy="261610"/>
          </a:xfrm>
          <a:prstGeom prst="rect">
            <a:avLst/>
          </a:prstGeom>
          <a:noFill/>
          <a:ln w="9525">
            <a:noFill/>
            <a:miter lim="800000"/>
            <a:headEnd/>
            <a:tailEnd/>
          </a:ln>
        </p:spPr>
        <p:txBody>
          <a:bodyPr wrap="square" lIns="0" tIns="0" rIns="0" bIns="0">
            <a:spAutoFit/>
          </a:bodyPr>
          <a:lstStyle/>
          <a:p>
            <a:pPr>
              <a:defRPr/>
            </a:pPr>
            <a:r>
              <a:rPr lang="en-US" sz="1700" b="1" i="1" dirty="0" smtClean="0">
                <a:solidFill>
                  <a:srgbClr val="1F1A17"/>
                </a:solidFill>
                <a:latin typeface="Arial" pitchFamily="34" charset="0"/>
              </a:rPr>
              <a:t>P</a:t>
            </a:r>
            <a:r>
              <a:rPr lang="en-US" sz="1700" b="1" baseline="-25000" dirty="0" smtClean="0">
                <a:solidFill>
                  <a:srgbClr val="1F1A17"/>
                </a:solidFill>
                <a:latin typeface="Arial" pitchFamily="34" charset="0"/>
              </a:rPr>
              <a:t>1</a:t>
            </a:r>
            <a:endParaRPr lang="en-US" sz="2400" dirty="0">
              <a:solidFill>
                <a:prstClr val="black"/>
              </a:solidFill>
              <a:effectLst>
                <a:outerShdw blurRad="38100" dist="38100" dir="2700000" algn="tl">
                  <a:srgbClr val="C0C0C0"/>
                </a:outerShdw>
              </a:effectLst>
              <a:latin typeface="Arial" pitchFamily="34" charset="0"/>
            </a:endParaRPr>
          </a:p>
        </p:txBody>
      </p:sp>
      <p:sp>
        <p:nvSpPr>
          <p:cNvPr id="61" name="Line 23"/>
          <p:cNvSpPr>
            <a:spLocks noChangeShapeType="1"/>
          </p:cNvSpPr>
          <p:nvPr/>
        </p:nvSpPr>
        <p:spPr bwMode="auto">
          <a:xfrm>
            <a:off x="1090613" y="3352800"/>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 name="TextBox 61"/>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63" name="Line 17"/>
          <p:cNvSpPr>
            <a:spLocks noChangeShapeType="1"/>
          </p:cNvSpPr>
          <p:nvPr/>
        </p:nvSpPr>
        <p:spPr bwMode="auto">
          <a:xfrm flipV="1">
            <a:off x="3310731" y="1793252"/>
            <a:ext cx="0" cy="3736338"/>
          </a:xfrm>
          <a:prstGeom prst="line">
            <a:avLst/>
          </a:prstGeom>
          <a:noFill/>
          <a:ln w="44450">
            <a:solidFill>
              <a:schemeClr val="tx1">
                <a:lumMod val="50000"/>
                <a:lumOff val="50000"/>
              </a:schemeClr>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4" name="Text Box 12"/>
          <p:cNvSpPr txBox="1">
            <a:spLocks noChangeArrowheads="1"/>
          </p:cNvSpPr>
          <p:nvPr/>
        </p:nvSpPr>
        <p:spPr bwMode="auto">
          <a:xfrm>
            <a:off x="4191000" y="1428690"/>
            <a:ext cx="99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r>
              <a:rPr lang="en-US" altLang="en-US" sz="2000" b="1" i="1" dirty="0" smtClean="0">
                <a:solidFill>
                  <a:prstClr val="black"/>
                </a:solidFill>
                <a:latin typeface="Arial" charset="0"/>
              </a:rPr>
              <a:t>LRAS</a:t>
            </a:r>
            <a:r>
              <a:rPr lang="en-US" altLang="en-US" sz="2000" b="1" baseline="-25000" dirty="0">
                <a:solidFill>
                  <a:prstClr val="black"/>
                </a:solidFill>
                <a:latin typeface="Arial" charset="0"/>
              </a:rPr>
              <a:t>1</a:t>
            </a:r>
            <a:endParaRPr lang="en-US" altLang="en-US" sz="2000" b="1" baseline="-25000" dirty="0" smtClean="0">
              <a:solidFill>
                <a:prstClr val="black"/>
              </a:solidFill>
              <a:latin typeface="Arial" charset="0"/>
            </a:endParaRPr>
          </a:p>
        </p:txBody>
      </p:sp>
      <p:sp>
        <p:nvSpPr>
          <p:cNvPr id="44" name="Oval 19"/>
          <p:cNvSpPr>
            <a:spLocks noChangeArrowheads="1"/>
          </p:cNvSpPr>
          <p:nvPr/>
        </p:nvSpPr>
        <p:spPr bwMode="auto">
          <a:xfrm>
            <a:off x="3200400" y="23317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21" name="Oval 19"/>
          <p:cNvSpPr>
            <a:spLocks noChangeArrowheads="1"/>
          </p:cNvSpPr>
          <p:nvPr/>
        </p:nvSpPr>
        <p:spPr bwMode="auto">
          <a:xfrm>
            <a:off x="4160520" y="32461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8036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3.33333E-6 -2.76596E-6 L 0.1 0.12373 " pathEditMode="relative" rAng="0" ptsTypes="AA">
                                      <p:cBhvr>
                                        <p:cTn id="13" dur="2000" fill="hold"/>
                                        <p:tgtEl>
                                          <p:spTgt spid="50"/>
                                        </p:tgtEl>
                                        <p:attrNameLst>
                                          <p:attrName>ppt_x</p:attrName>
                                          <p:attrName>ppt_y</p:attrName>
                                        </p:attrNameLst>
                                      </p:cBhvr>
                                      <p:rCtr x="5000" y="6175"/>
                                    </p:animMotion>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left)">
                                      <p:cBhvr>
                                        <p:cTn id="28" dur="500"/>
                                        <p:tgtEl>
                                          <p:spTgt spid="59"/>
                                        </p:tgtEl>
                                      </p:cBhvr>
                                    </p:animEffect>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par>
                          <p:cTn id="36" fill="hold">
                            <p:stCondLst>
                              <p:cond delay="4500"/>
                            </p:stCondLst>
                            <p:childTnLst>
                              <p:par>
                                <p:cTn id="37" presetID="1" presetClass="entr" presetSubtype="0" fill="hold" grpId="1" nodeType="after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par>
                          <p:cTn id="39" fill="hold">
                            <p:stCondLst>
                              <p:cond delay="4500"/>
                            </p:stCondLst>
                            <p:childTnLst>
                              <p:par>
                                <p:cTn id="40" presetID="42" presetClass="path" presetSubtype="0" accel="50000" decel="50000" fill="hold" grpId="0" nodeType="afterEffect">
                                  <p:stCondLst>
                                    <p:cond delay="0"/>
                                  </p:stCondLst>
                                  <p:childTnLst>
                                    <p:animMotion origin="layout" path="M 5.55112E-17 -2.49769E-6 L 0.10417 -0.00046 " pathEditMode="relative" rAng="0" ptsTypes="AA">
                                      <p:cBhvr>
                                        <p:cTn id="41" dur="2000" fill="hold"/>
                                        <p:tgtEl>
                                          <p:spTgt spid="63"/>
                                        </p:tgtEl>
                                        <p:attrNameLst>
                                          <p:attrName>ppt_x</p:attrName>
                                          <p:attrName>ppt_y</p:attrName>
                                        </p:attrNameLst>
                                      </p:cBhvr>
                                      <p:rCtr x="5208" y="-23"/>
                                    </p:animMotion>
                                  </p:childTnLst>
                                </p:cTn>
                              </p:par>
                            </p:childTnLst>
                          </p:cTn>
                        </p:par>
                        <p:par>
                          <p:cTn id="42" fill="hold">
                            <p:stCondLst>
                              <p:cond delay="6500"/>
                            </p:stCondLst>
                            <p:childTnLst>
                              <p:par>
                                <p:cTn id="43" presetID="10" presetClass="entr" presetSubtype="0" fill="hold" grpId="0"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par>
                          <p:cTn id="46" fill="hold">
                            <p:stCondLst>
                              <p:cond delay="7000"/>
                            </p:stCondLst>
                            <p:childTnLst>
                              <p:par>
                                <p:cTn id="47" presetID="10" presetClass="entr" presetSubtype="0" fill="hold" grpId="0"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3" grpId="0" animBg="1"/>
      <p:bldP spid="45" grpId="0"/>
      <p:bldP spid="46" grpId="0" animBg="1"/>
      <p:bldP spid="52" grpId="0"/>
      <p:bldP spid="59" grpId="0" animBg="1"/>
      <p:bldP spid="60" grpId="0"/>
      <p:bldP spid="61" grpId="0" animBg="1"/>
      <p:bldP spid="63" grpId="0" animBg="1"/>
      <p:bldP spid="63" grpId="1" animBg="1"/>
      <p:bldP spid="64"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52399" y="990600"/>
            <a:ext cx="7830491" cy="1752600"/>
          </a:xfrm>
          <a:prstGeom prst="roundRect">
            <a:avLst>
              <a:gd name="adj" fmla="val 13070"/>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195137" y="381000"/>
            <a:ext cx="3919663" cy="600164"/>
          </a:xfrm>
          <a:prstGeom prst="rect">
            <a:avLst/>
          </a:prstGeom>
          <a:noFill/>
        </p:spPr>
        <p:txBody>
          <a:bodyPr wrap="none" rtlCol="0">
            <a:spAutoFit/>
          </a:bodyPr>
          <a:lstStyle/>
          <a:p>
            <a:r>
              <a:rPr lang="en-US" sz="3300" dirty="0" smtClean="0">
                <a:solidFill>
                  <a:srgbClr val="008080"/>
                </a:solidFill>
                <a:latin typeface="Century Gothic" panose="020B0502020202020204" pitchFamily="34" charset="0"/>
              </a:rPr>
              <a:t>THE LAFFER CURVE</a:t>
            </a:r>
            <a:endParaRPr lang="en-US" sz="3300" dirty="0">
              <a:solidFill>
                <a:srgbClr val="008080"/>
              </a:solidFill>
              <a:latin typeface="Century Gothic" panose="020B0502020202020204" pitchFamily="34" charset="0"/>
            </a:endParaRPr>
          </a:p>
        </p:txBody>
      </p:sp>
      <p:sp>
        <p:nvSpPr>
          <p:cNvPr id="7" name="Content Placeholder 2"/>
          <p:cNvSpPr txBox="1">
            <a:spLocks/>
          </p:cNvSpPr>
          <p:nvPr/>
        </p:nvSpPr>
        <p:spPr>
          <a:xfrm>
            <a:off x="304800" y="1066800"/>
            <a:ext cx="7620000" cy="54941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white"/>
                </a:solidFill>
                <a:latin typeface="Century Gothic" panose="020B0502020202020204" pitchFamily="34" charset="0"/>
                <a:cs typeface="Arial" panose="020B0604020202020204" pitchFamily="34" charset="0"/>
              </a:rPr>
              <a:t>ARTHUR LAFFER SUGGESTED THAT REDUCING TAX RATES COULD LEAD TO INCREASED TAX REVENUES.</a:t>
            </a:r>
          </a:p>
          <a:p>
            <a:pPr algn="l">
              <a:buClr>
                <a:prstClr val="black">
                  <a:lumMod val="65000"/>
                  <a:lumOff val="35000"/>
                </a:prstClr>
              </a:buClr>
            </a:pPr>
            <a:endParaRPr lang="en-US" altLang="en-US" sz="800" dirty="0" smtClean="0">
              <a:solidFill>
                <a:prstClr val="white"/>
              </a:solidFill>
              <a:latin typeface="Century Gothic" panose="020B0502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65000"/>
                    <a:lumOff val="35000"/>
                  </a:prstClr>
                </a:solidFill>
                <a:latin typeface="Arial" panose="020B0604020202020204" pitchFamily="34" charset="0"/>
                <a:cs typeface="Arial" panose="020B0604020202020204" pitchFamily="34" charset="0"/>
              </a:rPr>
              <a:t>Lower taxes encourage people to work and encourage businesses to invest.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65000"/>
                    <a:lumOff val="35000"/>
                  </a:prstClr>
                </a:solidFill>
                <a:latin typeface="Arial" panose="020B0604020202020204" pitchFamily="34" charset="0"/>
                <a:cs typeface="Arial" panose="020B0604020202020204" pitchFamily="34" charset="0"/>
              </a:rPr>
              <a:t>As investment grows, incomes rise, which leads to higher tax revenues.</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65000"/>
                    <a:lumOff val="35000"/>
                  </a:prstClr>
                </a:solidFill>
                <a:latin typeface="Arial" panose="020B0604020202020204" pitchFamily="34" charset="0"/>
                <a:cs typeface="Arial" panose="020B0604020202020204" pitchFamily="34" charset="0"/>
              </a:rPr>
              <a:t>Key questions: What is the optimal tax rate? Is maximizing tax revenues good for the economy?</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21</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39256650"/>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 Diagonal Corner Rectangle 52"/>
          <p:cNvSpPr/>
          <p:nvPr/>
        </p:nvSpPr>
        <p:spPr>
          <a:xfrm>
            <a:off x="152400" y="152400"/>
            <a:ext cx="7620000" cy="62484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152400" y="152400"/>
            <a:ext cx="76200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76200" y="223391"/>
            <a:ext cx="7706519" cy="600164"/>
          </a:xfrm>
          <a:prstGeom prst="rect">
            <a:avLst/>
          </a:prstGeom>
          <a:noFill/>
        </p:spPr>
        <p:txBody>
          <a:bodyPr wrap="square" rtlCol="0">
            <a:spAutoFit/>
          </a:bodyPr>
          <a:lstStyle/>
          <a:p>
            <a:pPr algn="ctr"/>
            <a:r>
              <a:rPr lang="en-US" sz="3300" dirty="0" smtClean="0">
                <a:solidFill>
                  <a:prstClr val="white"/>
                </a:solidFill>
                <a:latin typeface="Century Gothic" panose="020B0502020202020204" pitchFamily="34" charset="0"/>
              </a:rPr>
              <a:t>THE LAFFER CURVE</a:t>
            </a:r>
            <a:endParaRPr lang="en-US" sz="3300" dirty="0">
              <a:solidFill>
                <a:prstClr val="white"/>
              </a:solidFill>
              <a:latin typeface="Century Gothic" panose="020B0502020202020204" pitchFamily="34" charset="0"/>
            </a:endParaRPr>
          </a:p>
        </p:txBody>
      </p:sp>
      <p:sp>
        <p:nvSpPr>
          <p:cNvPr id="34" name="TextBox 33"/>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fld id="{6FD6B7A6-E1EC-4D2B-BE3B-190BA12621E0}" type="slidenum">
              <a:rPr lang="en-US" sz="1100">
                <a:solidFill>
                  <a:prstClr val="white"/>
                </a:solidFill>
                <a:latin typeface="Century Gothic" panose="020B0502020202020204" pitchFamily="34" charset="0"/>
              </a:rPr>
              <a:pPr algn="ctr"/>
              <a:t>22</a:t>
            </a:fld>
            <a:endParaRPr lang="en-US" sz="1100" dirty="0">
              <a:solidFill>
                <a:prstClr val="white"/>
              </a:solidFill>
              <a:latin typeface="Century Gothic" panose="020B0502020202020204" pitchFamily="34" charset="0"/>
            </a:endParaRPr>
          </a:p>
        </p:txBody>
      </p:sp>
      <p:sp>
        <p:nvSpPr>
          <p:cNvPr id="24" name="Rectangle 14"/>
          <p:cNvSpPr>
            <a:spLocks noChangeArrowheads="1"/>
          </p:cNvSpPr>
          <p:nvPr/>
        </p:nvSpPr>
        <p:spPr bwMode="auto">
          <a:xfrm>
            <a:off x="838199" y="5410200"/>
            <a:ext cx="404015"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0%</a:t>
            </a:r>
            <a:endParaRPr lang="en-US" sz="2400" dirty="0">
              <a:solidFill>
                <a:prstClr val="black"/>
              </a:solidFill>
              <a:effectLst>
                <a:outerShdw blurRad="38100" dist="38100" dir="2700000" algn="tl">
                  <a:srgbClr val="C0C0C0"/>
                </a:outerShdw>
              </a:effectLst>
              <a:latin typeface="Arial" pitchFamily="34" charset="0"/>
            </a:endParaRPr>
          </a:p>
        </p:txBody>
      </p:sp>
      <p:sp>
        <p:nvSpPr>
          <p:cNvPr id="37" name="Rectangle 8"/>
          <p:cNvSpPr>
            <a:spLocks noChangeArrowheads="1"/>
          </p:cNvSpPr>
          <p:nvPr/>
        </p:nvSpPr>
        <p:spPr bwMode="auto">
          <a:xfrm>
            <a:off x="922497" y="1371600"/>
            <a:ext cx="60325" cy="261937"/>
          </a:xfrm>
          <a:prstGeom prst="rect">
            <a:avLst/>
          </a:prstGeom>
          <a:noFill/>
          <a:ln w="9525">
            <a:noFill/>
            <a:miter lim="800000"/>
            <a:headEnd/>
            <a:tailEnd/>
          </a:ln>
        </p:spPr>
        <p:txBody>
          <a:bodyPr wrap="none" lIns="0" tIns="0" rIns="0" bIns="0">
            <a:spAutoFit/>
          </a:bodyPr>
          <a:lstStyle/>
          <a:p>
            <a:pPr>
              <a:defRPr/>
            </a:pPr>
            <a:r>
              <a:rPr lang="en-US" sz="1700">
                <a:solidFill>
                  <a:srgbClr val="1F1A17"/>
                </a:solidFill>
                <a:latin typeface="Arial" pitchFamily="34" charset="0"/>
              </a:rPr>
              <a:t> </a:t>
            </a:r>
            <a:endParaRPr lang="en-US" sz="2400">
              <a:solidFill>
                <a:prstClr val="black"/>
              </a:solidFill>
              <a:effectLst>
                <a:outerShdw blurRad="38100" dist="38100" dir="2700000" algn="tl">
                  <a:srgbClr val="C0C0C0"/>
                </a:outerShdw>
              </a:effectLst>
              <a:latin typeface="Arial" pitchFamily="34" charset="0"/>
            </a:endParaRPr>
          </a:p>
        </p:txBody>
      </p:sp>
      <p:sp>
        <p:nvSpPr>
          <p:cNvPr id="55" name="Text Box 13"/>
          <p:cNvSpPr txBox="1">
            <a:spLocks noChangeArrowheads="1"/>
          </p:cNvSpPr>
          <p:nvPr/>
        </p:nvSpPr>
        <p:spPr bwMode="auto">
          <a:xfrm rot="-5400000">
            <a:off x="-739358" y="3262297"/>
            <a:ext cx="2492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spcBef>
                <a:spcPct val="0"/>
              </a:spcBef>
              <a:buClrTx/>
              <a:buFontTx/>
              <a:buNone/>
            </a:pPr>
            <a:r>
              <a:rPr lang="en-US" altLang="en-US" sz="1800" dirty="0" smtClean="0">
                <a:solidFill>
                  <a:prstClr val="black">
                    <a:lumMod val="75000"/>
                    <a:lumOff val="25000"/>
                  </a:prstClr>
                </a:solidFill>
              </a:rPr>
              <a:t>AVERAGE TAX RATE</a:t>
            </a:r>
            <a:endParaRPr lang="en-US" altLang="en-US" sz="1800" dirty="0">
              <a:solidFill>
                <a:prstClr val="black">
                  <a:lumMod val="75000"/>
                  <a:lumOff val="25000"/>
                </a:prstClr>
              </a:solidFill>
            </a:endParaRPr>
          </a:p>
        </p:txBody>
      </p:sp>
      <p:sp>
        <p:nvSpPr>
          <p:cNvPr id="56" name="Text Box 10"/>
          <p:cNvSpPr txBox="1">
            <a:spLocks noChangeArrowheads="1"/>
          </p:cNvSpPr>
          <p:nvPr/>
        </p:nvSpPr>
        <p:spPr bwMode="auto">
          <a:xfrm>
            <a:off x="228600" y="57150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1"/>
              </a:buClr>
              <a:buFont typeface="Times" pitchFamily="18" charset="0"/>
              <a:buChar char="•"/>
              <a:defRPr sz="4000" b="1">
                <a:solidFill>
                  <a:schemeClr val="tx1"/>
                </a:solidFill>
                <a:latin typeface="Arial" pitchFamily="34" charset="0"/>
                <a:cs typeface="Arial" pitchFamily="34" charset="0"/>
              </a:defRPr>
            </a:lvl1pPr>
            <a:lvl2pPr marL="742950" indent="-285750" eaLnBrk="0" hangingPunct="0">
              <a:spcBef>
                <a:spcPct val="20000"/>
              </a:spcBef>
              <a:buClr>
                <a:schemeClr val="tx1"/>
              </a:buClr>
              <a:buFont typeface="Wingdings" pitchFamily="2" charset="2"/>
              <a:buChar char="w"/>
              <a:defRPr sz="2400">
                <a:solidFill>
                  <a:schemeClr val="tx1"/>
                </a:solidFill>
                <a:latin typeface="Arial" pitchFamily="34" charset="0"/>
                <a:cs typeface="Tahoma" pitchFamily="34" charset="0"/>
              </a:defRPr>
            </a:lvl2pPr>
            <a:lvl3pPr marL="1143000" indent="-228600" eaLnBrk="0" hangingPunct="0">
              <a:spcBef>
                <a:spcPct val="20000"/>
              </a:spcBef>
              <a:buClr>
                <a:schemeClr val="tx1"/>
              </a:buClr>
              <a:buFont typeface="Wingdings" pitchFamily="2" charset="2"/>
              <a:buChar char="§"/>
              <a:defRPr sz="2000">
                <a:solidFill>
                  <a:schemeClr val="tx1"/>
                </a:solidFill>
                <a:latin typeface="Arial" pitchFamily="34" charset="0"/>
                <a:cs typeface="Tahoma" pitchFamily="34" charset="0"/>
              </a:defRPr>
            </a:lvl3pPr>
            <a:lvl4pPr marL="1600200" indent="-228600" eaLnBrk="0" hangingPunct="0">
              <a:spcBef>
                <a:spcPct val="20000"/>
              </a:spcBef>
              <a:buClr>
                <a:schemeClr val="tx1"/>
              </a:buClr>
              <a:buFont typeface="Times" pitchFamily="18" charset="0"/>
              <a:buChar char="•"/>
              <a:defRPr>
                <a:solidFill>
                  <a:schemeClr val="tx1"/>
                </a:solidFill>
                <a:latin typeface="Arial" pitchFamily="34" charset="0"/>
                <a:cs typeface="Tahoma" pitchFamily="34" charset="0"/>
              </a:defRPr>
            </a:lvl4pPr>
            <a:lvl5pPr marL="2057400" indent="-228600" eaLnBrk="0" hangingPunct="0">
              <a:spcBef>
                <a:spcPct val="20000"/>
              </a:spcBef>
              <a:buClr>
                <a:schemeClr val="tx1"/>
              </a:buClr>
              <a:buFont typeface="Wingdings" pitchFamily="2" charset="2"/>
              <a:buChar char="§"/>
              <a:defRPr>
                <a:solidFill>
                  <a:schemeClr val="tx1"/>
                </a:solidFill>
                <a:latin typeface="Arial" pitchFamily="34" charset="0"/>
                <a:cs typeface="Tahoma" pitchFamily="34" charset="0"/>
              </a:defRPr>
            </a:lvl5pPr>
            <a:lvl6pPr marL="25146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6pPr>
            <a:lvl7pPr marL="29718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7pPr>
            <a:lvl8pPr marL="34290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8pPr>
            <a:lvl9pPr marL="3886200" indent="-228600" eaLnBrk="0" fontAlgn="base" hangingPunct="0">
              <a:spcBef>
                <a:spcPct val="20000"/>
              </a:spcBef>
              <a:spcAft>
                <a:spcPct val="0"/>
              </a:spcAft>
              <a:buClr>
                <a:schemeClr val="tx1"/>
              </a:buClr>
              <a:buFont typeface="Wingdings" pitchFamily="2" charset="2"/>
              <a:buChar char="§"/>
              <a:defRPr>
                <a:solidFill>
                  <a:schemeClr val="tx1"/>
                </a:solidFill>
                <a:latin typeface="Arial" pitchFamily="34" charset="0"/>
                <a:cs typeface="Tahoma" pitchFamily="34" charset="0"/>
              </a:defRPr>
            </a:lvl9pPr>
          </a:lstStyle>
          <a:p>
            <a:pPr algn="ctr">
              <a:spcBef>
                <a:spcPct val="0"/>
              </a:spcBef>
              <a:buClrTx/>
              <a:buFontTx/>
              <a:buNone/>
            </a:pPr>
            <a:r>
              <a:rPr lang="en-US" altLang="en-US" sz="1800" dirty="0" smtClean="0">
                <a:solidFill>
                  <a:prstClr val="black">
                    <a:lumMod val="75000"/>
                    <a:lumOff val="25000"/>
                  </a:prstClr>
                </a:solidFill>
              </a:rPr>
              <a:t>TAX REVENUE</a:t>
            </a:r>
            <a:endParaRPr lang="en-US" altLang="en-US" sz="1800" dirty="0">
              <a:solidFill>
                <a:prstClr val="black">
                  <a:lumMod val="75000"/>
                  <a:lumOff val="25000"/>
                </a:prstClr>
              </a:solidFill>
            </a:endParaRPr>
          </a:p>
        </p:txBody>
      </p:sp>
      <p:sp>
        <p:nvSpPr>
          <p:cNvPr id="74" name="Rounded Rectangle 73"/>
          <p:cNvSpPr/>
          <p:nvPr/>
        </p:nvSpPr>
        <p:spPr>
          <a:xfrm>
            <a:off x="6324601" y="3657600"/>
            <a:ext cx="2590800" cy="2438399"/>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Different tax rates can lead to the same amount of tax revenues, such as point </a:t>
            </a:r>
            <a:r>
              <a:rPr lang="en-US" altLang="en-US" sz="2400" i="1" dirty="0" smtClean="0">
                <a:solidFill>
                  <a:prstClr val="white">
                    <a:lumMod val="95000"/>
                  </a:prstClr>
                </a:solidFill>
                <a:latin typeface="Arial" panose="020B0604020202020204" pitchFamily="34" charset="0"/>
                <a:cs typeface="Arial" panose="020B0604020202020204" pitchFamily="34" charset="0"/>
              </a:rPr>
              <a:t>a</a:t>
            </a:r>
            <a:r>
              <a:rPr lang="en-US" altLang="en-US" sz="2400" dirty="0" smtClean="0">
                <a:solidFill>
                  <a:prstClr val="white">
                    <a:lumMod val="95000"/>
                  </a:prstClr>
                </a:solidFill>
                <a:latin typeface="Arial" panose="020B0604020202020204" pitchFamily="34" charset="0"/>
                <a:cs typeface="Arial" panose="020B0604020202020204" pitchFamily="34" charset="0"/>
              </a:rPr>
              <a:t> and point </a:t>
            </a:r>
            <a:r>
              <a:rPr lang="en-US" altLang="en-US" sz="2400" i="1" dirty="0" smtClean="0">
                <a:solidFill>
                  <a:prstClr val="white">
                    <a:lumMod val="95000"/>
                  </a:prstClr>
                </a:solidFill>
                <a:latin typeface="Arial" panose="020B0604020202020204" pitchFamily="34" charset="0"/>
                <a:cs typeface="Arial" panose="020B0604020202020204" pitchFamily="34" charset="0"/>
              </a:rPr>
              <a:t>b</a:t>
            </a:r>
            <a:r>
              <a:rPr lang="en-US" altLang="en-US" sz="2400" dirty="0" smtClean="0">
                <a:solidFill>
                  <a:prstClr val="white">
                    <a:lumMod val="95000"/>
                  </a:prstClr>
                </a:solidFill>
                <a:latin typeface="Arial" panose="020B0604020202020204" pitchFamily="34" charset="0"/>
                <a:cs typeface="Arial" panose="020B0604020202020204" pitchFamily="34" charset="0"/>
              </a:rPr>
              <a:t>.</a:t>
            </a:r>
          </a:p>
        </p:txBody>
      </p:sp>
      <p:sp>
        <p:nvSpPr>
          <p:cNvPr id="16" name="Rectangle 7"/>
          <p:cNvSpPr>
            <a:spLocks noChangeArrowheads="1"/>
          </p:cNvSpPr>
          <p:nvPr/>
        </p:nvSpPr>
        <p:spPr bwMode="auto">
          <a:xfrm>
            <a:off x="507105" y="1559253"/>
            <a:ext cx="610171" cy="261610"/>
          </a:xfrm>
          <a:prstGeom prst="rect">
            <a:avLst/>
          </a:prstGeom>
          <a:noFill/>
          <a:ln w="9525">
            <a:noFill/>
            <a:miter lim="800000"/>
            <a:headEnd/>
            <a:tailEnd/>
          </a:ln>
        </p:spPr>
        <p:txBody>
          <a:bodyPr wrap="square" lIns="0" tIns="0" rIns="0" bIns="0">
            <a:spAutoFit/>
          </a:bodyPr>
          <a:lstStyle/>
          <a:p>
            <a:pPr>
              <a:defRPr/>
            </a:pPr>
            <a:r>
              <a:rPr lang="en-US" sz="1700" b="1" dirty="0" smtClean="0">
                <a:solidFill>
                  <a:srgbClr val="1F1A17"/>
                </a:solidFill>
                <a:latin typeface="Arial" pitchFamily="34" charset="0"/>
              </a:rPr>
              <a:t>100% </a:t>
            </a:r>
            <a:endParaRPr lang="en-US" sz="2400" dirty="0">
              <a:solidFill>
                <a:prstClr val="black"/>
              </a:solidFill>
              <a:effectLst>
                <a:outerShdw blurRad="38100" dist="38100" dir="2700000" algn="tl">
                  <a:srgbClr val="C0C0C0"/>
                </a:outerShdw>
              </a:effectLst>
              <a:latin typeface="Arial" pitchFamily="34" charset="0"/>
            </a:endParaRPr>
          </a:p>
        </p:txBody>
      </p:sp>
      <p:sp>
        <p:nvSpPr>
          <p:cNvPr id="17" name="Line 23"/>
          <p:cNvSpPr>
            <a:spLocks noChangeShapeType="1"/>
          </p:cNvSpPr>
          <p:nvPr/>
        </p:nvSpPr>
        <p:spPr bwMode="auto">
          <a:xfrm>
            <a:off x="1090613" y="1711653"/>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9" name="Line 13"/>
          <p:cNvSpPr>
            <a:spLocks noChangeShapeType="1"/>
          </p:cNvSpPr>
          <p:nvPr/>
        </p:nvSpPr>
        <p:spPr bwMode="auto">
          <a:xfrm flipH="1">
            <a:off x="1259930" y="3446625"/>
            <a:ext cx="3235870" cy="5391"/>
          </a:xfrm>
          <a:prstGeom prst="line">
            <a:avLst/>
          </a:prstGeom>
          <a:noFill/>
          <a:ln w="22225">
            <a:solidFill>
              <a:schemeClr val="tx1">
                <a:lumMod val="50000"/>
                <a:lumOff val="50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cs typeface="Arial" charset="0"/>
            </a:endParaRPr>
          </a:p>
        </p:txBody>
      </p:sp>
      <p:sp>
        <p:nvSpPr>
          <p:cNvPr id="23" name="Text Box 9"/>
          <p:cNvSpPr txBox="1">
            <a:spLocks noChangeArrowheads="1"/>
          </p:cNvSpPr>
          <p:nvPr/>
        </p:nvSpPr>
        <p:spPr bwMode="auto">
          <a:xfrm>
            <a:off x="3087240" y="4552890"/>
            <a:ext cx="3417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b</a:t>
            </a:r>
            <a:endParaRPr lang="en-US" altLang="en-US" sz="2000" b="1" i="1" baseline="-25000" dirty="0" smtClean="0">
              <a:solidFill>
                <a:prstClr val="black"/>
              </a:solidFill>
              <a:latin typeface="Arial" charset="0"/>
              <a:cs typeface="Arial" charset="0"/>
            </a:endParaRPr>
          </a:p>
        </p:txBody>
      </p:sp>
      <p:sp>
        <p:nvSpPr>
          <p:cNvPr id="43" name="Rounded Rectangle 42"/>
          <p:cNvSpPr/>
          <p:nvPr/>
        </p:nvSpPr>
        <p:spPr>
          <a:xfrm>
            <a:off x="6324600" y="1143000"/>
            <a:ext cx="2590800" cy="2362200"/>
          </a:xfrm>
          <a:prstGeom prst="roundRect">
            <a:avLst>
              <a:gd name="adj" fmla="val 947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altLang="en-US" sz="2400" dirty="0" smtClean="0">
                <a:solidFill>
                  <a:prstClr val="white">
                    <a:lumMod val="95000"/>
                  </a:prstClr>
                </a:solidFill>
                <a:latin typeface="Arial" panose="020B0604020202020204" pitchFamily="34" charset="0"/>
                <a:cs typeface="Arial" panose="020B0604020202020204" pitchFamily="34" charset="0"/>
              </a:rPr>
              <a:t>Tax revenues rise as tax rates increase from 0% to point </a:t>
            </a:r>
            <a:r>
              <a:rPr lang="en-US" altLang="en-US" sz="2400" i="1" dirty="0" smtClean="0">
                <a:solidFill>
                  <a:prstClr val="white">
                    <a:lumMod val="95000"/>
                  </a:prstClr>
                </a:solidFill>
                <a:latin typeface="Arial" panose="020B0604020202020204" pitchFamily="34" charset="0"/>
                <a:cs typeface="Arial" panose="020B0604020202020204" pitchFamily="34" charset="0"/>
              </a:rPr>
              <a:t>c</a:t>
            </a:r>
            <a:r>
              <a:rPr lang="en-US" altLang="en-US" sz="2400" dirty="0" smtClean="0">
                <a:solidFill>
                  <a:prstClr val="white">
                    <a:lumMod val="95000"/>
                  </a:prstClr>
                </a:solidFill>
                <a:latin typeface="Arial" panose="020B0604020202020204" pitchFamily="34" charset="0"/>
                <a:cs typeface="Arial" panose="020B0604020202020204" pitchFamily="34" charset="0"/>
              </a:rPr>
              <a:t>, then fall as tax rates increase further. </a:t>
            </a:r>
          </a:p>
        </p:txBody>
      </p:sp>
      <p:sp>
        <p:nvSpPr>
          <p:cNvPr id="30" name="Rectangle 7"/>
          <p:cNvSpPr>
            <a:spLocks noChangeArrowheads="1"/>
          </p:cNvSpPr>
          <p:nvPr/>
        </p:nvSpPr>
        <p:spPr bwMode="auto">
          <a:xfrm>
            <a:off x="914400" y="3311853"/>
            <a:ext cx="279076" cy="269547"/>
          </a:xfrm>
          <a:prstGeom prst="rect">
            <a:avLst/>
          </a:prstGeom>
          <a:noFill/>
          <a:ln w="9525">
            <a:noFill/>
            <a:miter lim="800000"/>
            <a:headEnd/>
            <a:tailEnd/>
          </a:ln>
        </p:spPr>
        <p:txBody>
          <a:bodyPr wrap="square" lIns="0" tIns="0" rIns="0" bIns="0">
            <a:spAutoFit/>
          </a:bodyPr>
          <a:lstStyle/>
          <a:p>
            <a:pPr>
              <a:defRPr/>
            </a:pPr>
            <a:r>
              <a:rPr lang="en-US" sz="1700" b="1" dirty="0">
                <a:solidFill>
                  <a:srgbClr val="1F1A17"/>
                </a:solidFill>
                <a:latin typeface="Arial" pitchFamily="34" charset="0"/>
              </a:rPr>
              <a:t>?</a:t>
            </a:r>
            <a:r>
              <a:rPr lang="en-US" sz="1700" b="1" dirty="0" smtClean="0">
                <a:solidFill>
                  <a:srgbClr val="1F1A17"/>
                </a:solidFill>
                <a:latin typeface="Arial" pitchFamily="34" charset="0"/>
              </a:rPr>
              <a:t> </a:t>
            </a:r>
            <a:endParaRPr lang="en-US" sz="2400" dirty="0">
              <a:solidFill>
                <a:prstClr val="black"/>
              </a:solidFill>
              <a:effectLst>
                <a:outerShdw blurRad="38100" dist="38100" dir="2700000" algn="tl">
                  <a:srgbClr val="C0C0C0"/>
                </a:outerShdw>
              </a:effectLst>
              <a:latin typeface="Arial" pitchFamily="34" charset="0"/>
            </a:endParaRPr>
          </a:p>
        </p:txBody>
      </p:sp>
      <p:sp>
        <p:nvSpPr>
          <p:cNvPr id="38" name="Line 23"/>
          <p:cNvSpPr>
            <a:spLocks noChangeShapeType="1"/>
          </p:cNvSpPr>
          <p:nvPr/>
        </p:nvSpPr>
        <p:spPr bwMode="auto">
          <a:xfrm>
            <a:off x="1090613" y="3464253"/>
            <a:ext cx="128587" cy="0"/>
          </a:xfrm>
          <a:prstGeom prst="line">
            <a:avLst/>
          </a:prstGeom>
          <a:noFill/>
          <a:ln w="19050">
            <a:solidFill>
              <a:srgbClr val="1F1A17"/>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62" name="TextBox 61"/>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52" name="Text Box 9"/>
          <p:cNvSpPr txBox="1">
            <a:spLocks noChangeArrowheads="1"/>
          </p:cNvSpPr>
          <p:nvPr/>
        </p:nvSpPr>
        <p:spPr bwMode="auto">
          <a:xfrm>
            <a:off x="4473266" y="302889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c</a:t>
            </a:r>
            <a:endParaRPr lang="en-US" altLang="en-US" sz="2000" b="1" i="1" baseline="-25000" dirty="0" smtClean="0">
              <a:solidFill>
                <a:prstClr val="black"/>
              </a:solidFill>
              <a:latin typeface="Arial" charset="0"/>
              <a:cs typeface="Arial" charset="0"/>
            </a:endParaRPr>
          </a:p>
        </p:txBody>
      </p:sp>
      <p:sp>
        <p:nvSpPr>
          <p:cNvPr id="57" name="Text Box 9"/>
          <p:cNvSpPr txBox="1">
            <a:spLocks noChangeArrowheads="1"/>
          </p:cNvSpPr>
          <p:nvPr/>
        </p:nvSpPr>
        <p:spPr bwMode="auto">
          <a:xfrm>
            <a:off x="2895600" y="1828800"/>
            <a:ext cx="327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i="1" dirty="0">
                <a:solidFill>
                  <a:prstClr val="black"/>
                </a:solidFill>
                <a:latin typeface="Arial" charset="0"/>
                <a:cs typeface="Arial" charset="0"/>
              </a:rPr>
              <a:t>a</a:t>
            </a:r>
            <a:endParaRPr lang="en-US" altLang="en-US" sz="2000" b="1" i="1" baseline="-25000" dirty="0" smtClean="0">
              <a:solidFill>
                <a:prstClr val="black"/>
              </a:solidFill>
              <a:latin typeface="Arial" charset="0"/>
              <a:cs typeface="Arial" charset="0"/>
            </a:endParaRPr>
          </a:p>
        </p:txBody>
      </p:sp>
      <p:sp>
        <p:nvSpPr>
          <p:cNvPr id="2" name="Freeform 1"/>
          <p:cNvSpPr/>
          <p:nvPr/>
        </p:nvSpPr>
        <p:spPr>
          <a:xfrm>
            <a:off x="1235034" y="1711653"/>
            <a:ext cx="3277590" cy="3820781"/>
          </a:xfrm>
          <a:custGeom>
            <a:avLst/>
            <a:gdLst>
              <a:gd name="connsiteX0" fmla="*/ 11875 w 3277590"/>
              <a:gd name="connsiteY0" fmla="*/ 0 h 3847605"/>
              <a:gd name="connsiteX1" fmla="*/ 3277589 w 3277590"/>
              <a:gd name="connsiteY1" fmla="*/ 1638795 h 3847605"/>
              <a:gd name="connsiteX2" fmla="*/ 0 w 3277590"/>
              <a:gd name="connsiteY2" fmla="*/ 3847605 h 3847605"/>
            </a:gdLst>
            <a:ahLst/>
            <a:cxnLst>
              <a:cxn ang="0">
                <a:pos x="connsiteX0" y="connsiteY0"/>
              </a:cxn>
              <a:cxn ang="0">
                <a:pos x="connsiteX1" y="connsiteY1"/>
              </a:cxn>
              <a:cxn ang="0">
                <a:pos x="connsiteX2" y="connsiteY2"/>
              </a:cxn>
            </a:cxnLst>
            <a:rect l="l" t="t" r="r" b="b"/>
            <a:pathLst>
              <a:path w="3277590" h="3847605">
                <a:moveTo>
                  <a:pt x="11875" y="0"/>
                </a:moveTo>
                <a:cubicBezTo>
                  <a:pt x="1645721" y="498764"/>
                  <a:pt x="3279568" y="997528"/>
                  <a:pt x="3277589" y="1638795"/>
                </a:cubicBezTo>
                <a:cubicBezTo>
                  <a:pt x="3275610" y="2280062"/>
                  <a:pt x="1637805" y="3063833"/>
                  <a:pt x="0" y="3847605"/>
                </a:cubicBezTo>
              </a:path>
            </a:pathLst>
          </a:cu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9"/>
          <p:cNvSpPr>
            <a:spLocks noChangeArrowheads="1"/>
          </p:cNvSpPr>
          <p:nvPr/>
        </p:nvSpPr>
        <p:spPr bwMode="auto">
          <a:xfrm>
            <a:off x="4389120" y="33223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59" name="Oval 19"/>
          <p:cNvSpPr>
            <a:spLocks noChangeArrowheads="1"/>
          </p:cNvSpPr>
          <p:nvPr/>
        </p:nvSpPr>
        <p:spPr bwMode="auto">
          <a:xfrm>
            <a:off x="2971800" y="220980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sp>
        <p:nvSpPr>
          <p:cNvPr id="63" name="Oval 19"/>
          <p:cNvSpPr>
            <a:spLocks noChangeArrowheads="1"/>
          </p:cNvSpPr>
          <p:nvPr/>
        </p:nvSpPr>
        <p:spPr bwMode="auto">
          <a:xfrm>
            <a:off x="2971800" y="4541520"/>
            <a:ext cx="182880" cy="182880"/>
          </a:xfrm>
          <a:prstGeom prst="ellipse">
            <a:avLst/>
          </a:prstGeom>
          <a:solidFill>
            <a:schemeClr val="tx1"/>
          </a:solidFill>
          <a:ln w="9525">
            <a:solidFill>
              <a:schemeClr val="bg1">
                <a:lumMod val="85000"/>
              </a:schemeClr>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smtClean="0">
              <a:solidFill>
                <a:prstClr val="black"/>
              </a:solidFill>
              <a:latin typeface="Arial" charset="0"/>
            </a:endParaRPr>
          </a:p>
        </p:txBody>
      </p:sp>
      <p:cxnSp>
        <p:nvCxnSpPr>
          <p:cNvPr id="36" name="Straight Connector 35"/>
          <p:cNvCxnSpPr/>
          <p:nvPr/>
        </p:nvCxnSpPr>
        <p:spPr>
          <a:xfrm>
            <a:off x="1219200" y="5532434"/>
            <a:ext cx="48768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1219200" y="1371600"/>
            <a:ext cx="0" cy="41608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 Box 9"/>
          <p:cNvSpPr txBox="1">
            <a:spLocks noChangeArrowheads="1"/>
          </p:cNvSpPr>
          <p:nvPr/>
        </p:nvSpPr>
        <p:spPr bwMode="auto">
          <a:xfrm>
            <a:off x="4724400" y="2946737"/>
            <a:ext cx="14703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fontAlgn="base">
              <a:spcBef>
                <a:spcPct val="0"/>
              </a:spcBef>
              <a:spcAft>
                <a:spcPct val="0"/>
              </a:spcAft>
            </a:pPr>
            <a:r>
              <a:rPr lang="en-US" altLang="en-US" sz="2000" b="1" dirty="0" smtClean="0">
                <a:solidFill>
                  <a:prstClr val="black"/>
                </a:solidFill>
                <a:latin typeface="Arial" charset="0"/>
                <a:cs typeface="Arial" charset="0"/>
              </a:rPr>
              <a:t>Maximum tax revenues</a:t>
            </a:r>
            <a:endParaRPr lang="en-US" altLang="en-US" sz="2000" b="1" baseline="-25000" dirty="0" smtClean="0">
              <a:solidFill>
                <a:prstClr val="black"/>
              </a:solidFill>
              <a:latin typeface="Arial" charset="0"/>
              <a:cs typeface="Arial" charset="0"/>
            </a:endParaRPr>
          </a:p>
        </p:txBody>
      </p:sp>
    </p:spTree>
    <p:extLst>
      <p:ext uri="{BB962C8B-B14F-4D97-AF65-F5344CB8AC3E}">
        <p14:creationId xmlns:p14="http://schemas.microsoft.com/office/powerpoint/2010/main" val="2765113217"/>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10800000">
            <a:off x="4572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35774" y="426720"/>
            <a:ext cx="7712826"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426720"/>
            <a:ext cx="5977919"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ENCOURAGING INVESTMENT</a:t>
            </a:r>
            <a:endParaRPr lang="en-US" sz="3300" dirty="0">
              <a:solidFill>
                <a:prstClr val="white"/>
              </a:solidFill>
              <a:latin typeface="Century Gothic" panose="020B0502020202020204" pitchFamily="34" charset="0"/>
            </a:endParaRPr>
          </a:p>
        </p:txBody>
      </p:sp>
      <p:sp>
        <p:nvSpPr>
          <p:cNvPr id="8"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23</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04800" y="1295400"/>
            <a:ext cx="7543800" cy="5029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3600" dirty="0" smtClean="0">
                <a:solidFill>
                  <a:prstClr val="black">
                    <a:lumMod val="50000"/>
                    <a:lumOff val="50000"/>
                  </a:prstClr>
                </a:solidFill>
                <a:latin typeface="Arial" panose="020B0604020202020204" pitchFamily="34" charset="0"/>
                <a:cs typeface="Arial" panose="020B0604020202020204" pitchFamily="34" charset="0"/>
              </a:rPr>
              <a:t>Investment can be increased by:</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investment tax credits.</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more-rapid depreciation schedules for plant and equipment.</a:t>
            </a:r>
          </a:p>
          <a:p>
            <a:pPr marL="1371600" lvl="2" indent="-457200" algn="l">
              <a:buClr>
                <a:prstClr val="black">
                  <a:lumMod val="65000"/>
                  <a:lumOff val="35000"/>
                </a:prstClr>
              </a:buClr>
              <a:buFont typeface="Wingdings" panose="05000000000000000000" pitchFamily="2" charset="2"/>
              <a:buChar char="Ü"/>
            </a:pPr>
            <a:r>
              <a:rPr lang="en-US" altLang="en-US" sz="2900" dirty="0" smtClean="0">
                <a:solidFill>
                  <a:prstClr val="black">
                    <a:lumMod val="50000"/>
                    <a:lumOff val="50000"/>
                  </a:prstClr>
                </a:solidFill>
                <a:latin typeface="Arial" panose="020B0604020202020204" pitchFamily="34" charset="0"/>
                <a:cs typeface="Arial" panose="020B0604020202020204" pitchFamily="34" charset="0"/>
              </a:rPr>
              <a:t>allow firms to expense capital in a shorter period, reducing tax burden</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repealing unnecessary regulation.</a:t>
            </a:r>
          </a:p>
          <a:p>
            <a:pPr marL="914400" lvl="1" indent="-457200" algn="l">
              <a:buClr>
                <a:prstClr val="black">
                  <a:lumMod val="65000"/>
                  <a:lumOff val="35000"/>
                </a:prstClr>
              </a:buClr>
              <a:buFont typeface="Wingdings" panose="05000000000000000000" pitchFamily="2" charset="2"/>
              <a:buChar char="Ü"/>
            </a:pPr>
            <a:r>
              <a:rPr lang="en-US" altLang="en-US" sz="3300" dirty="0" smtClean="0">
                <a:solidFill>
                  <a:prstClr val="black">
                    <a:lumMod val="50000"/>
                    <a:lumOff val="50000"/>
                  </a:prstClr>
                </a:solidFill>
                <a:latin typeface="Arial" panose="020B0604020202020204" pitchFamily="34" charset="0"/>
                <a:cs typeface="Arial" panose="020B0604020202020204" pitchFamily="34" charset="0"/>
              </a:rPr>
              <a:t>government grants for research.</a:t>
            </a:r>
          </a:p>
        </p:txBody>
      </p:sp>
      <p:sp>
        <p:nvSpPr>
          <p:cNvPr id="12" name="TextBox 11"/>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66710829"/>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iang\Dropbox\Eric Chiang - Jeremys slide files\Core3e Pictures\ch21_21un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5029200"/>
            <a:ext cx="8839200" cy="1371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5029200"/>
            <a:ext cx="8915400" cy="1447800"/>
          </a:xfrm>
        </p:spPr>
        <p:txBody>
          <a:bodyPr>
            <a:noAutofit/>
          </a:bodyPr>
          <a:lstStyle/>
          <a:p>
            <a:pPr marL="0" indent="0" algn="ctr" eaLnBrk="1" hangingPunct="1">
              <a:buFont typeface="Arial" pitchFamily="34" charset="0"/>
              <a:buNone/>
              <a:defRPr/>
            </a:pPr>
            <a:r>
              <a:rPr lang="en-US" sz="2900" dirty="0" smtClean="0">
                <a:solidFill>
                  <a:schemeClr val="bg1"/>
                </a:solidFill>
                <a:latin typeface="Century Gothic" panose="020B0502020202020204" pitchFamily="34" charset="0"/>
              </a:rPr>
              <a:t>IT TAKES TIME TO RECOGNIZE PROBLEMS AND IMPLEMENT SOLUTIONS WITH FISCAL POLICY, ESPECIALLY IN A DIVIDED GOVERNMENT.</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24</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chemeClr val="bg1"/>
                </a:solidFill>
                <a:latin typeface="Century Gothic"/>
                <a:ea typeface="Century Gothic"/>
                <a:cs typeface="Century Gothic"/>
              </a:rPr>
              <a:t>OLIVIER DOULERY-POOL/GETTY IMAGES</a:t>
            </a:r>
            <a:endParaRPr lang="en-US" sz="800" dirty="0">
              <a:solidFill>
                <a:schemeClr val="bg1"/>
              </a:solidFill>
              <a:latin typeface="Century Gothic" pitchFamily="34" charset="0"/>
            </a:endParaRPr>
          </a:p>
        </p:txBody>
      </p:sp>
    </p:spTree>
    <p:extLst>
      <p:ext uri="{BB962C8B-B14F-4D97-AF65-F5344CB8AC3E}">
        <p14:creationId xmlns:p14="http://schemas.microsoft.com/office/powerpoint/2010/main" val="2864620129"/>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64374" y="1371600"/>
            <a:ext cx="7408026" cy="2057400"/>
          </a:xfrm>
          <a:prstGeom prst="roundRect">
            <a:avLst>
              <a:gd name="adj" fmla="val 6903"/>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411205" y="602159"/>
            <a:ext cx="6013185" cy="707886"/>
          </a:xfrm>
          <a:prstGeom prst="rect">
            <a:avLst/>
          </a:prstGeom>
          <a:noFill/>
        </p:spPr>
        <p:txBody>
          <a:bodyPr wrap="none" rtlCol="0">
            <a:spAutoFit/>
          </a:bodyPr>
          <a:lstStyle/>
          <a:p>
            <a:r>
              <a:rPr lang="en-US" sz="4000" dirty="0" smtClean="0">
                <a:solidFill>
                  <a:srgbClr val="008080"/>
                </a:solidFill>
                <a:latin typeface="Century Gothic" panose="020B0502020202020204" pitchFamily="34" charset="0"/>
              </a:rPr>
              <a:t>AUTOMATIC STABILIZERS</a:t>
            </a:r>
            <a:endParaRPr lang="en-US" sz="4000" dirty="0">
              <a:solidFill>
                <a:srgbClr val="008080"/>
              </a:solidFill>
              <a:latin typeface="Century Gothic" panose="020B0502020202020204" pitchFamily="34" charset="0"/>
            </a:endParaRPr>
          </a:p>
        </p:txBody>
      </p:sp>
      <p:sp>
        <p:nvSpPr>
          <p:cNvPr id="8" name="Content Placeholder 2"/>
          <p:cNvSpPr txBox="1">
            <a:spLocks/>
          </p:cNvSpPr>
          <p:nvPr/>
        </p:nvSpPr>
        <p:spPr>
          <a:xfrm>
            <a:off x="457200" y="1371600"/>
            <a:ext cx="7239000" cy="19812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en-US" dirty="0" smtClean="0">
                <a:solidFill>
                  <a:prstClr val="white"/>
                </a:solidFill>
                <a:latin typeface="Century Gothic" panose="020B0502020202020204" pitchFamily="34" charset="0"/>
                <a:cs typeface="Arial" panose="020B0604020202020204" pitchFamily="34" charset="0"/>
              </a:rPr>
              <a:t>TAX REVENUES AND TRANSFER PAYMENTS AUTOMATICALLY ADJUST TO ECONOMIC FLUCTUATIONS WITHOUT ACTION BY CONGRESS.</a:t>
            </a:r>
          </a:p>
          <a:p>
            <a:endParaRPr lang="en-US" altLang="en-US" sz="3000" dirty="0">
              <a:solidFill>
                <a:prstClr val="white"/>
              </a:solidFill>
              <a:latin typeface="Century Gothic" panose="020B0502020202020204" pitchFamily="34" charset="0"/>
              <a:cs typeface="Arial" panose="020B0604020202020204" pitchFamily="34" charset="0"/>
            </a:endParaRPr>
          </a:p>
          <a:p>
            <a:endParaRPr lang="en-US" altLang="en-US" sz="3000" dirty="0">
              <a:solidFill>
                <a:prstClr val="white"/>
              </a:solidFill>
              <a:latin typeface="Century Gothic" panose="020B0502020202020204" pitchFamily="34" charset="0"/>
              <a:cs typeface="Arial" panose="020B0604020202020204" pitchFamily="34" charset="0"/>
            </a:endParaRPr>
          </a:p>
          <a:p>
            <a:endParaRPr lang="en-US" altLang="en-US" sz="3000" dirty="0">
              <a:solidFill>
                <a:prstClr val="white"/>
              </a:solidFill>
              <a:latin typeface="Century Gothic" panose="020B0502020202020204" pitchFamily="34" charset="0"/>
              <a:cs typeface="Arial" panose="020B0604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25</a:t>
            </a:fld>
            <a:endParaRPr lang="en-US" sz="1100" dirty="0">
              <a:solidFill>
                <a:prstClr val="white"/>
              </a:solidFill>
              <a:latin typeface="Century Gothic" panose="020B0502020202020204" pitchFamily="34" charset="0"/>
            </a:endParaRPr>
          </a:p>
        </p:txBody>
      </p:sp>
      <p:sp>
        <p:nvSpPr>
          <p:cNvPr id="9" name="Content Placeholder 2"/>
          <p:cNvSpPr txBox="1">
            <a:spLocks/>
          </p:cNvSpPr>
          <p:nvPr/>
        </p:nvSpPr>
        <p:spPr>
          <a:xfrm>
            <a:off x="381000" y="3581400"/>
            <a:ext cx="7391400" cy="2971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000" dirty="0" smtClean="0">
                <a:solidFill>
                  <a:prstClr val="black">
                    <a:lumMod val="65000"/>
                    <a:lumOff val="35000"/>
                  </a:prstClr>
                </a:solidFill>
                <a:latin typeface="Arial" panose="020B0604020202020204" pitchFamily="34" charset="0"/>
                <a:cs typeface="Arial" panose="020B0604020202020204" pitchFamily="34" charset="0"/>
              </a:rPr>
              <a:t>When the economy is growing, tax revenues rise (because of progressive taxation) and transfer payments fall as fewer people require income assistance. These effects temper the increase in economic output.  </a:t>
            </a: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73453380"/>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52400" y="381000"/>
            <a:ext cx="7266136"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49586" y="357187"/>
            <a:ext cx="5933034"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FISCAL POLICY TIMING LAGS</a:t>
            </a:r>
            <a:endParaRPr lang="en-US" sz="3300" dirty="0">
              <a:solidFill>
                <a:prstClr val="white"/>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26</a:t>
            </a:fld>
            <a:endParaRPr lang="en-US" sz="1100" dirty="0">
              <a:solidFill>
                <a:prstClr val="white"/>
              </a:solidFill>
              <a:latin typeface="Century Gothic" panose="020B0502020202020204" pitchFamily="34" charset="0"/>
            </a:endParaRPr>
          </a:p>
        </p:txBody>
      </p:sp>
      <p:sp>
        <p:nvSpPr>
          <p:cNvPr id="18" name="TextBox 1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cxnSp>
        <p:nvCxnSpPr>
          <p:cNvPr id="8" name="Straight Connector 7"/>
          <p:cNvCxnSpPr/>
          <p:nvPr/>
        </p:nvCxnSpPr>
        <p:spPr>
          <a:xfrm>
            <a:off x="4038600" y="1706880"/>
            <a:ext cx="0" cy="4277214"/>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1300188"/>
            <a:ext cx="7086600" cy="12218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33400" y="1300188"/>
            <a:ext cx="7086600" cy="4429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2706287"/>
            <a:ext cx="7086600" cy="875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533400" y="2706287"/>
            <a:ext cx="7086600" cy="4429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533399" y="3150513"/>
            <a:ext cx="7057263" cy="430887"/>
          </a:xfrm>
          <a:prstGeom prst="rect">
            <a:avLst/>
          </a:prstGeom>
          <a:noFill/>
        </p:spPr>
        <p:txBody>
          <a:bodyPr wrap="square" rtlCol="0">
            <a:spAutoFit/>
          </a:bodyPr>
          <a:lstStyle/>
          <a:p>
            <a:r>
              <a:rPr lang="en-US" sz="2200" dirty="0" smtClean="0">
                <a:solidFill>
                  <a:prstClr val="black">
                    <a:lumMod val="50000"/>
                    <a:lumOff val="50000"/>
                  </a:prstClr>
                </a:solidFill>
                <a:latin typeface="Arial" panose="020B0604020202020204" pitchFamily="34" charset="0"/>
                <a:cs typeface="Arial" panose="020B0604020202020204" pitchFamily="34" charset="0"/>
              </a:rPr>
              <a:t>It takes time to recognize trends in the data.</a:t>
            </a:r>
            <a:endParaRPr lang="en-US" sz="22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21" name="TextBox 20"/>
          <p:cNvSpPr txBox="1"/>
          <p:nvPr/>
        </p:nvSpPr>
        <p:spPr>
          <a:xfrm>
            <a:off x="574649" y="1219200"/>
            <a:ext cx="4073551"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INFORMATION LAG</a:t>
            </a:r>
            <a:endParaRPr lang="en-US" sz="3300" dirty="0">
              <a:solidFill>
                <a:prstClr val="white"/>
              </a:solidFill>
              <a:latin typeface="Century Gothic" panose="020B0502020202020204" pitchFamily="34" charset="0"/>
            </a:endParaRPr>
          </a:p>
        </p:txBody>
      </p:sp>
      <p:sp>
        <p:nvSpPr>
          <p:cNvPr id="23" name="TextBox 22"/>
          <p:cNvSpPr txBox="1"/>
          <p:nvPr/>
        </p:nvSpPr>
        <p:spPr>
          <a:xfrm>
            <a:off x="617185" y="2600236"/>
            <a:ext cx="4107215"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RECOGNITION LAG</a:t>
            </a:r>
            <a:endParaRPr lang="en-US" sz="3300" dirty="0">
              <a:solidFill>
                <a:prstClr val="white"/>
              </a:solidFill>
              <a:latin typeface="Century Gothic" panose="020B0502020202020204" pitchFamily="34" charset="0"/>
            </a:endParaRPr>
          </a:p>
        </p:txBody>
      </p:sp>
      <p:sp>
        <p:nvSpPr>
          <p:cNvPr id="24" name="TextBox 23"/>
          <p:cNvSpPr txBox="1"/>
          <p:nvPr/>
        </p:nvSpPr>
        <p:spPr>
          <a:xfrm>
            <a:off x="533399" y="1752600"/>
            <a:ext cx="7057263" cy="769441"/>
          </a:xfrm>
          <a:prstGeom prst="rect">
            <a:avLst/>
          </a:prstGeom>
          <a:noFill/>
        </p:spPr>
        <p:txBody>
          <a:bodyPr wrap="square" rtlCol="0">
            <a:spAutoFit/>
          </a:bodyPr>
          <a:lstStyle/>
          <a:p>
            <a:r>
              <a:rPr lang="en-US" sz="2200" dirty="0" smtClean="0">
                <a:solidFill>
                  <a:prstClr val="black">
                    <a:lumMod val="50000"/>
                    <a:lumOff val="50000"/>
                  </a:prstClr>
                </a:solidFill>
                <a:latin typeface="Arial" panose="020B0604020202020204" pitchFamily="34" charset="0"/>
                <a:cs typeface="Arial" panose="020B0604020202020204" pitchFamily="34" charset="0"/>
              </a:rPr>
              <a:t>Most data that policymakers need are not available until at least one quarter after the fact.</a:t>
            </a:r>
          </a:p>
        </p:txBody>
      </p:sp>
      <p:cxnSp>
        <p:nvCxnSpPr>
          <p:cNvPr id="17" name="Straight Connector 16"/>
          <p:cNvCxnSpPr/>
          <p:nvPr/>
        </p:nvCxnSpPr>
        <p:spPr>
          <a:xfrm>
            <a:off x="4038601" y="4373880"/>
            <a:ext cx="0" cy="118872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2"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1" y="3738588"/>
            <a:ext cx="7086600" cy="1229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533401" y="3738588"/>
            <a:ext cx="7086600" cy="4429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7"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1" y="5110188"/>
            <a:ext cx="7086600" cy="1290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533401" y="5110188"/>
            <a:ext cx="7086600" cy="4429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TextBox 28"/>
          <p:cNvSpPr txBox="1"/>
          <p:nvPr/>
        </p:nvSpPr>
        <p:spPr>
          <a:xfrm>
            <a:off x="533400" y="5554414"/>
            <a:ext cx="7057263" cy="769441"/>
          </a:xfrm>
          <a:prstGeom prst="rect">
            <a:avLst/>
          </a:prstGeom>
          <a:noFill/>
        </p:spPr>
        <p:txBody>
          <a:bodyPr wrap="square" rtlCol="0">
            <a:spAutoFit/>
          </a:bodyPr>
          <a:lstStyle/>
          <a:p>
            <a:r>
              <a:rPr lang="en-US" sz="2200" dirty="0" smtClean="0">
                <a:solidFill>
                  <a:prstClr val="black">
                    <a:lumMod val="50000"/>
                    <a:lumOff val="50000"/>
                  </a:prstClr>
                </a:solidFill>
                <a:latin typeface="Arial" panose="020B0604020202020204" pitchFamily="34" charset="0"/>
                <a:cs typeface="Arial" panose="020B0604020202020204" pitchFamily="34" charset="0"/>
              </a:rPr>
              <a:t>Once a policy becomes law, it takes time to plan, budget, and implement the new program.</a:t>
            </a:r>
            <a:endParaRPr lang="en-US" sz="22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30" name="TextBox 29"/>
          <p:cNvSpPr txBox="1"/>
          <p:nvPr/>
        </p:nvSpPr>
        <p:spPr>
          <a:xfrm>
            <a:off x="574650" y="3657600"/>
            <a:ext cx="3147015"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DECISION LAG</a:t>
            </a:r>
            <a:endParaRPr lang="en-US" sz="3300" dirty="0">
              <a:solidFill>
                <a:prstClr val="white"/>
              </a:solidFill>
              <a:latin typeface="Century Gothic" panose="020B0502020202020204" pitchFamily="34" charset="0"/>
            </a:endParaRPr>
          </a:p>
        </p:txBody>
      </p:sp>
      <p:sp>
        <p:nvSpPr>
          <p:cNvPr id="31" name="TextBox 30"/>
          <p:cNvSpPr txBox="1"/>
          <p:nvPr/>
        </p:nvSpPr>
        <p:spPr>
          <a:xfrm>
            <a:off x="617186" y="5029200"/>
            <a:ext cx="4714752"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IMPLEMENTATION LAG</a:t>
            </a:r>
            <a:endParaRPr lang="en-US" sz="3300" dirty="0">
              <a:solidFill>
                <a:prstClr val="white"/>
              </a:solidFill>
              <a:latin typeface="Century Gothic" panose="020B0502020202020204" pitchFamily="34" charset="0"/>
            </a:endParaRPr>
          </a:p>
        </p:txBody>
      </p:sp>
      <p:sp>
        <p:nvSpPr>
          <p:cNvPr id="32" name="TextBox 31"/>
          <p:cNvSpPr txBox="1"/>
          <p:nvPr/>
        </p:nvSpPr>
        <p:spPr>
          <a:xfrm>
            <a:off x="533400" y="4191000"/>
            <a:ext cx="7057263" cy="769441"/>
          </a:xfrm>
          <a:prstGeom prst="rect">
            <a:avLst/>
          </a:prstGeom>
          <a:noFill/>
        </p:spPr>
        <p:txBody>
          <a:bodyPr wrap="square" rtlCol="0">
            <a:spAutoFit/>
          </a:bodyPr>
          <a:lstStyle/>
          <a:p>
            <a:r>
              <a:rPr lang="en-US" sz="2200" dirty="0" smtClean="0">
                <a:solidFill>
                  <a:prstClr val="black">
                    <a:lumMod val="50000"/>
                    <a:lumOff val="50000"/>
                  </a:prstClr>
                </a:solidFill>
                <a:latin typeface="Arial" panose="020B0604020202020204" pitchFamily="34" charset="0"/>
                <a:cs typeface="Arial" panose="020B0604020202020204" pitchFamily="34" charset="0"/>
              </a:rPr>
              <a:t>Policies must be debated and passed in Congress and signed by the president.</a:t>
            </a:r>
          </a:p>
        </p:txBody>
      </p:sp>
    </p:spTree>
    <p:extLst>
      <p:ext uri="{BB962C8B-B14F-4D97-AF65-F5344CB8AC3E}">
        <p14:creationId xmlns:p14="http://schemas.microsoft.com/office/powerpoint/2010/main" val="3194794829"/>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iang\Dropbox\Eric Chiang - Jeremys slide files\Core3e Pictures\ch21_21un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 y="0"/>
            <a:ext cx="9143544" cy="658977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5029200"/>
            <a:ext cx="8839200" cy="1371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109124" y="5025330"/>
            <a:ext cx="8915400" cy="1447800"/>
          </a:xfrm>
        </p:spPr>
        <p:txBody>
          <a:bodyPr>
            <a:noAutofit/>
          </a:bodyPr>
          <a:lstStyle/>
          <a:p>
            <a:pPr marL="0" indent="0" algn="ctr" eaLnBrk="1" hangingPunct="1">
              <a:buFont typeface="Arial" pitchFamily="34" charset="0"/>
              <a:buNone/>
              <a:defRPr/>
            </a:pPr>
            <a:r>
              <a:rPr lang="en-US" sz="2900" dirty="0" smtClean="0">
                <a:solidFill>
                  <a:schemeClr val="bg1"/>
                </a:solidFill>
                <a:latin typeface="Century Gothic" panose="020B0502020202020204" pitchFamily="34" charset="0"/>
              </a:rPr>
              <a:t>FISCAL POLICY IS OFTEN FINANCED BY DEFICITS BECAUSE POLICYMAKERS FIND IT DIFFICULT TO RAISE TAXES OR REDUCE SPENDING.</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27</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chemeClr val="bg1">
                    <a:lumMod val="75000"/>
                  </a:schemeClr>
                </a:solidFill>
                <a:latin typeface="Century Gothic"/>
                <a:ea typeface="Century Gothic"/>
                <a:cs typeface="Century Gothic"/>
              </a:rPr>
              <a:t>JOSHUA ROBERTS/BLOOMBERG VIA GETTY IMAGES</a:t>
            </a:r>
            <a:endParaRPr lang="en-US" sz="800" dirty="0">
              <a:solidFill>
                <a:schemeClr val="bg1">
                  <a:lumMod val="75000"/>
                </a:schemeClr>
              </a:solidFill>
              <a:latin typeface="Century Gothic" pitchFamily="34" charset="0"/>
            </a:endParaRPr>
          </a:p>
        </p:txBody>
      </p:sp>
    </p:spTree>
    <p:extLst>
      <p:ext uri="{BB962C8B-B14F-4D97-AF65-F5344CB8AC3E}">
        <p14:creationId xmlns:p14="http://schemas.microsoft.com/office/powerpoint/2010/main" val="2252362494"/>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sosceles Triangle 21"/>
          <p:cNvSpPr/>
          <p:nvPr/>
        </p:nvSpPr>
        <p:spPr>
          <a:xfrm rot="10800000">
            <a:off x="4572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295400"/>
            <a:ext cx="3291840" cy="388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3" y="426720"/>
            <a:ext cx="7636627"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28600" y="420916"/>
            <a:ext cx="754380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DEFICITS AND THE NATIONAL DEBT</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2057400" y="2057400"/>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577606"/>
            <a:ext cx="2734886" cy="62275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a:off x="609600" y="1600200"/>
            <a:ext cx="2849186" cy="600164"/>
          </a:xfrm>
          <a:prstGeom prst="rect">
            <a:avLst/>
          </a:prstGeom>
          <a:noFill/>
        </p:spPr>
        <p:txBody>
          <a:bodyPr wrap="square" rtlCol="0">
            <a:spAutoFit/>
          </a:bodyPr>
          <a:lstStyle/>
          <a:p>
            <a:pPr marL="0" lvl="1" algn="ctr"/>
            <a:r>
              <a:rPr lang="en-US" altLang="en-US" sz="3300" dirty="0" smtClean="0">
                <a:solidFill>
                  <a:prstClr val="white"/>
                </a:solidFill>
                <a:latin typeface="Century Gothic" panose="020B0502020202020204" pitchFamily="34" charset="0"/>
                <a:cs typeface="Arial" charset="0"/>
              </a:rPr>
              <a:t>DEFICIT</a:t>
            </a:r>
            <a:endParaRPr lang="en-US" altLang="en-US" sz="3300" dirty="0">
              <a:solidFill>
                <a:prstClr val="white"/>
              </a:solidFill>
              <a:latin typeface="Century Gothic" panose="020B0502020202020204" pitchFamily="34" charset="0"/>
              <a:cs typeface="Arial" charset="0"/>
            </a:endParaRPr>
          </a:p>
        </p:txBody>
      </p:sp>
      <p:sp>
        <p:nvSpPr>
          <p:cNvPr id="2" name="Rectangle 1"/>
          <p:cNvSpPr/>
          <p:nvPr/>
        </p:nvSpPr>
        <p:spPr>
          <a:xfrm>
            <a:off x="685800" y="2438400"/>
            <a:ext cx="2849186" cy="2573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Content Placeholder 1"/>
          <p:cNvSpPr txBox="1">
            <a:spLocks/>
          </p:cNvSpPr>
          <p:nvPr/>
        </p:nvSpPr>
        <p:spPr>
          <a:xfrm>
            <a:off x="609600" y="2497220"/>
            <a:ext cx="3001586" cy="2514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sz="2600" dirty="0" smtClean="0">
                <a:solidFill>
                  <a:prstClr val="white"/>
                </a:solidFill>
                <a:latin typeface="Century Gothic" panose="020B0502020202020204" pitchFamily="34" charset="0"/>
                <a:cs typeface="Arial" charset="0"/>
              </a:rPr>
              <a:t>AMOUNT BY WHICH ANNUAL GOVERNMENT SPENDING EXCEEDS TAX REVENUES</a:t>
            </a:r>
            <a:endParaRPr lang="en-US" sz="3300" dirty="0">
              <a:solidFill>
                <a:prstClr val="white"/>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295400"/>
            <a:ext cx="3291840" cy="388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Connector 25"/>
          <p:cNvCxnSpPr/>
          <p:nvPr/>
        </p:nvCxnSpPr>
        <p:spPr>
          <a:xfrm>
            <a:off x="5776352" y="2057400"/>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577606"/>
            <a:ext cx="2734886" cy="62275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4404361" y="1600200"/>
            <a:ext cx="2734886" cy="600164"/>
          </a:xfrm>
          <a:prstGeom prst="rect">
            <a:avLst/>
          </a:prstGeom>
          <a:noFill/>
        </p:spPr>
        <p:txBody>
          <a:bodyPr wrap="square" rtlCol="0">
            <a:spAutoFit/>
          </a:bodyPr>
          <a:lstStyle/>
          <a:p>
            <a:pPr marL="0" lvl="1" algn="ctr"/>
            <a:r>
              <a:rPr lang="en-US" altLang="en-US" sz="3300" dirty="0" smtClean="0">
                <a:solidFill>
                  <a:prstClr val="white"/>
                </a:solidFill>
                <a:latin typeface="Century Gothic" panose="020B0502020202020204" pitchFamily="34" charset="0"/>
                <a:cs typeface="Arial" charset="0"/>
              </a:rPr>
              <a:t>SURPLUS</a:t>
            </a:r>
            <a:endParaRPr lang="en-US" altLang="en-US" sz="3300" dirty="0">
              <a:solidFill>
                <a:prstClr val="white"/>
              </a:solidFill>
              <a:latin typeface="Century Gothic" panose="020B0502020202020204" pitchFamily="34" charset="0"/>
              <a:cs typeface="Arial" charset="0"/>
            </a:endParaRPr>
          </a:p>
        </p:txBody>
      </p:sp>
      <p:sp>
        <p:nvSpPr>
          <p:cNvPr id="32" name="Rectangle 31"/>
          <p:cNvSpPr/>
          <p:nvPr/>
        </p:nvSpPr>
        <p:spPr>
          <a:xfrm>
            <a:off x="4404360" y="2438400"/>
            <a:ext cx="2849186" cy="2573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Content Placeholder 1"/>
          <p:cNvSpPr txBox="1">
            <a:spLocks/>
          </p:cNvSpPr>
          <p:nvPr/>
        </p:nvSpPr>
        <p:spPr>
          <a:xfrm>
            <a:off x="4404360" y="2497220"/>
            <a:ext cx="2849185" cy="2514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smtClean="0">
                <a:solidFill>
                  <a:prstClr val="white"/>
                </a:solidFill>
                <a:latin typeface="Century Gothic" panose="020B0502020202020204" pitchFamily="34" charset="0"/>
                <a:cs typeface="Arial" charset="0"/>
              </a:rPr>
              <a:t>AMOUNT BY WHICH ANNUAL TAX REVENUES EXCEED GOVERNMENT SPENDING</a:t>
            </a:r>
            <a:endParaRPr lang="en-US" altLang="en-US" sz="2600" dirty="0">
              <a:solidFill>
                <a:prstClr val="white"/>
              </a:solidFill>
              <a:latin typeface="Century Gothic" panose="020B0502020202020204" pitchFamily="34" charset="0"/>
              <a:cs typeface="Arial" charset="0"/>
            </a:endParaRPr>
          </a:p>
        </p:txBody>
      </p:sp>
      <p:sp>
        <p:nvSpPr>
          <p:cNvPr id="24" name="TextBox 23"/>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28</a:t>
            </a:fld>
            <a:endParaRPr lang="en-US" sz="1100" dirty="0">
              <a:solidFill>
                <a:prstClr val="white"/>
              </a:solidFill>
              <a:latin typeface="Century Gothic" panose="020B0502020202020204" pitchFamily="34" charset="0"/>
            </a:endParaRPr>
          </a:p>
        </p:txBody>
      </p:sp>
      <p:sp>
        <p:nvSpPr>
          <p:cNvPr id="21" name="TextBox 20"/>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27" name="Content Placeholder 2"/>
          <p:cNvSpPr txBox="1">
            <a:spLocks/>
          </p:cNvSpPr>
          <p:nvPr/>
        </p:nvSpPr>
        <p:spPr>
          <a:xfrm>
            <a:off x="380999" y="5334000"/>
            <a:ext cx="7696201" cy="1143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000" dirty="0" smtClean="0">
                <a:solidFill>
                  <a:prstClr val="black">
                    <a:lumMod val="65000"/>
                    <a:lumOff val="35000"/>
                  </a:prstClr>
                </a:solidFill>
                <a:latin typeface="Arial" panose="020B0604020202020204" pitchFamily="34" charset="0"/>
                <a:cs typeface="Arial" panose="020B0604020202020204" pitchFamily="34" charset="0"/>
              </a:rPr>
              <a:t>The </a:t>
            </a:r>
            <a:r>
              <a:rPr lang="en-US" altLang="en-US" sz="2800" dirty="0" smtClean="0">
                <a:solidFill>
                  <a:srgbClr val="F79646"/>
                </a:solidFill>
                <a:latin typeface="Arial" panose="020B0604020202020204" pitchFamily="34" charset="0"/>
                <a:cs typeface="Arial" panose="020B0604020202020204" pitchFamily="34" charset="0"/>
              </a:rPr>
              <a:t>national debt </a:t>
            </a:r>
            <a:r>
              <a:rPr lang="en-US" altLang="en-US" sz="3000" dirty="0" smtClean="0">
                <a:solidFill>
                  <a:prstClr val="black">
                    <a:lumMod val="65000"/>
                    <a:lumOff val="35000"/>
                  </a:prstClr>
                </a:solidFill>
                <a:latin typeface="Arial" panose="020B0604020202020204" pitchFamily="34" charset="0"/>
                <a:cs typeface="Arial" panose="020B0604020202020204" pitchFamily="34" charset="0"/>
              </a:rPr>
              <a:t>is the total accumulation of past deficits less surpluses.</a:t>
            </a:r>
          </a:p>
        </p:txBody>
      </p:sp>
    </p:spTree>
    <p:extLst>
      <p:ext uri="{BB962C8B-B14F-4D97-AF65-F5344CB8AC3E}">
        <p14:creationId xmlns:p14="http://schemas.microsoft.com/office/powerpoint/2010/main" val="2874939061"/>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 Diagonal Corner Rectangle 10"/>
          <p:cNvSpPr/>
          <p:nvPr/>
        </p:nvSpPr>
        <p:spPr>
          <a:xfrm>
            <a:off x="76200" y="1066800"/>
            <a:ext cx="8991600" cy="5410200"/>
          </a:xfrm>
          <a:prstGeom prst="round2DiagRect">
            <a:avLst>
              <a:gd name="adj1" fmla="val 8204"/>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29</a:t>
            </a:fld>
            <a:endParaRPr lang="en-US" sz="1100" dirty="0">
              <a:solidFill>
                <a:prstClr val="white"/>
              </a:solidFill>
              <a:latin typeface="Century Gothic" panose="020B0502020202020204" pitchFamily="34" charset="0"/>
            </a:endParaRPr>
          </a:p>
        </p:txBody>
      </p:sp>
      <p:sp>
        <p:nvSpPr>
          <p:cNvPr id="18" name="Isosceles Triangle 17"/>
          <p:cNvSpPr/>
          <p:nvPr/>
        </p:nvSpPr>
        <p:spPr>
          <a:xfrm rot="10800000">
            <a:off x="571500" y="776276"/>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266699" y="471476"/>
            <a:ext cx="8170465"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23603" y="457200"/>
            <a:ext cx="815340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PUBLIC DEBT AS A PERCENT OF GDP</a:t>
            </a:r>
            <a:endParaRPr lang="en-US" sz="33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317700"/>
            <a:ext cx="9144000" cy="5159300"/>
          </a:xfrm>
          <a:prstGeom prst="rect">
            <a:avLst/>
          </a:prstGeom>
        </p:spPr>
      </p:pic>
    </p:spTree>
    <p:extLst>
      <p:ext uri="{BB962C8B-B14F-4D97-AF65-F5344CB8AC3E}">
        <p14:creationId xmlns:p14="http://schemas.microsoft.com/office/powerpoint/2010/main" val="3801749447"/>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6"/>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04800" y="420916"/>
            <a:ext cx="4557658"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CHAPTER OBJECTIVES</a:t>
            </a:r>
            <a:endParaRPr lang="en-US" sz="3300" dirty="0">
              <a:solidFill>
                <a:prstClr val="white"/>
              </a:solidFill>
              <a:latin typeface="Century Gothic" panose="020B0502020202020204" pitchFamily="34" charset="0"/>
            </a:endParaRPr>
          </a:p>
        </p:txBody>
      </p:sp>
      <p:sp>
        <p:nvSpPr>
          <p:cNvPr id="16" name="Content Placeholder 1"/>
          <p:cNvSpPr txBox="1">
            <a:spLocks/>
          </p:cNvSpPr>
          <p:nvPr/>
        </p:nvSpPr>
        <p:spPr>
          <a:xfrm>
            <a:off x="533400" y="1426754"/>
            <a:ext cx="7086600" cy="451684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Describe the impact of </a:t>
            </a:r>
            <a:r>
              <a:rPr lang="en-US" sz="2600" dirty="0" smtClean="0">
                <a:solidFill>
                  <a:srgbClr val="F79646"/>
                </a:solidFill>
                <a:latin typeface="Arial" panose="020B0604020202020204" pitchFamily="34" charset="0"/>
                <a:cs typeface="Arial" panose="020B0604020202020204" pitchFamily="34" charset="0"/>
              </a:rPr>
              <a:t>automatic stabilizers</a:t>
            </a:r>
            <a:r>
              <a:rPr lang="en-US" sz="2600" dirty="0" smtClean="0">
                <a:solidFill>
                  <a:prstClr val="black">
                    <a:tint val="75000"/>
                  </a:prstClr>
                </a:solidFill>
                <a:latin typeface="Arial" panose="020B0604020202020204" pitchFamily="34" charset="0"/>
                <a:cs typeface="Arial" panose="020B0604020202020204" pitchFamily="34" charset="0"/>
              </a:rPr>
              <a:t>, </a:t>
            </a:r>
            <a:r>
              <a:rPr lang="en-US" sz="2600" dirty="0" smtClean="0">
                <a:solidFill>
                  <a:srgbClr val="F79646"/>
                </a:solidFill>
                <a:latin typeface="Arial" panose="020B0604020202020204" pitchFamily="34" charset="0"/>
                <a:cs typeface="Arial" panose="020B0604020202020204" pitchFamily="34" charset="0"/>
              </a:rPr>
              <a:t>lag effects</a:t>
            </a:r>
            <a:r>
              <a:rPr lang="en-US" sz="2600" dirty="0" smtClean="0">
                <a:solidFill>
                  <a:prstClr val="black">
                    <a:tint val="75000"/>
                  </a:prstClr>
                </a:solidFill>
                <a:latin typeface="Arial" panose="020B0604020202020204" pitchFamily="34" charset="0"/>
                <a:cs typeface="Arial" panose="020B0604020202020204" pitchFamily="34" charset="0"/>
              </a:rPr>
              <a:t>, and the </a:t>
            </a:r>
            <a:r>
              <a:rPr lang="en-US" sz="2600" dirty="0" smtClean="0">
                <a:solidFill>
                  <a:srgbClr val="F79646"/>
                </a:solidFill>
                <a:latin typeface="Arial" panose="020B0604020202020204" pitchFamily="34" charset="0"/>
                <a:cs typeface="Arial" panose="020B0604020202020204" pitchFamily="34" charset="0"/>
              </a:rPr>
              <a:t>propensity toward deficits</a:t>
            </a:r>
            <a:r>
              <a:rPr lang="en-US" sz="2600" dirty="0" smtClean="0">
                <a:solidFill>
                  <a:prstClr val="black">
                    <a:tint val="75000"/>
                  </a:prstClr>
                </a:solidFill>
                <a:latin typeface="Arial" panose="020B0604020202020204" pitchFamily="34" charset="0"/>
                <a:cs typeface="Arial" panose="020B0604020202020204" pitchFamily="34" charset="0"/>
              </a:rPr>
              <a:t> from fiscal policymaking.</a:t>
            </a:r>
            <a:endParaRPr lang="en-US" sz="2600" dirty="0" smtClean="0">
              <a:solidFill>
                <a:srgbClr val="F7964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Identify the different </a:t>
            </a:r>
            <a:r>
              <a:rPr lang="en-US" sz="2600" dirty="0" smtClean="0">
                <a:solidFill>
                  <a:srgbClr val="F79646"/>
                </a:solidFill>
                <a:latin typeface="Arial" panose="020B0604020202020204" pitchFamily="34" charset="0"/>
                <a:cs typeface="Arial" panose="020B0604020202020204" pitchFamily="34" charset="0"/>
              </a:rPr>
              <a:t>lags </a:t>
            </a:r>
            <a:r>
              <a:rPr lang="en-US" sz="2600" dirty="0" smtClean="0">
                <a:solidFill>
                  <a:prstClr val="black">
                    <a:tint val="75000"/>
                  </a:prstClr>
                </a:solidFill>
                <a:latin typeface="Arial" panose="020B0604020202020204" pitchFamily="34" charset="0"/>
                <a:cs typeface="Arial" panose="020B0604020202020204" pitchFamily="34" charset="0"/>
              </a:rPr>
              <a:t>that occur when implementing fiscal policy.</a:t>
            </a: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Define </a:t>
            </a:r>
            <a:r>
              <a:rPr lang="en-US" sz="2600" dirty="0" smtClean="0">
                <a:solidFill>
                  <a:srgbClr val="F79646"/>
                </a:solidFill>
                <a:latin typeface="Arial" panose="020B0604020202020204" pitchFamily="34" charset="0"/>
                <a:cs typeface="Arial" panose="020B0604020202020204" pitchFamily="34" charset="0"/>
              </a:rPr>
              <a:t>deficits and surpluses</a:t>
            </a:r>
            <a:r>
              <a:rPr lang="en-US" sz="2600" dirty="0" smtClean="0">
                <a:solidFill>
                  <a:prstClr val="black">
                    <a:tint val="75000"/>
                  </a:prstClr>
                </a:solidFill>
                <a:latin typeface="Arial" panose="020B0604020202020204" pitchFamily="34" charset="0"/>
                <a:cs typeface="Arial" panose="020B0604020202020204" pitchFamily="34" charset="0"/>
              </a:rPr>
              <a:t>, and explain the difference between </a:t>
            </a:r>
            <a:r>
              <a:rPr lang="en-US" sz="2600" dirty="0" smtClean="0">
                <a:solidFill>
                  <a:srgbClr val="F79646"/>
                </a:solidFill>
                <a:latin typeface="Arial" panose="020B0604020202020204" pitchFamily="34" charset="0"/>
                <a:cs typeface="Arial" panose="020B0604020202020204" pitchFamily="34" charset="0"/>
              </a:rPr>
              <a:t>national debt and public debt</a:t>
            </a:r>
            <a:r>
              <a:rPr lang="en-US" sz="2600" dirty="0" smtClean="0">
                <a:solidFill>
                  <a:prstClr val="black">
                    <a:tint val="75000"/>
                  </a:prstClr>
                </a:solidFill>
                <a:latin typeface="Arial" panose="020B0604020202020204" pitchFamily="34" charset="0"/>
                <a:cs typeface="Arial" panose="020B0604020202020204" pitchFamily="34" charset="0"/>
              </a:rPr>
              <a:t>.</a:t>
            </a:r>
            <a:r>
              <a:rPr lang="en-US" sz="2600" dirty="0" smtClean="0">
                <a:solidFill>
                  <a:srgbClr val="F79646"/>
                </a:solidFill>
                <a:latin typeface="Arial" panose="020B0604020202020204" pitchFamily="34" charset="0"/>
                <a:cs typeface="Arial" panose="020B0604020202020204" pitchFamily="34" charset="0"/>
              </a:rPr>
              <a:t> </a:t>
            </a:r>
          </a:p>
          <a:p>
            <a:pPr marL="457200" indent="-457200" algn="l">
              <a:buFont typeface="Wingdings" panose="05000000000000000000" pitchFamily="2" charset="2"/>
              <a:buChar char=""/>
              <a:defRPr/>
            </a:pPr>
            <a:r>
              <a:rPr lang="en-US" sz="2600" dirty="0" smtClean="0">
                <a:solidFill>
                  <a:prstClr val="black">
                    <a:tint val="75000"/>
                  </a:prstClr>
                </a:solidFill>
                <a:latin typeface="Arial" panose="020B0604020202020204" pitchFamily="34" charset="0"/>
                <a:cs typeface="Arial" panose="020B0604020202020204" pitchFamily="34" charset="0"/>
              </a:rPr>
              <a:t>Describe the </a:t>
            </a:r>
            <a:r>
              <a:rPr lang="en-US" sz="2600" dirty="0" smtClean="0">
                <a:solidFill>
                  <a:srgbClr val="F79646"/>
                </a:solidFill>
                <a:latin typeface="Arial" panose="020B0604020202020204" pitchFamily="34" charset="0"/>
                <a:cs typeface="Arial" panose="020B0604020202020204" pitchFamily="34" charset="0"/>
              </a:rPr>
              <a:t>potential consequences of maintaining high public debt</a:t>
            </a:r>
            <a:r>
              <a:rPr lang="en-US" sz="2600" dirty="0" smtClean="0">
                <a:solidFill>
                  <a:prstClr val="black">
                    <a:tint val="75000"/>
                  </a:prstClr>
                </a:solidFill>
                <a:latin typeface="Arial" panose="020B0604020202020204" pitchFamily="34" charset="0"/>
                <a:cs typeface="Arial" panose="020B0604020202020204" pitchFamily="34" charset="0"/>
              </a:rPr>
              <a:t>.</a:t>
            </a:r>
            <a:endParaRPr lang="en-US" altLang="en-US" sz="2600" dirty="0">
              <a:solidFill>
                <a:srgbClr val="C00000"/>
              </a:solidFill>
              <a:latin typeface="Arial" charset="0"/>
              <a:ea typeface="ＭＳ Ｐゴシック" pitchFamily="34" charset="-128"/>
              <a:cs typeface="Tahoma" pitchFamily="34" charset="0"/>
            </a:endParaRPr>
          </a:p>
          <a:p>
            <a:pPr marL="457200" indent="-457200" algn="l">
              <a:buFont typeface="Wingdings" panose="05000000000000000000" pitchFamily="2" charset="2"/>
              <a:buChar char=""/>
              <a:defRPr/>
            </a:pPr>
            <a:endParaRPr lang="en-US" sz="2600" dirty="0" smtClean="0">
              <a:solidFill>
                <a:prstClr val="black">
                  <a:tint val="75000"/>
                </a:prstClr>
              </a:solidFill>
              <a:latin typeface="Arial" panose="020B0604020202020204" pitchFamily="34" charset="0"/>
              <a:cs typeface="Arial" panose="020B0604020202020204" pitchFamily="34" charset="0"/>
            </a:endParaRPr>
          </a:p>
        </p:txBody>
      </p:sp>
      <p:sp>
        <p:nvSpPr>
          <p:cNvPr id="8" name="TextBox 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a:t>
            </a:fld>
            <a:endParaRPr lang="en-US" sz="1100" dirty="0">
              <a:solidFill>
                <a:schemeClr val="bg1"/>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82568006"/>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30</a:t>
            </a:fld>
            <a:endParaRPr lang="en-US" sz="1100" dirty="0">
              <a:solidFill>
                <a:prstClr val="white"/>
              </a:solidFill>
              <a:latin typeface="Century Gothic" panose="020B0502020202020204" pitchFamily="34" charset="0"/>
            </a:endParaRPr>
          </a:p>
        </p:txBody>
      </p:sp>
      <p:sp>
        <p:nvSpPr>
          <p:cNvPr id="18" name="Isosceles Triangle 17"/>
          <p:cNvSpPr/>
          <p:nvPr/>
        </p:nvSpPr>
        <p:spPr>
          <a:xfrm rot="10800000">
            <a:off x="571500" y="704794"/>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266699" y="399994"/>
            <a:ext cx="750570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429140" y="385718"/>
            <a:ext cx="7267060"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BALANCED BUDGET AMENDMENTS</a:t>
            </a:r>
            <a:endParaRPr lang="en-US" sz="33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7" name="TextBox 16"/>
          <p:cNvSpPr txBox="1">
            <a:spLocks noChangeArrowheads="1"/>
          </p:cNvSpPr>
          <p:nvPr/>
        </p:nvSpPr>
        <p:spPr bwMode="auto">
          <a:xfrm>
            <a:off x="609600" y="2083573"/>
            <a:ext cx="2133600" cy="1200329"/>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2400" cap="all" dirty="0">
                <a:solidFill>
                  <a:schemeClr val="tx1">
                    <a:lumMod val="65000"/>
                    <a:lumOff val="35000"/>
                  </a:schemeClr>
                </a:solidFill>
                <a:latin typeface="Century Gothic" panose="020B0502020202020204" pitchFamily="34" charset="0"/>
                <a:ea typeface="ＭＳ Ｐゴシック"/>
                <a:cs typeface="ＭＳ Ｐゴシック"/>
              </a:rPr>
              <a:t>Annually Balanced Budget</a:t>
            </a:r>
          </a:p>
        </p:txBody>
      </p:sp>
      <p:sp>
        <p:nvSpPr>
          <p:cNvPr id="3" name="Left Brace 2"/>
          <p:cNvSpPr/>
          <p:nvPr/>
        </p:nvSpPr>
        <p:spPr>
          <a:xfrm rot="16200000">
            <a:off x="1355518" y="2557796"/>
            <a:ext cx="609600" cy="1708562"/>
          </a:xfrm>
          <a:prstGeom prst="lef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a:off x="2971800" y="1981200"/>
            <a:ext cx="0" cy="1828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3429000" y="2090875"/>
            <a:ext cx="2133600" cy="1200329"/>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2400" cap="all" dirty="0">
                <a:solidFill>
                  <a:schemeClr val="tx1">
                    <a:lumMod val="65000"/>
                    <a:lumOff val="35000"/>
                  </a:schemeClr>
                </a:solidFill>
                <a:latin typeface="Century Gothic" panose="020B0502020202020204" pitchFamily="34" charset="0"/>
                <a:ea typeface="ＭＳ Ｐゴシック"/>
                <a:cs typeface="ＭＳ Ｐゴシック"/>
              </a:rPr>
              <a:t>Cyclically Balanced Budget</a:t>
            </a:r>
          </a:p>
        </p:txBody>
      </p:sp>
      <p:sp>
        <p:nvSpPr>
          <p:cNvPr id="25" name="Left Brace 24"/>
          <p:cNvSpPr/>
          <p:nvPr/>
        </p:nvSpPr>
        <p:spPr>
          <a:xfrm rot="16200000">
            <a:off x="4174918" y="2565098"/>
            <a:ext cx="609600" cy="1708562"/>
          </a:xfrm>
          <a:prstGeom prst="lef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a:spLocks noChangeArrowheads="1"/>
          </p:cNvSpPr>
          <p:nvPr/>
        </p:nvSpPr>
        <p:spPr bwMode="auto">
          <a:xfrm>
            <a:off x="6400800" y="2217003"/>
            <a:ext cx="2133600" cy="830997"/>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sz="2400" cap="all" dirty="0">
                <a:solidFill>
                  <a:schemeClr val="tx1">
                    <a:lumMod val="65000"/>
                    <a:lumOff val="35000"/>
                  </a:schemeClr>
                </a:solidFill>
                <a:latin typeface="Century Gothic" panose="020B0502020202020204" pitchFamily="34" charset="0"/>
                <a:ea typeface="ＭＳ Ｐゴシック"/>
                <a:cs typeface="ＭＳ Ｐゴシック"/>
              </a:rPr>
              <a:t>Functional Finance</a:t>
            </a:r>
          </a:p>
        </p:txBody>
      </p:sp>
      <p:sp>
        <p:nvSpPr>
          <p:cNvPr id="28" name="Left Brace 27"/>
          <p:cNvSpPr/>
          <p:nvPr/>
        </p:nvSpPr>
        <p:spPr>
          <a:xfrm rot="16200000">
            <a:off x="7146718" y="2538925"/>
            <a:ext cx="609600" cy="1708562"/>
          </a:xfrm>
          <a:prstGeom prst="lef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p:cNvSpPr/>
          <p:nvPr/>
        </p:nvSpPr>
        <p:spPr>
          <a:xfrm>
            <a:off x="642938" y="4099560"/>
            <a:ext cx="7891462" cy="1310640"/>
          </a:xfrm>
          <a:prstGeom prst="rect">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Content Placeholder 2"/>
          <p:cNvSpPr txBox="1">
            <a:spLocks/>
          </p:cNvSpPr>
          <p:nvPr/>
        </p:nvSpPr>
        <p:spPr>
          <a:xfrm>
            <a:off x="914400" y="4191000"/>
            <a:ext cx="7391400" cy="121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buClr>
                <a:prstClr val="black">
                  <a:lumMod val="65000"/>
                  <a:lumOff val="35000"/>
                </a:prstClr>
              </a:buClr>
            </a:pP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There are several approaches to balancing the budget.</a:t>
            </a:r>
          </a:p>
        </p:txBody>
      </p:sp>
      <p:cxnSp>
        <p:nvCxnSpPr>
          <p:cNvPr id="31" name="Straight Connector 30"/>
          <p:cNvCxnSpPr/>
          <p:nvPr/>
        </p:nvCxnSpPr>
        <p:spPr>
          <a:xfrm>
            <a:off x="6019800" y="1981200"/>
            <a:ext cx="0" cy="1828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6654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400" y="381000"/>
            <a:ext cx="7266136"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49586" y="357187"/>
            <a:ext cx="7168950"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BALANCED BUDGET AMENDMENTS</a:t>
            </a:r>
            <a:endParaRPr lang="en-US" sz="3300" dirty="0">
              <a:solidFill>
                <a:schemeClr val="bg1"/>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31</a:t>
            </a:fld>
            <a:endParaRPr lang="en-US" sz="1100" dirty="0">
              <a:solidFill>
                <a:schemeClr val="bg1"/>
              </a:solidFill>
              <a:latin typeface="Century Gothic" panose="020B0502020202020204" pitchFamily="34" charset="0"/>
            </a:endParaRPr>
          </a:p>
        </p:txBody>
      </p:sp>
      <p:sp>
        <p:nvSpPr>
          <p:cNvPr id="18" name="TextBox 17"/>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cxnSp>
        <p:nvCxnSpPr>
          <p:cNvPr id="8" name="Straight Connector 7"/>
          <p:cNvCxnSpPr/>
          <p:nvPr/>
        </p:nvCxnSpPr>
        <p:spPr>
          <a:xfrm>
            <a:off x="4038600" y="3063801"/>
            <a:ext cx="0" cy="118872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1376388"/>
            <a:ext cx="7086600" cy="2043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33400" y="1376388"/>
            <a:ext cx="7086600" cy="4429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3805352"/>
            <a:ext cx="7086600" cy="2043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533400" y="3805352"/>
            <a:ext cx="7086600" cy="4429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515938" y="4284119"/>
            <a:ext cx="7086600" cy="1446550"/>
          </a:xfrm>
          <a:prstGeom prst="rect">
            <a:avLst/>
          </a:prstGeom>
          <a:noFill/>
        </p:spPr>
        <p:txBody>
          <a:bodyPr wrap="square" rtlCol="0">
            <a:spAutoFit/>
          </a:bodyPr>
          <a:lstStyle/>
          <a:p>
            <a:r>
              <a:rPr lang="en-US" sz="2200" dirty="0" smtClean="0">
                <a:solidFill>
                  <a:schemeClr val="tx1">
                    <a:lumMod val="50000"/>
                    <a:lumOff val="50000"/>
                  </a:schemeClr>
                </a:solidFill>
                <a:latin typeface="Arial" panose="020B0604020202020204" pitchFamily="34" charset="0"/>
                <a:cs typeface="Arial" panose="020B0604020202020204" pitchFamily="34" charset="0"/>
              </a:rPr>
              <a:t>The budget must be balanced over the business cycle by increases in taxes or reductions in spending during booms to offset deficits that occur during recessions. This is politically difficult to implement.</a:t>
            </a:r>
            <a:endParaRPr lang="en-US" sz="22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609600" y="1295400"/>
            <a:ext cx="6462025"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ANNUALLY BALANCED BUDGET</a:t>
            </a:r>
            <a:endParaRPr lang="en-US" sz="3300" dirty="0">
              <a:solidFill>
                <a:schemeClr val="bg1"/>
              </a:solidFill>
              <a:latin typeface="Century Gothic" panose="020B0502020202020204" pitchFamily="34" charset="0"/>
            </a:endParaRPr>
          </a:p>
        </p:txBody>
      </p:sp>
      <p:sp>
        <p:nvSpPr>
          <p:cNvPr id="23" name="TextBox 22"/>
          <p:cNvSpPr txBox="1"/>
          <p:nvPr/>
        </p:nvSpPr>
        <p:spPr>
          <a:xfrm>
            <a:off x="568698" y="3724364"/>
            <a:ext cx="6822702"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CYCLICALLY BALANCED BUDGET</a:t>
            </a:r>
            <a:endParaRPr lang="en-US" sz="3300" dirty="0">
              <a:solidFill>
                <a:schemeClr val="bg1"/>
              </a:solidFill>
              <a:latin typeface="Century Gothic" panose="020B0502020202020204" pitchFamily="34" charset="0"/>
            </a:endParaRPr>
          </a:p>
        </p:txBody>
      </p:sp>
      <p:sp>
        <p:nvSpPr>
          <p:cNvPr id="24" name="TextBox 23"/>
          <p:cNvSpPr txBox="1"/>
          <p:nvPr/>
        </p:nvSpPr>
        <p:spPr>
          <a:xfrm>
            <a:off x="545275" y="1819364"/>
            <a:ext cx="7057263" cy="1446550"/>
          </a:xfrm>
          <a:prstGeom prst="rect">
            <a:avLst/>
          </a:prstGeom>
          <a:noFill/>
        </p:spPr>
        <p:txBody>
          <a:bodyPr wrap="square" rtlCol="0">
            <a:spAutoFit/>
          </a:bodyPr>
          <a:lstStyle/>
          <a:p>
            <a:r>
              <a:rPr lang="en-US" sz="2200" dirty="0" smtClean="0">
                <a:solidFill>
                  <a:schemeClr val="tx1">
                    <a:lumMod val="50000"/>
                    <a:lumOff val="50000"/>
                  </a:schemeClr>
                </a:solidFill>
                <a:latin typeface="Arial" panose="020B0604020202020204" pitchFamily="34" charset="0"/>
                <a:cs typeface="Arial" panose="020B0604020202020204" pitchFamily="34" charset="0"/>
              </a:rPr>
              <a:t>Revenues and spending must be equal each year. It generally makes recessions worse by forcing spending cuts during economic downturns, when tax revenues drop.</a:t>
            </a:r>
          </a:p>
        </p:txBody>
      </p:sp>
    </p:spTree>
    <p:extLst>
      <p:ext uri="{BB962C8B-B14F-4D97-AF65-F5344CB8AC3E}">
        <p14:creationId xmlns:p14="http://schemas.microsoft.com/office/powerpoint/2010/main" val="1828240190"/>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400" y="381000"/>
            <a:ext cx="7266136"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49586" y="357187"/>
            <a:ext cx="7168950"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BALANCED BUDGET AMENDMENTS</a:t>
            </a:r>
            <a:endParaRPr lang="en-US" sz="3300" dirty="0">
              <a:solidFill>
                <a:schemeClr val="bg1"/>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32</a:t>
            </a:fld>
            <a:endParaRPr lang="en-US" sz="1100" dirty="0">
              <a:solidFill>
                <a:schemeClr val="bg1"/>
              </a:solidFill>
              <a:latin typeface="Century Gothic" panose="020B0502020202020204" pitchFamily="34" charset="0"/>
            </a:endParaRPr>
          </a:p>
        </p:txBody>
      </p:sp>
      <p:sp>
        <p:nvSpPr>
          <p:cNvPr id="18" name="TextBox 17"/>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pic>
        <p:nvPicPr>
          <p:cNvPr id="12"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1376388"/>
            <a:ext cx="7086600" cy="2043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33400" y="1376388"/>
            <a:ext cx="7086600" cy="4429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617644" y="1295400"/>
            <a:ext cx="4716356"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FUNCTIONAL FINANCE</a:t>
            </a:r>
            <a:endParaRPr lang="en-US" sz="3300" dirty="0">
              <a:solidFill>
                <a:schemeClr val="bg1"/>
              </a:solidFill>
              <a:latin typeface="Century Gothic" panose="020B0502020202020204" pitchFamily="34" charset="0"/>
            </a:endParaRPr>
          </a:p>
        </p:txBody>
      </p:sp>
      <p:sp>
        <p:nvSpPr>
          <p:cNvPr id="24" name="TextBox 23"/>
          <p:cNvSpPr txBox="1"/>
          <p:nvPr/>
        </p:nvSpPr>
        <p:spPr>
          <a:xfrm>
            <a:off x="638937" y="1896814"/>
            <a:ext cx="7057263" cy="1384995"/>
          </a:xfrm>
          <a:prstGeom prst="rect">
            <a:avLst/>
          </a:prstGeom>
          <a:noFill/>
        </p:spPr>
        <p:txBody>
          <a:bodyPr wrap="square" rtlCol="0">
            <a:spAutoFit/>
          </a:bodyPr>
          <a:lstStyle/>
          <a:p>
            <a:r>
              <a:rPr lang="en-US" sz="2800" dirty="0" smtClean="0">
                <a:solidFill>
                  <a:schemeClr val="tx1">
                    <a:lumMod val="50000"/>
                    <a:lumOff val="50000"/>
                  </a:schemeClr>
                </a:solidFill>
                <a:latin typeface="Arial" panose="020B0604020202020204" pitchFamily="34" charset="0"/>
                <a:cs typeface="Arial" panose="020B0604020202020204" pitchFamily="34" charset="0"/>
              </a:rPr>
              <a:t>The impact of the budget on the business cycle is ignored; the focus is on fostering economic growth and stable prices.</a:t>
            </a:r>
          </a:p>
        </p:txBody>
      </p:sp>
      <p:sp>
        <p:nvSpPr>
          <p:cNvPr id="17" name="Content Placeholder 2"/>
          <p:cNvSpPr txBox="1">
            <a:spLocks/>
          </p:cNvSpPr>
          <p:nvPr/>
        </p:nvSpPr>
        <p:spPr>
          <a:xfrm>
            <a:off x="380999" y="3657600"/>
            <a:ext cx="7772399" cy="2438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000" dirty="0">
                <a:solidFill>
                  <a:prstClr val="black">
                    <a:lumMod val="65000"/>
                    <a:lumOff val="35000"/>
                  </a:prstClr>
                </a:solidFill>
                <a:latin typeface="Arial" panose="020B0604020202020204" pitchFamily="34" charset="0"/>
                <a:cs typeface="Arial" panose="020B0604020202020204" pitchFamily="34" charset="0"/>
              </a:rPr>
              <a:t>Balancing the budget should not be the primary concern of policymakers</a:t>
            </a:r>
            <a:r>
              <a:rPr lang="en-US" altLang="en-US" sz="3000" dirty="0" smtClean="0">
                <a:solidFill>
                  <a:prstClr val="black">
                    <a:lumMod val="65000"/>
                    <a:lumOff val="35000"/>
                  </a:prstClr>
                </a:solidFill>
                <a:latin typeface="Arial" panose="020B0604020202020204" pitchFamily="34" charset="0"/>
                <a:cs typeface="Arial" panose="020B0604020202020204" pitchFamily="34" charset="0"/>
              </a:rPr>
              <a:t>.</a:t>
            </a:r>
          </a:p>
          <a:p>
            <a:pPr marL="457200" indent="-457200" algn="l">
              <a:buClr>
                <a:prstClr val="black">
                  <a:lumMod val="65000"/>
                  <a:lumOff val="35000"/>
                </a:prstClr>
              </a:buClr>
              <a:buFont typeface="Wingdings" panose="05000000000000000000" pitchFamily="2" charset="2"/>
              <a:buChar char="Ü"/>
            </a:pPr>
            <a:r>
              <a:rPr lang="en-US" altLang="en-US" sz="3000" dirty="0" smtClean="0">
                <a:solidFill>
                  <a:prstClr val="black">
                    <a:lumMod val="65000"/>
                    <a:lumOff val="35000"/>
                  </a:prstClr>
                </a:solidFill>
                <a:latin typeface="Arial" panose="020B0604020202020204" pitchFamily="34" charset="0"/>
                <a:cs typeface="Arial" panose="020B0604020202020204" pitchFamily="34" charset="0"/>
              </a:rPr>
              <a:t>The focus should be on</a:t>
            </a:r>
            <a:r>
              <a:rPr lang="en-US" altLang="en-US" sz="2800" dirty="0">
                <a:solidFill>
                  <a:srgbClr val="F79646"/>
                </a:solidFill>
                <a:latin typeface="Arial" panose="020B0604020202020204" pitchFamily="34" charset="0"/>
                <a:cs typeface="Arial" panose="020B0604020202020204" pitchFamily="34" charset="0"/>
              </a:rPr>
              <a:t> </a:t>
            </a:r>
            <a:r>
              <a:rPr lang="en-US" altLang="en-US" sz="2800" dirty="0" smtClean="0">
                <a:solidFill>
                  <a:srgbClr val="F79646"/>
                </a:solidFill>
                <a:latin typeface="Arial" panose="020B0604020202020204" pitchFamily="34" charset="0"/>
                <a:cs typeface="Arial" panose="020B0604020202020204" pitchFamily="34" charset="0"/>
              </a:rPr>
              <a:t>maintaining full employment with stable prices</a:t>
            </a:r>
            <a:r>
              <a:rPr lang="en-US" altLang="en-US" sz="3000" dirty="0" smtClean="0">
                <a:solidFill>
                  <a:prstClr val="black">
                    <a:lumMod val="65000"/>
                    <a:lumOff val="35000"/>
                  </a:prst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24021278"/>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400" y="381000"/>
            <a:ext cx="7266136"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33</a:t>
            </a:fld>
            <a:endParaRPr lang="en-US" sz="1100" dirty="0">
              <a:solidFill>
                <a:schemeClr val="bg1"/>
              </a:solidFill>
              <a:latin typeface="Century Gothic" panose="020B0502020202020204" pitchFamily="34" charset="0"/>
            </a:endParaRPr>
          </a:p>
        </p:txBody>
      </p:sp>
      <p:sp>
        <p:nvSpPr>
          <p:cNvPr id="18" name="TextBox 17"/>
          <p:cNvSpPr txBox="1"/>
          <p:nvPr/>
        </p:nvSpPr>
        <p:spPr>
          <a:xfrm>
            <a:off x="6553200" y="6560940"/>
            <a:ext cx="1037463"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9" name="TextBox 18"/>
          <p:cNvSpPr txBox="1"/>
          <p:nvPr/>
        </p:nvSpPr>
        <p:spPr>
          <a:xfrm>
            <a:off x="332509" y="378098"/>
            <a:ext cx="6474849"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FINANCING DEBT AND DEFICITS</a:t>
            </a:r>
            <a:endParaRPr lang="en-US" sz="3300" dirty="0">
              <a:solidFill>
                <a:prstClr val="white"/>
              </a:solidFill>
              <a:latin typeface="Century Gothic" panose="020B0502020202020204" pitchFamily="34" charset="0"/>
            </a:endParaRPr>
          </a:p>
        </p:txBody>
      </p:sp>
      <p:sp>
        <p:nvSpPr>
          <p:cNvPr id="20" name="Content Placeholder 2"/>
          <p:cNvSpPr txBox="1">
            <a:spLocks/>
          </p:cNvSpPr>
          <p:nvPr/>
        </p:nvSpPr>
        <p:spPr>
          <a:xfrm>
            <a:off x="304800" y="1295400"/>
            <a:ext cx="7543800" cy="4724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600"/>
              </a:spcBef>
            </a:pPr>
            <a:endParaRPr lang="en-US" altLang="en-US" sz="3000" dirty="0">
              <a:solidFill>
                <a:srgbClr val="008080"/>
              </a:solidFill>
              <a:latin typeface="Arial" panose="020B0604020202020204" pitchFamily="34" charset="0"/>
              <a:cs typeface="Arial" panose="020B0604020202020204" pitchFamily="34" charset="0"/>
            </a:endParaRPr>
          </a:p>
        </p:txBody>
      </p:sp>
      <p:sp>
        <p:nvSpPr>
          <p:cNvPr id="22" name="Content Placeholder 2"/>
          <p:cNvSpPr txBox="1">
            <a:spLocks/>
          </p:cNvSpPr>
          <p:nvPr/>
        </p:nvSpPr>
        <p:spPr>
          <a:xfrm>
            <a:off x="304800" y="1295401"/>
            <a:ext cx="7283517" cy="76199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000" dirty="0" smtClean="0">
                <a:solidFill>
                  <a:prstClr val="black">
                    <a:lumMod val="50000"/>
                    <a:lumOff val="50000"/>
                  </a:prstClr>
                </a:solidFill>
                <a:latin typeface="Arial" panose="020B0604020202020204" pitchFamily="34" charset="0"/>
                <a:cs typeface="Arial" panose="020B0604020202020204" pitchFamily="34" charset="0"/>
              </a:rPr>
              <a:t>The government budget constraint:</a:t>
            </a:r>
          </a:p>
          <a:p>
            <a:pPr lvl="1" algn="l">
              <a:buClr>
                <a:prstClr val="black">
                  <a:lumMod val="65000"/>
                  <a:lumOff val="35000"/>
                </a:prstClr>
              </a:buClr>
            </a:pPr>
            <a:endParaRPr lang="en-US" altLang="en-US" sz="12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p:txBody>
      </p:sp>
      <p:sp>
        <p:nvSpPr>
          <p:cNvPr id="23" name="Round Diagonal Corner Rectangle 22"/>
          <p:cNvSpPr/>
          <p:nvPr/>
        </p:nvSpPr>
        <p:spPr>
          <a:xfrm>
            <a:off x="914401" y="1980188"/>
            <a:ext cx="6194458" cy="762000"/>
          </a:xfrm>
          <a:prstGeom prst="round2Diag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mc:AlternateContent xmlns:mc="http://schemas.openxmlformats.org/markup-compatibility/2006" xmlns:a14="http://schemas.microsoft.com/office/drawing/2010/main">
        <mc:Choice Requires="a14">
          <p:sp>
            <p:nvSpPr>
              <p:cNvPr id="26" name="TextBox 25"/>
              <p:cNvSpPr txBox="1"/>
              <p:nvPr/>
            </p:nvSpPr>
            <p:spPr>
              <a:xfrm>
                <a:off x="1016479" y="2020669"/>
                <a:ext cx="5993922" cy="713978"/>
              </a:xfrm>
              <a:prstGeom prst="rect">
                <a:avLst/>
              </a:prstGeom>
              <a:noFill/>
            </p:spPr>
            <p:txBody>
              <a:bodyPr wrap="square" rtlCol="0">
                <a:spAutoFit/>
              </a:bodyPr>
              <a:lstStyle/>
              <a:p>
                <a:pPr marL="0" lvl="1" algn="ctr"/>
                <a:r>
                  <a:rPr lang="en-US" altLang="en-US" sz="3600" i="1" dirty="0" smtClean="0">
                    <a:solidFill>
                      <a:prstClr val="white"/>
                    </a:solidFill>
                    <a:latin typeface="Arial" panose="020B0604020202020204" pitchFamily="34" charset="0"/>
                    <a:cs typeface="Arial" panose="020B0604020202020204" pitchFamily="34" charset="0"/>
                  </a:rPr>
                  <a:t>G</a:t>
                </a:r>
                <a:r>
                  <a:rPr lang="en-US" altLang="en-US" sz="3600" dirty="0" smtClean="0">
                    <a:solidFill>
                      <a:prstClr val="white"/>
                    </a:solidFill>
                    <a:latin typeface="Arial" panose="020B0604020202020204" pitchFamily="34" charset="0"/>
                    <a:cs typeface="Arial" panose="020B0604020202020204" pitchFamily="34" charset="0"/>
                  </a:rPr>
                  <a:t> </a:t>
                </a:r>
                <a14:m>
                  <m:oMath xmlns:m="http://schemas.openxmlformats.org/officeDocument/2006/math">
                    <m:r>
                      <a:rPr lang="en-US" altLang="en-US" sz="3600" i="1" dirty="0" smtClean="0">
                        <a:solidFill>
                          <a:prstClr val="white"/>
                        </a:solidFill>
                        <a:latin typeface="Cambria Math"/>
                        <a:cs typeface="Arial" panose="020B0604020202020204" pitchFamily="34" charset="0"/>
                      </a:rPr>
                      <m:t>–</m:t>
                    </m:r>
                  </m:oMath>
                </a14:m>
                <a:r>
                  <a:rPr lang="en-US" altLang="en-US" sz="3600" dirty="0" smtClean="0">
                    <a:solidFill>
                      <a:prstClr val="white"/>
                    </a:solidFill>
                    <a:latin typeface="Arial" panose="020B0604020202020204" pitchFamily="34" charset="0"/>
                    <a:cs typeface="Arial" panose="020B0604020202020204" pitchFamily="34" charset="0"/>
                  </a:rPr>
                  <a:t> </a:t>
                </a:r>
                <a:r>
                  <a:rPr lang="en-US" altLang="en-US" sz="3600" i="1" dirty="0" smtClean="0">
                    <a:solidFill>
                      <a:prstClr val="white"/>
                    </a:solidFill>
                    <a:latin typeface="Arial" panose="020B0604020202020204" pitchFamily="34" charset="0"/>
                    <a:cs typeface="Arial" panose="020B0604020202020204" pitchFamily="34" charset="0"/>
                  </a:rPr>
                  <a:t>T</a:t>
                </a:r>
                <a:r>
                  <a:rPr lang="en-US" altLang="en-US" sz="3600" dirty="0" smtClean="0">
                    <a:solidFill>
                      <a:prstClr val="white"/>
                    </a:solidFill>
                    <a:latin typeface="Arial" panose="020B0604020202020204" pitchFamily="34" charset="0"/>
                    <a:cs typeface="Arial" panose="020B0604020202020204" pitchFamily="34" charset="0"/>
                  </a:rPr>
                  <a:t> = </a:t>
                </a:r>
                <a:r>
                  <a:rPr lang="el-GR" altLang="en-US" sz="3600" dirty="0" smtClean="0">
                    <a:solidFill>
                      <a:prstClr val="white"/>
                    </a:solidFill>
                    <a:latin typeface="Arial" panose="020B0604020202020204" pitchFamily="34" charset="0"/>
                    <a:cs typeface="Arial" panose="020B0604020202020204" pitchFamily="34" charset="0"/>
                  </a:rPr>
                  <a:t>Δ</a:t>
                </a:r>
                <a:r>
                  <a:rPr lang="en-US" altLang="en-US" sz="3600" i="1" dirty="0">
                    <a:solidFill>
                      <a:prstClr val="white"/>
                    </a:solidFill>
                    <a:latin typeface="Arial" panose="020B0604020202020204" pitchFamily="34" charset="0"/>
                    <a:cs typeface="Arial" panose="020B0604020202020204" pitchFamily="34" charset="0"/>
                  </a:rPr>
                  <a:t>M</a:t>
                </a:r>
                <a:r>
                  <a:rPr lang="en-US" altLang="en-US" sz="3600" dirty="0" smtClean="0">
                    <a:solidFill>
                      <a:prstClr val="white"/>
                    </a:solidFill>
                    <a:latin typeface="Arial" panose="020B0604020202020204" pitchFamily="34" charset="0"/>
                    <a:cs typeface="Arial" panose="020B0604020202020204" pitchFamily="34" charset="0"/>
                  </a:rPr>
                  <a:t> + </a:t>
                </a:r>
                <a:r>
                  <a:rPr lang="el-GR" altLang="en-US" sz="3600" dirty="0" smtClean="0">
                    <a:solidFill>
                      <a:prstClr val="white"/>
                    </a:solidFill>
                    <a:latin typeface="Arial" panose="020B0604020202020204" pitchFamily="34" charset="0"/>
                    <a:cs typeface="Arial" panose="020B0604020202020204" pitchFamily="34" charset="0"/>
                  </a:rPr>
                  <a:t>Δ</a:t>
                </a:r>
                <a:r>
                  <a:rPr lang="en-US" altLang="en-US" sz="3600" i="1" dirty="0" smtClean="0">
                    <a:solidFill>
                      <a:prstClr val="white"/>
                    </a:solidFill>
                    <a:latin typeface="Arial" panose="020B0604020202020204" pitchFamily="34" charset="0"/>
                    <a:cs typeface="Arial" panose="020B0604020202020204" pitchFamily="34" charset="0"/>
                  </a:rPr>
                  <a:t>B</a:t>
                </a:r>
                <a:r>
                  <a:rPr lang="en-US" altLang="en-US" sz="3600" dirty="0" smtClean="0">
                    <a:solidFill>
                      <a:prstClr val="white"/>
                    </a:solidFill>
                    <a:latin typeface="Arial" panose="020B0604020202020204" pitchFamily="34" charset="0"/>
                    <a:cs typeface="Arial" panose="020B0604020202020204" pitchFamily="34" charset="0"/>
                  </a:rPr>
                  <a:t> + </a:t>
                </a:r>
                <a:r>
                  <a:rPr lang="el-GR" altLang="en-US" sz="3600" dirty="0" smtClean="0">
                    <a:solidFill>
                      <a:prstClr val="white"/>
                    </a:solidFill>
                    <a:latin typeface="Arial" panose="020B0604020202020204" pitchFamily="34" charset="0"/>
                    <a:cs typeface="Arial" panose="020B0604020202020204" pitchFamily="34" charset="0"/>
                  </a:rPr>
                  <a:t>Δ</a:t>
                </a:r>
                <a:r>
                  <a:rPr lang="en-US" altLang="en-US" sz="3600" i="1" dirty="0" smtClean="0">
                    <a:solidFill>
                      <a:prstClr val="white"/>
                    </a:solidFill>
                    <a:latin typeface="Arial" panose="020B0604020202020204" pitchFamily="34" charset="0"/>
                    <a:cs typeface="Arial" panose="020B0604020202020204" pitchFamily="34" charset="0"/>
                  </a:rPr>
                  <a:t>A</a:t>
                </a:r>
                <a:endParaRPr lang="en-US" altLang="en-US" sz="3600" i="1" dirty="0">
                  <a:solidFill>
                    <a:prstClr val="white"/>
                  </a:solidFill>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016479" y="2020669"/>
                <a:ext cx="5993922" cy="713978"/>
              </a:xfrm>
              <a:prstGeom prst="rect">
                <a:avLst/>
              </a:prstGeom>
              <a:blipFill rotWithShape="1">
                <a:blip r:embed="rId3"/>
                <a:stretch>
                  <a:fillRect t="-3390" b="-30508"/>
                </a:stretch>
              </a:blipFill>
            </p:spPr>
            <p:txBody>
              <a:bodyPr/>
              <a:lstStyle/>
              <a:p>
                <a:r>
                  <a:rPr lang="en-US">
                    <a:noFill/>
                  </a:rPr>
                  <a:t> </a:t>
                </a:r>
              </a:p>
            </p:txBody>
          </p:sp>
        </mc:Fallback>
      </mc:AlternateContent>
      <p:sp>
        <p:nvSpPr>
          <p:cNvPr id="27" name="Content Placeholder 2"/>
          <p:cNvSpPr txBox="1">
            <a:spLocks/>
          </p:cNvSpPr>
          <p:nvPr/>
        </p:nvSpPr>
        <p:spPr>
          <a:xfrm>
            <a:off x="304800" y="2895600"/>
            <a:ext cx="8001000" cy="3429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sz="3000" i="1" dirty="0" smtClean="0">
                <a:solidFill>
                  <a:prstClr val="black">
                    <a:lumMod val="50000"/>
                    <a:lumOff val="50000"/>
                  </a:prstClr>
                </a:solidFill>
                <a:latin typeface="Arial" panose="020B0604020202020204" pitchFamily="34" charset="0"/>
                <a:cs typeface="Arial" panose="020B0604020202020204" pitchFamily="34" charset="0"/>
              </a:rPr>
              <a:t>G</a:t>
            </a:r>
            <a:r>
              <a:rPr lang="en-US" altLang="en-US" sz="3000" dirty="0" smtClean="0">
                <a:solidFill>
                  <a:prstClr val="black">
                    <a:lumMod val="50000"/>
                    <a:lumOff val="50000"/>
                  </a:prstClr>
                </a:solidFill>
                <a:latin typeface="Arial" panose="020B0604020202020204" pitchFamily="34" charset="0"/>
                <a:cs typeface="Arial" panose="020B0604020202020204" pitchFamily="34" charset="0"/>
              </a:rPr>
              <a:t> = government spending</a:t>
            </a:r>
          </a:p>
          <a:p>
            <a:pPr marL="457200" indent="-457200" algn="l">
              <a:buClr>
                <a:prstClr val="black">
                  <a:lumMod val="65000"/>
                  <a:lumOff val="35000"/>
                </a:prstClr>
              </a:buClr>
              <a:buFont typeface="Wingdings" panose="05000000000000000000" pitchFamily="2" charset="2"/>
              <a:buChar char="Ü"/>
            </a:pPr>
            <a:r>
              <a:rPr lang="en-US" altLang="en-US" sz="3000" i="1" dirty="0" smtClean="0">
                <a:solidFill>
                  <a:prstClr val="black">
                    <a:lumMod val="50000"/>
                    <a:lumOff val="50000"/>
                  </a:prstClr>
                </a:solidFill>
                <a:latin typeface="Arial" panose="020B0604020202020204" pitchFamily="34" charset="0"/>
                <a:cs typeface="Arial" panose="020B0604020202020204" pitchFamily="34" charset="0"/>
              </a:rPr>
              <a:t>T</a:t>
            </a:r>
            <a:r>
              <a:rPr lang="en-US" altLang="en-US" sz="3000" dirty="0" smtClean="0">
                <a:solidFill>
                  <a:prstClr val="black">
                    <a:lumMod val="50000"/>
                    <a:lumOff val="50000"/>
                  </a:prstClr>
                </a:solidFill>
                <a:latin typeface="Arial" panose="020B0604020202020204" pitchFamily="34" charset="0"/>
                <a:cs typeface="Arial" panose="020B0604020202020204" pitchFamily="34" charset="0"/>
              </a:rPr>
              <a:t> = tax revenues (</a:t>
            </a:r>
            <a:r>
              <a:rPr lang="en-US" altLang="en-US" sz="3000" i="1" dirty="0" smtClean="0">
                <a:solidFill>
                  <a:prstClr val="black">
                    <a:lumMod val="50000"/>
                    <a:lumOff val="50000"/>
                  </a:prstClr>
                </a:solidFill>
                <a:latin typeface="Arial" panose="020B0604020202020204" pitchFamily="34" charset="0"/>
                <a:cs typeface="Arial" panose="020B0604020202020204" pitchFamily="34" charset="0"/>
              </a:rPr>
              <a:t>G</a:t>
            </a:r>
            <a:r>
              <a:rPr lang="en-US" altLang="en-US" sz="3000" dirty="0" smtClean="0">
                <a:solidFill>
                  <a:prstClr val="black">
                    <a:lumMod val="50000"/>
                    <a:lumOff val="50000"/>
                  </a:prstClr>
                </a:solidFill>
                <a:latin typeface="Arial" panose="020B0604020202020204" pitchFamily="34" charset="0"/>
                <a:cs typeface="Arial" panose="020B0604020202020204" pitchFamily="34" charset="0"/>
              </a:rPr>
              <a:t> – </a:t>
            </a:r>
            <a:r>
              <a:rPr lang="en-US" altLang="en-US" sz="3000" i="1" dirty="0" smtClean="0">
                <a:solidFill>
                  <a:prstClr val="black">
                    <a:lumMod val="50000"/>
                    <a:lumOff val="50000"/>
                  </a:prstClr>
                </a:solidFill>
                <a:latin typeface="Arial" panose="020B0604020202020204" pitchFamily="34" charset="0"/>
                <a:cs typeface="Arial" panose="020B0604020202020204" pitchFamily="34" charset="0"/>
              </a:rPr>
              <a:t>T</a:t>
            </a:r>
            <a:r>
              <a:rPr lang="en-US" altLang="en-US" sz="3000" dirty="0" smtClean="0">
                <a:solidFill>
                  <a:prstClr val="black">
                    <a:lumMod val="50000"/>
                    <a:lumOff val="50000"/>
                  </a:prstClr>
                </a:solidFill>
                <a:latin typeface="Arial" panose="020B0604020202020204" pitchFamily="34" charset="0"/>
                <a:cs typeface="Arial" panose="020B0604020202020204" pitchFamily="34" charset="0"/>
              </a:rPr>
              <a:t> is the deficit)</a:t>
            </a:r>
          </a:p>
          <a:p>
            <a:pPr marL="457200" indent="-457200" algn="l">
              <a:buClr>
                <a:prstClr val="black">
                  <a:lumMod val="65000"/>
                  <a:lumOff val="35000"/>
                </a:prstClr>
              </a:buClr>
              <a:buFont typeface="Wingdings" panose="05000000000000000000" pitchFamily="2" charset="2"/>
              <a:buChar char="Ü"/>
            </a:pPr>
            <a:r>
              <a:rPr lang="en-US" altLang="en-US" sz="3000" dirty="0" smtClean="0">
                <a:solidFill>
                  <a:prstClr val="black">
                    <a:lumMod val="50000"/>
                    <a:lumOff val="50000"/>
                  </a:prstClr>
                </a:solidFill>
                <a:latin typeface="Arial" panose="020B0604020202020204" pitchFamily="34" charset="0"/>
                <a:cs typeface="Arial" panose="020B0604020202020204" pitchFamily="34" charset="0"/>
              </a:rPr>
              <a:t>Δ</a:t>
            </a:r>
            <a:r>
              <a:rPr lang="en-US" altLang="en-US" sz="3000" i="1" dirty="0" smtClean="0">
                <a:solidFill>
                  <a:prstClr val="black">
                    <a:lumMod val="50000"/>
                    <a:lumOff val="50000"/>
                  </a:prstClr>
                </a:solidFill>
                <a:latin typeface="Arial" panose="020B0604020202020204" pitchFamily="34" charset="0"/>
                <a:cs typeface="Arial" panose="020B0604020202020204" pitchFamily="34" charset="0"/>
              </a:rPr>
              <a:t>M</a:t>
            </a:r>
            <a:r>
              <a:rPr lang="en-US" altLang="en-US" sz="3000" dirty="0" smtClean="0">
                <a:solidFill>
                  <a:prstClr val="black">
                    <a:lumMod val="50000"/>
                    <a:lumOff val="50000"/>
                  </a:prstClr>
                </a:solidFill>
                <a:latin typeface="Arial" panose="020B0604020202020204" pitchFamily="34" charset="0"/>
                <a:cs typeface="Arial" panose="020B0604020202020204" pitchFamily="34" charset="0"/>
              </a:rPr>
              <a:t> = change in money supply (selling bonds to the Federal Reserve)</a:t>
            </a:r>
          </a:p>
          <a:p>
            <a:pPr marL="457200" indent="-457200" algn="l">
              <a:buClr>
                <a:prstClr val="black">
                  <a:lumMod val="65000"/>
                  <a:lumOff val="35000"/>
                </a:prstClr>
              </a:buClr>
              <a:buFont typeface="Wingdings" panose="05000000000000000000" pitchFamily="2" charset="2"/>
              <a:buChar char="Ü"/>
            </a:pPr>
            <a:r>
              <a:rPr lang="el-GR" altLang="en-US" sz="3000" dirty="0" smtClean="0">
                <a:solidFill>
                  <a:prstClr val="black">
                    <a:lumMod val="50000"/>
                    <a:lumOff val="50000"/>
                  </a:prstClr>
                </a:solidFill>
                <a:latin typeface="Arial" panose="020B0604020202020204" pitchFamily="34" charset="0"/>
                <a:cs typeface="Arial" panose="020B0604020202020204" pitchFamily="34" charset="0"/>
              </a:rPr>
              <a:t>Δ</a:t>
            </a:r>
            <a:r>
              <a:rPr lang="en-US" altLang="en-US" sz="3000" i="1" dirty="0" smtClean="0">
                <a:solidFill>
                  <a:prstClr val="black">
                    <a:lumMod val="50000"/>
                    <a:lumOff val="50000"/>
                  </a:prstClr>
                </a:solidFill>
                <a:latin typeface="Arial" panose="020B0604020202020204" pitchFamily="34" charset="0"/>
                <a:cs typeface="Arial" panose="020B0604020202020204" pitchFamily="34" charset="0"/>
              </a:rPr>
              <a:t>B</a:t>
            </a:r>
            <a:r>
              <a:rPr lang="en-US" altLang="en-US" sz="3000" dirty="0" smtClean="0">
                <a:solidFill>
                  <a:prstClr val="black">
                    <a:lumMod val="50000"/>
                    <a:lumOff val="50000"/>
                  </a:prstClr>
                </a:solidFill>
                <a:latin typeface="Arial" panose="020B0604020202020204" pitchFamily="34" charset="0"/>
                <a:cs typeface="Arial" panose="020B0604020202020204" pitchFamily="34" charset="0"/>
              </a:rPr>
              <a:t> = change in bonds held by the public</a:t>
            </a:r>
          </a:p>
          <a:p>
            <a:pPr marL="457200" indent="-457200" algn="l">
              <a:buClr>
                <a:prstClr val="black">
                  <a:lumMod val="65000"/>
                  <a:lumOff val="35000"/>
                </a:prstClr>
              </a:buClr>
              <a:buFont typeface="Wingdings" panose="05000000000000000000" pitchFamily="2" charset="2"/>
              <a:buChar char="Ü"/>
            </a:pPr>
            <a:r>
              <a:rPr lang="el-GR" altLang="en-US" sz="3000" dirty="0" smtClean="0">
                <a:solidFill>
                  <a:prstClr val="black">
                    <a:lumMod val="50000"/>
                    <a:lumOff val="50000"/>
                  </a:prstClr>
                </a:solidFill>
                <a:latin typeface="Arial" panose="020B0604020202020204" pitchFamily="34" charset="0"/>
                <a:cs typeface="Arial" panose="020B0604020202020204" pitchFamily="34" charset="0"/>
              </a:rPr>
              <a:t>Δ</a:t>
            </a:r>
            <a:r>
              <a:rPr lang="en-US" altLang="en-US" sz="3000" i="1" dirty="0" smtClean="0">
                <a:solidFill>
                  <a:prstClr val="black">
                    <a:lumMod val="50000"/>
                    <a:lumOff val="50000"/>
                  </a:prstClr>
                </a:solidFill>
                <a:latin typeface="Arial" panose="020B0604020202020204" pitchFamily="34" charset="0"/>
                <a:cs typeface="Arial" panose="020B0604020202020204" pitchFamily="34" charset="0"/>
              </a:rPr>
              <a:t>A</a:t>
            </a:r>
            <a:r>
              <a:rPr lang="en-US" altLang="en-US" sz="3000" dirty="0" smtClean="0">
                <a:solidFill>
                  <a:prstClr val="black">
                    <a:lumMod val="50000"/>
                    <a:lumOff val="50000"/>
                  </a:prstClr>
                </a:solidFill>
                <a:latin typeface="Arial" panose="020B0604020202020204" pitchFamily="34" charset="0"/>
                <a:cs typeface="Arial" panose="020B0604020202020204" pitchFamily="34" charset="0"/>
              </a:rPr>
              <a:t> = the sale of government assets</a:t>
            </a: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lvl="1" algn="l">
              <a:buClr>
                <a:prstClr val="black">
                  <a:lumMod val="65000"/>
                  <a:lumOff val="35000"/>
                </a:prstClr>
              </a:buClr>
            </a:pPr>
            <a:endParaRPr lang="en-US" altLang="en-US" sz="1200" dirty="0" smtClean="0">
              <a:solidFill>
                <a:prstClr val="black">
                  <a:lumMod val="50000"/>
                  <a:lumOff val="50000"/>
                </a:prstClr>
              </a:solidFill>
              <a:latin typeface="Arial" panose="020B0604020202020204" pitchFamily="34" charset="0"/>
              <a:cs typeface="Arial" panose="020B0604020202020204" pitchFamily="34" charset="0"/>
            </a:endParaRPr>
          </a:p>
          <a:p>
            <a:pPr algn="l">
              <a:buClr>
                <a:prstClr val="black">
                  <a:lumMod val="65000"/>
                  <a:lumOff val="35000"/>
                </a:prstClr>
              </a:buClr>
            </a:pPr>
            <a:endParaRPr lang="en-US" altLang="en-US" sz="1200" dirty="0">
              <a:solidFill>
                <a:prstClr val="black">
                  <a:lumMod val="50000"/>
                  <a:lumOff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896462"/>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44000" cy="6589969"/>
          </a:xfrm>
          <a:prstGeom prst="rect">
            <a:avLst/>
          </a:prstGeom>
        </p:spPr>
      </p:pic>
      <p:sp>
        <p:nvSpPr>
          <p:cNvPr id="7" name="Rounded Rectangle 6"/>
          <p:cNvSpPr/>
          <p:nvPr/>
        </p:nvSpPr>
        <p:spPr>
          <a:xfrm>
            <a:off x="152400" y="5029200"/>
            <a:ext cx="8839200" cy="1371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5029200"/>
            <a:ext cx="8915400" cy="1447800"/>
          </a:xfrm>
        </p:spPr>
        <p:txBody>
          <a:bodyPr>
            <a:noAutofit/>
          </a:bodyPr>
          <a:lstStyle/>
          <a:p>
            <a:pPr marL="0" indent="0" algn="ctr" eaLnBrk="1" hangingPunct="1">
              <a:buFont typeface="Arial" pitchFamily="34" charset="0"/>
              <a:buNone/>
              <a:defRPr/>
            </a:pPr>
            <a:r>
              <a:rPr lang="en-US" sz="2900" dirty="0" smtClean="0">
                <a:solidFill>
                  <a:schemeClr val="bg1"/>
                </a:solidFill>
                <a:latin typeface="Century Gothic" panose="020B0502020202020204" pitchFamily="34" charset="0"/>
              </a:rPr>
              <a:t>IS THE SIZE OF THE NATIONAL DEBT A PROBLEM? ONLY IF THE COST OF FINANCING THE DEBT PLACES AN EXCESSIVE BURDEN ON THE BUDGET.</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34</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8839200" y="4267200"/>
            <a:ext cx="307777" cy="1257299"/>
          </a:xfrm>
          <a:prstGeom prst="rect">
            <a:avLst/>
          </a:prstGeom>
          <a:noFill/>
        </p:spPr>
        <p:txBody>
          <a:bodyPr vert="vert270" wrap="square" rtlCol="0">
            <a:spAutoFit/>
          </a:bodyPr>
          <a:lstStyle/>
          <a:p>
            <a:pPr algn="r"/>
            <a:r>
              <a:rPr lang="en-US" sz="800" dirty="0">
                <a:solidFill>
                  <a:schemeClr val="bg1"/>
                </a:solidFill>
                <a:latin typeface="Century Gothic"/>
                <a:ea typeface="Century Gothic"/>
                <a:cs typeface="Century Gothic"/>
              </a:rPr>
              <a:t>ERIC CHIANG</a:t>
            </a:r>
            <a:endParaRPr lang="en-US" sz="800" dirty="0">
              <a:solidFill>
                <a:schemeClr val="bg1"/>
              </a:solidFill>
              <a:latin typeface="Century Gothic" pitchFamily="34" charset="0"/>
            </a:endParaRPr>
          </a:p>
        </p:txBody>
      </p:sp>
    </p:spTree>
    <p:extLst>
      <p:ext uri="{BB962C8B-B14F-4D97-AF65-F5344CB8AC3E}">
        <p14:creationId xmlns:p14="http://schemas.microsoft.com/office/powerpoint/2010/main" val="2378560000"/>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 y="0"/>
            <a:ext cx="9144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 Diagonal Corner Rectangle 10"/>
          <p:cNvSpPr/>
          <p:nvPr/>
        </p:nvSpPr>
        <p:spPr>
          <a:xfrm>
            <a:off x="76200" y="1219200"/>
            <a:ext cx="8991600" cy="3886200"/>
          </a:xfrm>
          <a:prstGeom prst="round2DiagRect">
            <a:avLst>
              <a:gd name="adj1" fmla="val 8204"/>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Isosceles Triangle 17"/>
          <p:cNvSpPr/>
          <p:nvPr/>
        </p:nvSpPr>
        <p:spPr>
          <a:xfrm rot="10800000">
            <a:off x="457200" y="609600"/>
            <a:ext cx="848247" cy="51440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35</a:t>
            </a:fld>
            <a:endParaRPr lang="en-US" sz="1100" dirty="0">
              <a:solidFill>
                <a:prstClr val="white"/>
              </a:solidFill>
              <a:latin typeface="Century Gothic" panose="020B0502020202020204" pitchFamily="34" charset="0"/>
            </a:endParaRPr>
          </a:p>
        </p:txBody>
      </p:sp>
      <p:sp>
        <p:nvSpPr>
          <p:cNvPr id="17" name="Content Placeholder 2"/>
          <p:cNvSpPr txBox="1">
            <a:spLocks/>
          </p:cNvSpPr>
          <p:nvPr/>
        </p:nvSpPr>
        <p:spPr>
          <a:xfrm>
            <a:off x="0" y="5029200"/>
            <a:ext cx="9144000" cy="1447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2700" dirty="0" smtClean="0">
                <a:solidFill>
                  <a:prstClr val="black">
                    <a:lumMod val="75000"/>
                    <a:lumOff val="25000"/>
                  </a:prstClr>
                </a:solidFill>
                <a:latin typeface="Arial" panose="020B0604020202020204" pitchFamily="34" charset="0"/>
                <a:cs typeface="Arial" panose="020B0604020202020204" pitchFamily="34" charset="0"/>
              </a:rPr>
              <a:t>Because U.S. Treasury rates have been at historic lows in recent years, the interest payment on the national debt is less than 2% of GDP, a very manageable level.</a:t>
            </a:r>
          </a:p>
        </p:txBody>
      </p:sp>
      <p:sp>
        <p:nvSpPr>
          <p:cNvPr id="16" name="TextBox 15"/>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20" name="Rectangle 19"/>
          <p:cNvSpPr/>
          <p:nvPr/>
        </p:nvSpPr>
        <p:spPr>
          <a:xfrm>
            <a:off x="0" y="0"/>
            <a:ext cx="9144000" cy="9096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152400" y="154724"/>
            <a:ext cx="8813800" cy="646331"/>
          </a:xfrm>
          <a:prstGeom prst="rect">
            <a:avLst/>
          </a:prstGeom>
          <a:noFill/>
        </p:spPr>
        <p:txBody>
          <a:bodyPr wrap="square" rtlCol="0">
            <a:spAutoFit/>
          </a:bodyPr>
          <a:lstStyle/>
          <a:p>
            <a:pPr algn="ctr"/>
            <a:r>
              <a:rPr lang="en-US" sz="3600" dirty="0" smtClean="0">
                <a:solidFill>
                  <a:prstClr val="white"/>
                </a:solidFill>
                <a:latin typeface="Century Gothic" panose="020B0502020202020204" pitchFamily="34" charset="0"/>
              </a:rPr>
              <a:t>ECONOMIC BURDEN OF THE DEBT</a:t>
            </a:r>
            <a:endParaRPr lang="en-US" sz="3600" dirty="0">
              <a:solidFill>
                <a:prstClr val="white"/>
              </a:solidFill>
              <a:latin typeface="Century Gothic" panose="020B0502020202020204" pitchFamily="34" charset="0"/>
            </a:endParaRPr>
          </a:p>
        </p:txBody>
      </p:sp>
      <p:sp>
        <p:nvSpPr>
          <p:cNvPr id="13" name="TextBox 12"/>
          <p:cNvSpPr txBox="1"/>
          <p:nvPr/>
        </p:nvSpPr>
        <p:spPr>
          <a:xfrm>
            <a:off x="0" y="1295400"/>
            <a:ext cx="307777" cy="3467099"/>
          </a:xfrm>
          <a:prstGeom prst="rect">
            <a:avLst/>
          </a:prstGeom>
          <a:noFill/>
        </p:spPr>
        <p:txBody>
          <a:bodyPr vert="vert270" wrap="square" rtlCol="0">
            <a:spAutoFit/>
          </a:bodyPr>
          <a:lstStyle/>
          <a:p>
            <a:r>
              <a:rPr lang="en-US" sz="800" dirty="0">
                <a:solidFill>
                  <a:srgbClr val="000000"/>
                </a:solidFill>
                <a:latin typeface="Century Gothic"/>
                <a:ea typeface="Century Gothic"/>
                <a:cs typeface="Century Gothic"/>
              </a:rPr>
              <a:t>JONATHAN EVANS/GETTY IMAGES</a:t>
            </a:r>
            <a:endParaRPr lang="en-US" sz="800" dirty="0">
              <a:solidFill>
                <a:srgbClr val="000000"/>
              </a:solidFill>
              <a:latin typeface="Century Gothic"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800" y="1239328"/>
            <a:ext cx="8763000" cy="3637472"/>
          </a:xfrm>
          <a:prstGeom prst="rect">
            <a:avLst/>
          </a:prstGeom>
        </p:spPr>
      </p:pic>
    </p:spTree>
    <p:extLst>
      <p:ext uri="{BB962C8B-B14F-4D97-AF65-F5344CB8AC3E}">
        <p14:creationId xmlns:p14="http://schemas.microsoft.com/office/powerpoint/2010/main" val="1794615956"/>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iang\Pictures\CoreEconomics - High Res Photos\Core3e_Chapter21\ch21_21un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 y="0"/>
            <a:ext cx="9143010"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4419600"/>
            <a:ext cx="8839200" cy="19812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4495800"/>
            <a:ext cx="8915400" cy="1981200"/>
          </a:xfrm>
        </p:spPr>
        <p:txBody>
          <a:bodyPr>
            <a:noAutofit/>
          </a:bodyPr>
          <a:lstStyle/>
          <a:p>
            <a:pPr marL="0" indent="0" algn="ctr" eaLnBrk="1" hangingPunct="1">
              <a:buFont typeface="Arial" pitchFamily="34" charset="0"/>
              <a:buNone/>
              <a:defRPr/>
            </a:pPr>
            <a:r>
              <a:rPr lang="en-US" sz="2900" dirty="0" smtClean="0">
                <a:solidFill>
                  <a:schemeClr val="bg1"/>
                </a:solidFill>
                <a:latin typeface="Century Gothic" panose="020B0502020202020204" pitchFamily="34" charset="0"/>
              </a:rPr>
              <a:t>A LARGE PORTION OF THE NATIONAL DEBT IS OWED TO AMERICANS HOLDING TREASURY BONDS. INTEREST PAYMENTS ON THIS PORTION THEREFORE GO TO OTHER AMERICANS.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36</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BFBFBF"/>
                </a:solidFill>
                <a:latin typeface="Century Gothic"/>
                <a:ea typeface="Century Gothic"/>
                <a:cs typeface="Century Gothic"/>
              </a:rPr>
              <a:t>SCOTT SPEAKES/CORBIS</a:t>
            </a:r>
            <a:endParaRPr lang="en-US" sz="800" dirty="0">
              <a:solidFill>
                <a:srgbClr val="BFBFBF"/>
              </a:solidFill>
              <a:latin typeface="Century Gothic" pitchFamily="34" charset="0"/>
            </a:endParaRPr>
          </a:p>
        </p:txBody>
      </p:sp>
    </p:spTree>
    <p:extLst>
      <p:ext uri="{BB962C8B-B14F-4D97-AF65-F5344CB8AC3E}">
        <p14:creationId xmlns:p14="http://schemas.microsoft.com/office/powerpoint/2010/main" val="2925202432"/>
      </p:ext>
    </p:extLst>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228600" y="390436"/>
            <a:ext cx="7749237" cy="569387"/>
          </a:xfrm>
          <a:prstGeom prst="rect">
            <a:avLst/>
          </a:prstGeom>
          <a:noFill/>
        </p:spPr>
        <p:txBody>
          <a:bodyPr wrap="none" rtlCol="0">
            <a:spAutoFit/>
          </a:bodyPr>
          <a:lstStyle/>
          <a:p>
            <a:r>
              <a:rPr lang="en-US" sz="3100" dirty="0" smtClean="0">
                <a:solidFill>
                  <a:prstClr val="white"/>
                </a:solidFill>
                <a:latin typeface="Century Gothic" panose="020B0502020202020204" pitchFamily="34" charset="0"/>
              </a:rPr>
              <a:t>EQUITY ASPECTS OF THE NATIONAL DEBT</a:t>
            </a:r>
            <a:endParaRPr lang="en-US" sz="31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33055"/>
            <a:ext cx="7620000" cy="539634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 concern regarding the national debt is the effect on </a:t>
            </a:r>
            <a:r>
              <a:rPr lang="en-US" altLang="en-US" dirty="0" smtClean="0">
                <a:solidFill>
                  <a:srgbClr val="F79646"/>
                </a:solidFill>
                <a:latin typeface="Arial" panose="020B0604020202020204" pitchFamily="34" charset="0"/>
                <a:cs typeface="Arial" panose="020B0604020202020204" pitchFamily="34" charset="0"/>
              </a:rPr>
              <a:t>wealth distribution</a:t>
            </a:r>
            <a:r>
              <a:rPr lang="en-US" altLang="en-US" dirty="0">
                <a:solidFill>
                  <a:prstClr val="black">
                    <a:lumMod val="50000"/>
                    <a:lumOff val="50000"/>
                  </a:prstClr>
                </a:solidFill>
                <a:latin typeface="Arial" panose="020B0604020202020204" pitchFamily="34" charset="0"/>
                <a:cs typeface="Arial" panose="020B0604020202020204" pitchFamily="34" charset="0"/>
              </a:rPr>
              <a:t>.</a:t>
            </a:r>
            <a:endParaRPr lang="en-US" altLang="en-US" dirty="0" smtClean="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People who own part of the national debt tend to be wealthier than those who do not.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Interest payments on the debt therefore redistribute wealth to the rich, leading to greater </a:t>
            </a:r>
            <a:r>
              <a:rPr lang="en-US" altLang="en-US" dirty="0" smtClean="0">
                <a:solidFill>
                  <a:srgbClr val="F79646"/>
                </a:solidFill>
                <a:latin typeface="Arial" panose="020B0604020202020204" pitchFamily="34" charset="0"/>
                <a:cs typeface="Arial" panose="020B0604020202020204" pitchFamily="34" charset="0"/>
              </a:rPr>
              <a:t>income inequality</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37</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76698558"/>
      </p:ext>
    </p:extLst>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 y="0"/>
            <a:ext cx="9144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 Diagonal Corner Rectangle 10"/>
          <p:cNvSpPr/>
          <p:nvPr/>
        </p:nvSpPr>
        <p:spPr>
          <a:xfrm>
            <a:off x="76200" y="1219200"/>
            <a:ext cx="8991600" cy="3886200"/>
          </a:xfrm>
          <a:prstGeom prst="round2DiagRect">
            <a:avLst>
              <a:gd name="adj1" fmla="val 8204"/>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620000" y="636779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38</a:t>
            </a:fld>
            <a:endParaRPr lang="en-US" sz="1100" dirty="0">
              <a:solidFill>
                <a:prstClr val="white"/>
              </a:solidFill>
              <a:latin typeface="Century Gothic" panose="020B0502020202020204" pitchFamily="34" charset="0"/>
            </a:endParaRPr>
          </a:p>
        </p:txBody>
      </p:sp>
      <p:sp>
        <p:nvSpPr>
          <p:cNvPr id="16" name="TextBox 15"/>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20" name="Isosceles Triangle 19"/>
          <p:cNvSpPr/>
          <p:nvPr/>
        </p:nvSpPr>
        <p:spPr>
          <a:xfrm rot="10800000">
            <a:off x="457200" y="609600"/>
            <a:ext cx="848247" cy="514406"/>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0" y="0"/>
            <a:ext cx="9144000" cy="9096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28601" y="191869"/>
            <a:ext cx="8534400" cy="646331"/>
          </a:xfrm>
          <a:prstGeom prst="rect">
            <a:avLst/>
          </a:prstGeom>
          <a:noFill/>
        </p:spPr>
        <p:txBody>
          <a:bodyPr wrap="square" rtlCol="0">
            <a:spAutoFit/>
          </a:bodyPr>
          <a:lstStyle/>
          <a:p>
            <a:pPr algn="ctr"/>
            <a:r>
              <a:rPr lang="en-US" sz="3600" dirty="0" smtClean="0">
                <a:solidFill>
                  <a:prstClr val="white"/>
                </a:solidFill>
                <a:latin typeface="Century Gothic" panose="020B0502020202020204" pitchFamily="34" charset="0"/>
              </a:rPr>
              <a:t>INTERNAL VERSUS EXTERNAL DEBT</a:t>
            </a:r>
            <a:endParaRPr lang="en-US" sz="3600" dirty="0">
              <a:solidFill>
                <a:prstClr val="white"/>
              </a:solidFill>
              <a:latin typeface="Century Gothic" panose="020B0502020202020204" pitchFamily="34" charset="0"/>
            </a:endParaRPr>
          </a:p>
        </p:txBody>
      </p:sp>
      <p:pic>
        <p:nvPicPr>
          <p:cNvPr id="23" name="Picture 2" descr="C:\Users\chiang\Pictures\CoreEconomics - High Res Photos\Core3e_Chapter21\chiang_stone_coremacroeconomics_3e_high-res_macro_ch10-econ_ch21_table_21_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5224791"/>
            <a:ext cx="9144001" cy="914400"/>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p:cNvSpPr txBox="1">
            <a:spLocks/>
          </p:cNvSpPr>
          <p:nvPr/>
        </p:nvSpPr>
        <p:spPr>
          <a:xfrm>
            <a:off x="76200" y="5310515"/>
            <a:ext cx="9067800" cy="838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sz="2100" dirty="0" smtClean="0">
                <a:solidFill>
                  <a:schemeClr val="bg1"/>
                </a:solidFill>
                <a:latin typeface="Arial" panose="020B0604020202020204" pitchFamily="34" charset="0"/>
                <a:cs typeface="Arial" panose="020B0604020202020204" pitchFamily="34" charset="0"/>
              </a:rPr>
              <a:t>Another concern is that nearly half of all debt held by the public is held by foreigners. Interest payments to foreigners are a real claim on U.S. output.</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1600" y="1255931"/>
            <a:ext cx="8958943" cy="3724107"/>
          </a:xfrm>
          <a:prstGeom prst="rect">
            <a:avLst/>
          </a:prstGeom>
        </p:spPr>
      </p:pic>
      <p:sp>
        <p:nvSpPr>
          <p:cNvPr id="13" name="TextBox 12"/>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38</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59902282"/>
      </p:ext>
    </p:extLst>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52399" y="381000"/>
            <a:ext cx="7830491"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16281" y="390436"/>
            <a:ext cx="7237879" cy="569387"/>
          </a:xfrm>
          <a:prstGeom prst="rect">
            <a:avLst/>
          </a:prstGeom>
          <a:noFill/>
        </p:spPr>
        <p:txBody>
          <a:bodyPr wrap="none" rtlCol="0">
            <a:spAutoFit/>
          </a:bodyPr>
          <a:lstStyle/>
          <a:p>
            <a:r>
              <a:rPr lang="en-US" sz="3100" dirty="0" smtClean="0">
                <a:solidFill>
                  <a:prstClr val="white"/>
                </a:solidFill>
                <a:latin typeface="Century Gothic" panose="020B0502020202020204" pitchFamily="34" charset="0"/>
              </a:rPr>
              <a:t>THE CROWDING-OUT EFFECT OF DEBT</a:t>
            </a:r>
            <a:endParaRPr lang="en-US" sz="3100" dirty="0">
              <a:solidFill>
                <a:prstClr val="white"/>
              </a:solidFill>
              <a:latin typeface="Century Gothic" panose="020B0502020202020204" pitchFamily="34" charset="0"/>
            </a:endParaRPr>
          </a:p>
        </p:txBody>
      </p:sp>
      <p:sp>
        <p:nvSpPr>
          <p:cNvPr id="7" name="Content Placeholder 2"/>
          <p:cNvSpPr txBox="1">
            <a:spLocks/>
          </p:cNvSpPr>
          <p:nvPr/>
        </p:nvSpPr>
        <p:spPr>
          <a:xfrm>
            <a:off x="228600" y="1233055"/>
            <a:ext cx="7620000" cy="539634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Another concern is that government finances its debt by selling bonds, pushing the </a:t>
            </a:r>
            <a:r>
              <a:rPr lang="en-US" altLang="en-US" dirty="0" smtClean="0">
                <a:solidFill>
                  <a:srgbClr val="F79646"/>
                </a:solidFill>
                <a:latin typeface="Arial" panose="020B0604020202020204" pitchFamily="34" charset="0"/>
                <a:cs typeface="Arial" panose="020B0604020202020204" pitchFamily="34" charset="0"/>
              </a:rPr>
              <a:t>interest rate higher</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a:t>
            </a:r>
          </a:p>
          <a:p>
            <a:pPr marL="457200" indent="-457200" algn="l">
              <a:buClr>
                <a:prstClr val="black">
                  <a:lumMod val="65000"/>
                  <a:lumOff val="35000"/>
                </a:prstClr>
              </a:buClr>
              <a:buFont typeface="Wingdings" panose="05000000000000000000" pitchFamily="2" charset="2"/>
              <a:buChar char="Ü"/>
            </a:pPr>
            <a:r>
              <a:rPr lang="en-US" altLang="en-US" dirty="0">
                <a:solidFill>
                  <a:prstClr val="black">
                    <a:lumMod val="50000"/>
                    <a:lumOff val="50000"/>
                  </a:prstClr>
                </a:solidFill>
                <a:latin typeface="Arial" panose="020B0604020202020204" pitchFamily="34" charset="0"/>
                <a:cs typeface="Arial" panose="020B0604020202020204" pitchFamily="34" charset="0"/>
              </a:rPr>
              <a:t>H</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igher interest rates make consumers and businesses </a:t>
            </a:r>
            <a:r>
              <a:rPr lang="en-US" altLang="en-US" dirty="0" smtClean="0">
                <a:solidFill>
                  <a:srgbClr val="F79646"/>
                </a:solidFill>
                <a:latin typeface="Arial" panose="020B0604020202020204" pitchFamily="34" charset="0"/>
                <a:cs typeface="Arial" panose="020B0604020202020204" pitchFamily="34" charset="0"/>
              </a:rPr>
              <a:t>less likely to borrow </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for purchases and investment.</a:t>
            </a:r>
            <a:endParaRPr lang="en-US" altLang="en-US" dirty="0">
              <a:solidFill>
                <a:prstClr val="black">
                  <a:lumMod val="50000"/>
                  <a:lumOff val="50000"/>
                </a:prstClr>
              </a:solidFill>
              <a:latin typeface="Arial" panose="020B0604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50000"/>
                    <a:lumOff val="50000"/>
                  </a:prstClr>
                </a:solidFill>
                <a:latin typeface="Arial" panose="020B0604020202020204" pitchFamily="34" charset="0"/>
                <a:cs typeface="Arial" panose="020B0604020202020204" pitchFamily="34" charset="0"/>
              </a:rPr>
              <a:t>Therefore, debt </a:t>
            </a:r>
            <a:r>
              <a:rPr lang="en-US" altLang="en-US" dirty="0" smtClean="0">
                <a:solidFill>
                  <a:srgbClr val="F79646"/>
                </a:solidFill>
                <a:latin typeface="Arial" panose="020B0604020202020204" pitchFamily="34" charset="0"/>
                <a:cs typeface="Arial" panose="020B0604020202020204" pitchFamily="34" charset="0"/>
              </a:rPr>
              <a:t>crowds out</a:t>
            </a:r>
            <a:r>
              <a:rPr lang="en-US" altLang="en-US" dirty="0" smtClean="0">
                <a:solidFill>
                  <a:prstClr val="black">
                    <a:lumMod val="50000"/>
                    <a:lumOff val="50000"/>
                  </a:prstClr>
                </a:solidFill>
                <a:latin typeface="Arial" panose="020B0604020202020204" pitchFamily="34" charset="0"/>
                <a:cs typeface="Arial" panose="020B0604020202020204" pitchFamily="34" charset="0"/>
              </a:rPr>
              <a:t> consumption and investment, leading to a less productive future economy.</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39</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20300425"/>
      </p:ext>
    </p:extLst>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52399" y="990600"/>
            <a:ext cx="7830491" cy="2286000"/>
          </a:xfrm>
          <a:prstGeom prst="roundRect">
            <a:avLst>
              <a:gd name="adj" fmla="val 13070"/>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76200" y="390436"/>
            <a:ext cx="8166018" cy="553998"/>
          </a:xfrm>
          <a:prstGeom prst="rect">
            <a:avLst/>
          </a:prstGeom>
          <a:noFill/>
        </p:spPr>
        <p:txBody>
          <a:bodyPr wrap="none" rtlCol="0">
            <a:spAutoFit/>
          </a:bodyPr>
          <a:lstStyle/>
          <a:p>
            <a:r>
              <a:rPr lang="en-US" sz="3000" dirty="0" smtClean="0">
                <a:solidFill>
                  <a:srgbClr val="008080"/>
                </a:solidFill>
                <a:latin typeface="Century Gothic" panose="020B0502020202020204" pitchFamily="34" charset="0"/>
              </a:rPr>
              <a:t>FISCAL POLICY AND AGGREGATE DEMAND</a:t>
            </a:r>
            <a:endParaRPr lang="en-US" sz="3000" dirty="0">
              <a:solidFill>
                <a:srgbClr val="008080"/>
              </a:solidFill>
              <a:latin typeface="Century Gothic" panose="020B0502020202020204" pitchFamily="34" charset="0"/>
            </a:endParaRPr>
          </a:p>
        </p:txBody>
      </p:sp>
      <p:sp>
        <p:nvSpPr>
          <p:cNvPr id="7" name="Content Placeholder 2"/>
          <p:cNvSpPr txBox="1">
            <a:spLocks/>
          </p:cNvSpPr>
          <p:nvPr/>
        </p:nvSpPr>
        <p:spPr>
          <a:xfrm>
            <a:off x="304800" y="1066800"/>
            <a:ext cx="7620000" cy="54941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Clr>
                <a:prstClr val="black">
                  <a:lumMod val="65000"/>
                  <a:lumOff val="35000"/>
                </a:prstClr>
              </a:buClr>
            </a:pPr>
            <a:r>
              <a:rPr lang="en-US" altLang="en-US" dirty="0" smtClean="0">
                <a:solidFill>
                  <a:prstClr val="white"/>
                </a:solidFill>
                <a:latin typeface="Century Gothic" panose="020B0502020202020204" pitchFamily="34" charset="0"/>
                <a:cs typeface="Arial" panose="020B0604020202020204" pitchFamily="34" charset="0"/>
              </a:rPr>
              <a:t>FISCAL POLICY IS THE USE OF GOVERNMENT REVENUE (MAINLY TAX RECEIPTS) AND SPENDING TO INFLUENCE THE ECONOMY.</a:t>
            </a:r>
          </a:p>
          <a:p>
            <a:pPr algn="l">
              <a:buClr>
                <a:prstClr val="black">
                  <a:lumMod val="65000"/>
                  <a:lumOff val="35000"/>
                </a:prstClr>
              </a:buClr>
            </a:pPr>
            <a:endParaRPr lang="en-US" altLang="en-US" sz="2000" dirty="0" smtClean="0">
              <a:solidFill>
                <a:prstClr val="white"/>
              </a:solidFill>
              <a:latin typeface="Century Gothic" panose="020B0502020202020204" pitchFamily="34" charset="0"/>
              <a:cs typeface="Arial" panose="020B0604020202020204" pitchFamily="34" charset="0"/>
            </a:endParaRP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65000"/>
                    <a:lumOff val="35000"/>
                  </a:prstClr>
                </a:solidFill>
                <a:latin typeface="Arial" panose="020B0604020202020204" pitchFamily="34" charset="0"/>
                <a:cs typeface="Arial" panose="020B0604020202020204" pitchFamily="34" charset="0"/>
              </a:rPr>
              <a:t>In 2015, the federal government collected $3.25 trillion in revenues and spent $3.69 trillion, producing a deficit.</a:t>
            </a:r>
          </a:p>
          <a:p>
            <a:pPr marL="457200" indent="-457200" algn="l">
              <a:buClr>
                <a:prstClr val="black">
                  <a:lumMod val="65000"/>
                  <a:lumOff val="35000"/>
                </a:prstClr>
              </a:buClr>
              <a:buFont typeface="Wingdings" panose="05000000000000000000" pitchFamily="2" charset="2"/>
              <a:buChar char="Ü"/>
            </a:pPr>
            <a:r>
              <a:rPr lang="en-US" altLang="en-US" dirty="0" smtClean="0">
                <a:solidFill>
                  <a:prstClr val="black">
                    <a:lumMod val="65000"/>
                    <a:lumOff val="35000"/>
                  </a:prstClr>
                </a:solidFill>
                <a:latin typeface="Arial" panose="020B0604020202020204" pitchFamily="34" charset="0"/>
                <a:cs typeface="Arial" panose="020B0604020202020204" pitchFamily="34" charset="0"/>
              </a:rPr>
              <a:t>Since 2009, the federal deficit has decreased significantly.</a:t>
            </a: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a:t>
            </a:fld>
            <a:endParaRPr lang="en-US" sz="1100" dirty="0">
              <a:solidFill>
                <a:prstClr val="white"/>
              </a:solidFill>
              <a:latin typeface="Century Gothic" panose="020B0502020202020204" pitchFamily="34" charset="0"/>
            </a:endParaRPr>
          </a:p>
        </p:txBody>
      </p:sp>
      <p:sp>
        <p:nvSpPr>
          <p:cNvPr id="8" name="TextBox 7"/>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88971196"/>
      </p:ext>
    </p:extLst>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52400" y="4419600"/>
            <a:ext cx="8839200" cy="19812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4495800"/>
            <a:ext cx="8915400" cy="1981200"/>
          </a:xfrm>
        </p:spPr>
        <p:txBody>
          <a:bodyPr>
            <a:noAutofit/>
          </a:bodyPr>
          <a:lstStyle/>
          <a:p>
            <a:pPr marL="0" indent="0" algn="ctr" eaLnBrk="1" hangingPunct="1">
              <a:buFont typeface="Arial" pitchFamily="34" charset="0"/>
              <a:buNone/>
              <a:defRPr/>
            </a:pPr>
            <a:r>
              <a:rPr lang="en-US" sz="2900" dirty="0" smtClean="0">
                <a:solidFill>
                  <a:schemeClr val="bg1"/>
                </a:solidFill>
                <a:latin typeface="Century Gothic" panose="020B0502020202020204" pitchFamily="34" charset="0"/>
              </a:rPr>
              <a:t>A LARGE PORTION OF THE NATIONAL DEBT IS OWED TO AMERICANS HOLDING TREASURY BONDS. INTEREST PAYMENTS ON THIS PORTION THEREFORE GO TO OTHER AMERICANS.</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40</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pic>
        <p:nvPicPr>
          <p:cNvPr id="5122" name="Picture 2" descr="C:\Users\chiang\Dropbox\Eric Chiang - Jeremys slide files\Core3e_Lecture8_Chapter19\Core3e_Lecture8_Chapter19\Slide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978" y="-44335"/>
            <a:ext cx="9143999" cy="65975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839200" y="152400"/>
            <a:ext cx="307777" cy="3467099"/>
          </a:xfrm>
          <a:prstGeom prst="rect">
            <a:avLst/>
          </a:prstGeom>
          <a:noFill/>
        </p:spPr>
        <p:txBody>
          <a:bodyPr vert="vert270" wrap="square" rtlCol="0">
            <a:spAutoFit/>
          </a:bodyPr>
          <a:lstStyle/>
          <a:p>
            <a:pPr algn="r"/>
            <a:r>
              <a:rPr lang="en-US" sz="800" dirty="0" smtClean="0">
                <a:solidFill>
                  <a:srgbClr val="BFBFBF"/>
                </a:solidFill>
                <a:latin typeface="Century Gothic"/>
                <a:ea typeface="Century Gothic"/>
                <a:cs typeface="Century Gothic"/>
              </a:rPr>
              <a:t> </a:t>
            </a:r>
            <a:r>
              <a:rPr lang="en-US" sz="800" dirty="0">
                <a:solidFill>
                  <a:srgbClr val="BFBFBF"/>
                </a:solidFill>
                <a:latin typeface="Century Gothic"/>
                <a:ea typeface="Century Gothic"/>
                <a:cs typeface="Century Gothic"/>
              </a:rPr>
              <a:t>JAGATH WIJAYARATNE | DREAMSTIME.COM</a:t>
            </a:r>
            <a:endParaRPr lang="en-US" sz="800" dirty="0">
              <a:solidFill>
                <a:srgbClr val="BFBFBF"/>
              </a:solidFill>
              <a:latin typeface="Century Gothic" pitchFamily="34" charset="0"/>
            </a:endParaRPr>
          </a:p>
        </p:txBody>
      </p:sp>
    </p:spTree>
    <p:extLst>
      <p:ext uri="{BB962C8B-B14F-4D97-AF65-F5344CB8AC3E}">
        <p14:creationId xmlns:p14="http://schemas.microsoft.com/office/powerpoint/2010/main" val="2410885608"/>
      </p:ext>
    </p:extLst>
  </p:cSld>
  <p:clrMapOvr>
    <a:masterClrMapping/>
  </p:clrMapOvr>
  <p:transition spd="slow">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chiang\Dropbox\Eric Chiang - Jeremys slide files\Core3e Pictures\ch21_21un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52566" y="0"/>
            <a:ext cx="4236876" cy="65928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hiang\Dropbox\Eric Chiang - Jeremys slide files\Core3e Pictures\ch21_21un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5014387" cy="659282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4191000" y="685800"/>
            <a:ext cx="4724400" cy="4419600"/>
          </a:xfrm>
        </p:spPr>
        <p:txBody>
          <a:bodyPr>
            <a:noAutofit/>
          </a:bodyPr>
          <a:lstStyle/>
          <a:p>
            <a:pPr marL="0" indent="0" algn="ctr" eaLnBrk="1" hangingPunct="1">
              <a:buFont typeface="Arial" pitchFamily="34" charset="0"/>
              <a:buNone/>
              <a:defRPr/>
            </a:pPr>
            <a:r>
              <a:rPr lang="en-US" sz="2900" dirty="0" smtClean="0">
                <a:solidFill>
                  <a:schemeClr val="tx1">
                    <a:lumMod val="65000"/>
                    <a:lumOff val="35000"/>
                  </a:schemeClr>
                </a:solidFill>
                <a:latin typeface="Century Gothic" panose="020B0502020202020204" pitchFamily="34" charset="0"/>
              </a:rPr>
              <a:t>FISCAL SUSTAINABILITY OCCURS WHEN THE PRESENT VALUE OF ALL PROJECTED FUTURE REVENUES EQUALS THE PRESENT VALUE OF PROJECTED FUTURE SPENDING.</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41</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7" name="TextBox 6"/>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JAMES NAZZ/CORBIS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190482261"/>
      </p:ext>
    </p:extLst>
  </p:cSld>
  <p:clrMapOvr>
    <a:masterClrMapping/>
  </p:clrMapOvr>
  <p:transition spd="slow">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3" name="Round Diagonal Corner Rectangle 52"/>
          <p:cNvSpPr/>
          <p:nvPr/>
        </p:nvSpPr>
        <p:spPr>
          <a:xfrm>
            <a:off x="304800" y="152400"/>
            <a:ext cx="8458200" cy="6223000"/>
          </a:xfrm>
          <a:prstGeom prst="round2DiagRect">
            <a:avLst>
              <a:gd name="adj1" fmla="val 6583"/>
              <a:gd name="adj2" fmla="val 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304800" y="152400"/>
            <a:ext cx="84582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304800" y="228600"/>
            <a:ext cx="8458199" cy="523220"/>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KEY CONCEPTS</a:t>
            </a:r>
            <a:endParaRPr lang="en-US" sz="2800" dirty="0">
              <a:solidFill>
                <a:prstClr val="white"/>
              </a:solidFill>
              <a:latin typeface="Century Gothic" panose="020B0502020202020204" pitchFamily="34" charset="0"/>
            </a:endParaRPr>
          </a:p>
        </p:txBody>
      </p:sp>
      <p:sp>
        <p:nvSpPr>
          <p:cNvPr id="63" name="TextBox 62"/>
          <p:cNvSpPr txBox="1"/>
          <p:nvPr/>
        </p:nvSpPr>
        <p:spPr>
          <a:xfrm>
            <a:off x="6553200" y="6560940"/>
            <a:ext cx="1850186"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t>42</a:t>
            </a:fld>
            <a:endParaRPr lang="en-US" sz="1100" dirty="0">
              <a:solidFill>
                <a:prstClr val="white"/>
              </a:solidFill>
              <a:latin typeface="Century Gothic" panose="020B0502020202020204" pitchFamily="34" charset="0"/>
            </a:endParaRPr>
          </a:p>
        </p:txBody>
      </p:sp>
      <p:sp>
        <p:nvSpPr>
          <p:cNvPr id="31" name="Content Placeholder 2"/>
          <p:cNvSpPr>
            <a:spLocks noGrp="1"/>
          </p:cNvSpPr>
          <p:nvPr>
            <p:ph idx="1"/>
          </p:nvPr>
        </p:nvSpPr>
        <p:spPr>
          <a:xfrm>
            <a:off x="533400" y="1295400"/>
            <a:ext cx="8534400" cy="4876800"/>
          </a:xfrm>
          <a:ln>
            <a:miter lim="800000"/>
            <a:headEnd/>
            <a:tailEnd/>
          </a:ln>
          <a:extLst/>
        </p:spPr>
        <p:txBody>
          <a:bodyPr numCol="2">
            <a:normAutofit/>
          </a:bodyPr>
          <a:lstStyle/>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Discretionary spending</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Mandatory spending</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Discretionary fiscal policy</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Expansionary fiscal policy</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Contractionary fiscal policy</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Supply-side fiscal policies</a:t>
            </a:r>
          </a:p>
          <a:p>
            <a:pPr eaLnBrk="1" hangingPunct="1">
              <a:defRPr/>
            </a:pPr>
            <a:r>
              <a:rPr lang="en-US" sz="2000" dirty="0" err="1" smtClean="0">
                <a:solidFill>
                  <a:schemeClr val="tx1">
                    <a:lumMod val="65000"/>
                    <a:lumOff val="35000"/>
                  </a:schemeClr>
                </a:solidFill>
                <a:latin typeface="Arial" panose="020B0604020202020204" pitchFamily="34" charset="0"/>
                <a:cs typeface="Arial" panose="020B0604020202020204" pitchFamily="34" charset="0"/>
              </a:rPr>
              <a:t>Laffer</a:t>
            </a:r>
            <a:r>
              <a:rPr lang="en-US" sz="2000" dirty="0" smtClean="0">
                <a:solidFill>
                  <a:schemeClr val="tx1">
                    <a:lumMod val="65000"/>
                    <a:lumOff val="35000"/>
                  </a:schemeClr>
                </a:solidFill>
                <a:latin typeface="Arial" panose="020B0604020202020204" pitchFamily="34" charset="0"/>
                <a:cs typeface="Arial" panose="020B0604020202020204" pitchFamily="34" charset="0"/>
              </a:rPr>
              <a:t> curve</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Automatic stabilizers</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Information lag</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Recognition lag</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Decision lag</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Implementation lag</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Public choice theory</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Deficit</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Surplus</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National debt</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Public debt</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Annually balanced budget</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Cyclically balanced budget</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Functional finance</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Government budget constraint</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Internally held debt</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Externally held debt</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Crowding-out effect</a:t>
            </a:r>
          </a:p>
          <a:p>
            <a:pPr eaLnBrk="1" hangingPunct="1">
              <a:defRPr/>
            </a:pPr>
            <a:r>
              <a:rPr lang="en-US" sz="2000" dirty="0" smtClean="0">
                <a:solidFill>
                  <a:schemeClr val="tx1">
                    <a:lumMod val="65000"/>
                    <a:lumOff val="35000"/>
                  </a:schemeClr>
                </a:solidFill>
                <a:latin typeface="Arial" panose="020B0604020202020204" pitchFamily="34" charset="0"/>
                <a:cs typeface="Arial" panose="020B0604020202020204" pitchFamily="34" charset="0"/>
              </a:rPr>
              <a:t>Fiscal sustainability</a:t>
            </a:r>
          </a:p>
          <a:p>
            <a:pPr eaLnBrk="1" hangingPunct="1">
              <a:defRPr/>
            </a:pPr>
            <a:endParaRPr lang="en-US" sz="2000" dirty="0" smtClean="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053610"/>
      </p:ext>
    </p:extLst>
  </p:cSld>
  <p:clrMapOvr>
    <a:masterClrMapping/>
  </p:clrMapOvr>
  <p:transition spd="slow">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543800"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0" y="0"/>
            <a:ext cx="8686800" cy="1371600"/>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0" y="0"/>
            <a:ext cx="8686800" cy="1384995"/>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WHICH OF THE FOLLOWING IS MANDATORY SPENDING, WHICH CANNOT BE ADJUSTED WITHOUT CHANGING THE LAW?</a:t>
            </a:r>
            <a:endParaRPr lang="en-US" sz="2800" dirty="0">
              <a:solidFill>
                <a:prstClr val="white"/>
              </a:solidFill>
              <a:latin typeface="Century Gothic" panose="020B0502020202020204" pitchFamily="34" charset="0"/>
            </a:endParaRPr>
          </a:p>
        </p:txBody>
      </p:sp>
      <p:sp>
        <p:nvSpPr>
          <p:cNvPr id="11" name="Oval 10"/>
          <p:cNvSpPr/>
          <p:nvPr/>
        </p:nvSpPr>
        <p:spPr>
          <a:xfrm>
            <a:off x="1402080" y="26212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6118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6002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19659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9718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9624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5240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SPENDING ON EDUCATION</a:t>
            </a:r>
            <a:endParaRPr lang="en-US" sz="2200" dirty="0">
              <a:solidFill>
                <a:prstClr val="white"/>
              </a:solidFill>
              <a:latin typeface="Century Gothic" panose="020B0502020202020204" pitchFamily="34" charset="0"/>
            </a:endParaRPr>
          </a:p>
        </p:txBody>
      </p:sp>
      <p:sp>
        <p:nvSpPr>
          <p:cNvPr id="18" name="Rectangle 17"/>
          <p:cNvSpPr/>
          <p:nvPr/>
        </p:nvSpPr>
        <p:spPr>
          <a:xfrm>
            <a:off x="2717482" y="25146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SOCIAL SECURITY BENEFITS</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5052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MAINTAINING ROADS AND BRIDGES</a:t>
            </a:r>
            <a:endParaRPr lang="en-US" sz="2200" dirty="0">
              <a:solidFill>
                <a:prstClr val="white"/>
              </a:solidFill>
              <a:latin typeface="Century Gothic" panose="020B0502020202020204" pitchFamily="34" charset="0"/>
            </a:endParaRPr>
          </a:p>
        </p:txBody>
      </p:sp>
      <p:sp>
        <p:nvSpPr>
          <p:cNvPr id="20" name="Oval 19"/>
          <p:cNvSpPr/>
          <p:nvPr/>
        </p:nvSpPr>
        <p:spPr>
          <a:xfrm>
            <a:off x="1402080" y="4572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sp>
        <p:nvSpPr>
          <p:cNvPr id="21" name="Oval 20"/>
          <p:cNvSpPr/>
          <p:nvPr/>
        </p:nvSpPr>
        <p:spPr>
          <a:xfrm>
            <a:off x="1371600" y="55626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922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9131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958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NATIONAL DEFENSE</a:t>
            </a:r>
            <a:endParaRPr lang="en-US" sz="2200" dirty="0">
              <a:solidFill>
                <a:prstClr val="white"/>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43</a:t>
            </a:fld>
            <a:endParaRPr lang="en-US" sz="1100" dirty="0">
              <a:solidFill>
                <a:prstClr val="white"/>
              </a:solidFill>
              <a:latin typeface="Century Gothic" panose="020B0502020202020204" pitchFamily="34" charset="0"/>
            </a:endParaRPr>
          </a:p>
        </p:txBody>
      </p:sp>
      <p:sp>
        <p:nvSpPr>
          <p:cNvPr id="29" name="TextBox 2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30" name="Rectangle 29"/>
          <p:cNvSpPr/>
          <p:nvPr/>
        </p:nvSpPr>
        <p:spPr>
          <a:xfrm>
            <a:off x="2743200" y="54864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ENVIRONMENTAL PROTECTION</a:t>
            </a:r>
            <a:endParaRPr lang="en-US" sz="2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12959249"/>
      </p:ext>
    </p:extLst>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ang\Dropbox\Eric Chiang - Jeremys slide files\Core3e Pictures\ch07_07un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ounded Rectangle 7"/>
          <p:cNvSpPr/>
          <p:nvPr/>
        </p:nvSpPr>
        <p:spPr>
          <a:xfrm>
            <a:off x="152399" y="4724164"/>
            <a:ext cx="8763001" cy="1600436"/>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304800" y="4754940"/>
            <a:ext cx="8458200" cy="1569660"/>
          </a:xfrm>
          <a:prstGeom prst="rect">
            <a:avLst/>
          </a:prstGeom>
          <a:noFill/>
        </p:spPr>
        <p:txBody>
          <a:bodyPr wrap="square">
            <a:spAutoFit/>
          </a:bodyPr>
          <a:lstStyle/>
          <a:p>
            <a:pPr algn="ctr">
              <a:defRPr/>
            </a:pPr>
            <a:r>
              <a:rPr lang="en-US" sz="3200" dirty="0" smtClean="0">
                <a:solidFill>
                  <a:prstClr val="black">
                    <a:lumMod val="65000"/>
                    <a:lumOff val="35000"/>
                  </a:prstClr>
                </a:solidFill>
                <a:latin typeface="Century Gothic" pitchFamily="34" charset="0"/>
              </a:rPr>
              <a:t>IF THE ECONOMY IS IN A RECESSION, WHAT TYPES OF FISCAL POLICY CAN SPEED UP THE RECOVERY?</a:t>
            </a:r>
            <a:endParaRPr lang="en-US" sz="3200" dirty="0">
              <a:solidFill>
                <a:prstClr val="black">
                  <a:lumMod val="65000"/>
                  <a:lumOff val="35000"/>
                </a:prst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44</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4" name="TextBox 13"/>
          <p:cNvSpPr txBox="1"/>
          <p:nvPr/>
        </p:nvSpPr>
        <p:spPr>
          <a:xfrm>
            <a:off x="8839200" y="114301"/>
            <a:ext cx="307777" cy="3467099"/>
          </a:xfrm>
          <a:prstGeom prst="rect">
            <a:avLst/>
          </a:prstGeom>
          <a:noFill/>
        </p:spPr>
        <p:txBody>
          <a:bodyPr vert="vert270" wrap="square" rtlCol="0">
            <a:spAutoFit/>
          </a:bodyPr>
          <a:lstStyle/>
          <a:p>
            <a:pPr algn="r"/>
            <a:r>
              <a:rPr lang="en-US" sz="800" dirty="0" smtClean="0">
                <a:solidFill>
                  <a:srgbClr val="000000"/>
                </a:solidFill>
                <a:latin typeface="Century Gothic"/>
                <a:ea typeface="Century Gothic"/>
                <a:cs typeface="Century Gothic"/>
              </a:rPr>
              <a:t> RICK </a:t>
            </a:r>
            <a:r>
              <a:rPr lang="en-US" sz="800" dirty="0">
                <a:solidFill>
                  <a:srgbClr val="000000"/>
                </a:solidFill>
                <a:latin typeface="Century Gothic"/>
                <a:ea typeface="Century Gothic"/>
                <a:cs typeface="Century Gothic"/>
              </a:rPr>
              <a:t>BARRENTINE/CORBIS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3990284429"/>
      </p:ext>
    </p:extLst>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543800"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0" y="0"/>
            <a:ext cx="8686800" cy="1233727"/>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52400" y="152400"/>
            <a:ext cx="8534400" cy="954107"/>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WHICH OF THE FOLLOWING IS AN EXAMPLE OF CONTRACTIONARY FISCAL POLICY?</a:t>
            </a:r>
            <a:endParaRPr lang="en-US" sz="2800" dirty="0">
              <a:solidFill>
                <a:prstClr val="white"/>
              </a:solidFill>
              <a:latin typeface="Century Gothic" panose="020B0502020202020204" pitchFamily="34" charset="0"/>
            </a:endParaRPr>
          </a:p>
        </p:txBody>
      </p:sp>
      <p:sp>
        <p:nvSpPr>
          <p:cNvPr id="11" name="Oval 10"/>
          <p:cNvSpPr/>
          <p:nvPr/>
        </p:nvSpPr>
        <p:spPr>
          <a:xfrm>
            <a:off x="1402080" y="25450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5356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524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18897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8956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8862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4478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INCREASING GOVERNMENT SPENDING</a:t>
            </a:r>
            <a:endParaRPr lang="en-US" sz="2200" dirty="0">
              <a:solidFill>
                <a:prstClr val="white"/>
              </a:solidFill>
              <a:latin typeface="Century Gothic" panose="020B0502020202020204" pitchFamily="34" charset="0"/>
            </a:endParaRPr>
          </a:p>
        </p:txBody>
      </p:sp>
      <p:sp>
        <p:nvSpPr>
          <p:cNvPr id="18" name="Rectangle 17"/>
          <p:cNvSpPr/>
          <p:nvPr/>
        </p:nvSpPr>
        <p:spPr>
          <a:xfrm>
            <a:off x="2717482" y="24384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EXPANDING TRANSFER PAYMENTS</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4290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SUBSIDIZING BASIC RESEARCH</a:t>
            </a:r>
            <a:endParaRPr lang="en-US" sz="2200" dirty="0">
              <a:solidFill>
                <a:prstClr val="white"/>
              </a:solidFill>
              <a:latin typeface="Century Gothic" panose="020B0502020202020204" pitchFamily="34" charset="0"/>
            </a:endParaRPr>
          </a:p>
        </p:txBody>
      </p:sp>
      <p:sp>
        <p:nvSpPr>
          <p:cNvPr id="20" name="Oval 19"/>
          <p:cNvSpPr/>
          <p:nvPr/>
        </p:nvSpPr>
        <p:spPr>
          <a:xfrm>
            <a:off x="1402080" y="4495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sp>
        <p:nvSpPr>
          <p:cNvPr id="21" name="Oval 20"/>
          <p:cNvSpPr/>
          <p:nvPr/>
        </p:nvSpPr>
        <p:spPr>
          <a:xfrm>
            <a:off x="1371600" y="5486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846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836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196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EXPANDING FEDERAL HEALTH CARE COVERAGE</a:t>
            </a:r>
            <a:endParaRPr lang="en-US" sz="2200" dirty="0">
              <a:solidFill>
                <a:prstClr val="white"/>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45</a:t>
            </a:fld>
            <a:endParaRPr lang="en-US" sz="1100" dirty="0">
              <a:solidFill>
                <a:prstClr val="white"/>
              </a:solidFill>
              <a:latin typeface="Century Gothic" panose="020B0502020202020204" pitchFamily="34" charset="0"/>
            </a:endParaRPr>
          </a:p>
        </p:txBody>
      </p:sp>
      <p:sp>
        <p:nvSpPr>
          <p:cNvPr id="29" name="TextBox 2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30" name="Rectangle 29"/>
          <p:cNvSpPr/>
          <p:nvPr/>
        </p:nvSpPr>
        <p:spPr>
          <a:xfrm>
            <a:off x="2743200" y="54102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RAISING INCOME TAX RATES</a:t>
            </a:r>
            <a:endParaRPr lang="en-US" sz="2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2828852"/>
      </p:ext>
    </p:extLst>
  </p:cSld>
  <p:clrMapOvr>
    <a:masterClrMapping/>
  </p:clrMapOvr>
  <p:transition spd="slow">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589969"/>
          </a:xfrm>
          <a:prstGeom prst="rect">
            <a:avLst/>
          </a:prstGeom>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ounded Rectangle 7"/>
          <p:cNvSpPr/>
          <p:nvPr/>
        </p:nvSpPr>
        <p:spPr>
          <a:xfrm>
            <a:off x="457200" y="4724164"/>
            <a:ext cx="8153400" cy="1600436"/>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457200" y="4754940"/>
            <a:ext cx="8153400" cy="1569660"/>
          </a:xfrm>
          <a:prstGeom prst="rect">
            <a:avLst/>
          </a:prstGeom>
          <a:noFill/>
        </p:spPr>
        <p:txBody>
          <a:bodyPr wrap="square">
            <a:spAutoFit/>
          </a:bodyPr>
          <a:lstStyle/>
          <a:p>
            <a:pPr algn="ctr">
              <a:defRPr/>
            </a:pPr>
            <a:r>
              <a:rPr lang="en-US" sz="3200" dirty="0" smtClean="0">
                <a:solidFill>
                  <a:prstClr val="black">
                    <a:lumMod val="65000"/>
                    <a:lumOff val="35000"/>
                  </a:prstClr>
                </a:solidFill>
                <a:latin typeface="Century Gothic" pitchFamily="34" charset="0"/>
              </a:rPr>
              <a:t>IF THE GOVERNMENT DEFICIT IS CUT IN HALF OVER THE NEXT FIVE YEARS, WHY DOES PUBLIC DEBT CONTINUE TO RISE?</a:t>
            </a:r>
            <a:endParaRPr lang="en-US" sz="3200" dirty="0">
              <a:solidFill>
                <a:prstClr val="black">
                  <a:lumMod val="65000"/>
                  <a:lumOff val="35000"/>
                </a:prst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46</a:t>
            </a:fld>
            <a:endParaRPr lang="en-US" sz="11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5" name="TextBox 14"/>
          <p:cNvSpPr txBox="1"/>
          <p:nvPr/>
        </p:nvSpPr>
        <p:spPr>
          <a:xfrm>
            <a:off x="8836223" y="3822701"/>
            <a:ext cx="307777" cy="932239"/>
          </a:xfrm>
          <a:prstGeom prst="rect">
            <a:avLst/>
          </a:prstGeom>
          <a:noFill/>
        </p:spPr>
        <p:txBody>
          <a:bodyPr vert="vert270" wrap="square" rtlCol="0">
            <a:spAutoFit/>
          </a:bodyPr>
          <a:lstStyle/>
          <a:p>
            <a:pPr algn="r"/>
            <a:r>
              <a:rPr lang="en-US" sz="800" dirty="0">
                <a:solidFill>
                  <a:schemeClr val="bg1"/>
                </a:solidFill>
                <a:latin typeface="Century Gothic"/>
                <a:ea typeface="Century Gothic"/>
                <a:cs typeface="Century Gothic"/>
              </a:rPr>
              <a:t>ERIC CHIANG</a:t>
            </a:r>
            <a:endParaRPr lang="en-US" sz="800" dirty="0">
              <a:solidFill>
                <a:schemeClr val="bg1"/>
              </a:solidFill>
              <a:latin typeface="Century Gothic" pitchFamily="34" charset="0"/>
            </a:endParaRPr>
          </a:p>
        </p:txBody>
      </p:sp>
    </p:spTree>
    <p:extLst>
      <p:ext uri="{BB962C8B-B14F-4D97-AF65-F5344CB8AC3E}">
        <p14:creationId xmlns:p14="http://schemas.microsoft.com/office/powerpoint/2010/main" val="2457998380"/>
      </p:ext>
    </p:extLst>
  </p:cSld>
  <p:clrMapOvr>
    <a:masterClrMapping/>
  </p:clrMapOvr>
  <p:transition spd="slow">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8077200" y="0"/>
            <a:ext cx="60960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7543800" y="0"/>
            <a:ext cx="502920"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752600" y="0"/>
            <a:ext cx="5746698" cy="658368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Round Diagonal Corner Rectangle 53"/>
          <p:cNvSpPr/>
          <p:nvPr/>
        </p:nvSpPr>
        <p:spPr>
          <a:xfrm>
            <a:off x="0" y="0"/>
            <a:ext cx="8686800" cy="1233727"/>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152400" y="152400"/>
            <a:ext cx="8534400" cy="954107"/>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WHICH OF THE FOLLOWING IS </a:t>
            </a:r>
            <a:r>
              <a:rPr lang="en-US" sz="2800" b="1" dirty="0" smtClean="0">
                <a:solidFill>
                  <a:prstClr val="white"/>
                </a:solidFill>
                <a:latin typeface="Century Gothic" panose="020B0502020202020204" pitchFamily="34" charset="0"/>
              </a:rPr>
              <a:t>NOT</a:t>
            </a:r>
            <a:r>
              <a:rPr lang="en-US" sz="2800" dirty="0" smtClean="0">
                <a:solidFill>
                  <a:prstClr val="white"/>
                </a:solidFill>
                <a:latin typeface="Century Gothic" panose="020B0502020202020204" pitchFamily="34" charset="0"/>
              </a:rPr>
              <a:t> A WAY THE GOVERNMENT FINANCES ITS DEFICIT?</a:t>
            </a:r>
            <a:endParaRPr lang="en-US" sz="2800" dirty="0">
              <a:solidFill>
                <a:prstClr val="white"/>
              </a:solidFill>
              <a:latin typeface="Century Gothic" panose="020B0502020202020204" pitchFamily="34" charset="0"/>
            </a:endParaRPr>
          </a:p>
        </p:txBody>
      </p:sp>
      <p:sp>
        <p:nvSpPr>
          <p:cNvPr id="11" name="Oval 10"/>
          <p:cNvSpPr/>
          <p:nvPr/>
        </p:nvSpPr>
        <p:spPr>
          <a:xfrm>
            <a:off x="1402080" y="25450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5356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524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18897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8956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8862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4478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SELLING ASSETS OWNED BY THE GOVERNMENT</a:t>
            </a:r>
            <a:endParaRPr lang="en-US" sz="2200" dirty="0">
              <a:solidFill>
                <a:prstClr val="white"/>
              </a:solidFill>
              <a:latin typeface="Century Gothic" panose="020B0502020202020204" pitchFamily="34" charset="0"/>
            </a:endParaRPr>
          </a:p>
        </p:txBody>
      </p:sp>
      <p:sp>
        <p:nvSpPr>
          <p:cNvPr id="18" name="Rectangle 17"/>
          <p:cNvSpPr/>
          <p:nvPr/>
        </p:nvSpPr>
        <p:spPr>
          <a:xfrm>
            <a:off x="2717482" y="24384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SELLING BONDS TO FOREIGN GOVERNMENTS</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429000"/>
            <a:ext cx="44500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INCREASING THE MONEY SUPPLY BY PRINTING MONEY</a:t>
            </a:r>
            <a:endParaRPr lang="en-US" sz="2200" dirty="0">
              <a:solidFill>
                <a:prstClr val="white"/>
              </a:solidFill>
              <a:latin typeface="Century Gothic" panose="020B0502020202020204" pitchFamily="34" charset="0"/>
            </a:endParaRPr>
          </a:p>
        </p:txBody>
      </p:sp>
      <p:sp>
        <p:nvSpPr>
          <p:cNvPr id="20" name="Oval 19"/>
          <p:cNvSpPr/>
          <p:nvPr/>
        </p:nvSpPr>
        <p:spPr>
          <a:xfrm>
            <a:off x="1402080" y="4495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sp>
        <p:nvSpPr>
          <p:cNvPr id="21" name="Oval 20"/>
          <p:cNvSpPr/>
          <p:nvPr/>
        </p:nvSpPr>
        <p:spPr>
          <a:xfrm>
            <a:off x="1371600" y="5486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846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836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196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SELLING BONDS TO DOMESTIC CITIZENS</a:t>
            </a:r>
            <a:endParaRPr lang="en-US" sz="2200" dirty="0">
              <a:solidFill>
                <a:prstClr val="white"/>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47</a:t>
            </a:fld>
            <a:endParaRPr lang="en-US" sz="1100" dirty="0">
              <a:solidFill>
                <a:prstClr val="white"/>
              </a:solidFill>
              <a:latin typeface="Century Gothic" panose="020B0502020202020204" pitchFamily="34" charset="0"/>
            </a:endParaRPr>
          </a:p>
        </p:txBody>
      </p:sp>
      <p:sp>
        <p:nvSpPr>
          <p:cNvPr id="29" name="TextBox 2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30" name="Rectangle 29"/>
          <p:cNvSpPr/>
          <p:nvPr/>
        </p:nvSpPr>
        <p:spPr>
          <a:xfrm>
            <a:off x="2743200" y="5410200"/>
            <a:ext cx="44453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BUYING BONDS FROM THE FEDERAL RESERVE</a:t>
            </a:r>
            <a:endParaRPr lang="en-US" sz="2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11796269"/>
      </p:ext>
    </p:extLst>
  </p:cSld>
  <p:clrMapOvr>
    <a:masterClrMapping/>
  </p:clrMapOvr>
  <p:transition spd="slow">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8249" b="10087"/>
          <a:stretch/>
        </p:blipFill>
        <p:spPr>
          <a:xfrm>
            <a:off x="3008318" y="0"/>
            <a:ext cx="6135682" cy="6583680"/>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76297" b="10087"/>
          <a:stretch/>
        </p:blipFill>
        <p:spPr>
          <a:xfrm>
            <a:off x="1" y="0"/>
            <a:ext cx="3886200" cy="6583680"/>
          </a:xfrm>
          <a:prstGeom prst="rect">
            <a:avLst/>
          </a:prstGeom>
        </p:spPr>
      </p:pic>
      <p:sp>
        <p:nvSpPr>
          <p:cNvPr id="9" name="Rectangle 8"/>
          <p:cNvSpPr/>
          <p:nvPr/>
        </p:nvSpPr>
        <p:spPr>
          <a:xfrm>
            <a:off x="-2975" y="323963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056318" y="3239632"/>
            <a:ext cx="1676400" cy="155188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6046328" y="3291840"/>
            <a:ext cx="1686389" cy="1446550"/>
          </a:xfrm>
          <a:prstGeom prst="rect">
            <a:avLst/>
          </a:prstGeom>
          <a:noFill/>
        </p:spPr>
        <p:txBody>
          <a:bodyPr wrap="square" rtlCol="0">
            <a:spAutoFit/>
          </a:bodyPr>
          <a:lstStyle/>
          <a:p>
            <a:pPr algn="ctr"/>
            <a:r>
              <a:rPr lang="en-US" sz="8800" dirty="0" smtClean="0">
                <a:solidFill>
                  <a:prstClr val="white"/>
                </a:solidFill>
                <a:latin typeface="Arial Black" panose="020B0A04020102020204" pitchFamily="34" charset="0"/>
              </a:rPr>
              <a:t>21</a:t>
            </a:r>
            <a:endParaRPr lang="en-US" sz="8800" dirty="0">
              <a:solidFill>
                <a:prstClr val="white"/>
              </a:solidFill>
              <a:latin typeface="Arial Black" panose="020B0A04020102020204" pitchFamily="34" charset="0"/>
            </a:endParaRPr>
          </a:p>
        </p:txBody>
      </p:sp>
      <p:sp>
        <p:nvSpPr>
          <p:cNvPr id="13" name="TextBox 12"/>
          <p:cNvSpPr txBox="1"/>
          <p:nvPr/>
        </p:nvSpPr>
        <p:spPr>
          <a:xfrm>
            <a:off x="914400" y="3536681"/>
            <a:ext cx="4532010" cy="769441"/>
          </a:xfrm>
          <a:prstGeom prst="rect">
            <a:avLst/>
          </a:prstGeom>
          <a:noFill/>
        </p:spPr>
        <p:txBody>
          <a:bodyPr wrap="none" rtlCol="0">
            <a:spAutoFit/>
          </a:bodyPr>
          <a:lstStyle/>
          <a:p>
            <a:r>
              <a:rPr lang="en-US" sz="4400" b="1" dirty="0">
                <a:solidFill>
                  <a:prstClr val="black">
                    <a:lumMod val="65000"/>
                    <a:lumOff val="35000"/>
                  </a:prstClr>
                </a:solidFill>
                <a:latin typeface="Segoe UI Light" panose="020B0502040204020203" pitchFamily="34" charset="0"/>
              </a:rPr>
              <a:t>END OF CHAPTER</a:t>
            </a:r>
          </a:p>
        </p:txBody>
      </p:sp>
      <p:sp>
        <p:nvSpPr>
          <p:cNvPr id="14" name="TextBox 13"/>
          <p:cNvSpPr txBox="1"/>
          <p:nvPr/>
        </p:nvSpPr>
        <p:spPr>
          <a:xfrm>
            <a:off x="990600" y="4191000"/>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cxnSp>
        <p:nvCxnSpPr>
          <p:cNvPr id="11" name="Straight Connector 10"/>
          <p:cNvCxnSpPr/>
          <p:nvPr/>
        </p:nvCxnSpPr>
        <p:spPr>
          <a:xfrm>
            <a:off x="6211881" y="45720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82537" y="6553200"/>
            <a:ext cx="1037463"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7" name="TextBox 16"/>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r>
              <a:rPr lang="en-US" sz="1100" dirty="0" smtClean="0">
                <a:solidFill>
                  <a:prstClr val="white"/>
                </a:solidFill>
                <a:latin typeface="Century Gothic" panose="020B0502020202020204" pitchFamily="34" charset="0"/>
              </a:rPr>
              <a:t>48</a:t>
            </a:r>
            <a:endParaRPr lang="en-US" sz="1100" dirty="0">
              <a:solidFill>
                <a:prstClr val="white"/>
              </a:solidFill>
              <a:latin typeface="Century Gothic" panose="020B0502020202020204" pitchFamily="34" charset="0"/>
            </a:endParaRPr>
          </a:p>
        </p:txBody>
      </p:sp>
      <p:sp>
        <p:nvSpPr>
          <p:cNvPr id="18" name="TextBox 17"/>
          <p:cNvSpPr txBox="1"/>
          <p:nvPr/>
        </p:nvSpPr>
        <p:spPr>
          <a:xfrm>
            <a:off x="0" y="6398568"/>
            <a:ext cx="3483429" cy="230832"/>
          </a:xfrm>
          <a:prstGeom prst="rect">
            <a:avLst/>
          </a:prstGeom>
          <a:noFill/>
        </p:spPr>
        <p:txBody>
          <a:bodyPr vert="horz" wrap="square" rtlCol="0">
            <a:spAutoFit/>
          </a:bodyPr>
          <a:lstStyle/>
          <a:p>
            <a:r>
              <a:rPr lang="en-US" sz="900" dirty="0" err="1">
                <a:latin typeface="Century Gothic" pitchFamily="34" charset="0"/>
              </a:rPr>
              <a:t>Tshooter</a:t>
            </a:r>
            <a:r>
              <a:rPr lang="en-US" sz="900" dirty="0">
                <a:latin typeface="Century Gothic" pitchFamily="34" charset="0"/>
              </a:rPr>
              <a:t>/</a:t>
            </a:r>
            <a:r>
              <a:rPr lang="en-US" sz="900" dirty="0" err="1">
                <a:latin typeface="Century Gothic" pitchFamily="34" charset="0"/>
              </a:rPr>
              <a:t>Shutterstock</a:t>
            </a:r>
            <a:r>
              <a:rPr lang="en-US" sz="900" dirty="0">
                <a:latin typeface="Century Gothic" pitchFamily="34" charset="0"/>
              </a:rPr>
              <a:t>; Anton </a:t>
            </a:r>
            <a:r>
              <a:rPr lang="en-US" sz="900" dirty="0" err="1">
                <a:latin typeface="Century Gothic" pitchFamily="34" charset="0"/>
              </a:rPr>
              <a:t>Balazh</a:t>
            </a:r>
            <a:r>
              <a:rPr lang="en-US" sz="900" dirty="0">
                <a:latin typeface="Century Gothic" pitchFamily="34" charset="0"/>
              </a:rPr>
              <a:t>/</a:t>
            </a:r>
            <a:r>
              <a:rPr lang="en-US" sz="900" dirty="0" err="1">
                <a:latin typeface="Century Gothic" pitchFamily="34" charset="0"/>
              </a:rPr>
              <a:t>Shutterstock</a:t>
            </a:r>
            <a:endParaRPr lang="en-US" sz="900" dirty="0">
              <a:latin typeface="Century Gothic" pitchFamily="34" charset="0"/>
            </a:endParaRPr>
          </a:p>
        </p:txBody>
      </p:sp>
    </p:spTree>
    <p:extLst>
      <p:ext uri="{BB962C8B-B14F-4D97-AF65-F5344CB8AC3E}">
        <p14:creationId xmlns:p14="http://schemas.microsoft.com/office/powerpoint/2010/main" val="413653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 Diagonal Corner Rectangle 10"/>
          <p:cNvSpPr/>
          <p:nvPr/>
        </p:nvSpPr>
        <p:spPr>
          <a:xfrm>
            <a:off x="76200" y="1066800"/>
            <a:ext cx="8991600" cy="5410200"/>
          </a:xfrm>
          <a:prstGeom prst="round2DiagRect">
            <a:avLst>
              <a:gd name="adj1" fmla="val 8204"/>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5</a:t>
            </a:fld>
            <a:endParaRPr lang="en-US" sz="1100" dirty="0">
              <a:solidFill>
                <a:prstClr val="white"/>
              </a:solidFill>
              <a:latin typeface="Century Gothic" panose="020B0502020202020204" pitchFamily="34" charset="0"/>
            </a:endParaRPr>
          </a:p>
        </p:txBody>
      </p:sp>
      <p:sp>
        <p:nvSpPr>
          <p:cNvPr id="18" name="Isosceles Triangle 17"/>
          <p:cNvSpPr/>
          <p:nvPr/>
        </p:nvSpPr>
        <p:spPr>
          <a:xfrm rot="10800000">
            <a:off x="5715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266699" y="399994"/>
            <a:ext cx="8170465"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81000" y="397092"/>
            <a:ext cx="8056164" cy="600164"/>
          </a:xfrm>
          <a:prstGeom prst="rect">
            <a:avLst/>
          </a:prstGeom>
          <a:noFill/>
        </p:spPr>
        <p:txBody>
          <a:bodyPr wrap="square" rtlCol="0">
            <a:spAutoFit/>
          </a:bodyPr>
          <a:lstStyle/>
          <a:p>
            <a:r>
              <a:rPr lang="en-US" sz="3300" dirty="0" smtClean="0">
                <a:solidFill>
                  <a:prstClr val="white"/>
                </a:solidFill>
                <a:latin typeface="Century Gothic" panose="020B0502020202020204" pitchFamily="34" charset="0"/>
              </a:rPr>
              <a:t>FEDERAL GOVERNMENT BUDGET (2015)</a:t>
            </a:r>
            <a:endParaRPr lang="en-US" sz="33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5" name="Text Box 12"/>
          <p:cNvSpPr txBox="1">
            <a:spLocks noChangeArrowheads="1"/>
          </p:cNvSpPr>
          <p:nvPr/>
        </p:nvSpPr>
        <p:spPr bwMode="auto">
          <a:xfrm>
            <a:off x="0" y="5334000"/>
            <a:ext cx="449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altLang="en-US" sz="2000" b="1" dirty="0" smtClean="0">
                <a:latin typeface="Arial" charset="0"/>
              </a:rPr>
              <a:t>REVENUES ($3.25 TRILLION)</a:t>
            </a:r>
            <a:endParaRPr lang="en-US" altLang="en-US" sz="2000" b="1" baseline="-25000" dirty="0" smtClean="0">
              <a:latin typeface="Arial" charset="0"/>
            </a:endParaRPr>
          </a:p>
        </p:txBody>
      </p:sp>
      <p:sp>
        <p:nvSpPr>
          <p:cNvPr id="16" name="Text Box 12"/>
          <p:cNvSpPr txBox="1">
            <a:spLocks noChangeArrowheads="1"/>
          </p:cNvSpPr>
          <p:nvPr/>
        </p:nvSpPr>
        <p:spPr bwMode="auto">
          <a:xfrm>
            <a:off x="4495800" y="5334000"/>
            <a:ext cx="464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pPr>
            <a:r>
              <a:rPr lang="en-US" altLang="en-US" sz="2000" b="1" dirty="0" smtClean="0">
                <a:latin typeface="Arial" charset="0"/>
              </a:rPr>
              <a:t>EXPENDITURES ($3.69 TRILLION)</a:t>
            </a:r>
            <a:endParaRPr lang="en-US" altLang="en-US" sz="2000" b="1" baseline="-25000" dirty="0" smtClean="0">
              <a:latin typeface="Arial"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600200"/>
            <a:ext cx="9144000" cy="3267075"/>
          </a:xfrm>
          <a:prstGeom prst="rect">
            <a:avLst/>
          </a:prstGeom>
        </p:spPr>
      </p:pic>
      <p:cxnSp>
        <p:nvCxnSpPr>
          <p:cNvPr id="4" name="Straight Connector 3"/>
          <p:cNvCxnSpPr/>
          <p:nvPr/>
        </p:nvCxnSpPr>
        <p:spPr>
          <a:xfrm>
            <a:off x="4495800" y="1600200"/>
            <a:ext cx="0" cy="49607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50229" y="4591110"/>
            <a:ext cx="381000" cy="276165"/>
          </a:xfrm>
          <a:prstGeom prst="rect">
            <a:avLst/>
          </a:prstGeom>
        </p:spPr>
      </p:pic>
    </p:spTree>
    <p:extLst>
      <p:ext uri="{BB962C8B-B14F-4D97-AF65-F5344CB8AC3E}">
        <p14:creationId xmlns:p14="http://schemas.microsoft.com/office/powerpoint/2010/main" val="4192635077"/>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sosceles Triangle 21"/>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3" y="426720"/>
            <a:ext cx="729469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28600" y="420916"/>
            <a:ext cx="7125669"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TWO TYPES OF FEDERAL SPENDING</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1981200" y="2464195"/>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a:off x="609600" y="1752600"/>
            <a:ext cx="2849186" cy="861774"/>
          </a:xfrm>
          <a:prstGeom prst="rect">
            <a:avLst/>
          </a:prstGeom>
          <a:noFill/>
        </p:spPr>
        <p:txBody>
          <a:bodyPr wrap="square" rtlCol="0">
            <a:spAutoFit/>
          </a:bodyPr>
          <a:lstStyle/>
          <a:p>
            <a:pPr marL="0" lvl="1" algn="ctr"/>
            <a:r>
              <a:rPr lang="en-US" altLang="en-US" sz="2500" dirty="0" smtClean="0">
                <a:solidFill>
                  <a:prstClr val="white"/>
                </a:solidFill>
                <a:latin typeface="Century Gothic" panose="020B0502020202020204" pitchFamily="34" charset="0"/>
                <a:cs typeface="Arial" charset="0"/>
              </a:rPr>
              <a:t>DISCRETIONARY SPENDING</a:t>
            </a:r>
            <a:endParaRPr lang="en-US" altLang="en-US" sz="2500" dirty="0">
              <a:solidFill>
                <a:prstClr val="white"/>
              </a:solidFill>
              <a:latin typeface="Century Gothic" panose="020B0502020202020204" pitchFamily="34" charset="0"/>
              <a:cs typeface="Arial" charset="0"/>
            </a:endParaRPr>
          </a:p>
        </p:txBody>
      </p:sp>
      <p:sp>
        <p:nvSpPr>
          <p:cNvPr id="2" name="Rectangle 1"/>
          <p:cNvSpPr/>
          <p:nvPr/>
        </p:nvSpPr>
        <p:spPr>
          <a:xfrm>
            <a:off x="68580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Content Placeholder 1"/>
          <p:cNvSpPr txBox="1">
            <a:spLocks/>
          </p:cNvSpPr>
          <p:nvPr/>
        </p:nvSpPr>
        <p:spPr>
          <a:xfrm>
            <a:off x="609600" y="3124200"/>
            <a:ext cx="3001586" cy="2895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sz="2600" dirty="0" smtClean="0">
                <a:solidFill>
                  <a:prstClr val="white"/>
                </a:solidFill>
                <a:latin typeface="Century Gothic" panose="020B0502020202020204" pitchFamily="34" charset="0"/>
                <a:cs typeface="Arial" charset="0"/>
              </a:rPr>
              <a:t>SPENDING THAT WORKS THROUGH THE APPROPRIATIONS PROCESS IN CONGRESS EACH YEAR.</a:t>
            </a:r>
            <a:endParaRPr lang="en-US" sz="3300" dirty="0">
              <a:solidFill>
                <a:prstClr val="white"/>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Connector 25"/>
          <p:cNvCxnSpPr/>
          <p:nvPr/>
        </p:nvCxnSpPr>
        <p:spPr>
          <a:xfrm>
            <a:off x="5776352" y="2514600"/>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TextBox 30"/>
          <p:cNvSpPr txBox="1"/>
          <p:nvPr/>
        </p:nvSpPr>
        <p:spPr>
          <a:xfrm>
            <a:off x="4404361" y="1752600"/>
            <a:ext cx="2734886" cy="861774"/>
          </a:xfrm>
          <a:prstGeom prst="rect">
            <a:avLst/>
          </a:prstGeom>
          <a:noFill/>
        </p:spPr>
        <p:txBody>
          <a:bodyPr wrap="square" rtlCol="0">
            <a:spAutoFit/>
          </a:bodyPr>
          <a:lstStyle/>
          <a:p>
            <a:pPr marL="0" lvl="1" algn="ctr"/>
            <a:r>
              <a:rPr lang="en-US" altLang="en-US" sz="2500" dirty="0" smtClean="0">
                <a:solidFill>
                  <a:prstClr val="white"/>
                </a:solidFill>
                <a:latin typeface="Century Gothic" panose="020B0502020202020204" pitchFamily="34" charset="0"/>
                <a:cs typeface="Arial" charset="0"/>
              </a:rPr>
              <a:t>MANDATORY SPENDING</a:t>
            </a:r>
            <a:endParaRPr lang="en-US" altLang="en-US" sz="2500" dirty="0">
              <a:solidFill>
                <a:prstClr val="white"/>
              </a:solidFill>
              <a:latin typeface="Century Gothic" panose="020B0502020202020204" pitchFamily="34" charset="0"/>
              <a:cs typeface="Arial" charset="0"/>
            </a:endParaRPr>
          </a:p>
        </p:txBody>
      </p:sp>
      <p:sp>
        <p:nvSpPr>
          <p:cNvPr id="32" name="Rectangle 31"/>
          <p:cNvSpPr/>
          <p:nvPr/>
        </p:nvSpPr>
        <p:spPr>
          <a:xfrm>
            <a:off x="440436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Content Placeholder 1"/>
          <p:cNvSpPr txBox="1">
            <a:spLocks/>
          </p:cNvSpPr>
          <p:nvPr/>
        </p:nvSpPr>
        <p:spPr>
          <a:xfrm>
            <a:off x="4404360" y="3124200"/>
            <a:ext cx="2849185" cy="2971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smtClean="0">
                <a:solidFill>
                  <a:prstClr val="white"/>
                </a:solidFill>
                <a:latin typeface="Century Gothic" panose="020B0502020202020204" pitchFamily="34" charset="0"/>
                <a:cs typeface="Arial" charset="0"/>
              </a:rPr>
              <a:t>SPENDING THAT IS REQUIRED BY LAW. TO ADJUST SPENDING, CONGRESS MUST CHANGE THE LAW.</a:t>
            </a:r>
            <a:endParaRPr lang="en-US" altLang="en-US" sz="2600" dirty="0">
              <a:solidFill>
                <a:prstClr val="white"/>
              </a:solidFill>
              <a:latin typeface="Century Gothic" panose="020B0502020202020204" pitchFamily="34" charset="0"/>
              <a:cs typeface="Arial" charset="0"/>
            </a:endParaRPr>
          </a:p>
        </p:txBody>
      </p:sp>
      <p:sp>
        <p:nvSpPr>
          <p:cNvPr id="24" name="TextBox 23"/>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6</a:t>
            </a:fld>
            <a:endParaRPr lang="en-US" sz="1100" dirty="0">
              <a:solidFill>
                <a:prstClr val="white"/>
              </a:solidFill>
              <a:latin typeface="Century Gothic" panose="020B0502020202020204" pitchFamily="34" charset="0"/>
            </a:endParaRPr>
          </a:p>
        </p:txBody>
      </p:sp>
      <p:sp>
        <p:nvSpPr>
          <p:cNvPr id="21" name="TextBox 20"/>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489873850"/>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hiang\Dropbox\Eric Chiang - Jeremys slide files\Core3e Pictures\ch21_fig_21_0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9144001"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5029200"/>
            <a:ext cx="8839200" cy="1371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5029200"/>
            <a:ext cx="8915400" cy="1447800"/>
          </a:xfrm>
        </p:spPr>
        <p:txBody>
          <a:bodyPr>
            <a:noAutofit/>
          </a:bodyPr>
          <a:lstStyle/>
          <a:p>
            <a:pPr marL="0" indent="0" algn="ctr" eaLnBrk="1" hangingPunct="1">
              <a:buFont typeface="Arial" pitchFamily="34" charset="0"/>
              <a:buNone/>
              <a:defRPr/>
            </a:pPr>
            <a:r>
              <a:rPr lang="en-US" sz="2900" dirty="0" smtClean="0">
                <a:solidFill>
                  <a:schemeClr val="bg1"/>
                </a:solidFill>
                <a:latin typeface="Century Gothic" panose="020B0502020202020204" pitchFamily="34" charset="0"/>
              </a:rPr>
              <a:t>DISCRETIONARY SPENDING INCLUDES NATIONAL DEFENSE, TRANSPORTATION, SCIENCE, EDUCATION, ENVIRONMENTAL PROTECTION.</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7</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t>US NAVY PHOTO/ALAMY   </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2574030551"/>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chiang\Dropbox\Eric Chiang - Jeremys slide files\Core3e Pictures\ch21_21un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5928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52400" y="5029200"/>
            <a:ext cx="8839200" cy="1371600"/>
          </a:xfrm>
          <a:prstGeom prst="roundRect">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Content Placeholder 2"/>
          <p:cNvSpPr>
            <a:spLocks noGrp="1"/>
          </p:cNvSpPr>
          <p:nvPr>
            <p:ph idx="1"/>
          </p:nvPr>
        </p:nvSpPr>
        <p:spPr>
          <a:xfrm>
            <a:off x="76200" y="5029200"/>
            <a:ext cx="8915400" cy="1447800"/>
          </a:xfrm>
        </p:spPr>
        <p:txBody>
          <a:bodyPr>
            <a:noAutofit/>
          </a:bodyPr>
          <a:lstStyle/>
          <a:p>
            <a:pPr marL="0" indent="0" algn="ctr" eaLnBrk="1" hangingPunct="1">
              <a:buFont typeface="Arial" pitchFamily="34" charset="0"/>
              <a:buNone/>
              <a:defRPr/>
            </a:pPr>
            <a:r>
              <a:rPr lang="en-US" sz="2900" dirty="0" smtClean="0">
                <a:solidFill>
                  <a:schemeClr val="bg1"/>
                </a:solidFill>
                <a:latin typeface="Century Gothic" panose="020B0502020202020204" pitchFamily="34" charset="0"/>
              </a:rPr>
              <a:t>MANDATORY SPENDING INCLUDES SOCIAL SECURITY, MEDICARE, AND INTEREST ON THE NATIONAL DEBT.</a:t>
            </a: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8</a:t>
            </a:fld>
            <a:endParaRPr lang="en-US" sz="1100" dirty="0">
              <a:solidFill>
                <a:prstClr val="white"/>
              </a:solidFill>
              <a:latin typeface="Century Gothic" panose="020B0502020202020204" pitchFamily="34" charset="0"/>
            </a:endParaRPr>
          </a:p>
        </p:txBody>
      </p:sp>
      <p:sp>
        <p:nvSpPr>
          <p:cNvPr id="9" name="TextBox 8"/>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0" name="TextBox 9"/>
          <p:cNvSpPr txBox="1"/>
          <p:nvPr/>
        </p:nvSpPr>
        <p:spPr>
          <a:xfrm>
            <a:off x="8839200" y="114301"/>
            <a:ext cx="307777" cy="3467099"/>
          </a:xfrm>
          <a:prstGeom prst="rect">
            <a:avLst/>
          </a:prstGeom>
          <a:noFill/>
        </p:spPr>
        <p:txBody>
          <a:bodyPr vert="vert270" wrap="square" rtlCol="0">
            <a:spAutoFit/>
          </a:bodyPr>
          <a:lstStyle/>
          <a:p>
            <a:pPr algn="r"/>
            <a:r>
              <a:rPr lang="en-US" sz="800" dirty="0">
                <a:solidFill>
                  <a:srgbClr val="000000"/>
                </a:solidFill>
                <a:latin typeface="Century Gothic"/>
                <a:ea typeface="Century Gothic"/>
                <a:cs typeface="Century Gothic"/>
              </a:rPr>
              <a:t>TETRA IMAGES/CORBIS</a:t>
            </a:r>
            <a:endParaRPr lang="en-US" sz="800" dirty="0">
              <a:solidFill>
                <a:srgbClr val="000000"/>
              </a:solidFill>
              <a:latin typeface="Century Gothic" pitchFamily="34" charset="0"/>
            </a:endParaRPr>
          </a:p>
        </p:txBody>
      </p:sp>
    </p:spTree>
    <p:extLst>
      <p:ext uri="{BB962C8B-B14F-4D97-AF65-F5344CB8AC3E}">
        <p14:creationId xmlns:p14="http://schemas.microsoft.com/office/powerpoint/2010/main" val="3182634624"/>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659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 Diagonal Corner Rectangle 10"/>
          <p:cNvSpPr/>
          <p:nvPr/>
        </p:nvSpPr>
        <p:spPr>
          <a:xfrm>
            <a:off x="76200" y="1066800"/>
            <a:ext cx="8991600" cy="5410200"/>
          </a:xfrm>
          <a:prstGeom prst="round2DiagRect">
            <a:avLst>
              <a:gd name="adj1" fmla="val 8204"/>
              <a:gd name="adj2" fmla="val 1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9</a:t>
            </a:fld>
            <a:endParaRPr lang="en-US" sz="1100" dirty="0">
              <a:solidFill>
                <a:prstClr val="white"/>
              </a:solidFill>
              <a:latin typeface="Century Gothic" panose="020B0502020202020204" pitchFamily="34" charset="0"/>
            </a:endParaRPr>
          </a:p>
        </p:txBody>
      </p:sp>
      <p:sp>
        <p:nvSpPr>
          <p:cNvPr id="18" name="Isosceles Triangle 17"/>
          <p:cNvSpPr/>
          <p:nvPr/>
        </p:nvSpPr>
        <p:spPr>
          <a:xfrm rot="10800000">
            <a:off x="5715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le 12"/>
          <p:cNvSpPr/>
          <p:nvPr/>
        </p:nvSpPr>
        <p:spPr>
          <a:xfrm>
            <a:off x="266699" y="399994"/>
            <a:ext cx="8170465"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323603" y="435564"/>
            <a:ext cx="8153400" cy="523220"/>
          </a:xfrm>
          <a:prstGeom prst="rect">
            <a:avLst/>
          </a:prstGeom>
          <a:noFill/>
        </p:spPr>
        <p:txBody>
          <a:bodyPr wrap="square" rtlCol="0">
            <a:spAutoFit/>
          </a:bodyPr>
          <a:lstStyle/>
          <a:p>
            <a:r>
              <a:rPr lang="en-US" sz="2800" dirty="0" smtClean="0">
                <a:solidFill>
                  <a:prstClr val="white"/>
                </a:solidFill>
                <a:latin typeface="Century Gothic" panose="020B0502020202020204" pitchFamily="34" charset="0"/>
              </a:rPr>
              <a:t>DISCRETIONARY AND MANDATORY SPENDING</a:t>
            </a:r>
            <a:endParaRPr lang="en-US" sz="2800" dirty="0">
              <a:solidFill>
                <a:prstClr val="white"/>
              </a:solidFill>
              <a:latin typeface="Century Gothic" panose="020B0502020202020204" pitchFamily="34" charset="0"/>
            </a:endParaRPr>
          </a:p>
        </p:txBody>
      </p:sp>
      <p:sp>
        <p:nvSpPr>
          <p:cNvPr id="10" name="TextBox 9"/>
          <p:cNvSpPr txBox="1"/>
          <p:nvPr/>
        </p:nvSpPr>
        <p:spPr>
          <a:xfrm>
            <a:off x="6553200" y="6560940"/>
            <a:ext cx="1037463"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21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2399" y="1447800"/>
            <a:ext cx="8779321" cy="4648200"/>
          </a:xfrm>
          <a:prstGeom prst="rect">
            <a:avLst/>
          </a:prstGeom>
        </p:spPr>
      </p:pic>
    </p:spTree>
    <p:extLst>
      <p:ext uri="{BB962C8B-B14F-4D97-AF65-F5344CB8AC3E}">
        <p14:creationId xmlns:p14="http://schemas.microsoft.com/office/powerpoint/2010/main" val="635667963"/>
      </p:ext>
    </p:extLst>
  </p:cSld>
  <p:clrMapOvr>
    <a:masterClrMapping/>
  </p:clrMapOvr>
  <p:transition spd="slow">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ood for thou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Mast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2_Master Slide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2_Master Slide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2_Master Slide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ry i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ry i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2955</TotalTime>
  <Words>2280</Words>
  <Application>Microsoft Office PowerPoint</Application>
  <PresentationFormat>On-screen Show (4:3)</PresentationFormat>
  <Paragraphs>441</Paragraphs>
  <Slides>48</Slides>
  <Notes>33</Notes>
  <HiddenSlides>0</HiddenSlides>
  <MMClips>0</MMClips>
  <ScaleCrop>false</ScaleCrop>
  <HeadingPairs>
    <vt:vector size="4" baseType="variant">
      <vt:variant>
        <vt:lpstr>Theme</vt:lpstr>
      </vt:variant>
      <vt:variant>
        <vt:i4>12</vt:i4>
      </vt:variant>
      <vt:variant>
        <vt:lpstr>Slide Titles</vt:lpstr>
      </vt:variant>
      <vt:variant>
        <vt:i4>48</vt:i4>
      </vt:variant>
    </vt:vector>
  </HeadingPairs>
  <TitlesOfParts>
    <vt:vector size="60" baseType="lpstr">
      <vt:lpstr>Office Theme</vt:lpstr>
      <vt:lpstr>1_Food for thought</vt:lpstr>
      <vt:lpstr>2_Basic</vt:lpstr>
      <vt:lpstr>3_Basic</vt:lpstr>
      <vt:lpstr>4_Basic</vt:lpstr>
      <vt:lpstr>3_Try it 1</vt:lpstr>
      <vt:lpstr>2_Try it 1</vt:lpstr>
      <vt:lpstr>2_Office Theme</vt:lpstr>
      <vt:lpstr>3_Office Theme</vt:lpstr>
      <vt:lpstr>1_Office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Brown</dc:creator>
  <cp:lastModifiedBy>Lindsay Neff</cp:lastModifiedBy>
  <cp:revision>322</cp:revision>
  <dcterms:created xsi:type="dcterms:W3CDTF">2013-11-11T14:39:47Z</dcterms:created>
  <dcterms:modified xsi:type="dcterms:W3CDTF">2016-10-26T20:53:25Z</dcterms:modified>
</cp:coreProperties>
</file>