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8" r:id="rId3"/>
    <p:sldMasterId id="2147483745" r:id="rId4"/>
    <p:sldMasterId id="2147483757" r:id="rId5"/>
    <p:sldMasterId id="2147483793" r:id="rId6"/>
    <p:sldMasterId id="2147483798" r:id="rId7"/>
    <p:sldMasterId id="2147483801" r:id="rId8"/>
    <p:sldMasterId id="2147483813" r:id="rId9"/>
    <p:sldMasterId id="2147483816" r:id="rId10"/>
    <p:sldMasterId id="2147483833" r:id="rId11"/>
    <p:sldMasterId id="2147483845" r:id="rId12"/>
    <p:sldMasterId id="2147483857" r:id="rId13"/>
    <p:sldMasterId id="2147483869" r:id="rId14"/>
  </p:sldMasterIdLst>
  <p:notesMasterIdLst>
    <p:notesMasterId r:id="rId64"/>
  </p:notesMasterIdLst>
  <p:sldIdLst>
    <p:sldId id="638" r:id="rId15"/>
    <p:sldId id="262" r:id="rId16"/>
    <p:sldId id="531" r:id="rId17"/>
    <p:sldId id="497" r:id="rId18"/>
    <p:sldId id="498" r:id="rId19"/>
    <p:sldId id="605" r:id="rId20"/>
    <p:sldId id="428" r:id="rId21"/>
    <p:sldId id="603" r:id="rId22"/>
    <p:sldId id="634" r:id="rId23"/>
    <p:sldId id="510" r:id="rId24"/>
    <p:sldId id="606" r:id="rId25"/>
    <p:sldId id="511" r:id="rId26"/>
    <p:sldId id="608" r:id="rId27"/>
    <p:sldId id="496" r:id="rId28"/>
    <p:sldId id="612" r:id="rId29"/>
    <p:sldId id="609" r:id="rId30"/>
    <p:sldId id="607" r:id="rId31"/>
    <p:sldId id="610" r:id="rId32"/>
    <p:sldId id="611" r:id="rId33"/>
    <p:sldId id="614" r:id="rId34"/>
    <p:sldId id="518" r:id="rId35"/>
    <p:sldId id="635" r:id="rId36"/>
    <p:sldId id="615" r:id="rId37"/>
    <p:sldId id="616" r:id="rId38"/>
    <p:sldId id="617" r:id="rId39"/>
    <p:sldId id="618" r:id="rId40"/>
    <p:sldId id="619" r:id="rId41"/>
    <p:sldId id="628" r:id="rId42"/>
    <p:sldId id="620" r:id="rId43"/>
    <p:sldId id="507" r:id="rId44"/>
    <p:sldId id="622" r:id="rId45"/>
    <p:sldId id="621" r:id="rId46"/>
    <p:sldId id="627" r:id="rId47"/>
    <p:sldId id="604" r:id="rId48"/>
    <p:sldId id="629" r:id="rId49"/>
    <p:sldId id="630" r:id="rId50"/>
    <p:sldId id="626" r:id="rId51"/>
    <p:sldId id="631" r:id="rId52"/>
    <p:sldId id="633" r:id="rId53"/>
    <p:sldId id="623" r:id="rId54"/>
    <p:sldId id="624" r:id="rId55"/>
    <p:sldId id="625" r:id="rId56"/>
    <p:sldId id="637" r:id="rId57"/>
    <p:sldId id="455" r:id="rId58"/>
    <p:sldId id="426" r:id="rId59"/>
    <p:sldId id="456" r:id="rId60"/>
    <p:sldId id="457" r:id="rId61"/>
    <p:sldId id="613" r:id="rId62"/>
    <p:sldId id="63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 initials="K" lastIdx="3" clrIdx="0"/>
  <p:cmAuthor id="1" name="Isman, Jodi" initials="IJ"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A6A6A6"/>
    <a:srgbClr val="F79646"/>
    <a:srgbClr val="FCD5B5"/>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77778" autoAdjust="0"/>
  </p:normalViewPr>
  <p:slideViewPr>
    <p:cSldViewPr>
      <p:cViewPr>
        <p:scale>
          <a:sx n="66" d="100"/>
          <a:sy n="66" d="100"/>
        </p:scale>
        <p:origin x="-2118" y="-204"/>
      </p:cViewPr>
      <p:guideLst>
        <p:guide orient="horz" pos="2160"/>
        <p:guide pos="2880"/>
      </p:guideLst>
    </p:cSldViewPr>
  </p:slideViewPr>
  <p:outlineViewPr>
    <p:cViewPr>
      <p:scale>
        <a:sx n="33" d="100"/>
        <a:sy n="33" d="100"/>
      </p:scale>
      <p:origin x="0" y="11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06597-A0CD-4367-B3B4-3B20C8A464A9}" type="datetimeFigureOut">
              <a:rPr lang="en-US" smtClean="0"/>
              <a:t>10/26/2016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C9249-343B-4722-9764-1BA316ECD671}" type="slidenum">
              <a:rPr lang="en-US" smtClean="0"/>
              <a:t>‹#›</a:t>
            </a:fld>
            <a:endParaRPr lang="en-US" dirty="0"/>
          </a:p>
        </p:txBody>
      </p:sp>
    </p:spTree>
    <p:extLst>
      <p:ext uri="{BB962C8B-B14F-4D97-AF65-F5344CB8AC3E}">
        <p14:creationId xmlns:p14="http://schemas.microsoft.com/office/powerpoint/2010/main" val="21836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9639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C</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605769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As the housing industry recovers, construction of new homes will boost investment, an important component of AE. This injection into the economy will generate even more spending, up to the amount of investment times the multiplier. As a result, spending on homes will spur other economic activity, raising incomes.</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252101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46</a:t>
            </a:fld>
            <a:endParaRPr lang="en-US" dirty="0"/>
          </a:p>
        </p:txBody>
      </p:sp>
    </p:spTree>
    <p:extLst>
      <p:ext uri="{BB962C8B-B14F-4D97-AF65-F5344CB8AC3E}">
        <p14:creationId xmlns:p14="http://schemas.microsoft.com/office/powerpoint/2010/main" val="254382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The United States was in a deep recession in early 2009, resulting in a very large recessionary gap. The stimulus package passed in early 2009 injected spending into the economy (primarily through government spending, </a:t>
            </a:r>
            <a:r>
              <a:rPr lang="en-US" altLang="en-US" i="1" baseline="0" dirty="0" smtClean="0"/>
              <a:t>G</a:t>
            </a:r>
            <a:r>
              <a:rPr lang="en-US" altLang="en-US" baseline="0" dirty="0" smtClean="0"/>
              <a:t>), and when boosted by the multiplier effect, attempted to speed up the economic recovery.</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867550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605769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23892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2609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562339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4059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9577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9499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1247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1246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9678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2698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6459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8090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508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846802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6500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1121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443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2773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188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fontAlgn="base">
              <a:spcBef>
                <a:spcPct val="0"/>
              </a:spcBef>
              <a:spcAft>
                <a:spcPct val="0"/>
              </a:spcAft>
              <a:defRPr/>
            </a:pPr>
            <a:endParaRPr lang="en-US" dirty="0">
              <a:solidFill>
                <a:prstClr val="black"/>
              </a:solidFill>
            </a:endParaRPr>
          </a:p>
        </p:txBody>
      </p:sp>
    </p:spTree>
    <p:extLst>
      <p:ext uri="{BB962C8B-B14F-4D97-AF65-F5344CB8AC3E}">
        <p14:creationId xmlns:p14="http://schemas.microsoft.com/office/powerpoint/2010/main" val="484667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5" name="Oval 10"/>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2248CEE0-2BFC-4DAE-98DB-919AA82EB6C6}"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7" name="Footer Placeholder 4"/>
          <p:cNvSpPr txBox="1">
            <a:spLocks/>
          </p:cNvSpPr>
          <p:nvPr userDrawn="1"/>
        </p:nvSpPr>
        <p:spPr>
          <a:xfrm>
            <a:off x="8359775" y="6488113"/>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1066800"/>
            <a:ext cx="9067800" cy="5257800"/>
          </a:xfrm>
          <a:prstGeom prst="rect">
            <a:avLst/>
          </a:prstGeom>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98918930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2813"/>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fontAlgn="base">
              <a:spcBef>
                <a:spcPct val="0"/>
              </a:spcBef>
              <a:spcAft>
                <a:spcPct val="0"/>
              </a:spcAft>
              <a:defRPr/>
            </a:pPr>
            <a:fld id="{919917B7-1E48-4D38-8F95-CD155DEBC75C}"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61070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3077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412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056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8919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236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29635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7000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6157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21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9363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9987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691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8739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110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624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904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87723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1707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0473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9312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0637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5923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004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4811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3440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824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535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6429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47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6794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6692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7130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9493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519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488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8539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149650979"/>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304646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900866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3723430"/>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8408959"/>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Calibri" pitchFamily="34"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EF53ECAE-79C9-49DD-B4D6-2EC339066BB5}"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8-</a:t>
            </a:r>
            <a:endParaRPr lang="en-US" dirty="0">
              <a:solidFill>
                <a:prstClr val="black"/>
              </a:solidFill>
              <a:latin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2524034350"/>
      </p:ext>
    </p:extLst>
  </p:cSld>
  <p:clrMapOvr>
    <a:masterClrMapping/>
  </p:clrMapOvr>
  <p:transition>
    <p:fade thruBlk="1"/>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520733441"/>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16131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6236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0925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1082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7096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336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4120109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3228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5379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4614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5143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9696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a typeface="ＭＳ Ｐゴシック"/>
              <a:cs typeface="ＭＳ Ｐゴシック"/>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ea typeface="ＭＳ Ｐゴシック"/>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DAA8D94A-0FDF-4F77-9A43-15031026F857}" type="slidenum">
              <a:rPr lang="en-US" sz="1400">
                <a:solidFill>
                  <a:prstClr val="black"/>
                </a:solidFill>
                <a:ea typeface="ＭＳ Ｐゴシック"/>
                <a:cs typeface="Arial" charset="0"/>
              </a:rPr>
              <a:pPr eaLnBrk="0" fontAlgn="base" hangingPunct="0">
                <a:spcBef>
                  <a:spcPct val="0"/>
                </a:spcBef>
                <a:spcAft>
                  <a:spcPct val="0"/>
                </a:spcAft>
                <a:defRPr/>
              </a:pPr>
              <a:t>‹#›</a:t>
            </a:fld>
            <a:endParaRPr lang="en-US" sz="1400" dirty="0">
              <a:solidFill>
                <a:prstClr val="black"/>
              </a:solidFill>
              <a:ea typeface="ＭＳ Ｐゴシック"/>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18-</a:t>
            </a:r>
            <a:endParaRPr lang="en-US" dirty="0">
              <a:solidFill>
                <a:prstClr val="black"/>
              </a:solidFill>
              <a:latin typeface="Arial" pitchFamily="34" charset="0"/>
              <a:ea typeface="ＭＳ Ｐゴシック"/>
              <a:cs typeface="ＭＳ Ｐゴシック"/>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1618183568"/>
      </p:ext>
    </p:extLst>
  </p:cSld>
  <p:clrMapOvr>
    <a:masterClrMapping/>
  </p:clrMapOvr>
  <p:transition>
    <p:fade thruBlk="1"/>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780445926"/>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2984981461"/>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0319847"/>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73137777"/>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911555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5680124"/>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90036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386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9869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8822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68505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5225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82061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7984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9890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480982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4935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6142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04307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43978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831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19682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11052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595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3978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170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650785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7750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21211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24780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5011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639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684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1654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6805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7661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91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jpeg"/><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3.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4.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t>10/26/2016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t>‹#›</a:t>
            </a:fld>
            <a:endParaRPr lang="en-US" dirty="0"/>
          </a:p>
        </p:txBody>
      </p:sp>
    </p:spTree>
    <p:extLst>
      <p:ext uri="{BB962C8B-B14F-4D97-AF65-F5344CB8AC3E}">
        <p14:creationId xmlns:p14="http://schemas.microsoft.com/office/powerpoint/2010/main" val="25742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0" y="1219200"/>
            <a:ext cx="86868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ea typeface="ＭＳ Ｐゴシック"/>
                <a:cs typeface="ＭＳ Ｐゴシック"/>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ea typeface="ＭＳ Ｐゴシック"/>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CDFAE35A-CFD0-4E38-8A23-193993988607}" type="slidenum">
              <a:rPr lang="en-US" sz="1400">
                <a:solidFill>
                  <a:prstClr val="black"/>
                </a:solidFill>
                <a:latin typeface="Century Gothic" pitchFamily="34" charset="0"/>
                <a:ea typeface="ＭＳ Ｐゴシック"/>
                <a:cs typeface="Arial" charset="0"/>
              </a:rPr>
              <a:pPr eaLnBrk="0" fontAlgn="base" hangingPunct="0">
                <a:spcBef>
                  <a:spcPct val="0"/>
                </a:spcBef>
                <a:spcAft>
                  <a:spcPct val="0"/>
                </a:spcAft>
                <a:defRPr/>
              </a:pPr>
              <a:t>‹#›</a:t>
            </a:fld>
            <a:endParaRPr lang="en-US" sz="1400" dirty="0">
              <a:solidFill>
                <a:prstClr val="black"/>
              </a:solidFill>
              <a:latin typeface="Century Gothic" pitchFamily="34" charset="0"/>
              <a:ea typeface="ＭＳ Ｐゴシック"/>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18-</a:t>
            </a:r>
            <a:endParaRPr lang="en-US" dirty="0">
              <a:solidFill>
                <a:prstClr val="black"/>
              </a:solidFill>
              <a:latin typeface="Arial" pitchFamily="34" charset="0"/>
              <a:ea typeface="ＭＳ Ｐゴシック"/>
              <a:cs typeface="ＭＳ Ｐゴシック"/>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ea typeface="ＭＳ Ｐゴシック"/>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201419178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476562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63284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43607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06181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0" y="54864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718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07" name="TextBox 18"/>
          <p:cNvSpPr txBox="1">
            <a:spLocks noChangeArrowheads="1"/>
          </p:cNvSpPr>
          <p:nvPr/>
        </p:nvSpPr>
        <p:spPr bwMode="auto">
          <a:xfrm>
            <a:off x="0" y="1676400"/>
            <a:ext cx="9144000" cy="369888"/>
          </a:xfrm>
          <a:prstGeom prst="rect">
            <a:avLst/>
          </a:prstGeom>
          <a:solidFill>
            <a:srgbClr val="CCFF33">
              <a:alpha val="47058"/>
            </a:srgbClr>
          </a:solidFill>
          <a:ln w="9525">
            <a:noFill/>
            <a:miter lim="800000"/>
            <a:headEnd/>
            <a:tailEnd/>
          </a:ln>
        </p:spPr>
        <p:txBody>
          <a:bodyPr>
            <a:spAutoFit/>
          </a:bodyPr>
          <a:lstStyle/>
          <a:p>
            <a:pPr algn="ctr" fontAlgn="base">
              <a:spcBef>
                <a:spcPct val="0"/>
              </a:spcBef>
              <a:spcAft>
                <a:spcPct val="0"/>
              </a:spcAft>
              <a:defRPr/>
            </a:pPr>
            <a:r>
              <a:rPr lang="en-US" b="1" i="1" dirty="0">
                <a:solidFill>
                  <a:prstClr val="black"/>
                </a:solidFill>
                <a:latin typeface="Arial" pitchFamily="34" charset="0"/>
                <a:cs typeface="Arial" pitchFamily="34" charset="0"/>
              </a:rPr>
              <a:t>Some good blogs and other sites to get the juices flowing:</a:t>
            </a:r>
          </a:p>
        </p:txBody>
      </p:sp>
      <p:sp>
        <p:nvSpPr>
          <p:cNvPr id="15" name="TextBox 14"/>
          <p:cNvSpPr txBox="1"/>
          <p:nvPr/>
        </p:nvSpPr>
        <p:spPr>
          <a:xfrm>
            <a:off x="228600" y="0"/>
            <a:ext cx="7315200" cy="830263"/>
          </a:xfrm>
          <a:prstGeom prst="rect">
            <a:avLst/>
          </a:prstGeom>
          <a:noFill/>
        </p:spPr>
        <p:txBody>
          <a:bodyPr>
            <a:spAutoFit/>
          </a:bodyPr>
          <a:lstStyle/>
          <a:p>
            <a:pPr fontAlgn="base">
              <a:spcBef>
                <a:spcPct val="0"/>
              </a:spcBef>
              <a:spcAft>
                <a:spcPct val="0"/>
              </a:spcAft>
              <a:defRPr/>
            </a:pPr>
            <a:r>
              <a:rPr lang="en-US" sz="4800" b="1" dirty="0">
                <a:solidFill>
                  <a:srgbClr val="E46C0A"/>
                </a:solidFill>
                <a:effectLst>
                  <a:outerShdw blurRad="38100" dist="38100" dir="2700000" algn="tl">
                    <a:srgbClr val="C0C0C0"/>
                  </a:outerShdw>
                </a:effectLst>
                <a:latin typeface="Arial" charset="0"/>
                <a:cs typeface="Arial" charset="0"/>
              </a:rPr>
              <a:t>Food for Thought….</a:t>
            </a:r>
          </a:p>
        </p:txBody>
      </p:sp>
      <p:sp>
        <p:nvSpPr>
          <p:cNvPr id="4109" name="Oval 1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B54BA58-0208-458B-8039-A7A623BB8BEE}"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16" name="Footer Placeholder 4"/>
          <p:cNvSpPr txBox="1">
            <a:spLocks/>
          </p:cNvSpPr>
          <p:nvPr userDrawn="1"/>
        </p:nvSpPr>
        <p:spPr>
          <a:xfrm>
            <a:off x="8315325" y="6502400"/>
            <a:ext cx="5334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17" name="Rectangle 16"/>
          <p:cNvSpPr/>
          <p:nvPr userDrawn="1"/>
        </p:nvSpPr>
        <p:spPr>
          <a:xfrm>
            <a:off x="914400" y="3657600"/>
            <a:ext cx="2362200" cy="646113"/>
          </a:xfrm>
          <a:prstGeom prst="rect">
            <a:avLst/>
          </a:prstGeom>
        </p:spPr>
        <p:txBody>
          <a:bodyPr>
            <a:spAutoFit/>
          </a:bodyPr>
          <a:lstStyle/>
          <a:p>
            <a:pPr fontAlgn="base">
              <a:spcBef>
                <a:spcPct val="0"/>
              </a:spcBef>
              <a:spcAft>
                <a:spcPct val="0"/>
              </a:spcAft>
              <a:defRPr/>
            </a:pPr>
            <a:r>
              <a:rPr lang="en-US" dirty="0">
                <a:solidFill>
                  <a:prstClr val="black"/>
                </a:solidFill>
              </a:rPr>
              <a:t>http://freakonomics.blogs.nytimes.com/</a:t>
            </a:r>
          </a:p>
        </p:txBody>
      </p:sp>
      <p:sp>
        <p:nvSpPr>
          <p:cNvPr id="18" name="Rectangle 17"/>
          <p:cNvSpPr/>
          <p:nvPr userDrawn="1"/>
        </p:nvSpPr>
        <p:spPr>
          <a:xfrm>
            <a:off x="0" y="3048000"/>
            <a:ext cx="2552700" cy="646113"/>
          </a:xfrm>
          <a:prstGeom prst="rect">
            <a:avLst/>
          </a:prstGeom>
        </p:spPr>
        <p:txBody>
          <a:bodyPr>
            <a:spAutoFit/>
          </a:bodyPr>
          <a:lstStyle/>
          <a:p>
            <a:pPr fontAlgn="base">
              <a:spcBef>
                <a:spcPct val="0"/>
              </a:spcBef>
              <a:spcAft>
                <a:spcPct val="0"/>
              </a:spcAft>
              <a:defRPr/>
            </a:pPr>
            <a:r>
              <a:rPr lang="en-US" dirty="0">
                <a:solidFill>
                  <a:prstClr val="black"/>
                </a:solidFill>
              </a:rPr>
              <a:t>http://www.worthpublishers.com/</a:t>
            </a:r>
          </a:p>
        </p:txBody>
      </p:sp>
      <p:sp>
        <p:nvSpPr>
          <p:cNvPr id="19" name="Rectangle 18"/>
          <p:cNvSpPr/>
          <p:nvPr userDrawn="1"/>
        </p:nvSpPr>
        <p:spPr>
          <a:xfrm>
            <a:off x="2667000" y="4953000"/>
            <a:ext cx="2547938" cy="369888"/>
          </a:xfrm>
          <a:prstGeom prst="rect">
            <a:avLst/>
          </a:prstGeom>
        </p:spPr>
        <p:txBody>
          <a:bodyPr wrap="none">
            <a:spAutoFit/>
          </a:bodyPr>
          <a:lstStyle/>
          <a:p>
            <a:pPr fontAlgn="base">
              <a:spcBef>
                <a:spcPct val="0"/>
              </a:spcBef>
              <a:spcAft>
                <a:spcPct val="0"/>
              </a:spcAft>
              <a:defRPr/>
            </a:pPr>
            <a:r>
              <a:rPr lang="en-US" dirty="0">
                <a:solidFill>
                  <a:prstClr val="black"/>
                </a:solidFill>
              </a:rPr>
              <a:t>http://bls.gov/home.htm</a:t>
            </a:r>
          </a:p>
        </p:txBody>
      </p:sp>
      <p:sp>
        <p:nvSpPr>
          <p:cNvPr id="20" name="Rectangle 19"/>
          <p:cNvSpPr/>
          <p:nvPr userDrawn="1"/>
        </p:nvSpPr>
        <p:spPr>
          <a:xfrm>
            <a:off x="2795588" y="3244850"/>
            <a:ext cx="3552825" cy="368300"/>
          </a:xfrm>
          <a:prstGeom prst="rect">
            <a:avLst/>
          </a:prstGeom>
        </p:spPr>
        <p:txBody>
          <a:bodyPr wrap="none">
            <a:spAutoFit/>
          </a:bodyPr>
          <a:lstStyle/>
          <a:p>
            <a:pPr fontAlgn="base">
              <a:spcBef>
                <a:spcPct val="0"/>
              </a:spcBef>
              <a:spcAft>
                <a:spcPct val="0"/>
              </a:spcAft>
              <a:defRPr/>
            </a:pPr>
            <a:r>
              <a:rPr lang="en-US" dirty="0">
                <a:solidFill>
                  <a:prstClr val="black"/>
                </a:solidFill>
              </a:rPr>
              <a:t>http://krugman.blogs.nytimes.com/</a:t>
            </a:r>
          </a:p>
        </p:txBody>
      </p:sp>
      <p:sp>
        <p:nvSpPr>
          <p:cNvPr id="21" name="Rectangle 20"/>
          <p:cNvSpPr/>
          <p:nvPr userDrawn="1"/>
        </p:nvSpPr>
        <p:spPr>
          <a:xfrm>
            <a:off x="4191000" y="4191000"/>
            <a:ext cx="2189163" cy="369888"/>
          </a:xfrm>
          <a:prstGeom prst="rect">
            <a:avLst/>
          </a:prstGeom>
        </p:spPr>
        <p:txBody>
          <a:bodyPr wrap="none">
            <a:spAutoFit/>
          </a:bodyPr>
          <a:lstStyle/>
          <a:p>
            <a:pPr fontAlgn="base">
              <a:spcBef>
                <a:spcPct val="0"/>
              </a:spcBef>
              <a:spcAft>
                <a:spcPct val="0"/>
              </a:spcAft>
              <a:defRPr/>
            </a:pPr>
            <a:r>
              <a:rPr lang="en-US" dirty="0">
                <a:solidFill>
                  <a:prstClr val="black"/>
                </a:solidFill>
              </a:rPr>
              <a:t>http://www.bea.gov/</a:t>
            </a:r>
          </a:p>
        </p:txBody>
      </p:sp>
    </p:spTree>
    <p:extLst>
      <p:ext uri="{BB962C8B-B14F-4D97-AF65-F5344CB8AC3E}">
        <p14:creationId xmlns:p14="http://schemas.microsoft.com/office/powerpoint/2010/main" val="4187433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kern="1200">
          <a:solidFill>
            <a:schemeClr val="bg1"/>
          </a:solidFill>
          <a:latin typeface="Century Gothic" pitchFamily="34" charset="0"/>
          <a:ea typeface="+mj-ea"/>
          <a:cs typeface="+mj-cs"/>
        </a:defRPr>
      </a:lvl1pPr>
      <a:lvl2pPr algn="ctr" rtl="0" eaLnBrk="0" fontAlgn="base" hangingPunct="0">
        <a:spcBef>
          <a:spcPct val="0"/>
        </a:spcBef>
        <a:spcAft>
          <a:spcPct val="0"/>
        </a:spcAft>
        <a:defRPr sz="4400" b="1">
          <a:solidFill>
            <a:schemeClr val="bg1"/>
          </a:solidFill>
          <a:latin typeface="Century Gothic" pitchFamily="34" charset="0"/>
        </a:defRPr>
      </a:lvl2pPr>
      <a:lvl3pPr algn="ctr" rtl="0" eaLnBrk="0" fontAlgn="base" hangingPunct="0">
        <a:spcBef>
          <a:spcPct val="0"/>
        </a:spcBef>
        <a:spcAft>
          <a:spcPct val="0"/>
        </a:spcAft>
        <a:defRPr sz="4400" b="1">
          <a:solidFill>
            <a:schemeClr val="bg1"/>
          </a:solidFill>
          <a:latin typeface="Century Gothic" pitchFamily="34" charset="0"/>
        </a:defRPr>
      </a:lvl3pPr>
      <a:lvl4pPr algn="ctr" rtl="0" eaLnBrk="0" fontAlgn="base" hangingPunct="0">
        <a:spcBef>
          <a:spcPct val="0"/>
        </a:spcBef>
        <a:spcAft>
          <a:spcPct val="0"/>
        </a:spcAft>
        <a:defRPr sz="4400" b="1">
          <a:solidFill>
            <a:schemeClr val="bg1"/>
          </a:solidFill>
          <a:latin typeface="Century Gothic" pitchFamily="34" charset="0"/>
        </a:defRPr>
      </a:lvl4pPr>
      <a:lvl5pPr algn="ctr" rtl="0" eaLnBrk="0" fontAlgn="base" hangingPunct="0">
        <a:spcBef>
          <a:spcPct val="0"/>
        </a:spcBef>
        <a:spcAft>
          <a:spcPct val="0"/>
        </a:spcAft>
        <a:defRPr sz="4400" b="1">
          <a:solidFill>
            <a:schemeClr val="bg1"/>
          </a:solidFill>
          <a:latin typeface="Century Gothic" pitchFamily="34" charset="0"/>
        </a:defRPr>
      </a:lvl5pPr>
      <a:lvl6pPr marL="457200" algn="ctr" rtl="0" fontAlgn="base">
        <a:spcBef>
          <a:spcPct val="0"/>
        </a:spcBef>
        <a:spcAft>
          <a:spcPct val="0"/>
        </a:spcAft>
        <a:defRPr sz="4400" b="1">
          <a:solidFill>
            <a:schemeClr val="bg1"/>
          </a:solidFill>
          <a:latin typeface="Century Gothic" pitchFamily="34" charset="0"/>
        </a:defRPr>
      </a:lvl6pPr>
      <a:lvl7pPr marL="914400" algn="ctr" rtl="0" fontAlgn="base">
        <a:spcBef>
          <a:spcPct val="0"/>
        </a:spcBef>
        <a:spcAft>
          <a:spcPct val="0"/>
        </a:spcAft>
        <a:defRPr sz="4400" b="1">
          <a:solidFill>
            <a:schemeClr val="bg1"/>
          </a:solidFill>
          <a:latin typeface="Century Gothic" pitchFamily="34" charset="0"/>
        </a:defRPr>
      </a:lvl7pPr>
      <a:lvl8pPr marL="1371600" algn="ctr" rtl="0" fontAlgn="base">
        <a:spcBef>
          <a:spcPct val="0"/>
        </a:spcBef>
        <a:spcAft>
          <a:spcPct val="0"/>
        </a:spcAft>
        <a:defRPr sz="4400" b="1">
          <a:solidFill>
            <a:schemeClr val="bg1"/>
          </a:solidFill>
          <a:latin typeface="Century Gothic" pitchFamily="34" charset="0"/>
        </a:defRPr>
      </a:lvl8pPr>
      <a:lvl9pPr marL="1828800" algn="ctr" rtl="0" fontAlgn="base">
        <a:spcBef>
          <a:spcPct val="0"/>
        </a:spcBef>
        <a:spcAft>
          <a:spcPct val="0"/>
        </a:spcAft>
        <a:defRPr sz="44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237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73554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207817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0" y="1219200"/>
            <a:ext cx="86868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640AFC4-241F-4E71-AA84-EA0654DCD3C2}" type="slidenum">
              <a:rPr lang="en-US" sz="1400">
                <a:solidFill>
                  <a:prstClr val="black"/>
                </a:solidFill>
                <a:latin typeface="Century Gothic" pitchFamily="34" charset="0"/>
                <a:cs typeface="Arial" charset="0"/>
              </a:rPr>
              <a:pPr eaLnBrk="0" fontAlgn="base" hangingPunct="0">
                <a:spcBef>
                  <a:spcPct val="0"/>
                </a:spcBef>
                <a:spcAft>
                  <a:spcPct val="0"/>
                </a:spcAft>
                <a:defRPr/>
              </a:pPr>
              <a:t>‹#›</a:t>
            </a:fld>
            <a:endParaRPr lang="en-US" sz="1400" dirty="0">
              <a:solidFill>
                <a:prstClr val="black"/>
              </a:solidFill>
              <a:latin typeface="Century Gothic"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8-</a:t>
            </a:r>
            <a:endParaRPr lang="en-US" dirty="0">
              <a:solidFill>
                <a:prstClr val="black"/>
              </a:solidFill>
              <a:latin typeface="Arial" pitchFamily="34" charset="0"/>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134301446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Calibri" pitchFamily="34"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DD1F2CC3-26C0-4D6B-BD20-7D453C8D49E9}"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8-</a:t>
            </a:r>
            <a:endParaRPr lang="en-US" dirty="0">
              <a:solidFill>
                <a:prstClr val="black"/>
              </a:solidFill>
              <a:latin typeface="Arial" pitchFamily="34" charset="0"/>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476377480"/>
      </p:ext>
    </p:extLst>
  </p:cSld>
  <p:clrMap bg1="lt1" tx1="dk1" bg2="lt2" tx2="dk2" accent1="accent1" accent2="accent2" accent3="accent3" accent4="accent4" accent5="accent5" accent6="accent6" hlink="hlink" folHlink="folHlink"/>
  <p:sldLayoutIdLst>
    <p:sldLayoutId id="2147483799" r:id="rId1"/>
    <p:sldLayoutId id="2147483800"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178905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a typeface="ＭＳ Ｐゴシック"/>
              <a:cs typeface="ＭＳ Ｐゴシック"/>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ea typeface="ＭＳ Ｐゴシック"/>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07A9AD70-13B3-422F-83B0-4378377B1D0C}" type="slidenum">
              <a:rPr lang="en-US" sz="1400">
                <a:solidFill>
                  <a:prstClr val="black"/>
                </a:solidFill>
                <a:ea typeface="ＭＳ Ｐゴシック"/>
                <a:cs typeface="Arial" charset="0"/>
              </a:rPr>
              <a:pPr eaLnBrk="0" fontAlgn="base" hangingPunct="0">
                <a:spcBef>
                  <a:spcPct val="0"/>
                </a:spcBef>
                <a:spcAft>
                  <a:spcPct val="0"/>
                </a:spcAft>
                <a:defRPr/>
              </a:pPr>
              <a:t>‹#›</a:t>
            </a:fld>
            <a:endParaRPr lang="en-US" sz="1400" dirty="0">
              <a:solidFill>
                <a:prstClr val="black"/>
              </a:solidFill>
              <a:ea typeface="ＭＳ Ｐゴシック"/>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18-</a:t>
            </a:r>
            <a:endParaRPr lang="en-US" dirty="0">
              <a:solidFill>
                <a:prstClr val="black"/>
              </a:solidFill>
              <a:latin typeface="Arial" pitchFamily="34" charset="0"/>
              <a:ea typeface="ＭＳ Ｐゴシック"/>
              <a:cs typeface="ＭＳ Ｐゴシック"/>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ea typeface="ＭＳ Ｐゴシック"/>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2499769906"/>
      </p:ext>
    </p:extLst>
  </p:cSld>
  <p:clrMap bg1="lt1" tx1="dk1" bg2="lt2" tx2="dk2" accent1="accent1" accent2="accent2" accent3="accent3" accent4="accent4" accent5="accent5" accent6="accent6" hlink="hlink" folHlink="folHlink"/>
  <p:sldLayoutIdLst>
    <p:sldLayoutId id="2147483814" r:id="rId1"/>
    <p:sldLayoutId id="2147483815"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
          <a:stretch/>
        </p:blipFill>
        <p:spPr>
          <a:xfrm>
            <a:off x="0" y="-1"/>
            <a:ext cx="9144000" cy="6553201"/>
          </a:xfrm>
          <a:prstGeom prst="rect">
            <a:avLst/>
          </a:prstGeom>
        </p:spPr>
      </p:pic>
      <p:sp>
        <p:nvSpPr>
          <p:cNvPr id="13" name="TextBox 12"/>
          <p:cNvSpPr txBox="1"/>
          <p:nvPr/>
        </p:nvSpPr>
        <p:spPr>
          <a:xfrm>
            <a:off x="6553200" y="6560940"/>
            <a:ext cx="1810111"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19</a:t>
            </a:r>
            <a:r>
              <a:rPr lang="en-US" sz="1100" dirty="0" smtClean="0">
                <a:solidFill>
                  <a:srgbClr val="009999"/>
                </a:solidFill>
                <a:latin typeface="Century Gothic" panose="020B0502020202020204" pitchFamily="34" charset="0"/>
              </a:rPr>
              <a:t>         </a:t>
            </a:r>
            <a:r>
              <a:rPr lang="en-US" sz="1100" dirty="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1</a:t>
            </a:fld>
            <a:endParaRPr lang="en-US" sz="1100" dirty="0">
              <a:solidFill>
                <a:prstClr val="white"/>
              </a:solidFill>
              <a:latin typeface="Century Gothic" panose="020B0502020202020204" pitchFamily="34" charset="0"/>
            </a:endParaRPr>
          </a:p>
        </p:txBody>
      </p:sp>
      <p:sp>
        <p:nvSpPr>
          <p:cNvPr id="17" name="TextBox 16"/>
          <p:cNvSpPr txBox="1"/>
          <p:nvPr/>
        </p:nvSpPr>
        <p:spPr>
          <a:xfrm>
            <a:off x="8839200" y="4311926"/>
            <a:ext cx="307777" cy="2249014"/>
          </a:xfrm>
          <a:prstGeom prst="rect">
            <a:avLst/>
          </a:prstGeom>
          <a:noFill/>
        </p:spPr>
        <p:txBody>
          <a:bodyPr vert="vert270" wrap="square" rtlCol="0">
            <a:spAutoFit/>
          </a:bodyPr>
          <a:lstStyle/>
          <a:p>
            <a:pPr algn="r"/>
            <a:r>
              <a:rPr lang="en-US" sz="800" cap="all" dirty="0" smtClean="0">
                <a:solidFill>
                  <a:schemeClr val="bg1"/>
                </a:solidFill>
                <a:latin typeface="Century Gothic"/>
                <a:ea typeface="Century Gothic"/>
                <a:cs typeface="Century Gothic"/>
              </a:rPr>
              <a:t>PORTLAND PRESS HERALD / Getty Images</a:t>
            </a:r>
            <a:endParaRPr lang="en-US" sz="800" cap="all" dirty="0">
              <a:solidFill>
                <a:schemeClr val="bg1"/>
              </a:solidFill>
              <a:latin typeface="Century Gothic" pitchFamily="34" charset="0"/>
            </a:endParaRPr>
          </a:p>
        </p:txBody>
      </p:sp>
      <p:sp>
        <p:nvSpPr>
          <p:cNvPr id="7" name="Rectangle 6"/>
          <p:cNvSpPr/>
          <p:nvPr/>
        </p:nvSpPr>
        <p:spPr>
          <a:xfrm>
            <a:off x="-2975" y="122789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07776" y="0"/>
            <a:ext cx="1676400" cy="27797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a:off x="460176" y="25908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63877" y="1524000"/>
            <a:ext cx="6781800" cy="769441"/>
          </a:xfrm>
          <a:prstGeom prst="rect">
            <a:avLst/>
          </a:prstGeom>
          <a:noFill/>
        </p:spPr>
        <p:txBody>
          <a:bodyPr wrap="square" rtlCol="0">
            <a:spAutoFit/>
          </a:bodyPr>
          <a:lstStyle/>
          <a:p>
            <a:r>
              <a:rPr lang="en-US" sz="4400" b="1" dirty="0" smtClean="0">
                <a:solidFill>
                  <a:prstClr val="black">
                    <a:lumMod val="65000"/>
                    <a:lumOff val="35000"/>
                  </a:prstClr>
                </a:solidFill>
                <a:latin typeface="Segoe UI Light" panose="020B0502040204020203" pitchFamily="34" charset="0"/>
              </a:rPr>
              <a:t>Aggregate Expenditures</a:t>
            </a:r>
            <a:endParaRPr lang="en-US" sz="4400" b="1" dirty="0">
              <a:solidFill>
                <a:prstClr val="black">
                  <a:lumMod val="65000"/>
                  <a:lumOff val="35000"/>
                </a:prstClr>
              </a:solidFill>
              <a:latin typeface="Segoe UI Light" panose="020B0502040204020203" pitchFamily="34" charset="0"/>
            </a:endParaRPr>
          </a:p>
        </p:txBody>
      </p:sp>
      <p:sp>
        <p:nvSpPr>
          <p:cNvPr id="15" name="TextBox 14"/>
          <p:cNvSpPr txBox="1"/>
          <p:nvPr/>
        </p:nvSpPr>
        <p:spPr>
          <a:xfrm>
            <a:off x="2286000" y="23622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sp>
        <p:nvSpPr>
          <p:cNvPr id="11" name="TextBox 10"/>
          <p:cNvSpPr txBox="1"/>
          <p:nvPr/>
        </p:nvSpPr>
        <p:spPr>
          <a:xfrm>
            <a:off x="304800" y="1295400"/>
            <a:ext cx="1679376" cy="1446550"/>
          </a:xfrm>
          <a:prstGeom prst="rect">
            <a:avLst/>
          </a:prstGeom>
          <a:noFill/>
        </p:spPr>
        <p:txBody>
          <a:bodyPr wrap="square" rtlCol="0">
            <a:spAutoFit/>
          </a:bodyPr>
          <a:lstStyle/>
          <a:p>
            <a:pPr algn="ctr"/>
            <a:r>
              <a:rPr lang="en-US" sz="8800" dirty="0" smtClean="0">
                <a:solidFill>
                  <a:prstClr val="white"/>
                </a:solidFill>
                <a:latin typeface="Arial Black" panose="020B0A04020102020204" pitchFamily="34" charset="0"/>
              </a:rPr>
              <a:t>19</a:t>
            </a:r>
            <a:endParaRPr lang="en-US" sz="88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4052056676"/>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76200" y="223391"/>
            <a:ext cx="7706519" cy="584775"/>
          </a:xfrm>
          <a:prstGeom prst="rect">
            <a:avLst/>
          </a:prstGeom>
          <a:noFill/>
        </p:spPr>
        <p:txBody>
          <a:bodyPr wrap="square" rtlCol="0">
            <a:spAutoFit/>
          </a:bodyPr>
          <a:lstStyle/>
          <a:p>
            <a:pPr algn="ctr"/>
            <a:r>
              <a:rPr lang="en-US" sz="3200" dirty="0" smtClean="0">
                <a:solidFill>
                  <a:prstClr val="white"/>
                </a:solidFill>
                <a:latin typeface="Century Gothic" panose="020B0502020202020204" pitchFamily="34" charset="0"/>
              </a:rPr>
              <a:t>KEYNESIAN CONSUMPTION FUNCTION</a:t>
            </a:r>
            <a:endParaRPr lang="en-US" sz="32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10</a:t>
            </a:fld>
            <a:endParaRPr lang="en-US" sz="1100" dirty="0">
              <a:solidFill>
                <a:prstClr val="white"/>
              </a:solidFill>
              <a:latin typeface="Century Gothic" panose="020B0502020202020204" pitchFamily="34" charset="0"/>
            </a:endParaRPr>
          </a:p>
        </p:txBody>
      </p:sp>
      <p:cxnSp>
        <p:nvCxnSpPr>
          <p:cNvPr id="38" name="Straight Connector 9"/>
          <p:cNvCxnSpPr>
            <a:cxnSpLocks noChangeShapeType="1"/>
          </p:cNvCxnSpPr>
          <p:nvPr/>
        </p:nvCxnSpPr>
        <p:spPr bwMode="auto">
          <a:xfrm>
            <a:off x="1208088" y="5667375"/>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33"/>
          <p:cNvCxnSpPr>
            <a:cxnSpLocks noChangeShapeType="1"/>
          </p:cNvCxnSpPr>
          <p:nvPr/>
        </p:nvCxnSpPr>
        <p:spPr bwMode="auto">
          <a:xfrm rot="5400000">
            <a:off x="3201193" y="5741194"/>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34"/>
          <p:cNvCxnSpPr>
            <a:cxnSpLocks noChangeShapeType="1"/>
          </p:cNvCxnSpPr>
          <p:nvPr/>
        </p:nvCxnSpPr>
        <p:spPr bwMode="auto">
          <a:xfrm rot="5400000">
            <a:off x="3885407" y="574119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Box 36"/>
          <p:cNvSpPr txBox="1">
            <a:spLocks noChangeArrowheads="1"/>
          </p:cNvSpPr>
          <p:nvPr/>
        </p:nvSpPr>
        <p:spPr bwMode="auto">
          <a:xfrm>
            <a:off x="3109117" y="5782042"/>
            <a:ext cx="428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a:t>
            </a:r>
            <a:endParaRPr lang="en-US" altLang="en-US" sz="1200" b="0" dirty="0">
              <a:solidFill>
                <a:prstClr val="black"/>
              </a:solidFill>
            </a:endParaRPr>
          </a:p>
        </p:txBody>
      </p:sp>
      <p:sp>
        <p:nvSpPr>
          <p:cNvPr id="59" name="TextBox 37"/>
          <p:cNvSpPr txBox="1">
            <a:spLocks noChangeArrowheads="1"/>
          </p:cNvSpPr>
          <p:nvPr/>
        </p:nvSpPr>
        <p:spPr bwMode="auto">
          <a:xfrm>
            <a:off x="3803652" y="5791200"/>
            <a:ext cx="381000" cy="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a:t>
            </a:r>
            <a:endParaRPr lang="en-US" altLang="en-US" sz="1200" b="0" dirty="0">
              <a:solidFill>
                <a:prstClr val="black"/>
              </a:solidFill>
            </a:endParaRPr>
          </a:p>
        </p:txBody>
      </p:sp>
      <p:sp>
        <p:nvSpPr>
          <p:cNvPr id="60" name="Text Box 13"/>
          <p:cNvSpPr txBox="1">
            <a:spLocks noChangeArrowheads="1"/>
          </p:cNvSpPr>
          <p:nvPr/>
        </p:nvSpPr>
        <p:spPr bwMode="auto">
          <a:xfrm rot="-5400000">
            <a:off x="-1160985" y="3033697"/>
            <a:ext cx="3300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CONSUMPTION (thousands)</a:t>
            </a:r>
            <a:endParaRPr lang="en-US" altLang="en-US" sz="1800" dirty="0">
              <a:solidFill>
                <a:prstClr val="black">
                  <a:lumMod val="75000"/>
                  <a:lumOff val="25000"/>
                </a:prstClr>
              </a:solidFill>
            </a:endParaRPr>
          </a:p>
        </p:txBody>
      </p:sp>
      <p:sp>
        <p:nvSpPr>
          <p:cNvPr id="61" name="Text Box 10"/>
          <p:cNvSpPr txBox="1">
            <a:spLocks noChangeArrowheads="1"/>
          </p:cNvSpPr>
          <p:nvPr/>
        </p:nvSpPr>
        <p:spPr bwMode="auto">
          <a:xfrm>
            <a:off x="1176339" y="5954712"/>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INCOME (thousands)</a:t>
            </a:r>
            <a:endParaRPr lang="en-US" altLang="en-US" sz="1800" dirty="0">
              <a:solidFill>
                <a:prstClr val="black">
                  <a:lumMod val="75000"/>
                  <a:lumOff val="25000"/>
                </a:prstClr>
              </a:solidFill>
            </a:endParaRPr>
          </a:p>
        </p:txBody>
      </p:sp>
      <p:sp>
        <p:nvSpPr>
          <p:cNvPr id="62" name="TextBox 37"/>
          <p:cNvSpPr txBox="1">
            <a:spLocks noChangeArrowheads="1"/>
          </p:cNvSpPr>
          <p:nvPr/>
        </p:nvSpPr>
        <p:spPr bwMode="auto">
          <a:xfrm>
            <a:off x="4495800" y="5780088"/>
            <a:ext cx="286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5</a:t>
            </a:r>
            <a:endParaRPr lang="en-US" altLang="en-US" sz="1200" b="0" dirty="0">
              <a:solidFill>
                <a:prstClr val="black"/>
              </a:solidFill>
            </a:endParaRPr>
          </a:p>
        </p:txBody>
      </p:sp>
      <p:cxnSp>
        <p:nvCxnSpPr>
          <p:cNvPr id="63" name="Straight Connector 34"/>
          <p:cNvCxnSpPr>
            <a:cxnSpLocks noChangeShapeType="1"/>
          </p:cNvCxnSpPr>
          <p:nvPr/>
        </p:nvCxnSpPr>
        <p:spPr bwMode="auto">
          <a:xfrm rot="5400000">
            <a:off x="4536281" y="57507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34"/>
          <p:cNvCxnSpPr>
            <a:cxnSpLocks noChangeShapeType="1"/>
            <a:stCxn id="45" idx="0"/>
          </p:cNvCxnSpPr>
          <p:nvPr/>
        </p:nvCxnSpPr>
        <p:spPr bwMode="auto">
          <a:xfrm>
            <a:off x="3977640" y="3048000"/>
            <a:ext cx="0" cy="2590797"/>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0" name="Line 17"/>
          <p:cNvSpPr>
            <a:spLocks noChangeShapeType="1"/>
          </p:cNvSpPr>
          <p:nvPr/>
        </p:nvSpPr>
        <p:spPr bwMode="auto">
          <a:xfrm flipV="1">
            <a:off x="1219198" y="1857375"/>
            <a:ext cx="4724401" cy="3095625"/>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35" name="Straight Connector 7"/>
          <p:cNvCxnSpPr>
            <a:cxnSpLocks noChangeShapeType="1"/>
          </p:cNvCxnSpPr>
          <p:nvPr/>
        </p:nvCxnSpPr>
        <p:spPr bwMode="auto">
          <a:xfrm rot="5400000">
            <a:off x="-1096962" y="3362325"/>
            <a:ext cx="4608512"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21"/>
          <p:cNvCxnSpPr>
            <a:cxnSpLocks noChangeShapeType="1"/>
          </p:cNvCxnSpPr>
          <p:nvPr/>
        </p:nvCxnSpPr>
        <p:spPr bwMode="auto">
          <a:xfrm rot="10800000">
            <a:off x="1054100" y="27559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25"/>
          <p:cNvSpPr txBox="1">
            <a:spLocks noChangeArrowheads="1"/>
          </p:cNvSpPr>
          <p:nvPr/>
        </p:nvSpPr>
        <p:spPr bwMode="auto">
          <a:xfrm>
            <a:off x="635000" y="26193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4</a:t>
            </a:r>
            <a:endParaRPr lang="en-US" altLang="en-US" sz="1200" b="0" dirty="0">
              <a:solidFill>
                <a:prstClr val="black"/>
              </a:solidFill>
            </a:endParaRPr>
          </a:p>
        </p:txBody>
      </p:sp>
      <p:cxnSp>
        <p:nvCxnSpPr>
          <p:cNvPr id="64" name="Straight Connector 23"/>
          <p:cNvCxnSpPr>
            <a:cxnSpLocks noChangeShapeType="1"/>
          </p:cNvCxnSpPr>
          <p:nvPr/>
        </p:nvCxnSpPr>
        <p:spPr bwMode="auto">
          <a:xfrm rot="10800000">
            <a:off x="1054100" y="201295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5" name="TextBox 24"/>
          <p:cNvSpPr txBox="1">
            <a:spLocks noChangeArrowheads="1"/>
          </p:cNvSpPr>
          <p:nvPr/>
        </p:nvSpPr>
        <p:spPr bwMode="auto">
          <a:xfrm>
            <a:off x="609600" y="18573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5</a:t>
            </a:r>
            <a:endParaRPr lang="en-US" altLang="en-US" sz="1200" b="0" dirty="0">
              <a:solidFill>
                <a:prstClr val="black"/>
              </a:solidFill>
            </a:endParaRPr>
          </a:p>
        </p:txBody>
      </p:sp>
      <p:cxnSp>
        <p:nvCxnSpPr>
          <p:cNvPr id="67" name="Straight Connector 23"/>
          <p:cNvCxnSpPr>
            <a:cxnSpLocks noChangeShapeType="1"/>
          </p:cNvCxnSpPr>
          <p:nvPr/>
        </p:nvCxnSpPr>
        <p:spPr bwMode="auto">
          <a:xfrm rot="10800000">
            <a:off x="1066800" y="12985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 name="TextBox 24"/>
          <p:cNvSpPr txBox="1">
            <a:spLocks noChangeArrowheads="1"/>
          </p:cNvSpPr>
          <p:nvPr/>
        </p:nvSpPr>
        <p:spPr bwMode="auto">
          <a:xfrm>
            <a:off x="609600" y="116205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6</a:t>
            </a:r>
            <a:endParaRPr lang="en-US" altLang="en-US" sz="1200" b="0" dirty="0">
              <a:solidFill>
                <a:prstClr val="black"/>
              </a:solidFill>
            </a:endParaRPr>
          </a:p>
        </p:txBody>
      </p:sp>
      <p:cxnSp>
        <p:nvCxnSpPr>
          <p:cNvPr id="72" name="Straight Connector 15"/>
          <p:cNvCxnSpPr>
            <a:cxnSpLocks noChangeShapeType="1"/>
          </p:cNvCxnSpPr>
          <p:nvPr/>
        </p:nvCxnSpPr>
        <p:spPr bwMode="auto">
          <a:xfrm rot="10800000">
            <a:off x="1054100" y="4938713"/>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 name="Straight Connector 17"/>
          <p:cNvCxnSpPr>
            <a:cxnSpLocks noChangeShapeType="1"/>
          </p:cNvCxnSpPr>
          <p:nvPr/>
        </p:nvCxnSpPr>
        <p:spPr bwMode="auto">
          <a:xfrm rot="10800000">
            <a:off x="1054100" y="4205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19"/>
          <p:cNvCxnSpPr>
            <a:cxnSpLocks noChangeShapeType="1"/>
          </p:cNvCxnSpPr>
          <p:nvPr/>
        </p:nvCxnSpPr>
        <p:spPr bwMode="auto">
          <a:xfrm rot="10800000">
            <a:off x="1054100" y="3443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 name="TextBox 26"/>
          <p:cNvSpPr txBox="1">
            <a:spLocks noChangeArrowheads="1"/>
          </p:cNvSpPr>
          <p:nvPr/>
        </p:nvSpPr>
        <p:spPr bwMode="auto">
          <a:xfrm>
            <a:off x="673100" y="3305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a:t>
            </a:r>
            <a:r>
              <a:rPr lang="en-US" altLang="en-US" sz="1200" b="0" dirty="0">
                <a:solidFill>
                  <a:prstClr val="black"/>
                </a:solidFill>
              </a:rPr>
              <a:t> 3</a:t>
            </a:r>
          </a:p>
        </p:txBody>
      </p:sp>
      <p:sp>
        <p:nvSpPr>
          <p:cNvPr id="79" name="TextBox 27"/>
          <p:cNvSpPr txBox="1">
            <a:spLocks noChangeArrowheads="1"/>
          </p:cNvSpPr>
          <p:nvPr/>
        </p:nvSpPr>
        <p:spPr bwMode="auto">
          <a:xfrm>
            <a:off x="673100" y="4067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a:t>
            </a:r>
            <a:endParaRPr lang="en-US" altLang="en-US" sz="1200" b="0" dirty="0">
              <a:solidFill>
                <a:prstClr val="black"/>
              </a:solidFill>
            </a:endParaRPr>
          </a:p>
        </p:txBody>
      </p:sp>
      <p:sp>
        <p:nvSpPr>
          <p:cNvPr id="80" name="TextBox 28"/>
          <p:cNvSpPr txBox="1">
            <a:spLocks noChangeArrowheads="1"/>
          </p:cNvSpPr>
          <p:nvPr/>
        </p:nvSpPr>
        <p:spPr bwMode="auto">
          <a:xfrm>
            <a:off x="673100" y="48006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a:t>
            </a:r>
            <a:endParaRPr lang="en-US" altLang="en-US" sz="1200" b="0" dirty="0">
              <a:solidFill>
                <a:prstClr val="black"/>
              </a:solidFill>
            </a:endParaRPr>
          </a:p>
        </p:txBody>
      </p:sp>
      <p:sp>
        <p:nvSpPr>
          <p:cNvPr id="44" name="Line 17"/>
          <p:cNvSpPr>
            <a:spLocks noChangeShapeType="1"/>
          </p:cNvSpPr>
          <p:nvPr/>
        </p:nvSpPr>
        <p:spPr bwMode="auto">
          <a:xfrm flipV="1">
            <a:off x="1219199" y="1438275"/>
            <a:ext cx="4637089" cy="4200522"/>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5" name="Oval 19"/>
          <p:cNvSpPr>
            <a:spLocks noChangeArrowheads="1"/>
          </p:cNvSpPr>
          <p:nvPr/>
        </p:nvSpPr>
        <p:spPr bwMode="auto">
          <a:xfrm>
            <a:off x="3886200" y="30480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cxnSp>
        <p:nvCxnSpPr>
          <p:cNvPr id="81" name="Straight Connector 34"/>
          <p:cNvCxnSpPr>
            <a:cxnSpLocks noChangeShapeType="1"/>
          </p:cNvCxnSpPr>
          <p:nvPr/>
        </p:nvCxnSpPr>
        <p:spPr bwMode="auto">
          <a:xfrm rot="5400000">
            <a:off x="2555081" y="5759470"/>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2" name="TextBox 37"/>
          <p:cNvSpPr txBox="1">
            <a:spLocks noChangeArrowheads="1"/>
          </p:cNvSpPr>
          <p:nvPr/>
        </p:nvSpPr>
        <p:spPr bwMode="auto">
          <a:xfrm>
            <a:off x="2438400" y="5809476"/>
            <a:ext cx="381000" cy="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2</a:t>
            </a:r>
          </a:p>
        </p:txBody>
      </p:sp>
      <p:cxnSp>
        <p:nvCxnSpPr>
          <p:cNvPr id="83" name="Straight Connector 34"/>
          <p:cNvCxnSpPr>
            <a:cxnSpLocks noChangeShapeType="1"/>
          </p:cNvCxnSpPr>
          <p:nvPr/>
        </p:nvCxnSpPr>
        <p:spPr bwMode="auto">
          <a:xfrm rot="5400000">
            <a:off x="1869281" y="5759470"/>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Box 37"/>
          <p:cNvSpPr txBox="1">
            <a:spLocks noChangeArrowheads="1"/>
          </p:cNvSpPr>
          <p:nvPr/>
        </p:nvSpPr>
        <p:spPr bwMode="auto">
          <a:xfrm>
            <a:off x="1752600" y="5809476"/>
            <a:ext cx="381000" cy="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1</a:t>
            </a:r>
          </a:p>
        </p:txBody>
      </p:sp>
      <p:cxnSp>
        <p:nvCxnSpPr>
          <p:cNvPr id="85" name="Straight Connector 34"/>
          <p:cNvCxnSpPr>
            <a:cxnSpLocks noChangeShapeType="1"/>
          </p:cNvCxnSpPr>
          <p:nvPr/>
        </p:nvCxnSpPr>
        <p:spPr bwMode="auto">
          <a:xfrm rot="5400000">
            <a:off x="5222081" y="5759470"/>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6" name="TextBox 37"/>
          <p:cNvSpPr txBox="1">
            <a:spLocks noChangeArrowheads="1"/>
          </p:cNvSpPr>
          <p:nvPr/>
        </p:nvSpPr>
        <p:spPr bwMode="auto">
          <a:xfrm>
            <a:off x="5140569" y="5809476"/>
            <a:ext cx="381000" cy="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6</a:t>
            </a:r>
          </a:p>
        </p:txBody>
      </p:sp>
      <p:sp>
        <p:nvSpPr>
          <p:cNvPr id="87" name="Text Box 9"/>
          <p:cNvSpPr txBox="1">
            <a:spLocks noChangeArrowheads="1"/>
          </p:cNvSpPr>
          <p:nvPr/>
        </p:nvSpPr>
        <p:spPr bwMode="auto">
          <a:xfrm>
            <a:off x="5835336" y="1143000"/>
            <a:ext cx="1327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Y</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C</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S</a:t>
            </a:r>
            <a:endParaRPr lang="en-US" altLang="en-US" sz="2000" b="1" i="1" baseline="-25000" dirty="0" smtClean="0">
              <a:solidFill>
                <a:prstClr val="black"/>
              </a:solidFill>
              <a:latin typeface="Arial" charset="0"/>
              <a:cs typeface="Arial" charset="0"/>
            </a:endParaRPr>
          </a:p>
        </p:txBody>
      </p:sp>
      <p:sp>
        <p:nvSpPr>
          <p:cNvPr id="88" name="Text Box 9"/>
          <p:cNvSpPr txBox="1">
            <a:spLocks noChangeArrowheads="1"/>
          </p:cNvSpPr>
          <p:nvPr/>
        </p:nvSpPr>
        <p:spPr bwMode="auto">
          <a:xfrm>
            <a:off x="5943600" y="1600200"/>
            <a:ext cx="5554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C</a:t>
            </a:r>
            <a:endParaRPr lang="en-US" altLang="en-US" sz="2000" b="1" i="1" baseline="-25000" dirty="0" smtClean="0">
              <a:solidFill>
                <a:prstClr val="black"/>
              </a:solidFill>
              <a:latin typeface="Arial" charset="0"/>
              <a:cs typeface="Arial" charset="0"/>
            </a:endParaRPr>
          </a:p>
        </p:txBody>
      </p:sp>
      <p:sp>
        <p:nvSpPr>
          <p:cNvPr id="89" name="Text Box 9"/>
          <p:cNvSpPr txBox="1">
            <a:spLocks noChangeArrowheads="1"/>
          </p:cNvSpPr>
          <p:nvPr/>
        </p:nvSpPr>
        <p:spPr bwMode="auto">
          <a:xfrm>
            <a:off x="3657600" y="27432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90" name="Text Box 13"/>
          <p:cNvSpPr txBox="1">
            <a:spLocks noChangeArrowheads="1"/>
          </p:cNvSpPr>
          <p:nvPr/>
        </p:nvSpPr>
        <p:spPr bwMode="auto">
          <a:xfrm>
            <a:off x="4419600" y="3429000"/>
            <a:ext cx="3016317" cy="1692771"/>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600" dirty="0" smtClean="0">
                <a:solidFill>
                  <a:prstClr val="black"/>
                </a:solidFill>
                <a:latin typeface="Arial" pitchFamily="34" charset="0"/>
                <a:cs typeface="Arial" pitchFamily="34" charset="0"/>
              </a:rPr>
              <a:t>Saving is negative to the left of point </a:t>
            </a:r>
            <a:r>
              <a:rPr lang="en-US" sz="2600" i="1" dirty="0" smtClean="0">
                <a:solidFill>
                  <a:prstClr val="black"/>
                </a:solidFill>
                <a:latin typeface="Arial" pitchFamily="34" charset="0"/>
                <a:cs typeface="Arial" pitchFamily="34" charset="0"/>
              </a:rPr>
              <a:t>a</a:t>
            </a:r>
            <a:r>
              <a:rPr lang="en-US" sz="2600" dirty="0" smtClean="0">
                <a:solidFill>
                  <a:prstClr val="black"/>
                </a:solidFill>
                <a:latin typeface="Arial" pitchFamily="34" charset="0"/>
                <a:cs typeface="Arial" pitchFamily="34" charset="0"/>
              </a:rPr>
              <a:t> and positive to the right of point </a:t>
            </a:r>
            <a:r>
              <a:rPr lang="en-US" sz="2600" i="1" dirty="0" smtClean="0">
                <a:solidFill>
                  <a:prstClr val="black"/>
                </a:solidFill>
                <a:latin typeface="Arial" pitchFamily="34" charset="0"/>
                <a:cs typeface="Arial" pitchFamily="34" charset="0"/>
              </a:rPr>
              <a:t>a</a:t>
            </a:r>
            <a:r>
              <a:rPr lang="en-US" sz="2600" dirty="0" smtClean="0">
                <a:solidFill>
                  <a:prstClr val="black"/>
                </a:solidFill>
                <a:latin typeface="Arial" pitchFamily="34" charset="0"/>
                <a:cs typeface="Arial" pitchFamily="34" charset="0"/>
              </a:rPr>
              <a:t>.</a:t>
            </a:r>
            <a:endParaRPr lang="en-US" sz="2600" b="1" dirty="0">
              <a:solidFill>
                <a:prstClr val="black"/>
              </a:solidFill>
              <a:latin typeface="Arial" pitchFamily="34" charset="0"/>
              <a:cs typeface="Arial" pitchFamily="34" charset="0"/>
            </a:endParaRPr>
          </a:p>
        </p:txBody>
      </p:sp>
      <p:sp>
        <p:nvSpPr>
          <p:cNvPr id="43" name="TextBox 42"/>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4634503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11</a:t>
            </a:fld>
            <a:endParaRPr lang="en-US" sz="1100" dirty="0">
              <a:solidFill>
                <a:prstClr val="white"/>
              </a:solidFill>
              <a:latin typeface="Century Gothic" panose="020B0502020202020204" pitchFamily="34" charset="0"/>
            </a:endParaRPr>
          </a:p>
        </p:txBody>
      </p:sp>
      <p:sp>
        <p:nvSpPr>
          <p:cNvPr id="15" name="TextBox 14"/>
          <p:cNvSpPr txBox="1"/>
          <p:nvPr/>
        </p:nvSpPr>
        <p:spPr>
          <a:xfrm>
            <a:off x="76200" y="405825"/>
            <a:ext cx="7772400"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KEYNESIAN CONSUMPTION FUNCTION</a:t>
            </a:r>
            <a:endParaRPr lang="en-US" sz="3300" dirty="0">
              <a:solidFill>
                <a:prstClr val="white"/>
              </a:solidFill>
              <a:latin typeface="Century Gothic" panose="020B0502020202020204" pitchFamily="34" charset="0"/>
            </a:endParaRPr>
          </a:p>
        </p:txBody>
      </p:sp>
      <p:sp>
        <p:nvSpPr>
          <p:cNvPr id="16" name="Content Placeholder 2"/>
          <p:cNvSpPr txBox="1">
            <a:spLocks/>
          </p:cNvSpPr>
          <p:nvPr/>
        </p:nvSpPr>
        <p:spPr>
          <a:xfrm>
            <a:off x="304800" y="1295400"/>
            <a:ext cx="7543800" cy="5029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Consumption spending grows as income grows but not as fast.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As income rises, savings rise as a percentage of income.</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Classical</a:t>
            </a:r>
            <a:r>
              <a:rPr lang="en-US" altLang="en-US" sz="3600" dirty="0">
                <a:solidFill>
                  <a:prstClr val="black">
                    <a:lumMod val="50000"/>
                    <a:lumOff val="50000"/>
                  </a:prstClr>
                </a:solidFill>
                <a:latin typeface="Arial" panose="020B0604020202020204" pitchFamily="34" charset="0"/>
                <a:cs typeface="Arial" panose="020B0604020202020204" pitchFamily="34" charset="0"/>
              </a:rPr>
              <a:t> </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economists believe that </a:t>
            </a:r>
            <a:r>
              <a:rPr lang="en-US" altLang="en-US" sz="3600" dirty="0" smtClean="0">
                <a:solidFill>
                  <a:srgbClr val="F79646"/>
                </a:solidFill>
                <a:latin typeface="Arial" panose="020B0604020202020204" pitchFamily="34" charset="0"/>
                <a:cs typeface="Arial" panose="020B0604020202020204" pitchFamily="34" charset="0"/>
              </a:rPr>
              <a:t>interest rates </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determine saving, while Keynesians believe that </a:t>
            </a:r>
            <a:r>
              <a:rPr lang="en-US" altLang="en-US" sz="3600" dirty="0" smtClean="0">
                <a:solidFill>
                  <a:srgbClr val="F79646"/>
                </a:solidFill>
                <a:latin typeface="Arial" panose="020B0604020202020204" pitchFamily="34" charset="0"/>
                <a:cs typeface="Arial" panose="020B0604020202020204" pitchFamily="34" charset="0"/>
              </a:rPr>
              <a:t>income</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 determines saving. </a:t>
            </a:r>
          </a:p>
        </p:txBody>
      </p:sp>
      <p:sp>
        <p:nvSpPr>
          <p:cNvPr id="9" name="TextBox 8"/>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3536935"/>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0800000">
            <a:off x="457200" y="9333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600200"/>
            <a:ext cx="3291840"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121919"/>
            <a:ext cx="7331826" cy="1068677"/>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600" y="102259"/>
            <a:ext cx="7178039" cy="1107996"/>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AVERAGE PROPENSITY TO CONSUME (APC) AND SAVE (APS)</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057400" y="27689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882405"/>
            <a:ext cx="2734886" cy="886589"/>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609600" y="2052191"/>
            <a:ext cx="2849186" cy="538609"/>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APC</a:t>
            </a:r>
            <a:endParaRPr lang="en-US" altLang="en-US" sz="2900" dirty="0">
              <a:solidFill>
                <a:prstClr val="white"/>
              </a:solidFill>
              <a:latin typeface="Century Gothic" panose="020B0502020202020204" pitchFamily="34" charset="0"/>
              <a:cs typeface="Arial" charset="0"/>
            </a:endParaRPr>
          </a:p>
        </p:txBody>
      </p:sp>
      <p:sp>
        <p:nvSpPr>
          <p:cNvPr id="2" name="Rectangle 1"/>
          <p:cNvSpPr/>
          <p:nvPr/>
        </p:nvSpPr>
        <p:spPr>
          <a:xfrm>
            <a:off x="685800" y="3073051"/>
            <a:ext cx="2849186" cy="23371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1"/>
          <p:cNvSpPr txBox="1">
            <a:spLocks/>
          </p:cNvSpPr>
          <p:nvPr/>
        </p:nvSpPr>
        <p:spPr>
          <a:xfrm>
            <a:off x="685800" y="3200400"/>
            <a:ext cx="2849186" cy="2209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sz="2600" dirty="0" smtClean="0">
                <a:solidFill>
                  <a:prstClr val="white"/>
                </a:solidFill>
                <a:latin typeface="Century Gothic" panose="020B0502020202020204" pitchFamily="34" charset="0"/>
                <a:cs typeface="Arial" charset="0"/>
              </a:rPr>
              <a:t>PERCENTAGE OF INCOME THAT IS USED FOR CONSUMPTION  (</a:t>
            </a:r>
            <a:r>
              <a:rPr lang="en-US" sz="2600" i="1" dirty="0" smtClean="0">
                <a:solidFill>
                  <a:prstClr val="white"/>
                </a:solidFill>
                <a:latin typeface="Century Gothic" panose="020B0502020202020204" pitchFamily="34" charset="0"/>
                <a:cs typeface="Arial" charset="0"/>
              </a:rPr>
              <a:t>C </a:t>
            </a:r>
            <a:r>
              <a:rPr lang="en-US" sz="2600" dirty="0" smtClean="0">
                <a:solidFill>
                  <a:prstClr val="white"/>
                </a:solidFill>
                <a:latin typeface="Century Gothic" panose="020B0502020202020204" pitchFamily="34" charset="0"/>
                <a:cs typeface="Arial" charset="0"/>
              </a:rPr>
              <a:t>/ Y)</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600200"/>
            <a:ext cx="3291840"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76352" y="26670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882405"/>
            <a:ext cx="2734886" cy="886589"/>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4114800" y="2052191"/>
            <a:ext cx="3291839" cy="538609"/>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APS</a:t>
            </a:r>
            <a:endParaRPr lang="en-US" altLang="en-US" sz="2900" dirty="0">
              <a:solidFill>
                <a:prstClr val="white"/>
              </a:solidFill>
              <a:latin typeface="Century Gothic" panose="020B0502020202020204" pitchFamily="34" charset="0"/>
              <a:cs typeface="Arial" charset="0"/>
            </a:endParaRPr>
          </a:p>
        </p:txBody>
      </p:sp>
      <p:sp>
        <p:nvSpPr>
          <p:cNvPr id="32" name="Rectangle 31"/>
          <p:cNvSpPr/>
          <p:nvPr/>
        </p:nvSpPr>
        <p:spPr>
          <a:xfrm>
            <a:off x="4404360" y="3073051"/>
            <a:ext cx="2849186" cy="23371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Content Placeholder 1"/>
          <p:cNvSpPr txBox="1">
            <a:spLocks/>
          </p:cNvSpPr>
          <p:nvPr/>
        </p:nvSpPr>
        <p:spPr>
          <a:xfrm>
            <a:off x="4404360" y="3352800"/>
            <a:ext cx="2849186" cy="19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PERCENTAGE OF INCOME THAT IS SAVED                (</a:t>
            </a:r>
            <a:r>
              <a:rPr lang="en-US" altLang="en-US" sz="2600" i="1" dirty="0" smtClean="0">
                <a:solidFill>
                  <a:prstClr val="white"/>
                </a:solidFill>
                <a:latin typeface="Century Gothic" panose="020B0502020202020204" pitchFamily="34" charset="0"/>
                <a:cs typeface="Arial" charset="0"/>
              </a:rPr>
              <a:t>S</a:t>
            </a:r>
            <a:r>
              <a:rPr lang="en-US" altLang="en-US" sz="2600" dirty="0" smtClean="0">
                <a:solidFill>
                  <a:prstClr val="white"/>
                </a:solidFill>
                <a:latin typeface="Century Gothic" panose="020B0502020202020204" pitchFamily="34" charset="0"/>
                <a:cs typeface="Arial" charset="0"/>
              </a:rPr>
              <a:t> / </a:t>
            </a:r>
            <a:r>
              <a:rPr lang="en-US" altLang="en-US" sz="2600" i="1" dirty="0" smtClean="0">
                <a:solidFill>
                  <a:prstClr val="white"/>
                </a:solidFill>
                <a:latin typeface="Century Gothic" panose="020B0502020202020204" pitchFamily="34" charset="0"/>
                <a:cs typeface="Arial" charset="0"/>
              </a:rPr>
              <a:t>Y</a:t>
            </a:r>
            <a:r>
              <a:rPr lang="en-US" altLang="en-US" sz="2600" dirty="0" smtClean="0">
                <a:solidFill>
                  <a:prstClr val="white"/>
                </a:solidFill>
                <a:latin typeface="Century Gothic" panose="020B0502020202020204" pitchFamily="34" charset="0"/>
                <a:cs typeface="Arial" charset="0"/>
              </a:rPr>
              <a:t>)</a:t>
            </a:r>
            <a:endParaRPr lang="en-US" altLang="en-US" sz="2600" dirty="0">
              <a:solidFill>
                <a:prstClr val="white"/>
              </a:solidFill>
              <a:latin typeface="Century Gothic" panose="020B0502020202020204" pitchFamily="34" charset="0"/>
              <a:cs typeface="Arial"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12</a:t>
            </a:fld>
            <a:endParaRPr lang="en-US" sz="1100" dirty="0">
              <a:solidFill>
                <a:prstClr val="white"/>
              </a:solidFill>
              <a:latin typeface="Century Gothic" panose="020B0502020202020204" pitchFamily="34" charset="0"/>
            </a:endParaRPr>
          </a:p>
        </p:txBody>
      </p:sp>
      <p:sp>
        <p:nvSpPr>
          <p:cNvPr id="28" name="Content Placeholder 2"/>
          <p:cNvSpPr txBox="1">
            <a:spLocks/>
          </p:cNvSpPr>
          <p:nvPr/>
        </p:nvSpPr>
        <p:spPr>
          <a:xfrm>
            <a:off x="457200" y="5791200"/>
            <a:ext cx="7010400" cy="5715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2800" dirty="0" smtClean="0">
                <a:solidFill>
                  <a:prstClr val="black">
                    <a:lumMod val="75000"/>
                    <a:lumOff val="25000"/>
                  </a:prstClr>
                </a:solidFill>
                <a:latin typeface="Arial" panose="020B0604020202020204" pitchFamily="34" charset="0"/>
                <a:cs typeface="Arial" panose="020B0604020202020204" pitchFamily="34" charset="0"/>
              </a:rPr>
              <a:t>Because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Y</a:t>
            </a:r>
            <a:r>
              <a:rPr lang="en-US" altLang="en-US" sz="2800" dirty="0">
                <a:solidFill>
                  <a:prstClr val="black">
                    <a:lumMod val="75000"/>
                    <a:lumOff val="25000"/>
                  </a:prstClr>
                </a:solidFill>
                <a:latin typeface="Arial" panose="020B0604020202020204" pitchFamily="34" charset="0"/>
                <a:cs typeface="Arial" panose="020B0604020202020204" pitchFamily="34" charset="0"/>
              </a:rPr>
              <a:t> =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C</a:t>
            </a:r>
            <a:r>
              <a:rPr lang="en-US" altLang="en-US" sz="2800" dirty="0">
                <a:solidFill>
                  <a:prstClr val="black">
                    <a:lumMod val="75000"/>
                    <a:lumOff val="25000"/>
                  </a:prstClr>
                </a:solidFill>
                <a:latin typeface="Arial" panose="020B0604020202020204" pitchFamily="34" charset="0"/>
                <a:cs typeface="Arial" panose="020B0604020202020204" pitchFamily="34" charset="0"/>
              </a:rPr>
              <a:t> +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S</a:t>
            </a:r>
            <a:r>
              <a:rPr lang="en-US" altLang="en-US" sz="2800" dirty="0">
                <a:solidFill>
                  <a:prstClr val="black">
                    <a:lumMod val="75000"/>
                    <a:lumOff val="25000"/>
                  </a:prstClr>
                </a:solidFill>
                <a:latin typeface="Arial" panose="020B0604020202020204" pitchFamily="34" charset="0"/>
                <a:cs typeface="Arial" panose="020B0604020202020204" pitchFamily="34" charset="0"/>
              </a:rPr>
              <a:t>,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APC</a:t>
            </a:r>
            <a:r>
              <a:rPr lang="en-US" altLang="en-US" sz="2800" dirty="0">
                <a:solidFill>
                  <a:prstClr val="black">
                    <a:lumMod val="75000"/>
                    <a:lumOff val="25000"/>
                  </a:prstClr>
                </a:solidFill>
                <a:latin typeface="Arial" panose="020B0604020202020204" pitchFamily="34" charset="0"/>
                <a:cs typeface="Arial" panose="020B0604020202020204" pitchFamily="34" charset="0"/>
              </a:rPr>
              <a:t> +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APS</a:t>
            </a:r>
            <a:r>
              <a:rPr lang="en-US" altLang="en-US" sz="2800" dirty="0">
                <a:solidFill>
                  <a:prstClr val="black">
                    <a:lumMod val="75000"/>
                    <a:lumOff val="25000"/>
                  </a:prstClr>
                </a:solidFill>
                <a:latin typeface="Arial" panose="020B0604020202020204" pitchFamily="34" charset="0"/>
                <a:cs typeface="Arial" panose="020B0604020202020204" pitchFamily="34" charset="0"/>
              </a:rPr>
              <a:t> = 1</a:t>
            </a:r>
            <a:r>
              <a:rPr lang="en-US" altLang="en-US" sz="2800" dirty="0" smtClean="0">
                <a:solidFill>
                  <a:prstClr val="black">
                    <a:lumMod val="75000"/>
                    <a:lumOff val="25000"/>
                  </a:prstClr>
                </a:solidFill>
                <a:latin typeface="Arial" panose="020B0604020202020204" pitchFamily="34" charset="0"/>
                <a:cs typeface="Arial" panose="020B0604020202020204" pitchFamily="34" charset="0"/>
              </a:rPr>
              <a:t>.</a:t>
            </a:r>
            <a:endParaRPr lang="en-US" altLang="en-US" sz="2800" dirty="0">
              <a:solidFill>
                <a:prstClr val="black">
                  <a:lumMod val="75000"/>
                  <a:lumOff val="25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endParaRPr lang="en-US" altLang="en-US" sz="2800"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27" name="TextBox 26"/>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22631596"/>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0800000">
            <a:off x="457200" y="9333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600200"/>
            <a:ext cx="3291840"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121919"/>
            <a:ext cx="7331826" cy="1068677"/>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58097" y="83470"/>
            <a:ext cx="7178039" cy="1107996"/>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MARGINAL PROPENSITY TO CONSUME (MPC) AND SAVE (MPS)</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057400" y="27689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882405"/>
            <a:ext cx="2734886" cy="886589"/>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609600" y="2052191"/>
            <a:ext cx="2849186" cy="538609"/>
          </a:xfrm>
          <a:prstGeom prst="rect">
            <a:avLst/>
          </a:prstGeom>
          <a:noFill/>
        </p:spPr>
        <p:txBody>
          <a:bodyPr wrap="square" rtlCol="0">
            <a:spAutoFit/>
          </a:bodyPr>
          <a:lstStyle/>
          <a:p>
            <a:pPr marL="0" lvl="1" algn="ctr"/>
            <a:r>
              <a:rPr lang="en-US" altLang="en-US" sz="2900" dirty="0">
                <a:solidFill>
                  <a:prstClr val="white"/>
                </a:solidFill>
                <a:latin typeface="Century Gothic" panose="020B0502020202020204" pitchFamily="34" charset="0"/>
                <a:cs typeface="Arial" charset="0"/>
              </a:rPr>
              <a:t>M</a:t>
            </a:r>
            <a:r>
              <a:rPr lang="en-US" altLang="en-US" sz="2900" dirty="0" smtClean="0">
                <a:solidFill>
                  <a:prstClr val="white"/>
                </a:solidFill>
                <a:latin typeface="Century Gothic" panose="020B0502020202020204" pitchFamily="34" charset="0"/>
                <a:cs typeface="Arial" charset="0"/>
              </a:rPr>
              <a:t>PC</a:t>
            </a:r>
            <a:endParaRPr lang="en-US" altLang="en-US" sz="2900" dirty="0">
              <a:solidFill>
                <a:prstClr val="white"/>
              </a:solidFill>
              <a:latin typeface="Century Gothic" panose="020B0502020202020204" pitchFamily="34" charset="0"/>
              <a:cs typeface="Arial" charset="0"/>
            </a:endParaRPr>
          </a:p>
        </p:txBody>
      </p:sp>
      <p:sp>
        <p:nvSpPr>
          <p:cNvPr id="2" name="Rectangle 1"/>
          <p:cNvSpPr/>
          <p:nvPr/>
        </p:nvSpPr>
        <p:spPr>
          <a:xfrm>
            <a:off x="685800" y="3073051"/>
            <a:ext cx="2849186" cy="23371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1"/>
          <p:cNvSpPr txBox="1">
            <a:spLocks/>
          </p:cNvSpPr>
          <p:nvPr/>
        </p:nvSpPr>
        <p:spPr>
          <a:xfrm>
            <a:off x="685800" y="3200400"/>
            <a:ext cx="2925386" cy="2209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sz="2500" dirty="0" smtClean="0">
                <a:solidFill>
                  <a:prstClr val="white"/>
                </a:solidFill>
                <a:latin typeface="Century Gothic" panose="020B0502020202020204" pitchFamily="34" charset="0"/>
                <a:cs typeface="Arial" charset="0"/>
              </a:rPr>
              <a:t>THE CHANGE IN CONSUMPTION GIVEN A CHANGE IN INCOME (</a:t>
            </a:r>
            <a:r>
              <a:rPr lang="el-GR" sz="2500" dirty="0" smtClean="0">
                <a:solidFill>
                  <a:prstClr val="white"/>
                </a:solidFill>
                <a:latin typeface="Century Gothic" panose="020B0502020202020204" pitchFamily="34" charset="0"/>
                <a:cs typeface="Arial" charset="0"/>
              </a:rPr>
              <a:t>Δ</a:t>
            </a:r>
            <a:r>
              <a:rPr lang="en-US" sz="2500" i="1" dirty="0" smtClean="0">
                <a:solidFill>
                  <a:prstClr val="white"/>
                </a:solidFill>
                <a:latin typeface="Century Gothic" panose="020B0502020202020204" pitchFamily="34" charset="0"/>
                <a:cs typeface="Arial" charset="0"/>
              </a:rPr>
              <a:t>C</a:t>
            </a:r>
            <a:r>
              <a:rPr lang="en-US" sz="2500" dirty="0" smtClean="0">
                <a:solidFill>
                  <a:prstClr val="white"/>
                </a:solidFill>
                <a:latin typeface="Century Gothic" panose="020B0502020202020204" pitchFamily="34" charset="0"/>
                <a:cs typeface="Arial" charset="0"/>
              </a:rPr>
              <a:t>/</a:t>
            </a:r>
            <a:r>
              <a:rPr lang="el-GR" sz="2500" dirty="0" smtClean="0">
                <a:solidFill>
                  <a:prstClr val="white"/>
                </a:solidFill>
                <a:latin typeface="Century Gothic" panose="020B0502020202020204" pitchFamily="34" charset="0"/>
                <a:cs typeface="Arial" charset="0"/>
              </a:rPr>
              <a:t>Δ</a:t>
            </a:r>
            <a:r>
              <a:rPr lang="en-US" sz="2500" i="1" dirty="0" smtClean="0">
                <a:solidFill>
                  <a:prstClr val="white"/>
                </a:solidFill>
                <a:latin typeface="Century Gothic" panose="020B0502020202020204" pitchFamily="34" charset="0"/>
                <a:cs typeface="Arial" charset="0"/>
              </a:rPr>
              <a:t>Y</a:t>
            </a:r>
            <a:r>
              <a:rPr lang="en-US" sz="2500" dirty="0" smtClean="0">
                <a:solidFill>
                  <a:prstClr val="white"/>
                </a:solidFill>
                <a:latin typeface="Century Gothic" panose="020B0502020202020204" pitchFamily="34" charset="0"/>
                <a:cs typeface="Arial" charset="0"/>
              </a:rPr>
              <a:t>)</a:t>
            </a:r>
            <a:endParaRPr lang="en-US" sz="25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600200"/>
            <a:ext cx="3291840"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76352" y="26670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882405"/>
            <a:ext cx="2734886" cy="886589"/>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4114800" y="2052191"/>
            <a:ext cx="3291839" cy="538609"/>
          </a:xfrm>
          <a:prstGeom prst="rect">
            <a:avLst/>
          </a:prstGeom>
          <a:noFill/>
        </p:spPr>
        <p:txBody>
          <a:bodyPr wrap="square" rtlCol="0">
            <a:spAutoFit/>
          </a:bodyPr>
          <a:lstStyle/>
          <a:p>
            <a:pPr marL="0" lvl="1" algn="ctr"/>
            <a:r>
              <a:rPr lang="en-US" altLang="en-US" sz="2900" dirty="0">
                <a:solidFill>
                  <a:prstClr val="white"/>
                </a:solidFill>
                <a:latin typeface="Century Gothic" panose="020B0502020202020204" pitchFamily="34" charset="0"/>
                <a:cs typeface="Arial" charset="0"/>
              </a:rPr>
              <a:t>M</a:t>
            </a:r>
            <a:r>
              <a:rPr lang="en-US" altLang="en-US" sz="2900" dirty="0" smtClean="0">
                <a:solidFill>
                  <a:prstClr val="white"/>
                </a:solidFill>
                <a:latin typeface="Century Gothic" panose="020B0502020202020204" pitchFamily="34" charset="0"/>
                <a:cs typeface="Arial" charset="0"/>
              </a:rPr>
              <a:t>PS</a:t>
            </a:r>
            <a:endParaRPr lang="en-US" altLang="en-US" sz="2900" dirty="0">
              <a:solidFill>
                <a:prstClr val="white"/>
              </a:solidFill>
              <a:latin typeface="Century Gothic" panose="020B0502020202020204" pitchFamily="34" charset="0"/>
              <a:cs typeface="Arial" charset="0"/>
            </a:endParaRPr>
          </a:p>
        </p:txBody>
      </p:sp>
      <p:sp>
        <p:nvSpPr>
          <p:cNvPr id="32" name="Rectangle 31"/>
          <p:cNvSpPr/>
          <p:nvPr/>
        </p:nvSpPr>
        <p:spPr>
          <a:xfrm>
            <a:off x="4404360" y="3073051"/>
            <a:ext cx="2849186" cy="23371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13</a:t>
            </a:fld>
            <a:endParaRPr lang="en-US" sz="1100" dirty="0">
              <a:solidFill>
                <a:prstClr val="white"/>
              </a:solidFill>
              <a:latin typeface="Century Gothic" panose="020B0502020202020204" pitchFamily="34" charset="0"/>
            </a:endParaRPr>
          </a:p>
        </p:txBody>
      </p:sp>
      <p:sp>
        <p:nvSpPr>
          <p:cNvPr id="28" name="Content Placeholder 2"/>
          <p:cNvSpPr txBox="1">
            <a:spLocks/>
          </p:cNvSpPr>
          <p:nvPr/>
        </p:nvSpPr>
        <p:spPr>
          <a:xfrm>
            <a:off x="457200" y="5791200"/>
            <a:ext cx="7010400" cy="5715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2800" dirty="0" smtClean="0">
                <a:solidFill>
                  <a:prstClr val="black">
                    <a:lumMod val="75000"/>
                    <a:lumOff val="25000"/>
                  </a:prstClr>
                </a:solidFill>
                <a:latin typeface="Arial" panose="020B0604020202020204" pitchFamily="34" charset="0"/>
                <a:cs typeface="Arial" panose="020B0604020202020204" pitchFamily="34" charset="0"/>
              </a:rPr>
              <a:t>Because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Y</a:t>
            </a:r>
            <a:r>
              <a:rPr lang="en-US" altLang="en-US" sz="2800" dirty="0">
                <a:solidFill>
                  <a:prstClr val="black">
                    <a:lumMod val="75000"/>
                    <a:lumOff val="25000"/>
                  </a:prstClr>
                </a:solidFill>
                <a:latin typeface="Arial" panose="020B0604020202020204" pitchFamily="34" charset="0"/>
                <a:cs typeface="Arial" panose="020B0604020202020204" pitchFamily="34" charset="0"/>
              </a:rPr>
              <a:t> =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C</a:t>
            </a:r>
            <a:r>
              <a:rPr lang="en-US" altLang="en-US" sz="2800" dirty="0">
                <a:solidFill>
                  <a:prstClr val="black">
                    <a:lumMod val="75000"/>
                    <a:lumOff val="25000"/>
                  </a:prstClr>
                </a:solidFill>
                <a:latin typeface="Arial" panose="020B0604020202020204" pitchFamily="34" charset="0"/>
                <a:cs typeface="Arial" panose="020B0604020202020204" pitchFamily="34" charset="0"/>
              </a:rPr>
              <a:t> +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S</a:t>
            </a:r>
            <a:r>
              <a:rPr lang="en-US" altLang="en-US" sz="2800" dirty="0">
                <a:solidFill>
                  <a:prstClr val="black">
                    <a:lumMod val="75000"/>
                    <a:lumOff val="25000"/>
                  </a:prstClr>
                </a:solidFill>
                <a:latin typeface="Arial" panose="020B0604020202020204" pitchFamily="34" charset="0"/>
                <a:cs typeface="Arial" panose="020B0604020202020204" pitchFamily="34" charset="0"/>
              </a:rPr>
              <a:t>, </a:t>
            </a:r>
            <a:r>
              <a:rPr lang="en-US" altLang="en-US" sz="2800" i="1" dirty="0">
                <a:solidFill>
                  <a:prstClr val="black">
                    <a:lumMod val="75000"/>
                    <a:lumOff val="25000"/>
                  </a:prstClr>
                </a:solidFill>
                <a:latin typeface="Arial" panose="020B0604020202020204" pitchFamily="34" charset="0"/>
                <a:cs typeface="Arial" panose="020B0604020202020204" pitchFamily="34" charset="0"/>
              </a:rPr>
              <a:t>M</a:t>
            </a:r>
            <a:r>
              <a:rPr lang="en-US" altLang="en-US" sz="2800" i="1" dirty="0" smtClean="0">
                <a:solidFill>
                  <a:prstClr val="black">
                    <a:lumMod val="75000"/>
                    <a:lumOff val="25000"/>
                  </a:prstClr>
                </a:solidFill>
                <a:latin typeface="Arial" panose="020B0604020202020204" pitchFamily="34" charset="0"/>
                <a:cs typeface="Arial" panose="020B0604020202020204" pitchFamily="34" charset="0"/>
              </a:rPr>
              <a:t>PC</a:t>
            </a:r>
            <a:r>
              <a:rPr lang="en-US" altLang="en-US" sz="2800" dirty="0" smtClean="0">
                <a:solidFill>
                  <a:prstClr val="black">
                    <a:lumMod val="75000"/>
                    <a:lumOff val="25000"/>
                  </a:prstClr>
                </a:solidFill>
                <a:latin typeface="Arial" panose="020B0604020202020204" pitchFamily="34" charset="0"/>
                <a:cs typeface="Arial" panose="020B0604020202020204" pitchFamily="34" charset="0"/>
              </a:rPr>
              <a:t> </a:t>
            </a:r>
            <a:r>
              <a:rPr lang="en-US" altLang="en-US" sz="2800" dirty="0">
                <a:solidFill>
                  <a:prstClr val="black">
                    <a:lumMod val="75000"/>
                    <a:lumOff val="25000"/>
                  </a:prstClr>
                </a:solidFill>
                <a:latin typeface="Arial" panose="020B0604020202020204" pitchFamily="34" charset="0"/>
                <a:cs typeface="Arial" panose="020B0604020202020204" pitchFamily="34" charset="0"/>
              </a:rPr>
              <a:t>+ </a:t>
            </a:r>
            <a:r>
              <a:rPr lang="en-US" altLang="en-US" sz="2800" i="1" dirty="0" smtClean="0">
                <a:solidFill>
                  <a:prstClr val="black">
                    <a:lumMod val="75000"/>
                    <a:lumOff val="25000"/>
                  </a:prstClr>
                </a:solidFill>
                <a:latin typeface="Arial" panose="020B0604020202020204" pitchFamily="34" charset="0"/>
                <a:cs typeface="Arial" panose="020B0604020202020204" pitchFamily="34" charset="0"/>
              </a:rPr>
              <a:t>MPS</a:t>
            </a:r>
            <a:r>
              <a:rPr lang="en-US" altLang="en-US" sz="2800" dirty="0" smtClean="0">
                <a:solidFill>
                  <a:prstClr val="black">
                    <a:lumMod val="75000"/>
                    <a:lumOff val="25000"/>
                  </a:prstClr>
                </a:solidFill>
                <a:latin typeface="Arial" panose="020B0604020202020204" pitchFamily="34" charset="0"/>
                <a:cs typeface="Arial" panose="020B0604020202020204" pitchFamily="34" charset="0"/>
              </a:rPr>
              <a:t> </a:t>
            </a:r>
            <a:r>
              <a:rPr lang="en-US" altLang="en-US" sz="2800" dirty="0">
                <a:solidFill>
                  <a:prstClr val="black">
                    <a:lumMod val="75000"/>
                    <a:lumOff val="25000"/>
                  </a:prstClr>
                </a:solidFill>
                <a:latin typeface="Arial" panose="020B0604020202020204" pitchFamily="34" charset="0"/>
                <a:cs typeface="Arial" panose="020B0604020202020204" pitchFamily="34" charset="0"/>
              </a:rPr>
              <a:t>= 1</a:t>
            </a:r>
          </a:p>
          <a:p>
            <a:pPr marL="457200" indent="-457200" algn="l">
              <a:buClr>
                <a:prstClr val="black">
                  <a:lumMod val="65000"/>
                  <a:lumOff val="35000"/>
                </a:prstClr>
              </a:buClr>
              <a:buFont typeface="Wingdings" panose="05000000000000000000" pitchFamily="2" charset="2"/>
              <a:buChar char="Ü"/>
            </a:pPr>
            <a:endParaRPr lang="en-US" altLang="en-US" sz="2800"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27" name="Content Placeholder 1"/>
          <p:cNvSpPr txBox="1">
            <a:spLocks/>
          </p:cNvSpPr>
          <p:nvPr/>
        </p:nvSpPr>
        <p:spPr>
          <a:xfrm>
            <a:off x="4389814" y="3352800"/>
            <a:ext cx="2925386" cy="19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sz="2500" dirty="0" smtClean="0">
                <a:solidFill>
                  <a:prstClr val="white"/>
                </a:solidFill>
                <a:latin typeface="Century Gothic" panose="020B0502020202020204" pitchFamily="34" charset="0"/>
                <a:cs typeface="Arial" charset="0"/>
              </a:rPr>
              <a:t>THE CHANGE IN SAVING GIVEN A CHANGE IN INCOME (</a:t>
            </a:r>
            <a:r>
              <a:rPr lang="el-GR" sz="2500" dirty="0" smtClean="0">
                <a:solidFill>
                  <a:prstClr val="white"/>
                </a:solidFill>
                <a:latin typeface="Century Gothic" panose="020B0502020202020204" pitchFamily="34" charset="0"/>
                <a:cs typeface="Arial" charset="0"/>
              </a:rPr>
              <a:t>Δ</a:t>
            </a:r>
            <a:r>
              <a:rPr lang="en-US" sz="2500" i="1" dirty="0">
                <a:solidFill>
                  <a:prstClr val="white"/>
                </a:solidFill>
                <a:latin typeface="Century Gothic" panose="020B0502020202020204" pitchFamily="34" charset="0"/>
                <a:cs typeface="Arial" charset="0"/>
              </a:rPr>
              <a:t>S</a:t>
            </a:r>
            <a:r>
              <a:rPr lang="en-US" sz="2500" dirty="0" smtClean="0">
                <a:solidFill>
                  <a:prstClr val="white"/>
                </a:solidFill>
                <a:latin typeface="Century Gothic" panose="020B0502020202020204" pitchFamily="34" charset="0"/>
                <a:cs typeface="Arial" charset="0"/>
              </a:rPr>
              <a:t>/</a:t>
            </a:r>
            <a:r>
              <a:rPr lang="el-GR" sz="2500" dirty="0" smtClean="0">
                <a:solidFill>
                  <a:prstClr val="white"/>
                </a:solidFill>
                <a:latin typeface="Century Gothic" panose="020B0502020202020204" pitchFamily="34" charset="0"/>
                <a:cs typeface="Arial" charset="0"/>
              </a:rPr>
              <a:t>Δ</a:t>
            </a:r>
            <a:r>
              <a:rPr lang="en-US" sz="2500" i="1" dirty="0" smtClean="0">
                <a:solidFill>
                  <a:prstClr val="white"/>
                </a:solidFill>
                <a:latin typeface="Century Gothic" panose="020B0502020202020204" pitchFamily="34" charset="0"/>
                <a:cs typeface="Arial" charset="0"/>
              </a:rPr>
              <a:t>Y</a:t>
            </a:r>
            <a:r>
              <a:rPr lang="en-US" sz="2500" dirty="0" smtClean="0">
                <a:solidFill>
                  <a:prstClr val="white"/>
                </a:solidFill>
                <a:latin typeface="Century Gothic" panose="020B0502020202020204" pitchFamily="34" charset="0"/>
                <a:cs typeface="Arial" charset="0"/>
              </a:rPr>
              <a:t>)</a:t>
            </a:r>
            <a:endParaRPr lang="en-US" sz="2500" dirty="0">
              <a:solidFill>
                <a:prstClr val="white"/>
              </a:solidFill>
              <a:latin typeface="Century Gothic" panose="020B0502020202020204" pitchFamily="34" charset="0"/>
              <a:cs typeface="Arial" panose="020B0604020202020204" pitchFamily="34" charset="0"/>
            </a:endParaRPr>
          </a:p>
        </p:txBody>
      </p:sp>
      <p:sp>
        <p:nvSpPr>
          <p:cNvPr id="29" name="TextBox 28"/>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32615529"/>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7821968"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52400" y="457200"/>
            <a:ext cx="7805342" cy="553998"/>
          </a:xfrm>
          <a:prstGeom prst="rect">
            <a:avLst/>
          </a:prstGeom>
          <a:noFill/>
        </p:spPr>
        <p:txBody>
          <a:bodyPr wrap="none" rtlCol="0">
            <a:spAutoFit/>
          </a:bodyPr>
          <a:lstStyle/>
          <a:p>
            <a:r>
              <a:rPr lang="en-US" sz="3000" dirty="0" smtClean="0">
                <a:solidFill>
                  <a:prstClr val="white"/>
                </a:solidFill>
                <a:latin typeface="Century Gothic" panose="020B0502020202020204" pitchFamily="34" charset="0"/>
              </a:rPr>
              <a:t>OTHER DETERMINANTS OF CONSUMPTION</a:t>
            </a:r>
            <a:endParaRPr lang="en-US" sz="30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14</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143000"/>
            <a:ext cx="7543800" cy="5257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srgbClr val="F79646"/>
                </a:solidFill>
                <a:latin typeface="Arial" panose="020B0604020202020204" pitchFamily="34" charset="0"/>
                <a:cs typeface="Arial" panose="020B0604020202020204" pitchFamily="34" charset="0"/>
              </a:rPr>
              <a:t>Income</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 is the principal determinant of consumption and saving, but other factors can shift the consumption and saving schedules:</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Wealth</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Expectations about future prices and income</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Household debt</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Taxes</a:t>
            </a:r>
          </a:p>
        </p:txBody>
      </p:sp>
      <p:sp>
        <p:nvSpPr>
          <p:cNvPr id="15" name="TextBox 14"/>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8783991"/>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chiang\Pictures\CoreEconomics - High Res Photos\Core3e_Chapter19\ch19_19un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85800" y="5029200"/>
            <a:ext cx="8001000" cy="1447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685800" y="5105400"/>
            <a:ext cx="7772400" cy="1371600"/>
          </a:xfrm>
        </p:spPr>
        <p:txBody>
          <a:bodyPr>
            <a:normAutofit fontScale="92500" lnSpcReduction="10000"/>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INVESTMENT IS SPENDING BY BUSINESSES THAT ADDS TO THE PRODUCTIVE CAPACITY OF THE ECONOMY.</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15</a:t>
            </a:fld>
            <a:endParaRPr lang="en-US" sz="1100" dirty="0">
              <a:solidFill>
                <a:schemeClr val="bg1"/>
              </a:solidFill>
              <a:latin typeface="Century Gothic" panose="020B0502020202020204" pitchFamily="34" charset="0"/>
            </a:endParaRPr>
          </a:p>
        </p:txBody>
      </p:sp>
      <p:sp>
        <p:nvSpPr>
          <p:cNvPr id="9" name="TextBox 8"/>
          <p:cNvSpPr txBox="1"/>
          <p:nvPr/>
        </p:nvSpPr>
        <p:spPr>
          <a:xfrm>
            <a:off x="8912423"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FRENC/DREAMSTIME.COM</a:t>
            </a:r>
            <a:endParaRPr lang="en-US" sz="800" dirty="0">
              <a:solidFill>
                <a:srgbClr val="000000"/>
              </a:solidFill>
              <a:latin typeface="Century Gothic" pitchFamily="34" charset="0"/>
            </a:endParaRPr>
          </a:p>
        </p:txBody>
      </p:sp>
      <p:sp>
        <p:nvSpPr>
          <p:cNvPr id="13" name="TextBox 12"/>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12907068"/>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ound Diagonal Corner Rectangle 10"/>
          <p:cNvSpPr/>
          <p:nvPr/>
        </p:nvSpPr>
        <p:spPr>
          <a:xfrm>
            <a:off x="76200" y="1066800"/>
            <a:ext cx="8991600" cy="44958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Isosceles Triangle 17"/>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99994"/>
            <a:ext cx="8534402"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66700" y="373207"/>
            <a:ext cx="84582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THE INSTABILITY OF INVESTMENT</a:t>
            </a:r>
            <a:endParaRPr lang="en-US" sz="3300" dirty="0">
              <a:solidFill>
                <a:prstClr val="white"/>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16</a:t>
            </a:fld>
            <a:endParaRPr lang="en-US" sz="1100" dirty="0">
              <a:solidFill>
                <a:prstClr val="white"/>
              </a:solidFill>
              <a:latin typeface="Century Gothic" panose="020B0502020202020204" pitchFamily="34" charset="0"/>
            </a:endParaRPr>
          </a:p>
        </p:txBody>
      </p:sp>
      <p:sp>
        <p:nvSpPr>
          <p:cNvPr id="17" name="Content Placeholder 2"/>
          <p:cNvSpPr txBox="1">
            <a:spLocks/>
          </p:cNvSpPr>
          <p:nvPr/>
        </p:nvSpPr>
        <p:spPr>
          <a:xfrm>
            <a:off x="76200" y="5562600"/>
            <a:ext cx="8839200" cy="99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2800" dirty="0" smtClean="0">
                <a:solidFill>
                  <a:prstClr val="black">
                    <a:lumMod val="75000"/>
                    <a:lumOff val="25000"/>
                  </a:prstClr>
                </a:solidFill>
                <a:latin typeface="Arial" panose="020B0604020202020204" pitchFamily="34" charset="0"/>
                <a:cs typeface="Arial" panose="020B0604020202020204" pitchFamily="34" charset="0"/>
              </a:rPr>
              <a:t>Gross private domestic investment is much more volatile than consumption spending.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00" y="1307056"/>
            <a:ext cx="8284764" cy="4255544"/>
          </a:xfrm>
          <a:prstGeom prst="rect">
            <a:avLst/>
          </a:prstGeom>
        </p:spPr>
      </p:pic>
      <p:sp>
        <p:nvSpPr>
          <p:cNvPr id="16" name="TextBox 15"/>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38303509"/>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14260"/>
            <a:ext cx="460414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INVESTMENT DEMAND</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17</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19200"/>
            <a:ext cx="7543800" cy="5029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Investment levels depend primarily on the </a:t>
            </a:r>
            <a:r>
              <a:rPr lang="en-US" altLang="en-US" sz="3600" dirty="0" smtClean="0">
                <a:solidFill>
                  <a:srgbClr val="F79646"/>
                </a:solidFill>
                <a:latin typeface="Arial" panose="020B0604020202020204" pitchFamily="34" charset="0"/>
                <a:cs typeface="Arial" panose="020B0604020202020204" pitchFamily="34" charset="0"/>
              </a:rPr>
              <a:t>rate of return on capital</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Investments earning a high rate of return are those undertaken first.</a:t>
            </a:r>
          </a:p>
          <a:p>
            <a:pPr marL="457200" indent="-457200" algn="l">
              <a:buClr>
                <a:prstClr val="black">
                  <a:lumMod val="65000"/>
                  <a:lumOff val="35000"/>
                </a:prstClr>
              </a:buClr>
              <a:buFont typeface="Wingdings" panose="05000000000000000000" pitchFamily="2" charset="2"/>
              <a:buChar char="Ü"/>
            </a:pPr>
            <a:r>
              <a:rPr lang="en-US" altLang="en-US" sz="3600" dirty="0" smtClean="0">
                <a:solidFill>
                  <a:srgbClr val="F79646"/>
                </a:solidFill>
                <a:latin typeface="Arial" panose="020B0604020202020204" pitchFamily="34" charset="0"/>
                <a:cs typeface="Arial" panose="020B0604020202020204" pitchFamily="34" charset="0"/>
              </a:rPr>
              <a:t>Interest rates </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also affect investment because most business investment is financed.</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As interest rates fall, investment rises.</a:t>
            </a:r>
            <a:endParaRPr lang="en-US" altLang="en-US" sz="3300"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12" name="TextBox 11"/>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37560643"/>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3" y="426720"/>
            <a:ext cx="7909767"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51917" y="420916"/>
            <a:ext cx="787747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OTHER DETERMINANTS OF INVESTMENT</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18</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457200" y="1295400"/>
            <a:ext cx="7086600" cy="4800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srgbClr val="F79646"/>
                </a:solidFill>
                <a:latin typeface="Arial" panose="020B0604020202020204" pitchFamily="34" charset="0"/>
                <a:cs typeface="Arial" panose="020B0604020202020204" pitchFamily="34" charset="0"/>
              </a:rPr>
              <a:t>Investment demand</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 also depends on:</a:t>
            </a:r>
            <a:endParaRPr lang="en-US" altLang="en-US" sz="3300" dirty="0" smtClean="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expectations about future revenues and return on investment.</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technological change.</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operating costs.</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capital goods on hand.</a:t>
            </a:r>
          </a:p>
        </p:txBody>
      </p:sp>
      <p:sp>
        <p:nvSpPr>
          <p:cNvPr id="15" name="TextBox 14"/>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28970198"/>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AGGREGATE INVESTMENT SCHEDULE</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19</a:t>
            </a:fld>
            <a:endParaRPr lang="en-US" sz="1100" dirty="0">
              <a:solidFill>
                <a:prstClr val="white"/>
              </a:solidFill>
              <a:latin typeface="Century Gothic" panose="020B0502020202020204" pitchFamily="34" charset="0"/>
            </a:endParaRPr>
          </a:p>
        </p:txBody>
      </p:sp>
      <p:cxnSp>
        <p:nvCxnSpPr>
          <p:cNvPr id="38" name="Straight Connector 9"/>
          <p:cNvCxnSpPr>
            <a:cxnSpLocks noChangeShapeType="1"/>
          </p:cNvCxnSpPr>
          <p:nvPr/>
        </p:nvCxnSpPr>
        <p:spPr bwMode="auto">
          <a:xfrm>
            <a:off x="1208088" y="5667375"/>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33"/>
          <p:cNvCxnSpPr>
            <a:cxnSpLocks noChangeShapeType="1"/>
          </p:cNvCxnSpPr>
          <p:nvPr/>
        </p:nvCxnSpPr>
        <p:spPr bwMode="auto">
          <a:xfrm rot="5400000">
            <a:off x="3201193" y="5741194"/>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34"/>
          <p:cNvCxnSpPr>
            <a:cxnSpLocks noChangeShapeType="1"/>
          </p:cNvCxnSpPr>
          <p:nvPr/>
        </p:nvCxnSpPr>
        <p:spPr bwMode="auto">
          <a:xfrm rot="5400000">
            <a:off x="3885407" y="574119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Box 36"/>
          <p:cNvSpPr txBox="1">
            <a:spLocks noChangeArrowheads="1"/>
          </p:cNvSpPr>
          <p:nvPr/>
        </p:nvSpPr>
        <p:spPr bwMode="auto">
          <a:xfrm>
            <a:off x="3124200" y="5791200"/>
            <a:ext cx="428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a:t>
            </a:r>
            <a:endParaRPr lang="en-US" altLang="en-US" sz="1200" b="0" dirty="0">
              <a:solidFill>
                <a:prstClr val="black"/>
              </a:solidFill>
            </a:endParaRPr>
          </a:p>
        </p:txBody>
      </p:sp>
      <p:sp>
        <p:nvSpPr>
          <p:cNvPr id="59" name="TextBox 37"/>
          <p:cNvSpPr txBox="1">
            <a:spLocks noChangeArrowheads="1"/>
          </p:cNvSpPr>
          <p:nvPr/>
        </p:nvSpPr>
        <p:spPr bwMode="auto">
          <a:xfrm>
            <a:off x="3768726" y="5791200"/>
            <a:ext cx="381000" cy="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a:t>
            </a:r>
            <a:endParaRPr lang="en-US" altLang="en-US" sz="1200" b="0" dirty="0">
              <a:solidFill>
                <a:prstClr val="black"/>
              </a:solidFill>
            </a:endParaRPr>
          </a:p>
        </p:txBody>
      </p:sp>
      <p:sp>
        <p:nvSpPr>
          <p:cNvPr id="60" name="Text Box 13"/>
          <p:cNvSpPr txBox="1">
            <a:spLocks noChangeArrowheads="1"/>
          </p:cNvSpPr>
          <p:nvPr/>
        </p:nvSpPr>
        <p:spPr bwMode="auto">
          <a:xfrm rot="-5400000">
            <a:off x="-1122513" y="3033697"/>
            <a:ext cx="3223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INVESTMENT SPENDING (</a:t>
            </a:r>
            <a:r>
              <a:rPr lang="en-US" altLang="en-US" sz="1800" i="1" dirty="0" smtClean="0">
                <a:solidFill>
                  <a:prstClr val="black">
                    <a:lumMod val="75000"/>
                    <a:lumOff val="25000"/>
                  </a:prstClr>
                </a:solidFill>
              </a:rPr>
              <a:t>I</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61" name="Text Box 10"/>
          <p:cNvSpPr txBox="1">
            <a:spLocks noChangeArrowheads="1"/>
          </p:cNvSpPr>
          <p:nvPr/>
        </p:nvSpPr>
        <p:spPr bwMode="auto">
          <a:xfrm>
            <a:off x="1176339" y="5954712"/>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INCOME (</a:t>
            </a:r>
            <a:r>
              <a:rPr lang="en-US" altLang="en-US" sz="1800" i="1" dirty="0" smtClean="0">
                <a:solidFill>
                  <a:prstClr val="black">
                    <a:lumMod val="75000"/>
                    <a:lumOff val="25000"/>
                  </a:prstClr>
                </a:solidFill>
              </a:rPr>
              <a:t>Y</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62" name="TextBox 37"/>
          <p:cNvSpPr txBox="1">
            <a:spLocks noChangeArrowheads="1"/>
          </p:cNvSpPr>
          <p:nvPr/>
        </p:nvSpPr>
        <p:spPr bwMode="auto">
          <a:xfrm>
            <a:off x="4495800" y="5791200"/>
            <a:ext cx="286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5</a:t>
            </a:r>
            <a:endParaRPr lang="en-US" altLang="en-US" sz="1200" b="0" dirty="0">
              <a:solidFill>
                <a:prstClr val="black"/>
              </a:solidFill>
            </a:endParaRPr>
          </a:p>
        </p:txBody>
      </p:sp>
      <p:cxnSp>
        <p:nvCxnSpPr>
          <p:cNvPr id="63" name="Straight Connector 34"/>
          <p:cNvCxnSpPr>
            <a:cxnSpLocks noChangeShapeType="1"/>
          </p:cNvCxnSpPr>
          <p:nvPr/>
        </p:nvCxnSpPr>
        <p:spPr bwMode="auto">
          <a:xfrm rot="5400000">
            <a:off x="4536281" y="57507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5" name="Straight Connector 7"/>
          <p:cNvCxnSpPr>
            <a:cxnSpLocks noChangeShapeType="1"/>
          </p:cNvCxnSpPr>
          <p:nvPr/>
        </p:nvCxnSpPr>
        <p:spPr bwMode="auto">
          <a:xfrm rot="5400000">
            <a:off x="-1096962" y="3362325"/>
            <a:ext cx="4608512"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19"/>
          <p:cNvCxnSpPr>
            <a:cxnSpLocks noChangeShapeType="1"/>
          </p:cNvCxnSpPr>
          <p:nvPr/>
        </p:nvCxnSpPr>
        <p:spPr bwMode="auto">
          <a:xfrm rot="10800000">
            <a:off x="1054100" y="3443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 name="TextBox 26"/>
          <p:cNvSpPr txBox="1">
            <a:spLocks noChangeArrowheads="1"/>
          </p:cNvSpPr>
          <p:nvPr/>
        </p:nvSpPr>
        <p:spPr bwMode="auto">
          <a:xfrm>
            <a:off x="673100" y="3305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a:t>
            </a:r>
            <a:r>
              <a:rPr lang="en-US" altLang="en-US" sz="1200" b="0" dirty="0">
                <a:solidFill>
                  <a:prstClr val="black"/>
                </a:solidFill>
              </a:rPr>
              <a:t> </a:t>
            </a:r>
            <a:r>
              <a:rPr lang="en-US" altLang="en-US" sz="1200" b="0" i="1" dirty="0" smtClean="0">
                <a:solidFill>
                  <a:prstClr val="black"/>
                </a:solidFill>
              </a:rPr>
              <a:t>I</a:t>
            </a:r>
            <a:r>
              <a:rPr lang="en-US" altLang="en-US" sz="1200" b="0" baseline="-25000" dirty="0" smtClean="0">
                <a:solidFill>
                  <a:prstClr val="black"/>
                </a:solidFill>
              </a:rPr>
              <a:t>0</a:t>
            </a:r>
            <a:endParaRPr lang="en-US" altLang="en-US" sz="1200" b="0" dirty="0">
              <a:solidFill>
                <a:prstClr val="black"/>
              </a:solidFill>
            </a:endParaRPr>
          </a:p>
        </p:txBody>
      </p:sp>
      <p:sp>
        <p:nvSpPr>
          <p:cNvPr id="44" name="Line 17"/>
          <p:cNvSpPr>
            <a:spLocks noChangeShapeType="1"/>
          </p:cNvSpPr>
          <p:nvPr/>
        </p:nvSpPr>
        <p:spPr bwMode="auto">
          <a:xfrm flipV="1">
            <a:off x="1219200" y="3444875"/>
            <a:ext cx="4267200" cy="0"/>
          </a:xfrm>
          <a:prstGeom prst="line">
            <a:avLst/>
          </a:prstGeom>
          <a:noFill/>
          <a:ln w="44450">
            <a:solidFill>
              <a:srgbClr val="00808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81" name="Straight Connector 34"/>
          <p:cNvCxnSpPr>
            <a:cxnSpLocks noChangeShapeType="1"/>
          </p:cNvCxnSpPr>
          <p:nvPr/>
        </p:nvCxnSpPr>
        <p:spPr bwMode="auto">
          <a:xfrm rot="5400000">
            <a:off x="2555081" y="5759470"/>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2" name="TextBox 37"/>
          <p:cNvSpPr txBox="1">
            <a:spLocks noChangeArrowheads="1"/>
          </p:cNvSpPr>
          <p:nvPr/>
        </p:nvSpPr>
        <p:spPr bwMode="auto">
          <a:xfrm>
            <a:off x="2438400" y="5809476"/>
            <a:ext cx="381000" cy="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2</a:t>
            </a:r>
          </a:p>
        </p:txBody>
      </p:sp>
      <p:cxnSp>
        <p:nvCxnSpPr>
          <p:cNvPr id="83" name="Straight Connector 34"/>
          <p:cNvCxnSpPr>
            <a:cxnSpLocks noChangeShapeType="1"/>
          </p:cNvCxnSpPr>
          <p:nvPr/>
        </p:nvCxnSpPr>
        <p:spPr bwMode="auto">
          <a:xfrm rot="5400000">
            <a:off x="1869281" y="5759470"/>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Box 37"/>
          <p:cNvSpPr txBox="1">
            <a:spLocks noChangeArrowheads="1"/>
          </p:cNvSpPr>
          <p:nvPr/>
        </p:nvSpPr>
        <p:spPr bwMode="auto">
          <a:xfrm>
            <a:off x="1752600" y="5809476"/>
            <a:ext cx="381000" cy="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1</a:t>
            </a:r>
          </a:p>
        </p:txBody>
      </p:sp>
      <p:cxnSp>
        <p:nvCxnSpPr>
          <p:cNvPr id="85" name="Straight Connector 34"/>
          <p:cNvCxnSpPr>
            <a:cxnSpLocks noChangeShapeType="1"/>
          </p:cNvCxnSpPr>
          <p:nvPr/>
        </p:nvCxnSpPr>
        <p:spPr bwMode="auto">
          <a:xfrm rot="5400000">
            <a:off x="5222081" y="5759470"/>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6" name="TextBox 37"/>
          <p:cNvSpPr txBox="1">
            <a:spLocks noChangeArrowheads="1"/>
          </p:cNvSpPr>
          <p:nvPr/>
        </p:nvSpPr>
        <p:spPr bwMode="auto">
          <a:xfrm>
            <a:off x="5105400" y="5809476"/>
            <a:ext cx="381000" cy="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6</a:t>
            </a:r>
          </a:p>
        </p:txBody>
      </p:sp>
      <p:sp>
        <p:nvSpPr>
          <p:cNvPr id="88" name="Text Box 9"/>
          <p:cNvSpPr txBox="1">
            <a:spLocks noChangeArrowheads="1"/>
          </p:cNvSpPr>
          <p:nvPr/>
        </p:nvSpPr>
        <p:spPr bwMode="auto">
          <a:xfrm>
            <a:off x="5562600" y="3200400"/>
            <a:ext cx="38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I</a:t>
            </a:r>
            <a:endParaRPr lang="en-US" altLang="en-US" sz="2000" b="1" i="1" baseline="-25000" dirty="0" smtClean="0">
              <a:solidFill>
                <a:prstClr val="black"/>
              </a:solidFill>
              <a:latin typeface="Arial" charset="0"/>
              <a:cs typeface="Arial" charset="0"/>
            </a:endParaRPr>
          </a:p>
        </p:txBody>
      </p:sp>
      <p:sp>
        <p:nvSpPr>
          <p:cNvPr id="90" name="Text Box 13"/>
          <p:cNvSpPr txBox="1">
            <a:spLocks noChangeArrowheads="1"/>
          </p:cNvSpPr>
          <p:nvPr/>
        </p:nvSpPr>
        <p:spPr bwMode="auto">
          <a:xfrm>
            <a:off x="3200400" y="1447800"/>
            <a:ext cx="4135439" cy="1292662"/>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600" dirty="0" smtClean="0">
                <a:solidFill>
                  <a:prstClr val="black"/>
                </a:solidFill>
                <a:latin typeface="Arial" pitchFamily="34" charset="0"/>
                <a:cs typeface="Arial" pitchFamily="34" charset="0"/>
              </a:rPr>
              <a:t>Investment spending is autonomous (independent) of income.</a:t>
            </a:r>
            <a:endParaRPr lang="en-US" sz="2600" b="1" dirty="0">
              <a:solidFill>
                <a:prstClr val="black"/>
              </a:solidFill>
              <a:latin typeface="Arial" pitchFamily="34" charset="0"/>
              <a:cs typeface="Arial" pitchFamily="34" charset="0"/>
            </a:endParaRPr>
          </a:p>
        </p:txBody>
      </p:sp>
      <p:sp>
        <p:nvSpPr>
          <p:cNvPr id="28" name="TextBox 27"/>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889741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
          <p:cNvSpPr txBox="1">
            <a:spLocks/>
          </p:cNvSpPr>
          <p:nvPr/>
        </p:nvSpPr>
        <p:spPr>
          <a:xfrm>
            <a:off x="381000" y="1295399"/>
            <a:ext cx="7467600" cy="5029201"/>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Name the </a:t>
            </a:r>
            <a:r>
              <a:rPr lang="en-US" sz="2600" dirty="0" smtClean="0">
                <a:solidFill>
                  <a:schemeClr val="accent6"/>
                </a:solidFill>
                <a:latin typeface="Arial" panose="020B0604020202020204" pitchFamily="34" charset="0"/>
                <a:cs typeface="Arial" panose="020B0604020202020204" pitchFamily="34" charset="0"/>
              </a:rPr>
              <a:t>components of aggregate spending</a:t>
            </a:r>
            <a:r>
              <a:rPr lang="en-US" sz="2600"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Analyze the relationship between </a:t>
            </a:r>
            <a:r>
              <a:rPr lang="en-US" sz="2600" dirty="0" smtClean="0">
                <a:solidFill>
                  <a:schemeClr val="accent6"/>
                </a:solidFill>
                <a:latin typeface="Arial" panose="020B0604020202020204" pitchFamily="34" charset="0"/>
                <a:cs typeface="Arial" panose="020B0604020202020204" pitchFamily="34" charset="0"/>
              </a:rPr>
              <a:t>consumption and income </a:t>
            </a:r>
            <a:r>
              <a:rPr lang="en-US" sz="2600" dirty="0" smtClean="0">
                <a:latin typeface="Arial" panose="020B0604020202020204" pitchFamily="34" charset="0"/>
                <a:cs typeface="Arial" panose="020B0604020202020204" pitchFamily="34" charset="0"/>
              </a:rPr>
              <a:t>using a</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basic aggregate expenditures graph.</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Analyze consumption and saving using</a:t>
            </a:r>
            <a:r>
              <a:rPr lang="en-US" sz="2600" dirty="0">
                <a:solidFill>
                  <a:schemeClr val="accent6"/>
                </a:solidFill>
                <a:latin typeface="Arial" panose="020B0604020202020204" pitchFamily="34" charset="0"/>
                <a:cs typeface="Arial" panose="020B0604020202020204" pitchFamily="34" charset="0"/>
              </a:rPr>
              <a:t> </a:t>
            </a:r>
            <a:r>
              <a:rPr lang="en-US" sz="2600" dirty="0" smtClean="0">
                <a:solidFill>
                  <a:schemeClr val="accent6"/>
                </a:solidFill>
                <a:latin typeface="Arial" panose="020B0604020202020204" pitchFamily="34" charset="0"/>
                <a:cs typeface="Arial" panose="020B0604020202020204" pitchFamily="34" charset="0"/>
              </a:rPr>
              <a:t>marginal propensity to consume (MPC) </a:t>
            </a:r>
            <a:r>
              <a:rPr lang="en-US" sz="2600" dirty="0" smtClean="0">
                <a:latin typeface="Arial" panose="020B0604020202020204" pitchFamily="34" charset="0"/>
                <a:cs typeface="Arial" panose="020B0604020202020204" pitchFamily="34" charset="0"/>
              </a:rPr>
              <a:t>and </a:t>
            </a:r>
            <a:r>
              <a:rPr lang="en-US" sz="2600" dirty="0" smtClean="0">
                <a:solidFill>
                  <a:schemeClr val="accent6"/>
                </a:solidFill>
                <a:latin typeface="Arial" panose="020B0604020202020204" pitchFamily="34" charset="0"/>
                <a:cs typeface="Arial" panose="020B0604020202020204" pitchFamily="34" charset="0"/>
              </a:rPr>
              <a:t>marginal propensity to save (MPS)</a:t>
            </a:r>
            <a:r>
              <a:rPr lang="en-US" sz="2600"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a:t>
            </a:r>
            <a:r>
              <a:rPr lang="en-US" sz="2600" dirty="0" smtClean="0">
                <a:solidFill>
                  <a:schemeClr val="accent6"/>
                </a:solidFill>
                <a:latin typeface="Arial" panose="020B0604020202020204" pitchFamily="34" charset="0"/>
                <a:cs typeface="Arial" panose="020B0604020202020204" pitchFamily="34" charset="0"/>
              </a:rPr>
              <a:t>determinants of consumption, saving, and investment</a:t>
            </a:r>
            <a:r>
              <a:rPr lang="en-US" sz="2600"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Determine </a:t>
            </a:r>
            <a:r>
              <a:rPr lang="en-US" sz="2600" dirty="0" smtClean="0">
                <a:solidFill>
                  <a:schemeClr val="accent6"/>
                </a:solidFill>
                <a:latin typeface="Arial" panose="020B0604020202020204" pitchFamily="34" charset="0"/>
                <a:cs typeface="Arial" panose="020B0604020202020204" pitchFamily="34" charset="0"/>
              </a:rPr>
              <a:t>macroeconomic equilibrium</a:t>
            </a:r>
            <a:r>
              <a:rPr lang="en-US" sz="2600" dirty="0" smtClean="0">
                <a:latin typeface="Arial" panose="020B0604020202020204" pitchFamily="34" charset="0"/>
                <a:cs typeface="Arial" panose="020B0604020202020204" pitchFamily="34" charset="0"/>
              </a:rPr>
              <a:t> in the simple aggregate expenditures model of the </a:t>
            </a:r>
            <a:r>
              <a:rPr lang="en-US" sz="2600" dirty="0" smtClean="0">
                <a:solidFill>
                  <a:schemeClr val="accent6"/>
                </a:solidFill>
                <a:latin typeface="Arial" panose="020B0604020202020204" pitchFamily="34" charset="0"/>
                <a:cs typeface="Arial" panose="020B0604020202020204" pitchFamily="34" charset="0"/>
              </a:rPr>
              <a:t>private domestic economy</a:t>
            </a:r>
            <a:r>
              <a:rPr lang="en-US" sz="2600" dirty="0" smtClean="0">
                <a:latin typeface="Arial" panose="020B0604020202020204" pitchFamily="34" charset="0"/>
                <a:cs typeface="Arial" panose="020B0604020202020204" pitchFamily="34" charset="0"/>
              </a:rPr>
              <a:t>.</a:t>
            </a:r>
            <a:endParaRPr lang="en-US" altLang="en-US" dirty="0">
              <a:latin typeface="Arial" charset="0"/>
              <a:cs typeface="Arial" charset="0"/>
            </a:endParaRPr>
          </a:p>
          <a:p>
            <a:pPr marL="457200" indent="-457200" algn="l">
              <a:buFont typeface="Wingdings" panose="05000000000000000000" pitchFamily="2" charset="2"/>
              <a:buChar char=""/>
              <a:defRPr/>
            </a:pPr>
            <a:endParaRPr lang="en-US" altLang="en-US" dirty="0">
              <a:latin typeface="Arial" charset="0"/>
              <a:ea typeface="ＭＳ Ｐゴシック" pitchFamily="34" charset="-128"/>
              <a:cs typeface="Tahoma" pitchFamily="34" charset="0"/>
            </a:endParaRPr>
          </a:p>
          <a:p>
            <a:pPr marL="457200" indent="-457200" algn="l">
              <a:buFont typeface="Wingdings" panose="05000000000000000000" pitchFamily="2" charset="2"/>
              <a:buChar char=""/>
              <a:defRPr/>
            </a:pPr>
            <a:endParaRPr lang="en-US" altLang="en-US" sz="2400" dirty="0">
              <a:solidFill>
                <a:srgbClr val="C00000"/>
              </a:solidFill>
              <a:latin typeface="Arial" charset="0"/>
              <a:cs typeface="Arial" charset="0"/>
            </a:endParaRPr>
          </a:p>
          <a:p>
            <a:pPr marL="457200" indent="-457200" algn="l">
              <a:buFont typeface="Wingdings" panose="05000000000000000000" pitchFamily="2" charset="2"/>
              <a:buChar char=""/>
              <a:defRPr/>
            </a:pPr>
            <a:endParaRPr lang="en-US" sz="2600" dirty="0" smtClean="0">
              <a:solidFill>
                <a:schemeClr val="accent6"/>
              </a:solidFill>
              <a:latin typeface="Arial" panose="020B0604020202020204" pitchFamily="34" charset="0"/>
              <a:cs typeface="Arial" panose="020B0604020202020204" pitchFamily="34"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0" name="TextBox 9"/>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a:t>
            </a:fld>
            <a:endParaRPr lang="en-US" sz="1100" dirty="0">
              <a:solidFill>
                <a:schemeClr val="bg1"/>
              </a:solidFill>
              <a:latin typeface="Century Gothic" panose="020B0502020202020204" pitchFamily="34" charset="0"/>
            </a:endParaRPr>
          </a:p>
        </p:txBody>
      </p:sp>
      <p:sp>
        <p:nvSpPr>
          <p:cNvPr id="8" name="TextBox 7"/>
          <p:cNvSpPr txBox="1"/>
          <p:nvPr/>
        </p:nvSpPr>
        <p:spPr>
          <a:xfrm>
            <a:off x="7315200" y="5638800"/>
            <a:ext cx="688009" cy="769441"/>
          </a:xfrm>
          <a:prstGeom prst="rect">
            <a:avLst/>
          </a:prstGeom>
          <a:noFill/>
        </p:spPr>
        <p:txBody>
          <a:bodyPr wrap="none" rtlCol="0">
            <a:spAutoFit/>
          </a:bodyPr>
          <a:lstStyle/>
          <a:p>
            <a:r>
              <a:rPr lang="en-US" sz="4400" dirty="0" smtClean="0">
                <a:solidFill>
                  <a:schemeClr val="tx1">
                    <a:lumMod val="50000"/>
                    <a:lumOff val="50000"/>
                  </a:schemeClr>
                </a:solidFill>
                <a:sym typeface="Wingdings 3"/>
              </a:rPr>
              <a:t></a:t>
            </a:r>
            <a:endParaRPr lang="en-US" sz="4400" dirty="0">
              <a:solidFill>
                <a:schemeClr val="tx1">
                  <a:lumMod val="50000"/>
                  <a:lumOff val="50000"/>
                </a:schemeClr>
              </a:solidFill>
            </a:endParaRPr>
          </a:p>
        </p:txBody>
      </p:sp>
    </p:spTree>
    <p:extLst>
      <p:ext uri="{BB962C8B-B14F-4D97-AF65-F5344CB8AC3E}">
        <p14:creationId xmlns:p14="http://schemas.microsoft.com/office/powerpoint/2010/main" val="126542317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0559" y="2448340"/>
            <a:ext cx="7178039"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52400" y="381000"/>
            <a:ext cx="7876182"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30685" y="403831"/>
            <a:ext cx="7799982" cy="553998"/>
          </a:xfrm>
          <a:prstGeom prst="rect">
            <a:avLst/>
          </a:prstGeom>
          <a:noFill/>
        </p:spPr>
        <p:txBody>
          <a:bodyPr wrap="square" rtlCol="0">
            <a:spAutoFit/>
          </a:bodyPr>
          <a:lstStyle/>
          <a:p>
            <a:r>
              <a:rPr lang="en-US" sz="2900" dirty="0" smtClean="0">
                <a:solidFill>
                  <a:prstClr val="white"/>
                </a:solidFill>
                <a:latin typeface="Century Gothic" panose="020B0502020202020204" pitchFamily="34" charset="0"/>
              </a:rPr>
              <a:t>SIMPLE AGGREGATE EXPENDITURES MODEL</a:t>
            </a:r>
            <a:endParaRPr lang="en-US" sz="2900" dirty="0">
              <a:solidFill>
                <a:prstClr val="white"/>
              </a:solidFill>
              <a:latin typeface="Century Gothic" panose="020B0502020202020204" pitchFamily="34" charset="0"/>
            </a:endParaRPr>
          </a:p>
        </p:txBody>
      </p:sp>
      <p:sp>
        <p:nvSpPr>
          <p:cNvPr id="7" name="Content Placeholder 2"/>
          <p:cNvSpPr txBox="1">
            <a:spLocks/>
          </p:cNvSpPr>
          <p:nvPr/>
        </p:nvSpPr>
        <p:spPr>
          <a:xfrm>
            <a:off x="1143001" y="2600740"/>
            <a:ext cx="6705598" cy="37238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HOW MUCH WILL THE ECONOMY PRODUCE?</a:t>
            </a:r>
          </a:p>
          <a:p>
            <a:pPr algn="l">
              <a:buClr>
                <a:prstClr val="black">
                  <a:lumMod val="65000"/>
                  <a:lumOff val="35000"/>
                </a:prstClr>
              </a:buClr>
            </a:pPr>
            <a:endParaRPr lang="en-US" altLang="en-US" sz="800" dirty="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WHAT IS THE MACROECONOMIC EQUILIBRIUM?</a:t>
            </a:r>
          </a:p>
          <a:p>
            <a:pPr algn="l">
              <a:buClr>
                <a:prstClr val="black">
                  <a:lumMod val="65000"/>
                  <a:lumOff val="35000"/>
                </a:prstClr>
              </a:buClr>
            </a:pPr>
            <a:endParaRPr lang="en-US" altLang="en-US" sz="8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WHAT CHANGES THE EQUILIBRIUM? </a:t>
            </a:r>
          </a:p>
        </p:txBody>
      </p:sp>
      <p:sp>
        <p:nvSpPr>
          <p:cNvPr id="23" name="Oval 22"/>
          <p:cNvSpPr/>
          <p:nvPr/>
        </p:nvSpPr>
        <p:spPr>
          <a:xfrm>
            <a:off x="534442" y="2857408"/>
            <a:ext cx="457200" cy="49539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30685" y="2466467"/>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25" name="Oval 24"/>
          <p:cNvSpPr/>
          <p:nvPr/>
        </p:nvSpPr>
        <p:spPr>
          <a:xfrm>
            <a:off x="534442" y="4008595"/>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30685" y="3685667"/>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27" name="Oval 26"/>
          <p:cNvSpPr/>
          <p:nvPr/>
        </p:nvSpPr>
        <p:spPr>
          <a:xfrm>
            <a:off x="526492" y="5276339"/>
            <a:ext cx="457200" cy="5429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230685" y="4904867"/>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20</a:t>
            </a:fld>
            <a:endParaRPr lang="en-US" sz="1100" dirty="0">
              <a:solidFill>
                <a:prstClr val="white"/>
              </a:solidFill>
              <a:latin typeface="Century Gothic" panose="020B0502020202020204" pitchFamily="34" charset="0"/>
            </a:endParaRPr>
          </a:p>
        </p:txBody>
      </p:sp>
      <p:sp>
        <p:nvSpPr>
          <p:cNvPr id="19" name="Content Placeholder 2"/>
          <p:cNvSpPr txBox="1">
            <a:spLocks/>
          </p:cNvSpPr>
          <p:nvPr/>
        </p:nvSpPr>
        <p:spPr>
          <a:xfrm>
            <a:off x="281354" y="1219200"/>
            <a:ext cx="7543800" cy="137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Leaving out the government and foreign sectors, we ask the following questions:</a:t>
            </a: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47915710"/>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196894"/>
            <a:ext cx="7108858" cy="1975306"/>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434942" y="2158842"/>
            <a:ext cx="7108858" cy="111775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txBox="1">
            <a:spLocks/>
          </p:cNvSpPr>
          <p:nvPr/>
        </p:nvSpPr>
        <p:spPr>
          <a:xfrm>
            <a:off x="304800" y="1371600"/>
            <a:ext cx="7543800" cy="304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21</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281354" y="239087"/>
            <a:ext cx="7543800" cy="137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THE TWO COMPONENTS IN THE SIMPLE AE MODEL (</a:t>
            </a:r>
            <a:r>
              <a:rPr lang="en-US" altLang="en-US" sz="3000" i="1" dirty="0" smtClean="0">
                <a:solidFill>
                  <a:schemeClr val="tx1">
                    <a:lumMod val="50000"/>
                    <a:lumOff val="50000"/>
                  </a:schemeClr>
                </a:solidFill>
                <a:latin typeface="Arial" panose="020B0604020202020204" pitchFamily="34" charset="0"/>
                <a:cs typeface="Arial" panose="020B0604020202020204" pitchFamily="34" charset="0"/>
              </a:rPr>
              <a:t>AE</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 = </a:t>
            </a:r>
            <a:r>
              <a:rPr lang="en-US" altLang="en-US" sz="3000" i="1" dirty="0" smtClean="0">
                <a:solidFill>
                  <a:schemeClr val="tx1">
                    <a:lumMod val="50000"/>
                    <a:lumOff val="50000"/>
                  </a:schemeClr>
                </a:solidFill>
                <a:latin typeface="Arial" panose="020B0604020202020204" pitchFamily="34" charset="0"/>
                <a:cs typeface="Arial" panose="020B0604020202020204" pitchFamily="34" charset="0"/>
              </a:rPr>
              <a:t>C</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 + </a:t>
            </a:r>
            <a:r>
              <a:rPr lang="en-US" altLang="en-US" sz="3000" i="1" dirty="0" smtClean="0">
                <a:solidFill>
                  <a:schemeClr val="tx1">
                    <a:lumMod val="50000"/>
                    <a:lumOff val="50000"/>
                  </a:schemeClr>
                </a:solidFill>
                <a:latin typeface="Arial" panose="020B0604020202020204" pitchFamily="34" charset="0"/>
                <a:cs typeface="Arial" panose="020B0604020202020204" pitchFamily="34" charset="0"/>
              </a:rPr>
              <a:t>I</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 </a:t>
            </a: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457200" y="1615351"/>
            <a:ext cx="6934200" cy="1585049"/>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en-US" sz="3300" dirty="0" smtClean="0">
                <a:solidFill>
                  <a:srgbClr val="008080"/>
                </a:solidFill>
                <a:latin typeface="Century Gothic" panose="020B0502020202020204" pitchFamily="34" charset="0"/>
                <a:cs typeface="Arial" pitchFamily="34" charset="0"/>
              </a:rPr>
              <a:t>CONSUMPTION</a:t>
            </a:r>
          </a:p>
          <a:p>
            <a:pPr eaLnBrk="0" fontAlgn="base" hangingPunct="0">
              <a:spcBef>
                <a:spcPct val="0"/>
              </a:spcBef>
              <a:spcAft>
                <a:spcPct val="0"/>
              </a:spcAft>
              <a:defRPr/>
            </a:pPr>
            <a:r>
              <a:rPr lang="en-US" sz="3200" dirty="0" smtClean="0">
                <a:solidFill>
                  <a:schemeClr val="bg1"/>
                </a:solidFill>
                <a:latin typeface="Century Gothic" panose="020B0502020202020204" pitchFamily="34" charset="0"/>
                <a:cs typeface="Arial" pitchFamily="34" charset="0"/>
              </a:rPr>
              <a:t>ALMOST 70% OF AGGREGATE SPENDING: LARGE AND STABLE</a:t>
            </a:r>
          </a:p>
        </p:txBody>
      </p:sp>
      <p:sp>
        <p:nvSpPr>
          <p:cNvPr id="15" name="TextBox 14"/>
          <p:cNvSpPr txBox="1">
            <a:spLocks noChangeArrowheads="1"/>
          </p:cNvSpPr>
          <p:nvPr/>
        </p:nvSpPr>
        <p:spPr bwMode="auto">
          <a:xfrm>
            <a:off x="457200" y="3649176"/>
            <a:ext cx="6934200" cy="2569934"/>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en-US" sz="3300" dirty="0" smtClean="0">
                <a:solidFill>
                  <a:srgbClr val="008080"/>
                </a:solidFill>
                <a:latin typeface="Century Gothic" panose="020B0502020202020204" pitchFamily="34" charset="0"/>
                <a:cs typeface="Arial" pitchFamily="34" charset="0"/>
              </a:rPr>
              <a:t>INVESTMENT</a:t>
            </a:r>
          </a:p>
          <a:p>
            <a:pPr eaLnBrk="0" fontAlgn="base" hangingPunct="0">
              <a:spcBef>
                <a:spcPct val="0"/>
              </a:spcBef>
              <a:spcAft>
                <a:spcPct val="0"/>
              </a:spcAft>
              <a:defRPr/>
            </a:pPr>
            <a:r>
              <a:rPr lang="en-US" sz="3200" dirty="0" smtClean="0">
                <a:solidFill>
                  <a:schemeClr val="bg1"/>
                </a:solidFill>
                <a:latin typeface="Century Gothic" panose="020B0502020202020204" pitchFamily="34" charset="0"/>
                <a:cs typeface="Arial" pitchFamily="34" charset="0"/>
              </a:rPr>
              <a:t>ABOUT 15% OF AGGREGATE SPENDING: VOLATILE AND SENSITIVE TO ECONOMIC CONDITIONS</a:t>
            </a:r>
          </a:p>
        </p:txBody>
      </p:sp>
      <p:sp>
        <p:nvSpPr>
          <p:cNvPr id="17" name="Right Bracket 16"/>
          <p:cNvSpPr/>
          <p:nvPr/>
        </p:nvSpPr>
        <p:spPr>
          <a:xfrm rot="16200000">
            <a:off x="3907333" y="-2307133"/>
            <a:ext cx="315287" cy="7520354"/>
          </a:xfrm>
          <a:prstGeom prst="rightBracket">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68301126"/>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22</a:t>
            </a:fld>
            <a:endParaRPr lang="en-US" sz="1100" dirty="0">
              <a:solidFill>
                <a:prstClr val="white"/>
              </a:solidFill>
              <a:latin typeface="Century Gothic" panose="020B0502020202020204" pitchFamily="34" charset="0"/>
            </a:endParaRPr>
          </a:p>
        </p:txBody>
      </p:sp>
      <p:cxnSp>
        <p:nvCxnSpPr>
          <p:cNvPr id="38" name="Straight Connector 9"/>
          <p:cNvCxnSpPr>
            <a:cxnSpLocks noChangeShapeType="1"/>
          </p:cNvCxnSpPr>
          <p:nvPr/>
        </p:nvCxnSpPr>
        <p:spPr bwMode="auto">
          <a:xfrm>
            <a:off x="1208088" y="5408612"/>
            <a:ext cx="4089399"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60" name="Text Box 13"/>
          <p:cNvSpPr txBox="1">
            <a:spLocks noChangeArrowheads="1"/>
          </p:cNvSpPr>
          <p:nvPr/>
        </p:nvSpPr>
        <p:spPr bwMode="auto">
          <a:xfrm rot="-5400000">
            <a:off x="-1005719" y="2232614"/>
            <a:ext cx="29595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500" dirty="0" smtClean="0">
                <a:solidFill>
                  <a:prstClr val="black">
                    <a:lumMod val="75000"/>
                    <a:lumOff val="25000"/>
                  </a:prstClr>
                </a:solidFill>
              </a:rPr>
              <a:t>AGGREGATE EXPENDITURES</a:t>
            </a:r>
            <a:endParaRPr lang="en-US" altLang="en-US" sz="1500" dirty="0">
              <a:solidFill>
                <a:prstClr val="black">
                  <a:lumMod val="75000"/>
                  <a:lumOff val="25000"/>
                </a:prstClr>
              </a:solidFill>
            </a:endParaRPr>
          </a:p>
        </p:txBody>
      </p:sp>
      <p:sp>
        <p:nvSpPr>
          <p:cNvPr id="61" name="Text Box 10"/>
          <p:cNvSpPr txBox="1">
            <a:spLocks noChangeArrowheads="1"/>
          </p:cNvSpPr>
          <p:nvPr/>
        </p:nvSpPr>
        <p:spPr bwMode="auto">
          <a:xfrm>
            <a:off x="1642668" y="6030912"/>
            <a:ext cx="346273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INCOME (</a:t>
            </a:r>
            <a:r>
              <a:rPr lang="en-US" altLang="en-US" sz="1800" i="1" dirty="0" smtClean="0">
                <a:solidFill>
                  <a:prstClr val="black">
                    <a:lumMod val="75000"/>
                    <a:lumOff val="25000"/>
                  </a:prstClr>
                </a:solidFill>
              </a:rPr>
              <a:t>Y</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cxnSp>
        <p:nvCxnSpPr>
          <p:cNvPr id="98" name="Straight Connector 34"/>
          <p:cNvCxnSpPr>
            <a:cxnSpLocks noChangeShapeType="1"/>
            <a:endCxn id="94" idx="4"/>
          </p:cNvCxnSpPr>
          <p:nvPr/>
        </p:nvCxnSpPr>
        <p:spPr bwMode="auto">
          <a:xfrm>
            <a:off x="2682240" y="2693782"/>
            <a:ext cx="0" cy="2792618"/>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0" name="Line 17"/>
          <p:cNvSpPr>
            <a:spLocks noChangeShapeType="1"/>
          </p:cNvSpPr>
          <p:nvPr/>
        </p:nvSpPr>
        <p:spPr bwMode="auto">
          <a:xfrm flipV="1">
            <a:off x="1371600" y="1752600"/>
            <a:ext cx="3238499" cy="152397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35" name="Straight Connector 7"/>
          <p:cNvCxnSpPr>
            <a:cxnSpLocks noChangeShapeType="1"/>
          </p:cNvCxnSpPr>
          <p:nvPr/>
        </p:nvCxnSpPr>
        <p:spPr bwMode="auto">
          <a:xfrm>
            <a:off x="1219200" y="1058863"/>
            <a:ext cx="0" cy="275113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21"/>
          <p:cNvCxnSpPr>
            <a:cxnSpLocks noChangeShapeType="1"/>
          </p:cNvCxnSpPr>
          <p:nvPr/>
        </p:nvCxnSpPr>
        <p:spPr bwMode="auto">
          <a:xfrm rot="10800000">
            <a:off x="1054100" y="29845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25"/>
          <p:cNvSpPr txBox="1">
            <a:spLocks noChangeArrowheads="1"/>
          </p:cNvSpPr>
          <p:nvPr/>
        </p:nvSpPr>
        <p:spPr bwMode="auto">
          <a:xfrm>
            <a:off x="516522" y="2847975"/>
            <a:ext cx="626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3,500</a:t>
            </a:r>
            <a:endParaRPr lang="en-US" altLang="en-US" sz="1200" b="0" dirty="0">
              <a:solidFill>
                <a:prstClr val="black"/>
              </a:solidFill>
            </a:endParaRPr>
          </a:p>
        </p:txBody>
      </p:sp>
      <p:cxnSp>
        <p:nvCxnSpPr>
          <p:cNvPr id="64" name="Straight Connector 23"/>
          <p:cNvCxnSpPr>
            <a:cxnSpLocks noChangeShapeType="1"/>
          </p:cNvCxnSpPr>
          <p:nvPr/>
        </p:nvCxnSpPr>
        <p:spPr bwMode="auto">
          <a:xfrm rot="10800000">
            <a:off x="1054100" y="254635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5" name="TextBox 24"/>
          <p:cNvSpPr txBox="1">
            <a:spLocks noChangeArrowheads="1"/>
          </p:cNvSpPr>
          <p:nvPr/>
        </p:nvSpPr>
        <p:spPr bwMode="auto">
          <a:xfrm>
            <a:off x="516522" y="2390775"/>
            <a:ext cx="626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4,000</a:t>
            </a:r>
            <a:endParaRPr lang="en-US" altLang="en-US" sz="1200" b="0" dirty="0">
              <a:solidFill>
                <a:prstClr val="black"/>
              </a:solidFill>
            </a:endParaRPr>
          </a:p>
        </p:txBody>
      </p:sp>
      <p:cxnSp>
        <p:nvCxnSpPr>
          <p:cNvPr id="67" name="Straight Connector 23"/>
          <p:cNvCxnSpPr>
            <a:cxnSpLocks noChangeShapeType="1"/>
          </p:cNvCxnSpPr>
          <p:nvPr/>
        </p:nvCxnSpPr>
        <p:spPr bwMode="auto">
          <a:xfrm rot="10800000">
            <a:off x="1066800" y="207010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 name="TextBox 24"/>
          <p:cNvSpPr txBox="1">
            <a:spLocks noChangeArrowheads="1"/>
          </p:cNvSpPr>
          <p:nvPr/>
        </p:nvSpPr>
        <p:spPr bwMode="auto">
          <a:xfrm>
            <a:off x="516522" y="1933575"/>
            <a:ext cx="626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4,500</a:t>
            </a:r>
            <a:endParaRPr lang="en-US" altLang="en-US" sz="1200" b="0" dirty="0">
              <a:solidFill>
                <a:prstClr val="black"/>
              </a:solidFill>
            </a:endParaRPr>
          </a:p>
        </p:txBody>
      </p:sp>
      <p:cxnSp>
        <p:nvCxnSpPr>
          <p:cNvPr id="72" name="Straight Connector 15"/>
          <p:cNvCxnSpPr>
            <a:cxnSpLocks noChangeShapeType="1"/>
          </p:cNvCxnSpPr>
          <p:nvPr/>
        </p:nvCxnSpPr>
        <p:spPr bwMode="auto">
          <a:xfrm rot="10800000">
            <a:off x="1054100" y="5043488"/>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 name="Straight Connector 17"/>
          <p:cNvCxnSpPr>
            <a:cxnSpLocks noChangeShapeType="1"/>
          </p:cNvCxnSpPr>
          <p:nvPr/>
        </p:nvCxnSpPr>
        <p:spPr bwMode="auto">
          <a:xfrm rot="10800000">
            <a:off x="1054100" y="46624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19"/>
          <p:cNvCxnSpPr>
            <a:cxnSpLocks noChangeShapeType="1"/>
          </p:cNvCxnSpPr>
          <p:nvPr/>
        </p:nvCxnSpPr>
        <p:spPr bwMode="auto">
          <a:xfrm rot="10800000">
            <a:off x="1054100" y="3443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 name="TextBox 26"/>
          <p:cNvSpPr txBox="1">
            <a:spLocks noChangeArrowheads="1"/>
          </p:cNvSpPr>
          <p:nvPr/>
        </p:nvSpPr>
        <p:spPr bwMode="auto">
          <a:xfrm>
            <a:off x="516522" y="3305175"/>
            <a:ext cx="626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3,000</a:t>
            </a:r>
            <a:endParaRPr lang="en-US" altLang="en-US" sz="1200" b="0" dirty="0">
              <a:solidFill>
                <a:prstClr val="black"/>
              </a:solidFill>
            </a:endParaRPr>
          </a:p>
        </p:txBody>
      </p:sp>
      <p:sp>
        <p:nvSpPr>
          <p:cNvPr id="79" name="TextBox 27"/>
          <p:cNvSpPr txBox="1">
            <a:spLocks noChangeArrowheads="1"/>
          </p:cNvSpPr>
          <p:nvPr/>
        </p:nvSpPr>
        <p:spPr bwMode="auto">
          <a:xfrm>
            <a:off x="673100" y="45243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250</a:t>
            </a:r>
            <a:endParaRPr lang="en-US" altLang="en-US" sz="1200" b="0" dirty="0">
              <a:solidFill>
                <a:prstClr val="black"/>
              </a:solidFill>
            </a:endParaRPr>
          </a:p>
        </p:txBody>
      </p:sp>
      <p:sp>
        <p:nvSpPr>
          <p:cNvPr id="80" name="TextBox 28"/>
          <p:cNvSpPr txBox="1">
            <a:spLocks noChangeArrowheads="1"/>
          </p:cNvSpPr>
          <p:nvPr/>
        </p:nvSpPr>
        <p:spPr bwMode="auto">
          <a:xfrm>
            <a:off x="609600" y="4905375"/>
            <a:ext cx="596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100</a:t>
            </a:r>
            <a:endParaRPr lang="en-US" altLang="en-US" sz="1200" b="0" dirty="0">
              <a:solidFill>
                <a:prstClr val="black"/>
              </a:solidFill>
            </a:endParaRPr>
          </a:p>
        </p:txBody>
      </p:sp>
      <p:sp>
        <p:nvSpPr>
          <p:cNvPr id="45" name="Oval 19"/>
          <p:cNvSpPr>
            <a:spLocks noChangeArrowheads="1"/>
          </p:cNvSpPr>
          <p:nvPr/>
        </p:nvSpPr>
        <p:spPr bwMode="auto">
          <a:xfrm>
            <a:off x="2590800" y="25908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cxnSp>
        <p:nvCxnSpPr>
          <p:cNvPr id="81" name="Straight Connector 34"/>
          <p:cNvCxnSpPr>
            <a:cxnSpLocks noChangeShapeType="1"/>
          </p:cNvCxnSpPr>
          <p:nvPr/>
        </p:nvCxnSpPr>
        <p:spPr bwMode="auto">
          <a:xfrm rot="5400000">
            <a:off x="2593181" y="54840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2" name="TextBox 37"/>
          <p:cNvSpPr txBox="1">
            <a:spLocks noChangeArrowheads="1"/>
          </p:cNvSpPr>
          <p:nvPr/>
        </p:nvSpPr>
        <p:spPr bwMode="auto">
          <a:xfrm>
            <a:off x="2286000" y="5534025"/>
            <a:ext cx="666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4,000</a:t>
            </a:r>
            <a:endParaRPr lang="en-US" altLang="en-US" sz="1200" b="0" dirty="0">
              <a:solidFill>
                <a:prstClr val="black"/>
              </a:solidFill>
            </a:endParaRPr>
          </a:p>
        </p:txBody>
      </p:sp>
      <p:sp>
        <p:nvSpPr>
          <p:cNvPr id="87" name="Text Box 9"/>
          <p:cNvSpPr txBox="1">
            <a:spLocks noChangeArrowheads="1"/>
          </p:cNvSpPr>
          <p:nvPr/>
        </p:nvSpPr>
        <p:spPr bwMode="auto">
          <a:xfrm>
            <a:off x="4343400" y="914400"/>
            <a:ext cx="1327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Y</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AE</a:t>
            </a:r>
            <a:endParaRPr lang="en-US" altLang="en-US" sz="2000" b="1" i="1" baseline="-25000" dirty="0" smtClean="0">
              <a:solidFill>
                <a:prstClr val="black"/>
              </a:solidFill>
              <a:latin typeface="Arial" charset="0"/>
              <a:cs typeface="Arial" charset="0"/>
            </a:endParaRPr>
          </a:p>
        </p:txBody>
      </p:sp>
      <p:sp>
        <p:nvSpPr>
          <p:cNvPr id="88" name="Text Box 9"/>
          <p:cNvSpPr txBox="1">
            <a:spLocks noChangeArrowheads="1"/>
          </p:cNvSpPr>
          <p:nvPr/>
        </p:nvSpPr>
        <p:spPr bwMode="auto">
          <a:xfrm>
            <a:off x="4648200" y="1276290"/>
            <a:ext cx="152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AE</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C</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I</a:t>
            </a:r>
            <a:r>
              <a:rPr lang="en-US" altLang="en-US" sz="2000" b="1" baseline="-25000" dirty="0" smtClean="0">
                <a:solidFill>
                  <a:prstClr val="black"/>
                </a:solidFill>
                <a:latin typeface="Arial" charset="0"/>
                <a:cs typeface="Arial" charset="0"/>
              </a:rPr>
              <a:t>0</a:t>
            </a:r>
          </a:p>
        </p:txBody>
      </p:sp>
      <p:sp>
        <p:nvSpPr>
          <p:cNvPr id="89" name="Text Box 9"/>
          <p:cNvSpPr txBox="1">
            <a:spLocks noChangeArrowheads="1"/>
          </p:cNvSpPr>
          <p:nvPr/>
        </p:nvSpPr>
        <p:spPr bwMode="auto">
          <a:xfrm>
            <a:off x="2667000" y="26478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90" name="Text Box 13"/>
          <p:cNvSpPr txBox="1">
            <a:spLocks noChangeArrowheads="1"/>
          </p:cNvSpPr>
          <p:nvPr/>
        </p:nvSpPr>
        <p:spPr bwMode="auto">
          <a:xfrm>
            <a:off x="5670483" y="2438400"/>
            <a:ext cx="3016317" cy="3693319"/>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600" dirty="0" smtClean="0">
                <a:solidFill>
                  <a:prstClr val="black"/>
                </a:solidFill>
                <a:latin typeface="Arial" pitchFamily="34" charset="0"/>
                <a:cs typeface="Arial" pitchFamily="34" charset="0"/>
              </a:rPr>
              <a:t>Point </a:t>
            </a:r>
            <a:r>
              <a:rPr lang="en-US" sz="2600" i="1" dirty="0" smtClean="0">
                <a:solidFill>
                  <a:prstClr val="black"/>
                </a:solidFill>
                <a:latin typeface="Arial" pitchFamily="34" charset="0"/>
                <a:cs typeface="Arial" pitchFamily="34" charset="0"/>
              </a:rPr>
              <a:t>a</a:t>
            </a:r>
            <a:r>
              <a:rPr lang="en-US" sz="2600" dirty="0" smtClean="0">
                <a:solidFill>
                  <a:prstClr val="black"/>
                </a:solidFill>
                <a:latin typeface="Arial" pitchFamily="34" charset="0"/>
                <a:cs typeface="Arial" pitchFamily="34" charset="0"/>
              </a:rPr>
              <a:t> in both panels represents zero saving (income equals consumption). If </a:t>
            </a:r>
            <a:r>
              <a:rPr lang="en-US" sz="2600" i="1" dirty="0" smtClean="0">
                <a:solidFill>
                  <a:prstClr val="black"/>
                </a:solidFill>
                <a:latin typeface="Arial" pitchFamily="34" charset="0"/>
                <a:cs typeface="Arial" pitchFamily="34" charset="0"/>
              </a:rPr>
              <a:t>AE</a:t>
            </a:r>
            <a:r>
              <a:rPr lang="en-US" sz="2600" dirty="0" smtClean="0">
                <a:solidFill>
                  <a:prstClr val="black"/>
                </a:solidFill>
                <a:latin typeface="Arial" pitchFamily="34" charset="0"/>
                <a:cs typeface="Arial" pitchFamily="34" charset="0"/>
              </a:rPr>
              <a:t> rises by $100, equilibrium income rises by $400, where </a:t>
            </a:r>
            <a:r>
              <a:rPr lang="en-US" sz="2600" i="1" dirty="0" smtClean="0">
                <a:solidFill>
                  <a:prstClr val="black"/>
                </a:solidFill>
                <a:latin typeface="Arial" pitchFamily="34" charset="0"/>
                <a:cs typeface="Arial" pitchFamily="34" charset="0"/>
              </a:rPr>
              <a:t>S</a:t>
            </a:r>
            <a:r>
              <a:rPr lang="en-US" sz="2600" dirty="0" smtClean="0">
                <a:solidFill>
                  <a:prstClr val="black"/>
                </a:solidFill>
                <a:latin typeface="Arial" pitchFamily="34" charset="0"/>
                <a:cs typeface="Arial" pitchFamily="34" charset="0"/>
              </a:rPr>
              <a:t> = </a:t>
            </a:r>
            <a:r>
              <a:rPr lang="en-US" sz="2600" i="1" dirty="0" smtClean="0">
                <a:solidFill>
                  <a:prstClr val="black"/>
                </a:solidFill>
                <a:latin typeface="Arial" pitchFamily="34" charset="0"/>
                <a:cs typeface="Arial" pitchFamily="34" charset="0"/>
              </a:rPr>
              <a:t>I</a:t>
            </a:r>
            <a:r>
              <a:rPr lang="en-US" sz="2600" dirty="0" smtClean="0">
                <a:solidFill>
                  <a:prstClr val="black"/>
                </a:solidFill>
                <a:latin typeface="Arial" pitchFamily="34" charset="0"/>
                <a:cs typeface="Arial" pitchFamily="34" charset="0"/>
              </a:rPr>
              <a:t>.</a:t>
            </a:r>
            <a:endParaRPr lang="en-US" sz="2600" b="1" dirty="0">
              <a:solidFill>
                <a:prstClr val="black"/>
              </a:solidFill>
              <a:latin typeface="Arial" pitchFamily="34" charset="0"/>
              <a:cs typeface="Arial" pitchFamily="34" charset="0"/>
            </a:endParaRPr>
          </a:p>
        </p:txBody>
      </p:sp>
      <p:sp>
        <p:nvSpPr>
          <p:cNvPr id="43" name="TextBox 42"/>
          <p:cNvSpPr txBox="1"/>
          <p:nvPr/>
        </p:nvSpPr>
        <p:spPr>
          <a:xfrm>
            <a:off x="237343" y="260921"/>
            <a:ext cx="7535057" cy="523220"/>
          </a:xfrm>
          <a:prstGeom prst="rect">
            <a:avLst/>
          </a:prstGeom>
          <a:noFill/>
        </p:spPr>
        <p:txBody>
          <a:bodyPr wrap="square" rtlCol="0">
            <a:spAutoFit/>
          </a:bodyPr>
          <a:lstStyle/>
          <a:p>
            <a:r>
              <a:rPr lang="en-US" sz="2800" dirty="0" smtClean="0">
                <a:solidFill>
                  <a:prstClr val="white"/>
                </a:solidFill>
                <a:latin typeface="Century Gothic" panose="020B0502020202020204" pitchFamily="34" charset="0"/>
              </a:rPr>
              <a:t>SIMPLE AGGREGATE EXPENDITURES MODEL</a:t>
            </a:r>
            <a:endParaRPr lang="en-US" sz="2800" dirty="0">
              <a:solidFill>
                <a:prstClr val="white"/>
              </a:solidFill>
              <a:latin typeface="Century Gothic" panose="020B0502020202020204" pitchFamily="34" charset="0"/>
            </a:endParaRPr>
          </a:p>
        </p:txBody>
      </p:sp>
      <p:cxnSp>
        <p:nvCxnSpPr>
          <p:cNvPr id="47" name="Straight Connector 7"/>
          <p:cNvCxnSpPr>
            <a:cxnSpLocks noChangeShapeType="1"/>
          </p:cNvCxnSpPr>
          <p:nvPr/>
        </p:nvCxnSpPr>
        <p:spPr bwMode="auto">
          <a:xfrm>
            <a:off x="1219200" y="4114800"/>
            <a:ext cx="0" cy="2068512"/>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6" name="Straight Connector 9"/>
          <p:cNvCxnSpPr>
            <a:cxnSpLocks noChangeShapeType="1"/>
          </p:cNvCxnSpPr>
          <p:nvPr/>
        </p:nvCxnSpPr>
        <p:spPr bwMode="auto">
          <a:xfrm>
            <a:off x="1219200" y="3810002"/>
            <a:ext cx="407670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69" name="Line 17"/>
          <p:cNvSpPr>
            <a:spLocks noChangeShapeType="1"/>
          </p:cNvSpPr>
          <p:nvPr/>
        </p:nvSpPr>
        <p:spPr bwMode="auto">
          <a:xfrm flipV="1">
            <a:off x="1333501" y="1524030"/>
            <a:ext cx="3238499" cy="1523970"/>
          </a:xfrm>
          <a:prstGeom prst="line">
            <a:avLst/>
          </a:prstGeom>
          <a:noFill/>
          <a:ln w="44450">
            <a:solidFill>
              <a:srgbClr val="FFC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71" name="Text Box 9"/>
          <p:cNvSpPr txBox="1">
            <a:spLocks noChangeArrowheads="1"/>
          </p:cNvSpPr>
          <p:nvPr/>
        </p:nvSpPr>
        <p:spPr bwMode="auto">
          <a:xfrm>
            <a:off x="4648200" y="1581090"/>
            <a:ext cx="152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C</a:t>
            </a:r>
            <a:endParaRPr lang="en-US" altLang="en-US" sz="2000" b="1" i="1" baseline="-25000" dirty="0" smtClean="0">
              <a:solidFill>
                <a:prstClr val="black"/>
              </a:solidFill>
              <a:latin typeface="Arial" charset="0"/>
              <a:cs typeface="Arial" charset="0"/>
            </a:endParaRPr>
          </a:p>
        </p:txBody>
      </p:sp>
      <p:cxnSp>
        <p:nvCxnSpPr>
          <p:cNvPr id="73" name="Straight Connector 15"/>
          <p:cNvCxnSpPr>
            <a:cxnSpLocks noChangeShapeType="1"/>
          </p:cNvCxnSpPr>
          <p:nvPr/>
        </p:nvCxnSpPr>
        <p:spPr bwMode="auto">
          <a:xfrm rot="10800000">
            <a:off x="1065211" y="5424488"/>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Box 28"/>
          <p:cNvSpPr txBox="1">
            <a:spLocks noChangeArrowheads="1"/>
          </p:cNvSpPr>
          <p:nvPr/>
        </p:nvSpPr>
        <p:spPr bwMode="auto">
          <a:xfrm>
            <a:off x="684211" y="52863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0</a:t>
            </a:r>
            <a:endParaRPr lang="en-US" altLang="en-US" sz="1200" b="0" dirty="0">
              <a:solidFill>
                <a:prstClr val="black"/>
              </a:solidFill>
            </a:endParaRPr>
          </a:p>
        </p:txBody>
      </p:sp>
      <p:sp>
        <p:nvSpPr>
          <p:cNvPr id="78" name="Text Box 13"/>
          <p:cNvSpPr txBox="1">
            <a:spLocks noChangeArrowheads="1"/>
          </p:cNvSpPr>
          <p:nvPr/>
        </p:nvSpPr>
        <p:spPr bwMode="auto">
          <a:xfrm rot="-5400000">
            <a:off x="-721988" y="4996883"/>
            <a:ext cx="23921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500" dirty="0" smtClean="0">
                <a:solidFill>
                  <a:prstClr val="black">
                    <a:lumMod val="75000"/>
                    <a:lumOff val="25000"/>
                  </a:prstClr>
                </a:solidFill>
              </a:rPr>
              <a:t>SAVING &amp; INVESTMENT</a:t>
            </a:r>
            <a:endParaRPr lang="en-US" altLang="en-US" sz="1500" dirty="0">
              <a:solidFill>
                <a:prstClr val="black">
                  <a:lumMod val="75000"/>
                  <a:lumOff val="25000"/>
                </a:prstClr>
              </a:solidFill>
            </a:endParaRPr>
          </a:p>
        </p:txBody>
      </p:sp>
      <p:sp>
        <p:nvSpPr>
          <p:cNvPr id="44" name="Line 17"/>
          <p:cNvSpPr>
            <a:spLocks noChangeShapeType="1"/>
          </p:cNvSpPr>
          <p:nvPr/>
        </p:nvSpPr>
        <p:spPr bwMode="auto">
          <a:xfrm flipV="1">
            <a:off x="1219199" y="1298575"/>
            <a:ext cx="3200401" cy="2511423"/>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95" name="Line 17"/>
          <p:cNvSpPr>
            <a:spLocks noChangeShapeType="1"/>
          </p:cNvSpPr>
          <p:nvPr/>
        </p:nvSpPr>
        <p:spPr bwMode="auto">
          <a:xfrm flipV="1">
            <a:off x="1491090" y="4430742"/>
            <a:ext cx="3238499" cy="152397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94" name="Oval 19"/>
          <p:cNvSpPr>
            <a:spLocks noChangeArrowheads="1"/>
          </p:cNvSpPr>
          <p:nvPr/>
        </p:nvSpPr>
        <p:spPr bwMode="auto">
          <a:xfrm>
            <a:off x="2590800" y="5303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96" name="Text Box 9"/>
          <p:cNvSpPr txBox="1">
            <a:spLocks noChangeArrowheads="1"/>
          </p:cNvSpPr>
          <p:nvPr/>
        </p:nvSpPr>
        <p:spPr bwMode="auto">
          <a:xfrm>
            <a:off x="3429000" y="2209800"/>
            <a:ext cx="2696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f</a:t>
            </a:r>
            <a:endParaRPr lang="en-US" altLang="en-US" sz="2000" b="1" i="1" baseline="-25000" dirty="0" smtClean="0">
              <a:solidFill>
                <a:prstClr val="black"/>
              </a:solidFill>
              <a:latin typeface="Arial" charset="0"/>
              <a:cs typeface="Arial" charset="0"/>
            </a:endParaRPr>
          </a:p>
        </p:txBody>
      </p:sp>
      <p:sp>
        <p:nvSpPr>
          <p:cNvPr id="97" name="Text Box 9"/>
          <p:cNvSpPr txBox="1">
            <a:spLocks noChangeArrowheads="1"/>
          </p:cNvSpPr>
          <p:nvPr/>
        </p:nvSpPr>
        <p:spPr bwMode="auto">
          <a:xfrm>
            <a:off x="3048000" y="17334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cxnSp>
        <p:nvCxnSpPr>
          <p:cNvPr id="99" name="Straight Connector 34"/>
          <p:cNvCxnSpPr>
            <a:cxnSpLocks noChangeShapeType="1"/>
          </p:cNvCxnSpPr>
          <p:nvPr/>
        </p:nvCxnSpPr>
        <p:spPr bwMode="auto">
          <a:xfrm flipH="1">
            <a:off x="3413760" y="2034826"/>
            <a:ext cx="15240" cy="3078480"/>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92" name="Oval 19"/>
          <p:cNvSpPr>
            <a:spLocks noChangeArrowheads="1"/>
          </p:cNvSpPr>
          <p:nvPr/>
        </p:nvSpPr>
        <p:spPr bwMode="auto">
          <a:xfrm>
            <a:off x="3322320" y="22098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91" name="Oval 19"/>
          <p:cNvSpPr>
            <a:spLocks noChangeArrowheads="1"/>
          </p:cNvSpPr>
          <p:nvPr/>
        </p:nvSpPr>
        <p:spPr bwMode="auto">
          <a:xfrm>
            <a:off x="3322320" y="19812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100" name="Text Box 9"/>
          <p:cNvSpPr txBox="1">
            <a:spLocks noChangeArrowheads="1"/>
          </p:cNvSpPr>
          <p:nvPr/>
        </p:nvSpPr>
        <p:spPr bwMode="auto">
          <a:xfrm>
            <a:off x="2362200" y="50292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101" name="Text Box 9"/>
          <p:cNvSpPr txBox="1">
            <a:spLocks noChangeArrowheads="1"/>
          </p:cNvSpPr>
          <p:nvPr/>
        </p:nvSpPr>
        <p:spPr bwMode="auto">
          <a:xfrm>
            <a:off x="3101666" y="46482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102" name="Line 17"/>
          <p:cNvSpPr>
            <a:spLocks noChangeShapeType="1"/>
          </p:cNvSpPr>
          <p:nvPr/>
        </p:nvSpPr>
        <p:spPr bwMode="auto">
          <a:xfrm flipV="1">
            <a:off x="1235654" y="5060033"/>
            <a:ext cx="3510389" cy="1588"/>
          </a:xfrm>
          <a:prstGeom prst="line">
            <a:avLst/>
          </a:prstGeom>
          <a:noFill/>
          <a:ln w="44450">
            <a:solidFill>
              <a:srgbClr val="0070C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93" name="Oval 19"/>
          <p:cNvSpPr>
            <a:spLocks noChangeArrowheads="1"/>
          </p:cNvSpPr>
          <p:nvPr/>
        </p:nvSpPr>
        <p:spPr bwMode="auto">
          <a:xfrm>
            <a:off x="3322320" y="49530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103" name="Text Box 9"/>
          <p:cNvSpPr txBox="1">
            <a:spLocks noChangeArrowheads="1"/>
          </p:cNvSpPr>
          <p:nvPr/>
        </p:nvSpPr>
        <p:spPr bwMode="auto">
          <a:xfrm>
            <a:off x="4724400" y="4114800"/>
            <a:ext cx="152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S</a:t>
            </a:r>
            <a:endParaRPr lang="en-US" altLang="en-US" sz="2000" b="1" i="1" baseline="-25000" dirty="0" smtClean="0">
              <a:solidFill>
                <a:prstClr val="black"/>
              </a:solidFill>
              <a:latin typeface="Arial" charset="0"/>
              <a:cs typeface="Arial" charset="0"/>
            </a:endParaRPr>
          </a:p>
        </p:txBody>
      </p:sp>
      <p:sp>
        <p:nvSpPr>
          <p:cNvPr id="104" name="Text Box 9"/>
          <p:cNvSpPr txBox="1">
            <a:spLocks noChangeArrowheads="1"/>
          </p:cNvSpPr>
          <p:nvPr/>
        </p:nvSpPr>
        <p:spPr bwMode="auto">
          <a:xfrm>
            <a:off x="4724400" y="4857690"/>
            <a:ext cx="152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a:t>
            </a:r>
            <a:r>
              <a:rPr lang="en-US" altLang="en-US" sz="2000" b="1" baseline="-25000" dirty="0" smtClean="0">
                <a:solidFill>
                  <a:prstClr val="black"/>
                </a:solidFill>
                <a:latin typeface="Arial" charset="0"/>
                <a:cs typeface="Arial" charset="0"/>
              </a:rPr>
              <a:t>0</a:t>
            </a:r>
          </a:p>
        </p:txBody>
      </p:sp>
      <p:cxnSp>
        <p:nvCxnSpPr>
          <p:cNvPr id="106" name="Straight Connector 17"/>
          <p:cNvCxnSpPr>
            <a:cxnSpLocks noChangeShapeType="1"/>
          </p:cNvCxnSpPr>
          <p:nvPr/>
        </p:nvCxnSpPr>
        <p:spPr bwMode="auto">
          <a:xfrm rot="10800000">
            <a:off x="1065212" y="4176712"/>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7" name="TextBox 27"/>
          <p:cNvSpPr txBox="1">
            <a:spLocks noChangeArrowheads="1"/>
          </p:cNvSpPr>
          <p:nvPr/>
        </p:nvSpPr>
        <p:spPr bwMode="auto">
          <a:xfrm>
            <a:off x="684212" y="40386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500</a:t>
            </a:r>
            <a:endParaRPr lang="en-US" altLang="en-US" sz="1200" b="0" dirty="0">
              <a:solidFill>
                <a:prstClr val="black"/>
              </a:solidFill>
            </a:endParaRPr>
          </a:p>
        </p:txBody>
      </p:sp>
      <p:cxnSp>
        <p:nvCxnSpPr>
          <p:cNvPr id="108" name="Straight Connector 23"/>
          <p:cNvCxnSpPr>
            <a:cxnSpLocks noChangeShapeType="1"/>
          </p:cNvCxnSpPr>
          <p:nvPr/>
        </p:nvCxnSpPr>
        <p:spPr bwMode="auto">
          <a:xfrm rot="10800000">
            <a:off x="1066800" y="166052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9" name="TextBox 24"/>
          <p:cNvSpPr txBox="1">
            <a:spLocks noChangeArrowheads="1"/>
          </p:cNvSpPr>
          <p:nvPr/>
        </p:nvSpPr>
        <p:spPr bwMode="auto">
          <a:xfrm>
            <a:off x="516522" y="1524000"/>
            <a:ext cx="626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5,000</a:t>
            </a:r>
            <a:endParaRPr lang="en-US" altLang="en-US" sz="1200" b="0" dirty="0">
              <a:solidFill>
                <a:prstClr val="black"/>
              </a:solidFill>
            </a:endParaRPr>
          </a:p>
        </p:txBody>
      </p:sp>
      <p:cxnSp>
        <p:nvCxnSpPr>
          <p:cNvPr id="110" name="Straight Connector 23"/>
          <p:cNvCxnSpPr>
            <a:cxnSpLocks noChangeShapeType="1"/>
          </p:cNvCxnSpPr>
          <p:nvPr/>
        </p:nvCxnSpPr>
        <p:spPr bwMode="auto">
          <a:xfrm rot="10800000">
            <a:off x="1066800" y="127952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1" name="TextBox 24"/>
          <p:cNvSpPr txBox="1">
            <a:spLocks noChangeArrowheads="1"/>
          </p:cNvSpPr>
          <p:nvPr/>
        </p:nvSpPr>
        <p:spPr bwMode="auto">
          <a:xfrm>
            <a:off x="516522" y="1143000"/>
            <a:ext cx="626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5,500</a:t>
            </a:r>
            <a:endParaRPr lang="en-US" altLang="en-US" sz="1200" b="0" dirty="0">
              <a:solidFill>
                <a:prstClr val="black"/>
              </a:solidFill>
            </a:endParaRPr>
          </a:p>
        </p:txBody>
      </p:sp>
      <p:cxnSp>
        <p:nvCxnSpPr>
          <p:cNvPr id="112" name="Straight Connector 34"/>
          <p:cNvCxnSpPr>
            <a:cxnSpLocks noChangeShapeType="1"/>
          </p:cNvCxnSpPr>
          <p:nvPr/>
        </p:nvCxnSpPr>
        <p:spPr bwMode="auto">
          <a:xfrm rot="5400000">
            <a:off x="3526631" y="54840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3" name="TextBox 37"/>
          <p:cNvSpPr txBox="1">
            <a:spLocks noChangeArrowheads="1"/>
          </p:cNvSpPr>
          <p:nvPr/>
        </p:nvSpPr>
        <p:spPr bwMode="auto">
          <a:xfrm>
            <a:off x="3257550" y="5534025"/>
            <a:ext cx="628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4,500</a:t>
            </a:r>
            <a:endParaRPr lang="en-US" altLang="en-US" sz="1200" b="0" dirty="0">
              <a:solidFill>
                <a:prstClr val="black"/>
              </a:solidFill>
            </a:endParaRPr>
          </a:p>
        </p:txBody>
      </p:sp>
      <p:cxnSp>
        <p:nvCxnSpPr>
          <p:cNvPr id="114" name="Straight Connector 34"/>
          <p:cNvCxnSpPr>
            <a:cxnSpLocks noChangeShapeType="1"/>
          </p:cNvCxnSpPr>
          <p:nvPr/>
        </p:nvCxnSpPr>
        <p:spPr bwMode="auto">
          <a:xfrm rot="5400000">
            <a:off x="4364831" y="54840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5" name="TextBox 37"/>
          <p:cNvSpPr txBox="1">
            <a:spLocks noChangeArrowheads="1"/>
          </p:cNvSpPr>
          <p:nvPr/>
        </p:nvSpPr>
        <p:spPr bwMode="auto">
          <a:xfrm>
            <a:off x="4038600" y="5534025"/>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5,000</a:t>
            </a:r>
            <a:endParaRPr lang="en-US" altLang="en-US" sz="1200" b="0" dirty="0">
              <a:solidFill>
                <a:prstClr val="black"/>
              </a:solidFill>
            </a:endParaRPr>
          </a:p>
        </p:txBody>
      </p:sp>
      <p:cxnSp>
        <p:nvCxnSpPr>
          <p:cNvPr id="116" name="Straight Connector 34"/>
          <p:cNvCxnSpPr>
            <a:cxnSpLocks noChangeShapeType="1"/>
          </p:cNvCxnSpPr>
          <p:nvPr/>
        </p:nvCxnSpPr>
        <p:spPr bwMode="auto">
          <a:xfrm rot="5400000">
            <a:off x="1754981" y="54840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7" name="TextBox 37"/>
          <p:cNvSpPr txBox="1">
            <a:spLocks noChangeArrowheads="1"/>
          </p:cNvSpPr>
          <p:nvPr/>
        </p:nvSpPr>
        <p:spPr bwMode="auto">
          <a:xfrm>
            <a:off x="1448594" y="5534025"/>
            <a:ext cx="665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3,500</a:t>
            </a:r>
            <a:endParaRPr lang="en-US" altLang="en-US" sz="1200" b="0" dirty="0">
              <a:solidFill>
                <a:prstClr val="black"/>
              </a:solidFill>
            </a:endParaRPr>
          </a:p>
        </p:txBody>
      </p:sp>
      <p:cxnSp>
        <p:nvCxnSpPr>
          <p:cNvPr id="118" name="Straight Connector 34"/>
          <p:cNvCxnSpPr>
            <a:cxnSpLocks noChangeShapeType="1"/>
          </p:cNvCxnSpPr>
          <p:nvPr/>
        </p:nvCxnSpPr>
        <p:spPr bwMode="auto">
          <a:xfrm flipH="1">
            <a:off x="1293812" y="5257800"/>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9" name="Straight Connector 34"/>
          <p:cNvCxnSpPr>
            <a:cxnSpLocks noChangeShapeType="1"/>
          </p:cNvCxnSpPr>
          <p:nvPr/>
        </p:nvCxnSpPr>
        <p:spPr bwMode="auto">
          <a:xfrm flipH="1">
            <a:off x="1371600" y="5257800"/>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0" name="Straight Connector 34"/>
          <p:cNvCxnSpPr>
            <a:cxnSpLocks noChangeShapeType="1"/>
          </p:cNvCxnSpPr>
          <p:nvPr/>
        </p:nvCxnSpPr>
        <p:spPr bwMode="auto">
          <a:xfrm flipH="1">
            <a:off x="1371600" y="3715837"/>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1" name="Straight Connector 34"/>
          <p:cNvCxnSpPr>
            <a:cxnSpLocks noChangeShapeType="1"/>
          </p:cNvCxnSpPr>
          <p:nvPr/>
        </p:nvCxnSpPr>
        <p:spPr bwMode="auto">
          <a:xfrm flipH="1">
            <a:off x="1447800" y="3715837"/>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2" name="Straight Connector 34"/>
          <p:cNvCxnSpPr>
            <a:cxnSpLocks noChangeShapeType="1"/>
          </p:cNvCxnSpPr>
          <p:nvPr/>
        </p:nvCxnSpPr>
        <p:spPr bwMode="auto">
          <a:xfrm flipH="1">
            <a:off x="1066799" y="3487237"/>
            <a:ext cx="228601" cy="228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4" name="Straight Connector 34"/>
          <p:cNvCxnSpPr>
            <a:cxnSpLocks noChangeShapeType="1"/>
          </p:cNvCxnSpPr>
          <p:nvPr/>
        </p:nvCxnSpPr>
        <p:spPr bwMode="auto">
          <a:xfrm flipH="1">
            <a:off x="1066800" y="3581400"/>
            <a:ext cx="228601" cy="228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5" name="Straight Connector 34"/>
          <p:cNvCxnSpPr>
            <a:cxnSpLocks noChangeShapeType="1"/>
          </p:cNvCxnSpPr>
          <p:nvPr/>
        </p:nvCxnSpPr>
        <p:spPr bwMode="auto">
          <a:xfrm rot="5400000">
            <a:off x="2593181" y="38838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26" name="TextBox 37"/>
          <p:cNvSpPr txBox="1">
            <a:spLocks noChangeArrowheads="1"/>
          </p:cNvSpPr>
          <p:nvPr/>
        </p:nvSpPr>
        <p:spPr bwMode="auto">
          <a:xfrm>
            <a:off x="2286000" y="3933825"/>
            <a:ext cx="666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4,000</a:t>
            </a:r>
            <a:endParaRPr lang="en-US" altLang="en-US" sz="1200" b="0" dirty="0">
              <a:solidFill>
                <a:prstClr val="black"/>
              </a:solidFill>
            </a:endParaRPr>
          </a:p>
        </p:txBody>
      </p:sp>
      <p:cxnSp>
        <p:nvCxnSpPr>
          <p:cNvPr id="127" name="Straight Connector 34"/>
          <p:cNvCxnSpPr>
            <a:cxnSpLocks noChangeShapeType="1"/>
          </p:cNvCxnSpPr>
          <p:nvPr/>
        </p:nvCxnSpPr>
        <p:spPr bwMode="auto">
          <a:xfrm rot="5400000">
            <a:off x="3526631" y="38838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28" name="TextBox 37"/>
          <p:cNvSpPr txBox="1">
            <a:spLocks noChangeArrowheads="1"/>
          </p:cNvSpPr>
          <p:nvPr/>
        </p:nvSpPr>
        <p:spPr bwMode="auto">
          <a:xfrm>
            <a:off x="3211667" y="3933825"/>
            <a:ext cx="674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4,500</a:t>
            </a:r>
            <a:endParaRPr lang="en-US" altLang="en-US" sz="1200" b="0" dirty="0">
              <a:solidFill>
                <a:prstClr val="black"/>
              </a:solidFill>
            </a:endParaRPr>
          </a:p>
        </p:txBody>
      </p:sp>
      <p:cxnSp>
        <p:nvCxnSpPr>
          <p:cNvPr id="129" name="Straight Connector 34"/>
          <p:cNvCxnSpPr>
            <a:cxnSpLocks noChangeShapeType="1"/>
          </p:cNvCxnSpPr>
          <p:nvPr/>
        </p:nvCxnSpPr>
        <p:spPr bwMode="auto">
          <a:xfrm rot="5400000">
            <a:off x="4364831" y="38838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0" name="TextBox 37"/>
          <p:cNvSpPr txBox="1">
            <a:spLocks noChangeArrowheads="1"/>
          </p:cNvSpPr>
          <p:nvPr/>
        </p:nvSpPr>
        <p:spPr bwMode="auto">
          <a:xfrm>
            <a:off x="4038600" y="3933825"/>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5,000</a:t>
            </a:r>
            <a:endParaRPr lang="en-US" altLang="en-US" sz="1200" b="0" dirty="0">
              <a:solidFill>
                <a:prstClr val="black"/>
              </a:solidFill>
            </a:endParaRPr>
          </a:p>
        </p:txBody>
      </p:sp>
      <p:cxnSp>
        <p:nvCxnSpPr>
          <p:cNvPr id="131" name="Straight Connector 34"/>
          <p:cNvCxnSpPr>
            <a:cxnSpLocks noChangeShapeType="1"/>
          </p:cNvCxnSpPr>
          <p:nvPr/>
        </p:nvCxnSpPr>
        <p:spPr bwMode="auto">
          <a:xfrm rot="5400000">
            <a:off x="1754981" y="38838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2" name="TextBox 37"/>
          <p:cNvSpPr txBox="1">
            <a:spLocks noChangeArrowheads="1"/>
          </p:cNvSpPr>
          <p:nvPr/>
        </p:nvSpPr>
        <p:spPr bwMode="auto">
          <a:xfrm>
            <a:off x="1448594" y="3933825"/>
            <a:ext cx="665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3,500</a:t>
            </a:r>
            <a:endParaRPr lang="en-US" altLang="en-US" sz="1200" b="0" dirty="0">
              <a:solidFill>
                <a:prstClr val="black"/>
              </a:solidFill>
            </a:endParaRPr>
          </a:p>
        </p:txBody>
      </p:sp>
      <p:sp>
        <p:nvSpPr>
          <p:cNvPr id="83" name="TextBox 82"/>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211147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p:cNvSpPr/>
          <p:nvPr/>
        </p:nvSpPr>
        <p:spPr>
          <a:xfrm rot="10800000">
            <a:off x="592356"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42207" y="426720"/>
            <a:ext cx="6946132"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MACROECONOMIC EQUILIBRIUM</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23</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1"/>
            <a:ext cx="7315200" cy="17525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economy is at equilibrium where injections of spending (investment) equal withdrawals (saving), or:</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12" name="Round Diagonal Corner Rectangle 11"/>
          <p:cNvSpPr/>
          <p:nvPr/>
        </p:nvSpPr>
        <p:spPr>
          <a:xfrm>
            <a:off x="860368" y="2971800"/>
            <a:ext cx="6248490" cy="99280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860367" y="3164682"/>
            <a:ext cx="6248491" cy="646331"/>
          </a:xfrm>
          <a:prstGeom prst="rect">
            <a:avLst/>
          </a:prstGeom>
          <a:noFill/>
        </p:spPr>
        <p:txBody>
          <a:bodyPr wrap="square" rtlCol="0">
            <a:spAutoFit/>
          </a:bodyPr>
          <a:lstStyle/>
          <a:p>
            <a:pPr marL="0" lvl="1" algn="ctr"/>
            <a:r>
              <a:rPr lang="en-US" altLang="en-US" sz="3600" i="1" dirty="0" smtClean="0">
                <a:solidFill>
                  <a:prstClr val="white"/>
                </a:solidFill>
                <a:latin typeface="Arial" panose="020B0604020202020204" pitchFamily="34" charset="0"/>
                <a:cs typeface="Arial" panose="020B0604020202020204" pitchFamily="34" charset="0"/>
              </a:rPr>
              <a:t>I</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S</a:t>
            </a:r>
            <a:endParaRPr lang="en-US" altLang="en-US" sz="3600" i="1" dirty="0">
              <a:solidFill>
                <a:prstClr val="white"/>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304800" y="4191000"/>
            <a:ext cx="7283517" cy="17525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this point, there is no reason for the economy to change its level of output or income.</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18" name="TextBox 17"/>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98595003"/>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24</a:t>
            </a:fld>
            <a:endParaRPr lang="en-US" sz="1100" dirty="0">
              <a:solidFill>
                <a:schemeClr val="bg1"/>
              </a:solidFill>
              <a:latin typeface="Century Gothic" panose="020B0502020202020204" pitchFamily="34" charset="0"/>
            </a:endParaRPr>
          </a:p>
        </p:txBody>
      </p:sp>
      <p:pic>
        <p:nvPicPr>
          <p:cNvPr id="1026" name="Picture 2" descr="C:\Users\chiang\Dropbox\Eric Chiang - Jeremys slide files\Core3e_Lecture8_Chapter19\Core3e_Lecture8_Chapter19\Slide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 y="0"/>
            <a:ext cx="9147809" cy="65928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54809772"/>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07727"/>
            <a:ext cx="466826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MULTIPLIER EFFECT</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25</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19199"/>
            <a:ext cx="7543800" cy="24384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Occurs when an initial amount of spending causes income to grow by a larger amount</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The multiplier is calculated as:</a:t>
            </a:r>
          </a:p>
        </p:txBody>
      </p:sp>
      <p:sp>
        <p:nvSpPr>
          <p:cNvPr id="12" name="Round Diagonal Corner Rectangle 11"/>
          <p:cNvSpPr/>
          <p:nvPr/>
        </p:nvSpPr>
        <p:spPr>
          <a:xfrm>
            <a:off x="860368" y="3657600"/>
            <a:ext cx="6248490" cy="114520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860367" y="3926682"/>
            <a:ext cx="6248491" cy="646331"/>
          </a:xfrm>
          <a:prstGeom prst="rect">
            <a:avLst/>
          </a:prstGeom>
          <a:noFill/>
        </p:spPr>
        <p:txBody>
          <a:bodyPr wrap="square" rtlCol="0">
            <a:spAutoFit/>
          </a:bodyPr>
          <a:lstStyle/>
          <a:p>
            <a:pPr marL="0" lvl="1" algn="ctr"/>
            <a:r>
              <a:rPr lang="en-US" altLang="en-US" sz="3600" dirty="0" smtClean="0">
                <a:solidFill>
                  <a:prstClr val="white"/>
                </a:solidFill>
                <a:latin typeface="Arial" panose="020B0604020202020204" pitchFamily="34" charset="0"/>
                <a:cs typeface="Arial" panose="020B0604020202020204" pitchFamily="34" charset="0"/>
              </a:rPr>
              <a:t>1 / (1 − </a:t>
            </a:r>
            <a:r>
              <a:rPr lang="en-US" altLang="en-US" sz="3600" i="1" dirty="0" smtClean="0">
                <a:solidFill>
                  <a:prstClr val="white"/>
                </a:solidFill>
                <a:latin typeface="Arial" panose="020B0604020202020204" pitchFamily="34" charset="0"/>
                <a:cs typeface="Arial" panose="020B0604020202020204" pitchFamily="34" charset="0"/>
              </a:rPr>
              <a:t>MPC</a:t>
            </a:r>
            <a:r>
              <a:rPr lang="en-US" altLang="en-US" sz="3600" dirty="0" smtClean="0">
                <a:solidFill>
                  <a:prstClr val="white"/>
                </a:solidFill>
                <a:latin typeface="Arial" panose="020B0604020202020204" pitchFamily="34" charset="0"/>
                <a:cs typeface="Arial" panose="020B0604020202020204" pitchFamily="34" charset="0"/>
              </a:rPr>
              <a:t>)</a:t>
            </a:r>
            <a:endParaRPr lang="en-US" altLang="en-US" sz="3600" dirty="0">
              <a:solidFill>
                <a:prstClr val="white"/>
              </a:solidFill>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304800" y="4953001"/>
            <a:ext cx="7543800" cy="1219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The greater the MPC, the higher the spending multiplier.</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p:txBody>
      </p:sp>
      <p:sp>
        <p:nvSpPr>
          <p:cNvPr id="17" name="TextBox 16"/>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52042298"/>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sosceles Triangle 38"/>
          <p:cNvSpPr/>
          <p:nvPr/>
        </p:nvSpPr>
        <p:spPr>
          <a:xfrm rot="10800000">
            <a:off x="2057400" y="48006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Isosceles Triangle 39"/>
          <p:cNvSpPr/>
          <p:nvPr/>
        </p:nvSpPr>
        <p:spPr>
          <a:xfrm rot="10800000">
            <a:off x="914400" y="48006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Isosceles Triangle 35"/>
          <p:cNvSpPr/>
          <p:nvPr/>
        </p:nvSpPr>
        <p:spPr>
          <a:xfrm rot="10800000">
            <a:off x="3505200" y="33528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Isosceles Triangle 30"/>
          <p:cNvSpPr/>
          <p:nvPr/>
        </p:nvSpPr>
        <p:spPr>
          <a:xfrm rot="10800000">
            <a:off x="1752600" y="33528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93956" y="412941"/>
            <a:ext cx="7326044"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MULTIPLIER IN ACTION (</a:t>
            </a:r>
            <a:r>
              <a:rPr lang="en-US" sz="3300" i="1" dirty="0" smtClean="0">
                <a:solidFill>
                  <a:prstClr val="white"/>
                </a:solidFill>
                <a:latin typeface="Century Gothic" panose="020B0502020202020204" pitchFamily="34" charset="0"/>
              </a:rPr>
              <a:t>MPC</a:t>
            </a:r>
            <a:r>
              <a:rPr lang="en-US" sz="3300" dirty="0" smtClean="0">
                <a:solidFill>
                  <a:prstClr val="white"/>
                </a:solidFill>
                <a:latin typeface="Century Gothic" panose="020B0502020202020204" pitchFamily="34" charset="0"/>
              </a:rPr>
              <a:t> = 0.8)</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0668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26</a:t>
            </a:fld>
            <a:endParaRPr lang="en-US" sz="1100" dirty="0">
              <a:solidFill>
                <a:prstClr val="white"/>
              </a:solidFill>
              <a:latin typeface="Century Gothic" panose="020B0502020202020204" pitchFamily="34" charset="0"/>
            </a:endParaRPr>
          </a:p>
        </p:txBody>
      </p:sp>
      <p:sp>
        <p:nvSpPr>
          <p:cNvPr id="17" name="Rectangle 16"/>
          <p:cNvSpPr/>
          <p:nvPr/>
        </p:nvSpPr>
        <p:spPr>
          <a:xfrm>
            <a:off x="2476498" y="1200329"/>
            <a:ext cx="4632359" cy="9144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Parallelogram 17"/>
          <p:cNvSpPr/>
          <p:nvPr/>
        </p:nvSpPr>
        <p:spPr>
          <a:xfrm>
            <a:off x="1577478" y="2343329"/>
            <a:ext cx="3223122" cy="1219200"/>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Parallelogram 18"/>
          <p:cNvSpPr/>
          <p:nvPr/>
        </p:nvSpPr>
        <p:spPr>
          <a:xfrm>
            <a:off x="1882278" y="2343329"/>
            <a:ext cx="2918322"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Isosceles Triangle 19"/>
          <p:cNvSpPr/>
          <p:nvPr/>
        </p:nvSpPr>
        <p:spPr>
          <a:xfrm rot="10800000">
            <a:off x="2819400" y="17526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1741239" y="2811959"/>
            <a:ext cx="2655639" cy="769441"/>
          </a:xfrm>
          <a:prstGeom prst="rect">
            <a:avLst/>
          </a:prstGeom>
          <a:noFill/>
        </p:spPr>
        <p:txBody>
          <a:bodyPr wrap="square" rtlCol="0">
            <a:spAutoFit/>
          </a:bodyPr>
          <a:lstStyle/>
          <a:p>
            <a:pPr algn="ctr"/>
            <a:r>
              <a:rPr lang="en-US" sz="4400" dirty="0" smtClean="0">
                <a:solidFill>
                  <a:prstClr val="white"/>
                </a:solidFill>
                <a:latin typeface="Century Gothic" panose="020B0502020202020204" pitchFamily="34" charset="0"/>
              </a:rPr>
              <a:t>$80</a:t>
            </a:r>
            <a:endParaRPr lang="en-US" sz="4400" dirty="0">
              <a:solidFill>
                <a:prstClr val="white"/>
              </a:solidFill>
              <a:latin typeface="Century Gothic" panose="020B0502020202020204" pitchFamily="34" charset="0"/>
            </a:endParaRPr>
          </a:p>
        </p:txBody>
      </p:sp>
      <p:sp>
        <p:nvSpPr>
          <p:cNvPr id="22" name="TextBox 21"/>
          <p:cNvSpPr txBox="1"/>
          <p:nvPr/>
        </p:nvSpPr>
        <p:spPr>
          <a:xfrm>
            <a:off x="1882278" y="2267129"/>
            <a:ext cx="2743200"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SPEND</a:t>
            </a:r>
            <a:endParaRPr lang="en-US" sz="3300" dirty="0">
              <a:solidFill>
                <a:prstClr val="black">
                  <a:lumMod val="65000"/>
                  <a:lumOff val="35000"/>
                </a:prstClr>
              </a:solidFill>
              <a:latin typeface="Century Gothic" panose="020B0502020202020204" pitchFamily="34" charset="0"/>
            </a:endParaRPr>
          </a:p>
        </p:txBody>
      </p:sp>
      <p:sp>
        <p:nvSpPr>
          <p:cNvPr id="23" name="Parallelogram 22"/>
          <p:cNvSpPr/>
          <p:nvPr/>
        </p:nvSpPr>
        <p:spPr>
          <a:xfrm>
            <a:off x="4495800" y="2343329"/>
            <a:ext cx="3223122" cy="1219200"/>
          </a:xfrm>
          <a:prstGeom prst="parallelogram">
            <a:avLst>
              <a:gd name="adj" fmla="val 38960"/>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Parallelogram 23"/>
          <p:cNvSpPr/>
          <p:nvPr/>
        </p:nvSpPr>
        <p:spPr>
          <a:xfrm>
            <a:off x="4800600" y="2343329"/>
            <a:ext cx="2918322" cy="457200"/>
          </a:xfrm>
          <a:prstGeom prst="parallelogram">
            <a:avLst>
              <a:gd name="adj" fmla="val 38960"/>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Isosceles Triangle 24"/>
          <p:cNvSpPr/>
          <p:nvPr/>
        </p:nvSpPr>
        <p:spPr>
          <a:xfrm rot="10800000">
            <a:off x="5867400" y="1752600"/>
            <a:ext cx="838200" cy="60067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4659561" y="2811959"/>
            <a:ext cx="2655639" cy="769441"/>
          </a:xfrm>
          <a:prstGeom prst="rect">
            <a:avLst/>
          </a:prstGeom>
          <a:noFill/>
        </p:spPr>
        <p:txBody>
          <a:bodyPr wrap="square" rtlCol="0">
            <a:spAutoFit/>
          </a:bodyPr>
          <a:lstStyle/>
          <a:p>
            <a:pPr algn="ctr"/>
            <a:r>
              <a:rPr lang="en-US" sz="4400" dirty="0" smtClean="0">
                <a:solidFill>
                  <a:prstClr val="white"/>
                </a:solidFill>
                <a:latin typeface="Century Gothic" panose="020B0502020202020204" pitchFamily="34" charset="0"/>
              </a:rPr>
              <a:t>$20</a:t>
            </a:r>
            <a:endParaRPr lang="en-US" sz="4400" dirty="0">
              <a:solidFill>
                <a:prstClr val="white"/>
              </a:solidFill>
              <a:latin typeface="Century Gothic" panose="020B0502020202020204" pitchFamily="34" charset="0"/>
            </a:endParaRPr>
          </a:p>
        </p:txBody>
      </p:sp>
      <p:sp>
        <p:nvSpPr>
          <p:cNvPr id="27" name="TextBox 26"/>
          <p:cNvSpPr txBox="1"/>
          <p:nvPr/>
        </p:nvSpPr>
        <p:spPr>
          <a:xfrm>
            <a:off x="4800600" y="2267129"/>
            <a:ext cx="2743200"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SAVE</a:t>
            </a:r>
            <a:endParaRPr lang="en-US" sz="3300" dirty="0">
              <a:solidFill>
                <a:prstClr val="black">
                  <a:lumMod val="65000"/>
                  <a:lumOff val="35000"/>
                </a:prstClr>
              </a:solidFill>
              <a:latin typeface="Century Gothic" panose="020B0502020202020204" pitchFamily="34" charset="0"/>
            </a:endParaRPr>
          </a:p>
        </p:txBody>
      </p:sp>
      <p:sp>
        <p:nvSpPr>
          <p:cNvPr id="28" name="TextBox 27"/>
          <p:cNvSpPr txBox="1"/>
          <p:nvPr/>
        </p:nvSpPr>
        <p:spPr>
          <a:xfrm>
            <a:off x="2667000" y="1200329"/>
            <a:ext cx="4321878" cy="923330"/>
          </a:xfrm>
          <a:prstGeom prst="rect">
            <a:avLst/>
          </a:prstGeom>
          <a:noFill/>
        </p:spPr>
        <p:txBody>
          <a:bodyPr wrap="square" rtlCol="0">
            <a:spAutoFit/>
          </a:bodyPr>
          <a:lstStyle/>
          <a:p>
            <a:pPr algn="ctr"/>
            <a:r>
              <a:rPr lang="en-US" sz="5400" dirty="0" smtClean="0">
                <a:solidFill>
                  <a:prstClr val="white"/>
                </a:solidFill>
                <a:latin typeface="Century Gothic" panose="020B0502020202020204" pitchFamily="34" charset="0"/>
              </a:rPr>
              <a:t>$100 CASH</a:t>
            </a:r>
            <a:endParaRPr lang="en-US" sz="5400" dirty="0">
              <a:solidFill>
                <a:prstClr val="white"/>
              </a:solidFill>
              <a:latin typeface="Century Gothic" panose="020B0502020202020204" pitchFamily="34" charset="0"/>
            </a:endParaRPr>
          </a:p>
        </p:txBody>
      </p:sp>
      <p:sp>
        <p:nvSpPr>
          <p:cNvPr id="29" name="Parallelogram 28"/>
          <p:cNvSpPr/>
          <p:nvPr/>
        </p:nvSpPr>
        <p:spPr>
          <a:xfrm>
            <a:off x="620960" y="3962400"/>
            <a:ext cx="2655639" cy="1066800"/>
          </a:xfrm>
          <a:prstGeom prst="parallelogram">
            <a:avLst>
              <a:gd name="adj" fmla="val 45553"/>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Parallelogram 29"/>
          <p:cNvSpPr/>
          <p:nvPr/>
        </p:nvSpPr>
        <p:spPr>
          <a:xfrm>
            <a:off x="914399" y="3962400"/>
            <a:ext cx="2362201"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TextBox 31"/>
          <p:cNvSpPr txBox="1"/>
          <p:nvPr/>
        </p:nvSpPr>
        <p:spPr>
          <a:xfrm>
            <a:off x="838199" y="4343400"/>
            <a:ext cx="2057401" cy="707886"/>
          </a:xfrm>
          <a:prstGeom prst="rect">
            <a:avLst/>
          </a:prstGeom>
          <a:noFill/>
        </p:spPr>
        <p:txBody>
          <a:bodyPr wrap="square" rtlCol="0">
            <a:spAutoFit/>
          </a:bodyPr>
          <a:lstStyle/>
          <a:p>
            <a:pPr algn="ctr"/>
            <a:r>
              <a:rPr lang="en-US" sz="4000" dirty="0" smtClean="0">
                <a:solidFill>
                  <a:prstClr val="white"/>
                </a:solidFill>
                <a:latin typeface="Century Gothic" panose="020B0502020202020204" pitchFamily="34" charset="0"/>
              </a:rPr>
              <a:t>$64</a:t>
            </a:r>
            <a:endParaRPr lang="en-US" sz="4000" dirty="0">
              <a:solidFill>
                <a:prstClr val="white"/>
              </a:solidFill>
              <a:latin typeface="Century Gothic" panose="020B0502020202020204" pitchFamily="34" charset="0"/>
            </a:endParaRPr>
          </a:p>
        </p:txBody>
      </p:sp>
      <p:sp>
        <p:nvSpPr>
          <p:cNvPr id="33" name="TextBox 32"/>
          <p:cNvSpPr txBox="1"/>
          <p:nvPr/>
        </p:nvSpPr>
        <p:spPr>
          <a:xfrm>
            <a:off x="838199" y="3886200"/>
            <a:ext cx="2362199"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SPEND</a:t>
            </a:r>
            <a:endParaRPr lang="en-US" sz="3300" dirty="0">
              <a:solidFill>
                <a:prstClr val="black">
                  <a:lumMod val="65000"/>
                  <a:lumOff val="35000"/>
                </a:prstClr>
              </a:solidFill>
              <a:latin typeface="Century Gothic" panose="020B0502020202020204" pitchFamily="34" charset="0"/>
            </a:endParaRPr>
          </a:p>
        </p:txBody>
      </p:sp>
      <p:sp>
        <p:nvSpPr>
          <p:cNvPr id="34" name="Parallelogram 33"/>
          <p:cNvSpPr/>
          <p:nvPr/>
        </p:nvSpPr>
        <p:spPr>
          <a:xfrm>
            <a:off x="3069058" y="3981271"/>
            <a:ext cx="2569741" cy="1047929"/>
          </a:xfrm>
          <a:prstGeom prst="parallelogram">
            <a:avLst>
              <a:gd name="adj" fmla="val 38960"/>
            </a:avLst>
          </a:prstGeom>
          <a:solidFill>
            <a:schemeClr val="bg1">
              <a:lumMod val="6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Parallelogram 34"/>
          <p:cNvSpPr/>
          <p:nvPr/>
        </p:nvSpPr>
        <p:spPr>
          <a:xfrm>
            <a:off x="3352800" y="3962400"/>
            <a:ext cx="2286000" cy="457200"/>
          </a:xfrm>
          <a:prstGeom prst="parallelogram">
            <a:avLst>
              <a:gd name="adj" fmla="val 38960"/>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TextBox 36"/>
          <p:cNvSpPr txBox="1"/>
          <p:nvPr/>
        </p:nvSpPr>
        <p:spPr>
          <a:xfrm>
            <a:off x="3249861" y="4343400"/>
            <a:ext cx="1969839" cy="707886"/>
          </a:xfrm>
          <a:prstGeom prst="rect">
            <a:avLst/>
          </a:prstGeom>
          <a:noFill/>
        </p:spPr>
        <p:txBody>
          <a:bodyPr wrap="square" rtlCol="0">
            <a:spAutoFit/>
          </a:bodyPr>
          <a:lstStyle/>
          <a:p>
            <a:pPr algn="ctr"/>
            <a:r>
              <a:rPr lang="en-US" sz="4000" dirty="0" smtClean="0">
                <a:solidFill>
                  <a:prstClr val="white"/>
                </a:solidFill>
                <a:latin typeface="Century Gothic" panose="020B0502020202020204" pitchFamily="34" charset="0"/>
              </a:rPr>
              <a:t>$16</a:t>
            </a:r>
            <a:endParaRPr lang="en-US" sz="4000" dirty="0">
              <a:solidFill>
                <a:prstClr val="white"/>
              </a:solidFill>
              <a:latin typeface="Century Gothic" panose="020B0502020202020204" pitchFamily="34" charset="0"/>
            </a:endParaRPr>
          </a:p>
        </p:txBody>
      </p:sp>
      <p:sp>
        <p:nvSpPr>
          <p:cNvPr id="38" name="TextBox 37"/>
          <p:cNvSpPr txBox="1"/>
          <p:nvPr/>
        </p:nvSpPr>
        <p:spPr>
          <a:xfrm>
            <a:off x="3352800" y="3886200"/>
            <a:ext cx="2133600" cy="600164"/>
          </a:xfrm>
          <a:prstGeom prst="rect">
            <a:avLst/>
          </a:prstGeom>
          <a:noFill/>
        </p:spPr>
        <p:txBody>
          <a:bodyPr wrap="square" rtlCol="0">
            <a:spAutoFit/>
          </a:bodyPr>
          <a:lstStyle/>
          <a:p>
            <a:pPr algn="ctr"/>
            <a:r>
              <a:rPr lang="en-US" sz="3300" dirty="0" smtClean="0">
                <a:solidFill>
                  <a:prstClr val="black">
                    <a:lumMod val="65000"/>
                    <a:lumOff val="35000"/>
                  </a:prstClr>
                </a:solidFill>
                <a:latin typeface="Century Gothic" panose="020B0502020202020204" pitchFamily="34" charset="0"/>
              </a:rPr>
              <a:t>SAVE</a:t>
            </a:r>
            <a:endParaRPr lang="en-US" sz="3300" dirty="0">
              <a:solidFill>
                <a:prstClr val="black">
                  <a:lumMod val="65000"/>
                  <a:lumOff val="35000"/>
                </a:prstClr>
              </a:solidFill>
              <a:latin typeface="Century Gothic" panose="020B0502020202020204" pitchFamily="34" charset="0"/>
            </a:endParaRPr>
          </a:p>
        </p:txBody>
      </p:sp>
      <p:sp>
        <p:nvSpPr>
          <p:cNvPr id="41" name="Parallelogram 40"/>
          <p:cNvSpPr/>
          <p:nvPr/>
        </p:nvSpPr>
        <p:spPr>
          <a:xfrm>
            <a:off x="76201" y="5461576"/>
            <a:ext cx="1828799" cy="1009471"/>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Parallelogram 41"/>
          <p:cNvSpPr/>
          <p:nvPr/>
        </p:nvSpPr>
        <p:spPr>
          <a:xfrm>
            <a:off x="293439" y="5461576"/>
            <a:ext cx="1611561"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TextBox 42"/>
          <p:cNvSpPr txBox="1"/>
          <p:nvPr/>
        </p:nvSpPr>
        <p:spPr>
          <a:xfrm>
            <a:off x="-228600" y="5861447"/>
            <a:ext cx="2198439" cy="615553"/>
          </a:xfrm>
          <a:prstGeom prst="rect">
            <a:avLst/>
          </a:prstGeom>
          <a:noFill/>
        </p:spPr>
        <p:txBody>
          <a:bodyPr wrap="square" rtlCol="0">
            <a:spAutoFit/>
          </a:bodyPr>
          <a:lstStyle/>
          <a:p>
            <a:pPr algn="ctr"/>
            <a:r>
              <a:rPr lang="en-US" sz="3400" dirty="0" smtClean="0">
                <a:solidFill>
                  <a:prstClr val="white"/>
                </a:solidFill>
                <a:latin typeface="Century Gothic" panose="020B0502020202020204" pitchFamily="34" charset="0"/>
              </a:rPr>
              <a:t>$51.20</a:t>
            </a:r>
            <a:endParaRPr lang="en-US" sz="3400" dirty="0">
              <a:solidFill>
                <a:prstClr val="white"/>
              </a:solidFill>
              <a:latin typeface="Century Gothic" panose="020B0502020202020204" pitchFamily="34" charset="0"/>
            </a:endParaRPr>
          </a:p>
        </p:txBody>
      </p:sp>
      <p:sp>
        <p:nvSpPr>
          <p:cNvPr id="44" name="TextBox 43"/>
          <p:cNvSpPr txBox="1"/>
          <p:nvPr/>
        </p:nvSpPr>
        <p:spPr>
          <a:xfrm>
            <a:off x="316161" y="5404247"/>
            <a:ext cx="1588839" cy="553998"/>
          </a:xfrm>
          <a:prstGeom prst="rect">
            <a:avLst/>
          </a:prstGeom>
          <a:noFill/>
        </p:spPr>
        <p:txBody>
          <a:bodyPr wrap="square" rtlCol="0">
            <a:spAutoFit/>
          </a:bodyPr>
          <a:lstStyle/>
          <a:p>
            <a:pPr algn="ctr"/>
            <a:r>
              <a:rPr lang="en-US" sz="3000" dirty="0" smtClean="0">
                <a:solidFill>
                  <a:prstClr val="black">
                    <a:lumMod val="65000"/>
                    <a:lumOff val="35000"/>
                  </a:prstClr>
                </a:solidFill>
                <a:latin typeface="Century Gothic" panose="020B0502020202020204" pitchFamily="34" charset="0"/>
              </a:rPr>
              <a:t>SPEND</a:t>
            </a:r>
            <a:endParaRPr lang="en-US" sz="3000" dirty="0">
              <a:solidFill>
                <a:prstClr val="black">
                  <a:lumMod val="65000"/>
                  <a:lumOff val="35000"/>
                </a:prstClr>
              </a:solidFill>
              <a:latin typeface="Century Gothic" panose="020B0502020202020204" pitchFamily="34" charset="0"/>
            </a:endParaRPr>
          </a:p>
        </p:txBody>
      </p:sp>
      <p:sp>
        <p:nvSpPr>
          <p:cNvPr id="49" name="Parallelogram 48"/>
          <p:cNvSpPr/>
          <p:nvPr/>
        </p:nvSpPr>
        <p:spPr>
          <a:xfrm>
            <a:off x="1763962" y="5467529"/>
            <a:ext cx="1828799" cy="1009471"/>
          </a:xfrm>
          <a:prstGeom prst="parallelogram">
            <a:avLst>
              <a:gd name="adj" fmla="val 38960"/>
            </a:avLst>
          </a:prstGeom>
          <a:solidFill>
            <a:schemeClr val="bg1">
              <a:lumMod val="6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Parallelogram 49"/>
          <p:cNvSpPr/>
          <p:nvPr/>
        </p:nvSpPr>
        <p:spPr>
          <a:xfrm>
            <a:off x="1981200" y="5467529"/>
            <a:ext cx="1611561" cy="457200"/>
          </a:xfrm>
          <a:prstGeom prst="parallelogram">
            <a:avLst>
              <a:gd name="adj" fmla="val 38960"/>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TextBox 50"/>
          <p:cNvSpPr txBox="1"/>
          <p:nvPr/>
        </p:nvSpPr>
        <p:spPr>
          <a:xfrm>
            <a:off x="1459161" y="5867400"/>
            <a:ext cx="2198439" cy="615553"/>
          </a:xfrm>
          <a:prstGeom prst="rect">
            <a:avLst/>
          </a:prstGeom>
          <a:noFill/>
        </p:spPr>
        <p:txBody>
          <a:bodyPr wrap="square" rtlCol="0">
            <a:spAutoFit/>
          </a:bodyPr>
          <a:lstStyle/>
          <a:p>
            <a:pPr algn="ctr"/>
            <a:r>
              <a:rPr lang="en-US" sz="3400" dirty="0" smtClean="0">
                <a:solidFill>
                  <a:prstClr val="white"/>
                </a:solidFill>
                <a:latin typeface="Century Gothic" panose="020B0502020202020204" pitchFamily="34" charset="0"/>
              </a:rPr>
              <a:t>$12.80</a:t>
            </a:r>
            <a:endParaRPr lang="en-US" sz="3400" dirty="0">
              <a:solidFill>
                <a:prstClr val="white"/>
              </a:solidFill>
              <a:latin typeface="Century Gothic" panose="020B0502020202020204" pitchFamily="34" charset="0"/>
            </a:endParaRPr>
          </a:p>
        </p:txBody>
      </p:sp>
      <p:sp>
        <p:nvSpPr>
          <p:cNvPr id="52" name="TextBox 51"/>
          <p:cNvSpPr txBox="1"/>
          <p:nvPr/>
        </p:nvSpPr>
        <p:spPr>
          <a:xfrm>
            <a:off x="2003922" y="5410200"/>
            <a:ext cx="1588839" cy="553998"/>
          </a:xfrm>
          <a:prstGeom prst="rect">
            <a:avLst/>
          </a:prstGeom>
          <a:noFill/>
        </p:spPr>
        <p:txBody>
          <a:bodyPr wrap="square" rtlCol="0">
            <a:spAutoFit/>
          </a:bodyPr>
          <a:lstStyle/>
          <a:p>
            <a:pPr algn="ctr"/>
            <a:r>
              <a:rPr lang="en-US" sz="3000" dirty="0" smtClean="0">
                <a:solidFill>
                  <a:prstClr val="black">
                    <a:lumMod val="65000"/>
                    <a:lumOff val="35000"/>
                  </a:prstClr>
                </a:solidFill>
                <a:latin typeface="Century Gothic" panose="020B0502020202020204" pitchFamily="34" charset="0"/>
              </a:rPr>
              <a:t>SAVE</a:t>
            </a:r>
            <a:endParaRPr lang="en-US" sz="3000" dirty="0">
              <a:solidFill>
                <a:prstClr val="black">
                  <a:lumMod val="65000"/>
                  <a:lumOff val="35000"/>
                </a:prstClr>
              </a:solidFill>
              <a:latin typeface="Century Gothic" panose="020B0502020202020204" pitchFamily="34" charset="0"/>
            </a:endParaRPr>
          </a:p>
        </p:txBody>
      </p:sp>
      <p:sp>
        <p:nvSpPr>
          <p:cNvPr id="53" name="Content Placeholder 2"/>
          <p:cNvSpPr txBox="1">
            <a:spLocks/>
          </p:cNvSpPr>
          <p:nvPr/>
        </p:nvSpPr>
        <p:spPr>
          <a:xfrm>
            <a:off x="3962400" y="5626894"/>
            <a:ext cx="3484142" cy="77390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prstClr val="black">
                    <a:lumMod val="75000"/>
                    <a:lumOff val="25000"/>
                  </a:prstClr>
                </a:solidFill>
                <a:latin typeface="Arial" panose="020B0604020202020204" pitchFamily="34" charset="0"/>
                <a:cs typeface="Arial" panose="020B0604020202020204" pitchFamily="34" charset="0"/>
              </a:rPr>
              <a:t>AND SO ON…</a:t>
            </a:r>
            <a:endParaRPr lang="en-US" altLang="en-US" sz="3600"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45" name="TextBox 44"/>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92198757"/>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93370" y="426720"/>
            <a:ext cx="466826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MULTIPLIER EFFECT</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27</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543800" cy="49530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The total potential effect on income equals the initial change in spending times the multiplier.</a:t>
            </a:r>
          </a:p>
          <a:p>
            <a:pPr marL="457200" indent="-457200" algn="l">
              <a:buClr>
                <a:prstClr val="black">
                  <a:lumMod val="65000"/>
                  <a:lumOff val="35000"/>
                </a:prstClr>
              </a:buClr>
              <a:buFont typeface="Wingdings" panose="05000000000000000000" pitchFamily="2" charset="2"/>
              <a:buChar char="Ü"/>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When </a:t>
            </a:r>
            <a:r>
              <a:rPr lang="en-US" altLang="en-US" sz="3600" i="1" dirty="0" smtClean="0">
                <a:solidFill>
                  <a:prstClr val="black">
                    <a:lumMod val="50000"/>
                    <a:lumOff val="50000"/>
                  </a:prstClr>
                </a:solidFill>
                <a:latin typeface="Arial" panose="020B0604020202020204" pitchFamily="34" charset="0"/>
                <a:cs typeface="Arial" panose="020B0604020202020204" pitchFamily="34" charset="0"/>
              </a:rPr>
              <a:t>MPC</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 = 0.8, the potential increase in income from a $100 increase in spending is $100 </a:t>
            </a:r>
            <a:r>
              <a:rPr lang="en-US" altLang="en-US" sz="3600" b="1" dirty="0" smtClean="0">
                <a:solidFill>
                  <a:prstClr val="black">
                    <a:lumMod val="50000"/>
                    <a:lumOff val="50000"/>
                  </a:prstClr>
                </a:solidFill>
                <a:latin typeface="Arial" panose="020B0604020202020204" pitchFamily="34" charset="0"/>
                <a:cs typeface="Arial" panose="020B0604020202020204" pitchFamily="34" charset="0"/>
                <a:sym typeface="Symbol"/>
              </a:rPr>
              <a:t></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 5 = $500. </a:t>
            </a:r>
            <a:r>
              <a:rPr lang="en-US" altLang="en-US" sz="3600" dirty="0">
                <a:solidFill>
                  <a:prstClr val="black">
                    <a:lumMod val="50000"/>
                    <a:lumOff val="50000"/>
                  </a:prstClr>
                </a:solidFill>
                <a:latin typeface="Arial" panose="020B0604020202020204" pitchFamily="34" charset="0"/>
                <a:cs typeface="Arial" panose="020B0604020202020204" pitchFamily="34" charset="0"/>
              </a:rPr>
              <a:t>S</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aving will also increase by $100.</a:t>
            </a:r>
          </a:p>
        </p:txBody>
      </p:sp>
      <p:sp>
        <p:nvSpPr>
          <p:cNvPr id="12" name="TextBox 11"/>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91448864"/>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1" y="152400"/>
            <a:ext cx="73152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315201"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76200" y="223391"/>
            <a:ext cx="7391401"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SAVING AND INVESTMENT</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28</a:t>
            </a:fld>
            <a:endParaRPr lang="en-US" sz="1100" dirty="0">
              <a:solidFill>
                <a:prstClr val="white"/>
              </a:solidFill>
              <a:latin typeface="Century Gothic" panose="020B0502020202020204" pitchFamily="34" charset="0"/>
            </a:endParaRPr>
          </a:p>
        </p:txBody>
      </p:sp>
      <p:cxnSp>
        <p:nvCxnSpPr>
          <p:cNvPr id="38" name="Straight Connector 9"/>
          <p:cNvCxnSpPr>
            <a:cxnSpLocks noChangeShapeType="1"/>
          </p:cNvCxnSpPr>
          <p:nvPr/>
        </p:nvCxnSpPr>
        <p:spPr bwMode="auto">
          <a:xfrm>
            <a:off x="1208088" y="3429000"/>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33"/>
          <p:cNvCxnSpPr>
            <a:cxnSpLocks noChangeShapeType="1"/>
          </p:cNvCxnSpPr>
          <p:nvPr/>
        </p:nvCxnSpPr>
        <p:spPr bwMode="auto">
          <a:xfrm rot="5400000">
            <a:off x="2974182" y="3350419"/>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34"/>
          <p:cNvCxnSpPr>
            <a:cxnSpLocks noChangeShapeType="1"/>
          </p:cNvCxnSpPr>
          <p:nvPr/>
        </p:nvCxnSpPr>
        <p:spPr bwMode="auto">
          <a:xfrm rot="5400000">
            <a:off x="3886993" y="33504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Box 36"/>
          <p:cNvSpPr txBox="1">
            <a:spLocks noChangeArrowheads="1"/>
          </p:cNvSpPr>
          <p:nvPr/>
        </p:nvSpPr>
        <p:spPr bwMode="auto">
          <a:xfrm>
            <a:off x="2924174" y="3429000"/>
            <a:ext cx="428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4.0</a:t>
            </a:r>
            <a:endParaRPr lang="en-US" altLang="en-US" sz="1200" b="0" dirty="0">
              <a:solidFill>
                <a:prstClr val="black"/>
              </a:solidFill>
            </a:endParaRPr>
          </a:p>
        </p:txBody>
      </p:sp>
      <p:sp>
        <p:nvSpPr>
          <p:cNvPr id="59" name="TextBox 37"/>
          <p:cNvSpPr txBox="1">
            <a:spLocks noChangeArrowheads="1"/>
          </p:cNvSpPr>
          <p:nvPr/>
        </p:nvSpPr>
        <p:spPr bwMode="auto">
          <a:xfrm>
            <a:off x="3698874" y="3429000"/>
            <a:ext cx="492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4.4</a:t>
            </a:r>
            <a:endParaRPr lang="en-US" altLang="en-US" sz="1200" b="0" dirty="0">
              <a:solidFill>
                <a:prstClr val="black"/>
              </a:solidFill>
            </a:endParaRPr>
          </a:p>
        </p:txBody>
      </p:sp>
      <p:sp>
        <p:nvSpPr>
          <p:cNvPr id="60" name="Text Box 13"/>
          <p:cNvSpPr txBox="1">
            <a:spLocks noChangeArrowheads="1"/>
          </p:cNvSpPr>
          <p:nvPr/>
        </p:nvSpPr>
        <p:spPr bwMode="auto">
          <a:xfrm rot="-5400000">
            <a:off x="-1090421" y="3033697"/>
            <a:ext cx="3159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SAVING AND INVESTMENT</a:t>
            </a:r>
            <a:endParaRPr lang="en-US" altLang="en-US" sz="1800" dirty="0">
              <a:solidFill>
                <a:prstClr val="black">
                  <a:lumMod val="75000"/>
                  <a:lumOff val="25000"/>
                </a:prstClr>
              </a:solidFill>
            </a:endParaRPr>
          </a:p>
        </p:txBody>
      </p:sp>
      <p:sp>
        <p:nvSpPr>
          <p:cNvPr id="61" name="Text Box 10"/>
          <p:cNvSpPr txBox="1">
            <a:spLocks noChangeArrowheads="1"/>
          </p:cNvSpPr>
          <p:nvPr/>
        </p:nvSpPr>
        <p:spPr bwMode="auto">
          <a:xfrm>
            <a:off x="1676400" y="3810000"/>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INCOME (thousands)</a:t>
            </a:r>
            <a:endParaRPr lang="en-US" altLang="en-US" sz="1800" dirty="0">
              <a:solidFill>
                <a:prstClr val="black">
                  <a:lumMod val="75000"/>
                  <a:lumOff val="25000"/>
                </a:prstClr>
              </a:solidFill>
            </a:endParaRPr>
          </a:p>
        </p:txBody>
      </p:sp>
      <p:sp>
        <p:nvSpPr>
          <p:cNvPr id="62" name="TextBox 37"/>
          <p:cNvSpPr txBox="1">
            <a:spLocks noChangeArrowheads="1"/>
          </p:cNvSpPr>
          <p:nvPr/>
        </p:nvSpPr>
        <p:spPr bwMode="auto">
          <a:xfrm>
            <a:off x="4514057" y="3429000"/>
            <a:ext cx="438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4.8</a:t>
            </a:r>
            <a:endParaRPr lang="en-US" altLang="en-US" sz="1200" b="0" dirty="0">
              <a:solidFill>
                <a:prstClr val="black"/>
              </a:solidFill>
            </a:endParaRPr>
          </a:p>
        </p:txBody>
      </p:sp>
      <p:cxnSp>
        <p:nvCxnSpPr>
          <p:cNvPr id="63" name="Straight Connector 34"/>
          <p:cNvCxnSpPr>
            <a:cxnSpLocks noChangeShapeType="1"/>
          </p:cNvCxnSpPr>
          <p:nvPr/>
        </p:nvCxnSpPr>
        <p:spPr bwMode="auto">
          <a:xfrm rot="5400000">
            <a:off x="4648994" y="33504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34"/>
          <p:cNvCxnSpPr>
            <a:cxnSpLocks noChangeShapeType="1"/>
            <a:stCxn id="45" idx="4"/>
          </p:cNvCxnSpPr>
          <p:nvPr/>
        </p:nvCxnSpPr>
        <p:spPr bwMode="auto">
          <a:xfrm>
            <a:off x="3947160" y="2773680"/>
            <a:ext cx="0" cy="646747"/>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0" name="Line 17"/>
          <p:cNvSpPr>
            <a:spLocks noChangeShapeType="1"/>
          </p:cNvSpPr>
          <p:nvPr/>
        </p:nvSpPr>
        <p:spPr bwMode="auto">
          <a:xfrm flipV="1">
            <a:off x="1219199" y="2714624"/>
            <a:ext cx="4495802"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35" name="Straight Connector 7"/>
          <p:cNvCxnSpPr>
            <a:cxnSpLocks noChangeShapeType="1"/>
          </p:cNvCxnSpPr>
          <p:nvPr/>
        </p:nvCxnSpPr>
        <p:spPr bwMode="auto">
          <a:xfrm flipH="1">
            <a:off x="1206500" y="1058863"/>
            <a:ext cx="1588" cy="427513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21"/>
          <p:cNvCxnSpPr>
            <a:cxnSpLocks noChangeShapeType="1"/>
          </p:cNvCxnSpPr>
          <p:nvPr/>
        </p:nvCxnSpPr>
        <p:spPr bwMode="auto">
          <a:xfrm rot="10800000">
            <a:off x="1054100" y="27559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25"/>
          <p:cNvSpPr txBox="1">
            <a:spLocks noChangeArrowheads="1"/>
          </p:cNvSpPr>
          <p:nvPr/>
        </p:nvSpPr>
        <p:spPr bwMode="auto">
          <a:xfrm>
            <a:off x="635000" y="26193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a:t>
            </a:r>
            <a:endParaRPr lang="en-US" altLang="en-US" sz="1200" b="0" dirty="0">
              <a:solidFill>
                <a:prstClr val="black"/>
              </a:solidFill>
            </a:endParaRPr>
          </a:p>
        </p:txBody>
      </p:sp>
      <p:cxnSp>
        <p:nvCxnSpPr>
          <p:cNvPr id="64" name="Straight Connector 23"/>
          <p:cNvCxnSpPr>
            <a:cxnSpLocks noChangeShapeType="1"/>
          </p:cNvCxnSpPr>
          <p:nvPr/>
        </p:nvCxnSpPr>
        <p:spPr bwMode="auto">
          <a:xfrm rot="10800000">
            <a:off x="1054100" y="201295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5" name="TextBox 24"/>
          <p:cNvSpPr txBox="1">
            <a:spLocks noChangeArrowheads="1"/>
          </p:cNvSpPr>
          <p:nvPr/>
        </p:nvSpPr>
        <p:spPr bwMode="auto">
          <a:xfrm>
            <a:off x="609600" y="1857375"/>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200</a:t>
            </a:r>
            <a:endParaRPr lang="en-US" altLang="en-US" sz="1200" b="0" dirty="0">
              <a:solidFill>
                <a:prstClr val="black"/>
              </a:solidFill>
            </a:endParaRPr>
          </a:p>
        </p:txBody>
      </p:sp>
      <p:cxnSp>
        <p:nvCxnSpPr>
          <p:cNvPr id="72" name="Straight Connector 15"/>
          <p:cNvCxnSpPr>
            <a:cxnSpLocks noChangeShapeType="1"/>
          </p:cNvCxnSpPr>
          <p:nvPr/>
        </p:nvCxnSpPr>
        <p:spPr bwMode="auto">
          <a:xfrm rot="10800000">
            <a:off x="1054100" y="4938713"/>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 name="Straight Connector 17"/>
          <p:cNvCxnSpPr>
            <a:cxnSpLocks noChangeShapeType="1"/>
          </p:cNvCxnSpPr>
          <p:nvPr/>
        </p:nvCxnSpPr>
        <p:spPr bwMode="auto">
          <a:xfrm rot="10800000">
            <a:off x="1054100" y="4205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19"/>
          <p:cNvCxnSpPr>
            <a:cxnSpLocks noChangeShapeType="1"/>
          </p:cNvCxnSpPr>
          <p:nvPr/>
        </p:nvCxnSpPr>
        <p:spPr bwMode="auto">
          <a:xfrm rot="10800000">
            <a:off x="1054100" y="34432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 name="TextBox 26"/>
          <p:cNvSpPr txBox="1">
            <a:spLocks noChangeArrowheads="1"/>
          </p:cNvSpPr>
          <p:nvPr/>
        </p:nvSpPr>
        <p:spPr bwMode="auto">
          <a:xfrm>
            <a:off x="673100" y="3305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a:t>
            </a:r>
            <a:r>
              <a:rPr lang="en-US" altLang="en-US" sz="1200" b="0" dirty="0">
                <a:solidFill>
                  <a:prstClr val="black"/>
                </a:solidFill>
              </a:rPr>
              <a:t> </a:t>
            </a:r>
            <a:r>
              <a:rPr lang="en-US" altLang="en-US" sz="1200" b="0" dirty="0" smtClean="0">
                <a:solidFill>
                  <a:prstClr val="black"/>
                </a:solidFill>
              </a:rPr>
              <a:t>0</a:t>
            </a:r>
            <a:endParaRPr lang="en-US" altLang="en-US" sz="1200" b="0" dirty="0">
              <a:solidFill>
                <a:prstClr val="black"/>
              </a:solidFill>
            </a:endParaRPr>
          </a:p>
        </p:txBody>
      </p:sp>
      <p:sp>
        <p:nvSpPr>
          <p:cNvPr id="79" name="TextBox 27"/>
          <p:cNvSpPr txBox="1">
            <a:spLocks noChangeArrowheads="1"/>
          </p:cNvSpPr>
          <p:nvPr/>
        </p:nvSpPr>
        <p:spPr bwMode="auto">
          <a:xfrm>
            <a:off x="609600" y="4067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a:t>
            </a:r>
            <a:endParaRPr lang="en-US" altLang="en-US" sz="1200" b="0" dirty="0">
              <a:solidFill>
                <a:prstClr val="black"/>
              </a:solidFill>
            </a:endParaRPr>
          </a:p>
        </p:txBody>
      </p:sp>
      <p:sp>
        <p:nvSpPr>
          <p:cNvPr id="80" name="TextBox 28"/>
          <p:cNvSpPr txBox="1">
            <a:spLocks noChangeArrowheads="1"/>
          </p:cNvSpPr>
          <p:nvPr/>
        </p:nvSpPr>
        <p:spPr bwMode="auto">
          <a:xfrm>
            <a:off x="609600" y="4800600"/>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−200</a:t>
            </a:r>
            <a:endParaRPr lang="en-US" altLang="en-US" sz="1200" b="0" dirty="0">
              <a:solidFill>
                <a:prstClr val="black"/>
              </a:solidFill>
            </a:endParaRPr>
          </a:p>
        </p:txBody>
      </p:sp>
      <p:sp>
        <p:nvSpPr>
          <p:cNvPr id="44" name="Line 17"/>
          <p:cNvSpPr>
            <a:spLocks noChangeShapeType="1"/>
          </p:cNvSpPr>
          <p:nvPr/>
        </p:nvSpPr>
        <p:spPr bwMode="auto">
          <a:xfrm flipV="1">
            <a:off x="1752600" y="1543109"/>
            <a:ext cx="3544887" cy="2952690"/>
          </a:xfrm>
          <a:prstGeom prst="line">
            <a:avLst/>
          </a:prstGeom>
          <a:noFill/>
          <a:ln w="44450">
            <a:solidFill>
              <a:srgbClr val="0070C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5" name="Oval 19"/>
          <p:cNvSpPr>
            <a:spLocks noChangeArrowheads="1"/>
          </p:cNvSpPr>
          <p:nvPr/>
        </p:nvSpPr>
        <p:spPr bwMode="auto">
          <a:xfrm>
            <a:off x="3855720" y="25908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cxnSp>
        <p:nvCxnSpPr>
          <p:cNvPr id="85" name="Straight Connector 34"/>
          <p:cNvCxnSpPr>
            <a:cxnSpLocks noChangeShapeType="1"/>
          </p:cNvCxnSpPr>
          <p:nvPr/>
        </p:nvCxnSpPr>
        <p:spPr bwMode="auto">
          <a:xfrm rot="5400000">
            <a:off x="5410994" y="33504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6" name="TextBox 37"/>
          <p:cNvSpPr txBox="1">
            <a:spLocks noChangeArrowheads="1"/>
          </p:cNvSpPr>
          <p:nvPr/>
        </p:nvSpPr>
        <p:spPr bwMode="auto">
          <a:xfrm>
            <a:off x="5257800" y="34290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5.2</a:t>
            </a:r>
            <a:endParaRPr lang="en-US" altLang="en-US" sz="1200" b="0" dirty="0">
              <a:solidFill>
                <a:prstClr val="black"/>
              </a:solidFill>
            </a:endParaRPr>
          </a:p>
        </p:txBody>
      </p:sp>
      <p:sp>
        <p:nvSpPr>
          <p:cNvPr id="87" name="Text Box 9"/>
          <p:cNvSpPr txBox="1">
            <a:spLocks noChangeArrowheads="1"/>
          </p:cNvSpPr>
          <p:nvPr/>
        </p:nvSpPr>
        <p:spPr bwMode="auto">
          <a:xfrm>
            <a:off x="5334000" y="1200090"/>
            <a:ext cx="1327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S</a:t>
            </a:r>
            <a:endParaRPr lang="en-US" altLang="en-US" sz="2000" b="1" i="1" baseline="-25000" dirty="0" smtClean="0">
              <a:solidFill>
                <a:prstClr val="black"/>
              </a:solidFill>
              <a:latin typeface="Arial" charset="0"/>
              <a:cs typeface="Arial" charset="0"/>
            </a:endParaRPr>
          </a:p>
        </p:txBody>
      </p:sp>
      <p:sp>
        <p:nvSpPr>
          <p:cNvPr id="88" name="Text Box 9"/>
          <p:cNvSpPr txBox="1">
            <a:spLocks noChangeArrowheads="1"/>
          </p:cNvSpPr>
          <p:nvPr/>
        </p:nvSpPr>
        <p:spPr bwMode="auto">
          <a:xfrm>
            <a:off x="5791200" y="2491154"/>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a:t>
            </a:r>
            <a:r>
              <a:rPr lang="en-US" altLang="en-US" sz="2000" b="1" baseline="-25000" dirty="0" smtClean="0">
                <a:solidFill>
                  <a:prstClr val="black"/>
                </a:solidFill>
                <a:latin typeface="Arial" charset="0"/>
                <a:cs typeface="Arial" charset="0"/>
              </a:rPr>
              <a:t>0</a:t>
            </a:r>
            <a:r>
              <a:rPr lang="en-US" altLang="en-US" sz="2000" b="1" dirty="0" smtClean="0">
                <a:solidFill>
                  <a:prstClr val="black"/>
                </a:solidFill>
                <a:latin typeface="Arial" charset="0"/>
                <a:cs typeface="Arial" charset="0"/>
              </a:rPr>
              <a:t> = 100</a:t>
            </a:r>
            <a:endParaRPr lang="en-US" altLang="en-US" sz="2000" b="1" baseline="-25000" dirty="0" smtClean="0">
              <a:solidFill>
                <a:prstClr val="black"/>
              </a:solidFill>
              <a:latin typeface="Arial" charset="0"/>
              <a:cs typeface="Arial" charset="0"/>
            </a:endParaRPr>
          </a:p>
        </p:txBody>
      </p:sp>
      <p:sp>
        <p:nvSpPr>
          <p:cNvPr id="89" name="Text Box 9"/>
          <p:cNvSpPr txBox="1">
            <a:spLocks noChangeArrowheads="1"/>
          </p:cNvSpPr>
          <p:nvPr/>
        </p:nvSpPr>
        <p:spPr bwMode="auto">
          <a:xfrm>
            <a:off x="3657600" y="22860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90" name="Text Box 13"/>
          <p:cNvSpPr txBox="1">
            <a:spLocks noChangeArrowheads="1"/>
          </p:cNvSpPr>
          <p:nvPr/>
        </p:nvSpPr>
        <p:spPr bwMode="auto">
          <a:xfrm>
            <a:off x="2133600" y="4479429"/>
            <a:ext cx="5867400" cy="1692771"/>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600" dirty="0" smtClean="0">
                <a:solidFill>
                  <a:prstClr val="black"/>
                </a:solidFill>
                <a:latin typeface="Arial" pitchFamily="34" charset="0"/>
                <a:cs typeface="Arial" pitchFamily="34" charset="0"/>
              </a:rPr>
              <a:t>An increase in investment of $100 creates more than a $100 increase in income. In this case, $100 turns into a $400 rise in income (from point </a:t>
            </a:r>
            <a:r>
              <a:rPr lang="en-US" sz="2600" i="1" dirty="0" smtClean="0">
                <a:solidFill>
                  <a:prstClr val="black"/>
                </a:solidFill>
                <a:latin typeface="Arial" pitchFamily="34" charset="0"/>
                <a:cs typeface="Arial" pitchFamily="34" charset="0"/>
              </a:rPr>
              <a:t>e</a:t>
            </a:r>
            <a:r>
              <a:rPr lang="en-US" sz="2600" dirty="0" smtClean="0">
                <a:solidFill>
                  <a:prstClr val="black"/>
                </a:solidFill>
                <a:latin typeface="Arial" pitchFamily="34" charset="0"/>
                <a:cs typeface="Arial" pitchFamily="34" charset="0"/>
              </a:rPr>
              <a:t> to </a:t>
            </a:r>
            <a:r>
              <a:rPr lang="en-US" sz="2600" i="1" dirty="0" smtClean="0">
                <a:solidFill>
                  <a:prstClr val="black"/>
                </a:solidFill>
                <a:latin typeface="Arial" pitchFamily="34" charset="0"/>
                <a:cs typeface="Arial" pitchFamily="34" charset="0"/>
              </a:rPr>
              <a:t>b</a:t>
            </a:r>
            <a:r>
              <a:rPr lang="en-US" sz="2600" dirty="0" smtClean="0">
                <a:solidFill>
                  <a:prstClr val="black"/>
                </a:solidFill>
                <a:latin typeface="Arial" pitchFamily="34" charset="0"/>
                <a:cs typeface="Arial" pitchFamily="34" charset="0"/>
              </a:rPr>
              <a:t>).</a:t>
            </a:r>
            <a:endParaRPr lang="en-US" sz="2600" b="1" dirty="0">
              <a:solidFill>
                <a:prstClr val="black"/>
              </a:solidFill>
              <a:latin typeface="Arial" pitchFamily="34" charset="0"/>
              <a:cs typeface="Arial" pitchFamily="34" charset="0"/>
            </a:endParaRPr>
          </a:p>
        </p:txBody>
      </p:sp>
      <p:sp>
        <p:nvSpPr>
          <p:cNvPr id="43" name="Line 17"/>
          <p:cNvSpPr>
            <a:spLocks noChangeShapeType="1"/>
          </p:cNvSpPr>
          <p:nvPr/>
        </p:nvSpPr>
        <p:spPr bwMode="auto">
          <a:xfrm flipV="1">
            <a:off x="1219200" y="2012950"/>
            <a:ext cx="4495802" cy="0"/>
          </a:xfrm>
          <a:prstGeom prst="line">
            <a:avLst/>
          </a:prstGeom>
          <a:noFill/>
          <a:ln w="44450">
            <a:solidFill>
              <a:srgbClr val="FFC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6" name="Text Box 9"/>
          <p:cNvSpPr txBox="1">
            <a:spLocks noChangeArrowheads="1"/>
          </p:cNvSpPr>
          <p:nvPr/>
        </p:nvSpPr>
        <p:spPr bwMode="auto">
          <a:xfrm>
            <a:off x="5791200" y="1752600"/>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a:t>
            </a:r>
            <a:r>
              <a:rPr lang="en-US" altLang="en-US" sz="2000" b="1" baseline="-25000" dirty="0">
                <a:solidFill>
                  <a:prstClr val="black"/>
                </a:solidFill>
                <a:latin typeface="Arial" charset="0"/>
                <a:cs typeface="Arial" charset="0"/>
              </a:rPr>
              <a:t>1</a:t>
            </a:r>
            <a:r>
              <a:rPr lang="en-US" altLang="en-US" sz="2000" b="1" dirty="0" smtClean="0">
                <a:solidFill>
                  <a:prstClr val="black"/>
                </a:solidFill>
                <a:latin typeface="Arial" charset="0"/>
                <a:cs typeface="Arial" charset="0"/>
              </a:rPr>
              <a:t> = 100</a:t>
            </a:r>
            <a:endParaRPr lang="en-US" altLang="en-US" sz="2000" b="1" baseline="-25000" dirty="0" smtClean="0">
              <a:solidFill>
                <a:prstClr val="black"/>
              </a:solidFill>
              <a:latin typeface="Arial" charset="0"/>
              <a:cs typeface="Arial" charset="0"/>
            </a:endParaRPr>
          </a:p>
        </p:txBody>
      </p:sp>
      <p:cxnSp>
        <p:nvCxnSpPr>
          <p:cNvPr id="66" name="Straight Connector 34"/>
          <p:cNvCxnSpPr>
            <a:cxnSpLocks noChangeShapeType="1"/>
          </p:cNvCxnSpPr>
          <p:nvPr/>
        </p:nvCxnSpPr>
        <p:spPr bwMode="auto">
          <a:xfrm>
            <a:off x="4724400" y="2057400"/>
            <a:ext cx="0" cy="1342251"/>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47" name="Oval 19"/>
          <p:cNvSpPr>
            <a:spLocks noChangeArrowheads="1"/>
          </p:cNvSpPr>
          <p:nvPr/>
        </p:nvSpPr>
        <p:spPr bwMode="auto">
          <a:xfrm>
            <a:off x="4617720" y="19507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69" name="Text Box 9"/>
          <p:cNvSpPr txBox="1">
            <a:spLocks noChangeArrowheads="1"/>
          </p:cNvSpPr>
          <p:nvPr/>
        </p:nvSpPr>
        <p:spPr bwMode="auto">
          <a:xfrm>
            <a:off x="4343400" y="1657290"/>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b</a:t>
            </a:r>
            <a:endParaRPr lang="en-US" altLang="en-US" sz="2000" b="1" i="1" baseline="-25000" dirty="0" smtClean="0">
              <a:solidFill>
                <a:prstClr val="black"/>
              </a:solidFill>
              <a:latin typeface="Arial" charset="0"/>
              <a:cs typeface="Arial" charset="0"/>
            </a:endParaRPr>
          </a:p>
        </p:txBody>
      </p:sp>
      <p:cxnSp>
        <p:nvCxnSpPr>
          <p:cNvPr id="71" name="Straight Connector 34"/>
          <p:cNvCxnSpPr>
            <a:cxnSpLocks noChangeShapeType="1"/>
          </p:cNvCxnSpPr>
          <p:nvPr/>
        </p:nvCxnSpPr>
        <p:spPr bwMode="auto">
          <a:xfrm rot="5400000">
            <a:off x="2210594" y="33504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 name="TextBox 37"/>
          <p:cNvSpPr txBox="1">
            <a:spLocks noChangeArrowheads="1"/>
          </p:cNvSpPr>
          <p:nvPr/>
        </p:nvSpPr>
        <p:spPr bwMode="auto">
          <a:xfrm>
            <a:off x="2057400" y="34290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3.6</a:t>
            </a:r>
            <a:endParaRPr lang="en-US" altLang="en-US" sz="1200" b="0" dirty="0">
              <a:solidFill>
                <a:prstClr val="black"/>
              </a:solidFill>
            </a:endParaRPr>
          </a:p>
        </p:txBody>
      </p:sp>
      <p:cxnSp>
        <p:nvCxnSpPr>
          <p:cNvPr id="77" name="Straight Connector 34"/>
          <p:cNvCxnSpPr>
            <a:cxnSpLocks noChangeShapeType="1"/>
          </p:cNvCxnSpPr>
          <p:nvPr/>
        </p:nvCxnSpPr>
        <p:spPr bwMode="auto">
          <a:xfrm flipH="1">
            <a:off x="1219200" y="3352800"/>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Straight Connector 34"/>
          <p:cNvCxnSpPr>
            <a:cxnSpLocks noChangeShapeType="1"/>
          </p:cNvCxnSpPr>
          <p:nvPr/>
        </p:nvCxnSpPr>
        <p:spPr bwMode="auto">
          <a:xfrm flipH="1">
            <a:off x="1371600" y="3352800"/>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8" name="TextBox 47"/>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04820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ch19_19un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
            <a:ext cx="9151164"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04800" y="4876800"/>
            <a:ext cx="86106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304800" y="4876800"/>
            <a:ext cx="8686800" cy="1607940"/>
          </a:xfrm>
        </p:spPr>
        <p:txBody>
          <a:bodyPr>
            <a:normAutofit fontScale="92500"/>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THE SPENDING MULTIPLIER ALLOWS US TO DETERMINE HOW MUCH SPENDING IS NEEDED TO BOOST INCOME TO A SPECIFIC LEVEL.</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29</a:t>
            </a:fld>
            <a:endParaRPr lang="en-US" sz="1100" dirty="0">
              <a:solidFill>
                <a:schemeClr val="bg1"/>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IMAGE SOURCE/CORBIS</a:t>
            </a:r>
            <a:endParaRPr lang="en-US" sz="800" dirty="0">
              <a:solidFill>
                <a:srgbClr val="000000"/>
              </a:solidFill>
              <a:latin typeface="Century Gothic" pitchFamily="34" charset="0"/>
            </a:endParaRPr>
          </a:p>
        </p:txBody>
      </p:sp>
      <p:sp>
        <p:nvSpPr>
          <p:cNvPr id="10" name="TextBox 9"/>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55154775"/>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
          <p:cNvSpPr txBox="1">
            <a:spLocks/>
          </p:cNvSpPr>
          <p:nvPr/>
        </p:nvSpPr>
        <p:spPr>
          <a:xfrm>
            <a:off x="533400" y="1295400"/>
            <a:ext cx="7467600" cy="4876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the </a:t>
            </a:r>
            <a:r>
              <a:rPr lang="en-US" sz="2600" dirty="0" smtClean="0">
                <a:solidFill>
                  <a:schemeClr val="accent6"/>
                </a:solidFill>
                <a:latin typeface="Arial" panose="020B0604020202020204" pitchFamily="34" charset="0"/>
                <a:cs typeface="Arial" panose="020B0604020202020204" pitchFamily="34" charset="0"/>
              </a:rPr>
              <a:t>multiplier process</a:t>
            </a:r>
            <a:r>
              <a:rPr lang="en-US" sz="2600" dirty="0" smtClean="0">
                <a:latin typeface="Arial" panose="020B0604020202020204" pitchFamily="34" charset="0"/>
                <a:cs typeface="Arial" panose="020B0604020202020204" pitchFamily="34" charset="0"/>
              </a:rPr>
              <a:t>, how it is computed, and why it operates in both directions.</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a:t>
            </a:r>
            <a:r>
              <a:rPr lang="en-US" sz="2600" dirty="0" smtClean="0">
                <a:solidFill>
                  <a:schemeClr val="accent6"/>
                </a:solidFill>
                <a:latin typeface="Arial" panose="020B0604020202020204" pitchFamily="34" charset="0"/>
                <a:cs typeface="Arial" panose="020B0604020202020204" pitchFamily="34" charset="0"/>
              </a:rPr>
              <a:t>macroeconomic equilibrium</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in the full aggregate expenditures model when </a:t>
            </a:r>
            <a:r>
              <a:rPr lang="en-US" sz="2600" dirty="0" smtClean="0">
                <a:solidFill>
                  <a:schemeClr val="accent6"/>
                </a:solidFill>
                <a:latin typeface="Arial" panose="020B0604020202020204" pitchFamily="34" charset="0"/>
                <a:cs typeface="Arial" panose="020B0604020202020204" pitchFamily="34" charset="0"/>
              </a:rPr>
              <a:t>government and the foreign sectors are added</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why, at equilibrium, </a:t>
            </a:r>
            <a:r>
              <a:rPr lang="en-US" sz="2600" dirty="0" smtClean="0">
                <a:solidFill>
                  <a:schemeClr val="accent6"/>
                </a:solidFill>
                <a:latin typeface="Arial" panose="020B0604020202020204" pitchFamily="34" charset="0"/>
                <a:cs typeface="Arial" panose="020B0604020202020204" pitchFamily="34" charset="0"/>
              </a:rPr>
              <a:t>injections equal withdrawals </a:t>
            </a:r>
            <a:r>
              <a:rPr lang="en-US" sz="2600" dirty="0" smtClean="0">
                <a:latin typeface="Arial" panose="020B0604020202020204" pitchFamily="34" charset="0"/>
                <a:cs typeface="Arial" panose="020B0604020202020204" pitchFamily="34" charset="0"/>
              </a:rPr>
              <a:t>in the economy.</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differences between </a:t>
            </a:r>
            <a:r>
              <a:rPr lang="en-US" sz="2600" dirty="0" smtClean="0">
                <a:solidFill>
                  <a:schemeClr val="accent6"/>
                </a:solidFill>
                <a:latin typeface="Arial" panose="020B0604020202020204" pitchFamily="34" charset="0"/>
                <a:cs typeface="Arial" panose="020B0604020202020204" pitchFamily="34" charset="0"/>
              </a:rPr>
              <a:t>recessionary and inflationary gaps</a:t>
            </a:r>
            <a:r>
              <a:rPr lang="en-US" sz="2600" dirty="0" smtClean="0">
                <a:latin typeface="Arial" panose="020B0604020202020204" pitchFamily="34" charset="0"/>
                <a:cs typeface="Arial" panose="020B0604020202020204" pitchFamily="34" charset="0"/>
              </a:rPr>
              <a:t>.</a:t>
            </a:r>
            <a:endParaRPr lang="en-US" altLang="en-US" dirty="0">
              <a:solidFill>
                <a:srgbClr val="C00000"/>
              </a:solidFill>
              <a:latin typeface="Arial" charset="0"/>
              <a:ea typeface="ＭＳ Ｐゴシック" pitchFamily="34" charset="-128"/>
              <a:cs typeface="Tahoma" pitchFamily="34" charset="0"/>
            </a:endParaRPr>
          </a:p>
          <a:p>
            <a:pPr marL="457200" indent="-457200" algn="l">
              <a:buFont typeface="Wingdings" panose="05000000000000000000" pitchFamily="2" charset="2"/>
              <a:buChar char=""/>
              <a:defRPr/>
            </a:pPr>
            <a:endParaRPr lang="en-US" altLang="en-US" dirty="0">
              <a:latin typeface="Arial" charset="0"/>
              <a:cs typeface="Arial" charset="0"/>
            </a:endParaRPr>
          </a:p>
          <a:p>
            <a:pPr marL="457200" indent="-457200" algn="l">
              <a:buFont typeface="Wingdings" panose="05000000000000000000" pitchFamily="2" charset="2"/>
              <a:buChar char=""/>
              <a:defRPr/>
            </a:pPr>
            <a:endParaRPr lang="en-US" altLang="en-US" dirty="0">
              <a:latin typeface="Arial" charset="0"/>
              <a:ea typeface="ＭＳ Ｐゴシック" pitchFamily="34" charset="-128"/>
              <a:cs typeface="Tahoma" pitchFamily="34" charset="0"/>
            </a:endParaRPr>
          </a:p>
          <a:p>
            <a:pPr marL="457200" indent="-457200" algn="l">
              <a:buFont typeface="Wingdings" panose="05000000000000000000" pitchFamily="2" charset="2"/>
              <a:buChar char=""/>
              <a:defRPr/>
            </a:pPr>
            <a:endParaRPr lang="en-US" altLang="en-US" sz="2400" dirty="0">
              <a:solidFill>
                <a:srgbClr val="C00000"/>
              </a:solidFill>
              <a:latin typeface="Arial" charset="0"/>
              <a:cs typeface="Arial" charset="0"/>
            </a:endParaRPr>
          </a:p>
          <a:p>
            <a:pPr marL="457200" indent="-457200" algn="l">
              <a:buFont typeface="Wingdings" panose="05000000000000000000" pitchFamily="2" charset="2"/>
              <a:buChar char=""/>
              <a:defRPr/>
            </a:pPr>
            <a:endParaRPr lang="en-US" sz="2600" dirty="0" smtClean="0">
              <a:solidFill>
                <a:schemeClr val="accent6"/>
              </a:solidFill>
              <a:latin typeface="Arial" panose="020B0604020202020204" pitchFamily="34" charset="0"/>
              <a:cs typeface="Arial" panose="020B0604020202020204" pitchFamily="34"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a:t>
            </a:fld>
            <a:endParaRPr lang="en-US" sz="1100" dirty="0">
              <a:solidFill>
                <a:schemeClr val="bg1"/>
              </a:solidFill>
              <a:latin typeface="Century Gothic" panose="020B0502020202020204" pitchFamily="34" charset="0"/>
            </a:endParaRPr>
          </a:p>
        </p:txBody>
      </p:sp>
      <p:sp>
        <p:nvSpPr>
          <p:cNvPr id="8" name="TextBox 7"/>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10065194"/>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Isosceles Triangle 2"/>
          <p:cNvSpPr/>
          <p:nvPr/>
        </p:nvSpPr>
        <p:spPr>
          <a:xfrm>
            <a:off x="996696" y="3352800"/>
            <a:ext cx="1060704" cy="914400"/>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7892808"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56226" y="462290"/>
            <a:ext cx="7920974" cy="538609"/>
          </a:xfrm>
          <a:prstGeom prst="rect">
            <a:avLst/>
          </a:prstGeom>
          <a:noFill/>
        </p:spPr>
        <p:txBody>
          <a:bodyPr wrap="square" rtlCol="0">
            <a:spAutoFit/>
          </a:bodyPr>
          <a:lstStyle/>
          <a:p>
            <a:r>
              <a:rPr lang="en-US" sz="2900" dirty="0" smtClean="0">
                <a:solidFill>
                  <a:prstClr val="white"/>
                </a:solidFill>
                <a:latin typeface="Century Gothic" panose="020B0502020202020204" pitchFamily="34" charset="0"/>
              </a:rPr>
              <a:t>THE MULTIPLIER WORKS IN BOTH DIRECTIONS</a:t>
            </a:r>
            <a:endParaRPr lang="en-US" sz="29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30</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447800"/>
            <a:ext cx="7543800" cy="19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571500" indent="-5715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A decrease in spending during an economic downturn can cause a larger drop in income.</a:t>
            </a:r>
          </a:p>
        </p:txBody>
      </p:sp>
      <p:sp>
        <p:nvSpPr>
          <p:cNvPr id="12" name="Rectangle 11"/>
          <p:cNvSpPr/>
          <p:nvPr/>
        </p:nvSpPr>
        <p:spPr>
          <a:xfrm>
            <a:off x="838199" y="3657600"/>
            <a:ext cx="7010401" cy="2514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973974" y="3810000"/>
            <a:ext cx="6722226" cy="22098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txBox="1">
            <a:spLocks/>
          </p:cNvSpPr>
          <p:nvPr/>
        </p:nvSpPr>
        <p:spPr>
          <a:xfrm>
            <a:off x="1112428" y="3962400"/>
            <a:ext cx="6445318" cy="1905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buClr>
                <a:prstClr val="black">
                  <a:lumMod val="65000"/>
                  <a:lumOff val="35000"/>
                </a:prstClr>
              </a:buClr>
            </a:pPr>
            <a:r>
              <a:rPr lang="en-US" altLang="en-US" sz="3000" dirty="0" smtClean="0">
                <a:solidFill>
                  <a:schemeClr val="bg1">
                    <a:lumMod val="95000"/>
                  </a:schemeClr>
                </a:solidFill>
                <a:latin typeface="Arial" panose="020B0604020202020204" pitchFamily="34" charset="0"/>
                <a:cs typeface="Arial" panose="020B0604020202020204" pitchFamily="34" charset="0"/>
              </a:rPr>
              <a:t>If consumers increase their saving during a recession, they may inadvertently make the recession worse because of the multiplier.</a:t>
            </a:r>
          </a:p>
        </p:txBody>
      </p:sp>
      <p:sp>
        <p:nvSpPr>
          <p:cNvPr id="18" name="TextBox 17"/>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4213844"/>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ound Diagonal Corner Rectangle 10"/>
          <p:cNvSpPr/>
          <p:nvPr/>
        </p:nvSpPr>
        <p:spPr>
          <a:xfrm>
            <a:off x="76200" y="1600200"/>
            <a:ext cx="8991600" cy="48768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Isosceles Triangle 17"/>
          <p:cNvSpPr/>
          <p:nvPr/>
        </p:nvSpPr>
        <p:spPr>
          <a:xfrm rot="10800000">
            <a:off x="457200" y="9906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04799"/>
            <a:ext cx="8534402" cy="961997"/>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70510" y="228600"/>
            <a:ext cx="8458200" cy="1107996"/>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CONSUMPTION AND SAVING DURING THE 2007–2009 RECESSION</a:t>
            </a:r>
            <a:endParaRPr lang="en-US" sz="3300" dirty="0">
              <a:solidFill>
                <a:prstClr val="white"/>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31</a:t>
            </a:fld>
            <a:endParaRPr lang="en-US" sz="1100" dirty="0">
              <a:solidFill>
                <a:prstClr val="white"/>
              </a:solidFill>
              <a:latin typeface="Century Gothic" panose="020B0502020202020204" pitchFamily="34" charset="0"/>
            </a:endParaRPr>
          </a:p>
        </p:txBody>
      </p:sp>
      <p:pic>
        <p:nvPicPr>
          <p:cNvPr id="2" name="Picture 2" descr="C:\Users\chiang\Pictures\CoreEconomics - High Res Photos\Core3e_Chapter19\chiang_stone_coremacroeconomics_3e_high-res_macro_ch08-econ_ch19_fig_19_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725945"/>
            <a:ext cx="8686800" cy="45986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14921954"/>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hiang\Dropbox\Eric Chiang - Jeremys slide files\Core3e Pictures\ch25_25un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029200"/>
            <a:ext cx="9144000" cy="15622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32</a:t>
            </a:fld>
            <a:endParaRPr lang="en-US" sz="1100" dirty="0">
              <a:solidFill>
                <a:schemeClr val="bg1"/>
              </a:solidFill>
              <a:latin typeface="Century Gothic" panose="020B0502020202020204" pitchFamily="34" charset="0"/>
            </a:endParaRPr>
          </a:p>
        </p:txBody>
      </p:sp>
      <p:pic>
        <p:nvPicPr>
          <p:cNvPr id="10" name="Picture 2" descr="C:\Users\chiang\Dropbox\Eric Chiang - Jeremys slide files\Core3e Pictures\ch25_25un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52472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228600" y="5105400"/>
            <a:ext cx="8686800" cy="1371600"/>
          </a:xfrm>
        </p:spPr>
        <p:txBody>
          <a:bodyPr>
            <a:normAutofit fontScale="92500" lnSpcReduction="10000"/>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PARADOX OF THRIFT: IF HOUSEHOLDS SAVE MORE, THE MULTIPLIER EFFECT LEADS TO REDUCED INCOME, LEADING TO LESS SAVING. </a:t>
            </a:r>
          </a:p>
        </p:txBody>
      </p:sp>
      <p:sp>
        <p:nvSpPr>
          <p:cNvPr id="7" name="TextBox 6"/>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KOOBOOKI/THINKSTOCK</a:t>
            </a:r>
            <a:endParaRPr lang="en-US" sz="800" dirty="0">
              <a:solidFill>
                <a:srgbClr val="000000"/>
              </a:solidFill>
              <a:latin typeface="Century Gothic" pitchFamily="34" charset="0"/>
            </a:endParaRPr>
          </a:p>
        </p:txBody>
      </p:sp>
      <p:sp>
        <p:nvSpPr>
          <p:cNvPr id="13" name="TextBox 12"/>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32057823"/>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hiang\Dropbox\Eric Chiang - Jeremys slide files\Core3e Pictures\ch19_19un0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5029200"/>
            <a:ext cx="8686800" cy="1447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228600" y="5029200"/>
            <a:ext cx="8686800" cy="1531740"/>
          </a:xfrm>
        </p:spPr>
        <p:txBody>
          <a:bodyPr>
            <a:normAutofit fontScale="92500"/>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THE FULL AGGREGATE EXPENDITURES MODEL TAKES ALL SPENDING COMPONENTS INTO ACCOUNT: </a:t>
            </a:r>
            <a:r>
              <a:rPr lang="en-US" i="1" dirty="0" smtClean="0">
                <a:solidFill>
                  <a:schemeClr val="bg1"/>
                </a:solidFill>
                <a:latin typeface="Century Gothic" panose="020B0502020202020204" pitchFamily="34" charset="0"/>
              </a:rPr>
              <a:t>C</a:t>
            </a:r>
            <a:r>
              <a:rPr lang="en-US" dirty="0" smtClean="0">
                <a:solidFill>
                  <a:schemeClr val="bg1"/>
                </a:solidFill>
                <a:latin typeface="Century Gothic" panose="020B0502020202020204" pitchFamily="34" charset="0"/>
              </a:rPr>
              <a:t> + </a:t>
            </a:r>
            <a:r>
              <a:rPr lang="en-US" i="1" dirty="0" smtClean="0">
                <a:solidFill>
                  <a:schemeClr val="bg1"/>
                </a:solidFill>
                <a:latin typeface="Century Gothic" panose="020B0502020202020204" pitchFamily="34" charset="0"/>
              </a:rPr>
              <a:t>I</a:t>
            </a:r>
            <a:r>
              <a:rPr lang="en-US" dirty="0" smtClean="0">
                <a:solidFill>
                  <a:schemeClr val="bg1"/>
                </a:solidFill>
                <a:latin typeface="Century Gothic" panose="020B0502020202020204" pitchFamily="34" charset="0"/>
              </a:rPr>
              <a:t> + </a:t>
            </a:r>
            <a:r>
              <a:rPr lang="en-US" i="1" dirty="0" smtClean="0">
                <a:solidFill>
                  <a:schemeClr val="bg1"/>
                </a:solidFill>
                <a:latin typeface="Century Gothic" panose="020B0502020202020204" pitchFamily="34" charset="0"/>
              </a:rPr>
              <a:t>G</a:t>
            </a:r>
            <a:r>
              <a:rPr lang="en-US" dirty="0" smtClean="0">
                <a:solidFill>
                  <a:schemeClr val="bg1"/>
                </a:solidFill>
                <a:latin typeface="Century Gothic" panose="020B0502020202020204" pitchFamily="34" charset="0"/>
              </a:rPr>
              <a:t> + (</a:t>
            </a:r>
            <a:r>
              <a:rPr lang="en-US" i="1" dirty="0" smtClean="0">
                <a:solidFill>
                  <a:schemeClr val="bg1"/>
                </a:solidFill>
                <a:latin typeface="Century Gothic" panose="020B0502020202020204" pitchFamily="34" charset="0"/>
              </a:rPr>
              <a:t>X</a:t>
            </a:r>
            <a:r>
              <a:rPr lang="en-US" dirty="0" smtClean="0">
                <a:solidFill>
                  <a:schemeClr val="bg1"/>
                </a:solidFill>
                <a:latin typeface="Century Gothic" panose="020B0502020202020204" pitchFamily="34" charset="0"/>
              </a:rPr>
              <a:t> − </a:t>
            </a:r>
            <a:r>
              <a:rPr lang="en-US" i="1" dirty="0" smtClean="0">
                <a:solidFill>
                  <a:schemeClr val="bg1"/>
                </a:solidFill>
                <a:latin typeface="Century Gothic" panose="020B0502020202020204" pitchFamily="34" charset="0"/>
              </a:rPr>
              <a:t>M</a:t>
            </a:r>
            <a:r>
              <a:rPr lang="en-US" dirty="0" smtClean="0">
                <a:solidFill>
                  <a:schemeClr val="bg1"/>
                </a:solidFill>
                <a:latin typeface="Century Gothic" panose="020B0502020202020204" pitchFamily="34" charset="0"/>
              </a:rPr>
              <a:t>)</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33</a:t>
            </a:fld>
            <a:endParaRPr lang="en-US" sz="1100" dirty="0">
              <a:solidFill>
                <a:schemeClr val="bg1"/>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BFBFBF"/>
                </a:solidFill>
                <a:latin typeface="Century Gothic"/>
                <a:ea typeface="Century Gothic"/>
                <a:cs typeface="Century Gothic"/>
              </a:rPr>
              <a:t>XIYE/DREAMSTIME.COM</a:t>
            </a:r>
            <a:endParaRPr lang="en-US" sz="800" dirty="0">
              <a:solidFill>
                <a:srgbClr val="BFBFBF"/>
              </a:solidFill>
              <a:latin typeface="Century Gothic" pitchFamily="34" charset="0"/>
            </a:endParaRPr>
          </a:p>
        </p:txBody>
      </p:sp>
      <p:sp>
        <p:nvSpPr>
          <p:cNvPr id="13" name="TextBox 12"/>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17563208"/>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457200" y="452482"/>
            <a:ext cx="7315200" cy="20621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45299" y="304800"/>
            <a:ext cx="5569701" cy="594360"/>
          </a:xfrm>
          <a:prstGeom prst="roundRect">
            <a:avLst>
              <a:gd name="adj" fmla="val 30548"/>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txBox="1">
            <a:spLocks/>
          </p:cNvSpPr>
          <p:nvPr/>
        </p:nvSpPr>
        <p:spPr>
          <a:xfrm>
            <a:off x="457200" y="990600"/>
            <a:ext cx="7315200" cy="1981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INJECTIONS INCLUDE INVESTMENT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I</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 GOVERNMENT SPENDING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G</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 AND EXPORTS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X</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a:t>
            </a:r>
            <a:endParaRPr lang="en-US" altLang="en-US" sz="3000" dirty="0">
              <a:solidFill>
                <a:prstClr val="black">
                  <a:lumMod val="50000"/>
                  <a:lumOff val="50000"/>
                </a:prstClr>
              </a:solidFill>
              <a:latin typeface="Century Gothic" panose="020B0502020202020204" pitchFamily="34" charset="0"/>
              <a:cs typeface="Arial" panose="020B0604020202020204" pitchFamily="34" charset="0"/>
            </a:endParaRPr>
          </a:p>
        </p:txBody>
      </p:sp>
      <p:sp>
        <p:nvSpPr>
          <p:cNvPr id="10" name="Round Diagonal Corner Rectangle 9"/>
          <p:cNvSpPr/>
          <p:nvPr/>
        </p:nvSpPr>
        <p:spPr>
          <a:xfrm>
            <a:off x="457200" y="2875642"/>
            <a:ext cx="7315200" cy="177255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Content Placeholder 2"/>
          <p:cNvSpPr txBox="1">
            <a:spLocks/>
          </p:cNvSpPr>
          <p:nvPr/>
        </p:nvSpPr>
        <p:spPr>
          <a:xfrm>
            <a:off x="533400" y="3413760"/>
            <a:ext cx="7162800" cy="2057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WITHDRAWALS INCLUDE SAVINGS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S</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 TAXES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T</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 AND IMPORTS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M</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a:t>
            </a:r>
            <a:endParaRPr lang="en-US" altLang="en-US" sz="3000" dirty="0">
              <a:solidFill>
                <a:prstClr val="black">
                  <a:lumMod val="50000"/>
                  <a:lumOff val="50000"/>
                </a:prstClr>
              </a:solidFill>
              <a:latin typeface="Century Gothic" panose="020B0502020202020204" pitchFamily="34" charset="0"/>
              <a:cs typeface="Arial" panose="020B0604020202020204" pitchFamily="34" charset="0"/>
            </a:endParaRPr>
          </a:p>
        </p:txBody>
      </p:sp>
      <p:sp>
        <p:nvSpPr>
          <p:cNvPr id="12" name="TextBox 11"/>
          <p:cNvSpPr txBox="1"/>
          <p:nvPr/>
        </p:nvSpPr>
        <p:spPr>
          <a:xfrm>
            <a:off x="304800" y="298996"/>
            <a:ext cx="50292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SPENDING INJECTIONS</a:t>
            </a:r>
            <a:endParaRPr lang="en-US" sz="3300" dirty="0">
              <a:solidFill>
                <a:prstClr val="white"/>
              </a:solidFill>
              <a:latin typeface="Century Gothic" panose="020B0502020202020204" pitchFamily="34" charset="0"/>
            </a:endParaRPr>
          </a:p>
        </p:txBody>
      </p:sp>
      <p:sp>
        <p:nvSpPr>
          <p:cNvPr id="15" name="Rounded Rectangle 14"/>
          <p:cNvSpPr/>
          <p:nvPr/>
        </p:nvSpPr>
        <p:spPr>
          <a:xfrm>
            <a:off x="152400" y="2743200"/>
            <a:ext cx="5562600" cy="594360"/>
          </a:xfrm>
          <a:prstGeom prst="roundRect">
            <a:avLst>
              <a:gd name="adj" fmla="val 30548"/>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34</a:t>
            </a:fld>
            <a:endParaRPr lang="en-US" sz="1100" dirty="0">
              <a:solidFill>
                <a:prstClr val="white"/>
              </a:solidFill>
              <a:latin typeface="Century Gothic" panose="020B0502020202020204" pitchFamily="34" charset="0"/>
            </a:endParaRPr>
          </a:p>
        </p:txBody>
      </p:sp>
      <p:sp>
        <p:nvSpPr>
          <p:cNvPr id="16" name="TextBox 15"/>
          <p:cNvSpPr txBox="1"/>
          <p:nvPr/>
        </p:nvSpPr>
        <p:spPr>
          <a:xfrm>
            <a:off x="304800" y="2752636"/>
            <a:ext cx="54102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SPENDING WITHDRAWALS</a:t>
            </a:r>
            <a:endParaRPr lang="en-US" sz="3300" dirty="0">
              <a:solidFill>
                <a:prstClr val="white"/>
              </a:solidFill>
              <a:latin typeface="Century Gothic" panose="020B0502020202020204" pitchFamily="34" charset="0"/>
            </a:endParaRPr>
          </a:p>
        </p:txBody>
      </p:sp>
      <p:sp>
        <p:nvSpPr>
          <p:cNvPr id="19" name="Content Placeholder 2"/>
          <p:cNvSpPr txBox="1">
            <a:spLocks/>
          </p:cNvSpPr>
          <p:nvPr/>
        </p:nvSpPr>
        <p:spPr>
          <a:xfrm>
            <a:off x="478258" y="4724400"/>
            <a:ext cx="7294142"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prstClr val="black">
                    <a:lumMod val="75000"/>
                    <a:lumOff val="25000"/>
                  </a:prstClr>
                </a:solidFill>
                <a:latin typeface="Arial" panose="020B0604020202020204" pitchFamily="34" charset="0"/>
                <a:cs typeface="Arial" panose="020B0604020202020204" pitchFamily="34" charset="0"/>
              </a:rPr>
              <a:t>In a macroeconomic equilibrium:</a:t>
            </a:r>
          </a:p>
        </p:txBody>
      </p:sp>
      <p:sp>
        <p:nvSpPr>
          <p:cNvPr id="20" name="Round Diagonal Corner Rectangle 19"/>
          <p:cNvSpPr/>
          <p:nvPr/>
        </p:nvSpPr>
        <p:spPr>
          <a:xfrm>
            <a:off x="860368" y="5331797"/>
            <a:ext cx="6248490" cy="91541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860367" y="5449669"/>
            <a:ext cx="6248491" cy="646331"/>
          </a:xfrm>
          <a:prstGeom prst="rect">
            <a:avLst/>
          </a:prstGeom>
          <a:noFill/>
        </p:spPr>
        <p:txBody>
          <a:bodyPr wrap="square" rtlCol="0">
            <a:spAutoFit/>
          </a:bodyPr>
          <a:lstStyle/>
          <a:p>
            <a:pPr marL="0" lvl="1" algn="ctr"/>
            <a:r>
              <a:rPr lang="en-US" altLang="en-US" sz="3600" i="1" dirty="0" smtClean="0">
                <a:solidFill>
                  <a:prstClr val="white"/>
                </a:solidFill>
                <a:latin typeface="Arial" panose="020B0604020202020204" pitchFamily="34" charset="0"/>
                <a:cs typeface="Arial" panose="020B0604020202020204" pitchFamily="34" charset="0"/>
              </a:rPr>
              <a:t>I</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G</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X</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S</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T</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M</a:t>
            </a:r>
            <a:endParaRPr lang="en-US" altLang="en-US" sz="3600" i="1" dirty="0">
              <a:solidFill>
                <a:prstClr val="white"/>
              </a:solidFill>
              <a:latin typeface="Arial" panose="020B0604020202020204" pitchFamily="34" charset="0"/>
              <a:cs typeface="Arial" panose="020B0604020202020204" pitchFamily="34" charset="0"/>
            </a:endParaRPr>
          </a:p>
        </p:txBody>
      </p:sp>
      <p:sp>
        <p:nvSpPr>
          <p:cNvPr id="22" name="TextBox 21"/>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16774270"/>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1" y="152400"/>
            <a:ext cx="7315200" cy="6248400"/>
          </a:xfrm>
          <a:prstGeom prst="round2DiagRect">
            <a:avLst>
              <a:gd name="adj1" fmla="val 8084"/>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315201" cy="99060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98119" y="109091"/>
            <a:ext cx="7315201" cy="1077218"/>
          </a:xfrm>
          <a:prstGeom prst="rect">
            <a:avLst/>
          </a:prstGeom>
          <a:noFill/>
        </p:spPr>
        <p:txBody>
          <a:bodyPr wrap="square" rtlCol="0">
            <a:spAutoFit/>
          </a:bodyPr>
          <a:lstStyle/>
          <a:p>
            <a:pPr algn="ctr"/>
            <a:r>
              <a:rPr lang="en-US" sz="3200" dirty="0" smtClean="0">
                <a:solidFill>
                  <a:prstClr val="white"/>
                </a:solidFill>
                <a:latin typeface="Century Gothic" panose="020B0502020202020204" pitchFamily="34" charset="0"/>
              </a:rPr>
              <a:t>SAVING, INVESTMENT, AND GOVERNMENT SPENDING</a:t>
            </a:r>
            <a:endParaRPr lang="en-US" sz="32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35</a:t>
            </a:fld>
            <a:endParaRPr lang="en-US" sz="1100" dirty="0">
              <a:solidFill>
                <a:prstClr val="white"/>
              </a:solidFill>
              <a:latin typeface="Century Gothic" panose="020B0502020202020204" pitchFamily="34" charset="0"/>
            </a:endParaRPr>
          </a:p>
        </p:txBody>
      </p:sp>
      <p:cxnSp>
        <p:nvCxnSpPr>
          <p:cNvPr id="38" name="Straight Connector 9"/>
          <p:cNvCxnSpPr>
            <a:cxnSpLocks noChangeShapeType="1"/>
          </p:cNvCxnSpPr>
          <p:nvPr/>
        </p:nvCxnSpPr>
        <p:spPr bwMode="auto">
          <a:xfrm>
            <a:off x="1208088" y="3741737"/>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33"/>
          <p:cNvCxnSpPr>
            <a:cxnSpLocks noChangeShapeType="1"/>
          </p:cNvCxnSpPr>
          <p:nvPr/>
        </p:nvCxnSpPr>
        <p:spPr bwMode="auto">
          <a:xfrm rot="5400000">
            <a:off x="2974182" y="3663156"/>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34"/>
          <p:cNvCxnSpPr>
            <a:cxnSpLocks noChangeShapeType="1"/>
          </p:cNvCxnSpPr>
          <p:nvPr/>
        </p:nvCxnSpPr>
        <p:spPr bwMode="auto">
          <a:xfrm rot="5400000">
            <a:off x="3886993" y="366315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Box 36"/>
          <p:cNvSpPr txBox="1">
            <a:spLocks noChangeArrowheads="1"/>
          </p:cNvSpPr>
          <p:nvPr/>
        </p:nvSpPr>
        <p:spPr bwMode="auto">
          <a:xfrm>
            <a:off x="2924174" y="3733800"/>
            <a:ext cx="428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4.0</a:t>
            </a:r>
            <a:endParaRPr lang="en-US" altLang="en-US" sz="1200" b="0" dirty="0">
              <a:solidFill>
                <a:prstClr val="black"/>
              </a:solidFill>
            </a:endParaRPr>
          </a:p>
        </p:txBody>
      </p:sp>
      <p:sp>
        <p:nvSpPr>
          <p:cNvPr id="59" name="TextBox 37"/>
          <p:cNvSpPr txBox="1">
            <a:spLocks noChangeArrowheads="1"/>
          </p:cNvSpPr>
          <p:nvPr/>
        </p:nvSpPr>
        <p:spPr bwMode="auto">
          <a:xfrm>
            <a:off x="3698874" y="3741737"/>
            <a:ext cx="492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4.4</a:t>
            </a:r>
            <a:endParaRPr lang="en-US" altLang="en-US" sz="1200" b="0" dirty="0">
              <a:solidFill>
                <a:prstClr val="black"/>
              </a:solidFill>
            </a:endParaRPr>
          </a:p>
        </p:txBody>
      </p:sp>
      <p:sp>
        <p:nvSpPr>
          <p:cNvPr id="60" name="Text Box 13"/>
          <p:cNvSpPr txBox="1">
            <a:spLocks noChangeArrowheads="1"/>
          </p:cNvSpPr>
          <p:nvPr/>
        </p:nvSpPr>
        <p:spPr bwMode="auto">
          <a:xfrm rot="-5400000">
            <a:off x="-2137940" y="3406291"/>
            <a:ext cx="51932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600" dirty="0" smtClean="0">
                <a:solidFill>
                  <a:prstClr val="black">
                    <a:lumMod val="75000"/>
                    <a:lumOff val="25000"/>
                  </a:prstClr>
                </a:solidFill>
              </a:rPr>
              <a:t>SAVING, INVESTMENT, GOVERNMENT SPENDING</a:t>
            </a:r>
            <a:endParaRPr lang="en-US" altLang="en-US" sz="1600" dirty="0">
              <a:solidFill>
                <a:prstClr val="black">
                  <a:lumMod val="75000"/>
                  <a:lumOff val="25000"/>
                </a:prstClr>
              </a:solidFill>
            </a:endParaRPr>
          </a:p>
        </p:txBody>
      </p:sp>
      <p:sp>
        <p:nvSpPr>
          <p:cNvPr id="61" name="Text Box 10"/>
          <p:cNvSpPr txBox="1">
            <a:spLocks noChangeArrowheads="1"/>
          </p:cNvSpPr>
          <p:nvPr/>
        </p:nvSpPr>
        <p:spPr bwMode="auto">
          <a:xfrm>
            <a:off x="1676400" y="4122737"/>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INCOME (thousands)</a:t>
            </a:r>
            <a:endParaRPr lang="en-US" altLang="en-US" sz="1800" dirty="0">
              <a:solidFill>
                <a:prstClr val="black">
                  <a:lumMod val="75000"/>
                  <a:lumOff val="25000"/>
                </a:prstClr>
              </a:solidFill>
            </a:endParaRPr>
          </a:p>
        </p:txBody>
      </p:sp>
      <p:sp>
        <p:nvSpPr>
          <p:cNvPr id="62" name="TextBox 37"/>
          <p:cNvSpPr txBox="1">
            <a:spLocks noChangeArrowheads="1"/>
          </p:cNvSpPr>
          <p:nvPr/>
        </p:nvSpPr>
        <p:spPr bwMode="auto">
          <a:xfrm>
            <a:off x="4514057" y="3741737"/>
            <a:ext cx="438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4.8</a:t>
            </a:r>
            <a:endParaRPr lang="en-US" altLang="en-US" sz="1200" b="0" dirty="0">
              <a:solidFill>
                <a:prstClr val="black"/>
              </a:solidFill>
            </a:endParaRPr>
          </a:p>
        </p:txBody>
      </p:sp>
      <p:cxnSp>
        <p:nvCxnSpPr>
          <p:cNvPr id="63" name="Straight Connector 34"/>
          <p:cNvCxnSpPr>
            <a:cxnSpLocks noChangeShapeType="1"/>
          </p:cNvCxnSpPr>
          <p:nvPr/>
        </p:nvCxnSpPr>
        <p:spPr bwMode="auto">
          <a:xfrm rot="5400000">
            <a:off x="4648994" y="366315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34"/>
          <p:cNvCxnSpPr>
            <a:cxnSpLocks noChangeShapeType="1"/>
            <a:stCxn id="45" idx="4"/>
          </p:cNvCxnSpPr>
          <p:nvPr/>
        </p:nvCxnSpPr>
        <p:spPr bwMode="auto">
          <a:xfrm>
            <a:off x="3947160" y="3086417"/>
            <a:ext cx="0" cy="646747"/>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0" name="Line 17"/>
          <p:cNvSpPr>
            <a:spLocks noChangeShapeType="1"/>
          </p:cNvSpPr>
          <p:nvPr/>
        </p:nvSpPr>
        <p:spPr bwMode="auto">
          <a:xfrm flipV="1">
            <a:off x="1219199" y="3027361"/>
            <a:ext cx="4495802"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35" name="Straight Connector 7"/>
          <p:cNvCxnSpPr>
            <a:cxnSpLocks noChangeShapeType="1"/>
          </p:cNvCxnSpPr>
          <p:nvPr/>
        </p:nvCxnSpPr>
        <p:spPr bwMode="auto">
          <a:xfrm flipH="1">
            <a:off x="1206500" y="1371600"/>
            <a:ext cx="1588" cy="427513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21"/>
          <p:cNvCxnSpPr>
            <a:cxnSpLocks noChangeShapeType="1"/>
          </p:cNvCxnSpPr>
          <p:nvPr/>
        </p:nvCxnSpPr>
        <p:spPr bwMode="auto">
          <a:xfrm rot="10800000">
            <a:off x="1054100" y="306863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25"/>
          <p:cNvSpPr txBox="1">
            <a:spLocks noChangeArrowheads="1"/>
          </p:cNvSpPr>
          <p:nvPr/>
        </p:nvSpPr>
        <p:spPr bwMode="auto">
          <a:xfrm>
            <a:off x="635000" y="2932112"/>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a:t>
            </a:r>
            <a:endParaRPr lang="en-US" altLang="en-US" sz="1200" b="0" dirty="0">
              <a:solidFill>
                <a:prstClr val="black"/>
              </a:solidFill>
            </a:endParaRPr>
          </a:p>
        </p:txBody>
      </p:sp>
      <p:cxnSp>
        <p:nvCxnSpPr>
          <p:cNvPr id="64" name="Straight Connector 23"/>
          <p:cNvCxnSpPr>
            <a:cxnSpLocks noChangeShapeType="1"/>
          </p:cNvCxnSpPr>
          <p:nvPr/>
        </p:nvCxnSpPr>
        <p:spPr bwMode="auto">
          <a:xfrm rot="10800000">
            <a:off x="1054100" y="2325687"/>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5" name="TextBox 24"/>
          <p:cNvSpPr txBox="1">
            <a:spLocks noChangeArrowheads="1"/>
          </p:cNvSpPr>
          <p:nvPr/>
        </p:nvSpPr>
        <p:spPr bwMode="auto">
          <a:xfrm>
            <a:off x="609600" y="2170112"/>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200</a:t>
            </a:r>
            <a:endParaRPr lang="en-US" altLang="en-US" sz="1200" b="0" dirty="0">
              <a:solidFill>
                <a:prstClr val="black"/>
              </a:solidFill>
            </a:endParaRPr>
          </a:p>
        </p:txBody>
      </p:sp>
      <p:cxnSp>
        <p:nvCxnSpPr>
          <p:cNvPr id="72" name="Straight Connector 15"/>
          <p:cNvCxnSpPr>
            <a:cxnSpLocks noChangeShapeType="1"/>
          </p:cNvCxnSpPr>
          <p:nvPr/>
        </p:nvCxnSpPr>
        <p:spPr bwMode="auto">
          <a:xfrm rot="10800000">
            <a:off x="1054100" y="5251450"/>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 name="Straight Connector 17"/>
          <p:cNvCxnSpPr>
            <a:cxnSpLocks noChangeShapeType="1"/>
          </p:cNvCxnSpPr>
          <p:nvPr/>
        </p:nvCxnSpPr>
        <p:spPr bwMode="auto">
          <a:xfrm rot="10800000">
            <a:off x="1054100" y="4518024"/>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19"/>
          <p:cNvCxnSpPr>
            <a:cxnSpLocks noChangeShapeType="1"/>
          </p:cNvCxnSpPr>
          <p:nvPr/>
        </p:nvCxnSpPr>
        <p:spPr bwMode="auto">
          <a:xfrm rot="10800000">
            <a:off x="1054100" y="3756024"/>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 name="TextBox 26"/>
          <p:cNvSpPr txBox="1">
            <a:spLocks noChangeArrowheads="1"/>
          </p:cNvSpPr>
          <p:nvPr/>
        </p:nvSpPr>
        <p:spPr bwMode="auto">
          <a:xfrm>
            <a:off x="673100" y="3617912"/>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a:t>
            </a:r>
            <a:r>
              <a:rPr lang="en-US" altLang="en-US" sz="1200" b="0" dirty="0">
                <a:solidFill>
                  <a:prstClr val="black"/>
                </a:solidFill>
              </a:rPr>
              <a:t> </a:t>
            </a:r>
            <a:r>
              <a:rPr lang="en-US" altLang="en-US" sz="1200" b="0" dirty="0" smtClean="0">
                <a:solidFill>
                  <a:prstClr val="black"/>
                </a:solidFill>
              </a:rPr>
              <a:t>0</a:t>
            </a:r>
            <a:endParaRPr lang="en-US" altLang="en-US" sz="1200" b="0" dirty="0">
              <a:solidFill>
                <a:prstClr val="black"/>
              </a:solidFill>
            </a:endParaRPr>
          </a:p>
        </p:txBody>
      </p:sp>
      <p:sp>
        <p:nvSpPr>
          <p:cNvPr id="79" name="TextBox 27"/>
          <p:cNvSpPr txBox="1">
            <a:spLocks noChangeArrowheads="1"/>
          </p:cNvSpPr>
          <p:nvPr/>
        </p:nvSpPr>
        <p:spPr bwMode="auto">
          <a:xfrm>
            <a:off x="609600" y="4379912"/>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a:t>
            </a:r>
            <a:endParaRPr lang="en-US" altLang="en-US" sz="1200" b="0" dirty="0">
              <a:solidFill>
                <a:prstClr val="black"/>
              </a:solidFill>
            </a:endParaRPr>
          </a:p>
        </p:txBody>
      </p:sp>
      <p:sp>
        <p:nvSpPr>
          <p:cNvPr id="80" name="TextBox 28"/>
          <p:cNvSpPr txBox="1">
            <a:spLocks noChangeArrowheads="1"/>
          </p:cNvSpPr>
          <p:nvPr/>
        </p:nvSpPr>
        <p:spPr bwMode="auto">
          <a:xfrm>
            <a:off x="609600" y="5113337"/>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−200</a:t>
            </a:r>
            <a:endParaRPr lang="en-US" altLang="en-US" sz="1200" b="0" dirty="0">
              <a:solidFill>
                <a:prstClr val="black"/>
              </a:solidFill>
            </a:endParaRPr>
          </a:p>
        </p:txBody>
      </p:sp>
      <p:sp>
        <p:nvSpPr>
          <p:cNvPr id="44" name="Line 17"/>
          <p:cNvSpPr>
            <a:spLocks noChangeShapeType="1"/>
          </p:cNvSpPr>
          <p:nvPr/>
        </p:nvSpPr>
        <p:spPr bwMode="auto">
          <a:xfrm flipV="1">
            <a:off x="1752600" y="1855846"/>
            <a:ext cx="3544887" cy="2952690"/>
          </a:xfrm>
          <a:prstGeom prst="line">
            <a:avLst/>
          </a:prstGeom>
          <a:noFill/>
          <a:ln w="44450">
            <a:solidFill>
              <a:srgbClr val="0070C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5" name="Oval 19"/>
          <p:cNvSpPr>
            <a:spLocks noChangeArrowheads="1"/>
          </p:cNvSpPr>
          <p:nvPr/>
        </p:nvSpPr>
        <p:spPr bwMode="auto">
          <a:xfrm>
            <a:off x="3855720" y="2903537"/>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cxnSp>
        <p:nvCxnSpPr>
          <p:cNvPr id="85" name="Straight Connector 34"/>
          <p:cNvCxnSpPr>
            <a:cxnSpLocks noChangeShapeType="1"/>
          </p:cNvCxnSpPr>
          <p:nvPr/>
        </p:nvCxnSpPr>
        <p:spPr bwMode="auto">
          <a:xfrm rot="5400000">
            <a:off x="5410994" y="366315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6" name="TextBox 37"/>
          <p:cNvSpPr txBox="1">
            <a:spLocks noChangeArrowheads="1"/>
          </p:cNvSpPr>
          <p:nvPr/>
        </p:nvSpPr>
        <p:spPr bwMode="auto">
          <a:xfrm>
            <a:off x="5257800" y="3741737"/>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5.2</a:t>
            </a:r>
            <a:endParaRPr lang="en-US" altLang="en-US" sz="1200" b="0" dirty="0">
              <a:solidFill>
                <a:prstClr val="black"/>
              </a:solidFill>
            </a:endParaRPr>
          </a:p>
        </p:txBody>
      </p:sp>
      <p:sp>
        <p:nvSpPr>
          <p:cNvPr id="87" name="Text Box 9"/>
          <p:cNvSpPr txBox="1">
            <a:spLocks noChangeArrowheads="1"/>
          </p:cNvSpPr>
          <p:nvPr/>
        </p:nvSpPr>
        <p:spPr bwMode="auto">
          <a:xfrm>
            <a:off x="5334000" y="1512827"/>
            <a:ext cx="1327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S</a:t>
            </a:r>
            <a:endParaRPr lang="en-US" altLang="en-US" sz="2000" b="1" i="1" baseline="-25000" dirty="0" smtClean="0">
              <a:solidFill>
                <a:prstClr val="black"/>
              </a:solidFill>
              <a:latin typeface="Arial" charset="0"/>
              <a:cs typeface="Arial" charset="0"/>
            </a:endParaRPr>
          </a:p>
        </p:txBody>
      </p:sp>
      <p:sp>
        <p:nvSpPr>
          <p:cNvPr id="88" name="Text Box 9"/>
          <p:cNvSpPr txBox="1">
            <a:spLocks noChangeArrowheads="1"/>
          </p:cNvSpPr>
          <p:nvPr/>
        </p:nvSpPr>
        <p:spPr bwMode="auto">
          <a:xfrm>
            <a:off x="5791200" y="2803891"/>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dirty="0" smtClean="0">
                <a:solidFill>
                  <a:prstClr val="black"/>
                </a:solidFill>
                <a:latin typeface="Arial" charset="0"/>
                <a:cs typeface="Arial" charset="0"/>
              </a:rPr>
              <a:t>I</a:t>
            </a:r>
            <a:endParaRPr lang="en-US" altLang="en-US" sz="2000" b="1" baseline="-25000" dirty="0" smtClean="0">
              <a:solidFill>
                <a:prstClr val="black"/>
              </a:solidFill>
              <a:latin typeface="Arial" charset="0"/>
              <a:cs typeface="Arial" charset="0"/>
            </a:endParaRPr>
          </a:p>
        </p:txBody>
      </p:sp>
      <p:sp>
        <p:nvSpPr>
          <p:cNvPr id="89" name="Text Box 9"/>
          <p:cNvSpPr txBox="1">
            <a:spLocks noChangeArrowheads="1"/>
          </p:cNvSpPr>
          <p:nvPr/>
        </p:nvSpPr>
        <p:spPr bwMode="auto">
          <a:xfrm>
            <a:off x="3657600" y="2598737"/>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90" name="Text Box 13"/>
          <p:cNvSpPr txBox="1">
            <a:spLocks noChangeArrowheads="1"/>
          </p:cNvSpPr>
          <p:nvPr/>
        </p:nvSpPr>
        <p:spPr bwMode="auto">
          <a:xfrm>
            <a:off x="2133600" y="4631829"/>
            <a:ext cx="5867400" cy="1692771"/>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600" dirty="0" smtClean="0">
                <a:solidFill>
                  <a:prstClr val="black"/>
                </a:solidFill>
                <a:latin typeface="Arial" pitchFamily="34" charset="0"/>
                <a:cs typeface="Arial" pitchFamily="34" charset="0"/>
              </a:rPr>
              <a:t>An increase of $100 in government spending has the same effect on income as an increase in investment. Both are injections to the economy.</a:t>
            </a:r>
            <a:endParaRPr lang="en-US" sz="2600" b="1" dirty="0">
              <a:solidFill>
                <a:prstClr val="black"/>
              </a:solidFill>
              <a:latin typeface="Arial" pitchFamily="34" charset="0"/>
              <a:cs typeface="Arial" pitchFamily="34" charset="0"/>
            </a:endParaRPr>
          </a:p>
        </p:txBody>
      </p:sp>
      <p:sp>
        <p:nvSpPr>
          <p:cNvPr id="43" name="Line 17"/>
          <p:cNvSpPr>
            <a:spLocks noChangeShapeType="1"/>
          </p:cNvSpPr>
          <p:nvPr/>
        </p:nvSpPr>
        <p:spPr bwMode="auto">
          <a:xfrm flipV="1">
            <a:off x="1219200" y="2325687"/>
            <a:ext cx="4495802" cy="0"/>
          </a:xfrm>
          <a:prstGeom prst="line">
            <a:avLst/>
          </a:prstGeom>
          <a:noFill/>
          <a:ln w="44450">
            <a:solidFill>
              <a:srgbClr val="FFC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6" name="Text Box 9"/>
          <p:cNvSpPr txBox="1">
            <a:spLocks noChangeArrowheads="1"/>
          </p:cNvSpPr>
          <p:nvPr/>
        </p:nvSpPr>
        <p:spPr bwMode="auto">
          <a:xfrm>
            <a:off x="5779123" y="2046227"/>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G</a:t>
            </a:r>
            <a:endParaRPr lang="en-US" altLang="en-US" sz="2000" b="1" i="1" baseline="-25000" dirty="0" smtClean="0">
              <a:solidFill>
                <a:prstClr val="black"/>
              </a:solidFill>
              <a:latin typeface="Arial" charset="0"/>
              <a:cs typeface="Arial" charset="0"/>
            </a:endParaRPr>
          </a:p>
        </p:txBody>
      </p:sp>
      <p:cxnSp>
        <p:nvCxnSpPr>
          <p:cNvPr id="66" name="Straight Connector 34"/>
          <p:cNvCxnSpPr>
            <a:cxnSpLocks noChangeShapeType="1"/>
          </p:cNvCxnSpPr>
          <p:nvPr/>
        </p:nvCxnSpPr>
        <p:spPr bwMode="auto">
          <a:xfrm>
            <a:off x="4724400" y="2370137"/>
            <a:ext cx="0" cy="1342251"/>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47" name="Oval 19"/>
          <p:cNvSpPr>
            <a:spLocks noChangeArrowheads="1"/>
          </p:cNvSpPr>
          <p:nvPr/>
        </p:nvSpPr>
        <p:spPr bwMode="auto">
          <a:xfrm>
            <a:off x="4617720" y="2263457"/>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69" name="Text Box 9"/>
          <p:cNvSpPr txBox="1">
            <a:spLocks noChangeArrowheads="1"/>
          </p:cNvSpPr>
          <p:nvPr/>
        </p:nvSpPr>
        <p:spPr bwMode="auto">
          <a:xfrm>
            <a:off x="4343400" y="1970027"/>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b</a:t>
            </a:r>
            <a:endParaRPr lang="en-US" altLang="en-US" sz="2000" b="1" i="1" baseline="-25000" dirty="0" smtClean="0">
              <a:solidFill>
                <a:prstClr val="black"/>
              </a:solidFill>
              <a:latin typeface="Arial" charset="0"/>
              <a:cs typeface="Arial" charset="0"/>
            </a:endParaRPr>
          </a:p>
        </p:txBody>
      </p:sp>
      <p:cxnSp>
        <p:nvCxnSpPr>
          <p:cNvPr id="71" name="Straight Connector 34"/>
          <p:cNvCxnSpPr>
            <a:cxnSpLocks noChangeShapeType="1"/>
          </p:cNvCxnSpPr>
          <p:nvPr/>
        </p:nvCxnSpPr>
        <p:spPr bwMode="auto">
          <a:xfrm rot="5400000">
            <a:off x="2210594" y="366315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 name="TextBox 37"/>
          <p:cNvSpPr txBox="1">
            <a:spLocks noChangeArrowheads="1"/>
          </p:cNvSpPr>
          <p:nvPr/>
        </p:nvSpPr>
        <p:spPr bwMode="auto">
          <a:xfrm>
            <a:off x="2057400" y="3741737"/>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3.6</a:t>
            </a:r>
            <a:endParaRPr lang="en-US" altLang="en-US" sz="1200" b="0" dirty="0">
              <a:solidFill>
                <a:prstClr val="black"/>
              </a:solidFill>
            </a:endParaRPr>
          </a:p>
        </p:txBody>
      </p:sp>
      <p:cxnSp>
        <p:nvCxnSpPr>
          <p:cNvPr id="77" name="Straight Connector 34"/>
          <p:cNvCxnSpPr>
            <a:cxnSpLocks noChangeShapeType="1"/>
          </p:cNvCxnSpPr>
          <p:nvPr/>
        </p:nvCxnSpPr>
        <p:spPr bwMode="auto">
          <a:xfrm flipH="1">
            <a:off x="1219200" y="3665537"/>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Straight Connector 34"/>
          <p:cNvCxnSpPr>
            <a:cxnSpLocks noChangeShapeType="1"/>
          </p:cNvCxnSpPr>
          <p:nvPr/>
        </p:nvCxnSpPr>
        <p:spPr bwMode="auto">
          <a:xfrm flipH="1">
            <a:off x="1371600" y="3665537"/>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8" name="TextBox 47"/>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224111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19999" cy="6248400"/>
          </a:xfrm>
          <a:prstGeom prst="round2DiagRect">
            <a:avLst>
              <a:gd name="adj1" fmla="val 7521"/>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99060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1" y="109091"/>
            <a:ext cx="7620000" cy="1077218"/>
          </a:xfrm>
          <a:prstGeom prst="rect">
            <a:avLst/>
          </a:prstGeom>
          <a:noFill/>
        </p:spPr>
        <p:txBody>
          <a:bodyPr wrap="square" rtlCol="0">
            <a:spAutoFit/>
          </a:bodyPr>
          <a:lstStyle/>
          <a:p>
            <a:pPr algn="ctr"/>
            <a:r>
              <a:rPr lang="en-US" sz="3200" dirty="0" smtClean="0">
                <a:solidFill>
                  <a:prstClr val="white"/>
                </a:solidFill>
                <a:latin typeface="Century Gothic" panose="020B0502020202020204" pitchFamily="34" charset="0"/>
              </a:rPr>
              <a:t>SAVING, INVESTMENT, GOVERNMENT SPENDING, AND TAXES</a:t>
            </a:r>
            <a:endParaRPr lang="en-US" sz="32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36</a:t>
            </a:fld>
            <a:endParaRPr lang="en-US" sz="1100" dirty="0">
              <a:solidFill>
                <a:prstClr val="white"/>
              </a:solidFill>
              <a:latin typeface="Century Gothic" panose="020B0502020202020204" pitchFamily="34" charset="0"/>
            </a:endParaRPr>
          </a:p>
        </p:txBody>
      </p:sp>
      <p:cxnSp>
        <p:nvCxnSpPr>
          <p:cNvPr id="38" name="Straight Connector 9"/>
          <p:cNvCxnSpPr>
            <a:cxnSpLocks noChangeShapeType="1"/>
          </p:cNvCxnSpPr>
          <p:nvPr/>
        </p:nvCxnSpPr>
        <p:spPr bwMode="auto">
          <a:xfrm>
            <a:off x="1208088" y="3741737"/>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33"/>
          <p:cNvCxnSpPr>
            <a:cxnSpLocks noChangeShapeType="1"/>
          </p:cNvCxnSpPr>
          <p:nvPr/>
        </p:nvCxnSpPr>
        <p:spPr bwMode="auto">
          <a:xfrm rot="5400000">
            <a:off x="2974182" y="3663156"/>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34"/>
          <p:cNvCxnSpPr>
            <a:cxnSpLocks noChangeShapeType="1"/>
          </p:cNvCxnSpPr>
          <p:nvPr/>
        </p:nvCxnSpPr>
        <p:spPr bwMode="auto">
          <a:xfrm rot="5400000">
            <a:off x="3886993" y="366315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Box 36"/>
          <p:cNvSpPr txBox="1">
            <a:spLocks noChangeArrowheads="1"/>
          </p:cNvSpPr>
          <p:nvPr/>
        </p:nvSpPr>
        <p:spPr bwMode="auto">
          <a:xfrm>
            <a:off x="2924174" y="3733800"/>
            <a:ext cx="428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4.0</a:t>
            </a:r>
            <a:endParaRPr lang="en-US" altLang="en-US" sz="1200" b="0" dirty="0">
              <a:solidFill>
                <a:prstClr val="black"/>
              </a:solidFill>
            </a:endParaRPr>
          </a:p>
        </p:txBody>
      </p:sp>
      <p:sp>
        <p:nvSpPr>
          <p:cNvPr id="59" name="TextBox 37"/>
          <p:cNvSpPr txBox="1">
            <a:spLocks noChangeArrowheads="1"/>
          </p:cNvSpPr>
          <p:nvPr/>
        </p:nvSpPr>
        <p:spPr bwMode="auto">
          <a:xfrm>
            <a:off x="3698874" y="3741737"/>
            <a:ext cx="492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4.4</a:t>
            </a:r>
            <a:endParaRPr lang="en-US" altLang="en-US" sz="1200" b="0" dirty="0">
              <a:solidFill>
                <a:prstClr val="black"/>
              </a:solidFill>
            </a:endParaRPr>
          </a:p>
        </p:txBody>
      </p:sp>
      <p:sp>
        <p:nvSpPr>
          <p:cNvPr id="60" name="Text Box 13"/>
          <p:cNvSpPr txBox="1">
            <a:spLocks noChangeArrowheads="1"/>
          </p:cNvSpPr>
          <p:nvPr/>
        </p:nvSpPr>
        <p:spPr bwMode="auto">
          <a:xfrm rot="-5400000">
            <a:off x="-2137940" y="3406291"/>
            <a:ext cx="51932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600" dirty="0" smtClean="0">
                <a:solidFill>
                  <a:prstClr val="black">
                    <a:lumMod val="75000"/>
                    <a:lumOff val="25000"/>
                  </a:prstClr>
                </a:solidFill>
              </a:rPr>
              <a:t>SAVING, INVESTMENT, GOVERNMENT SPENDING</a:t>
            </a:r>
            <a:endParaRPr lang="en-US" altLang="en-US" sz="1600" dirty="0">
              <a:solidFill>
                <a:prstClr val="black">
                  <a:lumMod val="75000"/>
                  <a:lumOff val="25000"/>
                </a:prstClr>
              </a:solidFill>
            </a:endParaRPr>
          </a:p>
        </p:txBody>
      </p:sp>
      <p:sp>
        <p:nvSpPr>
          <p:cNvPr id="61" name="Text Box 10"/>
          <p:cNvSpPr txBox="1">
            <a:spLocks noChangeArrowheads="1"/>
          </p:cNvSpPr>
          <p:nvPr/>
        </p:nvSpPr>
        <p:spPr bwMode="auto">
          <a:xfrm>
            <a:off x="1676400" y="4122737"/>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INCOME (thousands)</a:t>
            </a:r>
            <a:endParaRPr lang="en-US" altLang="en-US" sz="1800" dirty="0">
              <a:solidFill>
                <a:prstClr val="black">
                  <a:lumMod val="75000"/>
                  <a:lumOff val="25000"/>
                </a:prstClr>
              </a:solidFill>
            </a:endParaRPr>
          </a:p>
        </p:txBody>
      </p:sp>
      <p:sp>
        <p:nvSpPr>
          <p:cNvPr id="62" name="TextBox 37"/>
          <p:cNvSpPr txBox="1">
            <a:spLocks noChangeArrowheads="1"/>
          </p:cNvSpPr>
          <p:nvPr/>
        </p:nvSpPr>
        <p:spPr bwMode="auto">
          <a:xfrm>
            <a:off x="4514057" y="3741737"/>
            <a:ext cx="438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4.8</a:t>
            </a:r>
            <a:endParaRPr lang="en-US" altLang="en-US" sz="1200" b="0" dirty="0">
              <a:solidFill>
                <a:prstClr val="black"/>
              </a:solidFill>
            </a:endParaRPr>
          </a:p>
        </p:txBody>
      </p:sp>
      <p:cxnSp>
        <p:nvCxnSpPr>
          <p:cNvPr id="63" name="Straight Connector 34"/>
          <p:cNvCxnSpPr>
            <a:cxnSpLocks noChangeShapeType="1"/>
          </p:cNvCxnSpPr>
          <p:nvPr/>
        </p:nvCxnSpPr>
        <p:spPr bwMode="auto">
          <a:xfrm rot="5400000">
            <a:off x="4648994" y="366315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34"/>
          <p:cNvCxnSpPr>
            <a:cxnSpLocks noChangeShapeType="1"/>
            <a:stCxn id="45" idx="4"/>
          </p:cNvCxnSpPr>
          <p:nvPr/>
        </p:nvCxnSpPr>
        <p:spPr bwMode="auto">
          <a:xfrm>
            <a:off x="3947160" y="3086417"/>
            <a:ext cx="0" cy="646747"/>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0" name="Line 17"/>
          <p:cNvSpPr>
            <a:spLocks noChangeShapeType="1"/>
          </p:cNvSpPr>
          <p:nvPr/>
        </p:nvSpPr>
        <p:spPr bwMode="auto">
          <a:xfrm flipV="1">
            <a:off x="1219199" y="3027361"/>
            <a:ext cx="4495802"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51" name="Straight Connector 21"/>
          <p:cNvCxnSpPr>
            <a:cxnSpLocks noChangeShapeType="1"/>
          </p:cNvCxnSpPr>
          <p:nvPr/>
        </p:nvCxnSpPr>
        <p:spPr bwMode="auto">
          <a:xfrm rot="10800000">
            <a:off x="1054100" y="306863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25"/>
          <p:cNvSpPr txBox="1">
            <a:spLocks noChangeArrowheads="1"/>
          </p:cNvSpPr>
          <p:nvPr/>
        </p:nvSpPr>
        <p:spPr bwMode="auto">
          <a:xfrm>
            <a:off x="635000" y="2932112"/>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a:t>
            </a:r>
            <a:endParaRPr lang="en-US" altLang="en-US" sz="1200" b="0" dirty="0">
              <a:solidFill>
                <a:prstClr val="black"/>
              </a:solidFill>
            </a:endParaRPr>
          </a:p>
        </p:txBody>
      </p:sp>
      <p:cxnSp>
        <p:nvCxnSpPr>
          <p:cNvPr id="64" name="Straight Connector 23"/>
          <p:cNvCxnSpPr>
            <a:cxnSpLocks noChangeShapeType="1"/>
          </p:cNvCxnSpPr>
          <p:nvPr/>
        </p:nvCxnSpPr>
        <p:spPr bwMode="auto">
          <a:xfrm rot="10800000">
            <a:off x="1054100" y="2325687"/>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5" name="TextBox 24"/>
          <p:cNvSpPr txBox="1">
            <a:spLocks noChangeArrowheads="1"/>
          </p:cNvSpPr>
          <p:nvPr/>
        </p:nvSpPr>
        <p:spPr bwMode="auto">
          <a:xfrm>
            <a:off x="609600" y="2170112"/>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200</a:t>
            </a:r>
            <a:endParaRPr lang="en-US" altLang="en-US" sz="1200" b="0" dirty="0">
              <a:solidFill>
                <a:prstClr val="black"/>
              </a:solidFill>
            </a:endParaRPr>
          </a:p>
        </p:txBody>
      </p:sp>
      <p:cxnSp>
        <p:nvCxnSpPr>
          <p:cNvPr id="72" name="Straight Connector 15"/>
          <p:cNvCxnSpPr>
            <a:cxnSpLocks noChangeShapeType="1"/>
          </p:cNvCxnSpPr>
          <p:nvPr/>
        </p:nvCxnSpPr>
        <p:spPr bwMode="auto">
          <a:xfrm rot="10800000">
            <a:off x="1054100" y="5251450"/>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 name="Straight Connector 17"/>
          <p:cNvCxnSpPr>
            <a:cxnSpLocks noChangeShapeType="1"/>
          </p:cNvCxnSpPr>
          <p:nvPr/>
        </p:nvCxnSpPr>
        <p:spPr bwMode="auto">
          <a:xfrm rot="10800000">
            <a:off x="1054100" y="4518024"/>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19"/>
          <p:cNvCxnSpPr>
            <a:cxnSpLocks noChangeShapeType="1"/>
          </p:cNvCxnSpPr>
          <p:nvPr/>
        </p:nvCxnSpPr>
        <p:spPr bwMode="auto">
          <a:xfrm rot="10800000">
            <a:off x="1054100" y="3756024"/>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 name="TextBox 26"/>
          <p:cNvSpPr txBox="1">
            <a:spLocks noChangeArrowheads="1"/>
          </p:cNvSpPr>
          <p:nvPr/>
        </p:nvSpPr>
        <p:spPr bwMode="auto">
          <a:xfrm>
            <a:off x="673100" y="3617912"/>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a:t>
            </a:r>
            <a:r>
              <a:rPr lang="en-US" altLang="en-US" sz="1200" b="0" dirty="0">
                <a:solidFill>
                  <a:prstClr val="black"/>
                </a:solidFill>
              </a:rPr>
              <a:t> </a:t>
            </a:r>
            <a:r>
              <a:rPr lang="en-US" altLang="en-US" sz="1200" b="0" dirty="0" smtClean="0">
                <a:solidFill>
                  <a:prstClr val="black"/>
                </a:solidFill>
              </a:rPr>
              <a:t>0</a:t>
            </a:r>
            <a:endParaRPr lang="en-US" altLang="en-US" sz="1200" b="0" dirty="0">
              <a:solidFill>
                <a:prstClr val="black"/>
              </a:solidFill>
            </a:endParaRPr>
          </a:p>
        </p:txBody>
      </p:sp>
      <p:sp>
        <p:nvSpPr>
          <p:cNvPr id="79" name="TextBox 27"/>
          <p:cNvSpPr txBox="1">
            <a:spLocks noChangeArrowheads="1"/>
          </p:cNvSpPr>
          <p:nvPr/>
        </p:nvSpPr>
        <p:spPr bwMode="auto">
          <a:xfrm>
            <a:off x="609600" y="4379912"/>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a:t>
            </a:r>
            <a:endParaRPr lang="en-US" altLang="en-US" sz="1200" b="0" dirty="0">
              <a:solidFill>
                <a:prstClr val="black"/>
              </a:solidFill>
            </a:endParaRPr>
          </a:p>
        </p:txBody>
      </p:sp>
      <p:sp>
        <p:nvSpPr>
          <p:cNvPr id="80" name="TextBox 28"/>
          <p:cNvSpPr txBox="1">
            <a:spLocks noChangeArrowheads="1"/>
          </p:cNvSpPr>
          <p:nvPr/>
        </p:nvSpPr>
        <p:spPr bwMode="auto">
          <a:xfrm>
            <a:off x="609600" y="5113337"/>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−200</a:t>
            </a:r>
            <a:endParaRPr lang="en-US" altLang="en-US" sz="1200" b="0" dirty="0">
              <a:solidFill>
                <a:prstClr val="black"/>
              </a:solidFill>
            </a:endParaRPr>
          </a:p>
        </p:txBody>
      </p:sp>
      <p:sp>
        <p:nvSpPr>
          <p:cNvPr id="44" name="Line 17"/>
          <p:cNvSpPr>
            <a:spLocks noChangeShapeType="1"/>
          </p:cNvSpPr>
          <p:nvPr/>
        </p:nvSpPr>
        <p:spPr bwMode="auto">
          <a:xfrm flipV="1">
            <a:off x="1752600" y="1855846"/>
            <a:ext cx="3544887" cy="2952690"/>
          </a:xfrm>
          <a:prstGeom prst="line">
            <a:avLst/>
          </a:prstGeom>
          <a:noFill/>
          <a:ln w="44450">
            <a:solidFill>
              <a:srgbClr val="0070C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5" name="Oval 19"/>
          <p:cNvSpPr>
            <a:spLocks noChangeArrowheads="1"/>
          </p:cNvSpPr>
          <p:nvPr/>
        </p:nvSpPr>
        <p:spPr bwMode="auto">
          <a:xfrm>
            <a:off x="3855720" y="2903537"/>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cxnSp>
        <p:nvCxnSpPr>
          <p:cNvPr id="85" name="Straight Connector 34"/>
          <p:cNvCxnSpPr>
            <a:cxnSpLocks noChangeShapeType="1"/>
          </p:cNvCxnSpPr>
          <p:nvPr/>
        </p:nvCxnSpPr>
        <p:spPr bwMode="auto">
          <a:xfrm rot="5400000">
            <a:off x="5410994" y="366315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6" name="TextBox 37"/>
          <p:cNvSpPr txBox="1">
            <a:spLocks noChangeArrowheads="1"/>
          </p:cNvSpPr>
          <p:nvPr/>
        </p:nvSpPr>
        <p:spPr bwMode="auto">
          <a:xfrm>
            <a:off x="5257800" y="3741737"/>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5.2</a:t>
            </a:r>
            <a:endParaRPr lang="en-US" altLang="en-US" sz="1200" b="0" dirty="0">
              <a:solidFill>
                <a:prstClr val="black"/>
              </a:solidFill>
            </a:endParaRPr>
          </a:p>
        </p:txBody>
      </p:sp>
      <p:sp>
        <p:nvSpPr>
          <p:cNvPr id="87" name="Text Box 9"/>
          <p:cNvSpPr txBox="1">
            <a:spLocks noChangeArrowheads="1"/>
          </p:cNvSpPr>
          <p:nvPr/>
        </p:nvSpPr>
        <p:spPr bwMode="auto">
          <a:xfrm>
            <a:off x="5378136" y="1524000"/>
            <a:ext cx="1327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S</a:t>
            </a:r>
            <a:endParaRPr lang="en-US" altLang="en-US" sz="2000" b="1" i="1" baseline="-25000" dirty="0" smtClean="0">
              <a:solidFill>
                <a:prstClr val="black"/>
              </a:solidFill>
              <a:latin typeface="Arial" charset="0"/>
              <a:cs typeface="Arial" charset="0"/>
            </a:endParaRPr>
          </a:p>
        </p:txBody>
      </p:sp>
      <p:sp>
        <p:nvSpPr>
          <p:cNvPr id="88" name="Text Box 9"/>
          <p:cNvSpPr txBox="1">
            <a:spLocks noChangeArrowheads="1"/>
          </p:cNvSpPr>
          <p:nvPr/>
        </p:nvSpPr>
        <p:spPr bwMode="auto">
          <a:xfrm>
            <a:off x="5791200" y="2803891"/>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dirty="0" smtClean="0">
                <a:solidFill>
                  <a:prstClr val="black"/>
                </a:solidFill>
                <a:latin typeface="Arial" charset="0"/>
                <a:cs typeface="Arial" charset="0"/>
              </a:rPr>
              <a:t>I</a:t>
            </a:r>
            <a:endParaRPr lang="en-US" altLang="en-US" sz="2000" b="1" baseline="-25000" dirty="0" smtClean="0">
              <a:solidFill>
                <a:prstClr val="black"/>
              </a:solidFill>
              <a:latin typeface="Arial" charset="0"/>
              <a:cs typeface="Arial" charset="0"/>
            </a:endParaRPr>
          </a:p>
        </p:txBody>
      </p:sp>
      <p:sp>
        <p:nvSpPr>
          <p:cNvPr id="89" name="Text Box 9"/>
          <p:cNvSpPr txBox="1">
            <a:spLocks noChangeArrowheads="1"/>
          </p:cNvSpPr>
          <p:nvPr/>
        </p:nvSpPr>
        <p:spPr bwMode="auto">
          <a:xfrm>
            <a:off x="3657600" y="2598737"/>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90" name="Text Box 13"/>
          <p:cNvSpPr txBox="1">
            <a:spLocks noChangeArrowheads="1"/>
          </p:cNvSpPr>
          <p:nvPr/>
        </p:nvSpPr>
        <p:spPr bwMode="auto">
          <a:xfrm>
            <a:off x="2057400" y="4631829"/>
            <a:ext cx="7010400" cy="1692771"/>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600" dirty="0" smtClean="0">
                <a:solidFill>
                  <a:prstClr val="black"/>
                </a:solidFill>
                <a:latin typeface="Arial" pitchFamily="34" charset="0"/>
                <a:cs typeface="Arial" pitchFamily="34" charset="0"/>
              </a:rPr>
              <a:t>Taxes have less direct impact on income than an equivalent change in government spending because some of a tax is paid using savings, both of which are withdrawals.  </a:t>
            </a:r>
            <a:endParaRPr lang="en-US" sz="2600" b="1" dirty="0">
              <a:solidFill>
                <a:prstClr val="black"/>
              </a:solidFill>
              <a:latin typeface="Arial" pitchFamily="34" charset="0"/>
              <a:cs typeface="Arial" pitchFamily="34" charset="0"/>
            </a:endParaRPr>
          </a:p>
        </p:txBody>
      </p:sp>
      <p:sp>
        <p:nvSpPr>
          <p:cNvPr id="43" name="Line 17"/>
          <p:cNvSpPr>
            <a:spLocks noChangeShapeType="1"/>
          </p:cNvSpPr>
          <p:nvPr/>
        </p:nvSpPr>
        <p:spPr bwMode="auto">
          <a:xfrm flipV="1">
            <a:off x="1219200" y="2325687"/>
            <a:ext cx="4495802" cy="0"/>
          </a:xfrm>
          <a:prstGeom prst="line">
            <a:avLst/>
          </a:prstGeom>
          <a:noFill/>
          <a:ln w="44450">
            <a:solidFill>
              <a:schemeClr val="accent2">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6" name="Text Box 9"/>
          <p:cNvSpPr txBox="1">
            <a:spLocks noChangeArrowheads="1"/>
          </p:cNvSpPr>
          <p:nvPr/>
        </p:nvSpPr>
        <p:spPr bwMode="auto">
          <a:xfrm>
            <a:off x="5791200" y="2065337"/>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G</a:t>
            </a:r>
            <a:endParaRPr lang="en-US" altLang="en-US" sz="2000" b="1" i="1" baseline="-25000" dirty="0" smtClean="0">
              <a:solidFill>
                <a:prstClr val="black"/>
              </a:solidFill>
              <a:latin typeface="Arial" charset="0"/>
              <a:cs typeface="Arial" charset="0"/>
            </a:endParaRPr>
          </a:p>
        </p:txBody>
      </p:sp>
      <p:cxnSp>
        <p:nvCxnSpPr>
          <p:cNvPr id="66" name="Straight Connector 34"/>
          <p:cNvCxnSpPr>
            <a:cxnSpLocks noChangeShapeType="1"/>
          </p:cNvCxnSpPr>
          <p:nvPr/>
        </p:nvCxnSpPr>
        <p:spPr bwMode="auto">
          <a:xfrm>
            <a:off x="4724400" y="2370137"/>
            <a:ext cx="0" cy="1342251"/>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47" name="Oval 19"/>
          <p:cNvSpPr>
            <a:spLocks noChangeArrowheads="1"/>
          </p:cNvSpPr>
          <p:nvPr/>
        </p:nvSpPr>
        <p:spPr bwMode="auto">
          <a:xfrm>
            <a:off x="4617720" y="2263457"/>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69" name="Text Box 9"/>
          <p:cNvSpPr txBox="1">
            <a:spLocks noChangeArrowheads="1"/>
          </p:cNvSpPr>
          <p:nvPr/>
        </p:nvSpPr>
        <p:spPr bwMode="auto">
          <a:xfrm>
            <a:off x="4724400" y="2286000"/>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b</a:t>
            </a:r>
            <a:endParaRPr lang="en-US" altLang="en-US" sz="2000" b="1" i="1" baseline="-25000" dirty="0" smtClean="0">
              <a:solidFill>
                <a:prstClr val="black"/>
              </a:solidFill>
              <a:latin typeface="Arial" charset="0"/>
              <a:cs typeface="Arial" charset="0"/>
            </a:endParaRPr>
          </a:p>
        </p:txBody>
      </p:sp>
      <p:cxnSp>
        <p:nvCxnSpPr>
          <p:cNvPr id="71" name="Straight Connector 34"/>
          <p:cNvCxnSpPr>
            <a:cxnSpLocks noChangeShapeType="1"/>
          </p:cNvCxnSpPr>
          <p:nvPr/>
        </p:nvCxnSpPr>
        <p:spPr bwMode="auto">
          <a:xfrm rot="5400000">
            <a:off x="2210594" y="366315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 name="TextBox 37"/>
          <p:cNvSpPr txBox="1">
            <a:spLocks noChangeArrowheads="1"/>
          </p:cNvSpPr>
          <p:nvPr/>
        </p:nvSpPr>
        <p:spPr bwMode="auto">
          <a:xfrm>
            <a:off x="2057400" y="3741737"/>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3.6</a:t>
            </a:r>
            <a:endParaRPr lang="en-US" altLang="en-US" sz="1200" b="0" dirty="0">
              <a:solidFill>
                <a:prstClr val="black"/>
              </a:solidFill>
            </a:endParaRPr>
          </a:p>
        </p:txBody>
      </p:sp>
      <p:cxnSp>
        <p:nvCxnSpPr>
          <p:cNvPr id="77" name="Straight Connector 34"/>
          <p:cNvCxnSpPr>
            <a:cxnSpLocks noChangeShapeType="1"/>
          </p:cNvCxnSpPr>
          <p:nvPr/>
        </p:nvCxnSpPr>
        <p:spPr bwMode="auto">
          <a:xfrm flipH="1">
            <a:off x="1219200" y="3665537"/>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Straight Connector 34"/>
          <p:cNvCxnSpPr>
            <a:cxnSpLocks noChangeShapeType="1"/>
          </p:cNvCxnSpPr>
          <p:nvPr/>
        </p:nvCxnSpPr>
        <p:spPr bwMode="auto">
          <a:xfrm flipH="1">
            <a:off x="1371600" y="3665537"/>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8" name="Line 17"/>
          <p:cNvSpPr>
            <a:spLocks noChangeShapeType="1"/>
          </p:cNvSpPr>
          <p:nvPr/>
        </p:nvSpPr>
        <p:spPr bwMode="auto">
          <a:xfrm flipV="1">
            <a:off x="2626642" y="1531387"/>
            <a:ext cx="2438400" cy="1989137"/>
          </a:xfrm>
          <a:prstGeom prst="line">
            <a:avLst/>
          </a:prstGeom>
          <a:noFill/>
          <a:ln w="44450">
            <a:solidFill>
              <a:srgbClr val="0070C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9" name="Text Box 9"/>
          <p:cNvSpPr txBox="1">
            <a:spLocks noChangeArrowheads="1"/>
          </p:cNvSpPr>
          <p:nvPr/>
        </p:nvSpPr>
        <p:spPr bwMode="auto">
          <a:xfrm>
            <a:off x="3821224" y="1905000"/>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g</a:t>
            </a:r>
            <a:endParaRPr lang="en-US" altLang="en-US" sz="2000" b="1" i="1" baseline="-25000" dirty="0" smtClean="0">
              <a:solidFill>
                <a:prstClr val="black"/>
              </a:solidFill>
              <a:latin typeface="Arial" charset="0"/>
              <a:cs typeface="Arial" charset="0"/>
            </a:endParaRPr>
          </a:p>
        </p:txBody>
      </p:sp>
      <p:sp>
        <p:nvSpPr>
          <p:cNvPr id="50" name="Text Box 9"/>
          <p:cNvSpPr txBox="1">
            <a:spLocks noChangeArrowheads="1"/>
          </p:cNvSpPr>
          <p:nvPr/>
        </p:nvSpPr>
        <p:spPr bwMode="auto">
          <a:xfrm>
            <a:off x="5029200" y="1219200"/>
            <a:ext cx="1327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S</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T</a:t>
            </a:r>
            <a:endParaRPr lang="en-US" altLang="en-US" sz="2000" b="1" i="1" baseline="-25000" dirty="0" smtClean="0">
              <a:solidFill>
                <a:prstClr val="black"/>
              </a:solidFill>
              <a:latin typeface="Arial" charset="0"/>
              <a:cs typeface="Arial" charset="0"/>
            </a:endParaRPr>
          </a:p>
        </p:txBody>
      </p:sp>
      <p:cxnSp>
        <p:nvCxnSpPr>
          <p:cNvPr id="67" name="Straight Connector 34"/>
          <p:cNvCxnSpPr>
            <a:cxnSpLocks noChangeShapeType="1"/>
          </p:cNvCxnSpPr>
          <p:nvPr/>
        </p:nvCxnSpPr>
        <p:spPr bwMode="auto">
          <a:xfrm>
            <a:off x="4114800" y="2325687"/>
            <a:ext cx="0" cy="1408113"/>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68" name="Oval 19"/>
          <p:cNvSpPr>
            <a:spLocks noChangeArrowheads="1"/>
          </p:cNvSpPr>
          <p:nvPr/>
        </p:nvSpPr>
        <p:spPr bwMode="auto">
          <a:xfrm>
            <a:off x="4038600" y="2217171"/>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cxnSp>
        <p:nvCxnSpPr>
          <p:cNvPr id="35" name="Straight Connector 7"/>
          <p:cNvCxnSpPr>
            <a:cxnSpLocks noChangeShapeType="1"/>
          </p:cNvCxnSpPr>
          <p:nvPr/>
        </p:nvCxnSpPr>
        <p:spPr bwMode="auto">
          <a:xfrm flipH="1">
            <a:off x="1206500" y="1371600"/>
            <a:ext cx="1588" cy="427513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81" name="TextBox 80"/>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1502796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88881" y="416302"/>
            <a:ext cx="726993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BALANCED BUDGET MULTIPLIER</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37</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62391"/>
            <a:ext cx="7848600" cy="407160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Equal changes in government spending and taxation lead to an equal change in income.</a:t>
            </a: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If a $1 billion increase in spending is financed by a $1 billion tax increase, GDP rises $1 billion regardless of the MPC.</a:t>
            </a:r>
          </a:p>
        </p:txBody>
      </p:sp>
      <p:sp>
        <p:nvSpPr>
          <p:cNvPr id="12" name="Round Diagonal Corner Rectangle 11"/>
          <p:cNvSpPr/>
          <p:nvPr/>
        </p:nvSpPr>
        <p:spPr>
          <a:xfrm>
            <a:off x="860368" y="5331797"/>
            <a:ext cx="6759632" cy="106900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012767" y="5334000"/>
            <a:ext cx="6454833" cy="1077218"/>
          </a:xfrm>
          <a:prstGeom prst="rect">
            <a:avLst/>
          </a:prstGeom>
          <a:noFill/>
        </p:spPr>
        <p:txBody>
          <a:bodyPr wrap="square" rtlCol="0">
            <a:spAutoFit/>
          </a:bodyPr>
          <a:lstStyle/>
          <a:p>
            <a:pPr marL="0" lvl="1" algn="ctr"/>
            <a:r>
              <a:rPr lang="en-US" altLang="en-US" sz="3200" dirty="0" smtClean="0">
                <a:solidFill>
                  <a:prstClr val="white"/>
                </a:solidFill>
                <a:latin typeface="Arial" panose="020B0604020202020204" pitchFamily="34" charset="0"/>
                <a:cs typeface="Arial" panose="020B0604020202020204" pitchFamily="34" charset="0"/>
              </a:rPr>
              <a:t>THE BALANCED BUDGET MULTIPLIER IS ALWAYS 1. </a:t>
            </a:r>
            <a:endParaRPr lang="en-US" altLang="en-US" sz="3200" dirty="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27500629"/>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Camera Uploads\2013-10-25 12.52.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1" y="0"/>
            <a:ext cx="9149862"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5029200"/>
            <a:ext cx="8686800" cy="1447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235974" y="5061084"/>
            <a:ext cx="8686800" cy="1531740"/>
          </a:xfrm>
        </p:spPr>
        <p:txBody>
          <a:bodyPr>
            <a:normAutofit lnSpcReduction="10000"/>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THE FOREIGN SECTOR IN THE KEYNESIAN MODEL IS ADDED THROUGH NET EXPORTS: EXPORTS MINUS IMPORTS (</a:t>
            </a:r>
            <a:r>
              <a:rPr lang="en-US" i="1" dirty="0" smtClean="0">
                <a:solidFill>
                  <a:schemeClr val="bg1"/>
                </a:solidFill>
                <a:latin typeface="Century Gothic" panose="020B0502020202020204" pitchFamily="34" charset="0"/>
              </a:rPr>
              <a:t>X</a:t>
            </a:r>
            <a:r>
              <a:rPr lang="en-US" dirty="0" smtClean="0">
                <a:solidFill>
                  <a:schemeClr val="bg1"/>
                </a:solidFill>
                <a:latin typeface="Century Gothic" panose="020B0502020202020204" pitchFamily="34" charset="0"/>
              </a:rPr>
              <a:t> − </a:t>
            </a:r>
            <a:r>
              <a:rPr lang="en-US" i="1" dirty="0" smtClean="0">
                <a:solidFill>
                  <a:schemeClr val="bg1"/>
                </a:solidFill>
                <a:latin typeface="Century Gothic" panose="020B0502020202020204" pitchFamily="34" charset="0"/>
              </a:rPr>
              <a:t>M</a:t>
            </a:r>
            <a:r>
              <a:rPr lang="en-US" dirty="0" smtClean="0">
                <a:solidFill>
                  <a:schemeClr val="bg1"/>
                </a:solidFill>
                <a:latin typeface="Century Gothic" panose="020B0502020202020204" pitchFamily="34" charset="0"/>
              </a:rPr>
              <a:t>).</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38</a:t>
            </a:fld>
            <a:endParaRPr lang="en-US" sz="1100" dirty="0">
              <a:solidFill>
                <a:schemeClr val="bg1"/>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ERIC CHIANG</a:t>
            </a:r>
            <a:endParaRPr lang="en-US" sz="800" dirty="0">
              <a:solidFill>
                <a:srgbClr val="000000"/>
              </a:solidFill>
              <a:latin typeface="Century Gothic" pitchFamily="34" charset="0"/>
            </a:endParaRPr>
          </a:p>
        </p:txBody>
      </p:sp>
      <p:sp>
        <p:nvSpPr>
          <p:cNvPr id="10" name="TextBox 9"/>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43940335"/>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19999" cy="6248400"/>
          </a:xfrm>
          <a:prstGeom prst="round2DiagRect">
            <a:avLst>
              <a:gd name="adj1" fmla="val 733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99060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1" y="109091"/>
            <a:ext cx="7620000" cy="1077218"/>
          </a:xfrm>
          <a:prstGeom prst="rect">
            <a:avLst/>
          </a:prstGeom>
          <a:noFill/>
        </p:spPr>
        <p:txBody>
          <a:bodyPr wrap="square" rtlCol="0">
            <a:spAutoFit/>
          </a:bodyPr>
          <a:lstStyle/>
          <a:p>
            <a:pPr algn="ctr"/>
            <a:r>
              <a:rPr lang="en-US" sz="3200" dirty="0" smtClean="0">
                <a:solidFill>
                  <a:prstClr val="white"/>
                </a:solidFill>
                <a:latin typeface="Century Gothic" panose="020B0502020202020204" pitchFamily="34" charset="0"/>
              </a:rPr>
              <a:t>SAVING, INVESTMENT, GOVERNMENT SPENDING, AND NET EXPORTS</a:t>
            </a:r>
            <a:endParaRPr lang="en-US" sz="32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39</a:t>
            </a:fld>
            <a:endParaRPr lang="en-US" sz="1100" dirty="0">
              <a:solidFill>
                <a:prstClr val="white"/>
              </a:solidFill>
              <a:latin typeface="Century Gothic" panose="020B0502020202020204" pitchFamily="34" charset="0"/>
            </a:endParaRPr>
          </a:p>
        </p:txBody>
      </p:sp>
      <p:cxnSp>
        <p:nvCxnSpPr>
          <p:cNvPr id="38" name="Straight Connector 9"/>
          <p:cNvCxnSpPr>
            <a:cxnSpLocks noChangeShapeType="1"/>
          </p:cNvCxnSpPr>
          <p:nvPr/>
        </p:nvCxnSpPr>
        <p:spPr bwMode="auto">
          <a:xfrm>
            <a:off x="1208088" y="4114800"/>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33"/>
          <p:cNvCxnSpPr>
            <a:cxnSpLocks noChangeShapeType="1"/>
          </p:cNvCxnSpPr>
          <p:nvPr/>
        </p:nvCxnSpPr>
        <p:spPr bwMode="auto">
          <a:xfrm rot="5400000">
            <a:off x="3050382" y="4036219"/>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34"/>
          <p:cNvCxnSpPr>
            <a:cxnSpLocks noChangeShapeType="1"/>
          </p:cNvCxnSpPr>
          <p:nvPr/>
        </p:nvCxnSpPr>
        <p:spPr bwMode="auto">
          <a:xfrm rot="5400000">
            <a:off x="3886993" y="40362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Box 36"/>
          <p:cNvSpPr txBox="1">
            <a:spLocks noChangeArrowheads="1"/>
          </p:cNvSpPr>
          <p:nvPr/>
        </p:nvSpPr>
        <p:spPr bwMode="auto">
          <a:xfrm>
            <a:off x="3000374" y="4114800"/>
            <a:ext cx="428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4.0</a:t>
            </a:r>
            <a:endParaRPr lang="en-US" altLang="en-US" sz="1200" b="0" dirty="0">
              <a:solidFill>
                <a:prstClr val="black"/>
              </a:solidFill>
            </a:endParaRPr>
          </a:p>
        </p:txBody>
      </p:sp>
      <p:sp>
        <p:nvSpPr>
          <p:cNvPr id="59" name="TextBox 37"/>
          <p:cNvSpPr txBox="1">
            <a:spLocks noChangeArrowheads="1"/>
          </p:cNvSpPr>
          <p:nvPr/>
        </p:nvSpPr>
        <p:spPr bwMode="auto">
          <a:xfrm>
            <a:off x="3698874" y="4114800"/>
            <a:ext cx="492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4.4</a:t>
            </a:r>
            <a:endParaRPr lang="en-US" altLang="en-US" sz="1200" b="0" dirty="0">
              <a:solidFill>
                <a:prstClr val="black"/>
              </a:solidFill>
            </a:endParaRPr>
          </a:p>
        </p:txBody>
      </p:sp>
      <p:sp>
        <p:nvSpPr>
          <p:cNvPr id="60" name="Text Box 13"/>
          <p:cNvSpPr txBox="1">
            <a:spLocks noChangeArrowheads="1"/>
          </p:cNvSpPr>
          <p:nvPr/>
        </p:nvSpPr>
        <p:spPr bwMode="auto">
          <a:xfrm rot="-5400000">
            <a:off x="-2137940" y="3406291"/>
            <a:ext cx="51932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600" dirty="0" smtClean="0">
                <a:solidFill>
                  <a:prstClr val="black">
                    <a:lumMod val="75000"/>
                    <a:lumOff val="25000"/>
                  </a:prstClr>
                </a:solidFill>
              </a:rPr>
              <a:t>SAVING, INVESTMENT, GOVERNMENT SPENDING</a:t>
            </a:r>
            <a:endParaRPr lang="en-US" altLang="en-US" sz="1600" dirty="0">
              <a:solidFill>
                <a:prstClr val="black">
                  <a:lumMod val="75000"/>
                  <a:lumOff val="25000"/>
                </a:prstClr>
              </a:solidFill>
            </a:endParaRPr>
          </a:p>
        </p:txBody>
      </p:sp>
      <p:sp>
        <p:nvSpPr>
          <p:cNvPr id="61" name="Text Box 10"/>
          <p:cNvSpPr txBox="1">
            <a:spLocks noChangeArrowheads="1"/>
          </p:cNvSpPr>
          <p:nvPr/>
        </p:nvSpPr>
        <p:spPr bwMode="auto">
          <a:xfrm>
            <a:off x="1676400" y="4495800"/>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INCOME (thousands)</a:t>
            </a:r>
            <a:endParaRPr lang="en-US" altLang="en-US" sz="1800" dirty="0">
              <a:solidFill>
                <a:prstClr val="black">
                  <a:lumMod val="75000"/>
                  <a:lumOff val="25000"/>
                </a:prstClr>
              </a:solidFill>
            </a:endParaRPr>
          </a:p>
        </p:txBody>
      </p:sp>
      <p:sp>
        <p:nvSpPr>
          <p:cNvPr id="62" name="TextBox 37"/>
          <p:cNvSpPr txBox="1">
            <a:spLocks noChangeArrowheads="1"/>
          </p:cNvSpPr>
          <p:nvPr/>
        </p:nvSpPr>
        <p:spPr bwMode="auto">
          <a:xfrm>
            <a:off x="4514057" y="4114800"/>
            <a:ext cx="438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4.8</a:t>
            </a:r>
            <a:endParaRPr lang="en-US" altLang="en-US" sz="1200" b="0" dirty="0">
              <a:solidFill>
                <a:prstClr val="black"/>
              </a:solidFill>
            </a:endParaRPr>
          </a:p>
        </p:txBody>
      </p:sp>
      <p:cxnSp>
        <p:nvCxnSpPr>
          <p:cNvPr id="63" name="Straight Connector 34"/>
          <p:cNvCxnSpPr>
            <a:cxnSpLocks noChangeShapeType="1"/>
          </p:cNvCxnSpPr>
          <p:nvPr/>
        </p:nvCxnSpPr>
        <p:spPr bwMode="auto">
          <a:xfrm rot="5400000">
            <a:off x="4648994" y="40362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34"/>
          <p:cNvCxnSpPr>
            <a:cxnSpLocks noChangeShapeType="1"/>
            <a:stCxn id="45" idx="4"/>
          </p:cNvCxnSpPr>
          <p:nvPr/>
        </p:nvCxnSpPr>
        <p:spPr bwMode="auto">
          <a:xfrm>
            <a:off x="3947160" y="3459480"/>
            <a:ext cx="0" cy="646747"/>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0" name="Line 17"/>
          <p:cNvSpPr>
            <a:spLocks noChangeShapeType="1"/>
          </p:cNvSpPr>
          <p:nvPr/>
        </p:nvSpPr>
        <p:spPr bwMode="auto">
          <a:xfrm flipV="1">
            <a:off x="1219199" y="3400424"/>
            <a:ext cx="4495802"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51" name="Straight Connector 21"/>
          <p:cNvCxnSpPr>
            <a:cxnSpLocks noChangeShapeType="1"/>
          </p:cNvCxnSpPr>
          <p:nvPr/>
        </p:nvCxnSpPr>
        <p:spPr bwMode="auto">
          <a:xfrm rot="10800000">
            <a:off x="1054100" y="34417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25"/>
          <p:cNvSpPr txBox="1">
            <a:spLocks noChangeArrowheads="1"/>
          </p:cNvSpPr>
          <p:nvPr/>
        </p:nvSpPr>
        <p:spPr bwMode="auto">
          <a:xfrm>
            <a:off x="635000" y="3305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a:t>
            </a:r>
            <a:endParaRPr lang="en-US" altLang="en-US" sz="1200" b="0" dirty="0">
              <a:solidFill>
                <a:prstClr val="black"/>
              </a:solidFill>
            </a:endParaRPr>
          </a:p>
        </p:txBody>
      </p:sp>
      <p:cxnSp>
        <p:nvCxnSpPr>
          <p:cNvPr id="64" name="Straight Connector 23"/>
          <p:cNvCxnSpPr>
            <a:cxnSpLocks noChangeShapeType="1"/>
          </p:cNvCxnSpPr>
          <p:nvPr/>
        </p:nvCxnSpPr>
        <p:spPr bwMode="auto">
          <a:xfrm rot="10800000">
            <a:off x="1054100" y="269875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5" name="TextBox 24"/>
          <p:cNvSpPr txBox="1">
            <a:spLocks noChangeArrowheads="1"/>
          </p:cNvSpPr>
          <p:nvPr/>
        </p:nvSpPr>
        <p:spPr bwMode="auto">
          <a:xfrm>
            <a:off x="609600" y="2543175"/>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200</a:t>
            </a:r>
            <a:endParaRPr lang="en-US" altLang="en-US" sz="1200" b="0" dirty="0">
              <a:solidFill>
                <a:prstClr val="black"/>
              </a:solidFill>
            </a:endParaRPr>
          </a:p>
        </p:txBody>
      </p:sp>
      <p:cxnSp>
        <p:nvCxnSpPr>
          <p:cNvPr id="72" name="Straight Connector 15"/>
          <p:cNvCxnSpPr>
            <a:cxnSpLocks noChangeShapeType="1"/>
          </p:cNvCxnSpPr>
          <p:nvPr/>
        </p:nvCxnSpPr>
        <p:spPr bwMode="auto">
          <a:xfrm rot="10800000">
            <a:off x="1054100" y="5472113"/>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4" name="Straight Connector 17"/>
          <p:cNvCxnSpPr>
            <a:cxnSpLocks noChangeShapeType="1"/>
          </p:cNvCxnSpPr>
          <p:nvPr/>
        </p:nvCxnSpPr>
        <p:spPr bwMode="auto">
          <a:xfrm rot="10800000">
            <a:off x="1054100" y="48910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19"/>
          <p:cNvCxnSpPr>
            <a:cxnSpLocks noChangeShapeType="1"/>
          </p:cNvCxnSpPr>
          <p:nvPr/>
        </p:nvCxnSpPr>
        <p:spPr bwMode="auto">
          <a:xfrm rot="10800000">
            <a:off x="1054100" y="41290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 name="TextBox 26"/>
          <p:cNvSpPr txBox="1">
            <a:spLocks noChangeArrowheads="1"/>
          </p:cNvSpPr>
          <p:nvPr/>
        </p:nvSpPr>
        <p:spPr bwMode="auto">
          <a:xfrm>
            <a:off x="673100" y="39909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a:t>
            </a:r>
            <a:r>
              <a:rPr lang="en-US" altLang="en-US" sz="1200" b="0" dirty="0">
                <a:solidFill>
                  <a:prstClr val="black"/>
                </a:solidFill>
              </a:rPr>
              <a:t> </a:t>
            </a:r>
            <a:r>
              <a:rPr lang="en-US" altLang="en-US" sz="1200" b="0" dirty="0" smtClean="0">
                <a:solidFill>
                  <a:prstClr val="black"/>
                </a:solidFill>
              </a:rPr>
              <a:t>0</a:t>
            </a:r>
            <a:endParaRPr lang="en-US" altLang="en-US" sz="1200" b="0" dirty="0">
              <a:solidFill>
                <a:prstClr val="black"/>
              </a:solidFill>
            </a:endParaRPr>
          </a:p>
        </p:txBody>
      </p:sp>
      <p:sp>
        <p:nvSpPr>
          <p:cNvPr id="79" name="TextBox 27"/>
          <p:cNvSpPr txBox="1">
            <a:spLocks noChangeArrowheads="1"/>
          </p:cNvSpPr>
          <p:nvPr/>
        </p:nvSpPr>
        <p:spPr bwMode="auto">
          <a:xfrm>
            <a:off x="609600" y="4752975"/>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−100</a:t>
            </a:r>
            <a:endParaRPr lang="en-US" altLang="en-US" sz="1200" b="0" dirty="0">
              <a:solidFill>
                <a:prstClr val="black"/>
              </a:solidFill>
            </a:endParaRPr>
          </a:p>
        </p:txBody>
      </p:sp>
      <p:sp>
        <p:nvSpPr>
          <p:cNvPr id="80" name="TextBox 28"/>
          <p:cNvSpPr txBox="1">
            <a:spLocks noChangeArrowheads="1"/>
          </p:cNvSpPr>
          <p:nvPr/>
        </p:nvSpPr>
        <p:spPr bwMode="auto">
          <a:xfrm>
            <a:off x="609600" y="5334000"/>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−200</a:t>
            </a:r>
            <a:endParaRPr lang="en-US" altLang="en-US" sz="1200" b="0" dirty="0">
              <a:solidFill>
                <a:prstClr val="black"/>
              </a:solidFill>
            </a:endParaRPr>
          </a:p>
        </p:txBody>
      </p:sp>
      <p:cxnSp>
        <p:nvCxnSpPr>
          <p:cNvPr id="85" name="Straight Connector 34"/>
          <p:cNvCxnSpPr>
            <a:cxnSpLocks noChangeShapeType="1"/>
          </p:cNvCxnSpPr>
          <p:nvPr/>
        </p:nvCxnSpPr>
        <p:spPr bwMode="auto">
          <a:xfrm rot="5400000">
            <a:off x="5410994" y="40362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6" name="TextBox 37"/>
          <p:cNvSpPr txBox="1">
            <a:spLocks noChangeArrowheads="1"/>
          </p:cNvSpPr>
          <p:nvPr/>
        </p:nvSpPr>
        <p:spPr bwMode="auto">
          <a:xfrm>
            <a:off x="5257800" y="4114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5.2</a:t>
            </a:r>
            <a:endParaRPr lang="en-US" altLang="en-US" sz="1200" b="0" dirty="0">
              <a:solidFill>
                <a:prstClr val="black"/>
              </a:solidFill>
            </a:endParaRPr>
          </a:p>
        </p:txBody>
      </p:sp>
      <p:sp>
        <p:nvSpPr>
          <p:cNvPr id="87" name="Text Box 9"/>
          <p:cNvSpPr txBox="1">
            <a:spLocks noChangeArrowheads="1"/>
          </p:cNvSpPr>
          <p:nvPr/>
        </p:nvSpPr>
        <p:spPr bwMode="auto">
          <a:xfrm>
            <a:off x="6019800" y="1219200"/>
            <a:ext cx="1327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S</a:t>
            </a:r>
            <a:endParaRPr lang="en-US" altLang="en-US" sz="2000" b="1" i="1" baseline="-25000" dirty="0" smtClean="0">
              <a:solidFill>
                <a:prstClr val="black"/>
              </a:solidFill>
              <a:latin typeface="Arial" charset="0"/>
              <a:cs typeface="Arial" charset="0"/>
            </a:endParaRPr>
          </a:p>
        </p:txBody>
      </p:sp>
      <p:sp>
        <p:nvSpPr>
          <p:cNvPr id="88" name="Text Box 9"/>
          <p:cNvSpPr txBox="1">
            <a:spLocks noChangeArrowheads="1"/>
          </p:cNvSpPr>
          <p:nvPr/>
        </p:nvSpPr>
        <p:spPr bwMode="auto">
          <a:xfrm>
            <a:off x="5791200" y="3176954"/>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a:t>
            </a:r>
            <a:endParaRPr lang="en-US" altLang="en-US" sz="2000" b="1" i="1" baseline="-25000" dirty="0" smtClean="0">
              <a:solidFill>
                <a:prstClr val="black"/>
              </a:solidFill>
              <a:latin typeface="Arial" charset="0"/>
              <a:cs typeface="Arial" charset="0"/>
            </a:endParaRPr>
          </a:p>
        </p:txBody>
      </p:sp>
      <p:sp>
        <p:nvSpPr>
          <p:cNvPr id="89" name="Text Box 9"/>
          <p:cNvSpPr txBox="1">
            <a:spLocks noChangeArrowheads="1"/>
          </p:cNvSpPr>
          <p:nvPr/>
        </p:nvSpPr>
        <p:spPr bwMode="auto">
          <a:xfrm>
            <a:off x="3657600" y="29718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90" name="Text Box 13"/>
          <p:cNvSpPr txBox="1">
            <a:spLocks noChangeArrowheads="1"/>
          </p:cNvSpPr>
          <p:nvPr/>
        </p:nvSpPr>
        <p:spPr bwMode="auto">
          <a:xfrm>
            <a:off x="1828800" y="5031938"/>
            <a:ext cx="6858000" cy="1292662"/>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600" dirty="0" smtClean="0">
                <a:solidFill>
                  <a:prstClr val="black"/>
                </a:solidFill>
                <a:latin typeface="Arial" pitchFamily="34" charset="0"/>
                <a:cs typeface="Arial" pitchFamily="34" charset="0"/>
              </a:rPr>
              <a:t>If exports exceed imports, AE rises and equilibrium income rises. If imports exceed exports, AE falls and equilibrium income falls.</a:t>
            </a:r>
            <a:endParaRPr lang="en-US" sz="2600" b="1" dirty="0">
              <a:solidFill>
                <a:prstClr val="black"/>
              </a:solidFill>
              <a:latin typeface="Arial" pitchFamily="34" charset="0"/>
              <a:cs typeface="Arial" pitchFamily="34" charset="0"/>
            </a:endParaRPr>
          </a:p>
        </p:txBody>
      </p:sp>
      <p:sp>
        <p:nvSpPr>
          <p:cNvPr id="43" name="Line 17"/>
          <p:cNvSpPr>
            <a:spLocks noChangeShapeType="1"/>
          </p:cNvSpPr>
          <p:nvPr/>
        </p:nvSpPr>
        <p:spPr bwMode="auto">
          <a:xfrm flipV="1">
            <a:off x="1219200" y="2698750"/>
            <a:ext cx="4495802" cy="0"/>
          </a:xfrm>
          <a:prstGeom prst="line">
            <a:avLst/>
          </a:prstGeom>
          <a:noFill/>
          <a:ln w="44450">
            <a:solidFill>
              <a:schemeClr val="accent2">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6" name="Text Box 9"/>
          <p:cNvSpPr txBox="1">
            <a:spLocks noChangeArrowheads="1"/>
          </p:cNvSpPr>
          <p:nvPr/>
        </p:nvSpPr>
        <p:spPr bwMode="auto">
          <a:xfrm>
            <a:off x="5791200" y="2438400"/>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G</a:t>
            </a:r>
            <a:endParaRPr lang="en-US" altLang="en-US" sz="2000" b="1" i="1" baseline="-25000" dirty="0" smtClean="0">
              <a:solidFill>
                <a:prstClr val="black"/>
              </a:solidFill>
              <a:latin typeface="Arial" charset="0"/>
              <a:cs typeface="Arial" charset="0"/>
            </a:endParaRPr>
          </a:p>
        </p:txBody>
      </p:sp>
      <p:cxnSp>
        <p:nvCxnSpPr>
          <p:cNvPr id="66" name="Straight Connector 34"/>
          <p:cNvCxnSpPr>
            <a:cxnSpLocks noChangeShapeType="1"/>
          </p:cNvCxnSpPr>
          <p:nvPr/>
        </p:nvCxnSpPr>
        <p:spPr bwMode="auto">
          <a:xfrm>
            <a:off x="4724400" y="2743200"/>
            <a:ext cx="0" cy="1342251"/>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69" name="Text Box 9"/>
          <p:cNvSpPr txBox="1">
            <a:spLocks noChangeArrowheads="1"/>
          </p:cNvSpPr>
          <p:nvPr/>
        </p:nvSpPr>
        <p:spPr bwMode="auto">
          <a:xfrm>
            <a:off x="4419600" y="2286000"/>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b</a:t>
            </a:r>
            <a:endParaRPr lang="en-US" altLang="en-US" sz="2000" b="1" i="1" baseline="-25000" dirty="0" smtClean="0">
              <a:solidFill>
                <a:prstClr val="black"/>
              </a:solidFill>
              <a:latin typeface="Arial" charset="0"/>
              <a:cs typeface="Arial" charset="0"/>
            </a:endParaRPr>
          </a:p>
        </p:txBody>
      </p:sp>
      <p:cxnSp>
        <p:nvCxnSpPr>
          <p:cNvPr id="71" name="Straight Connector 34"/>
          <p:cNvCxnSpPr>
            <a:cxnSpLocks noChangeShapeType="1"/>
          </p:cNvCxnSpPr>
          <p:nvPr/>
        </p:nvCxnSpPr>
        <p:spPr bwMode="auto">
          <a:xfrm rot="5400000">
            <a:off x="2210594" y="40362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 name="TextBox 37"/>
          <p:cNvSpPr txBox="1">
            <a:spLocks noChangeArrowheads="1"/>
          </p:cNvSpPr>
          <p:nvPr/>
        </p:nvSpPr>
        <p:spPr bwMode="auto">
          <a:xfrm>
            <a:off x="2057400" y="4114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3.6</a:t>
            </a:r>
            <a:endParaRPr lang="en-US" altLang="en-US" sz="1200" b="0" dirty="0">
              <a:solidFill>
                <a:prstClr val="black"/>
              </a:solidFill>
            </a:endParaRPr>
          </a:p>
        </p:txBody>
      </p:sp>
      <p:cxnSp>
        <p:nvCxnSpPr>
          <p:cNvPr id="77" name="Straight Connector 34"/>
          <p:cNvCxnSpPr>
            <a:cxnSpLocks noChangeShapeType="1"/>
          </p:cNvCxnSpPr>
          <p:nvPr/>
        </p:nvCxnSpPr>
        <p:spPr bwMode="auto">
          <a:xfrm flipH="1">
            <a:off x="1219200" y="4038600"/>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Straight Connector 34"/>
          <p:cNvCxnSpPr>
            <a:cxnSpLocks noChangeShapeType="1"/>
          </p:cNvCxnSpPr>
          <p:nvPr/>
        </p:nvCxnSpPr>
        <p:spPr bwMode="auto">
          <a:xfrm flipH="1">
            <a:off x="1371600" y="4038600"/>
            <a:ext cx="153988" cy="24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Straight Connector 23"/>
          <p:cNvCxnSpPr>
            <a:cxnSpLocks noChangeShapeType="1"/>
          </p:cNvCxnSpPr>
          <p:nvPr/>
        </p:nvCxnSpPr>
        <p:spPr bwMode="auto">
          <a:xfrm rot="10800000">
            <a:off x="1054100" y="19843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2" name="TextBox 24"/>
          <p:cNvSpPr txBox="1">
            <a:spLocks noChangeArrowheads="1"/>
          </p:cNvSpPr>
          <p:nvPr/>
        </p:nvSpPr>
        <p:spPr bwMode="auto">
          <a:xfrm>
            <a:off x="609600" y="1828800"/>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300</a:t>
            </a:r>
            <a:endParaRPr lang="en-US" altLang="en-US" sz="1200" b="0" dirty="0">
              <a:solidFill>
                <a:prstClr val="black"/>
              </a:solidFill>
            </a:endParaRPr>
          </a:p>
        </p:txBody>
      </p:sp>
      <p:sp>
        <p:nvSpPr>
          <p:cNvPr id="83" name="Line 17"/>
          <p:cNvSpPr>
            <a:spLocks noChangeShapeType="1"/>
          </p:cNvSpPr>
          <p:nvPr/>
        </p:nvSpPr>
        <p:spPr bwMode="auto">
          <a:xfrm flipV="1">
            <a:off x="1219200" y="1981200"/>
            <a:ext cx="4495802" cy="0"/>
          </a:xfrm>
          <a:prstGeom prst="line">
            <a:avLst/>
          </a:prstGeom>
          <a:noFill/>
          <a:ln w="44450">
            <a:solidFill>
              <a:srgbClr val="FFC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35" name="Straight Connector 7"/>
          <p:cNvCxnSpPr>
            <a:cxnSpLocks noChangeShapeType="1"/>
          </p:cNvCxnSpPr>
          <p:nvPr/>
        </p:nvCxnSpPr>
        <p:spPr bwMode="auto">
          <a:xfrm flipH="1">
            <a:off x="1206500" y="1447800"/>
            <a:ext cx="1588" cy="427513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84" name="Text Box 9"/>
          <p:cNvSpPr txBox="1">
            <a:spLocks noChangeArrowheads="1"/>
          </p:cNvSpPr>
          <p:nvPr/>
        </p:nvSpPr>
        <p:spPr bwMode="auto">
          <a:xfrm>
            <a:off x="5791199" y="1752600"/>
            <a:ext cx="198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 </a:t>
            </a:r>
            <a:r>
              <a:rPr lang="en-US" altLang="en-US" sz="2000" b="1" dirty="0" smtClean="0">
                <a:solidFill>
                  <a:prstClr val="black"/>
                </a:solidFill>
                <a:latin typeface="Arial" charset="0"/>
                <a:cs typeface="Arial" charset="0"/>
              </a:rPr>
              <a:t>+ </a:t>
            </a:r>
            <a:r>
              <a:rPr lang="en-US" altLang="en-US" sz="2000" b="1" i="1" dirty="0" smtClean="0">
                <a:solidFill>
                  <a:prstClr val="black"/>
                </a:solidFill>
                <a:latin typeface="Arial" charset="0"/>
                <a:cs typeface="Arial" charset="0"/>
              </a:rPr>
              <a:t>G</a:t>
            </a:r>
            <a:r>
              <a:rPr lang="en-US" altLang="en-US" sz="2000" b="1" dirty="0" smtClean="0">
                <a:solidFill>
                  <a:prstClr val="black"/>
                </a:solidFill>
                <a:latin typeface="Arial" charset="0"/>
                <a:cs typeface="Arial" charset="0"/>
              </a:rPr>
              <a:t> + (</a:t>
            </a:r>
            <a:r>
              <a:rPr lang="en-US" altLang="en-US" sz="2000" b="1" i="1" dirty="0" smtClean="0">
                <a:solidFill>
                  <a:prstClr val="black"/>
                </a:solidFill>
                <a:latin typeface="Arial" charset="0"/>
                <a:cs typeface="Arial" charset="0"/>
              </a:rPr>
              <a:t>X</a:t>
            </a:r>
            <a:r>
              <a:rPr lang="en-US" altLang="en-US" sz="2000" b="1" dirty="0" smtClean="0">
                <a:solidFill>
                  <a:prstClr val="black"/>
                </a:solidFill>
                <a:latin typeface="Arial" charset="0"/>
                <a:cs typeface="Arial" charset="0"/>
              </a:rPr>
              <a:t> </a:t>
            </a:r>
            <a:r>
              <a:rPr lang="en-US" sz="2000" dirty="0">
                <a:latin typeface="Century Gothic" panose="020B0502020202020204" pitchFamily="34" charset="0"/>
              </a:rPr>
              <a:t>−</a:t>
            </a:r>
            <a:r>
              <a:rPr lang="en-US" altLang="en-US" sz="2000" b="1" dirty="0" smtClean="0">
                <a:solidFill>
                  <a:prstClr val="black"/>
                </a:solidFill>
                <a:latin typeface="Arial" charset="0"/>
                <a:cs typeface="Arial" charset="0"/>
              </a:rPr>
              <a:t> </a:t>
            </a:r>
            <a:r>
              <a:rPr lang="en-US" altLang="en-US" sz="2000" b="1" i="1" dirty="0" smtClean="0">
                <a:solidFill>
                  <a:prstClr val="black"/>
                </a:solidFill>
                <a:latin typeface="Arial" charset="0"/>
                <a:cs typeface="Arial" charset="0"/>
              </a:rPr>
              <a:t>M</a:t>
            </a:r>
            <a:r>
              <a:rPr lang="en-US" altLang="en-US" sz="2000" b="1" dirty="0" smtClean="0">
                <a:solidFill>
                  <a:prstClr val="black"/>
                </a:solidFill>
                <a:latin typeface="Arial" charset="0"/>
                <a:cs typeface="Arial" charset="0"/>
              </a:rPr>
              <a:t>)</a:t>
            </a:r>
            <a:endParaRPr lang="en-US" altLang="en-US" sz="2000" b="1" baseline="-25000" dirty="0" smtClean="0">
              <a:solidFill>
                <a:prstClr val="black"/>
              </a:solidFill>
              <a:latin typeface="Arial" charset="0"/>
              <a:cs typeface="Arial" charset="0"/>
            </a:endParaRPr>
          </a:p>
        </p:txBody>
      </p:sp>
      <p:sp>
        <p:nvSpPr>
          <p:cNvPr id="44" name="Line 17"/>
          <p:cNvSpPr>
            <a:spLocks noChangeShapeType="1"/>
          </p:cNvSpPr>
          <p:nvPr/>
        </p:nvSpPr>
        <p:spPr bwMode="auto">
          <a:xfrm flipV="1">
            <a:off x="2438401" y="1524000"/>
            <a:ext cx="3603468" cy="3228974"/>
          </a:xfrm>
          <a:prstGeom prst="line">
            <a:avLst/>
          </a:prstGeom>
          <a:noFill/>
          <a:ln w="44450">
            <a:solidFill>
              <a:srgbClr val="0070C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7" name="Oval 19"/>
          <p:cNvSpPr>
            <a:spLocks noChangeArrowheads="1"/>
          </p:cNvSpPr>
          <p:nvPr/>
        </p:nvSpPr>
        <p:spPr bwMode="auto">
          <a:xfrm>
            <a:off x="4648200" y="25908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45" name="Oval 19"/>
          <p:cNvSpPr>
            <a:spLocks noChangeArrowheads="1"/>
          </p:cNvSpPr>
          <p:nvPr/>
        </p:nvSpPr>
        <p:spPr bwMode="auto">
          <a:xfrm>
            <a:off x="3855720" y="32766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cxnSp>
        <p:nvCxnSpPr>
          <p:cNvPr id="92" name="Straight Connector 34"/>
          <p:cNvCxnSpPr>
            <a:cxnSpLocks noChangeShapeType="1"/>
          </p:cNvCxnSpPr>
          <p:nvPr/>
        </p:nvCxnSpPr>
        <p:spPr bwMode="auto">
          <a:xfrm>
            <a:off x="5484813" y="1952655"/>
            <a:ext cx="1587" cy="2132796"/>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91" name="Oval 19"/>
          <p:cNvSpPr>
            <a:spLocks noChangeArrowheads="1"/>
          </p:cNvSpPr>
          <p:nvPr/>
        </p:nvSpPr>
        <p:spPr bwMode="auto">
          <a:xfrm>
            <a:off x="5410200" y="1874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93" name="Text Box 9"/>
          <p:cNvSpPr txBox="1">
            <a:spLocks noChangeArrowheads="1"/>
          </p:cNvSpPr>
          <p:nvPr/>
        </p:nvSpPr>
        <p:spPr bwMode="auto">
          <a:xfrm>
            <a:off x="5181600" y="16002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c</a:t>
            </a:r>
            <a:endParaRPr lang="en-US" altLang="en-US" sz="2000" b="1" i="1" baseline="-25000" dirty="0" smtClean="0">
              <a:solidFill>
                <a:prstClr val="black"/>
              </a:solidFill>
              <a:latin typeface="Arial" charset="0"/>
              <a:cs typeface="Arial" charset="0"/>
            </a:endParaRPr>
          </a:p>
        </p:txBody>
      </p:sp>
      <p:sp>
        <p:nvSpPr>
          <p:cNvPr id="67" name="TextBox 66"/>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198483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a:t>
            </a:fld>
            <a:endParaRPr lang="en-US" sz="1100" dirty="0">
              <a:solidFill>
                <a:schemeClr val="bg1"/>
              </a:solidFill>
              <a:latin typeface="Century Gothic" panose="020B0502020202020204" pitchFamily="34" charset="0"/>
            </a:endParaRPr>
          </a:p>
        </p:txBody>
      </p:sp>
      <p:pic>
        <p:nvPicPr>
          <p:cNvPr id="1026" name="Picture 2" descr="C:\Users\chiang\Dropbox\Eric Chiang - Jeremys slide files\Core3e_Lecture8_Chapter19\Core3e_Lecture8_Chapter19\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39200" y="114301"/>
            <a:ext cx="307777" cy="3467099"/>
          </a:xfrm>
          <a:prstGeom prst="rect">
            <a:avLst/>
          </a:prstGeom>
          <a:noFill/>
        </p:spPr>
        <p:txBody>
          <a:bodyPr vert="vert270" wrap="square" rtlCol="0">
            <a:spAutoFit/>
          </a:bodyPr>
          <a:lstStyle/>
          <a:p>
            <a:pPr algn="r"/>
            <a:r>
              <a:rPr lang="en-US" sz="800" dirty="0" smtClean="0">
                <a:solidFill>
                  <a:schemeClr val="bg1">
                    <a:lumMod val="75000"/>
                  </a:schemeClr>
                </a:solidFill>
                <a:latin typeface="Century Gothic"/>
                <a:ea typeface="Century Gothic"/>
                <a:cs typeface="Century Gothic"/>
              </a:rPr>
              <a:t> </a:t>
            </a:r>
            <a:r>
              <a:rPr lang="en-US" sz="800" dirty="0">
                <a:solidFill>
                  <a:schemeClr val="bg1">
                    <a:lumMod val="75000"/>
                  </a:schemeClr>
                </a:solidFill>
                <a:latin typeface="Century Gothic"/>
                <a:ea typeface="Century Gothic"/>
                <a:cs typeface="Century Gothic"/>
              </a:rPr>
              <a:t>MOLIMA/DREAMSTIME.COM</a:t>
            </a:r>
            <a:endParaRPr lang="en-US" sz="800" dirty="0">
              <a:solidFill>
                <a:schemeClr val="bg1">
                  <a:lumMod val="75000"/>
                </a:schemeClr>
              </a:solidFill>
              <a:latin typeface="Century Gothic" pitchFamily="34" charset="0"/>
            </a:endParaRPr>
          </a:p>
        </p:txBody>
      </p:sp>
      <p:sp>
        <p:nvSpPr>
          <p:cNvPr id="6" name="TextBox 5"/>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17724728"/>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64374" y="1371600"/>
            <a:ext cx="7408026" cy="2057400"/>
          </a:xfrm>
          <a:prstGeom prst="roundRect">
            <a:avLst>
              <a:gd name="adj" fmla="val 6903"/>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411205" y="602159"/>
            <a:ext cx="5181227" cy="707886"/>
          </a:xfrm>
          <a:prstGeom prst="rect">
            <a:avLst/>
          </a:prstGeom>
          <a:noFill/>
        </p:spPr>
        <p:txBody>
          <a:bodyPr wrap="none" rtlCol="0">
            <a:spAutoFit/>
          </a:bodyPr>
          <a:lstStyle/>
          <a:p>
            <a:r>
              <a:rPr lang="en-US" sz="4000" dirty="0" smtClean="0">
                <a:solidFill>
                  <a:srgbClr val="008080"/>
                </a:solidFill>
                <a:latin typeface="Century Gothic" panose="020B0502020202020204" pitchFamily="34" charset="0"/>
              </a:rPr>
              <a:t>RECESSIONARY GAP</a:t>
            </a:r>
            <a:endParaRPr lang="en-US" sz="4000" dirty="0">
              <a:solidFill>
                <a:srgbClr val="008080"/>
              </a:solidFill>
              <a:latin typeface="Century Gothic" panose="020B0502020202020204" pitchFamily="34" charset="0"/>
            </a:endParaRPr>
          </a:p>
        </p:txBody>
      </p:sp>
      <p:sp>
        <p:nvSpPr>
          <p:cNvPr id="8" name="Content Placeholder 2"/>
          <p:cNvSpPr txBox="1">
            <a:spLocks/>
          </p:cNvSpPr>
          <p:nvPr/>
        </p:nvSpPr>
        <p:spPr>
          <a:xfrm>
            <a:off x="457200" y="1371600"/>
            <a:ext cx="7239000" cy="1981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dirty="0" smtClean="0">
                <a:solidFill>
                  <a:prstClr val="white"/>
                </a:solidFill>
                <a:latin typeface="Century Gothic" panose="020B0502020202020204" pitchFamily="34" charset="0"/>
                <a:cs typeface="Arial" panose="020B0604020202020204" pitchFamily="34" charset="0"/>
              </a:rPr>
              <a:t>THE INCREASE IN AGGREGATE SPENDING NECESSARY TO BRING A DEPRESSED ECONOMY BACK TO FULL EMPLOYMENT</a:t>
            </a:r>
          </a:p>
          <a:p>
            <a:endParaRPr lang="en-US" altLang="en-US" sz="3000" dirty="0">
              <a:solidFill>
                <a:prstClr val="white"/>
              </a:solidFill>
              <a:latin typeface="Century Gothic" panose="020B0502020202020204" pitchFamily="34" charset="0"/>
              <a:cs typeface="Arial" panose="020B0604020202020204" pitchFamily="34" charset="0"/>
            </a:endParaRPr>
          </a:p>
          <a:p>
            <a:endParaRPr lang="en-US" altLang="en-US" sz="3000" dirty="0">
              <a:solidFill>
                <a:prstClr val="white"/>
              </a:solidFill>
              <a:latin typeface="Century Gothic" panose="020B0502020202020204" pitchFamily="34" charset="0"/>
              <a:cs typeface="Arial" panose="020B0604020202020204" pitchFamily="34" charset="0"/>
            </a:endParaRPr>
          </a:p>
          <a:p>
            <a:endParaRPr lang="en-US" altLang="en-US" sz="3000" dirty="0">
              <a:solidFill>
                <a:prstClr val="white"/>
              </a:solidFill>
              <a:latin typeface="Century Gothic" panose="020B0502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40</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81000" y="3581400"/>
            <a:ext cx="7391400" cy="2590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This is not the total deficiency in GDP, which is called the GDP gap. The recessionary gap is the spending needed to close the GDP gap when boosted by the multiplier. </a:t>
            </a:r>
          </a:p>
        </p:txBody>
      </p:sp>
      <p:sp>
        <p:nvSpPr>
          <p:cNvPr id="10" name="TextBox 9"/>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06714307"/>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64374" y="1371600"/>
            <a:ext cx="7408026" cy="2057400"/>
          </a:xfrm>
          <a:prstGeom prst="roundRect">
            <a:avLst>
              <a:gd name="adj" fmla="val 6903"/>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411205" y="602159"/>
            <a:ext cx="4971233" cy="707886"/>
          </a:xfrm>
          <a:prstGeom prst="rect">
            <a:avLst/>
          </a:prstGeom>
          <a:noFill/>
        </p:spPr>
        <p:txBody>
          <a:bodyPr wrap="none" rtlCol="0">
            <a:spAutoFit/>
          </a:bodyPr>
          <a:lstStyle/>
          <a:p>
            <a:r>
              <a:rPr lang="en-US" sz="4000" dirty="0" smtClean="0">
                <a:solidFill>
                  <a:srgbClr val="008080"/>
                </a:solidFill>
                <a:latin typeface="Century Gothic" panose="020B0502020202020204" pitchFamily="34" charset="0"/>
              </a:rPr>
              <a:t>INFLATIONARY GAP</a:t>
            </a:r>
            <a:endParaRPr lang="en-US" sz="4000" dirty="0">
              <a:solidFill>
                <a:srgbClr val="008080"/>
              </a:solidFill>
              <a:latin typeface="Century Gothic" panose="020B0502020202020204" pitchFamily="34" charset="0"/>
            </a:endParaRPr>
          </a:p>
        </p:txBody>
      </p:sp>
      <p:sp>
        <p:nvSpPr>
          <p:cNvPr id="8" name="Content Placeholder 2"/>
          <p:cNvSpPr txBox="1">
            <a:spLocks/>
          </p:cNvSpPr>
          <p:nvPr/>
        </p:nvSpPr>
        <p:spPr>
          <a:xfrm>
            <a:off x="457200" y="1371600"/>
            <a:ext cx="7239000" cy="1981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dirty="0" smtClean="0">
                <a:solidFill>
                  <a:prstClr val="white"/>
                </a:solidFill>
                <a:latin typeface="Century Gothic" panose="020B0502020202020204" pitchFamily="34" charset="0"/>
                <a:cs typeface="Arial" panose="020B0604020202020204" pitchFamily="34" charset="0"/>
              </a:rPr>
              <a:t>THE DECREASE IN AGGREGATE SPENDING NECESSARY TO BRING AN OVERHEATED ECONOMY BACK TO FULL EMPLOYMENT</a:t>
            </a:r>
          </a:p>
          <a:p>
            <a:endParaRPr lang="en-US" altLang="en-US" sz="3000" dirty="0">
              <a:solidFill>
                <a:prstClr val="white"/>
              </a:solidFill>
              <a:latin typeface="Century Gothic" panose="020B0502020202020204" pitchFamily="34" charset="0"/>
              <a:cs typeface="Arial" panose="020B0604020202020204" pitchFamily="34" charset="0"/>
            </a:endParaRPr>
          </a:p>
          <a:p>
            <a:endParaRPr lang="en-US" altLang="en-US" sz="3000" dirty="0">
              <a:solidFill>
                <a:prstClr val="white"/>
              </a:solidFill>
              <a:latin typeface="Century Gothic" panose="020B0502020202020204" pitchFamily="34" charset="0"/>
              <a:cs typeface="Arial" panose="020B0604020202020204" pitchFamily="34" charset="0"/>
            </a:endParaRPr>
          </a:p>
          <a:p>
            <a:endParaRPr lang="en-US" altLang="en-US" sz="3000" dirty="0">
              <a:solidFill>
                <a:prstClr val="white"/>
              </a:solidFill>
              <a:latin typeface="Century Gothic" panose="020B0502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41</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81000" y="3581400"/>
            <a:ext cx="7391400" cy="2590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Inflationary pressures occur when an economy produces output above full employment. Excess spending results in higher prices, which can lead to other economic problems.</a:t>
            </a:r>
          </a:p>
        </p:txBody>
      </p:sp>
      <p:sp>
        <p:nvSpPr>
          <p:cNvPr id="10" name="TextBox 9"/>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49000106"/>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50442" y="395154"/>
            <a:ext cx="493115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GREAT DEPRESSION</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42</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283517" cy="441959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the height of the Great Depression, unemployment was 25% and the stock market fell 85%.</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Keynes argued for a significant increase in government spending.</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 the early 1940s, government spending rose 10</a:t>
            </a:r>
            <a:r>
              <a:rPr lang="en-US" altLang="en-US" dirty="0">
                <a:solidFill>
                  <a:prstClr val="black">
                    <a:lumMod val="50000"/>
                    <a:lumOff val="50000"/>
                  </a:prstClr>
                </a:solidFill>
                <a:latin typeface="Arial" panose="020B0604020202020204" pitchFamily="34" charset="0"/>
                <a:cs typeface="Arial" panose="020B0604020202020204" pitchFamily="34" charset="0"/>
                <a:sym typeface="Symbol"/>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sym typeface="Symbol"/>
              </a:rPr>
              <a:t>times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for WWII, and the Great Depression ended.</a:t>
            </a:r>
          </a:p>
        </p:txBody>
      </p:sp>
      <p:sp>
        <p:nvSpPr>
          <p:cNvPr id="12" name="TextBox 11"/>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63292592"/>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Round Diagonal Corner Rectangle 52"/>
          <p:cNvSpPr/>
          <p:nvPr/>
        </p:nvSpPr>
        <p:spPr>
          <a:xfrm>
            <a:off x="304800" y="152400"/>
            <a:ext cx="8458200" cy="6223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304800" y="152400"/>
            <a:ext cx="84582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04800" y="228600"/>
            <a:ext cx="8458199" cy="523220"/>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KEY CONCEPTS</a:t>
            </a:r>
            <a:endParaRPr lang="en-US" sz="2800" dirty="0">
              <a:solidFill>
                <a:schemeClr val="bg1"/>
              </a:solidFill>
              <a:latin typeface="Century Gothic" panose="020B0502020202020204" pitchFamily="34" charset="0"/>
            </a:endParaRPr>
          </a:p>
        </p:txBody>
      </p:sp>
      <p:sp>
        <p:nvSpPr>
          <p:cNvPr id="63" name="TextBox 62"/>
          <p:cNvSpPr txBox="1"/>
          <p:nvPr/>
        </p:nvSpPr>
        <p:spPr>
          <a:xfrm>
            <a:off x="6553200" y="6560940"/>
            <a:ext cx="1850186"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t>43</a:t>
            </a:fld>
            <a:endParaRPr lang="en-US" sz="1100" dirty="0">
              <a:solidFill>
                <a:schemeClr val="bg1"/>
              </a:solidFill>
              <a:latin typeface="Century Gothic" panose="020B0502020202020204" pitchFamily="34" charset="0"/>
            </a:endParaRPr>
          </a:p>
        </p:txBody>
      </p:sp>
      <p:sp>
        <p:nvSpPr>
          <p:cNvPr id="31" name="Content Placeholder 2"/>
          <p:cNvSpPr>
            <a:spLocks noGrp="1"/>
          </p:cNvSpPr>
          <p:nvPr>
            <p:ph idx="1"/>
          </p:nvPr>
        </p:nvSpPr>
        <p:spPr>
          <a:xfrm>
            <a:off x="533400" y="990600"/>
            <a:ext cx="8382000" cy="5257800"/>
          </a:xfrm>
          <a:ln>
            <a:miter lim="800000"/>
            <a:headEnd/>
            <a:tailEnd/>
          </a:ln>
          <a:extLst/>
        </p:spPr>
        <p:txBody>
          <a:bodyPr numCol="2">
            <a:noAutofit/>
          </a:bodyPr>
          <a:lstStyle/>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Aggregate expenditures</a:t>
            </a:r>
          </a:p>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Consumption</a:t>
            </a:r>
          </a:p>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Saving</a:t>
            </a:r>
          </a:p>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Average propensity to consume</a:t>
            </a:r>
          </a:p>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Average propensity to save</a:t>
            </a:r>
            <a:endParaRPr lang="en-US" sz="2600" i="1" dirty="0">
              <a:solidFill>
                <a:prstClr val="black">
                  <a:lumMod val="65000"/>
                  <a:lumOff val="35000"/>
                </a:prstClr>
              </a:solidFill>
              <a:latin typeface="Arial" panose="020B0604020202020204" pitchFamily="34" charset="0"/>
              <a:cs typeface="Arial" panose="020B0604020202020204" pitchFamily="34" charset="0"/>
            </a:endParaRPr>
          </a:p>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Marginal propensity to consume</a:t>
            </a:r>
          </a:p>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Marginal propensity to save</a:t>
            </a:r>
          </a:p>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Investment</a:t>
            </a:r>
          </a:p>
          <a:p>
            <a:pPr>
              <a:defRPr/>
            </a:pPr>
            <a:r>
              <a:rPr lang="en-US" sz="2600" dirty="0">
                <a:solidFill>
                  <a:prstClr val="black">
                    <a:lumMod val="65000"/>
                    <a:lumOff val="35000"/>
                  </a:prstClr>
                </a:solidFill>
                <a:latin typeface="Arial" panose="020B0604020202020204" pitchFamily="34" charset="0"/>
                <a:cs typeface="Arial" panose="020B0604020202020204" pitchFamily="34" charset="0"/>
              </a:rPr>
              <a:t>Keynesian macroeconomic equilibrium</a:t>
            </a:r>
          </a:p>
          <a:p>
            <a:r>
              <a:rPr lang="en-US" sz="2600" dirty="0">
                <a:solidFill>
                  <a:prstClr val="black">
                    <a:lumMod val="65000"/>
                    <a:lumOff val="35000"/>
                  </a:prstClr>
                </a:solidFill>
                <a:latin typeface="Arial" panose="020B0604020202020204" pitchFamily="34" charset="0"/>
                <a:cs typeface="Arial" panose="020B0604020202020204" pitchFamily="34" charset="0"/>
              </a:rPr>
              <a:t>Injections</a:t>
            </a:r>
          </a:p>
          <a:p>
            <a:r>
              <a:rPr lang="en-US" altLang="en-US" sz="2600" dirty="0">
                <a:solidFill>
                  <a:prstClr val="black">
                    <a:lumMod val="65000"/>
                    <a:lumOff val="35000"/>
                  </a:prstClr>
                </a:solidFill>
                <a:latin typeface="Arial" panose="020B0604020202020204" pitchFamily="34" charset="0"/>
                <a:cs typeface="Arial" panose="020B0604020202020204" pitchFamily="34" charset="0"/>
              </a:rPr>
              <a:t>Withdrawals</a:t>
            </a:r>
          </a:p>
          <a:p>
            <a:r>
              <a:rPr lang="en-US" sz="2600" dirty="0">
                <a:solidFill>
                  <a:prstClr val="black">
                    <a:lumMod val="65000"/>
                    <a:lumOff val="35000"/>
                  </a:prstClr>
                </a:solidFill>
                <a:latin typeface="Arial" panose="020B0604020202020204" pitchFamily="34" charset="0"/>
                <a:cs typeface="Arial" panose="020B0604020202020204" pitchFamily="34" charset="0"/>
              </a:rPr>
              <a:t>Multiplier</a:t>
            </a:r>
          </a:p>
          <a:p>
            <a:r>
              <a:rPr lang="en-US" sz="2600" dirty="0">
                <a:solidFill>
                  <a:prstClr val="black">
                    <a:lumMod val="65000"/>
                    <a:lumOff val="35000"/>
                  </a:prstClr>
                </a:solidFill>
                <a:latin typeface="Arial" panose="020B0604020202020204" pitchFamily="34" charset="0"/>
                <a:cs typeface="Arial" panose="020B0604020202020204" pitchFamily="34" charset="0"/>
              </a:rPr>
              <a:t>Paradox of thrift</a:t>
            </a:r>
          </a:p>
          <a:p>
            <a:r>
              <a:rPr lang="en-US" sz="2600" dirty="0">
                <a:solidFill>
                  <a:prstClr val="black">
                    <a:lumMod val="65000"/>
                    <a:lumOff val="35000"/>
                  </a:prstClr>
                </a:solidFill>
                <a:latin typeface="Arial" panose="020B0604020202020204" pitchFamily="34" charset="0"/>
                <a:cs typeface="Arial" panose="020B0604020202020204" pitchFamily="34" charset="0"/>
              </a:rPr>
              <a:t>Balanced budget multiplier</a:t>
            </a:r>
          </a:p>
          <a:p>
            <a:r>
              <a:rPr lang="en-US" sz="2600" dirty="0">
                <a:solidFill>
                  <a:prstClr val="black">
                    <a:lumMod val="65000"/>
                    <a:lumOff val="35000"/>
                  </a:prstClr>
                </a:solidFill>
                <a:latin typeface="Arial" panose="020B0604020202020204" pitchFamily="34" charset="0"/>
                <a:cs typeface="Arial" panose="020B0604020202020204" pitchFamily="34" charset="0"/>
              </a:rPr>
              <a:t>Recessionary gap</a:t>
            </a:r>
          </a:p>
          <a:p>
            <a:r>
              <a:rPr lang="en-US" sz="2600" dirty="0">
                <a:solidFill>
                  <a:prstClr val="black">
                    <a:lumMod val="65000"/>
                    <a:lumOff val="35000"/>
                  </a:prstClr>
                </a:solidFill>
                <a:latin typeface="Arial" panose="020B0604020202020204" pitchFamily="34" charset="0"/>
                <a:cs typeface="Arial" panose="020B0604020202020204" pitchFamily="34" charset="0"/>
              </a:rPr>
              <a:t>Inflationary gap</a:t>
            </a:r>
          </a:p>
        </p:txBody>
      </p:sp>
    </p:spTree>
    <p:extLst>
      <p:ext uri="{BB962C8B-B14F-4D97-AF65-F5344CB8AC3E}">
        <p14:creationId xmlns:p14="http://schemas.microsoft.com/office/powerpoint/2010/main" val="2462547336"/>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2597"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384995"/>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304800" y="0"/>
            <a:ext cx="7924800" cy="1384995"/>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IF THE </a:t>
            </a:r>
            <a:r>
              <a:rPr lang="en-US" sz="2800" i="1" dirty="0" smtClean="0">
                <a:solidFill>
                  <a:prstClr val="white"/>
                </a:solidFill>
                <a:latin typeface="Century Gothic" panose="020B0502020202020204" pitchFamily="34" charset="0"/>
              </a:rPr>
              <a:t>MPC</a:t>
            </a:r>
            <a:r>
              <a:rPr lang="en-US" sz="2800" dirty="0" smtClean="0">
                <a:solidFill>
                  <a:prstClr val="white"/>
                </a:solidFill>
                <a:latin typeface="Century Gothic" panose="020B0502020202020204" pitchFamily="34" charset="0"/>
              </a:rPr>
              <a:t> = 0.8 AND INCOME RISES BY $5,000, WHAT IS THE INCREASE IN CONSUMPTION?</a:t>
            </a:r>
            <a:endParaRPr lang="en-US" sz="2800" dirty="0">
              <a:solidFill>
                <a:prstClr val="white"/>
              </a:solidFill>
              <a:latin typeface="Century Gothic" panose="020B0502020202020204" pitchFamily="34" charset="0"/>
            </a:endParaRPr>
          </a:p>
        </p:txBody>
      </p:sp>
      <p:sp>
        <p:nvSpPr>
          <p:cNvPr id="11" name="Oval 10"/>
          <p:cNvSpPr/>
          <p:nvPr/>
        </p:nvSpPr>
        <p:spPr>
          <a:xfrm>
            <a:off x="1402080" y="2667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657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6459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0116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017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008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56972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$625</a:t>
            </a:r>
            <a:endParaRPr lang="en-US" sz="3200" dirty="0">
              <a:solidFill>
                <a:prstClr val="white"/>
              </a:solidFill>
              <a:latin typeface="Century Gothic" panose="020B0502020202020204" pitchFamily="34" charset="0"/>
            </a:endParaRPr>
          </a:p>
        </p:txBody>
      </p:sp>
      <p:sp>
        <p:nvSpPr>
          <p:cNvPr id="18" name="Rectangle 17"/>
          <p:cNvSpPr/>
          <p:nvPr/>
        </p:nvSpPr>
        <p:spPr>
          <a:xfrm>
            <a:off x="2717482" y="256032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$1,000</a:t>
            </a:r>
            <a:endParaRPr lang="en-US" sz="3200" dirty="0">
              <a:solidFill>
                <a:prstClr val="white"/>
              </a:solidFill>
              <a:latin typeface="Century Gothic" panose="020B0502020202020204" pitchFamily="34" charset="0"/>
            </a:endParaRPr>
          </a:p>
        </p:txBody>
      </p:sp>
      <p:sp>
        <p:nvSpPr>
          <p:cNvPr id="19" name="Rectangle 18"/>
          <p:cNvSpPr/>
          <p:nvPr/>
        </p:nvSpPr>
        <p:spPr>
          <a:xfrm>
            <a:off x="2712720" y="355092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$4,000</a:t>
            </a:r>
            <a:endParaRPr lang="en-US" sz="3200" dirty="0">
              <a:solidFill>
                <a:prstClr val="white"/>
              </a:solidFill>
              <a:latin typeface="Century Gothic" panose="020B0502020202020204" pitchFamily="34" charset="0"/>
            </a:endParaRPr>
          </a:p>
        </p:txBody>
      </p:sp>
      <p:sp>
        <p:nvSpPr>
          <p:cNvPr id="20" name="Oval 19"/>
          <p:cNvSpPr/>
          <p:nvPr/>
        </p:nvSpPr>
        <p:spPr>
          <a:xfrm>
            <a:off x="1402080" y="46177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6083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9682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9588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54152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$5,000</a:t>
            </a:r>
            <a:endParaRPr lang="en-US" sz="3200" dirty="0">
              <a:solidFill>
                <a:prstClr val="white"/>
              </a:solidFill>
              <a:latin typeface="Century Gothic" panose="020B0502020202020204" pitchFamily="34" charset="0"/>
            </a:endParaRPr>
          </a:p>
        </p:txBody>
      </p:sp>
      <p:sp>
        <p:nvSpPr>
          <p:cNvPr id="25" name="Rectangle 24"/>
          <p:cNvSpPr/>
          <p:nvPr/>
        </p:nvSpPr>
        <p:spPr>
          <a:xfrm>
            <a:off x="2712720" y="553212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$6,250</a:t>
            </a:r>
            <a:endParaRPr lang="en-US" sz="3200" dirty="0">
              <a:solidFill>
                <a:prstClr val="white"/>
              </a:solidFill>
              <a:latin typeface="Century Gothic" panose="020B0502020202020204" pitchFamily="34" charset="0"/>
            </a:endParaRPr>
          </a:p>
        </p:txBody>
      </p:sp>
      <p:sp>
        <p:nvSpPr>
          <p:cNvPr id="31" name="TextBox 30"/>
          <p:cNvSpPr txBox="1"/>
          <p:nvPr/>
        </p:nvSpPr>
        <p:spPr>
          <a:xfrm>
            <a:off x="6582537" y="6564144"/>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44</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23304054"/>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hiang\Dropbox\Eric Chiang - Jeremys slide files\Core3e Pictures\ch20_20un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650998"/>
            <a:ext cx="9144002" cy="4941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chiang\Dropbox\Eric Chiang - Jeremys slide files\Core3e Pictures\ch08_btn_08un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1845171"/>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9" name="TextBox 18"/>
          <p:cNvSpPr txBox="1"/>
          <p:nvPr/>
        </p:nvSpPr>
        <p:spPr>
          <a:xfrm>
            <a:off x="2362200" y="76200"/>
            <a:ext cx="6629400" cy="1692771"/>
          </a:xfrm>
          <a:prstGeom prst="rect">
            <a:avLst/>
          </a:prstGeom>
          <a:noFill/>
        </p:spPr>
        <p:txBody>
          <a:bodyPr wrap="square">
            <a:spAutoFit/>
          </a:bodyPr>
          <a:lstStyle/>
          <a:p>
            <a:pPr algn="ctr" fontAlgn="auto">
              <a:spcBef>
                <a:spcPts val="0"/>
              </a:spcBef>
              <a:spcAft>
                <a:spcPts val="0"/>
              </a:spcAft>
              <a:defRPr/>
            </a:pPr>
            <a:r>
              <a:rPr lang="en-US" sz="2600" dirty="0" smtClean="0">
                <a:solidFill>
                  <a:schemeClr val="tx1">
                    <a:lumMod val="50000"/>
                    <a:lumOff val="50000"/>
                  </a:schemeClr>
                </a:solidFill>
                <a:latin typeface="Century Gothic" pitchFamily="34" charset="0"/>
              </a:rPr>
              <a:t>EXPLAIN HOW THE RECOVERY IN NEW HOUSING CONSTRUCTION WILL AFFECT THE ECONOMY AS A RESULT OF THE MULTIPLIER EFFECT.</a:t>
            </a:r>
            <a:endParaRPr lang="en-US" sz="2600" dirty="0">
              <a:solidFill>
                <a:schemeClr val="tx1">
                  <a:lumMod val="50000"/>
                  <a:lumOff val="50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45</a:t>
            </a:fld>
            <a:endParaRPr lang="en-US" sz="1100" dirty="0">
              <a:solidFill>
                <a:schemeClr val="bg1"/>
              </a:solidFill>
              <a:latin typeface="Century Gothic" panose="020B0502020202020204" pitchFamily="34" charset="0"/>
            </a:endParaRPr>
          </a:p>
        </p:txBody>
      </p:sp>
      <p:sp>
        <p:nvSpPr>
          <p:cNvPr id="14" name="TextBox 13"/>
          <p:cNvSpPr txBox="1"/>
          <p:nvPr/>
        </p:nvSpPr>
        <p:spPr>
          <a:xfrm>
            <a:off x="8839200" y="1905000"/>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SUE ASHE/SHUTTERSTOCK</a:t>
            </a:r>
            <a:endParaRPr lang="en-US" sz="800" dirty="0">
              <a:solidFill>
                <a:srgbClr val="000000"/>
              </a:solidFill>
              <a:latin typeface="Century Gothic" pitchFamily="34" charset="0"/>
            </a:endParaRPr>
          </a:p>
        </p:txBody>
      </p:sp>
      <p:sp>
        <p:nvSpPr>
          <p:cNvPr id="17" name="TextBox 16"/>
          <p:cNvSpPr txBox="1"/>
          <p:nvPr/>
        </p:nvSpPr>
        <p:spPr>
          <a:xfrm>
            <a:off x="6582537" y="6564144"/>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51234307"/>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30981"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1"/>
            <a:ext cx="8686800" cy="1905000"/>
          </a:xfrm>
          <a:prstGeom prst="round2DiagRect">
            <a:avLst>
              <a:gd name="adj1" fmla="val 16616"/>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228600" y="417493"/>
            <a:ext cx="8229600" cy="954107"/>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WHICH OF THE FOLLOWING STATEMENTS CONCERNING CONSUMPTION IS </a:t>
            </a:r>
            <a:r>
              <a:rPr lang="en-US" sz="2800" b="1" dirty="0" smtClean="0">
                <a:solidFill>
                  <a:prstClr val="white"/>
                </a:solidFill>
                <a:latin typeface="Century Gothic" panose="020B0502020202020204" pitchFamily="34" charset="0"/>
              </a:rPr>
              <a:t>INCORRECT</a:t>
            </a:r>
            <a:r>
              <a:rPr lang="en-US" sz="2800" dirty="0" smtClean="0">
                <a:solidFill>
                  <a:prstClr val="white"/>
                </a:solidFill>
                <a:latin typeface="Century Gothic" panose="020B0502020202020204" pitchFamily="34" charset="0"/>
              </a:rPr>
              <a:t>?</a:t>
            </a:r>
            <a:endParaRPr lang="en-US" sz="2800" dirty="0">
              <a:solidFill>
                <a:prstClr val="white"/>
              </a:solidFill>
              <a:latin typeface="Century Gothic" panose="020B0502020202020204" pitchFamily="34" charset="0"/>
            </a:endParaRPr>
          </a:p>
        </p:txBody>
      </p:sp>
      <p:sp>
        <p:nvSpPr>
          <p:cNvPr id="11" name="Oval 10"/>
          <p:cNvSpPr/>
          <p:nvPr/>
        </p:nvSpPr>
        <p:spPr>
          <a:xfrm>
            <a:off x="1402080" y="3429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419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4079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7736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779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770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3317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WEALTHY PEOPLE CONSUME MORE THAN OTHER PEOPLE.</a:t>
            </a:r>
            <a:endParaRPr lang="en-US" sz="2200" dirty="0">
              <a:solidFill>
                <a:prstClr val="white"/>
              </a:solidFill>
              <a:latin typeface="Century Gothic" panose="020B0502020202020204" pitchFamily="34" charset="0"/>
            </a:endParaRPr>
          </a:p>
        </p:txBody>
      </p:sp>
      <p:sp>
        <p:nvSpPr>
          <p:cNvPr id="18" name="Rectangle 17"/>
          <p:cNvSpPr/>
          <p:nvPr/>
        </p:nvSpPr>
        <p:spPr>
          <a:xfrm>
            <a:off x="2717482" y="33223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EXPECTATIONS ABOUT FUTURE PRICES AFFECT CONSUMPTION.</a:t>
            </a:r>
            <a:endParaRPr lang="en-US" sz="2200" dirty="0">
              <a:solidFill>
                <a:prstClr val="white"/>
              </a:solidFill>
              <a:latin typeface="Century Gothic" panose="020B0502020202020204" pitchFamily="34" charset="0"/>
            </a:endParaRPr>
          </a:p>
        </p:txBody>
      </p:sp>
      <p:sp>
        <p:nvSpPr>
          <p:cNvPr id="19" name="Rectangle 18"/>
          <p:cNvSpPr/>
          <p:nvPr/>
        </p:nvSpPr>
        <p:spPr>
          <a:xfrm>
            <a:off x="2712720" y="43129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TAX INCREASES REDUCE CONSUMPTION.</a:t>
            </a:r>
            <a:endParaRPr lang="en-US" sz="2200" dirty="0">
              <a:solidFill>
                <a:prstClr val="white"/>
              </a:solidFill>
              <a:latin typeface="Century Gothic" panose="020B0502020202020204" pitchFamily="34" charset="0"/>
            </a:endParaRPr>
          </a:p>
        </p:txBody>
      </p:sp>
      <p:sp>
        <p:nvSpPr>
          <p:cNvPr id="20" name="Oval 19"/>
          <p:cNvSpPr/>
          <p:nvPr/>
        </p:nvSpPr>
        <p:spPr>
          <a:xfrm>
            <a:off x="1402080" y="53797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7302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3035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SAVINGS RATES DECREASE AS INCOME INCREASES.</a:t>
            </a:r>
            <a:endParaRPr lang="en-US" sz="2200" dirty="0">
              <a:solidFill>
                <a:prstClr val="white"/>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46</a:t>
            </a:fld>
            <a:endParaRPr lang="en-US" sz="1100" dirty="0">
              <a:solidFill>
                <a:schemeClr val="bg1"/>
              </a:solidFill>
              <a:latin typeface="Century Gothic" panose="020B0502020202020204" pitchFamily="34" charset="0"/>
            </a:endParaRPr>
          </a:p>
        </p:txBody>
      </p:sp>
      <p:sp>
        <p:nvSpPr>
          <p:cNvPr id="29" name="TextBox 28"/>
          <p:cNvSpPr txBox="1"/>
          <p:nvPr/>
        </p:nvSpPr>
        <p:spPr>
          <a:xfrm>
            <a:off x="6582537" y="6564144"/>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60113674"/>
      </p:ext>
    </p:extLst>
  </p:cSld>
  <p:clrMapOvr>
    <a:masterClrMapping/>
  </p:clrMapOvr>
  <p:transition spd="slow">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hiang\Dropbox\Eric Chiang - Jeremys slide files\Core3e Pictures\ch19_btn_19un0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ounded Rectangle 7"/>
          <p:cNvSpPr/>
          <p:nvPr/>
        </p:nvSpPr>
        <p:spPr>
          <a:xfrm>
            <a:off x="228600" y="4953000"/>
            <a:ext cx="8610599" cy="144780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304799" y="5029200"/>
            <a:ext cx="8458199" cy="1384995"/>
          </a:xfrm>
          <a:prstGeom prst="rect">
            <a:avLst/>
          </a:prstGeom>
          <a:noFill/>
        </p:spPr>
        <p:txBody>
          <a:bodyPr wrap="square">
            <a:spAutoFit/>
          </a:bodyPr>
          <a:lstStyle/>
          <a:p>
            <a:pPr algn="ctr" fontAlgn="auto">
              <a:spcBef>
                <a:spcPts val="0"/>
              </a:spcBef>
              <a:spcAft>
                <a:spcPts val="0"/>
              </a:spcAft>
              <a:defRPr/>
            </a:pPr>
            <a:r>
              <a:rPr lang="en-US" sz="2800" dirty="0" smtClean="0">
                <a:solidFill>
                  <a:schemeClr val="tx1">
                    <a:lumMod val="65000"/>
                    <a:lumOff val="35000"/>
                  </a:schemeClr>
                </a:solidFill>
                <a:latin typeface="Century Gothic" pitchFamily="34" charset="0"/>
              </a:rPr>
              <a:t>WHAT WAS THE RATIONALE FOR CONGRESS AND THE PRESIDENT TO PASS A HUGE STIMULUS (SPENDING) PACKAGE IN 2009?</a:t>
            </a:r>
            <a:endParaRPr lang="en-US" sz="28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47</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3048000"/>
            <a:ext cx="307777" cy="3467099"/>
          </a:xfrm>
          <a:prstGeom prst="rect">
            <a:avLst/>
          </a:prstGeom>
          <a:noFill/>
        </p:spPr>
        <p:txBody>
          <a:bodyPr vert="vert270" wrap="square" rtlCol="0">
            <a:spAutoFit/>
          </a:bodyPr>
          <a:lstStyle/>
          <a:p>
            <a:r>
              <a:rPr lang="en-US" sz="800" dirty="0">
                <a:solidFill>
                  <a:schemeClr val="bg1"/>
                </a:solidFill>
                <a:latin typeface="Century Gothic"/>
                <a:ea typeface="Century Gothic"/>
                <a:cs typeface="Century Gothic"/>
              </a:rPr>
              <a:t>OLIVIER LE QUEINEC/DREAMSTIME.COM</a:t>
            </a:r>
            <a:endParaRPr lang="en-US" sz="800" dirty="0">
              <a:solidFill>
                <a:schemeClr val="bg1"/>
              </a:solidFill>
              <a:latin typeface="Century Gothic" pitchFamily="34" charset="0"/>
            </a:endParaRPr>
          </a:p>
        </p:txBody>
      </p:sp>
      <p:sp>
        <p:nvSpPr>
          <p:cNvPr id="14" name="TextBox 13"/>
          <p:cNvSpPr txBox="1"/>
          <p:nvPr/>
        </p:nvSpPr>
        <p:spPr>
          <a:xfrm>
            <a:off x="6582537" y="6564144"/>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71897145"/>
      </p:ext>
    </p:extLst>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30981"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384995"/>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0" y="0"/>
            <a:ext cx="8382000" cy="1384995"/>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IF THE MULTIPLIER IS 4, GOVERNMENT SPENDING RISES BY $200, AND TAXES INCREASE BY $200, EQUILIBRIUM INCOME WILL: </a:t>
            </a:r>
            <a:endParaRPr lang="en-US" sz="2800" dirty="0">
              <a:solidFill>
                <a:prstClr val="white"/>
              </a:solidFill>
              <a:latin typeface="Century Gothic" panose="020B0502020202020204" pitchFamily="34" charset="0"/>
            </a:endParaRPr>
          </a:p>
        </p:txBody>
      </p:sp>
      <p:sp>
        <p:nvSpPr>
          <p:cNvPr id="11" name="Oval 10"/>
          <p:cNvSpPr/>
          <p:nvPr/>
        </p:nvSpPr>
        <p:spPr>
          <a:xfrm>
            <a:off x="1402080" y="2667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657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6459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0116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017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008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56972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latin typeface="Century Gothic" panose="020B0502020202020204" pitchFamily="34" charset="0"/>
              </a:rPr>
              <a:t>FALL BY $200.</a:t>
            </a:r>
            <a:endParaRPr lang="en-US" sz="2800" dirty="0">
              <a:solidFill>
                <a:prstClr val="white"/>
              </a:solidFill>
              <a:latin typeface="Century Gothic" panose="020B0502020202020204" pitchFamily="34" charset="0"/>
            </a:endParaRPr>
          </a:p>
        </p:txBody>
      </p:sp>
      <p:sp>
        <p:nvSpPr>
          <p:cNvPr id="18" name="Rectangle 17"/>
          <p:cNvSpPr/>
          <p:nvPr/>
        </p:nvSpPr>
        <p:spPr>
          <a:xfrm>
            <a:off x="2717482" y="256032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latin typeface="Century Gothic" panose="020B0502020202020204" pitchFamily="34" charset="0"/>
              </a:rPr>
              <a:t>FALL BY LESS THAN $200.</a:t>
            </a:r>
            <a:endParaRPr lang="en-US" sz="2800" dirty="0">
              <a:solidFill>
                <a:prstClr val="white"/>
              </a:solidFill>
              <a:latin typeface="Century Gothic" panose="020B0502020202020204" pitchFamily="34" charset="0"/>
            </a:endParaRPr>
          </a:p>
        </p:txBody>
      </p:sp>
      <p:sp>
        <p:nvSpPr>
          <p:cNvPr id="19" name="Rectangle 18"/>
          <p:cNvSpPr/>
          <p:nvPr/>
        </p:nvSpPr>
        <p:spPr>
          <a:xfrm>
            <a:off x="2712720" y="355092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latin typeface="Century Gothic" panose="020B0502020202020204" pitchFamily="34" charset="0"/>
              </a:rPr>
              <a:t>NOT CHANGE.</a:t>
            </a:r>
            <a:endParaRPr lang="en-US" sz="2800" dirty="0">
              <a:solidFill>
                <a:prstClr val="white"/>
              </a:solidFill>
              <a:latin typeface="Century Gothic" panose="020B0502020202020204" pitchFamily="34" charset="0"/>
            </a:endParaRPr>
          </a:p>
        </p:txBody>
      </p:sp>
      <p:sp>
        <p:nvSpPr>
          <p:cNvPr id="20" name="Oval 19"/>
          <p:cNvSpPr/>
          <p:nvPr/>
        </p:nvSpPr>
        <p:spPr>
          <a:xfrm>
            <a:off x="1402080" y="46177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6083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9682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9588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54152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latin typeface="Century Gothic" panose="020B0502020202020204" pitchFamily="34" charset="0"/>
              </a:rPr>
              <a:t>RISE BY $200.</a:t>
            </a:r>
            <a:endParaRPr lang="en-US" sz="2800" dirty="0">
              <a:solidFill>
                <a:prstClr val="white"/>
              </a:solidFill>
              <a:latin typeface="Century Gothic" panose="020B0502020202020204" pitchFamily="34" charset="0"/>
            </a:endParaRPr>
          </a:p>
        </p:txBody>
      </p:sp>
      <p:sp>
        <p:nvSpPr>
          <p:cNvPr id="25" name="Rectangle 24"/>
          <p:cNvSpPr/>
          <p:nvPr/>
        </p:nvSpPr>
        <p:spPr>
          <a:xfrm>
            <a:off x="2712720" y="553212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latin typeface="Century Gothic" panose="020B0502020202020204" pitchFamily="34" charset="0"/>
              </a:rPr>
              <a:t>RISE BY MORE THAN $200.</a:t>
            </a:r>
            <a:endParaRPr lang="en-US" sz="2800" dirty="0">
              <a:solidFill>
                <a:prstClr val="white"/>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48</a:t>
            </a:fld>
            <a:endParaRPr lang="en-US" sz="1100" dirty="0">
              <a:solidFill>
                <a:prstClr val="white"/>
              </a:solidFill>
              <a:latin typeface="Century Gothic" panose="020B0502020202020204" pitchFamily="34" charset="0"/>
            </a:endParaRPr>
          </a:p>
        </p:txBody>
      </p:sp>
      <p:sp>
        <p:nvSpPr>
          <p:cNvPr id="29" name="TextBox 28"/>
          <p:cNvSpPr txBox="1"/>
          <p:nvPr/>
        </p:nvSpPr>
        <p:spPr>
          <a:xfrm>
            <a:off x="6582537" y="6564144"/>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8897303"/>
      </p:ext>
    </p:extLst>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8249" b="10087"/>
          <a:stretch/>
        </p:blipFill>
        <p:spPr>
          <a:xfrm>
            <a:off x="3008318" y="0"/>
            <a:ext cx="6135682" cy="65836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76297" b="10087"/>
          <a:stretch/>
        </p:blipFill>
        <p:spPr>
          <a:xfrm>
            <a:off x="1" y="0"/>
            <a:ext cx="3886200" cy="6583680"/>
          </a:xfrm>
          <a:prstGeom prst="rect">
            <a:avLst/>
          </a:prstGeom>
        </p:spPr>
      </p:pic>
      <p:sp>
        <p:nvSpPr>
          <p:cNvPr id="9" name="Rectangle 8"/>
          <p:cNvSpPr/>
          <p:nvPr/>
        </p:nvSpPr>
        <p:spPr>
          <a:xfrm>
            <a:off x="-2975" y="323963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56318" y="3239632"/>
            <a:ext cx="1676400" cy="15518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056318" y="3291840"/>
            <a:ext cx="1676400" cy="1415772"/>
          </a:xfrm>
          <a:prstGeom prst="rect">
            <a:avLst/>
          </a:prstGeom>
          <a:noFill/>
        </p:spPr>
        <p:txBody>
          <a:bodyPr wrap="square" rtlCol="0">
            <a:spAutoFit/>
          </a:bodyPr>
          <a:lstStyle/>
          <a:p>
            <a:pPr algn="ctr"/>
            <a:r>
              <a:rPr lang="en-US" sz="8600" dirty="0" smtClean="0">
                <a:solidFill>
                  <a:prstClr val="white"/>
                </a:solidFill>
                <a:latin typeface="Arial Black" panose="020B0A04020102020204" pitchFamily="34" charset="0"/>
              </a:rPr>
              <a:t>19</a:t>
            </a:r>
            <a:endParaRPr lang="en-US" sz="8600" dirty="0">
              <a:solidFill>
                <a:prstClr val="white"/>
              </a:solidFill>
              <a:latin typeface="Arial Black" panose="020B0A04020102020204" pitchFamily="34" charset="0"/>
            </a:endParaRPr>
          </a:p>
        </p:txBody>
      </p:sp>
      <p:sp>
        <p:nvSpPr>
          <p:cNvPr id="13" name="TextBox 12"/>
          <p:cNvSpPr txBox="1"/>
          <p:nvPr/>
        </p:nvSpPr>
        <p:spPr>
          <a:xfrm>
            <a:off x="914400" y="3536681"/>
            <a:ext cx="4532010" cy="769441"/>
          </a:xfrm>
          <a:prstGeom prst="rect">
            <a:avLst/>
          </a:prstGeom>
          <a:noFill/>
        </p:spPr>
        <p:txBody>
          <a:bodyPr wrap="none" rtlCol="0">
            <a:spAutoFit/>
          </a:bodyPr>
          <a:lstStyle/>
          <a:p>
            <a:r>
              <a:rPr lang="en-US" sz="4400" b="1" dirty="0">
                <a:solidFill>
                  <a:prstClr val="black">
                    <a:lumMod val="65000"/>
                    <a:lumOff val="35000"/>
                  </a:prstClr>
                </a:solidFill>
                <a:latin typeface="Segoe UI Light" panose="020B0502040204020203" pitchFamily="34" charset="0"/>
              </a:rPr>
              <a:t>END OF CHAPTER</a:t>
            </a:r>
          </a:p>
        </p:txBody>
      </p:sp>
      <p:sp>
        <p:nvSpPr>
          <p:cNvPr id="14" name="TextBox 13"/>
          <p:cNvSpPr txBox="1"/>
          <p:nvPr/>
        </p:nvSpPr>
        <p:spPr>
          <a:xfrm>
            <a:off x="990600" y="41910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cxnSp>
        <p:nvCxnSpPr>
          <p:cNvPr id="11" name="Straight Connector 10"/>
          <p:cNvCxnSpPr/>
          <p:nvPr/>
        </p:nvCxnSpPr>
        <p:spPr>
          <a:xfrm>
            <a:off x="6211881" y="45720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82537" y="6562633"/>
            <a:ext cx="1037463"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19</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r>
              <a:rPr lang="en-US" sz="1100" dirty="0" smtClean="0">
                <a:solidFill>
                  <a:prstClr val="white"/>
                </a:solidFill>
                <a:latin typeface="Century Gothic" panose="020B0502020202020204" pitchFamily="34" charset="0"/>
              </a:rPr>
              <a:t>49</a:t>
            </a:r>
            <a:endParaRPr lang="en-US" sz="1100" dirty="0">
              <a:solidFill>
                <a:prstClr val="white"/>
              </a:solidFill>
              <a:latin typeface="Century Gothic" panose="020B0502020202020204" pitchFamily="34" charset="0"/>
            </a:endParaRPr>
          </a:p>
        </p:txBody>
      </p:sp>
      <p:sp>
        <p:nvSpPr>
          <p:cNvPr id="18" name="TextBox 17"/>
          <p:cNvSpPr txBox="1"/>
          <p:nvPr/>
        </p:nvSpPr>
        <p:spPr>
          <a:xfrm>
            <a:off x="0" y="6398568"/>
            <a:ext cx="3483429" cy="230832"/>
          </a:xfrm>
          <a:prstGeom prst="rect">
            <a:avLst/>
          </a:prstGeom>
          <a:noFill/>
        </p:spPr>
        <p:txBody>
          <a:bodyPr vert="horz" wrap="square" rtlCol="0">
            <a:spAutoFit/>
          </a:bodyPr>
          <a:lstStyle/>
          <a:p>
            <a:r>
              <a:rPr lang="en-US" sz="900" dirty="0" err="1">
                <a:latin typeface="Century Gothic" pitchFamily="34" charset="0"/>
              </a:rPr>
              <a:t>Tshooter</a:t>
            </a:r>
            <a:r>
              <a:rPr lang="en-US" sz="900" dirty="0">
                <a:latin typeface="Century Gothic" pitchFamily="34" charset="0"/>
              </a:rPr>
              <a:t>/</a:t>
            </a:r>
            <a:r>
              <a:rPr lang="en-US" sz="900" dirty="0" err="1">
                <a:latin typeface="Century Gothic" pitchFamily="34" charset="0"/>
              </a:rPr>
              <a:t>Shutterstock</a:t>
            </a:r>
            <a:r>
              <a:rPr lang="en-US" sz="900" dirty="0">
                <a:latin typeface="Century Gothic" pitchFamily="34" charset="0"/>
              </a:rPr>
              <a:t>; Anton </a:t>
            </a:r>
            <a:r>
              <a:rPr lang="en-US" sz="900" dirty="0" err="1">
                <a:latin typeface="Century Gothic" pitchFamily="34" charset="0"/>
              </a:rPr>
              <a:t>Balazh</a:t>
            </a:r>
            <a:r>
              <a:rPr lang="en-US" sz="900" dirty="0">
                <a:latin typeface="Century Gothic" pitchFamily="34" charset="0"/>
              </a:rPr>
              <a:t>/</a:t>
            </a:r>
            <a:r>
              <a:rPr lang="en-US" sz="900" dirty="0" err="1">
                <a:latin typeface="Century Gothic" pitchFamily="34" charset="0"/>
              </a:rPr>
              <a:t>Shutterstock</a:t>
            </a:r>
            <a:endParaRPr lang="en-US" sz="900" dirty="0">
              <a:latin typeface="Century Gothic" pitchFamily="34" charset="0"/>
            </a:endParaRPr>
          </a:p>
        </p:txBody>
      </p:sp>
    </p:spTree>
    <p:extLst>
      <p:ext uri="{BB962C8B-B14F-4D97-AF65-F5344CB8AC3E}">
        <p14:creationId xmlns:p14="http://schemas.microsoft.com/office/powerpoint/2010/main" val="179955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8657" y="420916"/>
            <a:ext cx="483016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CLASSICAL MODEL</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5</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723782" cy="5029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srgbClr val="F79646"/>
                </a:solidFill>
                <a:latin typeface="Arial" panose="020B0604020202020204" pitchFamily="34" charset="0"/>
                <a:cs typeface="Arial" panose="020B0604020202020204" pitchFamily="34" charset="0"/>
              </a:rPr>
              <a:t>Pre-1930s </a:t>
            </a: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mainstream economic thought argued that:</a:t>
            </a:r>
          </a:p>
          <a:p>
            <a:pPr marL="914400" lvl="1" indent="-457200" algn="l">
              <a:buClr>
                <a:prstClr val="black">
                  <a:lumMod val="65000"/>
                  <a:lumOff val="35000"/>
                </a:prstClr>
              </a:buClr>
              <a:buFont typeface="Wingdings" panose="05000000000000000000" pitchFamily="2" charset="2"/>
              <a:buChar char="Ü"/>
            </a:pP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a </a:t>
            </a:r>
            <a:r>
              <a:rPr lang="en-US" altLang="en-US" sz="3200" dirty="0" smtClean="0">
                <a:solidFill>
                  <a:srgbClr val="F79646"/>
                </a:solidFill>
                <a:latin typeface="Arial" panose="020B0604020202020204" pitchFamily="34" charset="0"/>
                <a:cs typeface="Arial" panose="020B0604020202020204" pitchFamily="34" charset="0"/>
              </a:rPr>
              <a:t>laissez-faire </a:t>
            </a: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(leave it alone) approach was best for the economy.</a:t>
            </a:r>
          </a:p>
          <a:p>
            <a:pPr marL="914400" lvl="1" indent="-457200" algn="l">
              <a:buClr>
                <a:prstClr val="black">
                  <a:lumMod val="65000"/>
                  <a:lumOff val="35000"/>
                </a:prstClr>
              </a:buClr>
              <a:buFont typeface="Wingdings" panose="05000000000000000000" pitchFamily="2" charset="2"/>
              <a:buChar char="Ü"/>
            </a:pP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the economy was </a:t>
            </a:r>
            <a:r>
              <a:rPr lang="en-US" altLang="en-US" sz="3200" dirty="0" smtClean="0">
                <a:solidFill>
                  <a:srgbClr val="F79646"/>
                </a:solidFill>
                <a:latin typeface="Arial" panose="020B0604020202020204" pitchFamily="34" charset="0"/>
                <a:cs typeface="Arial" panose="020B0604020202020204" pitchFamily="34" charset="0"/>
              </a:rPr>
              <a:t>self-correcting</a:t>
            </a: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 it always adjusted to full employment by the forces of demand and supply.</a:t>
            </a:r>
          </a:p>
          <a:p>
            <a:pPr marL="914400" lvl="1" indent="-457200" algn="l">
              <a:buClr>
                <a:prstClr val="black">
                  <a:lumMod val="65000"/>
                  <a:lumOff val="35000"/>
                </a:prstClr>
              </a:buClr>
              <a:buFont typeface="Wingdings" panose="05000000000000000000" pitchFamily="2" charset="2"/>
              <a:buChar char="Ü"/>
            </a:pP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prices, wages, and interest rates were flexible.</a:t>
            </a:r>
          </a:p>
        </p:txBody>
      </p:sp>
      <p:sp>
        <p:nvSpPr>
          <p:cNvPr id="15" name="TextBox 14"/>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7439841"/>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8657" y="420916"/>
            <a:ext cx="493115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GREAT DEPRESSION</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6</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723782" cy="5029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The prolonged downturn challenged the classical perspective:</a:t>
            </a:r>
          </a:p>
          <a:p>
            <a:pPr marL="914400" lvl="1" indent="-457200" algn="l">
              <a:buClr>
                <a:prstClr val="black">
                  <a:lumMod val="65000"/>
                  <a:lumOff val="35000"/>
                </a:prstClr>
              </a:buClr>
              <a:buFont typeface="Wingdings" panose="05000000000000000000" pitchFamily="2" charset="2"/>
              <a:buChar char="Ü"/>
            </a:pPr>
            <a:r>
              <a:rPr lang="en-US" altLang="en-US" sz="3200" dirty="0" smtClean="0">
                <a:solidFill>
                  <a:srgbClr val="F79646"/>
                </a:solidFill>
                <a:latin typeface="Arial" panose="020B0604020202020204" pitchFamily="34" charset="0"/>
                <a:cs typeface="Arial" panose="020B0604020202020204" pitchFamily="34" charset="0"/>
              </a:rPr>
              <a:t>John Maynard Keynes </a:t>
            </a: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argued that government has an important role in stabilizing a distressed economy.</a:t>
            </a:r>
          </a:p>
          <a:p>
            <a:pPr marL="914400" lvl="1" indent="-457200" algn="l">
              <a:buClr>
                <a:prstClr val="black">
                  <a:lumMod val="65000"/>
                  <a:lumOff val="35000"/>
                </a:prstClr>
              </a:buClr>
              <a:buFont typeface="Wingdings" panose="05000000000000000000" pitchFamily="2" charset="2"/>
              <a:buChar char="Ü"/>
            </a:pP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Keynesians argued that prices and wages were </a:t>
            </a:r>
            <a:r>
              <a:rPr lang="en-US" altLang="en-US" sz="3200" dirty="0" smtClean="0">
                <a:solidFill>
                  <a:srgbClr val="F79646"/>
                </a:solidFill>
                <a:latin typeface="Arial" panose="020B0604020202020204" pitchFamily="34" charset="0"/>
                <a:cs typeface="Arial" panose="020B0604020202020204" pitchFamily="34" charset="0"/>
              </a:rPr>
              <a:t>sticky</a:t>
            </a: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 or slow to adjust. </a:t>
            </a:r>
          </a:p>
          <a:p>
            <a:pPr marL="914400" lvl="1" indent="-457200" algn="l">
              <a:buClr>
                <a:prstClr val="black">
                  <a:lumMod val="65000"/>
                  <a:lumOff val="35000"/>
                </a:prstClr>
              </a:buClr>
              <a:buFont typeface="Wingdings" panose="05000000000000000000" pitchFamily="2" charset="2"/>
              <a:buChar char="Ü"/>
            </a:pP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Keynes published </a:t>
            </a:r>
            <a:r>
              <a:rPr lang="en-US" altLang="en-US" sz="3200" i="1" dirty="0" smtClean="0">
                <a:solidFill>
                  <a:srgbClr val="F79646"/>
                </a:solidFill>
                <a:latin typeface="Arial" panose="020B0604020202020204" pitchFamily="34" charset="0"/>
                <a:cs typeface="Arial" panose="020B0604020202020204" pitchFamily="34" charset="0"/>
              </a:rPr>
              <a:t>The General Theory…</a:t>
            </a:r>
            <a:r>
              <a:rPr lang="en-US" altLang="en-US" sz="3200" dirty="0" smtClean="0">
                <a:solidFill>
                  <a:prstClr val="black">
                    <a:lumMod val="50000"/>
                    <a:lumOff val="50000"/>
                  </a:prstClr>
                </a:solidFill>
                <a:latin typeface="Arial" panose="020B0604020202020204" pitchFamily="34" charset="0"/>
                <a:cs typeface="Arial" panose="020B0604020202020204" pitchFamily="34" charset="0"/>
              </a:rPr>
              <a:t> in 1936.</a:t>
            </a:r>
          </a:p>
        </p:txBody>
      </p:sp>
      <p:sp>
        <p:nvSpPr>
          <p:cNvPr id="15" name="TextBox 14"/>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73889371"/>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04800" y="4114800"/>
            <a:ext cx="7543800" cy="1909718"/>
          </a:xfrm>
          <a:prstGeom prst="round2DiagRect">
            <a:avLst>
              <a:gd name="adj1" fmla="val 49351"/>
              <a:gd name="adj2" fmla="val 5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6" name="Picture 2" descr="C:\Users\chiang\Dropbox\Eric Chiang - Jeremys slide files\Core3e Pictures\ch19_19un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1080"/>
            <a:ext cx="3371359" cy="4998720"/>
          </a:xfrm>
          <a:prstGeom prst="rect">
            <a:avLst/>
          </a:prstGeom>
          <a:noFill/>
          <a:extLst>
            <a:ext uri="{909E8E84-426E-40DD-AFC4-6F175D3DCCD1}">
              <a14:hiddenFill xmlns:a14="http://schemas.microsoft.com/office/drawing/2010/main">
                <a:solidFill>
                  <a:srgbClr val="FFFFFF"/>
                </a:solidFill>
              </a14:hiddenFill>
            </a:ext>
          </a:extLst>
        </p:spPr>
      </p:pic>
      <p:sp>
        <p:nvSpPr>
          <p:cNvPr id="2" name="Round Diagonal Corner Rectangle 1"/>
          <p:cNvSpPr/>
          <p:nvPr/>
        </p:nvSpPr>
        <p:spPr>
          <a:xfrm>
            <a:off x="304800" y="681082"/>
            <a:ext cx="7543800" cy="53387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892808"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52400" y="413296"/>
            <a:ext cx="796243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JOHN MAYNARD KEYNES (1883–1946)</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810000" y="1143000"/>
            <a:ext cx="4038600" cy="4876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prstClr val="black">
                    <a:lumMod val="65000"/>
                    <a:lumOff val="35000"/>
                  </a:prstClr>
                </a:solidFill>
                <a:latin typeface="Arial" panose="020B0604020202020204" pitchFamily="34" charset="0"/>
                <a:cs typeface="Arial" panose="020B0604020202020204" pitchFamily="34" charset="0"/>
              </a:rPr>
              <a:t>Known as the father of macroeconomics.</a:t>
            </a:r>
          </a:p>
          <a:p>
            <a:pPr algn="l">
              <a:defRPr/>
            </a:pPr>
            <a:endParaRPr lang="en-US" sz="800" dirty="0" smtClean="0">
              <a:solidFill>
                <a:prstClr val="black">
                  <a:lumMod val="65000"/>
                  <a:lumOff val="35000"/>
                </a:prstClr>
              </a:solidFill>
              <a:latin typeface="Arial" panose="020B0604020202020204" pitchFamily="34" charset="0"/>
              <a:cs typeface="Arial" panose="020B0604020202020204" pitchFamily="34" charset="0"/>
            </a:endParaRPr>
          </a:p>
          <a:p>
            <a:pPr algn="l">
              <a:defRPr/>
            </a:pPr>
            <a:r>
              <a:rPr lang="en-US" sz="2800" dirty="0" smtClean="0">
                <a:solidFill>
                  <a:prstClr val="black">
                    <a:lumMod val="65000"/>
                    <a:lumOff val="35000"/>
                  </a:prstClr>
                </a:solidFill>
                <a:latin typeface="Arial" panose="020B0604020202020204" pitchFamily="34" charset="0"/>
                <a:cs typeface="Arial" panose="020B0604020202020204" pitchFamily="34" charset="0"/>
              </a:rPr>
              <a:t>Launched a critique of classical economics by focusing on spending as the key to growth.</a:t>
            </a:r>
          </a:p>
          <a:p>
            <a:pPr algn="l">
              <a:defRPr/>
            </a:pPr>
            <a:endParaRPr lang="en-US" sz="800" dirty="0" smtClean="0">
              <a:solidFill>
                <a:prstClr val="black">
                  <a:lumMod val="65000"/>
                  <a:lumOff val="35000"/>
                </a:prstClr>
              </a:solidFill>
              <a:latin typeface="Arial" panose="020B0604020202020204" pitchFamily="34" charset="0"/>
              <a:cs typeface="Arial" panose="020B0604020202020204" pitchFamily="34" charset="0"/>
            </a:endParaRPr>
          </a:p>
          <a:p>
            <a:pPr algn="l">
              <a:defRPr/>
            </a:pPr>
            <a:r>
              <a:rPr lang="en-US" sz="2800" dirty="0" smtClean="0">
                <a:solidFill>
                  <a:prstClr val="white">
                    <a:lumMod val="85000"/>
                  </a:prstClr>
                </a:solidFill>
                <a:latin typeface="Arial" panose="020B0604020202020204" pitchFamily="34" charset="0"/>
                <a:cs typeface="Arial" panose="020B0604020202020204" pitchFamily="34" charset="0"/>
              </a:rPr>
              <a:t>His writings still influence economic policy (e.g., stimulus policies).</a:t>
            </a:r>
            <a:endParaRPr lang="en-US" dirty="0">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7</a:t>
            </a:fld>
            <a:endParaRPr lang="en-US" sz="1100" dirty="0">
              <a:solidFill>
                <a:schemeClr val="bg1"/>
              </a:solidFill>
              <a:latin typeface="Century Gothic" panose="020B0502020202020204" pitchFamily="34" charset="0"/>
            </a:endParaRPr>
          </a:p>
        </p:txBody>
      </p:sp>
      <p:sp>
        <p:nvSpPr>
          <p:cNvPr id="12" name="TextBox 11"/>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70101680"/>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p:cNvSpPr/>
          <p:nvPr/>
        </p:nvSpPr>
        <p:spPr>
          <a:xfrm rot="10800000">
            <a:off x="592356"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42207" y="426720"/>
            <a:ext cx="5761514"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AGGREGATE EXPENDITURES</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8</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1"/>
            <a:ext cx="7283517" cy="17525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Consist of the components of GDP that are measured by spending:</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12" name="Round Diagonal Corner Rectangle 11"/>
          <p:cNvSpPr/>
          <p:nvPr/>
        </p:nvSpPr>
        <p:spPr>
          <a:xfrm>
            <a:off x="457200" y="2590800"/>
            <a:ext cx="7391399" cy="1145203"/>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457200" y="2859882"/>
            <a:ext cx="7162800" cy="646331"/>
          </a:xfrm>
          <a:prstGeom prst="rect">
            <a:avLst/>
          </a:prstGeom>
          <a:noFill/>
        </p:spPr>
        <p:txBody>
          <a:bodyPr wrap="square" rtlCol="0">
            <a:spAutoFit/>
          </a:bodyPr>
          <a:lstStyle/>
          <a:p>
            <a:pPr marL="0" lvl="1" algn="ctr"/>
            <a:r>
              <a:rPr lang="en-US" altLang="en-US" sz="3600" i="1" dirty="0" smtClean="0">
                <a:solidFill>
                  <a:prstClr val="white"/>
                </a:solidFill>
                <a:latin typeface="Arial" panose="020B0604020202020204" pitchFamily="34" charset="0"/>
                <a:cs typeface="Arial" panose="020B0604020202020204" pitchFamily="34" charset="0"/>
              </a:rPr>
              <a:t>GDP</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AE</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C</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I</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G</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X</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M</a:t>
            </a:r>
            <a:r>
              <a:rPr lang="en-US" altLang="en-US" sz="3600" dirty="0" smtClean="0">
                <a:solidFill>
                  <a:prstClr val="white"/>
                </a:solidFill>
                <a:latin typeface="Arial" panose="020B0604020202020204" pitchFamily="34" charset="0"/>
                <a:cs typeface="Arial" panose="020B0604020202020204" pitchFamily="34" charset="0"/>
              </a:rPr>
              <a:t>)</a:t>
            </a:r>
            <a:endParaRPr lang="en-US" altLang="en-US" sz="3600" dirty="0">
              <a:solidFill>
                <a:prstClr val="white"/>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304800" y="3962400"/>
            <a:ext cx="7283517" cy="2286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Consumption (</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C</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is the largest component, representing nearly 70% of GDP. Consumption is the key factor in the AE model. </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18" name="TextBox 17"/>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823450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chiang\Dropbox\Eric Chiang - Jeremys slide files\Core3e Pictures\ch26_26un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494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5181600"/>
            <a:ext cx="8839200" cy="1219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5257800"/>
            <a:ext cx="8915400" cy="1143000"/>
          </a:xfrm>
        </p:spPr>
        <p:txBody>
          <a:bodyPr>
            <a:norm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CONSUMPTION IS THE PORTION OF INCOME NOT SAVED: INCOME = </a:t>
            </a:r>
            <a:r>
              <a:rPr lang="en-US" i="1" dirty="0" smtClean="0">
                <a:solidFill>
                  <a:schemeClr val="bg1"/>
                </a:solidFill>
                <a:latin typeface="Century Gothic" panose="020B0502020202020204" pitchFamily="34" charset="0"/>
              </a:rPr>
              <a:t>C</a:t>
            </a:r>
            <a:r>
              <a:rPr lang="en-US" dirty="0" smtClean="0">
                <a:solidFill>
                  <a:schemeClr val="bg1"/>
                </a:solidFill>
                <a:latin typeface="Century Gothic" panose="020B0502020202020204" pitchFamily="34" charset="0"/>
              </a:rPr>
              <a:t> + </a:t>
            </a:r>
            <a:r>
              <a:rPr lang="en-US" i="1" dirty="0" smtClean="0">
                <a:solidFill>
                  <a:schemeClr val="bg1"/>
                </a:solidFill>
                <a:latin typeface="Century Gothic" panose="020B0502020202020204" pitchFamily="34" charset="0"/>
              </a:rPr>
              <a:t>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9</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YURI ARCURS/AGE FOTOSTOCK</a:t>
            </a:r>
            <a:endParaRPr lang="en-US" sz="800" dirty="0">
              <a:solidFill>
                <a:srgbClr val="000000"/>
              </a:solidFill>
              <a:latin typeface="Century Gothic" pitchFamily="34" charset="0"/>
            </a:endParaRPr>
          </a:p>
        </p:txBody>
      </p:sp>
      <p:sp>
        <p:nvSpPr>
          <p:cNvPr id="13" name="TextBox 12"/>
          <p:cNvSpPr txBox="1"/>
          <p:nvPr/>
        </p:nvSpPr>
        <p:spPr>
          <a:xfrm>
            <a:off x="6582537" y="6554255"/>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19</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32723643"/>
      </p:ext>
    </p:extLst>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ood for thou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2794</TotalTime>
  <Words>2372</Words>
  <Application>Microsoft Office PowerPoint</Application>
  <PresentationFormat>On-screen Show (4:3)</PresentationFormat>
  <Paragraphs>495</Paragraphs>
  <Slides>49</Slides>
  <Notes>33</Notes>
  <HiddenSlides>0</HiddenSlides>
  <MMClips>0</MMClips>
  <ScaleCrop>false</ScaleCrop>
  <HeadingPairs>
    <vt:vector size="4" baseType="variant">
      <vt:variant>
        <vt:lpstr>Theme</vt:lpstr>
      </vt:variant>
      <vt:variant>
        <vt:i4>14</vt:i4>
      </vt:variant>
      <vt:variant>
        <vt:lpstr>Slide Titles</vt:lpstr>
      </vt:variant>
      <vt:variant>
        <vt:i4>49</vt:i4>
      </vt:variant>
    </vt:vector>
  </HeadingPairs>
  <TitlesOfParts>
    <vt:vector size="63" baseType="lpstr">
      <vt:lpstr>Office Theme</vt:lpstr>
      <vt:lpstr>1_Food for thought</vt:lpstr>
      <vt:lpstr>3_Office Theme</vt:lpstr>
      <vt:lpstr>1_Office Theme</vt:lpstr>
      <vt:lpstr>5_Office Theme</vt:lpstr>
      <vt:lpstr>2_Try it 1</vt:lpstr>
      <vt:lpstr>2_Basic</vt:lpstr>
      <vt:lpstr>4_Office Theme</vt:lpstr>
      <vt:lpstr>3_Basic</vt:lpstr>
      <vt:lpstr>3_Try it 1</vt:lpstr>
      <vt:lpstr>6_Office Theme</vt:lpstr>
      <vt:lpstr>7_Office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Lindsay Neff</cp:lastModifiedBy>
  <cp:revision>330</cp:revision>
  <dcterms:created xsi:type="dcterms:W3CDTF">2013-11-11T14:39:47Z</dcterms:created>
  <dcterms:modified xsi:type="dcterms:W3CDTF">2016-10-26T20:50:53Z</dcterms:modified>
</cp:coreProperties>
</file>