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698" r:id="rId5"/>
    <p:sldMasterId id="2147483710" r:id="rId6"/>
  </p:sldMasterIdLst>
  <p:notesMasterIdLst>
    <p:notesMasterId r:id="rId43"/>
  </p:notesMasterIdLst>
  <p:sldIdLst>
    <p:sldId id="390" r:id="rId7"/>
    <p:sldId id="262" r:id="rId8"/>
    <p:sldId id="374" r:id="rId9"/>
    <p:sldId id="387" r:id="rId10"/>
    <p:sldId id="273" r:id="rId11"/>
    <p:sldId id="385" r:id="rId12"/>
    <p:sldId id="288" r:id="rId13"/>
    <p:sldId id="377" r:id="rId14"/>
    <p:sldId id="383" r:id="rId15"/>
    <p:sldId id="386" r:id="rId16"/>
    <p:sldId id="373" r:id="rId17"/>
    <p:sldId id="379" r:id="rId18"/>
    <p:sldId id="380" r:id="rId19"/>
    <p:sldId id="334" r:id="rId20"/>
    <p:sldId id="335" r:id="rId21"/>
    <p:sldId id="382" r:id="rId22"/>
    <p:sldId id="336" r:id="rId23"/>
    <p:sldId id="338" r:id="rId24"/>
    <p:sldId id="339" r:id="rId25"/>
    <p:sldId id="340" r:id="rId26"/>
    <p:sldId id="341" r:id="rId27"/>
    <p:sldId id="342" r:id="rId28"/>
    <p:sldId id="343" r:id="rId29"/>
    <p:sldId id="345" r:id="rId30"/>
    <p:sldId id="346" r:id="rId31"/>
    <p:sldId id="347" r:id="rId32"/>
    <p:sldId id="348" r:id="rId33"/>
    <p:sldId id="349" r:id="rId34"/>
    <p:sldId id="392" r:id="rId35"/>
    <p:sldId id="376" r:id="rId36"/>
    <p:sldId id="378" r:id="rId37"/>
    <p:sldId id="375" r:id="rId38"/>
    <p:sldId id="384" r:id="rId39"/>
    <p:sldId id="284" r:id="rId40"/>
    <p:sldId id="389" r:id="rId41"/>
    <p:sldId id="391"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e" initials="K" lastIdx="3" clrIdx="0"/>
  <p:cmAuthor id="1" name="chiang" initials="c" lastIdx="1" clrIdx="1"/>
  <p:cmAuthor id="2" name="Isman, Jodi" initials="IJ"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646"/>
    <a:srgbClr val="FCD5B5"/>
    <a:srgbClr val="008080"/>
    <a:srgbClr val="A6A6A6"/>
    <a:srgbClr val="0000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19" autoAdjust="0"/>
    <p:restoredTop sz="78417" autoAdjust="0"/>
  </p:normalViewPr>
  <p:slideViewPr>
    <p:cSldViewPr>
      <p:cViewPr varScale="1">
        <p:scale>
          <a:sx n="71" d="100"/>
          <a:sy n="71" d="100"/>
        </p:scale>
        <p:origin x="-1968"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706597-A0CD-4367-B3B4-3B20C8A464A9}" type="datetimeFigureOut">
              <a:rPr lang="en-US" smtClean="0"/>
              <a:t>10/26/2016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C9249-343B-4722-9764-1BA316ECD671}" type="slidenum">
              <a:rPr lang="en-US" smtClean="0"/>
              <a:t>‹#›</a:t>
            </a:fld>
            <a:endParaRPr lang="en-US"/>
          </a:p>
        </p:txBody>
      </p:sp>
    </p:spTree>
    <p:extLst>
      <p:ext uri="{BB962C8B-B14F-4D97-AF65-F5344CB8AC3E}">
        <p14:creationId xmlns:p14="http://schemas.microsoft.com/office/powerpoint/2010/main" val="218367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8.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954432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10</a:t>
            </a:fld>
            <a:endParaRPr lang="en-US"/>
          </a:p>
        </p:txBody>
      </p:sp>
    </p:spTree>
    <p:extLst>
      <p:ext uri="{BB962C8B-B14F-4D97-AF65-F5344CB8AC3E}">
        <p14:creationId xmlns:p14="http://schemas.microsoft.com/office/powerpoint/2010/main" val="3343045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11</a:t>
            </a:fld>
            <a:endParaRPr lang="en-US"/>
          </a:p>
        </p:txBody>
      </p:sp>
    </p:spTree>
    <p:extLst>
      <p:ext uri="{BB962C8B-B14F-4D97-AF65-F5344CB8AC3E}">
        <p14:creationId xmlns:p14="http://schemas.microsoft.com/office/powerpoint/2010/main" val="3343045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343045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14</a:t>
            </a:fld>
            <a:endParaRPr lang="en-US"/>
          </a:p>
        </p:txBody>
      </p:sp>
    </p:spTree>
    <p:extLst>
      <p:ext uri="{BB962C8B-B14F-4D97-AF65-F5344CB8AC3E}">
        <p14:creationId xmlns:p14="http://schemas.microsoft.com/office/powerpoint/2010/main" val="3872847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4708D1-4DB2-45DB-AE96-5EE15E303863}" type="slidenum">
              <a:rPr lang="en-US" smtClean="0">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2128247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16</a:t>
            </a:fld>
            <a:endParaRPr lang="en-US"/>
          </a:p>
        </p:txBody>
      </p:sp>
    </p:spTree>
    <p:extLst>
      <p:ext uri="{BB962C8B-B14F-4D97-AF65-F5344CB8AC3E}">
        <p14:creationId xmlns:p14="http://schemas.microsoft.com/office/powerpoint/2010/main" val="1607542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4708D1-4DB2-45DB-AE96-5EE15E303863}"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2128247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4708D1-4DB2-45DB-AE96-5EE15E303863}"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2128247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4708D1-4DB2-45DB-AE96-5EE15E303863}"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2128247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2</a:t>
            </a:fld>
            <a:endParaRPr lang="en-US"/>
          </a:p>
        </p:txBody>
      </p:sp>
    </p:spTree>
    <p:extLst>
      <p:ext uri="{BB962C8B-B14F-4D97-AF65-F5344CB8AC3E}">
        <p14:creationId xmlns:p14="http://schemas.microsoft.com/office/powerpoint/2010/main" val="3343045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4708D1-4DB2-45DB-AE96-5EE15E303863}" type="slidenum">
              <a:rPr lang="en-US" smtClean="0">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2128247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4708D1-4DB2-45DB-AE96-5EE15E303863}" type="slidenum">
              <a:rPr lang="en-US" smtClean="0">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2128247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4708D1-4DB2-45DB-AE96-5EE15E303863}" type="slidenum">
              <a:rPr lang="en-US" smtClean="0">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21282474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4708D1-4DB2-45DB-AE96-5EE15E303863}"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2128247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4708D1-4DB2-45DB-AE96-5EE15E303863}" type="slidenum">
              <a:rPr lang="en-US" smtClean="0">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val="2128247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4708D1-4DB2-45DB-AE96-5EE15E303863}" type="slidenum">
              <a:rPr lang="en-US" smtClean="0">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21282474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4708D1-4DB2-45DB-AE96-5EE15E303863}" type="slidenum">
              <a:rPr lang="en-US" smtClean="0">
                <a:solidFill>
                  <a:prstClr val="black"/>
                </a:solidFill>
              </a:rPr>
              <a:pPr>
                <a:defRPr/>
              </a:pPr>
              <a:t>26</a:t>
            </a:fld>
            <a:endParaRPr lang="en-US" dirty="0">
              <a:solidFill>
                <a:prstClr val="black"/>
              </a:solidFill>
            </a:endParaRPr>
          </a:p>
        </p:txBody>
      </p:sp>
    </p:spTree>
    <p:extLst>
      <p:ext uri="{BB962C8B-B14F-4D97-AF65-F5344CB8AC3E}">
        <p14:creationId xmlns:p14="http://schemas.microsoft.com/office/powerpoint/2010/main" val="2128247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4708D1-4DB2-45DB-AE96-5EE15E303863}" type="slidenum">
              <a:rPr lang="en-US" smtClean="0">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2128247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4708D1-4DB2-45DB-AE96-5EE15E303863}" type="slidenum">
              <a:rPr lang="en-US" smtClean="0">
                <a:solidFill>
                  <a:prstClr val="black"/>
                </a:solidFill>
              </a:rPr>
              <a:pPr>
                <a:defRPr/>
              </a:pPr>
              <a:t>28</a:t>
            </a:fld>
            <a:endParaRPr lang="en-US" dirty="0">
              <a:solidFill>
                <a:prstClr val="black"/>
              </a:solidFill>
            </a:endParaRPr>
          </a:p>
        </p:txBody>
      </p:sp>
    </p:spTree>
    <p:extLst>
      <p:ext uri="{BB962C8B-B14F-4D97-AF65-F5344CB8AC3E}">
        <p14:creationId xmlns:p14="http://schemas.microsoft.com/office/powerpoint/2010/main" val="2128247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4708D1-4DB2-45DB-AE96-5EE15E303863}" type="slidenum">
              <a:rPr lang="en-US" smtClean="0">
                <a:solidFill>
                  <a:prstClr val="black"/>
                </a:solidFill>
              </a:rPr>
              <a:pPr>
                <a:defRPr/>
              </a:pPr>
              <a:t>29</a:t>
            </a:fld>
            <a:endParaRPr lang="en-US" dirty="0">
              <a:solidFill>
                <a:prstClr val="black"/>
              </a:solidFill>
            </a:endParaRPr>
          </a:p>
        </p:txBody>
      </p:sp>
    </p:spTree>
    <p:extLst>
      <p:ext uri="{BB962C8B-B14F-4D97-AF65-F5344CB8AC3E}">
        <p14:creationId xmlns:p14="http://schemas.microsoft.com/office/powerpoint/2010/main" val="3734556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3</a:t>
            </a:fld>
            <a:endParaRPr lang="en-US"/>
          </a:p>
        </p:txBody>
      </p:sp>
    </p:spTree>
    <p:extLst>
      <p:ext uri="{BB962C8B-B14F-4D97-AF65-F5344CB8AC3E}">
        <p14:creationId xmlns:p14="http://schemas.microsoft.com/office/powerpoint/2010/main" val="2114509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30</a:t>
            </a:fld>
            <a:endParaRPr lang="en-US"/>
          </a:p>
        </p:txBody>
      </p:sp>
    </p:spTree>
    <p:extLst>
      <p:ext uri="{BB962C8B-B14F-4D97-AF65-F5344CB8AC3E}">
        <p14:creationId xmlns:p14="http://schemas.microsoft.com/office/powerpoint/2010/main" val="24910520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Answer: C</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31</a:t>
            </a:fld>
            <a:endParaRPr lang="en-US"/>
          </a:p>
        </p:txBody>
      </p:sp>
    </p:spTree>
    <p:extLst>
      <p:ext uri="{BB962C8B-B14F-4D97-AF65-F5344CB8AC3E}">
        <p14:creationId xmlns:p14="http://schemas.microsoft.com/office/powerpoint/2010/main" val="332230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Answer:</a:t>
            </a:r>
            <a:r>
              <a:rPr lang="en-US" altLang="en-US" baseline="0" dirty="0" smtClean="0"/>
              <a:t> The opportunity costs of college include the cost of tuition and books which would be used for other purchases, along with forgone wages if you chose to work instead of go to school. Statistics have consistently shown that the benefits of a college education far outweigh the costs. However, various factors might change your decision. Actors and star athletes sometimes forgo college because of the large sums of money earned. Also, the older you are, the less return from a college education you might receive, which is why most people choose to go to college right after high school.</a:t>
            </a:r>
            <a:endParaRPr lang="en-US" altLang="en-US" dirty="0" smtClean="0"/>
          </a:p>
        </p:txBody>
      </p:sp>
      <p:sp>
        <p:nvSpPr>
          <p:cNvPr id="4" name="Slide Number Placeholder 3"/>
          <p:cNvSpPr>
            <a:spLocks noGrp="1"/>
          </p:cNvSpPr>
          <p:nvPr>
            <p:ph type="sldNum" sz="quarter" idx="5"/>
          </p:nvPr>
        </p:nvSpPr>
        <p:spPr/>
        <p:txBody>
          <a:bodyPr/>
          <a:lstStyle/>
          <a:p>
            <a:pPr>
              <a:defRPr/>
            </a:pPr>
            <a:fld id="{B3A85C6D-6F3F-47B1-ADFC-3439C2F7E164}"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16016943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Answer:</a:t>
            </a:r>
            <a:r>
              <a:rPr lang="en-US" baseline="0" dirty="0" smtClean="0"/>
              <a:t> A</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33</a:t>
            </a:fld>
            <a:endParaRPr lang="en-US"/>
          </a:p>
        </p:txBody>
      </p:sp>
    </p:spTree>
    <p:extLst>
      <p:ext uri="{BB962C8B-B14F-4D97-AF65-F5344CB8AC3E}">
        <p14:creationId xmlns:p14="http://schemas.microsoft.com/office/powerpoint/2010/main" val="3256061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Answer:</a:t>
            </a:r>
            <a:r>
              <a:rPr lang="en-US" altLang="en-US" baseline="0" dirty="0" smtClean="0"/>
              <a:t> Economic progress comes in terms of higher economic growth rates, which translates into a higher standard of living. We are much better off today, on average, than 50 or 500 years ago. For example, we now have cures for many illnesses that previously led to high rates of death. We also have much better transportation and communications, allowing us to stay in contact with loved ones who live far away. And overall, incomes have risen, allowing us to consume more goods and services.</a:t>
            </a:r>
            <a:endParaRPr lang="en-US" altLang="en-US" dirty="0" smtClean="0"/>
          </a:p>
        </p:txBody>
      </p:sp>
      <p:sp>
        <p:nvSpPr>
          <p:cNvPr id="4" name="Slide Number Placeholder 3"/>
          <p:cNvSpPr>
            <a:spLocks noGrp="1"/>
          </p:cNvSpPr>
          <p:nvPr>
            <p:ph type="sldNum" sz="quarter" idx="5"/>
          </p:nvPr>
        </p:nvSpPr>
        <p:spPr/>
        <p:txBody>
          <a:bodyPr/>
          <a:lstStyle/>
          <a:p>
            <a:pPr>
              <a:defRPr/>
            </a:pPr>
            <a:fld id="{B3A85C6D-6F3F-47B1-ADFC-3439C2F7E164}"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2263483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Answer:</a:t>
            </a:r>
            <a:r>
              <a:rPr lang="en-US" baseline="0" dirty="0" smtClean="0"/>
              <a:t> D</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2560617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811099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D29C9249-343B-4722-9764-1BA316ECD671}" type="slidenum">
              <a:rPr lang="en-US" smtClean="0"/>
              <a:t>4</a:t>
            </a:fld>
            <a:endParaRPr lang="en-US"/>
          </a:p>
        </p:txBody>
      </p:sp>
    </p:spTree>
    <p:extLst>
      <p:ext uri="{BB962C8B-B14F-4D97-AF65-F5344CB8AC3E}">
        <p14:creationId xmlns:p14="http://schemas.microsoft.com/office/powerpoint/2010/main" val="3051813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5</a:t>
            </a:fld>
            <a:endParaRPr lang="en-US"/>
          </a:p>
        </p:txBody>
      </p:sp>
    </p:spTree>
    <p:extLst>
      <p:ext uri="{BB962C8B-B14F-4D97-AF65-F5344CB8AC3E}">
        <p14:creationId xmlns:p14="http://schemas.microsoft.com/office/powerpoint/2010/main" val="3343045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6</a:t>
            </a:fld>
            <a:endParaRPr lang="en-US"/>
          </a:p>
        </p:txBody>
      </p:sp>
    </p:spTree>
    <p:extLst>
      <p:ext uri="{BB962C8B-B14F-4D97-AF65-F5344CB8AC3E}">
        <p14:creationId xmlns:p14="http://schemas.microsoft.com/office/powerpoint/2010/main" val="3343045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7</a:t>
            </a:fld>
            <a:endParaRPr lang="en-US"/>
          </a:p>
        </p:txBody>
      </p:sp>
    </p:spTree>
    <p:extLst>
      <p:ext uri="{BB962C8B-B14F-4D97-AF65-F5344CB8AC3E}">
        <p14:creationId xmlns:p14="http://schemas.microsoft.com/office/powerpoint/2010/main" val="3343045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Answer: A</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8</a:t>
            </a:fld>
            <a:endParaRPr lang="en-US"/>
          </a:p>
        </p:txBody>
      </p:sp>
    </p:spTree>
    <p:extLst>
      <p:ext uri="{BB962C8B-B14F-4D97-AF65-F5344CB8AC3E}">
        <p14:creationId xmlns:p14="http://schemas.microsoft.com/office/powerpoint/2010/main" val="2803434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Answer: B</a:t>
            </a:r>
            <a:endParaRPr lang="en-US" dirty="0"/>
          </a:p>
        </p:txBody>
      </p:sp>
      <p:sp>
        <p:nvSpPr>
          <p:cNvPr id="4" name="Slide Number Placeholder 3"/>
          <p:cNvSpPr>
            <a:spLocks noGrp="1"/>
          </p:cNvSpPr>
          <p:nvPr>
            <p:ph type="sldNum" sz="quarter" idx="10"/>
          </p:nvPr>
        </p:nvSpPr>
        <p:spPr/>
        <p:txBody>
          <a:bodyPr/>
          <a:lstStyle/>
          <a:p>
            <a:fld id="{D29C9249-343B-4722-9764-1BA316ECD671}" type="slidenum">
              <a:rPr lang="en-US" smtClean="0"/>
              <a:t>9</a:t>
            </a:fld>
            <a:endParaRPr lang="en-US"/>
          </a:p>
        </p:txBody>
      </p:sp>
    </p:spTree>
    <p:extLst>
      <p:ext uri="{BB962C8B-B14F-4D97-AF65-F5344CB8AC3E}">
        <p14:creationId xmlns:p14="http://schemas.microsoft.com/office/powerpoint/2010/main" val="1353027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a:p>
        </p:txBody>
      </p:sp>
    </p:spTree>
    <p:extLst>
      <p:ext uri="{BB962C8B-B14F-4D97-AF65-F5344CB8AC3E}">
        <p14:creationId xmlns:p14="http://schemas.microsoft.com/office/powerpoint/2010/main" val="3260993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a:p>
        </p:txBody>
      </p:sp>
    </p:spTree>
    <p:extLst>
      <p:ext uri="{BB962C8B-B14F-4D97-AF65-F5344CB8AC3E}">
        <p14:creationId xmlns:p14="http://schemas.microsoft.com/office/powerpoint/2010/main" val="3562339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a:p>
        </p:txBody>
      </p:sp>
    </p:spTree>
    <p:extLst>
      <p:ext uri="{BB962C8B-B14F-4D97-AF65-F5344CB8AC3E}">
        <p14:creationId xmlns:p14="http://schemas.microsoft.com/office/powerpoint/2010/main" val="2846802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345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896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406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5332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835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660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606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01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a:p>
        </p:txBody>
      </p:sp>
    </p:spTree>
    <p:extLst>
      <p:ext uri="{BB962C8B-B14F-4D97-AF65-F5344CB8AC3E}">
        <p14:creationId xmlns:p14="http://schemas.microsoft.com/office/powerpoint/2010/main" val="2296351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119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270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701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cs typeface="+mn-cs"/>
              </a:defRPr>
            </a:lvl1pPr>
          </a:lstStyle>
          <a:p>
            <a:pPr fontAlgn="base">
              <a:spcBef>
                <a:spcPct val="0"/>
              </a:spcBef>
              <a:spcAft>
                <a:spcPct val="0"/>
              </a:spcAft>
              <a:defRPr/>
            </a:pPr>
            <a:endParaRPr lang="en-US">
              <a:solidFill>
                <a:prstClr val="black"/>
              </a:solidFill>
            </a:endParaRPr>
          </a:p>
        </p:txBody>
      </p:sp>
    </p:spTree>
    <p:extLst>
      <p:ext uri="{BB962C8B-B14F-4D97-AF65-F5344CB8AC3E}">
        <p14:creationId xmlns:p14="http://schemas.microsoft.com/office/powerpoint/2010/main" val="484667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type="obj" preserve="1">
  <p:cSld name="Title and Content">
    <p:spTree>
      <p:nvGrpSpPr>
        <p:cNvPr id="1" name=""/>
        <p:cNvGrpSpPr/>
        <p:nvPr/>
      </p:nvGrpSpPr>
      <p:grpSpPr>
        <a:xfrm>
          <a:off x="0" y="0"/>
          <a:ext cx="0" cy="0"/>
          <a:chOff x="0" y="0"/>
          <a:chExt cx="0" cy="0"/>
        </a:xfrm>
      </p:grpSpPr>
      <p:sp>
        <p:nvSpPr>
          <p:cNvPr id="4" name="Line 11"/>
          <p:cNvSpPr>
            <a:spLocks noChangeShapeType="1"/>
          </p:cNvSpPr>
          <p:nvPr/>
        </p:nvSpPr>
        <p:spPr bwMode="auto">
          <a:xfrm>
            <a:off x="0" y="0"/>
            <a:ext cx="9144000" cy="0"/>
          </a:xfrm>
          <a:prstGeom prst="line">
            <a:avLst/>
          </a:prstGeom>
          <a:noFill/>
          <a:ln w="9525">
            <a:solidFill>
              <a:schemeClr val="tx1"/>
            </a:solidFill>
            <a:round/>
            <a:headEnd/>
            <a:tailEnd/>
          </a:ln>
        </p:spPr>
        <p:txBody>
          <a:bodyPr/>
          <a:lstStyle/>
          <a:p>
            <a:pPr fontAlgn="base">
              <a:spcBef>
                <a:spcPct val="0"/>
              </a:spcBef>
              <a:spcAft>
                <a:spcPct val="0"/>
              </a:spcAft>
              <a:defRPr/>
            </a:pPr>
            <a:endParaRPr lang="en-US">
              <a:solidFill>
                <a:prstClr val="black"/>
              </a:solidFill>
            </a:endParaRPr>
          </a:p>
        </p:txBody>
      </p:sp>
      <p:sp>
        <p:nvSpPr>
          <p:cNvPr id="5" name="Oval 10"/>
          <p:cNvSpPr>
            <a:spLocks noChangeArrowheads="1"/>
          </p:cNvSpPr>
          <p:nvPr userDrawn="1"/>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latin typeface="Arial" charset="0"/>
              <a:cs typeface="Arial" charset="0"/>
            </a:endParaRPr>
          </a:p>
        </p:txBody>
      </p:sp>
      <p:sp>
        <p:nvSpPr>
          <p:cNvPr id="6" name="Slide Number Placeholder 5"/>
          <p:cNvSpPr txBox="1">
            <a:spLocks/>
          </p:cNvSpPr>
          <p:nvPr userDrawn="1"/>
        </p:nvSpPr>
        <p:spPr>
          <a:xfrm>
            <a:off x="8686800" y="6492875"/>
            <a:ext cx="457200" cy="365125"/>
          </a:xfrm>
          <a:prstGeom prst="rect">
            <a:avLst/>
          </a:prstGeom>
        </p:spPr>
        <p:txBody>
          <a:bodyPr/>
          <a:lstStyle/>
          <a:p>
            <a:pPr eaLnBrk="0" fontAlgn="base" hangingPunct="0">
              <a:spcBef>
                <a:spcPct val="0"/>
              </a:spcBef>
              <a:spcAft>
                <a:spcPct val="0"/>
              </a:spcAft>
              <a:defRPr/>
            </a:pPr>
            <a:fld id="{2248CEE0-2BFC-4DAE-98DB-919AA82EB6C6}" type="slidenum">
              <a:rPr lang="en-US" sz="1400">
                <a:solidFill>
                  <a:prstClr val="black"/>
                </a:solidFill>
                <a:latin typeface="Arial" charset="0"/>
                <a:cs typeface="Arial" charset="0"/>
              </a:rPr>
              <a:pPr eaLnBrk="0" fontAlgn="base" hangingPunct="0">
                <a:spcBef>
                  <a:spcPct val="0"/>
                </a:spcBef>
                <a:spcAft>
                  <a:spcPct val="0"/>
                </a:spcAft>
                <a:defRPr/>
              </a:pPr>
              <a:t>‹#›</a:t>
            </a:fld>
            <a:endParaRPr lang="en-US" sz="1400">
              <a:solidFill>
                <a:prstClr val="black"/>
              </a:solidFill>
              <a:latin typeface="Arial" charset="0"/>
              <a:cs typeface="Arial" charset="0"/>
            </a:endParaRPr>
          </a:p>
        </p:txBody>
      </p:sp>
      <p:sp>
        <p:nvSpPr>
          <p:cNvPr id="7" name="Footer Placeholder 4"/>
          <p:cNvSpPr txBox="1">
            <a:spLocks/>
          </p:cNvSpPr>
          <p:nvPr userDrawn="1"/>
        </p:nvSpPr>
        <p:spPr>
          <a:xfrm>
            <a:off x="8359775" y="6488113"/>
            <a:ext cx="4572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cs typeface="Arial" pitchFamily="34" charset="0"/>
              </a:rPr>
              <a:t>12-</a:t>
            </a:r>
            <a:endParaRPr lang="en-US" dirty="0">
              <a:solidFill>
                <a:prstClr val="black"/>
              </a:solidFill>
              <a:latin typeface="Arial" pitchFamily="34" charset="0"/>
              <a:cs typeface="Arial" pitchFamily="34" charset="0"/>
            </a:endParaRPr>
          </a:p>
        </p:txBody>
      </p:sp>
      <p:sp>
        <p:nvSpPr>
          <p:cNvPr id="2" name="Title 1"/>
          <p:cNvSpPr>
            <a:spLocks noGrp="1"/>
          </p:cNvSpPr>
          <p:nvPr>
            <p:ph type="title"/>
          </p:nvPr>
        </p:nvSpPr>
        <p:spPr>
          <a:xfrm>
            <a:off x="0" y="0"/>
            <a:ext cx="9144000" cy="912813"/>
          </a:xfrm>
          <a:prstGeom prst="rect">
            <a:avLst/>
          </a:prstGeom>
          <a:solidFill>
            <a:schemeClr val="accent6"/>
          </a:solidFill>
        </p:spPr>
        <p:txBody>
          <a:bodyPr/>
          <a:lstStyle>
            <a:lvl1pPr algn="ctr">
              <a:defRPr sz="4800" b="0" spc="300">
                <a:solidFill>
                  <a:srgbClr val="FFFFFF"/>
                </a:solidFill>
                <a:effectLst>
                  <a:outerShdw blurRad="38100" dist="38100" dir="2700000" algn="tl">
                    <a:srgbClr val="000000">
                      <a:alpha val="43137"/>
                    </a:srgbClr>
                  </a:outerShdw>
                </a:effectLst>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76200" y="1066800"/>
            <a:ext cx="9067800" cy="5257800"/>
          </a:xfrm>
          <a:prstGeom prst="rect">
            <a:avLst/>
          </a:prstGeom>
        </p:spPr>
        <p:txBody>
          <a:bodyPr/>
          <a:lstStyle>
            <a:lvl1pPr>
              <a:defRPr>
                <a:latin typeface="Arial" pitchFamily="34" charset="0"/>
                <a:cs typeface="Arial" pitchFamily="34" charset="0"/>
              </a:defRPr>
            </a:lvl1pPr>
            <a:lvl2pPr>
              <a:buFont typeface="Arial" pitchFamily="34" charset="0"/>
              <a:buChar char="•"/>
              <a:defRPr sz="3200" b="1">
                <a:latin typeface="Arial" pitchFamily="34" charset="0"/>
                <a:cs typeface="Arial" pitchFamily="34" charset="0"/>
              </a:defRPr>
            </a:lvl2pPr>
            <a:lvl3pPr>
              <a:buFont typeface="Arial" pitchFamily="34" charset="0"/>
              <a:buChar char="•"/>
              <a:defRPr sz="2800" b="1">
                <a:latin typeface="Arial" pitchFamily="34" charset="0"/>
                <a:cs typeface="Arial" pitchFamily="34" charset="0"/>
              </a:defRPr>
            </a:lvl3pPr>
            <a:lvl4pPr>
              <a:buFont typeface="Arial" pitchFamily="34" charset="0"/>
              <a:buChar char="•"/>
              <a:defRPr sz="2400" b="1">
                <a:latin typeface="Arial" pitchFamily="34" charset="0"/>
                <a:cs typeface="Arial" pitchFamily="34" charset="0"/>
              </a:defRPr>
            </a:lvl4pPr>
            <a:lvl5pPr>
              <a:buFont typeface="Arial" pitchFamily="34" charset="0"/>
              <a:buChar char="•"/>
              <a:defRPr sz="2400" b="1">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2"/>
          <p:cNvSpPr>
            <a:spLocks noGrp="1" noChangeArrowheads="1"/>
          </p:cNvSpPr>
          <p:nvPr>
            <p:ph type="ftr" sz="quarter" idx="10"/>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a:solidFill>
                  <a:prstClr val="black"/>
                </a:solidFill>
              </a:rPr>
              <a:t>Copyright 2014, Worth Publishers, Stone/Chiang, All Rights Reserved</a:t>
            </a:r>
          </a:p>
        </p:txBody>
      </p:sp>
    </p:spTree>
    <p:extLst>
      <p:ext uri="{BB962C8B-B14F-4D97-AF65-F5344CB8AC3E}">
        <p14:creationId xmlns:p14="http://schemas.microsoft.com/office/powerpoint/2010/main" val="3989189305"/>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2813"/>
          </a:xfrm>
          <a:prstGeom prst="rect">
            <a:avLst/>
          </a:prstGeo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Footer Placeholder 2"/>
          <p:cNvSpPr>
            <a:spLocks noGrp="1" noChangeArrowheads="1"/>
          </p:cNvSpPr>
          <p:nvPr>
            <p:ph type="ftr" sz="quarter" idx="10"/>
          </p:nvPr>
        </p:nvSpPr>
        <p:spPr>
          <a:xfrm>
            <a:off x="381000" y="6400800"/>
            <a:ext cx="7467600" cy="457200"/>
          </a:xfrm>
          <a:prstGeom prst="rect">
            <a:avLst/>
          </a:prstGeom>
        </p:spPr>
        <p:txBody>
          <a:bodyPr/>
          <a:lstStyle>
            <a:lvl1pPr fontAlgn="auto">
              <a:spcBef>
                <a:spcPts val="0"/>
              </a:spcBef>
              <a:spcAft>
                <a:spcPts val="0"/>
              </a:spcAft>
              <a:defRPr>
                <a:latin typeface="Arial" pitchFamily="34" charset="0"/>
                <a:cs typeface="Arial" pitchFamily="34" charset="0"/>
              </a:defRPr>
            </a:lvl1pPr>
          </a:lstStyle>
          <a:p>
            <a:pPr>
              <a:defRPr/>
            </a:pPr>
            <a:r>
              <a:rPr lang="en-US">
                <a:solidFill>
                  <a:prstClr val="black"/>
                </a:solidFill>
              </a:rPr>
              <a:t>Copyright 2014, Worth Publishers, Stone/Chiang, All Rights Reserved</a:t>
            </a:r>
          </a:p>
        </p:txBody>
      </p:sp>
      <p:sp>
        <p:nvSpPr>
          <p:cNvPr id="4" name="Rectangle 6"/>
          <p:cNvSpPr>
            <a:spLocks noGrp="1" noChangeArrowheads="1"/>
          </p:cNvSpPr>
          <p:nvPr>
            <p:ph type="sldNum" sz="quarter" idx="11"/>
          </p:nvPr>
        </p:nvSpPr>
        <p:spPr>
          <a:xfrm>
            <a:off x="8229600" y="6400800"/>
            <a:ext cx="609600" cy="381000"/>
          </a:xfrm>
          <a:prstGeom prst="rect">
            <a:avLst/>
          </a:prstGeom>
        </p:spPr>
        <p:txBody>
          <a:bodyPr vert="horz" wrap="square" lIns="91440" tIns="45720" rIns="91440" bIns="45720" numCol="1" anchor="t" anchorCtr="0" compatLnSpc="1">
            <a:prstTxWarp prst="textNoShape">
              <a:avLst/>
            </a:prstTxWarp>
          </a:bodyPr>
          <a:lstStyle>
            <a:lvl1pPr>
              <a:defRPr>
                <a:latin typeface="Arial" charset="0"/>
                <a:cs typeface="Arial" charset="0"/>
              </a:defRPr>
            </a:lvl1pPr>
          </a:lstStyle>
          <a:p>
            <a:pPr fontAlgn="base">
              <a:spcBef>
                <a:spcPct val="0"/>
              </a:spcBef>
              <a:spcAft>
                <a:spcPct val="0"/>
              </a:spcAft>
              <a:defRPr/>
            </a:pPr>
            <a:fld id="{919917B7-1E48-4D38-8F95-CD155DEBC75C}" type="slidenum">
              <a:rPr lang="en-US">
                <a:solidFill>
                  <a:prstClr val="black"/>
                </a:solidFill>
              </a:rPr>
              <a:pPr fontAlgn="base">
                <a:spcBef>
                  <a:spcPct val="0"/>
                </a:spcBef>
                <a:spcAft>
                  <a:spcPct val="0"/>
                </a:spcAft>
                <a:defRPr/>
              </a:pPr>
              <a:t>‹#›</a:t>
            </a:fld>
            <a:endParaRPr lang="en-US">
              <a:solidFill>
                <a:prstClr val="black"/>
              </a:solidFill>
            </a:endParaRPr>
          </a:p>
        </p:txBody>
      </p:sp>
    </p:spTree>
    <p:extLst>
      <p:ext uri="{BB962C8B-B14F-4D97-AF65-F5344CB8AC3E}">
        <p14:creationId xmlns:p14="http://schemas.microsoft.com/office/powerpoint/2010/main" val="610707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7241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55972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974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880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2EFC1D-0AE0-4807-9531-E387E195B908}" type="slidenum">
              <a:rPr lang="en-US" smtClean="0"/>
              <a:t>‹#›</a:t>
            </a:fld>
            <a:endParaRPr lang="en-US"/>
          </a:p>
        </p:txBody>
      </p:sp>
    </p:spTree>
    <p:extLst>
      <p:ext uri="{BB962C8B-B14F-4D97-AF65-F5344CB8AC3E}">
        <p14:creationId xmlns:p14="http://schemas.microsoft.com/office/powerpoint/2010/main" val="18772367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75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5474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366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8269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23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4914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6737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077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121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0568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a:p>
        </p:txBody>
      </p:sp>
    </p:spTree>
    <p:extLst>
      <p:ext uri="{BB962C8B-B14F-4D97-AF65-F5344CB8AC3E}">
        <p14:creationId xmlns:p14="http://schemas.microsoft.com/office/powerpoint/2010/main" val="264290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919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3657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0006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1576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2115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3630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9987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66912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31980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181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t>10/26/2016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2EFC1D-0AE0-4807-9531-E387E195B908}" type="slidenum">
              <a:rPr lang="en-US" smtClean="0"/>
              <a:t>‹#›</a:t>
            </a:fld>
            <a:endParaRPr lang="en-US"/>
          </a:p>
        </p:txBody>
      </p:sp>
    </p:spTree>
    <p:extLst>
      <p:ext uri="{BB962C8B-B14F-4D97-AF65-F5344CB8AC3E}">
        <p14:creationId xmlns:p14="http://schemas.microsoft.com/office/powerpoint/2010/main" val="39008666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1899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0878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4728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210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5784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6181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0905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6848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658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1F59A4-396C-4EEC-AD28-9F54DCAB5162}" type="datetimeFigureOut">
              <a:rPr lang="en-US" smtClean="0"/>
              <a:t>10/26/2016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2EFC1D-0AE0-4807-9531-E387E195B908}" type="slidenum">
              <a:rPr lang="en-US" smtClean="0"/>
              <a:t>‹#›</a:t>
            </a:fld>
            <a:endParaRPr lang="en-US"/>
          </a:p>
        </p:txBody>
      </p:sp>
    </p:spTree>
    <p:extLst>
      <p:ext uri="{BB962C8B-B14F-4D97-AF65-F5344CB8AC3E}">
        <p14:creationId xmlns:p14="http://schemas.microsoft.com/office/powerpoint/2010/main" val="4120109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F59A4-396C-4EEC-AD28-9F54DCAB5162}" type="datetimeFigureOut">
              <a:rPr lang="en-US" smtClean="0"/>
              <a:t>10/26/2016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2EFC1D-0AE0-4807-9531-E387E195B908}" type="slidenum">
              <a:rPr lang="en-US" smtClean="0"/>
              <a:t>‹#›</a:t>
            </a:fld>
            <a:endParaRPr lang="en-US"/>
          </a:p>
        </p:txBody>
      </p:sp>
    </p:spTree>
    <p:extLst>
      <p:ext uri="{BB962C8B-B14F-4D97-AF65-F5344CB8AC3E}">
        <p14:creationId xmlns:p14="http://schemas.microsoft.com/office/powerpoint/2010/main" val="91155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a:p>
        </p:txBody>
      </p:sp>
    </p:spTree>
    <p:extLst>
      <p:ext uri="{BB962C8B-B14F-4D97-AF65-F5344CB8AC3E}">
        <p14:creationId xmlns:p14="http://schemas.microsoft.com/office/powerpoint/2010/main" val="1480982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1F59A4-396C-4EEC-AD28-9F54DCAB5162}"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2EFC1D-0AE0-4807-9531-E387E195B908}" type="slidenum">
              <a:rPr lang="en-US" smtClean="0"/>
              <a:t>‹#›</a:t>
            </a:fld>
            <a:endParaRPr lang="en-US"/>
          </a:p>
        </p:txBody>
      </p:sp>
    </p:spTree>
    <p:extLst>
      <p:ext uri="{BB962C8B-B14F-4D97-AF65-F5344CB8AC3E}">
        <p14:creationId xmlns:p14="http://schemas.microsoft.com/office/powerpoint/2010/main" val="3650785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t>10/26/2016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t>‹#›</a:t>
            </a:fld>
            <a:endParaRPr lang="en-US"/>
          </a:p>
        </p:txBody>
      </p:sp>
    </p:spTree>
    <p:extLst>
      <p:ext uri="{BB962C8B-B14F-4D97-AF65-F5344CB8AC3E}">
        <p14:creationId xmlns:p14="http://schemas.microsoft.com/office/powerpoint/2010/main" val="2574250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CC41D-CCD7-4ABE-A656-43D61AA38645}"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F283D-C964-43A4-9AFB-15ADA56F36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615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cxnSp>
        <p:nvCxnSpPr>
          <p:cNvPr id="13" name="Straight Connector 12"/>
          <p:cNvCxnSpPr/>
          <p:nvPr/>
        </p:nvCxnSpPr>
        <p:spPr>
          <a:xfrm>
            <a:off x="0" y="5486400"/>
            <a:ext cx="91440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2971800"/>
            <a:ext cx="9144000"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107" name="TextBox 18"/>
          <p:cNvSpPr txBox="1">
            <a:spLocks noChangeArrowheads="1"/>
          </p:cNvSpPr>
          <p:nvPr/>
        </p:nvSpPr>
        <p:spPr bwMode="auto">
          <a:xfrm>
            <a:off x="0" y="1676400"/>
            <a:ext cx="9144000" cy="369888"/>
          </a:xfrm>
          <a:prstGeom prst="rect">
            <a:avLst/>
          </a:prstGeom>
          <a:solidFill>
            <a:srgbClr val="CCFF33">
              <a:alpha val="47058"/>
            </a:srgbClr>
          </a:solidFill>
          <a:ln w="9525">
            <a:noFill/>
            <a:miter lim="800000"/>
            <a:headEnd/>
            <a:tailEnd/>
          </a:ln>
        </p:spPr>
        <p:txBody>
          <a:bodyPr>
            <a:spAutoFit/>
          </a:bodyPr>
          <a:lstStyle/>
          <a:p>
            <a:pPr algn="ctr" fontAlgn="base">
              <a:spcBef>
                <a:spcPct val="0"/>
              </a:spcBef>
              <a:spcAft>
                <a:spcPct val="0"/>
              </a:spcAft>
              <a:defRPr/>
            </a:pPr>
            <a:r>
              <a:rPr lang="en-US" b="1" i="1">
                <a:solidFill>
                  <a:prstClr val="black"/>
                </a:solidFill>
                <a:latin typeface="Arial" pitchFamily="34" charset="0"/>
                <a:cs typeface="Arial" pitchFamily="34" charset="0"/>
              </a:rPr>
              <a:t>Some good blogs and other sites to get the juices flowing:</a:t>
            </a:r>
          </a:p>
        </p:txBody>
      </p:sp>
      <p:sp>
        <p:nvSpPr>
          <p:cNvPr id="15" name="TextBox 14"/>
          <p:cNvSpPr txBox="1"/>
          <p:nvPr/>
        </p:nvSpPr>
        <p:spPr>
          <a:xfrm>
            <a:off x="228600" y="0"/>
            <a:ext cx="7315200" cy="830263"/>
          </a:xfrm>
          <a:prstGeom prst="rect">
            <a:avLst/>
          </a:prstGeom>
          <a:noFill/>
        </p:spPr>
        <p:txBody>
          <a:bodyPr>
            <a:spAutoFit/>
          </a:bodyPr>
          <a:lstStyle/>
          <a:p>
            <a:pPr fontAlgn="base">
              <a:spcBef>
                <a:spcPct val="0"/>
              </a:spcBef>
              <a:spcAft>
                <a:spcPct val="0"/>
              </a:spcAft>
              <a:defRPr/>
            </a:pPr>
            <a:r>
              <a:rPr lang="en-US" sz="4800" b="1">
                <a:solidFill>
                  <a:srgbClr val="E46C0A"/>
                </a:solidFill>
                <a:effectLst>
                  <a:outerShdw blurRad="38100" dist="38100" dir="2700000" algn="tl">
                    <a:srgbClr val="C0C0C0"/>
                  </a:outerShdw>
                </a:effectLst>
                <a:latin typeface="Arial" charset="0"/>
                <a:cs typeface="Arial" charset="0"/>
              </a:rPr>
              <a:t>Food for Thought….</a:t>
            </a:r>
          </a:p>
        </p:txBody>
      </p:sp>
      <p:sp>
        <p:nvSpPr>
          <p:cNvPr id="4109" name="Oval 19"/>
          <p:cNvSpPr>
            <a:spLocks noChangeArrowheads="1"/>
          </p:cNvSpPr>
          <p:nvPr/>
        </p:nvSpPr>
        <p:spPr bwMode="auto">
          <a:xfrm>
            <a:off x="8305800" y="6492875"/>
            <a:ext cx="457200" cy="365125"/>
          </a:xfrm>
          <a:prstGeom prst="ellipse">
            <a:avLst/>
          </a:prstGeom>
          <a:gradFill rotWithShape="1">
            <a:gsLst>
              <a:gs pos="0">
                <a:srgbClr val="FFFF80"/>
              </a:gs>
              <a:gs pos="50000">
                <a:srgbClr val="FFFFB3"/>
              </a:gs>
              <a:gs pos="100000">
                <a:srgbClr val="FFFFDA"/>
              </a:gs>
            </a:gsLst>
            <a:lin ang="16200000" scaled="1"/>
          </a:gradFill>
          <a:ln w="9525" algn="ctr">
            <a:noFill/>
            <a:round/>
            <a:headEnd/>
            <a:tailEnd/>
          </a:ln>
        </p:spPr>
        <p:txBody>
          <a:bodyPr/>
          <a:lstStyle/>
          <a:p>
            <a:pPr fontAlgn="base">
              <a:spcBef>
                <a:spcPct val="0"/>
              </a:spcBef>
              <a:spcAft>
                <a:spcPct val="0"/>
              </a:spcAft>
              <a:defRPr/>
            </a:pPr>
            <a:endParaRPr lang="en-US">
              <a:solidFill>
                <a:prstClr val="black"/>
              </a:solidFill>
              <a:latin typeface="Arial" charset="0"/>
              <a:cs typeface="Arial" charset="0"/>
            </a:endParaRPr>
          </a:p>
        </p:txBody>
      </p:sp>
      <p:sp>
        <p:nvSpPr>
          <p:cNvPr id="22" name="Slide Number Placeholder 5"/>
          <p:cNvSpPr txBox="1">
            <a:spLocks/>
          </p:cNvSpPr>
          <p:nvPr/>
        </p:nvSpPr>
        <p:spPr>
          <a:xfrm>
            <a:off x="8686800" y="6492875"/>
            <a:ext cx="457200" cy="365125"/>
          </a:xfrm>
          <a:prstGeom prst="rect">
            <a:avLst/>
          </a:prstGeom>
        </p:spPr>
        <p:txBody>
          <a:bodyPr/>
          <a:lstStyle/>
          <a:p>
            <a:pPr eaLnBrk="0" fontAlgn="base" hangingPunct="0">
              <a:spcBef>
                <a:spcPct val="0"/>
              </a:spcBef>
              <a:spcAft>
                <a:spcPct val="0"/>
              </a:spcAft>
              <a:defRPr/>
            </a:pPr>
            <a:fld id="{8B54BA58-0208-458B-8039-A7A623BB8BEE}" type="slidenum">
              <a:rPr lang="en-US" sz="1400">
                <a:solidFill>
                  <a:prstClr val="black"/>
                </a:solidFill>
                <a:latin typeface="Arial" charset="0"/>
                <a:cs typeface="Arial" charset="0"/>
              </a:rPr>
              <a:pPr eaLnBrk="0" fontAlgn="base" hangingPunct="0">
                <a:spcBef>
                  <a:spcPct val="0"/>
                </a:spcBef>
                <a:spcAft>
                  <a:spcPct val="0"/>
                </a:spcAft>
                <a:defRPr/>
              </a:pPr>
              <a:t>‹#›</a:t>
            </a:fld>
            <a:endParaRPr lang="en-US" sz="1400">
              <a:solidFill>
                <a:prstClr val="black"/>
              </a:solidFill>
              <a:latin typeface="Arial" charset="0"/>
              <a:cs typeface="Arial" charset="0"/>
            </a:endParaRPr>
          </a:p>
        </p:txBody>
      </p:sp>
      <p:sp>
        <p:nvSpPr>
          <p:cNvPr id="16" name="Footer Placeholder 4"/>
          <p:cNvSpPr txBox="1">
            <a:spLocks/>
          </p:cNvSpPr>
          <p:nvPr userDrawn="1"/>
        </p:nvSpPr>
        <p:spPr>
          <a:xfrm>
            <a:off x="8315325" y="6502400"/>
            <a:ext cx="533400" cy="365125"/>
          </a:xfrm>
          <a:prstGeom prst="rect">
            <a:avLst/>
          </a:prstGeom>
        </p:spPr>
        <p:txBody>
          <a:bodyPr/>
          <a:lstStyle>
            <a:lvl1pPr>
              <a:defRPr sz="1400">
                <a:latin typeface="Century Gothic" pitchFamily="34" charset="0"/>
              </a:defRPr>
            </a:lvl1pPr>
          </a:lstStyle>
          <a:p>
            <a:pPr eaLnBrk="0" fontAlgn="base" hangingPunct="0">
              <a:spcBef>
                <a:spcPct val="0"/>
              </a:spcBef>
              <a:spcAft>
                <a:spcPct val="0"/>
              </a:spcAft>
              <a:defRPr/>
            </a:pPr>
            <a:r>
              <a:rPr lang="en-US" dirty="0" smtClean="0">
                <a:solidFill>
                  <a:prstClr val="black"/>
                </a:solidFill>
                <a:latin typeface="Arial" pitchFamily="34" charset="0"/>
                <a:cs typeface="Arial" pitchFamily="34" charset="0"/>
              </a:rPr>
              <a:t>12-</a:t>
            </a:r>
            <a:endParaRPr lang="en-US" dirty="0">
              <a:solidFill>
                <a:prstClr val="black"/>
              </a:solidFill>
              <a:latin typeface="Arial" pitchFamily="34" charset="0"/>
              <a:cs typeface="Arial" pitchFamily="34" charset="0"/>
            </a:endParaRPr>
          </a:p>
        </p:txBody>
      </p:sp>
      <p:sp>
        <p:nvSpPr>
          <p:cNvPr id="17" name="Rectangle 16"/>
          <p:cNvSpPr/>
          <p:nvPr userDrawn="1"/>
        </p:nvSpPr>
        <p:spPr>
          <a:xfrm>
            <a:off x="914400" y="3657600"/>
            <a:ext cx="2362200" cy="646113"/>
          </a:xfrm>
          <a:prstGeom prst="rect">
            <a:avLst/>
          </a:prstGeom>
        </p:spPr>
        <p:txBody>
          <a:bodyPr>
            <a:spAutoFit/>
          </a:bodyPr>
          <a:lstStyle/>
          <a:p>
            <a:pPr fontAlgn="base">
              <a:spcBef>
                <a:spcPct val="0"/>
              </a:spcBef>
              <a:spcAft>
                <a:spcPct val="0"/>
              </a:spcAft>
              <a:defRPr/>
            </a:pPr>
            <a:r>
              <a:rPr lang="en-US" dirty="0">
                <a:solidFill>
                  <a:prstClr val="black"/>
                </a:solidFill>
              </a:rPr>
              <a:t>http://freakonomics.blogs.nytimes.com/</a:t>
            </a:r>
          </a:p>
        </p:txBody>
      </p:sp>
      <p:sp>
        <p:nvSpPr>
          <p:cNvPr id="18" name="Rectangle 17"/>
          <p:cNvSpPr/>
          <p:nvPr userDrawn="1"/>
        </p:nvSpPr>
        <p:spPr>
          <a:xfrm>
            <a:off x="0" y="3048000"/>
            <a:ext cx="2552700" cy="646113"/>
          </a:xfrm>
          <a:prstGeom prst="rect">
            <a:avLst/>
          </a:prstGeom>
        </p:spPr>
        <p:txBody>
          <a:bodyPr>
            <a:spAutoFit/>
          </a:bodyPr>
          <a:lstStyle/>
          <a:p>
            <a:pPr fontAlgn="base">
              <a:spcBef>
                <a:spcPct val="0"/>
              </a:spcBef>
              <a:spcAft>
                <a:spcPct val="0"/>
              </a:spcAft>
              <a:defRPr/>
            </a:pPr>
            <a:r>
              <a:rPr lang="en-US" dirty="0">
                <a:solidFill>
                  <a:prstClr val="black"/>
                </a:solidFill>
              </a:rPr>
              <a:t>http://www.worthpublishers.com/</a:t>
            </a:r>
          </a:p>
        </p:txBody>
      </p:sp>
      <p:sp>
        <p:nvSpPr>
          <p:cNvPr id="19" name="Rectangle 18"/>
          <p:cNvSpPr/>
          <p:nvPr userDrawn="1"/>
        </p:nvSpPr>
        <p:spPr>
          <a:xfrm>
            <a:off x="2667000" y="4953000"/>
            <a:ext cx="2547938" cy="369888"/>
          </a:xfrm>
          <a:prstGeom prst="rect">
            <a:avLst/>
          </a:prstGeom>
        </p:spPr>
        <p:txBody>
          <a:bodyPr wrap="none">
            <a:spAutoFit/>
          </a:bodyPr>
          <a:lstStyle/>
          <a:p>
            <a:pPr fontAlgn="base">
              <a:spcBef>
                <a:spcPct val="0"/>
              </a:spcBef>
              <a:spcAft>
                <a:spcPct val="0"/>
              </a:spcAft>
              <a:defRPr/>
            </a:pPr>
            <a:r>
              <a:rPr lang="en-US" dirty="0">
                <a:solidFill>
                  <a:prstClr val="black"/>
                </a:solidFill>
              </a:rPr>
              <a:t>http://bls.gov/home.htm</a:t>
            </a:r>
          </a:p>
        </p:txBody>
      </p:sp>
      <p:sp>
        <p:nvSpPr>
          <p:cNvPr id="20" name="Rectangle 19"/>
          <p:cNvSpPr/>
          <p:nvPr userDrawn="1"/>
        </p:nvSpPr>
        <p:spPr>
          <a:xfrm>
            <a:off x="2795588" y="3244850"/>
            <a:ext cx="3552825" cy="368300"/>
          </a:xfrm>
          <a:prstGeom prst="rect">
            <a:avLst/>
          </a:prstGeom>
        </p:spPr>
        <p:txBody>
          <a:bodyPr wrap="none">
            <a:spAutoFit/>
          </a:bodyPr>
          <a:lstStyle/>
          <a:p>
            <a:pPr fontAlgn="base">
              <a:spcBef>
                <a:spcPct val="0"/>
              </a:spcBef>
              <a:spcAft>
                <a:spcPct val="0"/>
              </a:spcAft>
              <a:defRPr/>
            </a:pPr>
            <a:r>
              <a:rPr lang="en-US" dirty="0">
                <a:solidFill>
                  <a:prstClr val="black"/>
                </a:solidFill>
              </a:rPr>
              <a:t>http://krugman.blogs.nytimes.com/</a:t>
            </a:r>
          </a:p>
        </p:txBody>
      </p:sp>
      <p:sp>
        <p:nvSpPr>
          <p:cNvPr id="21" name="Rectangle 20"/>
          <p:cNvSpPr/>
          <p:nvPr userDrawn="1"/>
        </p:nvSpPr>
        <p:spPr>
          <a:xfrm>
            <a:off x="4191000" y="4191000"/>
            <a:ext cx="2189163" cy="369888"/>
          </a:xfrm>
          <a:prstGeom prst="rect">
            <a:avLst/>
          </a:prstGeom>
        </p:spPr>
        <p:txBody>
          <a:bodyPr wrap="none">
            <a:spAutoFit/>
          </a:bodyPr>
          <a:lstStyle/>
          <a:p>
            <a:pPr fontAlgn="base">
              <a:spcBef>
                <a:spcPct val="0"/>
              </a:spcBef>
              <a:spcAft>
                <a:spcPct val="0"/>
              </a:spcAft>
              <a:defRPr/>
            </a:pPr>
            <a:r>
              <a:rPr lang="en-US" dirty="0">
                <a:solidFill>
                  <a:prstClr val="black"/>
                </a:solidFill>
              </a:rPr>
              <a:t>http://www.bea.gov/</a:t>
            </a:r>
          </a:p>
        </p:txBody>
      </p:sp>
    </p:spTree>
    <p:extLst>
      <p:ext uri="{BB962C8B-B14F-4D97-AF65-F5344CB8AC3E}">
        <p14:creationId xmlns:p14="http://schemas.microsoft.com/office/powerpoint/2010/main" val="41874331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b="1" kern="1200">
          <a:solidFill>
            <a:schemeClr val="bg1"/>
          </a:solidFill>
          <a:latin typeface="Century Gothic" pitchFamily="34" charset="0"/>
          <a:ea typeface="+mj-ea"/>
          <a:cs typeface="+mj-cs"/>
        </a:defRPr>
      </a:lvl1pPr>
      <a:lvl2pPr algn="ctr" rtl="0" eaLnBrk="0" fontAlgn="base" hangingPunct="0">
        <a:spcBef>
          <a:spcPct val="0"/>
        </a:spcBef>
        <a:spcAft>
          <a:spcPct val="0"/>
        </a:spcAft>
        <a:defRPr sz="4400" b="1">
          <a:solidFill>
            <a:schemeClr val="bg1"/>
          </a:solidFill>
          <a:latin typeface="Century Gothic" pitchFamily="34" charset="0"/>
        </a:defRPr>
      </a:lvl2pPr>
      <a:lvl3pPr algn="ctr" rtl="0" eaLnBrk="0" fontAlgn="base" hangingPunct="0">
        <a:spcBef>
          <a:spcPct val="0"/>
        </a:spcBef>
        <a:spcAft>
          <a:spcPct val="0"/>
        </a:spcAft>
        <a:defRPr sz="4400" b="1">
          <a:solidFill>
            <a:schemeClr val="bg1"/>
          </a:solidFill>
          <a:latin typeface="Century Gothic" pitchFamily="34" charset="0"/>
        </a:defRPr>
      </a:lvl3pPr>
      <a:lvl4pPr algn="ctr" rtl="0" eaLnBrk="0" fontAlgn="base" hangingPunct="0">
        <a:spcBef>
          <a:spcPct val="0"/>
        </a:spcBef>
        <a:spcAft>
          <a:spcPct val="0"/>
        </a:spcAft>
        <a:defRPr sz="4400" b="1">
          <a:solidFill>
            <a:schemeClr val="bg1"/>
          </a:solidFill>
          <a:latin typeface="Century Gothic" pitchFamily="34" charset="0"/>
        </a:defRPr>
      </a:lvl4pPr>
      <a:lvl5pPr algn="ctr" rtl="0" eaLnBrk="0" fontAlgn="base" hangingPunct="0">
        <a:spcBef>
          <a:spcPct val="0"/>
        </a:spcBef>
        <a:spcAft>
          <a:spcPct val="0"/>
        </a:spcAft>
        <a:defRPr sz="4400" b="1">
          <a:solidFill>
            <a:schemeClr val="bg1"/>
          </a:solidFill>
          <a:latin typeface="Century Gothic" pitchFamily="34" charset="0"/>
        </a:defRPr>
      </a:lvl5pPr>
      <a:lvl6pPr marL="457200" algn="ctr" rtl="0" fontAlgn="base">
        <a:spcBef>
          <a:spcPct val="0"/>
        </a:spcBef>
        <a:spcAft>
          <a:spcPct val="0"/>
        </a:spcAft>
        <a:defRPr sz="4400" b="1">
          <a:solidFill>
            <a:schemeClr val="bg1"/>
          </a:solidFill>
          <a:latin typeface="Century Gothic" pitchFamily="34" charset="0"/>
        </a:defRPr>
      </a:lvl6pPr>
      <a:lvl7pPr marL="914400" algn="ctr" rtl="0" fontAlgn="base">
        <a:spcBef>
          <a:spcPct val="0"/>
        </a:spcBef>
        <a:spcAft>
          <a:spcPct val="0"/>
        </a:spcAft>
        <a:defRPr sz="4400" b="1">
          <a:solidFill>
            <a:schemeClr val="bg1"/>
          </a:solidFill>
          <a:latin typeface="Century Gothic" pitchFamily="34" charset="0"/>
        </a:defRPr>
      </a:lvl7pPr>
      <a:lvl8pPr marL="1371600" algn="ctr" rtl="0" fontAlgn="base">
        <a:spcBef>
          <a:spcPct val="0"/>
        </a:spcBef>
        <a:spcAft>
          <a:spcPct val="0"/>
        </a:spcAft>
        <a:defRPr sz="4400" b="1">
          <a:solidFill>
            <a:schemeClr val="bg1"/>
          </a:solidFill>
          <a:latin typeface="Century Gothic" pitchFamily="34" charset="0"/>
        </a:defRPr>
      </a:lvl8pPr>
      <a:lvl9pPr marL="1828800" algn="ctr" rtl="0" fontAlgn="base">
        <a:spcBef>
          <a:spcPct val="0"/>
        </a:spcBef>
        <a:spcAft>
          <a:spcPct val="0"/>
        </a:spcAft>
        <a:defRPr sz="4400" b="1">
          <a:solidFill>
            <a:schemeClr val="bg1"/>
          </a:solidFill>
          <a:latin typeface="Century Gothic"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30446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2376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F59A4-396C-4EEC-AD28-9F54DCAB5162}" type="datetimeFigureOut">
              <a:rPr lang="en-US" smtClean="0">
                <a:solidFill>
                  <a:prstClr val="black">
                    <a:tint val="75000"/>
                  </a:prstClr>
                </a:solidFill>
              </a:rPr>
              <a:pPr/>
              <a:t>10/26/2016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EFC1D-0AE0-4807-9531-E387E195B9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4565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629400" y="6560940"/>
            <a:ext cx="1731564" cy="261610"/>
          </a:xfrm>
          <a:prstGeom prst="rect">
            <a:avLst/>
          </a:prstGeom>
          <a:noFill/>
        </p:spPr>
        <p:txBody>
          <a:bodyPr wrap="none" rtlCol="0">
            <a:spAutoFit/>
          </a:bodyPr>
          <a:lstStyle/>
          <a:p>
            <a:r>
              <a:rPr lang="en-US" sz="1100" dirty="0">
                <a:solidFill>
                  <a:prstClr val="black">
                    <a:lumMod val="50000"/>
                    <a:lumOff val="50000"/>
                  </a:prstClr>
                </a:solidFill>
                <a:latin typeface="Century Gothic" panose="020B0502020202020204" pitchFamily="34" charset="0"/>
              </a:rPr>
              <a:t>CHAPTER </a:t>
            </a:r>
            <a:r>
              <a:rPr lang="en-US" sz="1100" dirty="0" smtClean="0">
                <a:solidFill>
                  <a:prstClr val="black">
                    <a:lumMod val="50000"/>
                    <a:lumOff val="50000"/>
                  </a:prstClr>
                </a:solidFill>
                <a:latin typeface="Century Gothic" panose="020B0502020202020204" pitchFamily="34" charset="0"/>
              </a:rPr>
              <a:t>1</a:t>
            </a:r>
            <a:r>
              <a:rPr lang="en-US" sz="1100" dirty="0" smtClean="0">
                <a:solidFill>
                  <a:srgbClr val="009999"/>
                </a:solidFill>
                <a:latin typeface="Century Gothic" panose="020B0502020202020204" pitchFamily="34" charset="0"/>
              </a:rPr>
              <a:t>         </a:t>
            </a:r>
            <a:r>
              <a:rPr lang="en-US" sz="1100" dirty="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t>1</a:t>
            </a:fld>
            <a:endParaRPr lang="en-US" sz="1100" dirty="0">
              <a:solidFill>
                <a:prstClr val="white"/>
              </a:solidFill>
              <a:latin typeface="Century Gothic" panose="020B0502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560940"/>
          </a:xfrm>
          <a:prstGeom prst="rect">
            <a:avLst/>
          </a:prstGeom>
        </p:spPr>
      </p:pic>
      <p:sp>
        <p:nvSpPr>
          <p:cNvPr id="17" name="TextBox 16"/>
          <p:cNvSpPr txBox="1"/>
          <p:nvPr/>
        </p:nvSpPr>
        <p:spPr>
          <a:xfrm>
            <a:off x="8839200" y="2819400"/>
            <a:ext cx="307777" cy="1866899"/>
          </a:xfrm>
          <a:prstGeom prst="rect">
            <a:avLst/>
          </a:prstGeom>
          <a:noFill/>
        </p:spPr>
        <p:txBody>
          <a:bodyPr vert="vert270" wrap="square" rtlCol="0">
            <a:spAutoFit/>
          </a:bodyPr>
          <a:lstStyle/>
          <a:p>
            <a:pPr algn="r"/>
            <a:r>
              <a:rPr lang="en-US" sz="800" dirty="0" smtClean="0">
                <a:solidFill>
                  <a:srgbClr val="000000"/>
                </a:solidFill>
                <a:latin typeface="Century Gothic"/>
              </a:rPr>
              <a:t>BRUCE BENNETT/GETTY IMAGES</a:t>
            </a:r>
            <a:endParaRPr lang="en-US" sz="800" dirty="0">
              <a:solidFill>
                <a:srgbClr val="000000"/>
              </a:solidFill>
              <a:latin typeface="Century Gothic" pitchFamily="34" charset="0"/>
            </a:endParaRPr>
          </a:p>
        </p:txBody>
      </p:sp>
      <p:sp>
        <p:nvSpPr>
          <p:cNvPr id="7" name="Rectangle 6"/>
          <p:cNvSpPr/>
          <p:nvPr/>
        </p:nvSpPr>
        <p:spPr>
          <a:xfrm>
            <a:off x="-2975" y="1227892"/>
            <a:ext cx="9146975" cy="155188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Rectangle 2"/>
          <p:cNvSpPr/>
          <p:nvPr/>
        </p:nvSpPr>
        <p:spPr>
          <a:xfrm>
            <a:off x="307776" y="0"/>
            <a:ext cx="1676400" cy="277977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2" name="Straight Connector 11"/>
          <p:cNvCxnSpPr/>
          <p:nvPr/>
        </p:nvCxnSpPr>
        <p:spPr>
          <a:xfrm>
            <a:off x="460176" y="2590800"/>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4800" y="1295400"/>
            <a:ext cx="1679376" cy="1569660"/>
          </a:xfrm>
          <a:prstGeom prst="rect">
            <a:avLst/>
          </a:prstGeom>
          <a:noFill/>
        </p:spPr>
        <p:txBody>
          <a:bodyPr wrap="square" rtlCol="0">
            <a:spAutoFit/>
          </a:bodyPr>
          <a:lstStyle/>
          <a:p>
            <a:pPr algn="ctr"/>
            <a:r>
              <a:rPr lang="en-US" sz="9600" dirty="0" smtClean="0">
                <a:solidFill>
                  <a:prstClr val="white"/>
                </a:solidFill>
                <a:latin typeface="Arial Black" panose="020B0A04020102020204" pitchFamily="34" charset="0"/>
              </a:rPr>
              <a:t>1</a:t>
            </a:r>
            <a:endParaRPr lang="en-US" sz="9600" dirty="0">
              <a:solidFill>
                <a:prstClr val="white"/>
              </a:solidFill>
              <a:latin typeface="Arial Black" panose="020B0A04020102020204" pitchFamily="34" charset="0"/>
            </a:endParaRPr>
          </a:p>
        </p:txBody>
      </p:sp>
      <p:sp>
        <p:nvSpPr>
          <p:cNvPr id="2" name="TextBox 1"/>
          <p:cNvSpPr txBox="1"/>
          <p:nvPr/>
        </p:nvSpPr>
        <p:spPr>
          <a:xfrm>
            <a:off x="2286000" y="1565350"/>
            <a:ext cx="5046574" cy="769441"/>
          </a:xfrm>
          <a:prstGeom prst="rect">
            <a:avLst/>
          </a:prstGeom>
          <a:noFill/>
        </p:spPr>
        <p:txBody>
          <a:bodyPr wrap="none" rtlCol="0">
            <a:spAutoFit/>
          </a:bodyPr>
          <a:lstStyle/>
          <a:p>
            <a:r>
              <a:rPr lang="en-US" sz="4400" b="1" dirty="0" smtClean="0">
                <a:solidFill>
                  <a:prstClr val="black">
                    <a:lumMod val="65000"/>
                    <a:lumOff val="35000"/>
                  </a:prstClr>
                </a:solidFill>
                <a:latin typeface="Segoe UI Light" panose="020B0502040204020203" pitchFamily="34" charset="0"/>
              </a:rPr>
              <a:t>Exploring Economics</a:t>
            </a:r>
            <a:endParaRPr lang="en-US" sz="4400" b="1" dirty="0">
              <a:solidFill>
                <a:prstClr val="black">
                  <a:lumMod val="65000"/>
                  <a:lumOff val="35000"/>
                </a:prstClr>
              </a:solidFill>
              <a:latin typeface="Segoe UI Light" panose="020B0502040204020203" pitchFamily="34" charset="0"/>
            </a:endParaRPr>
          </a:p>
        </p:txBody>
      </p:sp>
      <p:sp>
        <p:nvSpPr>
          <p:cNvPr id="15" name="TextBox 14"/>
          <p:cNvSpPr txBox="1"/>
          <p:nvPr/>
        </p:nvSpPr>
        <p:spPr>
          <a:xfrm>
            <a:off x="2286000" y="2338315"/>
            <a:ext cx="3038011" cy="338554"/>
          </a:xfrm>
          <a:prstGeom prst="rect">
            <a:avLst/>
          </a:prstGeom>
          <a:noFill/>
        </p:spPr>
        <p:txBody>
          <a:bodyPr wrap="none" rtlCol="0">
            <a:spAutoFit/>
          </a:bodyPr>
          <a:lstStyle/>
          <a:p>
            <a:endParaRPr lang="en-US" sz="200" dirty="0">
              <a:solidFill>
                <a:prstClr val="white"/>
              </a:solidFill>
            </a:endParaRPr>
          </a:p>
          <a:p>
            <a:r>
              <a:rPr lang="en-US" sz="1400" dirty="0">
                <a:solidFill>
                  <a:prstClr val="black">
                    <a:lumMod val="65000"/>
                    <a:lumOff val="35000"/>
                  </a:prstClr>
                </a:solidFill>
                <a:latin typeface="Century Gothic" panose="020B0502020202020204" pitchFamily="34" charset="0"/>
              </a:rPr>
              <a:t>SLIDES CREATED BY ERIC CHIANG</a:t>
            </a:r>
          </a:p>
        </p:txBody>
      </p:sp>
    </p:spTree>
    <p:extLst>
      <p:ext uri="{BB962C8B-B14F-4D97-AF65-F5344CB8AC3E}">
        <p14:creationId xmlns:p14="http://schemas.microsoft.com/office/powerpoint/2010/main" val="1254580930"/>
      </p:ext>
    </p:extLst>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iang\Dropbox\Eric Chiang - Jeremys slide files\Core3e Pictures\L4_marketpower_299321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592824"/>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228600" y="2879973"/>
            <a:ext cx="4953000" cy="2301627"/>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16282" y="2966115"/>
            <a:ext cx="4712918" cy="2123658"/>
          </a:xfrm>
          <a:prstGeom prst="rect">
            <a:avLst/>
          </a:prstGeom>
          <a:noFill/>
        </p:spPr>
        <p:txBody>
          <a:bodyPr wrap="square" rtlCol="0">
            <a:spAutoFit/>
          </a:bodyPr>
          <a:lstStyle/>
          <a:p>
            <a:r>
              <a:rPr lang="en-US" sz="3300" dirty="0" smtClean="0">
                <a:solidFill>
                  <a:schemeClr val="bg1"/>
                </a:solidFill>
                <a:latin typeface="Century Gothic" panose="020B0502020202020204" pitchFamily="34" charset="0"/>
              </a:rPr>
              <a:t>MODEL BUILDING: ECONOMIC ANALYSIS USES SIMPLIFIED MODELS.</a:t>
            </a:r>
            <a:endParaRPr lang="en-US" sz="3300" dirty="0">
              <a:solidFill>
                <a:schemeClr val="bg1"/>
              </a:solidFill>
              <a:latin typeface="Century Gothic" panose="020B0502020202020204" pitchFamily="34" charset="0"/>
            </a:endParaRPr>
          </a:p>
        </p:txBody>
      </p:sp>
      <p:sp>
        <p:nvSpPr>
          <p:cNvPr id="7" name="TextBox 6"/>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0" name="TextBox 9"/>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10</a:t>
            </a:fld>
            <a:endParaRPr lang="en-US" sz="1100" dirty="0">
              <a:solidFill>
                <a:schemeClr val="bg1"/>
              </a:solidFill>
              <a:latin typeface="Century Gothic" panose="020B0502020202020204" pitchFamily="34" charset="0"/>
            </a:endParaRPr>
          </a:p>
        </p:txBody>
      </p:sp>
      <p:sp>
        <p:nvSpPr>
          <p:cNvPr id="8" name="TextBox 7"/>
          <p:cNvSpPr txBox="1"/>
          <p:nvPr/>
        </p:nvSpPr>
        <p:spPr>
          <a:xfrm>
            <a:off x="8915400" y="0"/>
            <a:ext cx="323165" cy="2057400"/>
          </a:xfrm>
          <a:prstGeom prst="rect">
            <a:avLst/>
          </a:prstGeom>
          <a:noFill/>
        </p:spPr>
        <p:txBody>
          <a:bodyPr vert="vert270" wrap="square" rtlCol="0">
            <a:spAutoFit/>
          </a:bodyPr>
          <a:lstStyle/>
          <a:p>
            <a:r>
              <a:rPr lang="en-US" sz="900" dirty="0" smtClean="0">
                <a:solidFill>
                  <a:schemeClr val="bg1">
                    <a:lumMod val="65000"/>
                  </a:schemeClr>
                </a:solidFill>
                <a:latin typeface="Century Gothic" pitchFamily="34" charset="0"/>
              </a:rPr>
              <a:t>TERMINATOR3D/DREAMSTIME.COM</a:t>
            </a:r>
            <a:endParaRPr lang="en-US" sz="900" dirty="0">
              <a:solidFill>
                <a:schemeClr val="bg1">
                  <a:lumMod val="65000"/>
                </a:schemeClr>
              </a:solidFill>
              <a:latin typeface="Century Gothic" pitchFamily="34" charset="0"/>
            </a:endParaRPr>
          </a:p>
        </p:txBody>
      </p:sp>
    </p:spTree>
    <p:extLst>
      <p:ext uri="{BB962C8B-B14F-4D97-AF65-F5344CB8AC3E}">
        <p14:creationId xmlns:p14="http://schemas.microsoft.com/office/powerpoint/2010/main" val="3795218731"/>
      </p:ext>
    </p:extLst>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52400" y="381000"/>
            <a:ext cx="5704485"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16281" y="378098"/>
            <a:ext cx="3490058" cy="600164"/>
          </a:xfrm>
          <a:prstGeom prst="rect">
            <a:avLst/>
          </a:prstGeom>
          <a:noFill/>
        </p:spPr>
        <p:txBody>
          <a:bodyPr wrap="none" rtlCol="0">
            <a:spAutoFit/>
          </a:bodyPr>
          <a:lstStyle/>
          <a:p>
            <a:r>
              <a:rPr lang="en-US" sz="3300" i="1" dirty="0" smtClean="0">
                <a:solidFill>
                  <a:schemeClr val="bg1"/>
                </a:solidFill>
                <a:latin typeface="Century Gothic" panose="020B0502020202020204" pitchFamily="34" charset="0"/>
              </a:rPr>
              <a:t>CETERIS PARIBUS</a:t>
            </a:r>
            <a:endParaRPr lang="en-US" sz="3300" i="1" dirty="0">
              <a:solidFill>
                <a:schemeClr val="bg1"/>
              </a:solidFill>
              <a:latin typeface="Century Gothic" panose="020B0502020202020204" pitchFamily="34" charset="0"/>
            </a:endParaRPr>
          </a:p>
        </p:txBody>
      </p:sp>
      <p:sp>
        <p:nvSpPr>
          <p:cNvPr id="7" name="Content Placeholder 2"/>
          <p:cNvSpPr txBox="1">
            <a:spLocks/>
          </p:cNvSpPr>
          <p:nvPr/>
        </p:nvSpPr>
        <p:spPr>
          <a:xfrm>
            <a:off x="228600" y="1295400"/>
            <a:ext cx="7620000" cy="503694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schemeClr val="tx1">
                  <a:lumMod val="65000"/>
                  <a:lumOff val="35000"/>
                </a:schemeClr>
              </a:buClr>
              <a:buFont typeface="Wingdings" panose="05000000000000000000" pitchFamily="2" charset="2"/>
              <a:buChar char="Ü"/>
            </a:pPr>
            <a:r>
              <a:rPr lang="en-US" altLang="en-US" sz="3300" dirty="0" smtClean="0">
                <a:solidFill>
                  <a:schemeClr val="tx1">
                    <a:lumMod val="50000"/>
                    <a:lumOff val="50000"/>
                  </a:schemeClr>
                </a:solidFill>
                <a:latin typeface="Arial" panose="020B0604020202020204" pitchFamily="34" charset="0"/>
                <a:cs typeface="Arial" panose="020B0604020202020204" pitchFamily="34" charset="0"/>
              </a:rPr>
              <a:t>Assumption used in economics that all other relevant factors or variables are </a:t>
            </a:r>
            <a:r>
              <a:rPr lang="en-US" altLang="en-US" sz="3300" dirty="0" smtClean="0">
                <a:solidFill>
                  <a:srgbClr val="F79646"/>
                </a:solidFill>
                <a:latin typeface="Arial" panose="020B0604020202020204" pitchFamily="34" charset="0"/>
                <a:cs typeface="Arial" panose="020B0604020202020204" pitchFamily="34" charset="0"/>
              </a:rPr>
              <a:t>held constant</a:t>
            </a:r>
            <a:r>
              <a:rPr lang="en-US" altLang="en-US" sz="3300" dirty="0" smtClean="0">
                <a:solidFill>
                  <a:schemeClr val="tx1">
                    <a:lumMod val="50000"/>
                    <a:lumOff val="50000"/>
                  </a:schemeClr>
                </a:solidFill>
                <a:latin typeface="Arial" panose="020B0604020202020204" pitchFamily="34" charset="0"/>
                <a:cs typeface="Arial" panose="020B0604020202020204" pitchFamily="34" charset="0"/>
              </a:rPr>
              <a:t>.</a:t>
            </a:r>
          </a:p>
          <a:p>
            <a:pPr marL="457200" indent="-457200" algn="l">
              <a:buClr>
                <a:schemeClr val="tx1">
                  <a:lumMod val="65000"/>
                  <a:lumOff val="35000"/>
                </a:schemeClr>
              </a:buClr>
              <a:buFont typeface="Wingdings" panose="05000000000000000000" pitchFamily="2" charset="2"/>
              <a:buChar char="Ü"/>
            </a:pPr>
            <a:endParaRPr lang="en-US" altLang="en-US" sz="3300" i="1" dirty="0">
              <a:solidFill>
                <a:schemeClr val="tx1">
                  <a:lumMod val="50000"/>
                  <a:lumOff val="50000"/>
                </a:schemeClr>
              </a:solidFill>
              <a:latin typeface="Arial" panose="020B0604020202020204" pitchFamily="34" charset="0"/>
              <a:cs typeface="Arial" panose="020B0604020202020204" pitchFamily="34" charset="0"/>
            </a:endParaRPr>
          </a:p>
          <a:p>
            <a:pPr marL="457200" indent="-457200" algn="l">
              <a:buClr>
                <a:schemeClr val="tx1">
                  <a:lumMod val="65000"/>
                  <a:lumOff val="35000"/>
                </a:schemeClr>
              </a:buClr>
              <a:buFont typeface="Wingdings" panose="05000000000000000000" pitchFamily="2" charset="2"/>
              <a:buChar char="Ü"/>
            </a:pPr>
            <a:r>
              <a:rPr lang="en-US" altLang="en-US" sz="3300" dirty="0" smtClean="0">
                <a:solidFill>
                  <a:schemeClr val="tx1">
                    <a:lumMod val="50000"/>
                    <a:lumOff val="50000"/>
                  </a:schemeClr>
                </a:solidFill>
                <a:latin typeface="Arial" panose="020B0604020202020204" pitchFamily="34" charset="0"/>
                <a:cs typeface="Arial" panose="020B0604020202020204" pitchFamily="34" charset="0"/>
              </a:rPr>
              <a:t>Models are crafted from new ideas, then tested against real world data. For example, will more government spending lead to economic growth? </a:t>
            </a: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11</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43346541"/>
      </p:ext>
    </p:extLst>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Isosceles Triangle 33"/>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200" y="1295400"/>
            <a:ext cx="3291840"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304800" y="420916"/>
            <a:ext cx="5606022"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EFFICIENCY VERSUS EQUITY</a:t>
            </a:r>
            <a:endParaRPr lang="en-US" sz="3300" dirty="0">
              <a:solidFill>
                <a:prstClr val="white"/>
              </a:solidFill>
              <a:latin typeface="Century Gothic" panose="020B0502020202020204" pitchFamily="34" charset="0"/>
            </a:endParaRPr>
          </a:p>
        </p:txBody>
      </p:sp>
      <p:cxnSp>
        <p:nvCxnSpPr>
          <p:cNvPr id="7" name="Straight Connector 6"/>
          <p:cNvCxnSpPr/>
          <p:nvPr/>
        </p:nvCxnSpPr>
        <p:spPr>
          <a:xfrm>
            <a:off x="2112668" y="2453368"/>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685800" y="1577606"/>
            <a:ext cx="2734886" cy="1179818"/>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685800" y="1838236"/>
            <a:ext cx="2734885" cy="600164"/>
          </a:xfrm>
          <a:prstGeom prst="rect">
            <a:avLst/>
          </a:prstGeom>
          <a:noFill/>
        </p:spPr>
        <p:txBody>
          <a:bodyPr wrap="square" rtlCol="0">
            <a:spAutoFit/>
          </a:bodyPr>
          <a:lstStyle/>
          <a:p>
            <a:pPr marL="0" lvl="1" algn="ctr"/>
            <a:r>
              <a:rPr lang="en-US" altLang="en-US" sz="3300" dirty="0" smtClean="0">
                <a:solidFill>
                  <a:prstClr val="white"/>
                </a:solidFill>
                <a:latin typeface="Century Gothic" panose="020B0502020202020204" pitchFamily="34" charset="0"/>
                <a:cs typeface="Arial" charset="0"/>
              </a:rPr>
              <a:t>EFFICIENCY</a:t>
            </a:r>
            <a:endParaRPr lang="en-US" altLang="en-US" sz="3300" dirty="0">
              <a:solidFill>
                <a:prstClr val="white"/>
              </a:solidFill>
              <a:latin typeface="Century Gothic" panose="020B0502020202020204" pitchFamily="34" charset="0"/>
              <a:cs typeface="Arial" charset="0"/>
            </a:endParaRPr>
          </a:p>
        </p:txBody>
      </p:sp>
      <p:sp>
        <p:nvSpPr>
          <p:cNvPr id="2" name="Rectangle 1"/>
          <p:cNvSpPr/>
          <p:nvPr/>
        </p:nvSpPr>
        <p:spPr>
          <a:xfrm>
            <a:off x="685800" y="3065380"/>
            <a:ext cx="2849186" cy="18114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Content Placeholder 1"/>
          <p:cNvSpPr txBox="1">
            <a:spLocks/>
          </p:cNvSpPr>
          <p:nvPr/>
        </p:nvSpPr>
        <p:spPr>
          <a:xfrm>
            <a:off x="685800" y="3048000"/>
            <a:ext cx="2849186" cy="2819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lvl="2">
              <a:buClr>
                <a:prstClr val="black">
                  <a:lumMod val="75000"/>
                  <a:lumOff val="25000"/>
                </a:prstClr>
              </a:buClr>
              <a:defRPr/>
            </a:pPr>
            <a:r>
              <a:rPr lang="en-US" altLang="en-US" sz="2600" dirty="0" smtClean="0">
                <a:solidFill>
                  <a:prstClr val="white"/>
                </a:solidFill>
                <a:latin typeface="Century Gothic" panose="020B0502020202020204" pitchFamily="34" charset="0"/>
                <a:cs typeface="Arial" charset="0"/>
              </a:rPr>
              <a:t>HOW WELL RESOURCES ARE USED AND ALLOCATED</a:t>
            </a:r>
            <a:endParaRPr lang="en-US" sz="3300" dirty="0">
              <a:solidFill>
                <a:prstClr val="white"/>
              </a:solidFill>
              <a:latin typeface="Century Gothic" panose="020B0502020202020204" pitchFamily="34" charset="0"/>
              <a:cs typeface="Arial" panose="020B0604020202020204" pitchFamily="34" charset="0"/>
            </a:endParaRPr>
          </a:p>
        </p:txBody>
      </p:sp>
      <p:pic>
        <p:nvPicPr>
          <p:cNvPr id="23"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75760" y="1295400"/>
            <a:ext cx="3291840"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Connector 25"/>
          <p:cNvCxnSpPr/>
          <p:nvPr/>
        </p:nvCxnSpPr>
        <p:spPr>
          <a:xfrm>
            <a:off x="5776352" y="2514600"/>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404360" y="1577606"/>
            <a:ext cx="2734886" cy="1179818"/>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TextBox 30"/>
          <p:cNvSpPr txBox="1"/>
          <p:nvPr/>
        </p:nvSpPr>
        <p:spPr>
          <a:xfrm>
            <a:off x="4428173" y="1828800"/>
            <a:ext cx="2734885" cy="600164"/>
          </a:xfrm>
          <a:prstGeom prst="rect">
            <a:avLst/>
          </a:prstGeom>
          <a:noFill/>
        </p:spPr>
        <p:txBody>
          <a:bodyPr wrap="square" rtlCol="0">
            <a:spAutoFit/>
          </a:bodyPr>
          <a:lstStyle/>
          <a:p>
            <a:pPr marL="0" lvl="1" algn="ctr"/>
            <a:r>
              <a:rPr lang="en-US" altLang="en-US" sz="3300" dirty="0" smtClean="0">
                <a:solidFill>
                  <a:prstClr val="white"/>
                </a:solidFill>
                <a:latin typeface="Century Gothic" panose="020B0502020202020204" pitchFamily="34" charset="0"/>
                <a:cs typeface="Arial" charset="0"/>
              </a:rPr>
              <a:t>EQUITY</a:t>
            </a:r>
            <a:endParaRPr lang="en-US" altLang="en-US" sz="3300" dirty="0">
              <a:solidFill>
                <a:prstClr val="white"/>
              </a:solidFill>
              <a:latin typeface="Century Gothic" panose="020B0502020202020204" pitchFamily="34" charset="0"/>
              <a:cs typeface="Arial" charset="0"/>
            </a:endParaRPr>
          </a:p>
        </p:txBody>
      </p:sp>
      <p:sp>
        <p:nvSpPr>
          <p:cNvPr id="32" name="Rectangle 31"/>
          <p:cNvSpPr/>
          <p:nvPr/>
        </p:nvSpPr>
        <p:spPr>
          <a:xfrm>
            <a:off x="4404360" y="3065380"/>
            <a:ext cx="2849186" cy="18114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Content Placeholder 1"/>
          <p:cNvSpPr txBox="1">
            <a:spLocks/>
          </p:cNvSpPr>
          <p:nvPr/>
        </p:nvSpPr>
        <p:spPr>
          <a:xfrm>
            <a:off x="4404360" y="3276600"/>
            <a:ext cx="2849186" cy="126599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2600" dirty="0" smtClean="0">
                <a:solidFill>
                  <a:prstClr val="white"/>
                </a:solidFill>
                <a:latin typeface="Century Gothic" panose="020B0502020202020204" pitchFamily="34" charset="0"/>
                <a:cs typeface="Arial" charset="0"/>
              </a:rPr>
              <a:t>THE FAIRNESS OF VARIOUS ISSUES AND POLICIES</a:t>
            </a:r>
            <a:endParaRPr lang="en-US" altLang="en-US" sz="2600" dirty="0">
              <a:solidFill>
                <a:prstClr val="white"/>
              </a:solidFill>
              <a:latin typeface="Century Gothic" panose="020B0502020202020204" pitchFamily="34" charset="0"/>
              <a:cs typeface="Arial" charset="0"/>
            </a:endParaRPr>
          </a:p>
        </p:txBody>
      </p:sp>
      <p:sp>
        <p:nvSpPr>
          <p:cNvPr id="27" name="Rectangle 3"/>
          <p:cNvSpPr txBox="1">
            <a:spLocks noChangeArrowheads="1"/>
          </p:cNvSpPr>
          <p:nvPr/>
        </p:nvSpPr>
        <p:spPr>
          <a:xfrm>
            <a:off x="441960" y="4953000"/>
            <a:ext cx="3291840" cy="1295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1900" i="1" dirty="0" smtClean="0">
                <a:latin typeface="Arial" charset="0"/>
                <a:cs typeface="Arial" charset="0"/>
              </a:rPr>
              <a:t>Do people get the </a:t>
            </a:r>
            <a:br>
              <a:rPr lang="en-US" altLang="en-US" sz="1900" i="1" dirty="0" smtClean="0">
                <a:latin typeface="Arial" charset="0"/>
                <a:cs typeface="Arial" charset="0"/>
              </a:rPr>
            </a:br>
            <a:r>
              <a:rPr lang="en-US" altLang="en-US" sz="1900" i="1" dirty="0" smtClean="0">
                <a:latin typeface="Arial" charset="0"/>
                <a:cs typeface="Arial" charset="0"/>
              </a:rPr>
              <a:t>goods and services they want at the lowest possible resource cost?</a:t>
            </a:r>
          </a:p>
        </p:txBody>
      </p:sp>
      <p:sp>
        <p:nvSpPr>
          <p:cNvPr id="21" name="TextBox 20"/>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22" name="TextBox 2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12</a:t>
            </a:fld>
            <a:endParaRPr lang="en-US" sz="1100" dirty="0">
              <a:solidFill>
                <a:schemeClr val="bg1"/>
              </a:solidFill>
              <a:latin typeface="Century Gothic" panose="020B0502020202020204" pitchFamily="34" charset="0"/>
            </a:endParaRPr>
          </a:p>
        </p:txBody>
      </p:sp>
      <p:sp>
        <p:nvSpPr>
          <p:cNvPr id="28" name="Rectangle 3"/>
          <p:cNvSpPr txBox="1">
            <a:spLocks noChangeArrowheads="1"/>
          </p:cNvSpPr>
          <p:nvPr/>
        </p:nvSpPr>
        <p:spPr>
          <a:xfrm>
            <a:off x="4183033" y="4876800"/>
            <a:ext cx="3291840" cy="1219200"/>
          </a:xfrm>
          <a:prstGeom prst="rect">
            <a:avLst/>
          </a:prstGeom>
          <a:noFill/>
        </p:spPr>
        <p:txBody>
          <a:bodyPr vert="horz" lIns="91440" tIns="45720" rIns="91440" bIns="45720" rtlCol="0" anchor="ctr">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1900" i="1" dirty="0" smtClean="0">
                <a:latin typeface="Arial" charset="0"/>
                <a:cs typeface="Arial" charset="0"/>
              </a:rPr>
              <a:t>Should executive salaries and bonuses be capped for publicly traded corporations?</a:t>
            </a:r>
          </a:p>
        </p:txBody>
      </p:sp>
      <p:sp>
        <p:nvSpPr>
          <p:cNvPr id="3" name="Right Bracket 2"/>
          <p:cNvSpPr/>
          <p:nvPr/>
        </p:nvSpPr>
        <p:spPr>
          <a:xfrm rot="16200000">
            <a:off x="1994882" y="3671282"/>
            <a:ext cx="285750" cy="2887285"/>
          </a:xfrm>
          <a:prstGeom prst="rightBracket">
            <a:avLst>
              <a:gd name="adj" fmla="val 53706"/>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Right Bracket 28"/>
          <p:cNvSpPr/>
          <p:nvPr/>
        </p:nvSpPr>
        <p:spPr>
          <a:xfrm rot="16200000">
            <a:off x="5652482" y="3652233"/>
            <a:ext cx="285750" cy="2887285"/>
          </a:xfrm>
          <a:prstGeom prst="rightBracket">
            <a:avLst>
              <a:gd name="adj" fmla="val 53706"/>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35936626"/>
      </p:ext>
    </p:extLst>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sosceles Triangle 20"/>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200" y="1295400"/>
            <a:ext cx="3291840"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304800" y="420916"/>
            <a:ext cx="6058069" cy="600164"/>
          </a:xfrm>
          <a:prstGeom prst="rect">
            <a:avLst/>
          </a:prstGeom>
          <a:noFill/>
        </p:spPr>
        <p:txBody>
          <a:bodyPr wrap="none" rtlCol="0">
            <a:spAutoFit/>
          </a:bodyPr>
          <a:lstStyle/>
          <a:p>
            <a:r>
              <a:rPr lang="en-US" sz="3300" dirty="0" smtClean="0">
                <a:solidFill>
                  <a:prstClr val="white"/>
                </a:solidFill>
                <a:latin typeface="Century Gothic" panose="020B0502020202020204" pitchFamily="34" charset="0"/>
              </a:rPr>
              <a:t>POSITIVE VERSUS NORMATIVE</a:t>
            </a:r>
            <a:endParaRPr lang="en-US" sz="3300" dirty="0">
              <a:solidFill>
                <a:prstClr val="white"/>
              </a:solidFill>
              <a:latin typeface="Century Gothic" panose="020B0502020202020204" pitchFamily="34" charset="0"/>
            </a:endParaRPr>
          </a:p>
        </p:txBody>
      </p:sp>
      <p:cxnSp>
        <p:nvCxnSpPr>
          <p:cNvPr id="7" name="Straight Connector 6"/>
          <p:cNvCxnSpPr/>
          <p:nvPr/>
        </p:nvCxnSpPr>
        <p:spPr>
          <a:xfrm>
            <a:off x="2133600" y="2464195"/>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685800" y="1577606"/>
            <a:ext cx="2734886" cy="1179818"/>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685800" y="1635204"/>
            <a:ext cx="2734885" cy="1107996"/>
          </a:xfrm>
          <a:prstGeom prst="rect">
            <a:avLst/>
          </a:prstGeom>
          <a:noFill/>
        </p:spPr>
        <p:txBody>
          <a:bodyPr wrap="square" rtlCol="0">
            <a:spAutoFit/>
          </a:bodyPr>
          <a:lstStyle/>
          <a:p>
            <a:pPr marL="0" lvl="1" algn="ctr"/>
            <a:r>
              <a:rPr lang="en-US" altLang="en-US" sz="3300" dirty="0" smtClean="0">
                <a:solidFill>
                  <a:prstClr val="white"/>
                </a:solidFill>
                <a:latin typeface="Century Gothic" panose="020B0502020202020204" pitchFamily="34" charset="0"/>
                <a:cs typeface="Arial" charset="0"/>
              </a:rPr>
              <a:t>POSITIVE QUESTION</a:t>
            </a:r>
            <a:endParaRPr lang="en-US" altLang="en-US" sz="3300" dirty="0">
              <a:solidFill>
                <a:prstClr val="white"/>
              </a:solidFill>
              <a:latin typeface="Century Gothic" panose="020B0502020202020204" pitchFamily="34" charset="0"/>
              <a:cs typeface="Arial" charset="0"/>
            </a:endParaRPr>
          </a:p>
        </p:txBody>
      </p:sp>
      <p:sp>
        <p:nvSpPr>
          <p:cNvPr id="2" name="Rectangle 1"/>
          <p:cNvSpPr/>
          <p:nvPr/>
        </p:nvSpPr>
        <p:spPr>
          <a:xfrm>
            <a:off x="685800" y="3065380"/>
            <a:ext cx="2849186" cy="29544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Content Placeholder 1"/>
          <p:cNvSpPr txBox="1">
            <a:spLocks/>
          </p:cNvSpPr>
          <p:nvPr/>
        </p:nvSpPr>
        <p:spPr>
          <a:xfrm>
            <a:off x="685800" y="3352800"/>
            <a:ext cx="2849186" cy="2667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lvl="2">
              <a:buClr>
                <a:prstClr val="black">
                  <a:lumMod val="75000"/>
                  <a:lumOff val="25000"/>
                </a:prstClr>
              </a:buClr>
              <a:defRPr/>
            </a:pPr>
            <a:r>
              <a:rPr lang="en-US" altLang="en-US" sz="2600" dirty="0" smtClean="0">
                <a:solidFill>
                  <a:prstClr val="white"/>
                </a:solidFill>
                <a:latin typeface="Century Gothic" panose="020B0502020202020204" pitchFamily="34" charset="0"/>
                <a:cs typeface="Arial" charset="0"/>
              </a:rPr>
              <a:t>CAN BE ANSWERED BY AVAILABLE INFORMATION OR FACTS</a:t>
            </a:r>
            <a:endParaRPr lang="en-US" sz="3300" dirty="0">
              <a:solidFill>
                <a:prstClr val="white"/>
              </a:solidFill>
              <a:latin typeface="Century Gothic" panose="020B0502020202020204" pitchFamily="34" charset="0"/>
              <a:cs typeface="Arial" panose="020B0604020202020204" pitchFamily="34" charset="0"/>
            </a:endParaRPr>
          </a:p>
        </p:txBody>
      </p:sp>
      <p:pic>
        <p:nvPicPr>
          <p:cNvPr id="23"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175760" y="1295400"/>
            <a:ext cx="3291840"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Connector 25"/>
          <p:cNvCxnSpPr/>
          <p:nvPr/>
        </p:nvCxnSpPr>
        <p:spPr>
          <a:xfrm>
            <a:off x="5791200" y="2514600"/>
            <a:ext cx="0" cy="608112"/>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404360" y="1577606"/>
            <a:ext cx="2734886" cy="1179818"/>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TextBox 30"/>
          <p:cNvSpPr txBox="1"/>
          <p:nvPr/>
        </p:nvSpPr>
        <p:spPr>
          <a:xfrm>
            <a:off x="4404360" y="1635204"/>
            <a:ext cx="2734885" cy="1107996"/>
          </a:xfrm>
          <a:prstGeom prst="rect">
            <a:avLst/>
          </a:prstGeom>
          <a:noFill/>
        </p:spPr>
        <p:txBody>
          <a:bodyPr wrap="square" rtlCol="0">
            <a:spAutoFit/>
          </a:bodyPr>
          <a:lstStyle/>
          <a:p>
            <a:pPr marL="0" lvl="1" algn="ctr"/>
            <a:r>
              <a:rPr lang="en-US" altLang="en-US" sz="3300" dirty="0" smtClean="0">
                <a:solidFill>
                  <a:prstClr val="white"/>
                </a:solidFill>
                <a:latin typeface="Century Gothic" panose="020B0502020202020204" pitchFamily="34" charset="0"/>
                <a:cs typeface="Arial" charset="0"/>
              </a:rPr>
              <a:t>NORMATIVE QUESTION</a:t>
            </a:r>
            <a:endParaRPr lang="en-US" altLang="en-US" sz="3300" dirty="0">
              <a:solidFill>
                <a:prstClr val="white"/>
              </a:solidFill>
              <a:latin typeface="Century Gothic" panose="020B0502020202020204" pitchFamily="34" charset="0"/>
              <a:cs typeface="Arial" charset="0"/>
            </a:endParaRPr>
          </a:p>
        </p:txBody>
      </p:sp>
      <p:sp>
        <p:nvSpPr>
          <p:cNvPr id="32" name="Rectangle 31"/>
          <p:cNvSpPr/>
          <p:nvPr/>
        </p:nvSpPr>
        <p:spPr>
          <a:xfrm>
            <a:off x="4404360" y="3065380"/>
            <a:ext cx="2849186" cy="29544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Content Placeholder 1"/>
          <p:cNvSpPr txBox="1">
            <a:spLocks/>
          </p:cNvSpPr>
          <p:nvPr/>
        </p:nvSpPr>
        <p:spPr>
          <a:xfrm>
            <a:off x="4404360" y="3200400"/>
            <a:ext cx="2849186" cy="2819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2600" dirty="0" smtClean="0">
                <a:solidFill>
                  <a:prstClr val="white"/>
                </a:solidFill>
                <a:latin typeface="Century Gothic" panose="020B0502020202020204" pitchFamily="34" charset="0"/>
                <a:cs typeface="Arial" charset="0"/>
              </a:rPr>
              <a:t>ADDRESSES SOCIETY’S BELIEFS ABOUT WHAT SHOULD OR SHOULD NOT TAKE PLACE</a:t>
            </a:r>
            <a:endParaRPr lang="en-US" altLang="en-US" sz="2600" dirty="0">
              <a:solidFill>
                <a:prstClr val="white"/>
              </a:solidFill>
              <a:latin typeface="Century Gothic" panose="020B0502020202020204" pitchFamily="34" charset="0"/>
              <a:cs typeface="Arial" charset="0"/>
            </a:endParaRPr>
          </a:p>
        </p:txBody>
      </p:sp>
      <p:sp>
        <p:nvSpPr>
          <p:cNvPr id="22" name="TextBox 21"/>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24" name="TextBox 23"/>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13</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13802785"/>
      </p:ext>
    </p:extLst>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399" y="0"/>
            <a:ext cx="2133601" cy="658368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Oval 3"/>
          <p:cNvSpPr/>
          <p:nvPr/>
        </p:nvSpPr>
        <p:spPr>
          <a:xfrm>
            <a:off x="0" y="2015836"/>
            <a:ext cx="3048000" cy="285464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457200" y="1219200"/>
            <a:ext cx="3048000" cy="4355038"/>
          </a:xfrm>
          <a:prstGeom prst="rect">
            <a:avLst/>
          </a:prstGeom>
          <a:noFill/>
        </p:spPr>
        <p:txBody>
          <a:bodyPr wrap="square" rtlCol="0">
            <a:spAutoFit/>
          </a:bodyPr>
          <a:lstStyle/>
          <a:p>
            <a:r>
              <a:rPr lang="en-US" sz="27700" dirty="0">
                <a:solidFill>
                  <a:prstClr val="white"/>
                </a:solidFill>
                <a:latin typeface="Century Gothic" panose="020B0502020202020204" pitchFamily="34" charset="0"/>
              </a:rPr>
              <a:t>8</a:t>
            </a:r>
          </a:p>
        </p:txBody>
      </p:sp>
      <p:sp>
        <p:nvSpPr>
          <p:cNvPr id="7" name="TextBox 6"/>
          <p:cNvSpPr txBox="1"/>
          <p:nvPr/>
        </p:nvSpPr>
        <p:spPr>
          <a:xfrm>
            <a:off x="2971800" y="2209800"/>
            <a:ext cx="6477000" cy="2169825"/>
          </a:xfrm>
          <a:prstGeom prst="rect">
            <a:avLst/>
          </a:prstGeom>
          <a:noFill/>
        </p:spPr>
        <p:txBody>
          <a:bodyPr wrap="square" rtlCol="0">
            <a:spAutoFit/>
          </a:bodyPr>
          <a:lstStyle/>
          <a:p>
            <a:r>
              <a:rPr lang="en-US" sz="5800" dirty="0" smtClean="0">
                <a:solidFill>
                  <a:schemeClr val="tx1">
                    <a:lumMod val="50000"/>
                    <a:lumOff val="50000"/>
                  </a:schemeClr>
                </a:solidFill>
                <a:latin typeface="Century Gothic" pitchFamily="34" charset="0"/>
              </a:rPr>
              <a:t>KEY</a:t>
            </a:r>
          </a:p>
          <a:p>
            <a:r>
              <a:rPr lang="en-US" sz="7200" dirty="0" smtClean="0">
                <a:solidFill>
                  <a:schemeClr val="bg1">
                    <a:lumMod val="65000"/>
                  </a:schemeClr>
                </a:solidFill>
                <a:latin typeface="Century Gothic" pitchFamily="34" charset="0"/>
              </a:rPr>
              <a:t>PRINCIPLES</a:t>
            </a:r>
            <a:endParaRPr lang="en-US" sz="7200" dirty="0">
              <a:solidFill>
                <a:schemeClr val="bg1">
                  <a:lumMod val="65000"/>
                </a:schemeClr>
              </a:solidFill>
              <a:latin typeface="Century Gothic" pitchFamily="34" charset="0"/>
            </a:endParaRPr>
          </a:p>
        </p:txBody>
      </p:sp>
      <p:sp>
        <p:nvSpPr>
          <p:cNvPr id="8" name="TextBox 7"/>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9" name="TextBox 8"/>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14</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71721355"/>
      </p:ext>
    </p:extLst>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hiang\Pictures\CoreEconomics - High Res Photos\Core3e_Chapter3\chiang_stone_coremicroeconomics_3e_high-res_micro_ch03-econ_ch03_03un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3999" cy="65836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856" y="4689764"/>
            <a:ext cx="9157855" cy="1905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2971801" y="4834350"/>
            <a:ext cx="6172197" cy="1615827"/>
          </a:xfrm>
          <a:prstGeom prst="rect">
            <a:avLst/>
          </a:prstGeom>
          <a:noFill/>
        </p:spPr>
        <p:txBody>
          <a:bodyPr wrap="square" rtlCol="0">
            <a:spAutoFit/>
          </a:bodyPr>
          <a:lstStyle/>
          <a:p>
            <a:r>
              <a:rPr lang="en-US" sz="3300" dirty="0" smtClean="0">
                <a:solidFill>
                  <a:schemeClr val="bg1"/>
                </a:solidFill>
                <a:latin typeface="Century Gothic" pitchFamily="34" charset="0"/>
              </a:rPr>
              <a:t>ECONOMICS IS CONCERNED WITH MAKING CHOICES WITH LIMITED RESOURCES.</a:t>
            </a:r>
            <a:endParaRPr lang="en-US" sz="3300" dirty="0">
              <a:solidFill>
                <a:schemeClr val="bg1"/>
              </a:solidFill>
              <a:latin typeface="Century Gothic" pitchFamily="34" charset="0"/>
            </a:endParaRPr>
          </a:p>
        </p:txBody>
      </p:sp>
      <p:sp>
        <p:nvSpPr>
          <p:cNvPr id="3" name="Oval 2"/>
          <p:cNvSpPr/>
          <p:nvPr/>
        </p:nvSpPr>
        <p:spPr>
          <a:xfrm>
            <a:off x="0" y="3276600"/>
            <a:ext cx="3017520" cy="301752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457200" y="2590800"/>
            <a:ext cx="3048000" cy="4355038"/>
          </a:xfrm>
          <a:prstGeom prst="rect">
            <a:avLst/>
          </a:prstGeom>
          <a:noFill/>
        </p:spPr>
        <p:txBody>
          <a:bodyPr wrap="square" rtlCol="0">
            <a:spAutoFit/>
          </a:bodyPr>
          <a:lstStyle/>
          <a:p>
            <a:r>
              <a:rPr lang="en-US" sz="27700" dirty="0" smtClean="0">
                <a:solidFill>
                  <a:prstClr val="white">
                    <a:lumMod val="85000"/>
                  </a:prstClr>
                </a:solidFill>
                <a:latin typeface="Century Gothic" panose="020B0502020202020204" pitchFamily="34" charset="0"/>
              </a:rPr>
              <a:t>1</a:t>
            </a:r>
            <a:endParaRPr lang="en-US" sz="27700" dirty="0">
              <a:solidFill>
                <a:prstClr val="black"/>
              </a:solidFill>
              <a:latin typeface="Century Gothic" panose="020B0502020202020204"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15</a:t>
            </a:fld>
            <a:endParaRPr lang="en-US" sz="1100" dirty="0">
              <a:solidFill>
                <a:schemeClr val="bg1"/>
              </a:solidFill>
              <a:latin typeface="Century Gothic" panose="020B0502020202020204" pitchFamily="34" charset="0"/>
            </a:endParaRPr>
          </a:p>
        </p:txBody>
      </p:sp>
      <p:sp>
        <p:nvSpPr>
          <p:cNvPr id="9" name="TextBox 8"/>
          <p:cNvSpPr txBox="1"/>
          <p:nvPr/>
        </p:nvSpPr>
        <p:spPr>
          <a:xfrm>
            <a:off x="8915400" y="-76200"/>
            <a:ext cx="323165" cy="2590800"/>
          </a:xfrm>
          <a:prstGeom prst="rect">
            <a:avLst/>
          </a:prstGeom>
          <a:noFill/>
        </p:spPr>
        <p:txBody>
          <a:bodyPr vert="vert270" wrap="square" rtlCol="0">
            <a:spAutoFit/>
          </a:bodyPr>
          <a:lstStyle/>
          <a:p>
            <a:r>
              <a:rPr lang="en-US" sz="900" dirty="0" smtClean="0">
                <a:solidFill>
                  <a:schemeClr val="tx1">
                    <a:lumMod val="95000"/>
                    <a:lumOff val="5000"/>
                  </a:schemeClr>
                </a:solidFill>
                <a:latin typeface="Century Gothic" pitchFamily="34" charset="0"/>
              </a:rPr>
              <a:t>ROBERT HARDING WORLD IMAGERY/CORBIS</a:t>
            </a:r>
            <a:endParaRPr lang="en-US" sz="900" dirty="0">
              <a:solidFill>
                <a:schemeClr val="tx1">
                  <a:lumMod val="95000"/>
                  <a:lumOff val="5000"/>
                </a:schemeClr>
              </a:solidFill>
              <a:latin typeface="Century Gothic" pitchFamily="34" charset="0"/>
            </a:endParaRPr>
          </a:p>
        </p:txBody>
      </p:sp>
    </p:spTree>
    <p:extLst>
      <p:ext uri="{BB962C8B-B14F-4D97-AF65-F5344CB8AC3E}">
        <p14:creationId xmlns:p14="http://schemas.microsoft.com/office/powerpoint/2010/main" val="1692257946"/>
      </p:ext>
    </p:extLst>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57200" y="1676400"/>
            <a:ext cx="7315200" cy="3962400"/>
          </a:xfrm>
          <a:prstGeom prst="roundRect">
            <a:avLst>
              <a:gd name="adj" fmla="val 9873"/>
            </a:avLst>
          </a:prstGeom>
          <a:solidFill>
            <a:srgbClr val="0099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609600" y="685800"/>
            <a:ext cx="6248400" cy="1015663"/>
          </a:xfrm>
          <a:prstGeom prst="rect">
            <a:avLst/>
          </a:prstGeom>
          <a:noFill/>
        </p:spPr>
        <p:txBody>
          <a:bodyPr wrap="square" rtlCol="0">
            <a:spAutoFit/>
          </a:bodyPr>
          <a:lstStyle/>
          <a:p>
            <a:r>
              <a:rPr lang="en-US" sz="6000" dirty="0" smtClean="0">
                <a:solidFill>
                  <a:srgbClr val="008080"/>
                </a:solidFill>
                <a:latin typeface="Century Gothic" panose="020B0502020202020204" pitchFamily="34" charset="0"/>
              </a:rPr>
              <a:t>SCARCITY</a:t>
            </a:r>
            <a:endParaRPr lang="en-US" sz="6000" dirty="0">
              <a:solidFill>
                <a:srgbClr val="008080"/>
              </a:solidFill>
              <a:latin typeface="Century Gothic" panose="020B0502020202020204" pitchFamily="34" charset="0"/>
            </a:endParaRPr>
          </a:p>
        </p:txBody>
      </p:sp>
      <p:sp>
        <p:nvSpPr>
          <p:cNvPr id="9" name="Content Placeholder 2"/>
          <p:cNvSpPr>
            <a:spLocks noGrp="1"/>
          </p:cNvSpPr>
          <p:nvPr>
            <p:ph idx="1"/>
          </p:nvPr>
        </p:nvSpPr>
        <p:spPr>
          <a:xfrm>
            <a:off x="609600" y="1828800"/>
            <a:ext cx="6934200" cy="3733800"/>
          </a:xfrm>
        </p:spPr>
        <p:txBody>
          <a:bodyPr>
            <a:noAutofit/>
          </a:bodyPr>
          <a:lstStyle/>
          <a:p>
            <a:pPr marL="0" indent="0" algn="ctr">
              <a:buNone/>
              <a:defRPr/>
            </a:pPr>
            <a:r>
              <a:rPr lang="en-US" sz="3800" dirty="0" smtClean="0">
                <a:solidFill>
                  <a:schemeClr val="bg1">
                    <a:lumMod val="85000"/>
                  </a:schemeClr>
                </a:solidFill>
                <a:latin typeface="Century Gothic" panose="020B0502020202020204" pitchFamily="34" charset="0"/>
                <a:cs typeface="Arial" panose="020B0604020202020204" pitchFamily="34" charset="0"/>
              </a:rPr>
              <a:t>UNLIMITED WANTS</a:t>
            </a:r>
            <a:r>
              <a:rPr lang="en-US" sz="3800" dirty="0" smtClean="0">
                <a:solidFill>
                  <a:schemeClr val="bg1"/>
                </a:solidFill>
                <a:latin typeface="Century Gothic" panose="020B0502020202020204" pitchFamily="34" charset="0"/>
              </a:rPr>
              <a:t> CLASH WITH </a:t>
            </a:r>
            <a:r>
              <a:rPr lang="en-US" sz="3800" dirty="0" smtClean="0">
                <a:solidFill>
                  <a:schemeClr val="bg1">
                    <a:lumMod val="85000"/>
                  </a:schemeClr>
                </a:solidFill>
                <a:latin typeface="Century Gothic" panose="020B0502020202020204" pitchFamily="34" charset="0"/>
                <a:cs typeface="Arial" panose="020B0604020202020204" pitchFamily="34" charset="0"/>
              </a:rPr>
              <a:t>LIMITED RESOURCES</a:t>
            </a:r>
            <a:r>
              <a:rPr lang="en-US" sz="3800" dirty="0" smtClean="0">
                <a:solidFill>
                  <a:schemeClr val="bg1"/>
                </a:solidFill>
                <a:latin typeface="Century Gothic" panose="020B0502020202020204" pitchFamily="34" charset="0"/>
              </a:rPr>
              <a:t>. EVERYONE FACES SCARCITY. ECONOMICS FOCUSES ON THE ALLOCATION OF SCARCE RESOURCES.</a:t>
            </a:r>
          </a:p>
        </p:txBody>
      </p:sp>
      <p:sp>
        <p:nvSpPr>
          <p:cNvPr id="8" name="TextBox 7"/>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16</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40930826"/>
      </p:ext>
    </p:extLst>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app.figureone.com/clients/0002/projects/482001/data/482181/3612003_Corbis-42-205312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658368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3856" y="4712762"/>
            <a:ext cx="9157855" cy="1905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Oval 12"/>
          <p:cNvSpPr/>
          <p:nvPr/>
        </p:nvSpPr>
        <p:spPr>
          <a:xfrm>
            <a:off x="0" y="3299598"/>
            <a:ext cx="3017520" cy="301752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381000" y="2502962"/>
            <a:ext cx="3048000" cy="4355038"/>
          </a:xfrm>
          <a:prstGeom prst="rect">
            <a:avLst/>
          </a:prstGeom>
          <a:noFill/>
        </p:spPr>
        <p:txBody>
          <a:bodyPr wrap="square" rtlCol="0">
            <a:spAutoFit/>
          </a:bodyPr>
          <a:lstStyle/>
          <a:p>
            <a:r>
              <a:rPr lang="en-US" sz="27700" dirty="0" smtClean="0">
                <a:solidFill>
                  <a:prstClr val="white">
                    <a:lumMod val="85000"/>
                  </a:prstClr>
                </a:solidFill>
                <a:latin typeface="Century Gothic" panose="020B0502020202020204" pitchFamily="34" charset="0"/>
              </a:rPr>
              <a:t>2</a:t>
            </a:r>
            <a:endParaRPr lang="en-US" sz="27700" dirty="0">
              <a:solidFill>
                <a:prstClr val="black"/>
              </a:solidFill>
              <a:latin typeface="Century Gothic" panose="020B0502020202020204" pitchFamily="34" charset="0"/>
            </a:endParaRPr>
          </a:p>
        </p:txBody>
      </p:sp>
      <p:sp>
        <p:nvSpPr>
          <p:cNvPr id="11" name="TextBox 10"/>
          <p:cNvSpPr txBox="1"/>
          <p:nvPr/>
        </p:nvSpPr>
        <p:spPr>
          <a:xfrm>
            <a:off x="3276600" y="4788962"/>
            <a:ext cx="6248400" cy="1815882"/>
          </a:xfrm>
          <a:prstGeom prst="rect">
            <a:avLst/>
          </a:prstGeom>
          <a:noFill/>
        </p:spPr>
        <p:txBody>
          <a:bodyPr wrap="square" rtlCol="0">
            <a:spAutoFit/>
          </a:bodyPr>
          <a:lstStyle/>
          <a:p>
            <a:r>
              <a:rPr lang="en-US" sz="2800" dirty="0" smtClean="0">
                <a:solidFill>
                  <a:prstClr val="white"/>
                </a:solidFill>
                <a:latin typeface="Century Gothic" pitchFamily="34" charset="0"/>
              </a:rPr>
              <a:t>WHEN MAKING DECISIONS, ONE MUST TAKE INTO ACCOUNT TRADEOFFS AND OPPORTUNTY COSTS. </a:t>
            </a:r>
            <a:endParaRPr lang="en-US" sz="2800" dirty="0">
              <a:solidFill>
                <a:prstClr val="white"/>
              </a:solidFill>
              <a:latin typeface="Century Gothic"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17</a:t>
            </a:fld>
            <a:endParaRPr lang="en-US" sz="1100" dirty="0">
              <a:solidFill>
                <a:schemeClr val="bg1"/>
              </a:solidFill>
              <a:latin typeface="Century Gothic" panose="020B0502020202020204" pitchFamily="34" charset="0"/>
            </a:endParaRPr>
          </a:p>
        </p:txBody>
      </p:sp>
      <p:sp>
        <p:nvSpPr>
          <p:cNvPr id="9" name="TextBox 8"/>
          <p:cNvSpPr txBox="1"/>
          <p:nvPr/>
        </p:nvSpPr>
        <p:spPr>
          <a:xfrm>
            <a:off x="8915400" y="0"/>
            <a:ext cx="323165" cy="1447800"/>
          </a:xfrm>
          <a:prstGeom prst="rect">
            <a:avLst/>
          </a:prstGeom>
          <a:noFill/>
        </p:spPr>
        <p:txBody>
          <a:bodyPr vert="vert270" wrap="square" rtlCol="0">
            <a:spAutoFit/>
          </a:bodyPr>
          <a:lstStyle/>
          <a:p>
            <a:r>
              <a:rPr lang="en-US" sz="900" dirty="0" smtClean="0">
                <a:solidFill>
                  <a:schemeClr val="tx1">
                    <a:lumMod val="85000"/>
                    <a:lumOff val="15000"/>
                  </a:schemeClr>
                </a:solidFill>
                <a:latin typeface="Century Gothic" pitchFamily="34" charset="0"/>
              </a:rPr>
              <a:t>SIMON JARRATT/CORBIS</a:t>
            </a:r>
            <a:endParaRPr lang="en-US" sz="900" dirty="0">
              <a:solidFill>
                <a:schemeClr val="tx1">
                  <a:lumMod val="85000"/>
                  <a:lumOff val="15000"/>
                </a:schemeClr>
              </a:solidFill>
              <a:latin typeface="Century Gothic" pitchFamily="34" charset="0"/>
            </a:endParaRPr>
          </a:p>
        </p:txBody>
      </p:sp>
    </p:spTree>
    <p:extLst>
      <p:ext uri="{BB962C8B-B14F-4D97-AF65-F5344CB8AC3E}">
        <p14:creationId xmlns:p14="http://schemas.microsoft.com/office/powerpoint/2010/main" val="3829556946"/>
      </p:ext>
    </p:extLst>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hiang\Pictures\CoreEconomics - High Res Photos\Core3e_Chapter16\chiang_stone_coremacroeconomics_3e_high-res_macro_ch05-econ_ch16_co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856" y="4709160"/>
            <a:ext cx="9157855" cy="1905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0" y="4861173"/>
            <a:ext cx="9144000" cy="1615827"/>
          </a:xfrm>
          <a:prstGeom prst="rect">
            <a:avLst/>
          </a:prstGeom>
          <a:noFill/>
        </p:spPr>
        <p:txBody>
          <a:bodyPr wrap="square" rtlCol="0">
            <a:spAutoFit/>
          </a:bodyPr>
          <a:lstStyle/>
          <a:p>
            <a:pPr algn="ctr"/>
            <a:r>
              <a:rPr lang="en-US" sz="3300" dirty="0" smtClean="0">
                <a:solidFill>
                  <a:prstClr val="white"/>
                </a:solidFill>
                <a:latin typeface="Century Gothic" pitchFamily="34" charset="0"/>
              </a:rPr>
              <a:t>OPPORTUNITY COST: THE NEXT BEST ALTERNATIVE; WHAT YOU GIVE UP TO DO SOMETHING OR PURCHASE SOMETHING.</a:t>
            </a:r>
            <a:endParaRPr lang="en-US" sz="3300" dirty="0">
              <a:solidFill>
                <a:prstClr val="white"/>
              </a:solidFill>
              <a:latin typeface="Century Gothic" pitchFamily="34" charset="0"/>
            </a:endParaRP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0" name="TextBox 9"/>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18</a:t>
            </a:fld>
            <a:endParaRPr lang="en-US" sz="1100" dirty="0">
              <a:solidFill>
                <a:schemeClr val="bg1"/>
              </a:solidFill>
              <a:latin typeface="Century Gothic" panose="020B0502020202020204" pitchFamily="34" charset="0"/>
            </a:endParaRPr>
          </a:p>
        </p:txBody>
      </p:sp>
      <p:sp>
        <p:nvSpPr>
          <p:cNvPr id="7" name="TextBox 6"/>
          <p:cNvSpPr txBox="1"/>
          <p:nvPr/>
        </p:nvSpPr>
        <p:spPr>
          <a:xfrm>
            <a:off x="8915400" y="0"/>
            <a:ext cx="323165" cy="1828800"/>
          </a:xfrm>
          <a:prstGeom prst="rect">
            <a:avLst/>
          </a:prstGeom>
          <a:noFill/>
        </p:spPr>
        <p:txBody>
          <a:bodyPr vert="vert270" wrap="square" rtlCol="0">
            <a:spAutoFit/>
          </a:bodyPr>
          <a:lstStyle/>
          <a:p>
            <a:r>
              <a:rPr lang="en-US" sz="900" dirty="0" smtClean="0">
                <a:solidFill>
                  <a:schemeClr val="bg1">
                    <a:lumMod val="50000"/>
                  </a:schemeClr>
                </a:solidFill>
                <a:latin typeface="Century Gothic" pitchFamily="34" charset="0"/>
              </a:rPr>
              <a:t>ANDREW LICHTENSTEIN/CORBIS</a:t>
            </a:r>
            <a:endParaRPr lang="en-US" sz="900" dirty="0">
              <a:solidFill>
                <a:schemeClr val="bg1">
                  <a:lumMod val="50000"/>
                </a:schemeClr>
              </a:solidFill>
              <a:latin typeface="Century Gothic" pitchFamily="34" charset="0"/>
            </a:endParaRPr>
          </a:p>
        </p:txBody>
      </p:sp>
    </p:spTree>
    <p:extLst>
      <p:ext uri="{BB962C8B-B14F-4D97-AF65-F5344CB8AC3E}">
        <p14:creationId xmlns:p14="http://schemas.microsoft.com/office/powerpoint/2010/main" val="2332904804"/>
      </p:ext>
    </p:extLst>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hiang\Pictures\CoreEconomics - High Res Photos\Core3e_Chapter8\chiang_stone_coremicroeconomics_3e_high-res_micro_ch08-econ_ch08_08un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3999" cy="60197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3856" y="4712762"/>
            <a:ext cx="9157855" cy="1905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Oval 12"/>
          <p:cNvSpPr/>
          <p:nvPr/>
        </p:nvSpPr>
        <p:spPr>
          <a:xfrm>
            <a:off x="0" y="3299598"/>
            <a:ext cx="3017520" cy="301752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457200" y="2579162"/>
            <a:ext cx="3048000" cy="4355038"/>
          </a:xfrm>
          <a:prstGeom prst="rect">
            <a:avLst/>
          </a:prstGeom>
          <a:noFill/>
        </p:spPr>
        <p:txBody>
          <a:bodyPr wrap="square" rtlCol="0">
            <a:spAutoFit/>
          </a:bodyPr>
          <a:lstStyle/>
          <a:p>
            <a:r>
              <a:rPr lang="en-US" sz="27700" dirty="0" smtClean="0">
                <a:solidFill>
                  <a:prstClr val="white">
                    <a:lumMod val="85000"/>
                  </a:prstClr>
                </a:solidFill>
                <a:latin typeface="Century Gothic" panose="020B0502020202020204" pitchFamily="34" charset="0"/>
              </a:rPr>
              <a:t>3</a:t>
            </a:r>
            <a:endParaRPr lang="en-US" sz="27700" dirty="0">
              <a:solidFill>
                <a:prstClr val="black"/>
              </a:solidFill>
              <a:latin typeface="Century Gothic" panose="020B0502020202020204" pitchFamily="34" charset="0"/>
            </a:endParaRPr>
          </a:p>
        </p:txBody>
      </p:sp>
      <p:sp>
        <p:nvSpPr>
          <p:cNvPr id="11" name="TextBox 10"/>
          <p:cNvSpPr txBox="1"/>
          <p:nvPr/>
        </p:nvSpPr>
        <p:spPr>
          <a:xfrm>
            <a:off x="3047999" y="5067585"/>
            <a:ext cx="6019801" cy="1107996"/>
          </a:xfrm>
          <a:prstGeom prst="rect">
            <a:avLst/>
          </a:prstGeom>
          <a:noFill/>
        </p:spPr>
        <p:txBody>
          <a:bodyPr wrap="square" rtlCol="0">
            <a:spAutoFit/>
          </a:bodyPr>
          <a:lstStyle/>
          <a:p>
            <a:r>
              <a:rPr lang="en-US" sz="3300" dirty="0" smtClean="0">
                <a:solidFill>
                  <a:prstClr val="white"/>
                </a:solidFill>
                <a:latin typeface="Century Gothic" pitchFamily="34" charset="0"/>
              </a:rPr>
              <a:t>SPECIALIZATION LEADS TO GAINS FOR ALL INVOLVED.</a:t>
            </a:r>
            <a:endParaRPr lang="en-US" sz="3300" dirty="0">
              <a:solidFill>
                <a:prstClr val="white"/>
              </a:solidFill>
              <a:latin typeface="Century Gothic"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19</a:t>
            </a:fld>
            <a:endParaRPr lang="en-US" sz="1100" dirty="0">
              <a:solidFill>
                <a:schemeClr val="bg1"/>
              </a:solidFill>
              <a:latin typeface="Century Gothic" panose="020B0502020202020204" pitchFamily="34" charset="0"/>
            </a:endParaRPr>
          </a:p>
        </p:txBody>
      </p:sp>
      <p:sp>
        <p:nvSpPr>
          <p:cNvPr id="9" name="TextBox 8"/>
          <p:cNvSpPr txBox="1"/>
          <p:nvPr/>
        </p:nvSpPr>
        <p:spPr>
          <a:xfrm>
            <a:off x="8915400" y="0"/>
            <a:ext cx="323165" cy="1884640"/>
          </a:xfrm>
          <a:prstGeom prst="rect">
            <a:avLst/>
          </a:prstGeom>
          <a:noFill/>
        </p:spPr>
        <p:txBody>
          <a:bodyPr vert="vert270" wrap="square" rtlCol="0">
            <a:spAutoFit/>
          </a:bodyPr>
          <a:lstStyle/>
          <a:p>
            <a:r>
              <a:rPr lang="en-US" sz="900" dirty="0" smtClean="0">
                <a:solidFill>
                  <a:schemeClr val="tx1">
                    <a:lumMod val="75000"/>
                    <a:lumOff val="25000"/>
                  </a:schemeClr>
                </a:solidFill>
                <a:latin typeface="Century Gothic" pitchFamily="34" charset="0"/>
              </a:rPr>
              <a:t>AGSTOCK IMAGES, INC./ALAMY</a:t>
            </a:r>
            <a:endParaRPr lang="en-US" sz="900" dirty="0">
              <a:solidFill>
                <a:schemeClr val="tx1">
                  <a:lumMod val="75000"/>
                  <a:lumOff val="25000"/>
                </a:schemeClr>
              </a:solidFill>
              <a:latin typeface="Century Gothic" pitchFamily="34" charset="0"/>
            </a:endParaRPr>
          </a:p>
        </p:txBody>
      </p:sp>
    </p:spTree>
    <p:extLst>
      <p:ext uri="{BB962C8B-B14F-4D97-AF65-F5344CB8AC3E}">
        <p14:creationId xmlns:p14="http://schemas.microsoft.com/office/powerpoint/2010/main" val="3512343218"/>
      </p:ext>
    </p:extLst>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774" y="426720"/>
            <a:ext cx="6646025" cy="594360"/>
          </a:xfrm>
          <a:prstGeom prst="roundRect">
            <a:avLst>
              <a:gd name="adj" fmla="val 13721"/>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
          <p:cNvSpPr txBox="1">
            <a:spLocks/>
          </p:cNvSpPr>
          <p:nvPr/>
        </p:nvSpPr>
        <p:spPr>
          <a:xfrm>
            <a:off x="579120" y="990600"/>
            <a:ext cx="7802880" cy="53340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endParaRPr lang="en-US" sz="2800" dirty="0" smtClean="0"/>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Explain how </a:t>
            </a:r>
            <a:r>
              <a:rPr lang="en-US" sz="2600" dirty="0" smtClean="0">
                <a:solidFill>
                  <a:schemeClr val="accent6"/>
                </a:solidFill>
                <a:latin typeface="Arial" panose="020B0604020202020204" pitchFamily="34" charset="0"/>
                <a:cs typeface="Arial" panose="020B0604020202020204" pitchFamily="34" charset="0"/>
              </a:rPr>
              <a:t>economic analysis</a:t>
            </a:r>
            <a:r>
              <a:rPr lang="en-US" sz="2600" dirty="0">
                <a:solidFill>
                  <a:schemeClr val="accent6"/>
                </a:solidFill>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can be used in decision making.</a:t>
            </a:r>
            <a:endParaRPr lang="en-US" sz="2600" dirty="0" smtClean="0">
              <a:solidFill>
                <a:schemeClr val="accent6"/>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Differentiate between </a:t>
            </a:r>
            <a:r>
              <a:rPr lang="en-US" sz="2600" dirty="0" smtClean="0">
                <a:solidFill>
                  <a:schemeClr val="accent6"/>
                </a:solidFill>
                <a:latin typeface="Arial" panose="020B0604020202020204" pitchFamily="34" charset="0"/>
                <a:cs typeface="Arial" panose="020B0604020202020204" pitchFamily="34" charset="0"/>
              </a:rPr>
              <a:t>microeconomics </a:t>
            </a:r>
            <a:r>
              <a:rPr lang="en-US" sz="2600" dirty="0" smtClean="0">
                <a:latin typeface="Arial" panose="020B0604020202020204" pitchFamily="34" charset="0"/>
                <a:cs typeface="Arial" panose="020B0604020202020204" pitchFamily="34" charset="0"/>
              </a:rPr>
              <a:t>and</a:t>
            </a:r>
            <a:r>
              <a:rPr lang="en-US" sz="2600" dirty="0" smtClean="0">
                <a:solidFill>
                  <a:schemeClr val="accent6"/>
                </a:solidFill>
                <a:latin typeface="Arial" panose="020B0604020202020204" pitchFamily="34" charset="0"/>
                <a:cs typeface="Arial" panose="020B0604020202020204" pitchFamily="34" charset="0"/>
              </a:rPr>
              <a:t> macroeconomics</a:t>
            </a:r>
            <a:r>
              <a:rPr lang="en-US" sz="2600" dirty="0" smtClean="0">
                <a:latin typeface="Arial" panose="020B0604020202020204" pitchFamily="34" charset="0"/>
                <a:cs typeface="Arial" panose="020B0604020202020204" pitchFamily="34" charset="0"/>
              </a:rPr>
              <a:t>.</a:t>
            </a:r>
            <a:endParaRPr lang="en-US" sz="2600" dirty="0" smtClean="0">
              <a:solidFill>
                <a:schemeClr val="accent6"/>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Describe how economists use </a:t>
            </a:r>
            <a:r>
              <a:rPr lang="en-US" sz="2600" dirty="0" smtClean="0">
                <a:solidFill>
                  <a:schemeClr val="accent6"/>
                </a:solidFill>
                <a:latin typeface="Arial" panose="020B0604020202020204" pitchFamily="34" charset="0"/>
                <a:cs typeface="Arial" panose="020B0604020202020204" pitchFamily="34" charset="0"/>
              </a:rPr>
              <a:t>models</a:t>
            </a:r>
            <a:r>
              <a:rPr lang="en-US" sz="2600" dirty="0" smtClean="0">
                <a:latin typeface="Arial" panose="020B0604020202020204" pitchFamily="34" charset="0"/>
                <a:cs typeface="Arial" panose="020B0604020202020204" pitchFamily="34" charset="0"/>
              </a:rPr>
              <a:t>.</a:t>
            </a:r>
            <a:endParaRPr lang="en-US" sz="2600" dirty="0" smtClean="0">
              <a:solidFill>
                <a:srgbClr val="00B050"/>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Describe the </a:t>
            </a:r>
            <a:r>
              <a:rPr lang="en-US" sz="2600" i="1" dirty="0" smtClean="0">
                <a:solidFill>
                  <a:schemeClr val="accent6"/>
                </a:solidFill>
                <a:latin typeface="Arial" panose="020B0604020202020204" pitchFamily="34" charset="0"/>
                <a:cs typeface="Arial" panose="020B0604020202020204" pitchFamily="34" charset="0"/>
              </a:rPr>
              <a:t>ceteris paribus</a:t>
            </a:r>
            <a:r>
              <a:rPr lang="en-US" sz="2600" i="1" dirty="0" smtClean="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assumption.</a:t>
            </a:r>
            <a:endParaRPr lang="en-US" sz="2600" dirty="0" smtClean="0">
              <a:solidFill>
                <a:schemeClr val="accent6"/>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Discuss the difference between</a:t>
            </a:r>
            <a:r>
              <a:rPr lang="en-US" sz="2600" dirty="0" smtClean="0">
                <a:solidFill>
                  <a:schemeClr val="accent6"/>
                </a:solidFill>
                <a:latin typeface="Arial" panose="020B0604020202020204" pitchFamily="34" charset="0"/>
                <a:cs typeface="Arial" panose="020B0604020202020204" pitchFamily="34" charset="0"/>
              </a:rPr>
              <a:t> efficiency </a:t>
            </a:r>
            <a:r>
              <a:rPr lang="en-US" sz="2600" dirty="0" smtClean="0">
                <a:latin typeface="Arial" panose="020B0604020202020204" pitchFamily="34" charset="0"/>
                <a:cs typeface="Arial" panose="020B0604020202020204" pitchFamily="34" charset="0"/>
              </a:rPr>
              <a:t>and</a:t>
            </a:r>
            <a:r>
              <a:rPr lang="en-US" sz="2600" dirty="0" smtClean="0">
                <a:solidFill>
                  <a:schemeClr val="accent6"/>
                </a:solidFill>
                <a:latin typeface="Arial" panose="020B0604020202020204" pitchFamily="34" charset="0"/>
                <a:cs typeface="Arial" panose="020B0604020202020204" pitchFamily="34" charset="0"/>
              </a:rPr>
              <a:t> equity</a:t>
            </a:r>
            <a:r>
              <a:rPr lang="en-US" dirty="0" smtClean="0">
                <a:latin typeface="Arial" panose="020B0604020202020204" pitchFamily="34" charset="0"/>
                <a:cs typeface="Arial" panose="020B0604020202020204" pitchFamily="34" charset="0"/>
              </a:rPr>
              <a:t>.</a:t>
            </a:r>
          </a:p>
          <a:p>
            <a:pPr marL="457200" indent="-457200" algn="l">
              <a:buFont typeface="Wingdings" panose="05000000000000000000" pitchFamily="2" charset="2"/>
              <a:buChar char=""/>
              <a:defRPr/>
            </a:pPr>
            <a:r>
              <a:rPr lang="en-US" sz="2600" dirty="0">
                <a:latin typeface="Arial" panose="020B0604020202020204" pitchFamily="34" charset="0"/>
                <a:cs typeface="Arial" panose="020B0604020202020204" pitchFamily="34" charset="0"/>
              </a:rPr>
              <a:t>Describe </a:t>
            </a:r>
            <a:r>
              <a:rPr lang="en-US" sz="2600" dirty="0" smtClean="0">
                <a:latin typeface="Arial" panose="020B0604020202020204" pitchFamily="34" charset="0"/>
                <a:cs typeface="Arial" panose="020B0604020202020204" pitchFamily="34" charset="0"/>
              </a:rPr>
              <a:t>the </a:t>
            </a:r>
            <a:r>
              <a:rPr lang="en-US" sz="2600" dirty="0" smtClean="0">
                <a:solidFill>
                  <a:schemeClr val="accent6"/>
                </a:solidFill>
                <a:latin typeface="Arial" panose="020B0604020202020204" pitchFamily="34" charset="0"/>
                <a:cs typeface="Arial" panose="020B0604020202020204" pitchFamily="34" charset="0"/>
              </a:rPr>
              <a:t>key principles in economics</a:t>
            </a:r>
            <a:r>
              <a:rPr lang="en-US" sz="2600" dirty="0" smtClean="0">
                <a:latin typeface="Arial" panose="020B0604020202020204" pitchFamily="34" charset="0"/>
                <a:cs typeface="Arial" panose="020B0604020202020204" pitchFamily="34" charset="0"/>
              </a:rPr>
              <a:t>.</a:t>
            </a:r>
          </a:p>
          <a:p>
            <a:pPr marL="457200" indent="-457200" algn="l">
              <a:buFont typeface="Wingdings" panose="05000000000000000000" pitchFamily="2" charset="2"/>
              <a:buChar char=""/>
              <a:defRPr/>
            </a:pPr>
            <a:r>
              <a:rPr lang="en-US" sz="2600" dirty="0" smtClean="0">
                <a:latin typeface="Arial" panose="020B0604020202020204" pitchFamily="34" charset="0"/>
                <a:cs typeface="Arial" panose="020B0604020202020204" pitchFamily="34" charset="0"/>
              </a:rPr>
              <a:t>Apply the </a:t>
            </a:r>
            <a:r>
              <a:rPr lang="en-US" sz="2600" dirty="0">
                <a:solidFill>
                  <a:schemeClr val="accent6"/>
                </a:solidFill>
                <a:latin typeface="Arial" panose="020B0604020202020204" pitchFamily="34" charset="0"/>
                <a:cs typeface="Arial" panose="020B0604020202020204" pitchFamily="34" charset="0"/>
              </a:rPr>
              <a:t>key principles in </a:t>
            </a:r>
            <a:r>
              <a:rPr lang="en-US" sz="2600" dirty="0" smtClean="0">
                <a:solidFill>
                  <a:schemeClr val="accent6"/>
                </a:solidFill>
                <a:latin typeface="Arial" panose="020B0604020202020204" pitchFamily="34" charset="0"/>
                <a:cs typeface="Arial" panose="020B0604020202020204" pitchFamily="34" charset="0"/>
              </a:rPr>
              <a:t>economics</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to situations faced in everyday life.</a:t>
            </a:r>
            <a:endParaRPr lang="en-US" altLang="en-US" sz="3200" dirty="0">
              <a:solidFill>
                <a:srgbClr val="008000"/>
              </a:solidFill>
              <a:latin typeface="Arial" charset="0"/>
              <a:cs typeface="Arial" charset="0"/>
            </a:endParaRPr>
          </a:p>
          <a:p>
            <a:pPr lvl="1">
              <a:buClr>
                <a:schemeClr val="tx1"/>
              </a:buClr>
            </a:pPr>
            <a:endParaRPr lang="en-US" altLang="en-US" sz="3200" dirty="0">
              <a:solidFill>
                <a:schemeClr val="accent2"/>
              </a:solidFill>
              <a:latin typeface="Arial" charset="0"/>
              <a:cs typeface="Arial" charset="0"/>
            </a:endParaRPr>
          </a:p>
        </p:txBody>
      </p:sp>
      <p:sp>
        <p:nvSpPr>
          <p:cNvPr id="7" name="TextBox 6"/>
          <p:cNvSpPr txBox="1"/>
          <p:nvPr/>
        </p:nvSpPr>
        <p:spPr>
          <a:xfrm>
            <a:off x="304800" y="420916"/>
            <a:ext cx="4557658" cy="600164"/>
          </a:xfrm>
          <a:prstGeom prst="rect">
            <a:avLst/>
          </a:prstGeom>
          <a:noFill/>
        </p:spPr>
        <p:txBody>
          <a:bodyPr wrap="none" rtlCol="0">
            <a:spAutoFit/>
          </a:bodyPr>
          <a:lstStyle/>
          <a:p>
            <a:r>
              <a:rPr lang="en-US" sz="3300" dirty="0" smtClean="0">
                <a:solidFill>
                  <a:schemeClr val="bg1"/>
                </a:solidFill>
                <a:latin typeface="Century Gothic" panose="020B0502020202020204" pitchFamily="34" charset="0"/>
              </a:rPr>
              <a:t>CHAPTER OBJECTIVES</a:t>
            </a:r>
            <a:endParaRPr lang="en-US" sz="3300" dirty="0">
              <a:solidFill>
                <a:schemeClr val="bg1"/>
              </a:solidFill>
              <a:latin typeface="Century Gothic" panose="020B0502020202020204"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65423175"/>
      </p:ext>
    </p:extLst>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724400" y="0"/>
            <a:ext cx="4419600" cy="5323732"/>
          </a:xfrm>
          <a:prstGeom prst="rect">
            <a:avLst/>
          </a:prstGeom>
        </p:spPr>
      </p:pic>
      <p:pic>
        <p:nvPicPr>
          <p:cNvPr id="7170" name="Picture 2" descr="C:\Users\chiang\Pictures\CoreEconomics - High Res Photos\Core3e_Chapter2\chiang_stone_coremicroeconomics_3e_high-res_micro_ch02-econ_ch02_02un14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4419600" cy="595423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856" y="4709160"/>
            <a:ext cx="9157855" cy="1905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0" y="4876800"/>
            <a:ext cx="9144000" cy="1615827"/>
          </a:xfrm>
          <a:prstGeom prst="rect">
            <a:avLst/>
          </a:prstGeom>
          <a:noFill/>
        </p:spPr>
        <p:txBody>
          <a:bodyPr wrap="square" rtlCol="0">
            <a:spAutoFit/>
          </a:bodyPr>
          <a:lstStyle/>
          <a:p>
            <a:pPr algn="ctr"/>
            <a:r>
              <a:rPr lang="en-US" sz="3300" dirty="0" smtClean="0">
                <a:solidFill>
                  <a:prstClr val="white"/>
                </a:solidFill>
                <a:latin typeface="Century Gothic" pitchFamily="34" charset="0"/>
              </a:rPr>
              <a:t>INDIVIDUALS TEND TO WORK IN CAREERS </a:t>
            </a:r>
          </a:p>
          <a:p>
            <a:pPr algn="ctr"/>
            <a:r>
              <a:rPr lang="en-US" sz="3300" dirty="0" smtClean="0">
                <a:solidFill>
                  <a:prstClr val="white"/>
                </a:solidFill>
                <a:latin typeface="Century Gothic" pitchFamily="34" charset="0"/>
              </a:rPr>
              <a:t>MOST SUITED TO THEM, SUCH AS </a:t>
            </a:r>
          </a:p>
          <a:p>
            <a:pPr algn="ctr"/>
            <a:r>
              <a:rPr lang="en-US" sz="3300" dirty="0" smtClean="0">
                <a:solidFill>
                  <a:prstClr val="white"/>
                </a:solidFill>
                <a:latin typeface="Century Gothic" pitchFamily="34" charset="0"/>
              </a:rPr>
              <a:t>COOKING OR MECHANICS.</a:t>
            </a:r>
            <a:endParaRPr lang="en-US" sz="3300" dirty="0">
              <a:solidFill>
                <a:prstClr val="white"/>
              </a:solidFill>
              <a:latin typeface="Century Gothic" pitchFamily="34" charset="0"/>
            </a:endParaRP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0" name="TextBox 9"/>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20</a:t>
            </a:fld>
            <a:endParaRPr lang="en-US" sz="1100" dirty="0">
              <a:solidFill>
                <a:schemeClr val="bg1"/>
              </a:solidFill>
              <a:latin typeface="Century Gothic" panose="020B0502020202020204" pitchFamily="34" charset="0"/>
            </a:endParaRPr>
          </a:p>
        </p:txBody>
      </p:sp>
      <p:sp>
        <p:nvSpPr>
          <p:cNvPr id="8" name="TextBox 7"/>
          <p:cNvSpPr txBox="1"/>
          <p:nvPr/>
        </p:nvSpPr>
        <p:spPr>
          <a:xfrm>
            <a:off x="4191000" y="-1"/>
            <a:ext cx="323165" cy="1656040"/>
          </a:xfrm>
          <a:prstGeom prst="rect">
            <a:avLst/>
          </a:prstGeom>
          <a:noFill/>
        </p:spPr>
        <p:txBody>
          <a:bodyPr vert="vert270" wrap="square" rtlCol="0">
            <a:spAutoFit/>
          </a:bodyPr>
          <a:lstStyle/>
          <a:p>
            <a:r>
              <a:rPr lang="en-US" sz="900" dirty="0" smtClean="0">
                <a:solidFill>
                  <a:schemeClr val="tx1">
                    <a:lumMod val="75000"/>
                    <a:lumOff val="25000"/>
                  </a:schemeClr>
                </a:solidFill>
                <a:latin typeface="Century Gothic" pitchFamily="34" charset="0"/>
              </a:rPr>
              <a:t>ZUMA WIRE SERVICE/ALAMY</a:t>
            </a:r>
            <a:endParaRPr lang="en-US" sz="900" dirty="0">
              <a:solidFill>
                <a:schemeClr val="tx1">
                  <a:lumMod val="75000"/>
                  <a:lumOff val="25000"/>
                </a:schemeClr>
              </a:solidFill>
              <a:latin typeface="Century Gothic" pitchFamily="34" charset="0"/>
            </a:endParaRPr>
          </a:p>
        </p:txBody>
      </p:sp>
      <p:sp>
        <p:nvSpPr>
          <p:cNvPr id="11" name="TextBox 10"/>
          <p:cNvSpPr txBox="1"/>
          <p:nvPr/>
        </p:nvSpPr>
        <p:spPr>
          <a:xfrm>
            <a:off x="8897035" y="2743200"/>
            <a:ext cx="323165" cy="1889955"/>
          </a:xfrm>
          <a:prstGeom prst="rect">
            <a:avLst/>
          </a:prstGeom>
          <a:noFill/>
        </p:spPr>
        <p:txBody>
          <a:bodyPr vert="vert270" wrap="square" rtlCol="0">
            <a:spAutoFit/>
          </a:bodyPr>
          <a:lstStyle/>
          <a:p>
            <a:r>
              <a:rPr lang="en-US" sz="900" dirty="0"/>
              <a:t>Tony Bock/</a:t>
            </a:r>
            <a:r>
              <a:rPr lang="en-US" sz="900" dirty="0" err="1"/>
              <a:t>TorontoStar</a:t>
            </a:r>
            <a:r>
              <a:rPr lang="en-US" sz="900" dirty="0"/>
              <a:t>/ZUMA Press</a:t>
            </a:r>
            <a:endParaRPr lang="en-US" sz="900" dirty="0">
              <a:solidFill>
                <a:schemeClr val="tx1">
                  <a:lumMod val="75000"/>
                  <a:lumOff val="25000"/>
                </a:schemeClr>
              </a:solidFill>
              <a:latin typeface="Century Gothic" pitchFamily="34" charset="0"/>
            </a:endParaRPr>
          </a:p>
        </p:txBody>
      </p:sp>
    </p:spTree>
    <p:extLst>
      <p:ext uri="{BB962C8B-B14F-4D97-AF65-F5344CB8AC3E}">
        <p14:creationId xmlns:p14="http://schemas.microsoft.com/office/powerpoint/2010/main" val="2252331519"/>
      </p:ext>
    </p:extLst>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chiang\Pictures\CoreEconomics - High Res Photos\Core3e_Chapter4\chiang_stone_coremicroeconomics_3e_high-res_micro_ch04-econ_ch04_04un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658368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3856" y="4709160"/>
            <a:ext cx="9157855" cy="1905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Oval 12"/>
          <p:cNvSpPr/>
          <p:nvPr/>
        </p:nvSpPr>
        <p:spPr>
          <a:xfrm>
            <a:off x="0" y="3311236"/>
            <a:ext cx="3017520" cy="301752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228600" y="2655362"/>
            <a:ext cx="3048000" cy="4355038"/>
          </a:xfrm>
          <a:prstGeom prst="rect">
            <a:avLst/>
          </a:prstGeom>
          <a:noFill/>
        </p:spPr>
        <p:txBody>
          <a:bodyPr wrap="square" rtlCol="0">
            <a:spAutoFit/>
          </a:bodyPr>
          <a:lstStyle/>
          <a:p>
            <a:r>
              <a:rPr lang="en-US" sz="27700" dirty="0">
                <a:solidFill>
                  <a:prstClr val="white">
                    <a:lumMod val="85000"/>
                  </a:prstClr>
                </a:solidFill>
                <a:latin typeface="Century Gothic" panose="020B0502020202020204" pitchFamily="34" charset="0"/>
              </a:rPr>
              <a:t>4</a:t>
            </a:r>
            <a:endParaRPr lang="en-US" sz="27700" dirty="0">
              <a:solidFill>
                <a:prstClr val="black"/>
              </a:solidFill>
              <a:latin typeface="Century Gothic" panose="020B0502020202020204" pitchFamily="34" charset="0"/>
            </a:endParaRPr>
          </a:p>
        </p:txBody>
      </p:sp>
      <p:sp>
        <p:nvSpPr>
          <p:cNvPr id="11" name="TextBox 10"/>
          <p:cNvSpPr txBox="1"/>
          <p:nvPr/>
        </p:nvSpPr>
        <p:spPr>
          <a:xfrm>
            <a:off x="3048000" y="4868986"/>
            <a:ext cx="5410200" cy="1615827"/>
          </a:xfrm>
          <a:prstGeom prst="rect">
            <a:avLst/>
          </a:prstGeom>
          <a:noFill/>
        </p:spPr>
        <p:txBody>
          <a:bodyPr wrap="square" rtlCol="0">
            <a:spAutoFit/>
          </a:bodyPr>
          <a:lstStyle/>
          <a:p>
            <a:r>
              <a:rPr lang="en-US" sz="3300" dirty="0" smtClean="0">
                <a:solidFill>
                  <a:prstClr val="white"/>
                </a:solidFill>
                <a:latin typeface="Century Gothic" pitchFamily="34" charset="0"/>
              </a:rPr>
              <a:t>PEOPLE RESPOND TO INCENTIVES, BOTH GOOD AND BAD.</a:t>
            </a:r>
            <a:endParaRPr lang="en-US" sz="3300" dirty="0">
              <a:solidFill>
                <a:prstClr val="white"/>
              </a:solidFill>
              <a:latin typeface="Century Gothic"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21</a:t>
            </a:fld>
            <a:endParaRPr lang="en-US" sz="1100" dirty="0">
              <a:solidFill>
                <a:schemeClr val="bg1"/>
              </a:solidFill>
              <a:latin typeface="Century Gothic" panose="020B0502020202020204" pitchFamily="34" charset="0"/>
            </a:endParaRPr>
          </a:p>
        </p:txBody>
      </p:sp>
      <p:sp>
        <p:nvSpPr>
          <p:cNvPr id="9" name="TextBox 8"/>
          <p:cNvSpPr txBox="1"/>
          <p:nvPr/>
        </p:nvSpPr>
        <p:spPr>
          <a:xfrm>
            <a:off x="8915400" y="3429000"/>
            <a:ext cx="323165" cy="1295400"/>
          </a:xfrm>
          <a:prstGeom prst="rect">
            <a:avLst/>
          </a:prstGeom>
          <a:noFill/>
        </p:spPr>
        <p:txBody>
          <a:bodyPr vert="vert270" wrap="square" rtlCol="0">
            <a:spAutoFit/>
          </a:bodyPr>
          <a:lstStyle/>
          <a:p>
            <a:r>
              <a:rPr lang="en-US" sz="900" dirty="0" smtClean="0">
                <a:solidFill>
                  <a:schemeClr val="bg1">
                    <a:lumMod val="50000"/>
                  </a:schemeClr>
                </a:solidFill>
                <a:latin typeface="Century Gothic" pitchFamily="34" charset="0"/>
              </a:rPr>
              <a:t>TIM PANNELL/CORBIS</a:t>
            </a:r>
            <a:endParaRPr lang="en-US" sz="900" dirty="0">
              <a:solidFill>
                <a:schemeClr val="bg1">
                  <a:lumMod val="50000"/>
                </a:schemeClr>
              </a:solidFill>
              <a:latin typeface="Century Gothic" pitchFamily="34" charset="0"/>
            </a:endParaRPr>
          </a:p>
        </p:txBody>
      </p:sp>
    </p:spTree>
    <p:extLst>
      <p:ext uri="{BB962C8B-B14F-4D97-AF65-F5344CB8AC3E}">
        <p14:creationId xmlns:p14="http://schemas.microsoft.com/office/powerpoint/2010/main" val="1980513306"/>
      </p:ext>
    </p:extLst>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pp.figureone.com/clients/0002/projects/482001/data/482005/361UN09_20Bill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65836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856" y="4709160"/>
            <a:ext cx="9157855" cy="1905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0" y="4876800"/>
            <a:ext cx="9144000" cy="1615827"/>
          </a:xfrm>
          <a:prstGeom prst="rect">
            <a:avLst/>
          </a:prstGeom>
          <a:noFill/>
        </p:spPr>
        <p:txBody>
          <a:bodyPr wrap="square" rtlCol="0">
            <a:spAutoFit/>
          </a:bodyPr>
          <a:lstStyle/>
          <a:p>
            <a:pPr algn="ctr"/>
            <a:r>
              <a:rPr lang="en-US" sz="3300" dirty="0" smtClean="0">
                <a:solidFill>
                  <a:prstClr val="white"/>
                </a:solidFill>
                <a:latin typeface="Century Gothic" pitchFamily="34" charset="0"/>
              </a:rPr>
              <a:t>WOULD YOU PICK UP THIS $20 BILL? IS IT GREED, OR SIMPLY RESPONDING TO AN INCENTIVE, OR BOTH?</a:t>
            </a:r>
            <a:endParaRPr lang="en-US" sz="3300" dirty="0">
              <a:solidFill>
                <a:prstClr val="white"/>
              </a:solidFill>
              <a:latin typeface="Century Gothic" pitchFamily="34" charset="0"/>
            </a:endParaRP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0" name="TextBox 9"/>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22</a:t>
            </a:fld>
            <a:endParaRPr lang="en-US" sz="1100" dirty="0">
              <a:solidFill>
                <a:schemeClr val="bg1"/>
              </a:solidFill>
              <a:latin typeface="Century Gothic" panose="020B0502020202020204" pitchFamily="34" charset="0"/>
            </a:endParaRPr>
          </a:p>
        </p:txBody>
      </p:sp>
      <p:sp>
        <p:nvSpPr>
          <p:cNvPr id="7" name="TextBox 6"/>
          <p:cNvSpPr txBox="1"/>
          <p:nvPr/>
        </p:nvSpPr>
        <p:spPr>
          <a:xfrm>
            <a:off x="8915400" y="-76200"/>
            <a:ext cx="323165" cy="914400"/>
          </a:xfrm>
          <a:prstGeom prst="rect">
            <a:avLst/>
          </a:prstGeom>
          <a:noFill/>
        </p:spPr>
        <p:txBody>
          <a:bodyPr vert="vert270" wrap="square" rtlCol="0">
            <a:spAutoFit/>
          </a:bodyPr>
          <a:lstStyle/>
          <a:p>
            <a:r>
              <a:rPr lang="en-US" sz="900" dirty="0" smtClean="0">
                <a:solidFill>
                  <a:schemeClr val="tx1">
                    <a:lumMod val="95000"/>
                    <a:lumOff val="5000"/>
                  </a:schemeClr>
                </a:solidFill>
                <a:latin typeface="Century Gothic" pitchFamily="34" charset="0"/>
              </a:rPr>
              <a:t>ERIC CHIANG</a:t>
            </a:r>
            <a:endParaRPr lang="en-US" sz="900" dirty="0">
              <a:solidFill>
                <a:schemeClr val="tx1">
                  <a:lumMod val="95000"/>
                  <a:lumOff val="5000"/>
                </a:schemeClr>
              </a:solidFill>
              <a:latin typeface="Century Gothic" pitchFamily="34" charset="0"/>
            </a:endParaRPr>
          </a:p>
        </p:txBody>
      </p:sp>
    </p:spTree>
    <p:extLst>
      <p:ext uri="{BB962C8B-B14F-4D97-AF65-F5344CB8AC3E}">
        <p14:creationId xmlns:p14="http://schemas.microsoft.com/office/powerpoint/2010/main" val="3237929840"/>
      </p:ext>
    </p:extLst>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app.figureone.com/clients/0002/projects/482001/data/482103/366UN09_2013-02-25_20_09_3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658368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3856" y="4712762"/>
            <a:ext cx="9157855" cy="1905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Oval 12"/>
          <p:cNvSpPr/>
          <p:nvPr/>
        </p:nvSpPr>
        <p:spPr>
          <a:xfrm>
            <a:off x="0" y="3299598"/>
            <a:ext cx="3017520" cy="301752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381000" y="2655362"/>
            <a:ext cx="3048000" cy="4355038"/>
          </a:xfrm>
          <a:prstGeom prst="rect">
            <a:avLst/>
          </a:prstGeom>
          <a:noFill/>
        </p:spPr>
        <p:txBody>
          <a:bodyPr wrap="square" rtlCol="0">
            <a:spAutoFit/>
          </a:bodyPr>
          <a:lstStyle/>
          <a:p>
            <a:r>
              <a:rPr lang="en-US" sz="27700" dirty="0">
                <a:solidFill>
                  <a:prstClr val="white">
                    <a:lumMod val="85000"/>
                  </a:prstClr>
                </a:solidFill>
                <a:latin typeface="Century Gothic" panose="020B0502020202020204" pitchFamily="34" charset="0"/>
              </a:rPr>
              <a:t>5</a:t>
            </a:r>
            <a:endParaRPr lang="en-US" sz="27700" dirty="0">
              <a:solidFill>
                <a:prstClr val="black"/>
              </a:solidFill>
              <a:latin typeface="Century Gothic" panose="020B0502020202020204" pitchFamily="34" charset="0"/>
            </a:endParaRPr>
          </a:p>
        </p:txBody>
      </p:sp>
      <p:sp>
        <p:nvSpPr>
          <p:cNvPr id="11" name="TextBox 10"/>
          <p:cNvSpPr txBox="1"/>
          <p:nvPr/>
        </p:nvSpPr>
        <p:spPr>
          <a:xfrm>
            <a:off x="3124200" y="4849535"/>
            <a:ext cx="5805056" cy="1615827"/>
          </a:xfrm>
          <a:prstGeom prst="rect">
            <a:avLst/>
          </a:prstGeom>
          <a:noFill/>
        </p:spPr>
        <p:txBody>
          <a:bodyPr wrap="square" rtlCol="0">
            <a:spAutoFit/>
          </a:bodyPr>
          <a:lstStyle/>
          <a:p>
            <a:r>
              <a:rPr lang="en-US" sz="3300" dirty="0" smtClean="0">
                <a:solidFill>
                  <a:prstClr val="white"/>
                </a:solidFill>
                <a:latin typeface="Century Gothic" pitchFamily="34" charset="0"/>
              </a:rPr>
              <a:t>RATIONAL BEHAVIOR REQUIRES THINKING ON </a:t>
            </a:r>
          </a:p>
          <a:p>
            <a:r>
              <a:rPr lang="en-US" sz="3300" dirty="0" smtClean="0">
                <a:solidFill>
                  <a:schemeClr val="bg1"/>
                </a:solidFill>
                <a:latin typeface="Century Gothic" pitchFamily="34" charset="0"/>
              </a:rPr>
              <a:t>THE MARGIN.</a:t>
            </a:r>
            <a:endParaRPr lang="en-US" sz="3300" dirty="0">
              <a:solidFill>
                <a:schemeClr val="bg1"/>
              </a:solidFill>
              <a:latin typeface="Century Gothic" pitchFamily="34" charset="0"/>
            </a:endParaRP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23</a:t>
            </a:fld>
            <a:endParaRPr lang="en-US" sz="1100" dirty="0">
              <a:solidFill>
                <a:schemeClr val="bg1"/>
              </a:solidFill>
              <a:latin typeface="Century Gothic" panose="020B0502020202020204" pitchFamily="34" charset="0"/>
            </a:endParaRPr>
          </a:p>
        </p:txBody>
      </p:sp>
      <p:sp>
        <p:nvSpPr>
          <p:cNvPr id="15" name="TextBox 14"/>
          <p:cNvSpPr txBox="1"/>
          <p:nvPr/>
        </p:nvSpPr>
        <p:spPr>
          <a:xfrm>
            <a:off x="8915400" y="3810000"/>
            <a:ext cx="323165" cy="914400"/>
          </a:xfrm>
          <a:prstGeom prst="rect">
            <a:avLst/>
          </a:prstGeom>
          <a:noFill/>
        </p:spPr>
        <p:txBody>
          <a:bodyPr vert="vert270" wrap="square" rtlCol="0">
            <a:spAutoFit/>
          </a:bodyPr>
          <a:lstStyle/>
          <a:p>
            <a:r>
              <a:rPr lang="en-US" sz="900" dirty="0" smtClean="0">
                <a:solidFill>
                  <a:schemeClr val="tx1">
                    <a:lumMod val="95000"/>
                    <a:lumOff val="5000"/>
                  </a:schemeClr>
                </a:solidFill>
                <a:latin typeface="Century Gothic" pitchFamily="34" charset="0"/>
              </a:rPr>
              <a:t>ERIC CHIANG</a:t>
            </a:r>
            <a:endParaRPr lang="en-US" sz="900" dirty="0">
              <a:solidFill>
                <a:schemeClr val="tx1">
                  <a:lumMod val="95000"/>
                  <a:lumOff val="5000"/>
                </a:schemeClr>
              </a:solidFill>
              <a:latin typeface="Century Gothic" pitchFamily="34" charset="0"/>
            </a:endParaRPr>
          </a:p>
        </p:txBody>
      </p:sp>
    </p:spTree>
    <p:extLst>
      <p:ext uri="{BB962C8B-B14F-4D97-AF65-F5344CB8AC3E}">
        <p14:creationId xmlns:p14="http://schemas.microsoft.com/office/powerpoint/2010/main" val="336856803"/>
      </p:ext>
    </p:extLst>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app.figureone.com/clients/0002/projects/482001/data/482103/366UN09_2013-02-25_20_09_3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65836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856" y="4876800"/>
            <a:ext cx="9157855" cy="173736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1" y="5029200"/>
            <a:ext cx="9144000" cy="1477328"/>
          </a:xfrm>
          <a:prstGeom prst="rect">
            <a:avLst/>
          </a:prstGeom>
          <a:noFill/>
        </p:spPr>
        <p:txBody>
          <a:bodyPr wrap="square" rtlCol="0">
            <a:spAutoFit/>
          </a:bodyPr>
          <a:lstStyle/>
          <a:p>
            <a:pPr algn="ctr"/>
            <a:r>
              <a:rPr lang="en-US" sz="3000" dirty="0" smtClean="0">
                <a:solidFill>
                  <a:prstClr val="white"/>
                </a:solidFill>
                <a:latin typeface="Century Gothic" pitchFamily="34" charset="0"/>
              </a:rPr>
              <a:t>AT AN ALL-YOU-CAN-EAT BUFFET, COMPARE THE BENEFIT OF ONE MORE PLATE OF FOOD TO THE COSTS (BLOATING, WEIGHT GAIN).</a:t>
            </a:r>
            <a:endParaRPr lang="en-US" sz="3000" dirty="0">
              <a:solidFill>
                <a:prstClr val="white"/>
              </a:solidFill>
              <a:latin typeface="Century Gothic" pitchFamily="34" charset="0"/>
            </a:endParaRP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0" name="TextBox 9"/>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24</a:t>
            </a:fld>
            <a:endParaRPr lang="en-US" sz="1100" dirty="0">
              <a:solidFill>
                <a:schemeClr val="bg1"/>
              </a:solidFill>
              <a:latin typeface="Century Gothic" panose="020B0502020202020204" pitchFamily="34" charset="0"/>
            </a:endParaRPr>
          </a:p>
        </p:txBody>
      </p:sp>
      <p:sp>
        <p:nvSpPr>
          <p:cNvPr id="11" name="TextBox 10"/>
          <p:cNvSpPr txBox="1"/>
          <p:nvPr/>
        </p:nvSpPr>
        <p:spPr>
          <a:xfrm>
            <a:off x="8915400" y="3810000"/>
            <a:ext cx="323165" cy="914400"/>
          </a:xfrm>
          <a:prstGeom prst="rect">
            <a:avLst/>
          </a:prstGeom>
          <a:noFill/>
        </p:spPr>
        <p:txBody>
          <a:bodyPr vert="vert270" wrap="square" rtlCol="0">
            <a:spAutoFit/>
          </a:bodyPr>
          <a:lstStyle/>
          <a:p>
            <a:r>
              <a:rPr lang="en-US" sz="900" dirty="0" smtClean="0">
                <a:solidFill>
                  <a:schemeClr val="tx1">
                    <a:lumMod val="95000"/>
                    <a:lumOff val="5000"/>
                  </a:schemeClr>
                </a:solidFill>
                <a:latin typeface="Century Gothic" pitchFamily="34" charset="0"/>
              </a:rPr>
              <a:t>ERIC CHIANG</a:t>
            </a:r>
            <a:endParaRPr lang="en-US" sz="900" dirty="0">
              <a:solidFill>
                <a:schemeClr val="tx1">
                  <a:lumMod val="95000"/>
                  <a:lumOff val="5000"/>
                </a:schemeClr>
              </a:solidFill>
              <a:latin typeface="Century Gothic" pitchFamily="34" charset="0"/>
            </a:endParaRPr>
          </a:p>
        </p:txBody>
      </p:sp>
    </p:spTree>
    <p:extLst>
      <p:ext uri="{BB962C8B-B14F-4D97-AF65-F5344CB8AC3E}">
        <p14:creationId xmlns:p14="http://schemas.microsoft.com/office/powerpoint/2010/main" val="1145378307"/>
      </p:ext>
    </p:extLst>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hiang\Pictures\CoreEconomics - High Res Photos\Core3e_Chapter16\chiang_stone_coremicroeconomics_3e_high-res_micro_ch16-econ_ch26_26un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566166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3856" y="4709160"/>
            <a:ext cx="9157855" cy="1905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Oval 12"/>
          <p:cNvSpPr/>
          <p:nvPr/>
        </p:nvSpPr>
        <p:spPr>
          <a:xfrm>
            <a:off x="0" y="3311236"/>
            <a:ext cx="3017520" cy="301752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381000" y="2655362"/>
            <a:ext cx="3048000" cy="4355038"/>
          </a:xfrm>
          <a:prstGeom prst="rect">
            <a:avLst/>
          </a:prstGeom>
          <a:noFill/>
        </p:spPr>
        <p:txBody>
          <a:bodyPr wrap="square" rtlCol="0">
            <a:spAutoFit/>
          </a:bodyPr>
          <a:lstStyle/>
          <a:p>
            <a:r>
              <a:rPr lang="en-US" sz="27700" dirty="0">
                <a:solidFill>
                  <a:prstClr val="white">
                    <a:lumMod val="85000"/>
                  </a:prstClr>
                </a:solidFill>
                <a:latin typeface="Century Gothic" panose="020B0502020202020204" pitchFamily="34" charset="0"/>
              </a:rPr>
              <a:t>6</a:t>
            </a:r>
            <a:endParaRPr lang="en-US" sz="27700" dirty="0">
              <a:solidFill>
                <a:prstClr val="black"/>
              </a:solidFill>
              <a:latin typeface="Century Gothic" panose="020B0502020202020204" pitchFamily="34" charset="0"/>
            </a:endParaRPr>
          </a:p>
        </p:txBody>
      </p:sp>
      <p:sp>
        <p:nvSpPr>
          <p:cNvPr id="11" name="TextBox 10"/>
          <p:cNvSpPr txBox="1"/>
          <p:nvPr/>
        </p:nvSpPr>
        <p:spPr>
          <a:xfrm>
            <a:off x="3124200" y="4737318"/>
            <a:ext cx="6019799" cy="1815882"/>
          </a:xfrm>
          <a:prstGeom prst="rect">
            <a:avLst/>
          </a:prstGeom>
          <a:noFill/>
        </p:spPr>
        <p:txBody>
          <a:bodyPr wrap="square" rtlCol="0">
            <a:spAutoFit/>
          </a:bodyPr>
          <a:lstStyle/>
          <a:p>
            <a:r>
              <a:rPr lang="en-US" sz="2800" dirty="0" smtClean="0">
                <a:solidFill>
                  <a:prstClr val="white"/>
                </a:solidFill>
                <a:latin typeface="Century Gothic" pitchFamily="34" charset="0"/>
              </a:rPr>
              <a:t>MARKETS ARE GENERALLY EFFICIENT; WHEN THEY AREN’T, GOVERNMENT CAN SOMETIMES CORRECT THE FAILURE.</a:t>
            </a:r>
            <a:endParaRPr lang="en-US" sz="2800" dirty="0">
              <a:solidFill>
                <a:prstClr val="white"/>
              </a:solidFill>
              <a:latin typeface="Century Gothic" pitchFamily="34" charset="0"/>
            </a:endParaRP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25</a:t>
            </a:fld>
            <a:endParaRPr lang="en-US" sz="1100" dirty="0">
              <a:solidFill>
                <a:schemeClr val="bg1"/>
              </a:solidFill>
              <a:latin typeface="Century Gothic" panose="020B0502020202020204" pitchFamily="34" charset="0"/>
            </a:endParaRPr>
          </a:p>
        </p:txBody>
      </p:sp>
      <p:sp>
        <p:nvSpPr>
          <p:cNvPr id="15" name="TextBox 14"/>
          <p:cNvSpPr txBox="1"/>
          <p:nvPr/>
        </p:nvSpPr>
        <p:spPr>
          <a:xfrm>
            <a:off x="-76200" y="-21771"/>
            <a:ext cx="3447365" cy="230832"/>
          </a:xfrm>
          <a:prstGeom prst="rect">
            <a:avLst/>
          </a:prstGeom>
          <a:noFill/>
        </p:spPr>
        <p:txBody>
          <a:bodyPr vert="horz" wrap="square" rtlCol="0">
            <a:spAutoFit/>
          </a:bodyPr>
          <a:lstStyle/>
          <a:p>
            <a:r>
              <a:rPr lang="en-US" sz="900" dirty="0" smtClean="0">
                <a:solidFill>
                  <a:schemeClr val="bg1">
                    <a:lumMod val="50000"/>
                  </a:schemeClr>
                </a:solidFill>
                <a:latin typeface="Century Gothic" pitchFamily="34" charset="0"/>
              </a:rPr>
              <a:t>YURI ARCURS/AGE FOTOSTOCK</a:t>
            </a:r>
            <a:endParaRPr lang="en-US" sz="900" dirty="0">
              <a:solidFill>
                <a:schemeClr val="bg1">
                  <a:lumMod val="50000"/>
                </a:schemeClr>
              </a:solidFill>
              <a:latin typeface="Century Gothic" pitchFamily="34" charset="0"/>
            </a:endParaRPr>
          </a:p>
        </p:txBody>
      </p:sp>
    </p:spTree>
    <p:extLst>
      <p:ext uri="{BB962C8B-B14F-4D97-AF65-F5344CB8AC3E}">
        <p14:creationId xmlns:p14="http://schemas.microsoft.com/office/powerpoint/2010/main" val="3255836587"/>
      </p:ext>
    </p:extLst>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chiang\Pictures\CoreEconomics - High Res Photos\10UN01a_ESY-0000321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669280"/>
            <a:ext cx="9144000" cy="914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lumMod val="50000"/>
                </a:prstClr>
              </a:solidFill>
            </a:endParaRPr>
          </a:p>
        </p:txBody>
      </p:sp>
      <p:sp>
        <p:nvSpPr>
          <p:cNvPr id="9" name="Rectangle 8"/>
          <p:cNvSpPr/>
          <p:nvPr/>
        </p:nvSpPr>
        <p:spPr>
          <a:xfrm>
            <a:off x="0" y="5715000"/>
            <a:ext cx="9144000" cy="914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152401" y="5675293"/>
            <a:ext cx="8839200" cy="954107"/>
          </a:xfrm>
          <a:prstGeom prst="rect">
            <a:avLst/>
          </a:prstGeom>
          <a:noFill/>
        </p:spPr>
        <p:txBody>
          <a:bodyPr wrap="square" rtlCol="0">
            <a:spAutoFit/>
          </a:bodyPr>
          <a:lstStyle/>
          <a:p>
            <a:pPr algn="ctr"/>
            <a:r>
              <a:rPr lang="en-US" sz="2800" dirty="0" smtClean="0">
                <a:solidFill>
                  <a:prstClr val="white"/>
                </a:solidFill>
                <a:latin typeface="Century Gothic" pitchFamily="34" charset="0"/>
              </a:rPr>
              <a:t>PRIVATE MARKETS AND COMPETITION FORCE BUSINESSES TO BE EFFICIENT OR BE DRIVEN OUT.</a:t>
            </a:r>
            <a:endParaRPr lang="en-US" sz="2800" dirty="0">
              <a:solidFill>
                <a:prstClr val="white"/>
              </a:solidFill>
              <a:latin typeface="Century Gothic" pitchFamily="34" charset="0"/>
            </a:endParaRPr>
          </a:p>
        </p:txBody>
      </p:sp>
      <p:sp>
        <p:nvSpPr>
          <p:cNvPr id="7" name="TextBox 6"/>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8" name="TextBox 7"/>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26</a:t>
            </a:fld>
            <a:endParaRPr lang="en-US" sz="1100" dirty="0">
              <a:solidFill>
                <a:schemeClr val="bg1"/>
              </a:solidFill>
              <a:latin typeface="Century Gothic" panose="020B0502020202020204" pitchFamily="34" charset="0"/>
            </a:endParaRPr>
          </a:p>
        </p:txBody>
      </p:sp>
      <p:sp>
        <p:nvSpPr>
          <p:cNvPr id="11" name="TextBox 10"/>
          <p:cNvSpPr txBox="1"/>
          <p:nvPr/>
        </p:nvSpPr>
        <p:spPr>
          <a:xfrm>
            <a:off x="6988628" y="-21771"/>
            <a:ext cx="2209800" cy="230832"/>
          </a:xfrm>
          <a:prstGeom prst="rect">
            <a:avLst/>
          </a:prstGeom>
          <a:noFill/>
        </p:spPr>
        <p:txBody>
          <a:bodyPr vert="horz" wrap="square" rtlCol="0">
            <a:spAutoFit/>
          </a:bodyPr>
          <a:lstStyle/>
          <a:p>
            <a:r>
              <a:rPr lang="en-US" sz="900" dirty="0" smtClean="0">
                <a:solidFill>
                  <a:schemeClr val="tx1">
                    <a:lumMod val="65000"/>
                    <a:lumOff val="35000"/>
                  </a:schemeClr>
                </a:solidFill>
                <a:latin typeface="Century Gothic" pitchFamily="34" charset="0"/>
              </a:rPr>
              <a:t>CLAVER CARROLL/AGE FOTOSTOCK</a:t>
            </a:r>
            <a:endParaRPr lang="en-US" sz="900" dirty="0">
              <a:solidFill>
                <a:schemeClr val="tx1">
                  <a:lumMod val="65000"/>
                  <a:lumOff val="35000"/>
                </a:schemeClr>
              </a:solidFill>
              <a:latin typeface="Century Gothic" pitchFamily="34" charset="0"/>
            </a:endParaRPr>
          </a:p>
        </p:txBody>
      </p:sp>
    </p:spTree>
    <p:extLst>
      <p:ext uri="{BB962C8B-B14F-4D97-AF65-F5344CB8AC3E}">
        <p14:creationId xmlns:p14="http://schemas.microsoft.com/office/powerpoint/2010/main" val="786113392"/>
      </p:ext>
    </p:extLst>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chiang\Pictures\CoreEconomics - High Res Photos\ChCE3e_1UN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5836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3856" y="5669280"/>
            <a:ext cx="9157855" cy="94848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Rectangle 1"/>
          <p:cNvSpPr/>
          <p:nvPr/>
        </p:nvSpPr>
        <p:spPr>
          <a:xfrm>
            <a:off x="0" y="5669280"/>
            <a:ext cx="9144000" cy="914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354330" y="5692140"/>
            <a:ext cx="8545401" cy="954107"/>
          </a:xfrm>
          <a:prstGeom prst="rect">
            <a:avLst/>
          </a:prstGeom>
          <a:noFill/>
        </p:spPr>
        <p:txBody>
          <a:bodyPr wrap="square" rtlCol="0">
            <a:spAutoFit/>
          </a:bodyPr>
          <a:lstStyle/>
          <a:p>
            <a:pPr algn="ctr"/>
            <a:r>
              <a:rPr lang="en-US" sz="2800" dirty="0" smtClean="0">
                <a:solidFill>
                  <a:prstClr val="white"/>
                </a:solidFill>
                <a:latin typeface="Century Gothic" pitchFamily="34" charset="0"/>
              </a:rPr>
              <a:t>MARKETS SOMETIMES RESULT IN UNDESIRABLE OUTCOMES, SUCH AS POLLUTION. </a:t>
            </a:r>
            <a:endParaRPr lang="en-US" sz="2800" dirty="0">
              <a:solidFill>
                <a:prstClr val="white"/>
              </a:solidFill>
              <a:latin typeface="Century Gothic" pitchFamily="34" charset="0"/>
            </a:endParaRPr>
          </a:p>
        </p:txBody>
      </p:sp>
      <p:sp>
        <p:nvSpPr>
          <p:cNvPr id="7" name="TextBox 6"/>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8" name="TextBox 7"/>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27</a:t>
            </a:fld>
            <a:endParaRPr lang="en-US" sz="1100" dirty="0">
              <a:solidFill>
                <a:schemeClr val="bg1"/>
              </a:solidFill>
              <a:latin typeface="Century Gothic" panose="020B0502020202020204" pitchFamily="34" charset="0"/>
            </a:endParaRPr>
          </a:p>
        </p:txBody>
      </p:sp>
      <p:sp>
        <p:nvSpPr>
          <p:cNvPr id="11" name="TextBox 10"/>
          <p:cNvSpPr txBox="1"/>
          <p:nvPr/>
        </p:nvSpPr>
        <p:spPr>
          <a:xfrm>
            <a:off x="8915399" y="-38099"/>
            <a:ext cx="323165" cy="1866899"/>
          </a:xfrm>
          <a:prstGeom prst="rect">
            <a:avLst/>
          </a:prstGeom>
          <a:noFill/>
        </p:spPr>
        <p:txBody>
          <a:bodyPr vert="vert270" wrap="square" rtlCol="0">
            <a:spAutoFit/>
          </a:bodyPr>
          <a:lstStyle/>
          <a:p>
            <a:r>
              <a:rPr lang="en-US" sz="900" dirty="0" smtClean="0">
                <a:solidFill>
                  <a:schemeClr val="tx1">
                    <a:lumMod val="50000"/>
                    <a:lumOff val="50000"/>
                  </a:schemeClr>
                </a:solidFill>
                <a:latin typeface="Century Gothic" pitchFamily="34" charset="0"/>
              </a:rPr>
              <a:t>AGE FOTOSTOCK/SUPERSTOCK</a:t>
            </a:r>
            <a:endParaRPr lang="en-US" sz="900" dirty="0">
              <a:solidFill>
                <a:schemeClr val="tx1">
                  <a:lumMod val="50000"/>
                  <a:lumOff val="50000"/>
                </a:schemeClr>
              </a:solidFill>
              <a:latin typeface="Century Gothic" pitchFamily="34" charset="0"/>
            </a:endParaRPr>
          </a:p>
        </p:txBody>
      </p:sp>
    </p:spTree>
    <p:extLst>
      <p:ext uri="{BB962C8B-B14F-4D97-AF65-F5344CB8AC3E}">
        <p14:creationId xmlns:p14="http://schemas.microsoft.com/office/powerpoint/2010/main" val="2531374768"/>
      </p:ext>
    </p:extLst>
  </p:cSld>
  <p:clrMapOvr>
    <a:masterClrMapping/>
  </p:clrMapOvr>
  <p:transition spd="slow">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553200"/>
          </a:xfrm>
          <a:prstGeom prst="rect">
            <a:avLst/>
          </a:prstGeom>
        </p:spPr>
      </p:pic>
      <p:sp>
        <p:nvSpPr>
          <p:cNvPr id="10" name="Rectangle 9"/>
          <p:cNvSpPr/>
          <p:nvPr/>
        </p:nvSpPr>
        <p:spPr>
          <a:xfrm>
            <a:off x="-13856" y="4712762"/>
            <a:ext cx="9157855" cy="1905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Oval 12"/>
          <p:cNvSpPr/>
          <p:nvPr/>
        </p:nvSpPr>
        <p:spPr>
          <a:xfrm>
            <a:off x="0" y="3299598"/>
            <a:ext cx="3017520" cy="301752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457200" y="2655362"/>
            <a:ext cx="3048000" cy="4355038"/>
          </a:xfrm>
          <a:prstGeom prst="rect">
            <a:avLst/>
          </a:prstGeom>
          <a:noFill/>
        </p:spPr>
        <p:txBody>
          <a:bodyPr wrap="square" rtlCol="0">
            <a:spAutoFit/>
          </a:bodyPr>
          <a:lstStyle/>
          <a:p>
            <a:r>
              <a:rPr lang="en-US" sz="27700" dirty="0">
                <a:solidFill>
                  <a:prstClr val="white">
                    <a:lumMod val="85000"/>
                  </a:prstClr>
                </a:solidFill>
                <a:latin typeface="Century Gothic" panose="020B0502020202020204" pitchFamily="34" charset="0"/>
              </a:rPr>
              <a:t>7</a:t>
            </a:r>
            <a:endParaRPr lang="en-US" sz="27700" dirty="0">
              <a:solidFill>
                <a:prstClr val="black"/>
              </a:solidFill>
              <a:latin typeface="Century Gothic" panose="020B0502020202020204" pitchFamily="34" charset="0"/>
            </a:endParaRPr>
          </a:p>
        </p:txBody>
      </p:sp>
      <p:sp>
        <p:nvSpPr>
          <p:cNvPr id="11" name="TextBox 10"/>
          <p:cNvSpPr txBox="1"/>
          <p:nvPr/>
        </p:nvSpPr>
        <p:spPr>
          <a:xfrm>
            <a:off x="3017520" y="4787592"/>
            <a:ext cx="6221044" cy="1815882"/>
          </a:xfrm>
          <a:prstGeom prst="rect">
            <a:avLst/>
          </a:prstGeom>
          <a:noFill/>
        </p:spPr>
        <p:txBody>
          <a:bodyPr wrap="square" rtlCol="0">
            <a:spAutoFit/>
          </a:bodyPr>
          <a:lstStyle/>
          <a:p>
            <a:r>
              <a:rPr lang="en-US" sz="2800" dirty="0" smtClean="0">
                <a:solidFill>
                  <a:prstClr val="white"/>
                </a:solidFill>
                <a:latin typeface="Century Gothic" pitchFamily="34" charset="0"/>
              </a:rPr>
              <a:t>ECONOMIC GROWTH, LOW UNEMPLOYMENT, AND LOW INFLATION ARE ECONOMIC GOALS THAT DO NOT ALWAYS COINCIDE.</a:t>
            </a:r>
            <a:endParaRPr lang="en-US" sz="2800" dirty="0">
              <a:solidFill>
                <a:prstClr val="white"/>
              </a:solidFill>
              <a:latin typeface="Century Gothic" pitchFamily="34" charset="0"/>
            </a:endParaRP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28</a:t>
            </a:fld>
            <a:endParaRPr lang="en-US" sz="1100" dirty="0">
              <a:solidFill>
                <a:schemeClr val="bg1"/>
              </a:solidFill>
              <a:latin typeface="Century Gothic" panose="020B0502020202020204" pitchFamily="34" charset="0"/>
            </a:endParaRPr>
          </a:p>
        </p:txBody>
      </p:sp>
      <p:sp>
        <p:nvSpPr>
          <p:cNvPr id="15" name="TextBox 14"/>
          <p:cNvSpPr txBox="1"/>
          <p:nvPr/>
        </p:nvSpPr>
        <p:spPr>
          <a:xfrm>
            <a:off x="8915399" y="-38099"/>
            <a:ext cx="323165" cy="1181099"/>
          </a:xfrm>
          <a:prstGeom prst="rect">
            <a:avLst/>
          </a:prstGeom>
          <a:noFill/>
        </p:spPr>
        <p:txBody>
          <a:bodyPr vert="vert270" wrap="square" rtlCol="0">
            <a:spAutoFit/>
          </a:bodyPr>
          <a:lstStyle/>
          <a:p>
            <a:r>
              <a:rPr lang="en-US" sz="900" dirty="0" smtClean="0">
                <a:solidFill>
                  <a:schemeClr val="bg1">
                    <a:lumMod val="85000"/>
                  </a:schemeClr>
                </a:solidFill>
                <a:latin typeface="Century Gothic" pitchFamily="34" charset="0"/>
              </a:rPr>
              <a:t>ZRS MANAGEMENT</a:t>
            </a:r>
            <a:endParaRPr lang="en-US" sz="900" dirty="0">
              <a:solidFill>
                <a:schemeClr val="bg1">
                  <a:lumMod val="85000"/>
                </a:schemeClr>
              </a:solidFill>
              <a:latin typeface="Century Gothic" pitchFamily="34" charset="0"/>
            </a:endParaRPr>
          </a:p>
        </p:txBody>
      </p:sp>
    </p:spTree>
    <p:extLst>
      <p:ext uri="{BB962C8B-B14F-4D97-AF65-F5344CB8AC3E}">
        <p14:creationId xmlns:p14="http://schemas.microsoft.com/office/powerpoint/2010/main" val="2939885489"/>
      </p:ext>
    </p:extLst>
  </p:cSld>
  <p:clrMapOvr>
    <a:masterClrMapping/>
  </p:clrMapOvr>
  <p:transition spd="slow">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chiang\Pictures\CoreEconomics 3e - Used\Chapter_25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3999" cy="658368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3856" y="4712762"/>
            <a:ext cx="9157855" cy="1905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Oval 12"/>
          <p:cNvSpPr/>
          <p:nvPr/>
        </p:nvSpPr>
        <p:spPr>
          <a:xfrm>
            <a:off x="0" y="3299598"/>
            <a:ext cx="3017520" cy="301752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457200" y="2655362"/>
            <a:ext cx="3048000" cy="4355038"/>
          </a:xfrm>
          <a:prstGeom prst="rect">
            <a:avLst/>
          </a:prstGeom>
          <a:noFill/>
        </p:spPr>
        <p:txBody>
          <a:bodyPr wrap="square" rtlCol="0">
            <a:spAutoFit/>
          </a:bodyPr>
          <a:lstStyle/>
          <a:p>
            <a:r>
              <a:rPr lang="en-US" sz="27700" dirty="0">
                <a:solidFill>
                  <a:prstClr val="white">
                    <a:lumMod val="85000"/>
                  </a:prstClr>
                </a:solidFill>
                <a:latin typeface="Century Gothic" panose="020B0502020202020204" pitchFamily="34" charset="0"/>
              </a:rPr>
              <a:t>8</a:t>
            </a:r>
            <a:endParaRPr lang="en-US" sz="27700" dirty="0">
              <a:solidFill>
                <a:prstClr val="black"/>
              </a:solidFill>
              <a:latin typeface="Century Gothic" panose="020B0502020202020204" pitchFamily="34" charset="0"/>
            </a:endParaRPr>
          </a:p>
        </p:txBody>
      </p:sp>
      <p:sp>
        <p:nvSpPr>
          <p:cNvPr id="11" name="TextBox 10"/>
          <p:cNvSpPr txBox="1"/>
          <p:nvPr/>
        </p:nvSpPr>
        <p:spPr>
          <a:xfrm>
            <a:off x="3200401" y="4861173"/>
            <a:ext cx="5943598" cy="1615827"/>
          </a:xfrm>
          <a:prstGeom prst="rect">
            <a:avLst/>
          </a:prstGeom>
          <a:noFill/>
        </p:spPr>
        <p:txBody>
          <a:bodyPr wrap="square" rtlCol="0">
            <a:spAutoFit/>
          </a:bodyPr>
          <a:lstStyle/>
          <a:p>
            <a:r>
              <a:rPr lang="en-US" sz="3300" dirty="0" smtClean="0">
                <a:solidFill>
                  <a:prstClr val="white"/>
                </a:solidFill>
                <a:latin typeface="Century Gothic" pitchFamily="34" charset="0"/>
              </a:rPr>
              <a:t>INSTITUTIONS AND HUMAN CREATIVITY HELP EXPLAIN THE WEALTH OF NATIONS.</a:t>
            </a:r>
            <a:endParaRPr lang="en-US" sz="3300" dirty="0">
              <a:solidFill>
                <a:prstClr val="white"/>
              </a:solidFill>
              <a:latin typeface="Century Gothic" pitchFamily="34" charset="0"/>
            </a:endParaRP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29</a:t>
            </a:fld>
            <a:endParaRPr lang="en-US" sz="1100" dirty="0">
              <a:solidFill>
                <a:schemeClr val="bg1"/>
              </a:solidFill>
              <a:latin typeface="Century Gothic" panose="020B0502020202020204" pitchFamily="34" charset="0"/>
            </a:endParaRPr>
          </a:p>
        </p:txBody>
      </p:sp>
      <p:sp>
        <p:nvSpPr>
          <p:cNvPr id="15" name="TextBox 14"/>
          <p:cNvSpPr txBox="1"/>
          <p:nvPr/>
        </p:nvSpPr>
        <p:spPr>
          <a:xfrm>
            <a:off x="8915399" y="-38099"/>
            <a:ext cx="323165" cy="1181099"/>
          </a:xfrm>
          <a:prstGeom prst="rect">
            <a:avLst/>
          </a:prstGeom>
          <a:noFill/>
        </p:spPr>
        <p:txBody>
          <a:bodyPr vert="vert270" wrap="square" rtlCol="0">
            <a:spAutoFit/>
          </a:bodyPr>
          <a:lstStyle/>
          <a:p>
            <a:r>
              <a:rPr lang="en-US" sz="900" dirty="0" smtClean="0">
                <a:solidFill>
                  <a:schemeClr val="bg1">
                    <a:lumMod val="85000"/>
                  </a:schemeClr>
                </a:solidFill>
                <a:latin typeface="Century Gothic" pitchFamily="34" charset="0"/>
              </a:rPr>
              <a:t>ZRS MANAGEMENT</a:t>
            </a:r>
            <a:endParaRPr lang="en-US" sz="900" dirty="0">
              <a:solidFill>
                <a:schemeClr val="bg1">
                  <a:lumMod val="85000"/>
                </a:schemeClr>
              </a:solidFill>
              <a:latin typeface="Century Gothic" pitchFamily="34" charset="0"/>
            </a:endParaRPr>
          </a:p>
        </p:txBody>
      </p:sp>
    </p:spTree>
    <p:extLst>
      <p:ext uri="{BB962C8B-B14F-4D97-AF65-F5344CB8AC3E}">
        <p14:creationId xmlns:p14="http://schemas.microsoft.com/office/powerpoint/2010/main" val="4133823620"/>
      </p:ext>
    </p:extLst>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chiang\Dropbox\Eric Chiang - Jeremys slide files\Core3e Pictures\ch11_11un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2"/>
            <a:ext cx="9144003" cy="6592824"/>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2727960" y="4048542"/>
            <a:ext cx="6035040" cy="2199858"/>
          </a:xfrm>
          <a:prstGeom prst="roundRect">
            <a:avLst>
              <a:gd name="adj" fmla="val 17482"/>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895600" y="4124742"/>
            <a:ext cx="5867400" cy="2123658"/>
          </a:xfrm>
          <a:prstGeom prst="rect">
            <a:avLst/>
          </a:prstGeom>
          <a:noFill/>
        </p:spPr>
        <p:txBody>
          <a:bodyPr wrap="square" rtlCol="0">
            <a:spAutoFit/>
          </a:bodyPr>
          <a:lstStyle/>
          <a:p>
            <a:r>
              <a:rPr lang="en-US" sz="3300" dirty="0" smtClean="0">
                <a:solidFill>
                  <a:schemeClr val="bg1"/>
                </a:solidFill>
                <a:latin typeface="Century Gothic" panose="020B0502020202020204" pitchFamily="34" charset="0"/>
              </a:rPr>
              <a:t>ECONOMICS IS IMPORTANT</a:t>
            </a:r>
          </a:p>
          <a:p>
            <a:pPr marL="457200" indent="-457200">
              <a:buFont typeface="Arial" panose="020B0604020202020204" pitchFamily="34" charset="0"/>
              <a:buChar char="•"/>
            </a:pPr>
            <a:r>
              <a:rPr lang="en-US" sz="3300" dirty="0" smtClean="0">
                <a:solidFill>
                  <a:schemeClr val="bg1"/>
                </a:solidFill>
                <a:latin typeface="Century Gothic" panose="020B0502020202020204" pitchFamily="34" charset="0"/>
              </a:rPr>
              <a:t>FOR SCHOOL</a:t>
            </a:r>
          </a:p>
          <a:p>
            <a:pPr marL="457200" indent="-457200">
              <a:buFont typeface="Arial" panose="020B0604020202020204" pitchFamily="34" charset="0"/>
              <a:buChar char="•"/>
            </a:pPr>
            <a:r>
              <a:rPr lang="en-US" sz="3300" dirty="0" smtClean="0">
                <a:solidFill>
                  <a:schemeClr val="bg1"/>
                </a:solidFill>
                <a:latin typeface="Century Gothic" panose="020B0502020202020204" pitchFamily="34" charset="0"/>
              </a:rPr>
              <a:t>FOR WORK</a:t>
            </a:r>
          </a:p>
          <a:p>
            <a:pPr marL="457200" indent="-457200">
              <a:buFont typeface="Arial" panose="020B0604020202020204" pitchFamily="34" charset="0"/>
              <a:buChar char="•"/>
            </a:pPr>
            <a:r>
              <a:rPr lang="en-US" sz="3300" dirty="0" smtClean="0">
                <a:solidFill>
                  <a:schemeClr val="bg1"/>
                </a:solidFill>
                <a:latin typeface="Century Gothic" panose="020B0502020202020204" pitchFamily="34" charset="0"/>
              </a:rPr>
              <a:t>FOR LIFE</a:t>
            </a:r>
            <a:endParaRPr lang="en-US" sz="3300" dirty="0">
              <a:solidFill>
                <a:schemeClr val="bg1"/>
              </a:solidFill>
              <a:latin typeface="Century Gothic" panose="020B0502020202020204" pitchFamily="34" charset="0"/>
            </a:endParaRPr>
          </a:p>
        </p:txBody>
      </p:sp>
      <p:sp>
        <p:nvSpPr>
          <p:cNvPr id="9" name="TextBox 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2" name="TextBox 1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a:t>
            </a:fld>
            <a:endParaRPr lang="en-US" sz="1100" dirty="0">
              <a:solidFill>
                <a:schemeClr val="bg1"/>
              </a:solidFill>
              <a:latin typeface="Century Gothic" panose="020B0502020202020204" pitchFamily="34" charset="0"/>
            </a:endParaRPr>
          </a:p>
        </p:txBody>
      </p:sp>
      <p:sp>
        <p:nvSpPr>
          <p:cNvPr id="7" name="TextBox 6"/>
          <p:cNvSpPr txBox="1"/>
          <p:nvPr/>
        </p:nvSpPr>
        <p:spPr>
          <a:xfrm>
            <a:off x="8915400" y="0"/>
            <a:ext cx="323165" cy="2494240"/>
          </a:xfrm>
          <a:prstGeom prst="rect">
            <a:avLst/>
          </a:prstGeom>
          <a:noFill/>
        </p:spPr>
        <p:txBody>
          <a:bodyPr vert="vert270" wrap="square" rtlCol="0">
            <a:spAutoFit/>
          </a:bodyPr>
          <a:lstStyle/>
          <a:p>
            <a:r>
              <a:rPr lang="en-US" sz="900" dirty="0" smtClean="0">
                <a:solidFill>
                  <a:schemeClr val="bg1">
                    <a:lumMod val="65000"/>
                  </a:schemeClr>
                </a:solidFill>
                <a:latin typeface="Century Gothic" pitchFamily="34" charset="0"/>
              </a:rPr>
              <a:t>WAVEBREAKMEDIA LTD/DREAMSTIME.COM</a:t>
            </a:r>
            <a:endParaRPr lang="en-US" sz="900" dirty="0">
              <a:solidFill>
                <a:schemeClr val="bg1">
                  <a:lumMod val="65000"/>
                </a:schemeClr>
              </a:solidFill>
              <a:latin typeface="Century Gothic" pitchFamily="34" charset="0"/>
            </a:endParaRPr>
          </a:p>
        </p:txBody>
      </p:sp>
    </p:spTree>
    <p:extLst>
      <p:ext uri="{BB962C8B-B14F-4D97-AF65-F5344CB8AC3E}">
        <p14:creationId xmlns:p14="http://schemas.microsoft.com/office/powerpoint/2010/main" val="364278459"/>
      </p:ext>
    </p:extLst>
  </p:cSld>
  <p:clrMapOvr>
    <a:masterClrMapping/>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ound Diagonal Corner Rectangle 53"/>
          <p:cNvSpPr/>
          <p:nvPr/>
        </p:nvSpPr>
        <p:spPr>
          <a:xfrm>
            <a:off x="152400" y="2743200"/>
            <a:ext cx="3124200" cy="718070"/>
          </a:xfrm>
          <a:prstGeom prst="round2DiagRect">
            <a:avLst>
              <a:gd name="adj1" fmla="val 50000"/>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152400" y="2840625"/>
            <a:ext cx="3124200" cy="523220"/>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KEY CONCEPTS</a:t>
            </a:r>
            <a:endParaRPr lang="en-US" sz="2800" dirty="0">
              <a:solidFill>
                <a:prstClr val="white"/>
              </a:solidFill>
              <a:latin typeface="Century Gothic" panose="020B0502020202020204" pitchFamily="34" charset="0"/>
            </a:endParaRPr>
          </a:p>
        </p:txBody>
      </p:sp>
      <p:sp>
        <p:nvSpPr>
          <p:cNvPr id="2" name="Left Brace 1"/>
          <p:cNvSpPr/>
          <p:nvPr/>
        </p:nvSpPr>
        <p:spPr>
          <a:xfrm>
            <a:off x="3352800" y="457200"/>
            <a:ext cx="838200" cy="5638799"/>
          </a:xfrm>
          <a:prstGeom prst="leftBrace">
            <a:avLst>
              <a:gd name="adj1" fmla="val 17911"/>
              <a:gd name="adj2" fmla="val 45693"/>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8" name="Content Placeholder 2"/>
          <p:cNvSpPr txBox="1">
            <a:spLocks/>
          </p:cNvSpPr>
          <p:nvPr/>
        </p:nvSpPr>
        <p:spPr>
          <a:xfrm>
            <a:off x="4076699" y="457200"/>
            <a:ext cx="6196013" cy="5867400"/>
          </a:xfrm>
          <a:prstGeom prst="rect">
            <a:avLst/>
          </a:prstGeom>
          <a:ln>
            <a:miter lim="800000"/>
            <a:headEnd/>
            <a:tailEnd/>
          </a:ln>
          <a:extLst/>
        </p:spPr>
        <p:txBody>
          <a:bodyPr vert="horz" lIns="91440" tIns="45720" rIns="91440" bIns="45720" numCol="1"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US" sz="2800" dirty="0" smtClean="0">
                <a:solidFill>
                  <a:schemeClr val="tx1">
                    <a:lumMod val="65000"/>
                    <a:lumOff val="35000"/>
                  </a:schemeClr>
                </a:solidFill>
                <a:latin typeface="Arial" panose="020B0604020202020204" pitchFamily="34" charset="0"/>
                <a:cs typeface="Arial" panose="020B0604020202020204" pitchFamily="34" charset="0"/>
              </a:rPr>
              <a:t>Economics</a:t>
            </a:r>
          </a:p>
          <a:p>
            <a:pPr>
              <a:defRPr/>
            </a:pPr>
            <a:r>
              <a:rPr lang="en-US" sz="2800" dirty="0" smtClean="0">
                <a:solidFill>
                  <a:schemeClr val="tx1">
                    <a:lumMod val="65000"/>
                    <a:lumOff val="35000"/>
                  </a:schemeClr>
                </a:solidFill>
                <a:latin typeface="Arial" panose="020B0604020202020204" pitchFamily="34" charset="0"/>
                <a:cs typeface="Arial" panose="020B0604020202020204" pitchFamily="34" charset="0"/>
              </a:rPr>
              <a:t>Scarcity</a:t>
            </a:r>
          </a:p>
          <a:p>
            <a:pPr>
              <a:defRPr/>
            </a:pPr>
            <a:r>
              <a:rPr lang="en-US" sz="2800" dirty="0" smtClean="0">
                <a:solidFill>
                  <a:schemeClr val="tx1">
                    <a:lumMod val="65000"/>
                    <a:lumOff val="35000"/>
                  </a:schemeClr>
                </a:solidFill>
                <a:latin typeface="Arial" panose="020B0604020202020204" pitchFamily="34" charset="0"/>
                <a:cs typeface="Arial" panose="020B0604020202020204" pitchFamily="34" charset="0"/>
              </a:rPr>
              <a:t>Incentives</a:t>
            </a:r>
          </a:p>
          <a:p>
            <a:pPr>
              <a:defRPr/>
            </a:pPr>
            <a:r>
              <a:rPr lang="en-US" sz="2800" dirty="0" smtClean="0">
                <a:solidFill>
                  <a:schemeClr val="tx1">
                    <a:lumMod val="65000"/>
                    <a:lumOff val="35000"/>
                  </a:schemeClr>
                </a:solidFill>
                <a:latin typeface="Arial" panose="020B0604020202020204" pitchFamily="34" charset="0"/>
                <a:cs typeface="Arial" panose="020B0604020202020204" pitchFamily="34" charset="0"/>
              </a:rPr>
              <a:t>Microeconomics</a:t>
            </a:r>
          </a:p>
          <a:p>
            <a:pPr>
              <a:defRPr/>
            </a:pPr>
            <a:r>
              <a:rPr lang="en-US" sz="2800" dirty="0" smtClean="0">
                <a:solidFill>
                  <a:schemeClr val="tx1">
                    <a:lumMod val="65000"/>
                    <a:lumOff val="35000"/>
                  </a:schemeClr>
                </a:solidFill>
                <a:latin typeface="Arial" panose="020B0604020202020204" pitchFamily="34" charset="0"/>
                <a:cs typeface="Arial" panose="020B0604020202020204" pitchFamily="34" charset="0"/>
              </a:rPr>
              <a:t>Macroeconomics</a:t>
            </a:r>
          </a:p>
          <a:p>
            <a:pPr>
              <a:defRPr/>
            </a:pPr>
            <a:r>
              <a:rPr lang="en-US" sz="2800" i="1" dirty="0" smtClean="0">
                <a:solidFill>
                  <a:schemeClr val="tx1">
                    <a:lumMod val="65000"/>
                    <a:lumOff val="35000"/>
                  </a:schemeClr>
                </a:solidFill>
                <a:latin typeface="Arial" panose="020B0604020202020204" pitchFamily="34" charset="0"/>
                <a:cs typeface="Arial" panose="020B0604020202020204" pitchFamily="34" charset="0"/>
              </a:rPr>
              <a:t>Ceteris </a:t>
            </a:r>
            <a:r>
              <a:rPr lang="en-US" sz="2800" i="1" dirty="0">
                <a:solidFill>
                  <a:schemeClr val="tx1">
                    <a:lumMod val="65000"/>
                    <a:lumOff val="35000"/>
                  </a:schemeClr>
                </a:solidFill>
                <a:latin typeface="Arial" panose="020B0604020202020204" pitchFamily="34" charset="0"/>
                <a:cs typeface="Arial" panose="020B0604020202020204" pitchFamily="34" charset="0"/>
              </a:rPr>
              <a:t>p</a:t>
            </a:r>
            <a:r>
              <a:rPr lang="en-US" sz="2800" i="1" dirty="0" smtClean="0">
                <a:solidFill>
                  <a:schemeClr val="tx1">
                    <a:lumMod val="65000"/>
                    <a:lumOff val="35000"/>
                  </a:schemeClr>
                </a:solidFill>
                <a:latin typeface="Arial" panose="020B0604020202020204" pitchFamily="34" charset="0"/>
                <a:cs typeface="Arial" panose="020B0604020202020204" pitchFamily="34" charset="0"/>
              </a:rPr>
              <a:t>aribus</a:t>
            </a:r>
          </a:p>
          <a:p>
            <a:pPr>
              <a:defRPr/>
            </a:pPr>
            <a:r>
              <a:rPr lang="en-US" sz="2800" dirty="0" smtClean="0">
                <a:solidFill>
                  <a:schemeClr val="tx1">
                    <a:lumMod val="65000"/>
                    <a:lumOff val="35000"/>
                  </a:schemeClr>
                </a:solidFill>
                <a:latin typeface="Arial" panose="020B0604020202020204" pitchFamily="34" charset="0"/>
                <a:cs typeface="Arial" panose="020B0604020202020204" pitchFamily="34" charset="0"/>
              </a:rPr>
              <a:t>Efficiency</a:t>
            </a:r>
          </a:p>
          <a:p>
            <a:pPr>
              <a:defRPr/>
            </a:pPr>
            <a:r>
              <a:rPr lang="en-US" sz="2800" dirty="0" smtClean="0">
                <a:solidFill>
                  <a:schemeClr val="tx1">
                    <a:lumMod val="65000"/>
                    <a:lumOff val="35000"/>
                  </a:schemeClr>
                </a:solidFill>
                <a:latin typeface="Arial" panose="020B0604020202020204" pitchFamily="34" charset="0"/>
                <a:cs typeface="Arial" panose="020B0604020202020204" pitchFamily="34" charset="0"/>
              </a:rPr>
              <a:t>Equity</a:t>
            </a:r>
          </a:p>
          <a:p>
            <a:pPr>
              <a:defRPr/>
            </a:pPr>
            <a:r>
              <a:rPr lang="en-US" sz="2800" dirty="0" smtClean="0">
                <a:solidFill>
                  <a:schemeClr val="tx1">
                    <a:lumMod val="65000"/>
                    <a:lumOff val="35000"/>
                  </a:schemeClr>
                </a:solidFill>
                <a:latin typeface="Arial" panose="020B0604020202020204" pitchFamily="34" charset="0"/>
                <a:cs typeface="Arial" panose="020B0604020202020204" pitchFamily="34" charset="0"/>
              </a:rPr>
              <a:t>Positive question</a:t>
            </a:r>
          </a:p>
          <a:p>
            <a:pPr>
              <a:defRPr/>
            </a:pPr>
            <a:r>
              <a:rPr lang="en-US" sz="2800" dirty="0" smtClean="0">
                <a:solidFill>
                  <a:schemeClr val="tx1">
                    <a:lumMod val="65000"/>
                    <a:lumOff val="35000"/>
                  </a:schemeClr>
                </a:solidFill>
                <a:latin typeface="Arial" panose="020B0604020202020204" pitchFamily="34" charset="0"/>
                <a:cs typeface="Arial" panose="020B0604020202020204" pitchFamily="34" charset="0"/>
              </a:rPr>
              <a:t>Normative question</a:t>
            </a:r>
          </a:p>
          <a:p>
            <a:pPr>
              <a:defRPr/>
            </a:pPr>
            <a:r>
              <a:rPr lang="en-US" sz="2800" dirty="0" smtClean="0">
                <a:solidFill>
                  <a:schemeClr val="tx1">
                    <a:lumMod val="65000"/>
                    <a:lumOff val="35000"/>
                  </a:schemeClr>
                </a:solidFill>
                <a:latin typeface="Arial" panose="020B0604020202020204" pitchFamily="34" charset="0"/>
                <a:cs typeface="Arial" panose="020B0604020202020204" pitchFamily="34" charset="0"/>
              </a:rPr>
              <a:t>Opportunity cost</a:t>
            </a: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30</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74067635"/>
      </p:ext>
    </p:extLst>
  </p:cSld>
  <p:clrMapOvr>
    <a:masterClrMapping/>
  </p:clrMapOvr>
  <p:transition spd="slow">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8077200" y="0"/>
            <a:ext cx="609600"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7543800" y="0"/>
            <a:ext cx="502920" cy="65793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752600" y="0"/>
            <a:ext cx="5746698"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0" y="0"/>
            <a:ext cx="8686800" cy="1233727"/>
          </a:xfrm>
          <a:prstGeom prst="round2DiagRect">
            <a:avLst>
              <a:gd name="adj1" fmla="val 30313"/>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152400" y="152400"/>
            <a:ext cx="8229600" cy="954107"/>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WHICH OF THE FOLLOWING IS A NORMATIVE QUESTION?</a:t>
            </a:r>
            <a:endParaRPr lang="en-US" sz="2800" dirty="0">
              <a:solidFill>
                <a:prstClr val="white"/>
              </a:solidFill>
              <a:latin typeface="Century Gothic" panose="020B0502020202020204" pitchFamily="34" charset="0"/>
            </a:endParaRPr>
          </a:p>
        </p:txBody>
      </p:sp>
      <p:sp>
        <p:nvSpPr>
          <p:cNvPr id="11" name="Oval 10"/>
          <p:cNvSpPr/>
          <p:nvPr/>
        </p:nvSpPr>
        <p:spPr>
          <a:xfrm>
            <a:off x="1402080" y="25450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2" name="Oval 11"/>
          <p:cNvSpPr/>
          <p:nvPr/>
        </p:nvSpPr>
        <p:spPr>
          <a:xfrm>
            <a:off x="1402080" y="35356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C</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1447800" y="15240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2179320" y="188976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28956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38862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144780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WHAT IS THE SPEED LIMIT ON CAMPUS?</a:t>
            </a:r>
            <a:endParaRPr lang="en-US" sz="2200" dirty="0">
              <a:solidFill>
                <a:prstClr val="white"/>
              </a:solidFill>
              <a:latin typeface="Century Gothic" panose="020B0502020202020204" pitchFamily="34" charset="0"/>
            </a:endParaRPr>
          </a:p>
        </p:txBody>
      </p:sp>
      <p:sp>
        <p:nvSpPr>
          <p:cNvPr id="18" name="Rectangle 17"/>
          <p:cNvSpPr/>
          <p:nvPr/>
        </p:nvSpPr>
        <p:spPr>
          <a:xfrm>
            <a:off x="2717482" y="243840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HOW MUCH DO TEXTBOOKS COST THIS TERM?</a:t>
            </a:r>
            <a:endParaRPr lang="en-US" sz="2200" dirty="0">
              <a:solidFill>
                <a:prstClr val="white"/>
              </a:solidFill>
              <a:latin typeface="Century Gothic" panose="020B0502020202020204" pitchFamily="34" charset="0"/>
            </a:endParaRPr>
          </a:p>
        </p:txBody>
      </p:sp>
      <p:sp>
        <p:nvSpPr>
          <p:cNvPr id="19" name="Rectangle 18"/>
          <p:cNvSpPr/>
          <p:nvPr/>
        </p:nvSpPr>
        <p:spPr>
          <a:xfrm>
            <a:off x="2712720" y="342900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SHOULD CHEWING GUM BE BANNED IN CLASSROOMS?</a:t>
            </a:r>
            <a:endParaRPr lang="en-US" sz="2200" dirty="0">
              <a:solidFill>
                <a:prstClr val="white"/>
              </a:solidFill>
              <a:latin typeface="Century Gothic" panose="020B0502020202020204" pitchFamily="34" charset="0"/>
            </a:endParaRPr>
          </a:p>
        </p:txBody>
      </p:sp>
      <p:sp>
        <p:nvSpPr>
          <p:cNvPr id="20" name="Oval 19"/>
          <p:cNvSpPr/>
          <p:nvPr/>
        </p:nvSpPr>
        <p:spPr>
          <a:xfrm>
            <a:off x="1402080" y="44958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D</a:t>
            </a:r>
            <a:endParaRPr lang="en-US" sz="4400" dirty="0">
              <a:solidFill>
                <a:prstClr val="black">
                  <a:lumMod val="50000"/>
                  <a:lumOff val="50000"/>
                </a:prstClr>
              </a:solidFill>
              <a:latin typeface="Century Gothic" panose="020B0502020202020204" pitchFamily="34" charset="0"/>
            </a:endParaRPr>
          </a:p>
        </p:txBody>
      </p:sp>
      <p:sp>
        <p:nvSpPr>
          <p:cNvPr id="21" name="Oval 20"/>
          <p:cNvSpPr/>
          <p:nvPr/>
        </p:nvSpPr>
        <p:spPr>
          <a:xfrm>
            <a:off x="1371600" y="54864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E</a:t>
            </a:r>
            <a:endParaRPr lang="en-US" sz="4400" dirty="0">
              <a:solidFill>
                <a:prstClr val="black">
                  <a:lumMod val="50000"/>
                  <a:lumOff val="50000"/>
                </a:prstClr>
              </a:solidFill>
              <a:latin typeface="Century Gothic" panose="020B0502020202020204" pitchFamily="34" charset="0"/>
            </a:endParaRPr>
          </a:p>
        </p:txBody>
      </p:sp>
      <p:cxnSp>
        <p:nvCxnSpPr>
          <p:cNvPr id="22" name="Straight Connector 21"/>
          <p:cNvCxnSpPr/>
          <p:nvPr/>
        </p:nvCxnSpPr>
        <p:spPr>
          <a:xfrm>
            <a:off x="2133600" y="48463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57400" y="58369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441960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HOW MUCH DOES STUDYING IMPROVE YOUR GRADE?</a:t>
            </a:r>
            <a:endParaRPr lang="en-US" sz="2200" dirty="0">
              <a:solidFill>
                <a:prstClr val="white"/>
              </a:solidFill>
              <a:latin typeface="Century Gothic" panose="020B0502020202020204" pitchFamily="34" charset="0"/>
            </a:endParaRPr>
          </a:p>
        </p:txBody>
      </p:sp>
      <p:sp>
        <p:nvSpPr>
          <p:cNvPr id="25" name="Rectangle 24"/>
          <p:cNvSpPr/>
          <p:nvPr/>
        </p:nvSpPr>
        <p:spPr>
          <a:xfrm>
            <a:off x="2712720" y="541020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WHEN IS THE NEXT HOME FOOTBALL GAME?</a:t>
            </a:r>
            <a:endParaRPr lang="en-US" sz="2200" dirty="0">
              <a:solidFill>
                <a:prstClr val="white"/>
              </a:solidFill>
              <a:latin typeface="Century Gothic" panose="020B0502020202020204" pitchFamily="34" charset="0"/>
            </a:endParaRPr>
          </a:p>
        </p:txBody>
      </p:sp>
      <p:sp>
        <p:nvSpPr>
          <p:cNvPr id="31" name="TextBox 30"/>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32" name="TextBox 31"/>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31</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61532807"/>
      </p:ext>
    </p:extLst>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hiang\Dropbox\Eric Chiang - Jeremys slide files\Core3e Pictures\ch12_12un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592824"/>
          </a:xfrm>
          <a:prstGeom prst="rect">
            <a:avLst/>
          </a:prstGeom>
          <a:noFill/>
          <a:extLst>
            <a:ext uri="{909E8E84-426E-40DD-AFC4-6F175D3DCCD1}">
              <a14:hiddenFill xmlns:a14="http://schemas.microsoft.com/office/drawing/2010/main">
                <a:solidFill>
                  <a:srgbClr val="FFFFFF"/>
                </a:solidFill>
              </a14:hiddenFill>
            </a:ext>
          </a:extLst>
        </p:spPr>
      </p:pic>
      <p:sp>
        <p:nvSpPr>
          <p:cNvPr id="12" name="Chevron 11"/>
          <p:cNvSpPr/>
          <p:nvPr/>
        </p:nvSpPr>
        <p:spPr>
          <a:xfrm rot="16200000">
            <a:off x="723900" y="622300"/>
            <a:ext cx="914400" cy="2057400"/>
          </a:xfrm>
          <a:prstGeom prst="chevron">
            <a:avLst>
              <a:gd name="adj" fmla="val 43074"/>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3" name="Rectangle 12"/>
          <p:cNvSpPr/>
          <p:nvPr/>
        </p:nvSpPr>
        <p:spPr>
          <a:xfrm>
            <a:off x="152400" y="0"/>
            <a:ext cx="2057400" cy="17018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ounded Rectangle 7"/>
          <p:cNvSpPr/>
          <p:nvPr/>
        </p:nvSpPr>
        <p:spPr>
          <a:xfrm>
            <a:off x="3962400" y="152400"/>
            <a:ext cx="4913534" cy="2477600"/>
          </a:xfrm>
          <a:prstGeom prst="roundRect">
            <a:avLst>
              <a:gd name="adj" fmla="val 10747"/>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990979" y="230831"/>
            <a:ext cx="4800600" cy="2246769"/>
          </a:xfrm>
          <a:prstGeom prst="rect">
            <a:avLst/>
          </a:prstGeom>
          <a:noFill/>
        </p:spPr>
        <p:txBody>
          <a:bodyPr wrap="square">
            <a:spAutoFit/>
          </a:bodyPr>
          <a:lstStyle/>
          <a:p>
            <a:pPr algn="ctr" fontAlgn="auto">
              <a:spcBef>
                <a:spcPts val="0"/>
              </a:spcBef>
              <a:spcAft>
                <a:spcPts val="0"/>
              </a:spcAft>
              <a:defRPr/>
            </a:pPr>
            <a:r>
              <a:rPr lang="en-US" sz="2800" dirty="0" smtClean="0">
                <a:solidFill>
                  <a:schemeClr val="tx1">
                    <a:lumMod val="65000"/>
                    <a:lumOff val="35000"/>
                  </a:schemeClr>
                </a:solidFill>
                <a:latin typeface="Century Gothic" pitchFamily="34" charset="0"/>
              </a:rPr>
              <a:t>WHAT ARE THE OPPORTUNITY COSTS OF GOING TO COLLEGE? IS IT WORTH IT? WHAT MIGHT CHANGE YOUR DECISION?</a:t>
            </a:r>
            <a:endParaRPr lang="en-US" sz="2800" dirty="0">
              <a:solidFill>
                <a:schemeClr val="tx1">
                  <a:lumMod val="65000"/>
                  <a:lumOff val="35000"/>
                </a:schemeClr>
              </a:solidFill>
              <a:latin typeface="Arial" pitchFamily="34" charset="0"/>
            </a:endParaRPr>
          </a:p>
        </p:txBody>
      </p:sp>
      <p:sp>
        <p:nvSpPr>
          <p:cNvPr id="11" name="Rectangle 13"/>
          <p:cNvSpPr>
            <a:spLocks noChangeArrowheads="1"/>
          </p:cNvSpPr>
          <p:nvPr/>
        </p:nvSpPr>
        <p:spPr bwMode="auto">
          <a:xfrm>
            <a:off x="-76200" y="1778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4000" b="1">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3600" b="1">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3200" b="1">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9pPr>
          </a:lstStyle>
          <a:p>
            <a:pPr algn="ctr" eaLnBrk="1" hangingPunct="1">
              <a:spcBef>
                <a:spcPct val="0"/>
              </a:spcBef>
              <a:buFontTx/>
              <a:buNone/>
            </a:pPr>
            <a:r>
              <a:rPr lang="en-US" altLang="en-US" sz="3100" b="0" dirty="0">
                <a:solidFill>
                  <a:srgbClr val="FFFFFF"/>
                </a:solidFill>
                <a:latin typeface="Century Gothic" pitchFamily="34" charset="0"/>
              </a:rPr>
              <a:t>PRACTICE QUESTION</a:t>
            </a:r>
          </a:p>
        </p:txBody>
      </p:sp>
      <p:sp>
        <p:nvSpPr>
          <p:cNvPr id="15" name="TextBox 14"/>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32</a:t>
            </a:fld>
            <a:endParaRPr lang="en-US" sz="1100" dirty="0">
              <a:solidFill>
                <a:schemeClr val="bg1"/>
              </a:solidFill>
              <a:latin typeface="Century Gothic" panose="020B0502020202020204" pitchFamily="34" charset="0"/>
            </a:endParaRPr>
          </a:p>
        </p:txBody>
      </p:sp>
      <p:sp>
        <p:nvSpPr>
          <p:cNvPr id="10" name="TextBox 9"/>
          <p:cNvSpPr txBox="1"/>
          <p:nvPr/>
        </p:nvSpPr>
        <p:spPr>
          <a:xfrm>
            <a:off x="-54429" y="6409454"/>
            <a:ext cx="2035629" cy="230832"/>
          </a:xfrm>
          <a:prstGeom prst="rect">
            <a:avLst/>
          </a:prstGeom>
          <a:noFill/>
        </p:spPr>
        <p:txBody>
          <a:bodyPr vert="horz" wrap="square" rtlCol="0">
            <a:spAutoFit/>
          </a:bodyPr>
          <a:lstStyle/>
          <a:p>
            <a:r>
              <a:rPr lang="en-US" sz="900" dirty="0" smtClean="0">
                <a:solidFill>
                  <a:schemeClr val="bg1">
                    <a:lumMod val="85000"/>
                  </a:schemeClr>
                </a:solidFill>
                <a:latin typeface="Century Gothic" pitchFamily="34" charset="0"/>
              </a:rPr>
              <a:t>LYNGBYVEJ/DREAMSTIME.COM</a:t>
            </a:r>
            <a:endParaRPr lang="en-US" sz="900" dirty="0">
              <a:solidFill>
                <a:schemeClr val="bg1">
                  <a:lumMod val="85000"/>
                </a:schemeClr>
              </a:solidFill>
              <a:latin typeface="Century Gothic" pitchFamily="34" charset="0"/>
            </a:endParaRPr>
          </a:p>
        </p:txBody>
      </p:sp>
    </p:spTree>
    <p:extLst>
      <p:ext uri="{BB962C8B-B14F-4D97-AF65-F5344CB8AC3E}">
        <p14:creationId xmlns:p14="http://schemas.microsoft.com/office/powerpoint/2010/main" val="1697799125"/>
      </p:ext>
    </p:extLst>
  </p:cSld>
  <p:clrMapOvr>
    <a:masterClrMapping/>
  </p:clrMapOvr>
  <p:transition spd="slow">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8077200" y="0"/>
            <a:ext cx="609600"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7543800" y="0"/>
            <a:ext cx="502920" cy="657938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752600" y="0"/>
            <a:ext cx="5746698"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0" y="0"/>
            <a:ext cx="8686800" cy="2133600"/>
          </a:xfrm>
          <a:prstGeom prst="round2DiagRect">
            <a:avLst>
              <a:gd name="adj1" fmla="val 30313"/>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152400" y="152400"/>
            <a:ext cx="8229600" cy="1815882"/>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IF YOU PAY $10 TO SEE A MOVIE AT A MULTISCREEN CINEMA, THEN SNEAK INTO A SECOND MOVIE WITHOUT PAYING, THE MARGINAL COST OF THE SECOND MOVIE IS:</a:t>
            </a:r>
            <a:endParaRPr lang="en-US" sz="2800" dirty="0">
              <a:solidFill>
                <a:prstClr val="white"/>
              </a:solidFill>
              <a:latin typeface="Century Gothic" panose="020B0502020202020204" pitchFamily="34" charset="0"/>
            </a:endParaRPr>
          </a:p>
        </p:txBody>
      </p:sp>
      <p:sp>
        <p:nvSpPr>
          <p:cNvPr id="11" name="Oval 10"/>
          <p:cNvSpPr/>
          <p:nvPr/>
        </p:nvSpPr>
        <p:spPr>
          <a:xfrm>
            <a:off x="1402080" y="35052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2" name="Oval 11"/>
          <p:cNvSpPr/>
          <p:nvPr/>
        </p:nvSpPr>
        <p:spPr>
          <a:xfrm>
            <a:off x="1402080" y="44958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C</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1447800" y="24841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2179320" y="284988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38557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48463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240792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prstClr val="white"/>
                </a:solidFill>
                <a:latin typeface="Century Gothic" panose="020B0502020202020204" pitchFamily="34" charset="0"/>
              </a:rPr>
              <a:t> $0.</a:t>
            </a:r>
            <a:endParaRPr lang="en-US" sz="3200" dirty="0">
              <a:solidFill>
                <a:prstClr val="white"/>
              </a:solidFill>
              <a:latin typeface="Century Gothic" panose="020B0502020202020204" pitchFamily="34" charset="0"/>
            </a:endParaRPr>
          </a:p>
        </p:txBody>
      </p:sp>
      <p:sp>
        <p:nvSpPr>
          <p:cNvPr id="18" name="Rectangle 17"/>
          <p:cNvSpPr/>
          <p:nvPr/>
        </p:nvSpPr>
        <p:spPr>
          <a:xfrm>
            <a:off x="2717482" y="339852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prstClr val="white"/>
                </a:solidFill>
                <a:latin typeface="Century Gothic" panose="020B0502020202020204" pitchFamily="34" charset="0"/>
              </a:rPr>
              <a:t> $5.</a:t>
            </a:r>
            <a:endParaRPr lang="en-US" sz="3200" dirty="0">
              <a:solidFill>
                <a:prstClr val="white"/>
              </a:solidFill>
              <a:latin typeface="Century Gothic" panose="020B0502020202020204" pitchFamily="34" charset="0"/>
            </a:endParaRPr>
          </a:p>
        </p:txBody>
      </p:sp>
      <p:sp>
        <p:nvSpPr>
          <p:cNvPr id="19" name="Rectangle 18"/>
          <p:cNvSpPr/>
          <p:nvPr/>
        </p:nvSpPr>
        <p:spPr>
          <a:xfrm>
            <a:off x="2712720" y="438912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prstClr val="white"/>
                </a:solidFill>
                <a:latin typeface="Century Gothic" panose="020B0502020202020204" pitchFamily="34" charset="0"/>
              </a:rPr>
              <a:t> $10.</a:t>
            </a:r>
            <a:endParaRPr lang="en-US" sz="3200" dirty="0">
              <a:solidFill>
                <a:prstClr val="white"/>
              </a:solidFill>
              <a:latin typeface="Century Gothic" panose="020B0502020202020204" pitchFamily="34" charset="0"/>
            </a:endParaRPr>
          </a:p>
        </p:txBody>
      </p:sp>
      <p:sp>
        <p:nvSpPr>
          <p:cNvPr id="20" name="Oval 19"/>
          <p:cNvSpPr/>
          <p:nvPr/>
        </p:nvSpPr>
        <p:spPr>
          <a:xfrm>
            <a:off x="1402080" y="54559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D</a:t>
            </a:r>
            <a:endParaRPr lang="en-US" sz="4400" dirty="0">
              <a:solidFill>
                <a:prstClr val="black">
                  <a:lumMod val="50000"/>
                  <a:lumOff val="50000"/>
                </a:prstClr>
              </a:solidFill>
              <a:latin typeface="Century Gothic" panose="020B0502020202020204" pitchFamily="34" charset="0"/>
            </a:endParaRPr>
          </a:p>
        </p:txBody>
      </p:sp>
      <p:cxnSp>
        <p:nvCxnSpPr>
          <p:cNvPr id="22" name="Straight Connector 21"/>
          <p:cNvCxnSpPr/>
          <p:nvPr/>
        </p:nvCxnSpPr>
        <p:spPr>
          <a:xfrm>
            <a:off x="2133600" y="580644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537972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prstClr val="white"/>
                </a:solidFill>
                <a:latin typeface="Century Gothic" panose="020B0502020202020204" pitchFamily="34" charset="0"/>
              </a:rPr>
              <a:t> $20.</a:t>
            </a:r>
            <a:endParaRPr lang="en-US" sz="3200" dirty="0">
              <a:solidFill>
                <a:prstClr val="white"/>
              </a:solidFill>
              <a:latin typeface="Century Gothic" panose="020B0502020202020204" pitchFamily="34" charset="0"/>
            </a:endParaRPr>
          </a:p>
        </p:txBody>
      </p:sp>
      <p:sp>
        <p:nvSpPr>
          <p:cNvPr id="23" name="TextBox 22"/>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25" name="TextBox 24"/>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33</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247634975"/>
      </p:ext>
    </p:extLst>
  </p:cSld>
  <p:clrMapOvr>
    <a:masterClrMapping/>
  </p:clrMapOvr>
  <p:transition spd="slow">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chiang\Dropbox\Eric Chiang - Jeremys slide files\Core3e Pictures\ch18_cotx18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9144002" cy="6583680"/>
          </a:xfrm>
          <a:prstGeom prst="rect">
            <a:avLst/>
          </a:prstGeom>
          <a:noFill/>
          <a:extLst>
            <a:ext uri="{909E8E84-426E-40DD-AFC4-6F175D3DCCD1}">
              <a14:hiddenFill xmlns:a14="http://schemas.microsoft.com/office/drawing/2010/main">
                <a:solidFill>
                  <a:srgbClr val="FFFFFF"/>
                </a:solidFill>
              </a14:hiddenFill>
            </a:ext>
          </a:extLst>
        </p:spPr>
      </p:pic>
      <p:sp>
        <p:nvSpPr>
          <p:cNvPr id="12" name="Chevron 11"/>
          <p:cNvSpPr/>
          <p:nvPr/>
        </p:nvSpPr>
        <p:spPr>
          <a:xfrm rot="16200000">
            <a:off x="723900" y="622300"/>
            <a:ext cx="914400" cy="2057400"/>
          </a:xfrm>
          <a:prstGeom prst="chevron">
            <a:avLst>
              <a:gd name="adj" fmla="val 43074"/>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3" name="Rectangle 12"/>
          <p:cNvSpPr/>
          <p:nvPr/>
        </p:nvSpPr>
        <p:spPr>
          <a:xfrm>
            <a:off x="152400" y="0"/>
            <a:ext cx="2057400" cy="170180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ounded Rectangle 7"/>
          <p:cNvSpPr/>
          <p:nvPr/>
        </p:nvSpPr>
        <p:spPr>
          <a:xfrm>
            <a:off x="200021" y="3923200"/>
            <a:ext cx="4913534" cy="2477600"/>
          </a:xfrm>
          <a:prstGeom prst="roundRect">
            <a:avLst>
              <a:gd name="adj" fmla="val 10747"/>
            </a:avLst>
          </a:prstGeom>
          <a:solidFill>
            <a:schemeClr val="accent6">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52400" y="3923199"/>
            <a:ext cx="4961155" cy="2492990"/>
          </a:xfrm>
          <a:prstGeom prst="rect">
            <a:avLst/>
          </a:prstGeom>
          <a:noFill/>
        </p:spPr>
        <p:txBody>
          <a:bodyPr wrap="square">
            <a:spAutoFit/>
          </a:bodyPr>
          <a:lstStyle/>
          <a:p>
            <a:pPr algn="ctr" fontAlgn="auto">
              <a:spcBef>
                <a:spcPts val="0"/>
              </a:spcBef>
              <a:spcAft>
                <a:spcPts val="0"/>
              </a:spcAft>
              <a:defRPr/>
            </a:pPr>
            <a:r>
              <a:rPr lang="en-US" sz="2600" dirty="0" smtClean="0">
                <a:solidFill>
                  <a:schemeClr val="tx1">
                    <a:lumMod val="65000"/>
                    <a:lumOff val="35000"/>
                  </a:schemeClr>
                </a:solidFill>
                <a:latin typeface="Century Gothic" pitchFamily="34" charset="0"/>
              </a:rPr>
              <a:t>WHAT ARE THE COSTS OF ECONOMIC PROGRESS? ARE WE BETTER OFF TODAY THAN 50 YEARS AGO? THAN 500 YEARS AGO? WILL WE BE BETTER OFF IN 100 YEARS?</a:t>
            </a:r>
            <a:endParaRPr lang="en-US" sz="2600" dirty="0">
              <a:solidFill>
                <a:schemeClr val="tx1">
                  <a:lumMod val="65000"/>
                  <a:lumOff val="35000"/>
                </a:schemeClr>
              </a:solidFill>
              <a:latin typeface="Arial" pitchFamily="34" charset="0"/>
            </a:endParaRPr>
          </a:p>
        </p:txBody>
      </p:sp>
      <p:sp>
        <p:nvSpPr>
          <p:cNvPr id="11" name="Rectangle 13"/>
          <p:cNvSpPr>
            <a:spLocks noChangeArrowheads="1"/>
          </p:cNvSpPr>
          <p:nvPr/>
        </p:nvSpPr>
        <p:spPr bwMode="auto">
          <a:xfrm>
            <a:off x="-76200" y="177800"/>
            <a:ext cx="2438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4000" b="1">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3600" b="1">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3200" b="1">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2800" b="1">
                <a:solidFill>
                  <a:schemeClr val="tx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800" b="1">
                <a:solidFill>
                  <a:schemeClr val="tx1"/>
                </a:solidFill>
                <a:latin typeface="Arial" pitchFamily="34" charset="0"/>
                <a:cs typeface="Arial" pitchFamily="34" charset="0"/>
              </a:defRPr>
            </a:lvl9pPr>
          </a:lstStyle>
          <a:p>
            <a:pPr algn="ctr" eaLnBrk="1" hangingPunct="1">
              <a:spcBef>
                <a:spcPct val="0"/>
              </a:spcBef>
              <a:buFontTx/>
              <a:buNone/>
            </a:pPr>
            <a:r>
              <a:rPr lang="en-US" altLang="en-US" sz="3100" b="0" dirty="0">
                <a:solidFill>
                  <a:srgbClr val="FFFFFF"/>
                </a:solidFill>
                <a:latin typeface="Century Gothic" pitchFamily="34" charset="0"/>
              </a:rPr>
              <a:t>PRACTICE QUESTION</a:t>
            </a:r>
          </a:p>
        </p:txBody>
      </p:sp>
      <p:sp>
        <p:nvSpPr>
          <p:cNvPr id="15" name="TextBox 14"/>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6" name="TextBox 15"/>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34</a:t>
            </a:fld>
            <a:endParaRPr lang="en-US" sz="1100" dirty="0">
              <a:solidFill>
                <a:schemeClr val="bg1"/>
              </a:solidFill>
              <a:latin typeface="Century Gothic" panose="020B0502020202020204" pitchFamily="34" charset="0"/>
            </a:endParaRPr>
          </a:p>
        </p:txBody>
      </p:sp>
      <p:sp>
        <p:nvSpPr>
          <p:cNvPr id="14" name="TextBox 13"/>
          <p:cNvSpPr txBox="1"/>
          <p:nvPr/>
        </p:nvSpPr>
        <p:spPr>
          <a:xfrm>
            <a:off x="8915399" y="4894582"/>
            <a:ext cx="323165" cy="1689098"/>
          </a:xfrm>
          <a:prstGeom prst="rect">
            <a:avLst/>
          </a:prstGeom>
          <a:noFill/>
        </p:spPr>
        <p:txBody>
          <a:bodyPr vert="vert270" wrap="square" rtlCol="0">
            <a:spAutoFit/>
          </a:bodyPr>
          <a:lstStyle/>
          <a:p>
            <a:r>
              <a:rPr lang="en-US" sz="900" dirty="0" smtClean="0">
                <a:solidFill>
                  <a:schemeClr val="bg1">
                    <a:lumMod val="85000"/>
                  </a:schemeClr>
                </a:solidFill>
                <a:latin typeface="Century Gothic" pitchFamily="34" charset="0"/>
              </a:rPr>
              <a:t>MAJIAN/DREAMSTIME.COM</a:t>
            </a:r>
            <a:endParaRPr lang="en-US" sz="900" dirty="0">
              <a:solidFill>
                <a:schemeClr val="bg1">
                  <a:lumMod val="85000"/>
                </a:schemeClr>
              </a:solidFill>
              <a:latin typeface="Century Gothic" pitchFamily="34" charset="0"/>
            </a:endParaRPr>
          </a:p>
        </p:txBody>
      </p:sp>
    </p:spTree>
    <p:extLst>
      <p:ext uri="{BB962C8B-B14F-4D97-AF65-F5344CB8AC3E}">
        <p14:creationId xmlns:p14="http://schemas.microsoft.com/office/powerpoint/2010/main" val="2924547634"/>
      </p:ext>
    </p:extLst>
  </p:cSld>
  <p:clrMapOvr>
    <a:masterClrMapping/>
  </p:clrMapOvr>
  <p:transition spd="slow">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8077200" y="0"/>
            <a:ext cx="609600" cy="65722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7543800" y="0"/>
            <a:ext cx="502920" cy="65722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752600" y="0"/>
            <a:ext cx="5746698"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0" y="0"/>
            <a:ext cx="8686800" cy="1828800"/>
          </a:xfrm>
          <a:prstGeom prst="round2DiagRect">
            <a:avLst>
              <a:gd name="adj1" fmla="val 30313"/>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152400" y="228600"/>
            <a:ext cx="8229600" cy="1384995"/>
          </a:xfrm>
          <a:prstGeom prst="rect">
            <a:avLst/>
          </a:prstGeom>
          <a:noFill/>
        </p:spPr>
        <p:txBody>
          <a:bodyPr wrap="square" rtlCol="0">
            <a:spAutoFit/>
          </a:bodyPr>
          <a:lstStyle/>
          <a:p>
            <a:pPr algn="ctr"/>
            <a:r>
              <a:rPr lang="en-US" sz="2800" dirty="0" smtClean="0">
                <a:solidFill>
                  <a:prstClr val="white"/>
                </a:solidFill>
                <a:latin typeface="Century Gothic" panose="020B0502020202020204" pitchFamily="34" charset="0"/>
              </a:rPr>
              <a:t>ECONOMISTS CREATE MODELS THAT INCLUDE THE ASSUMPTION OF </a:t>
            </a:r>
            <a:r>
              <a:rPr lang="en-US" sz="2800" i="1" dirty="0" smtClean="0">
                <a:solidFill>
                  <a:prstClr val="white"/>
                </a:solidFill>
                <a:latin typeface="Century Gothic" panose="020B0502020202020204" pitchFamily="34" charset="0"/>
              </a:rPr>
              <a:t>CETERIS PARIBUS</a:t>
            </a:r>
            <a:r>
              <a:rPr lang="en-US" sz="2800" dirty="0" smtClean="0">
                <a:solidFill>
                  <a:prstClr val="white"/>
                </a:solidFill>
                <a:latin typeface="Century Gothic" panose="020B0502020202020204" pitchFamily="34" charset="0"/>
              </a:rPr>
              <a:t>, WHICH MEANS:</a:t>
            </a:r>
            <a:endParaRPr lang="en-US" sz="2800" dirty="0">
              <a:solidFill>
                <a:prstClr val="white"/>
              </a:solidFill>
              <a:latin typeface="Century Gothic" panose="020B0502020202020204" pitchFamily="34" charset="0"/>
            </a:endParaRPr>
          </a:p>
        </p:txBody>
      </p:sp>
      <p:sp>
        <p:nvSpPr>
          <p:cNvPr id="11" name="Oval 10"/>
          <p:cNvSpPr/>
          <p:nvPr/>
        </p:nvSpPr>
        <p:spPr>
          <a:xfrm>
            <a:off x="1402080" y="33832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2" name="Oval 11"/>
          <p:cNvSpPr/>
          <p:nvPr/>
        </p:nvSpPr>
        <p:spPr>
          <a:xfrm>
            <a:off x="1402080" y="437388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C</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1447800" y="23622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2179320" y="272796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37338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133600" y="472440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228600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prstClr val="white"/>
                </a:solidFill>
                <a:latin typeface="Century Gothic" panose="020B0502020202020204" pitchFamily="34" charset="0"/>
              </a:rPr>
              <a:t>ALL MARKETS ARE IN EQUILIBRIUM.</a:t>
            </a:r>
            <a:endParaRPr lang="en-US" sz="2400" dirty="0">
              <a:solidFill>
                <a:prstClr val="white"/>
              </a:solidFill>
              <a:latin typeface="Century Gothic" panose="020B0502020202020204" pitchFamily="34" charset="0"/>
            </a:endParaRPr>
          </a:p>
        </p:txBody>
      </p:sp>
      <p:sp>
        <p:nvSpPr>
          <p:cNvPr id="18" name="Rectangle 17"/>
          <p:cNvSpPr/>
          <p:nvPr/>
        </p:nvSpPr>
        <p:spPr>
          <a:xfrm>
            <a:off x="2717482" y="327660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prstClr val="white"/>
                </a:solidFill>
                <a:latin typeface="Century Gothic" panose="020B0502020202020204" pitchFamily="34" charset="0"/>
              </a:rPr>
              <a:t>OPPORTUNITY COSTS ARE MINIMIZED.</a:t>
            </a:r>
            <a:endParaRPr lang="en-US" sz="2400" dirty="0">
              <a:solidFill>
                <a:prstClr val="white"/>
              </a:solidFill>
              <a:latin typeface="Century Gothic" panose="020B0502020202020204" pitchFamily="34" charset="0"/>
            </a:endParaRPr>
          </a:p>
        </p:txBody>
      </p:sp>
      <p:sp>
        <p:nvSpPr>
          <p:cNvPr id="19" name="Rectangle 18"/>
          <p:cNvSpPr/>
          <p:nvPr/>
        </p:nvSpPr>
        <p:spPr>
          <a:xfrm>
            <a:off x="2712720" y="426720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prstClr val="white"/>
                </a:solidFill>
                <a:latin typeface="Century Gothic" panose="020B0502020202020204" pitchFamily="34" charset="0"/>
              </a:rPr>
              <a:t>MARKETS ARE FREE OF INTERVENTION.</a:t>
            </a:r>
            <a:endParaRPr lang="en-US" sz="2400" dirty="0">
              <a:solidFill>
                <a:prstClr val="white"/>
              </a:solidFill>
              <a:latin typeface="Century Gothic" panose="020B0502020202020204" pitchFamily="34" charset="0"/>
            </a:endParaRPr>
          </a:p>
        </p:txBody>
      </p:sp>
      <p:sp>
        <p:nvSpPr>
          <p:cNvPr id="20" name="Oval 19"/>
          <p:cNvSpPr/>
          <p:nvPr/>
        </p:nvSpPr>
        <p:spPr>
          <a:xfrm>
            <a:off x="1402080" y="53340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D</a:t>
            </a:r>
            <a:endParaRPr lang="en-US" sz="4400" dirty="0">
              <a:solidFill>
                <a:prstClr val="black">
                  <a:lumMod val="50000"/>
                  <a:lumOff val="50000"/>
                </a:prstClr>
              </a:solidFill>
              <a:latin typeface="Century Gothic" panose="020B0502020202020204" pitchFamily="34" charset="0"/>
            </a:endParaRPr>
          </a:p>
        </p:txBody>
      </p:sp>
      <p:cxnSp>
        <p:nvCxnSpPr>
          <p:cNvPr id="22" name="Straight Connector 21"/>
          <p:cNvCxnSpPr/>
          <p:nvPr/>
        </p:nvCxnSpPr>
        <p:spPr>
          <a:xfrm>
            <a:off x="2133600" y="56845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717482" y="525780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prstClr val="white"/>
                </a:solidFill>
                <a:latin typeface="Century Gothic" panose="020B0502020202020204" pitchFamily="34" charset="0"/>
              </a:rPr>
              <a:t>ALL ELSE IS HELD CONSTANT.</a:t>
            </a:r>
            <a:endParaRPr lang="en-US" sz="2400" dirty="0">
              <a:solidFill>
                <a:prstClr val="white"/>
              </a:solidFill>
              <a:latin typeface="Century Gothic" panose="020B0502020202020204" pitchFamily="34" charset="0"/>
            </a:endParaRPr>
          </a:p>
        </p:txBody>
      </p:sp>
      <p:sp>
        <p:nvSpPr>
          <p:cNvPr id="23" name="TextBox 22"/>
          <p:cNvSpPr txBox="1"/>
          <p:nvPr/>
        </p:nvSpPr>
        <p:spPr>
          <a:xfrm>
            <a:off x="6629400" y="6560940"/>
            <a:ext cx="958917" cy="261610"/>
          </a:xfrm>
          <a:prstGeom prst="rect">
            <a:avLst/>
          </a:prstGeom>
          <a:noFill/>
        </p:spPr>
        <p:txBody>
          <a:bodyPr wrap="none" rtlCol="0">
            <a:spAutoFit/>
          </a:bodyPr>
          <a:lstStyle/>
          <a:p>
            <a:r>
              <a:rPr lang="en-US" sz="1100" dirty="0" smtClean="0">
                <a:solidFill>
                  <a:prstClr val="black">
                    <a:lumMod val="50000"/>
                    <a:lumOff val="50000"/>
                  </a:prst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25" name="TextBox 24"/>
          <p:cNvSpPr txBox="1"/>
          <p:nvPr/>
        </p:nvSpPr>
        <p:spPr>
          <a:xfrm>
            <a:off x="7620000" y="6553200"/>
            <a:ext cx="817164" cy="261610"/>
          </a:xfrm>
          <a:prstGeom prst="rect">
            <a:avLst/>
          </a:prstGeom>
          <a:noFill/>
        </p:spPr>
        <p:txBody>
          <a:bodyPr wrap="square" rtlCol="0">
            <a:spAutoFit/>
          </a:bodyPr>
          <a:lstStyle/>
          <a:p>
            <a:pPr algn="ctr"/>
            <a:r>
              <a:rPr lang="en-US" sz="1100" dirty="0" smtClean="0">
                <a:solidFill>
                  <a:prstClr val="white"/>
                </a:solidFill>
                <a:latin typeface="Century Gothic" panose="020B0502020202020204" pitchFamily="34" charset="0"/>
              </a:rPr>
              <a:t>SLIDE </a:t>
            </a:r>
            <a:fld id="{6FD6B7A6-E1EC-4D2B-BE3B-190BA12621E0}" type="slidenum">
              <a:rPr lang="en-US" sz="1100" smtClean="0">
                <a:solidFill>
                  <a:prstClr val="white"/>
                </a:solidFill>
                <a:latin typeface="Century Gothic" panose="020B0502020202020204" pitchFamily="34" charset="0"/>
              </a:rPr>
              <a:pPr algn="ctr"/>
              <a:t>35</a:t>
            </a:fld>
            <a:endParaRPr lang="en-US" sz="11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847012376"/>
      </p:ext>
    </p:extLst>
  </p:cSld>
  <p:clrMapOvr>
    <a:masterClrMapping/>
  </p:clrMapOvr>
  <p:transition spd="slow">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421" t="18641" r="8249" b="10087"/>
          <a:stretch/>
        </p:blipFill>
        <p:spPr>
          <a:xfrm>
            <a:off x="3008318" y="0"/>
            <a:ext cx="6135682" cy="6583680"/>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3421" t="18641" r="76297" b="10087"/>
          <a:stretch/>
        </p:blipFill>
        <p:spPr>
          <a:xfrm>
            <a:off x="1" y="0"/>
            <a:ext cx="3886200" cy="6583680"/>
          </a:xfrm>
          <a:prstGeom prst="rect">
            <a:avLst/>
          </a:prstGeom>
        </p:spPr>
      </p:pic>
      <p:sp>
        <p:nvSpPr>
          <p:cNvPr id="9" name="Rectangle 8"/>
          <p:cNvSpPr/>
          <p:nvPr/>
        </p:nvSpPr>
        <p:spPr>
          <a:xfrm>
            <a:off x="-2975" y="3239632"/>
            <a:ext cx="9146975" cy="155188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6056318" y="3239632"/>
            <a:ext cx="1676400" cy="1551884"/>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6056505" y="3276600"/>
            <a:ext cx="1639695" cy="1569660"/>
          </a:xfrm>
          <a:prstGeom prst="rect">
            <a:avLst/>
          </a:prstGeom>
          <a:noFill/>
        </p:spPr>
        <p:txBody>
          <a:bodyPr wrap="square" rtlCol="0">
            <a:spAutoFit/>
          </a:bodyPr>
          <a:lstStyle/>
          <a:p>
            <a:pPr algn="ctr"/>
            <a:r>
              <a:rPr lang="en-US" sz="9600" dirty="0" smtClean="0">
                <a:solidFill>
                  <a:prstClr val="white"/>
                </a:solidFill>
                <a:latin typeface="Arial Black" panose="020B0A04020102020204" pitchFamily="34" charset="0"/>
              </a:rPr>
              <a:t>1</a:t>
            </a:r>
            <a:endParaRPr lang="en-US" sz="9600" dirty="0">
              <a:solidFill>
                <a:prstClr val="white"/>
              </a:solidFill>
              <a:latin typeface="Arial Black" panose="020B0A04020102020204" pitchFamily="34" charset="0"/>
            </a:endParaRPr>
          </a:p>
        </p:txBody>
      </p:sp>
      <p:sp>
        <p:nvSpPr>
          <p:cNvPr id="13" name="TextBox 12"/>
          <p:cNvSpPr txBox="1"/>
          <p:nvPr/>
        </p:nvSpPr>
        <p:spPr>
          <a:xfrm>
            <a:off x="914400" y="3536681"/>
            <a:ext cx="4532010" cy="769441"/>
          </a:xfrm>
          <a:prstGeom prst="rect">
            <a:avLst/>
          </a:prstGeom>
          <a:noFill/>
        </p:spPr>
        <p:txBody>
          <a:bodyPr wrap="none" rtlCol="0">
            <a:spAutoFit/>
          </a:bodyPr>
          <a:lstStyle/>
          <a:p>
            <a:r>
              <a:rPr lang="en-US" sz="4400" b="1" dirty="0">
                <a:solidFill>
                  <a:prstClr val="black">
                    <a:lumMod val="65000"/>
                    <a:lumOff val="35000"/>
                  </a:prstClr>
                </a:solidFill>
                <a:latin typeface="Segoe UI Light" panose="020B0502040204020203" pitchFamily="34" charset="0"/>
              </a:rPr>
              <a:t>END OF CHAPTER</a:t>
            </a:r>
          </a:p>
        </p:txBody>
      </p:sp>
      <p:sp>
        <p:nvSpPr>
          <p:cNvPr id="14" name="TextBox 13"/>
          <p:cNvSpPr txBox="1"/>
          <p:nvPr/>
        </p:nvSpPr>
        <p:spPr>
          <a:xfrm>
            <a:off x="990600" y="4191000"/>
            <a:ext cx="3038011" cy="338554"/>
          </a:xfrm>
          <a:prstGeom prst="rect">
            <a:avLst/>
          </a:prstGeom>
          <a:noFill/>
        </p:spPr>
        <p:txBody>
          <a:bodyPr wrap="none" rtlCol="0">
            <a:spAutoFit/>
          </a:bodyPr>
          <a:lstStyle/>
          <a:p>
            <a:endParaRPr lang="en-US" sz="200" dirty="0">
              <a:solidFill>
                <a:prstClr val="white"/>
              </a:solidFill>
            </a:endParaRPr>
          </a:p>
          <a:p>
            <a:r>
              <a:rPr lang="en-US" sz="1400" dirty="0">
                <a:solidFill>
                  <a:prstClr val="black">
                    <a:lumMod val="65000"/>
                    <a:lumOff val="35000"/>
                  </a:prstClr>
                </a:solidFill>
                <a:latin typeface="Century Gothic" panose="020B0502020202020204" pitchFamily="34" charset="0"/>
              </a:rPr>
              <a:t>SLIDES CREATED BY ERIC CHIANG</a:t>
            </a:r>
          </a:p>
        </p:txBody>
      </p:sp>
      <p:cxnSp>
        <p:nvCxnSpPr>
          <p:cNvPr id="11" name="Straight Connector 10"/>
          <p:cNvCxnSpPr/>
          <p:nvPr/>
        </p:nvCxnSpPr>
        <p:spPr>
          <a:xfrm>
            <a:off x="6211881" y="4572000"/>
            <a:ext cx="137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629400" y="6560940"/>
            <a:ext cx="958917" cy="261610"/>
          </a:xfrm>
          <a:prstGeom prst="rect">
            <a:avLst/>
          </a:prstGeom>
          <a:noFill/>
        </p:spPr>
        <p:txBody>
          <a:bodyPr wrap="none" rtlCol="0">
            <a:spAutoFit/>
          </a:bodyPr>
          <a:lstStyle/>
          <a:p>
            <a:r>
              <a:rPr lang="en-US" sz="1100" dirty="0">
                <a:solidFill>
                  <a:prstClr val="black">
                    <a:lumMod val="50000"/>
                    <a:lumOff val="50000"/>
                  </a:prstClr>
                </a:solidFill>
                <a:latin typeface="Century Gothic" panose="020B0502020202020204" pitchFamily="34" charset="0"/>
              </a:rPr>
              <a:t>CHAPTER </a:t>
            </a:r>
            <a:r>
              <a:rPr lang="en-US" sz="1100" dirty="0" smtClean="0">
                <a:solidFill>
                  <a:prstClr val="black">
                    <a:lumMod val="50000"/>
                    <a:lumOff val="50000"/>
                  </a:prstClr>
                </a:solidFill>
                <a:latin typeface="Century Gothic" panose="020B0502020202020204" pitchFamily="34" charset="0"/>
              </a:rPr>
              <a:t>1</a:t>
            </a:r>
            <a:r>
              <a:rPr lang="en-US" sz="1100" dirty="0" smtClean="0">
                <a:solidFill>
                  <a:srgbClr val="009999"/>
                </a:solidFill>
                <a:latin typeface="Century Gothic" panose="020B0502020202020204" pitchFamily="34" charset="0"/>
              </a:rPr>
              <a:t> </a:t>
            </a:r>
            <a:endParaRPr lang="en-US" sz="1100" dirty="0">
              <a:solidFill>
                <a:prstClr val="white"/>
              </a:solidFill>
              <a:latin typeface="Century Gothic" panose="020B0502020202020204" pitchFamily="34" charset="0"/>
            </a:endParaRPr>
          </a:p>
        </p:txBody>
      </p:sp>
      <p:sp>
        <p:nvSpPr>
          <p:cNvPr id="17" name="TextBox 16"/>
          <p:cNvSpPr txBox="1"/>
          <p:nvPr/>
        </p:nvSpPr>
        <p:spPr>
          <a:xfrm>
            <a:off x="7620000" y="6553200"/>
            <a:ext cx="817164" cy="261610"/>
          </a:xfrm>
          <a:prstGeom prst="rect">
            <a:avLst/>
          </a:prstGeom>
          <a:noFill/>
        </p:spPr>
        <p:txBody>
          <a:bodyPr wrap="square" rtlCol="0">
            <a:spAutoFit/>
          </a:bodyPr>
          <a:lstStyle/>
          <a:p>
            <a:pPr algn="ctr"/>
            <a:r>
              <a:rPr lang="en-US" sz="1100" dirty="0">
                <a:solidFill>
                  <a:prstClr val="white"/>
                </a:solidFill>
                <a:latin typeface="Century Gothic" panose="020B0502020202020204" pitchFamily="34" charset="0"/>
              </a:rPr>
              <a:t>SLIDE </a:t>
            </a:r>
            <a:r>
              <a:rPr lang="en-US" sz="1100" dirty="0" smtClean="0">
                <a:solidFill>
                  <a:prstClr val="white"/>
                </a:solidFill>
                <a:latin typeface="Century Gothic" panose="020B0502020202020204" pitchFamily="34" charset="0"/>
              </a:rPr>
              <a:t>36</a:t>
            </a:r>
            <a:endParaRPr lang="en-US" sz="1100" dirty="0">
              <a:solidFill>
                <a:prstClr val="white"/>
              </a:solidFill>
              <a:latin typeface="Century Gothic" panose="020B0502020202020204" pitchFamily="34" charset="0"/>
            </a:endParaRPr>
          </a:p>
        </p:txBody>
      </p:sp>
      <p:sp>
        <p:nvSpPr>
          <p:cNvPr id="18" name="TextBox 17"/>
          <p:cNvSpPr txBox="1"/>
          <p:nvPr/>
        </p:nvSpPr>
        <p:spPr>
          <a:xfrm>
            <a:off x="0" y="6398568"/>
            <a:ext cx="3483429" cy="230832"/>
          </a:xfrm>
          <a:prstGeom prst="rect">
            <a:avLst/>
          </a:prstGeom>
          <a:noFill/>
        </p:spPr>
        <p:txBody>
          <a:bodyPr vert="horz" wrap="square" rtlCol="0">
            <a:spAutoFit/>
          </a:bodyPr>
          <a:lstStyle/>
          <a:p>
            <a:r>
              <a:rPr lang="en-US" sz="900" dirty="0" err="1">
                <a:latin typeface="Century Gothic" pitchFamily="34" charset="0"/>
              </a:rPr>
              <a:t>Tshooter</a:t>
            </a:r>
            <a:r>
              <a:rPr lang="en-US" sz="900" dirty="0">
                <a:latin typeface="Century Gothic" pitchFamily="34" charset="0"/>
              </a:rPr>
              <a:t>/</a:t>
            </a:r>
            <a:r>
              <a:rPr lang="en-US" sz="900" dirty="0" err="1">
                <a:latin typeface="Century Gothic" pitchFamily="34" charset="0"/>
              </a:rPr>
              <a:t>Shutterstock</a:t>
            </a:r>
            <a:r>
              <a:rPr lang="en-US" sz="900" dirty="0">
                <a:latin typeface="Century Gothic" pitchFamily="34" charset="0"/>
              </a:rPr>
              <a:t>; Anton </a:t>
            </a:r>
            <a:r>
              <a:rPr lang="en-US" sz="900" dirty="0" err="1">
                <a:latin typeface="Century Gothic" pitchFamily="34" charset="0"/>
              </a:rPr>
              <a:t>Balazh</a:t>
            </a:r>
            <a:r>
              <a:rPr lang="en-US" sz="900" dirty="0">
                <a:latin typeface="Century Gothic" pitchFamily="34" charset="0"/>
              </a:rPr>
              <a:t>/</a:t>
            </a:r>
            <a:r>
              <a:rPr lang="en-US" sz="900" dirty="0" err="1">
                <a:latin typeface="Century Gothic" pitchFamily="34" charset="0"/>
              </a:rPr>
              <a:t>Shutterstock</a:t>
            </a:r>
            <a:endParaRPr lang="en-US" sz="900" dirty="0">
              <a:latin typeface="Century Gothic" pitchFamily="34" charset="0"/>
            </a:endParaRPr>
          </a:p>
        </p:txBody>
      </p:sp>
    </p:spTree>
    <p:extLst>
      <p:ext uri="{BB962C8B-B14F-4D97-AF65-F5344CB8AC3E}">
        <p14:creationId xmlns:p14="http://schemas.microsoft.com/office/powerpoint/2010/main" val="31615925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399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chiang\Pictures\CoreEconomics - High Res Photos\dreamstime_xl_733849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685800"/>
            <a:ext cx="9143999" cy="59196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298" y="2590800"/>
            <a:ext cx="9171297"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81000" y="2633618"/>
            <a:ext cx="8610600" cy="600164"/>
          </a:xfrm>
          <a:prstGeom prst="rect">
            <a:avLst/>
          </a:prstGeom>
          <a:noFill/>
        </p:spPr>
        <p:txBody>
          <a:bodyPr wrap="square" rtlCol="0">
            <a:spAutoFit/>
          </a:bodyPr>
          <a:lstStyle/>
          <a:p>
            <a:pPr algn="ctr"/>
            <a:r>
              <a:rPr lang="en-US" sz="3300" dirty="0" smtClean="0">
                <a:solidFill>
                  <a:schemeClr val="bg1">
                    <a:lumMod val="65000"/>
                  </a:schemeClr>
                </a:solidFill>
                <a:latin typeface="Century Gothic" panose="020B0502020202020204" pitchFamily="34" charset="0"/>
              </a:rPr>
              <a:t>ECONOMICS ISSUES ARE ALL AROUND US</a:t>
            </a:r>
            <a:endParaRPr lang="en-US" sz="3300" dirty="0">
              <a:solidFill>
                <a:schemeClr val="bg1">
                  <a:lumMod val="65000"/>
                </a:schemeClr>
              </a:solidFill>
              <a:latin typeface="Century Gothic" panose="020B0502020202020204" pitchFamily="34" charset="0"/>
            </a:endParaRP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4</a:t>
            </a:fld>
            <a:endParaRPr lang="en-US" sz="1100" dirty="0">
              <a:solidFill>
                <a:schemeClr val="bg1"/>
              </a:solidFill>
              <a:latin typeface="Century Gothic" panose="020B0502020202020204" pitchFamily="34" charset="0"/>
            </a:endParaRPr>
          </a:p>
        </p:txBody>
      </p:sp>
      <p:sp>
        <p:nvSpPr>
          <p:cNvPr id="8" name="TextBox 7"/>
          <p:cNvSpPr txBox="1"/>
          <p:nvPr/>
        </p:nvSpPr>
        <p:spPr>
          <a:xfrm>
            <a:off x="8915400" y="0"/>
            <a:ext cx="323165" cy="2113240"/>
          </a:xfrm>
          <a:prstGeom prst="rect">
            <a:avLst/>
          </a:prstGeom>
          <a:noFill/>
        </p:spPr>
        <p:txBody>
          <a:bodyPr vert="vert270" wrap="square" rtlCol="0">
            <a:spAutoFit/>
          </a:bodyPr>
          <a:lstStyle/>
          <a:p>
            <a:r>
              <a:rPr lang="en-US" sz="900" dirty="0" smtClean="0">
                <a:solidFill>
                  <a:schemeClr val="bg1">
                    <a:lumMod val="50000"/>
                  </a:schemeClr>
                </a:solidFill>
                <a:latin typeface="Century Gothic" pitchFamily="34" charset="0"/>
              </a:rPr>
              <a:t>KRISTY PARGETER/DREAMSTIME.COM</a:t>
            </a:r>
            <a:endParaRPr lang="en-US" sz="900" dirty="0">
              <a:solidFill>
                <a:schemeClr val="bg1">
                  <a:lumMod val="50000"/>
                </a:schemeClr>
              </a:solidFill>
              <a:latin typeface="Century Gothic" pitchFamily="34" charset="0"/>
            </a:endParaRPr>
          </a:p>
        </p:txBody>
      </p:sp>
    </p:spTree>
    <p:extLst>
      <p:ext uri="{BB962C8B-B14F-4D97-AF65-F5344CB8AC3E}">
        <p14:creationId xmlns:p14="http://schemas.microsoft.com/office/powerpoint/2010/main" val="1545717449"/>
      </p:ext>
    </p:extLst>
  </p:cSld>
  <p:clrMapOvr>
    <a:masterClrMapping/>
  </p:clrMapOvr>
  <p:transition spd="slow">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p:cNvSpPr/>
          <p:nvPr/>
        </p:nvSpPr>
        <p:spPr>
          <a:xfrm rot="10800000">
            <a:off x="457200" y="685800"/>
            <a:ext cx="848247" cy="514406"/>
          </a:xfrm>
          <a:prstGeom prst="triangle">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52400" y="381000"/>
            <a:ext cx="6553200" cy="594360"/>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16281" y="378098"/>
            <a:ext cx="6317755" cy="600164"/>
          </a:xfrm>
          <a:prstGeom prst="rect">
            <a:avLst/>
          </a:prstGeom>
          <a:noFill/>
        </p:spPr>
        <p:txBody>
          <a:bodyPr wrap="none" rtlCol="0">
            <a:spAutoFit/>
          </a:bodyPr>
          <a:lstStyle/>
          <a:p>
            <a:r>
              <a:rPr lang="en-US" sz="3300" dirty="0" smtClean="0">
                <a:solidFill>
                  <a:schemeClr val="bg1"/>
                </a:solidFill>
                <a:latin typeface="Century Gothic" panose="020B0502020202020204" pitchFamily="34" charset="0"/>
              </a:rPr>
              <a:t>WHAT IS ECONOMICS ABOUT?</a:t>
            </a:r>
            <a:endParaRPr lang="en-US" sz="3300" dirty="0">
              <a:solidFill>
                <a:schemeClr val="bg1"/>
              </a:solidFill>
              <a:latin typeface="Century Gothic" panose="020B0502020202020204" pitchFamily="34" charset="0"/>
            </a:endParaRPr>
          </a:p>
        </p:txBody>
      </p:sp>
      <p:sp>
        <p:nvSpPr>
          <p:cNvPr id="7" name="Content Placeholder 2"/>
          <p:cNvSpPr txBox="1">
            <a:spLocks/>
          </p:cNvSpPr>
          <p:nvPr/>
        </p:nvSpPr>
        <p:spPr>
          <a:xfrm>
            <a:off x="228599" y="1143000"/>
            <a:ext cx="7754291" cy="503694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buClr>
                <a:schemeClr val="tx1">
                  <a:lumMod val="65000"/>
                  <a:lumOff val="35000"/>
                </a:schemeClr>
              </a:buClr>
              <a:buFont typeface="Wingdings" panose="05000000000000000000" pitchFamily="2" charset="2"/>
              <a:buChar char="Ü"/>
            </a:pPr>
            <a:r>
              <a:rPr lang="en-US" altLang="en-US" sz="3300" dirty="0" smtClean="0">
                <a:solidFill>
                  <a:schemeClr val="tx1">
                    <a:lumMod val="50000"/>
                    <a:lumOff val="50000"/>
                  </a:schemeClr>
                </a:solidFill>
                <a:latin typeface="Arial" panose="020B0604020202020204" pitchFamily="34" charset="0"/>
                <a:cs typeface="Arial" panose="020B0604020202020204" pitchFamily="34" charset="0"/>
              </a:rPr>
              <a:t>Economics is the study of the ways individuals, firms, and society </a:t>
            </a:r>
            <a:r>
              <a:rPr lang="en-US" altLang="en-US" sz="3300" dirty="0" smtClean="0">
                <a:solidFill>
                  <a:srgbClr val="F79646"/>
                </a:solidFill>
                <a:latin typeface="Arial" panose="020B0604020202020204" pitchFamily="34" charset="0"/>
                <a:cs typeface="Arial" panose="020B0604020202020204" pitchFamily="34" charset="0"/>
              </a:rPr>
              <a:t>make decisions</a:t>
            </a:r>
            <a:r>
              <a:rPr lang="en-US" altLang="en-US" sz="3300" dirty="0" smtClean="0">
                <a:solidFill>
                  <a:schemeClr val="tx1">
                    <a:lumMod val="50000"/>
                    <a:lumOff val="50000"/>
                  </a:schemeClr>
                </a:solidFill>
                <a:latin typeface="Arial" panose="020B0604020202020204" pitchFamily="34" charset="0"/>
                <a:cs typeface="Arial" panose="020B0604020202020204" pitchFamily="34" charset="0"/>
              </a:rPr>
              <a:t> to allocate limited resources to competing wants.</a:t>
            </a:r>
          </a:p>
          <a:p>
            <a:pPr algn="l">
              <a:buClr>
                <a:schemeClr val="tx1">
                  <a:lumMod val="65000"/>
                  <a:lumOff val="35000"/>
                </a:schemeClr>
              </a:buClr>
            </a:pPr>
            <a:endParaRPr lang="en-US" altLang="en-US" sz="1500" dirty="0" smtClean="0">
              <a:solidFill>
                <a:schemeClr val="tx1">
                  <a:lumMod val="50000"/>
                  <a:lumOff val="50000"/>
                </a:schemeClr>
              </a:solidFill>
              <a:latin typeface="Arial" panose="020B0604020202020204" pitchFamily="34" charset="0"/>
              <a:cs typeface="Arial" panose="020B0604020202020204" pitchFamily="34" charset="0"/>
            </a:endParaRPr>
          </a:p>
          <a:p>
            <a:pPr marL="457200" indent="-457200" algn="l">
              <a:buClr>
                <a:schemeClr val="tx1">
                  <a:lumMod val="65000"/>
                  <a:lumOff val="35000"/>
                </a:schemeClr>
              </a:buClr>
              <a:buFont typeface="Wingdings" panose="05000000000000000000" pitchFamily="2" charset="2"/>
              <a:buChar char="Ü"/>
            </a:pPr>
            <a:r>
              <a:rPr lang="en-US" altLang="en-US" sz="3300" dirty="0" smtClean="0">
                <a:solidFill>
                  <a:schemeClr val="tx1">
                    <a:lumMod val="50000"/>
                    <a:lumOff val="50000"/>
                  </a:schemeClr>
                </a:solidFill>
                <a:latin typeface="Arial" panose="020B0604020202020204" pitchFamily="34" charset="0"/>
                <a:cs typeface="Arial" panose="020B0604020202020204" pitchFamily="34" charset="0"/>
              </a:rPr>
              <a:t>Economics assumes that people:</a:t>
            </a:r>
          </a:p>
          <a:p>
            <a:pPr marL="914400" lvl="1" indent="-457200" algn="l">
              <a:buClr>
                <a:schemeClr val="tx1">
                  <a:lumMod val="65000"/>
                  <a:lumOff val="35000"/>
                </a:schemeClr>
              </a:buClr>
              <a:buFont typeface="Wingdings" panose="05000000000000000000" pitchFamily="2" charset="2"/>
              <a:buChar char="Ü"/>
            </a:pPr>
            <a:r>
              <a:rPr lang="en-US" altLang="en-US" sz="3300" dirty="0" smtClean="0">
                <a:solidFill>
                  <a:schemeClr val="tx1">
                    <a:lumMod val="50000"/>
                    <a:lumOff val="50000"/>
                  </a:schemeClr>
                </a:solidFill>
                <a:latin typeface="Arial" panose="020B0604020202020204" pitchFamily="34" charset="0"/>
                <a:cs typeface="Arial" panose="020B0604020202020204" pitchFamily="34" charset="0"/>
              </a:rPr>
              <a:t>are </a:t>
            </a:r>
            <a:r>
              <a:rPr lang="en-US" altLang="en-US" sz="3300" dirty="0" smtClean="0">
                <a:solidFill>
                  <a:schemeClr val="accent6"/>
                </a:solidFill>
                <a:latin typeface="Arial" panose="020B0604020202020204" pitchFamily="34" charset="0"/>
                <a:cs typeface="Arial" panose="020B0604020202020204" pitchFamily="34" charset="0"/>
              </a:rPr>
              <a:t>rational</a:t>
            </a:r>
            <a:r>
              <a:rPr lang="en-US" altLang="en-US" sz="3300" dirty="0" smtClean="0">
                <a:solidFill>
                  <a:schemeClr val="tx1">
                    <a:lumMod val="50000"/>
                    <a:lumOff val="50000"/>
                  </a:schemeClr>
                </a:solidFill>
                <a:latin typeface="Arial" panose="020B0604020202020204" pitchFamily="34" charset="0"/>
                <a:cs typeface="Arial" panose="020B0604020202020204" pitchFamily="34" charset="0"/>
              </a:rPr>
              <a:t>.</a:t>
            </a:r>
          </a:p>
          <a:p>
            <a:pPr marL="914400" lvl="1" indent="-457200" algn="l">
              <a:buClr>
                <a:schemeClr val="tx1">
                  <a:lumMod val="65000"/>
                  <a:lumOff val="35000"/>
                </a:schemeClr>
              </a:buClr>
              <a:buFont typeface="Wingdings" panose="05000000000000000000" pitchFamily="2" charset="2"/>
              <a:buChar char="Ü"/>
            </a:pPr>
            <a:r>
              <a:rPr lang="en-US" altLang="en-US" sz="3300" dirty="0" smtClean="0">
                <a:solidFill>
                  <a:schemeClr val="tx1">
                    <a:lumMod val="50000"/>
                    <a:lumOff val="50000"/>
                  </a:schemeClr>
                </a:solidFill>
                <a:latin typeface="Arial" panose="020B0604020202020204" pitchFamily="34" charset="0"/>
                <a:cs typeface="Arial" panose="020B0604020202020204" pitchFamily="34" charset="0"/>
              </a:rPr>
              <a:t>are </a:t>
            </a:r>
            <a:r>
              <a:rPr lang="en-US" altLang="en-US" sz="3300" dirty="0" smtClean="0">
                <a:solidFill>
                  <a:srgbClr val="F79646"/>
                </a:solidFill>
                <a:latin typeface="Arial" panose="020B0604020202020204" pitchFamily="34" charset="0"/>
                <a:cs typeface="Arial" panose="020B0604020202020204" pitchFamily="34" charset="0"/>
              </a:rPr>
              <a:t>self-interested</a:t>
            </a:r>
            <a:r>
              <a:rPr lang="en-US" altLang="en-US" sz="3300" dirty="0" smtClean="0">
                <a:solidFill>
                  <a:schemeClr val="tx1">
                    <a:lumMod val="50000"/>
                    <a:lumOff val="50000"/>
                  </a:schemeClr>
                </a:solidFill>
                <a:latin typeface="Arial" panose="020B0604020202020204" pitchFamily="34" charset="0"/>
                <a:cs typeface="Arial" panose="020B0604020202020204" pitchFamily="34" charset="0"/>
              </a:rPr>
              <a:t>.</a:t>
            </a:r>
          </a:p>
          <a:p>
            <a:pPr marL="914400" lvl="1" indent="-457200" algn="l">
              <a:buClr>
                <a:schemeClr val="tx1">
                  <a:lumMod val="65000"/>
                  <a:lumOff val="35000"/>
                </a:schemeClr>
              </a:buClr>
              <a:buFont typeface="Wingdings" panose="05000000000000000000" pitchFamily="2" charset="2"/>
              <a:buChar char="Ü"/>
            </a:pPr>
            <a:r>
              <a:rPr lang="en-US" altLang="en-US" sz="3300" dirty="0" smtClean="0">
                <a:solidFill>
                  <a:schemeClr val="tx1">
                    <a:lumMod val="50000"/>
                    <a:lumOff val="50000"/>
                  </a:schemeClr>
                </a:solidFill>
                <a:latin typeface="Arial" panose="020B0604020202020204" pitchFamily="34" charset="0"/>
                <a:cs typeface="Arial" panose="020B0604020202020204" pitchFamily="34" charset="0"/>
              </a:rPr>
              <a:t>respond to </a:t>
            </a:r>
            <a:r>
              <a:rPr lang="en-US" altLang="en-US" sz="3300" dirty="0" smtClean="0">
                <a:solidFill>
                  <a:srgbClr val="F79646"/>
                </a:solidFill>
                <a:latin typeface="Arial" panose="020B0604020202020204" pitchFamily="34" charset="0"/>
                <a:cs typeface="Arial" panose="020B0604020202020204" pitchFamily="34" charset="0"/>
              </a:rPr>
              <a:t>incentives</a:t>
            </a:r>
            <a:r>
              <a:rPr lang="en-US" altLang="en-US" sz="3300" dirty="0" smtClean="0">
                <a:solidFill>
                  <a:schemeClr val="tx1">
                    <a:lumMod val="50000"/>
                    <a:lumOff val="50000"/>
                  </a:schemeClr>
                </a:solidFill>
                <a:latin typeface="Arial" panose="020B0604020202020204" pitchFamily="34" charset="0"/>
                <a:cs typeface="Arial" panose="020B0604020202020204" pitchFamily="34" charset="0"/>
              </a:rPr>
              <a:t>.</a:t>
            </a:r>
          </a:p>
        </p:txBody>
      </p:sp>
      <p:sp>
        <p:nvSpPr>
          <p:cNvPr id="10" name="TextBox 9"/>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1" name="TextBox 10"/>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5</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855892320"/>
      </p:ext>
    </p:extLst>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51" y="0"/>
            <a:ext cx="9143950" cy="2331683"/>
          </a:xfrm>
          <a:prstGeom prst="rect">
            <a:avLst/>
          </a:prstGeom>
          <a:noFill/>
          <a:ln w="9525">
            <a:noFill/>
            <a:miter lim="800000"/>
            <a:headEnd/>
            <a:tailEnd/>
          </a:ln>
        </p:spPr>
      </p:pic>
      <p:pic>
        <p:nvPicPr>
          <p:cNvPr id="10"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1752600"/>
            <a:ext cx="9143999" cy="4840223"/>
          </a:xfrm>
          <a:prstGeom prst="rect">
            <a:avLst/>
          </a:prstGeom>
        </p:spPr>
      </p:pic>
      <p:sp>
        <p:nvSpPr>
          <p:cNvPr id="13" name="Rounded Rectangle 12"/>
          <p:cNvSpPr/>
          <p:nvPr/>
        </p:nvSpPr>
        <p:spPr>
          <a:xfrm>
            <a:off x="152400" y="136773"/>
            <a:ext cx="7239000" cy="1615827"/>
          </a:xfrm>
          <a:prstGeom prst="roundRect">
            <a:avLst>
              <a:gd name="adj" fmla="val 22445"/>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40082" y="136773"/>
            <a:ext cx="7151318" cy="1615827"/>
          </a:xfrm>
          <a:prstGeom prst="rect">
            <a:avLst/>
          </a:prstGeom>
          <a:noFill/>
        </p:spPr>
        <p:txBody>
          <a:bodyPr wrap="square" rtlCol="0">
            <a:spAutoFit/>
          </a:bodyPr>
          <a:lstStyle/>
          <a:p>
            <a:r>
              <a:rPr lang="en-US" sz="3300" dirty="0" smtClean="0">
                <a:solidFill>
                  <a:schemeClr val="bg1"/>
                </a:solidFill>
                <a:latin typeface="Century Gothic" panose="020B0502020202020204" pitchFamily="34" charset="0"/>
              </a:rPr>
              <a:t>RATIONAL SELF-INTEREST: STUDENTS MAY CHEAT, BUT IF CAUGHT, THEY FACE SEVERE CONSEQUENCES. </a:t>
            </a:r>
            <a:endParaRPr lang="en-US" sz="3300" dirty="0">
              <a:solidFill>
                <a:schemeClr val="bg1"/>
              </a:solidFill>
              <a:latin typeface="Century Gothic" panose="020B0502020202020204" pitchFamily="34" charset="0"/>
            </a:endParaRPr>
          </a:p>
        </p:txBody>
      </p:sp>
      <p:sp>
        <p:nvSpPr>
          <p:cNvPr id="12" name="TextBox 11"/>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5" name="TextBox 14"/>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6</a:t>
            </a:fld>
            <a:endParaRPr lang="en-US" sz="1100" dirty="0">
              <a:solidFill>
                <a:schemeClr val="bg1"/>
              </a:solidFill>
              <a:latin typeface="Century Gothic" panose="020B0502020202020204" pitchFamily="34" charset="0"/>
            </a:endParaRPr>
          </a:p>
        </p:txBody>
      </p:sp>
      <p:sp>
        <p:nvSpPr>
          <p:cNvPr id="9" name="TextBox 8"/>
          <p:cNvSpPr txBox="1"/>
          <p:nvPr/>
        </p:nvSpPr>
        <p:spPr>
          <a:xfrm>
            <a:off x="8915400" y="-152400"/>
            <a:ext cx="323165" cy="2494240"/>
          </a:xfrm>
          <a:prstGeom prst="rect">
            <a:avLst/>
          </a:prstGeom>
          <a:noFill/>
        </p:spPr>
        <p:txBody>
          <a:bodyPr vert="vert270" wrap="square" rtlCol="0">
            <a:spAutoFit/>
          </a:bodyPr>
          <a:lstStyle/>
          <a:p>
            <a:r>
              <a:rPr lang="en-US" sz="900" dirty="0" smtClean="0">
                <a:solidFill>
                  <a:schemeClr val="bg1">
                    <a:lumMod val="65000"/>
                  </a:schemeClr>
                </a:solidFill>
                <a:latin typeface="Century Gothic" pitchFamily="34" charset="0"/>
              </a:rPr>
              <a:t>SYDA PRODUCTIONS/DREAMSTIME.COM</a:t>
            </a:r>
            <a:endParaRPr lang="en-US" sz="900" dirty="0">
              <a:solidFill>
                <a:schemeClr val="bg1">
                  <a:lumMod val="65000"/>
                </a:schemeClr>
              </a:solidFill>
              <a:latin typeface="Century Gothic" pitchFamily="34" charset="0"/>
            </a:endParaRPr>
          </a:p>
        </p:txBody>
      </p:sp>
    </p:spTree>
    <p:extLst>
      <p:ext uri="{BB962C8B-B14F-4D97-AF65-F5344CB8AC3E}">
        <p14:creationId xmlns:p14="http://schemas.microsoft.com/office/powerpoint/2010/main" val="2420839165"/>
      </p:ext>
    </p:extLst>
  </p:cSld>
  <p:clrMapOvr>
    <a:masterClrMapping/>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457200" y="452482"/>
            <a:ext cx="7315200" cy="2595518"/>
          </a:xfrm>
          <a:prstGeom prst="round2Diag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45299" y="304800"/>
            <a:ext cx="5417301" cy="594360"/>
          </a:xfrm>
          <a:prstGeom prst="roundRect">
            <a:avLst>
              <a:gd name="adj" fmla="val 30548"/>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457200" y="1143000"/>
            <a:ext cx="7315200" cy="1676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3000" dirty="0" smtClean="0">
                <a:solidFill>
                  <a:schemeClr val="accent6"/>
                </a:solidFill>
                <a:latin typeface="Century Gothic" panose="020B0502020202020204" pitchFamily="34" charset="0"/>
                <a:cs typeface="Arial" panose="020B0604020202020204" pitchFamily="34" charset="0"/>
              </a:rPr>
              <a:t>MICROECONOMICS</a:t>
            </a:r>
            <a:r>
              <a:rPr lang="en-US" altLang="en-US" sz="3000" dirty="0" smtClean="0">
                <a:solidFill>
                  <a:schemeClr val="tx1">
                    <a:lumMod val="50000"/>
                    <a:lumOff val="50000"/>
                  </a:schemeClr>
                </a:solidFill>
                <a:latin typeface="Century Gothic" panose="020B0502020202020204" pitchFamily="34" charset="0"/>
                <a:cs typeface="Arial" panose="020B0604020202020204" pitchFamily="34" charset="0"/>
              </a:rPr>
              <a:t> IS THE STUDY OF DECISION MAKING BY INDIVIDUALS, BUSINESSES, AND INDUSTRIES.</a:t>
            </a:r>
            <a:endParaRPr lang="en-US" altLang="en-US" sz="3000" dirty="0">
              <a:solidFill>
                <a:schemeClr val="tx1">
                  <a:lumMod val="50000"/>
                  <a:lumOff val="50000"/>
                </a:schemeClr>
              </a:solidFill>
              <a:latin typeface="Century Gothic" panose="020B0502020202020204" pitchFamily="34" charset="0"/>
              <a:cs typeface="Arial" panose="020B0604020202020204" pitchFamily="34" charset="0"/>
            </a:endParaRPr>
          </a:p>
        </p:txBody>
      </p:sp>
      <p:sp>
        <p:nvSpPr>
          <p:cNvPr id="10" name="Round Diagonal Corner Rectangle 9"/>
          <p:cNvSpPr/>
          <p:nvPr/>
        </p:nvSpPr>
        <p:spPr>
          <a:xfrm>
            <a:off x="457200" y="3500482"/>
            <a:ext cx="7315200" cy="2595518"/>
          </a:xfrm>
          <a:prstGeom prst="round2Diag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533400" y="4038600"/>
            <a:ext cx="7162800" cy="20574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3000" dirty="0" smtClean="0">
                <a:solidFill>
                  <a:schemeClr val="accent6"/>
                </a:solidFill>
                <a:latin typeface="Century Gothic" panose="020B0502020202020204" pitchFamily="34" charset="0"/>
                <a:cs typeface="Arial" panose="020B0604020202020204" pitchFamily="34" charset="0"/>
              </a:rPr>
              <a:t>MACROECONOMICS</a:t>
            </a:r>
            <a:r>
              <a:rPr lang="en-US" altLang="en-US" sz="3000" dirty="0" smtClean="0">
                <a:solidFill>
                  <a:schemeClr val="tx1">
                    <a:lumMod val="50000"/>
                    <a:lumOff val="50000"/>
                  </a:schemeClr>
                </a:solidFill>
                <a:latin typeface="Century Gothic" panose="020B0502020202020204" pitchFamily="34" charset="0"/>
                <a:cs typeface="Arial" panose="020B0604020202020204" pitchFamily="34" charset="0"/>
              </a:rPr>
              <a:t> IS THE STUDY OF BROADER ISSUES IN THE ECONOMY, SUCH AS INFLATION, UNEMPLOYMENT, AND NATIONAL OUTPUT.</a:t>
            </a:r>
            <a:endParaRPr lang="en-US" altLang="en-US" sz="3000" dirty="0">
              <a:solidFill>
                <a:schemeClr val="tx1">
                  <a:lumMod val="50000"/>
                  <a:lumOff val="50000"/>
                </a:schemeClr>
              </a:solidFill>
              <a:latin typeface="Century Gothic" panose="020B0502020202020204" pitchFamily="34" charset="0"/>
              <a:cs typeface="Arial" panose="020B0604020202020204" pitchFamily="34" charset="0"/>
            </a:endParaRPr>
          </a:p>
        </p:txBody>
      </p:sp>
      <p:sp>
        <p:nvSpPr>
          <p:cNvPr id="12" name="TextBox 11"/>
          <p:cNvSpPr txBox="1"/>
          <p:nvPr/>
        </p:nvSpPr>
        <p:spPr>
          <a:xfrm>
            <a:off x="304800" y="314236"/>
            <a:ext cx="4343400" cy="600164"/>
          </a:xfrm>
          <a:prstGeom prst="rect">
            <a:avLst/>
          </a:prstGeom>
          <a:noFill/>
        </p:spPr>
        <p:txBody>
          <a:bodyPr wrap="square" rtlCol="0">
            <a:spAutoFit/>
          </a:bodyPr>
          <a:lstStyle/>
          <a:p>
            <a:r>
              <a:rPr lang="en-US" sz="3300" dirty="0" smtClean="0">
                <a:solidFill>
                  <a:schemeClr val="bg1"/>
                </a:solidFill>
                <a:latin typeface="Century Gothic" panose="020B0502020202020204" pitchFamily="34" charset="0"/>
              </a:rPr>
              <a:t>MICROECONOMICS </a:t>
            </a:r>
            <a:endParaRPr lang="en-US" sz="3300" dirty="0">
              <a:solidFill>
                <a:schemeClr val="bg1"/>
              </a:solidFill>
              <a:latin typeface="Century Gothic" panose="020B0502020202020204" pitchFamily="34" charset="0"/>
            </a:endParaRPr>
          </a:p>
        </p:txBody>
      </p:sp>
      <p:sp>
        <p:nvSpPr>
          <p:cNvPr id="15" name="Rounded Rectangle 14"/>
          <p:cNvSpPr/>
          <p:nvPr/>
        </p:nvSpPr>
        <p:spPr>
          <a:xfrm>
            <a:off x="152400" y="3368040"/>
            <a:ext cx="5417301" cy="594360"/>
          </a:xfrm>
          <a:prstGeom prst="roundRect">
            <a:avLst>
              <a:gd name="adj" fmla="val 30548"/>
            </a:avLst>
          </a:prstGeom>
          <a:solidFill>
            <a:srgbClr val="009999"/>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09562" y="3352800"/>
            <a:ext cx="4948237" cy="600164"/>
          </a:xfrm>
          <a:prstGeom prst="rect">
            <a:avLst/>
          </a:prstGeom>
          <a:noFill/>
        </p:spPr>
        <p:txBody>
          <a:bodyPr wrap="square" rtlCol="0">
            <a:spAutoFit/>
          </a:bodyPr>
          <a:lstStyle/>
          <a:p>
            <a:r>
              <a:rPr lang="en-US" sz="3300" dirty="0" smtClean="0">
                <a:solidFill>
                  <a:schemeClr val="bg1"/>
                </a:solidFill>
                <a:latin typeface="Century Gothic" panose="020B0502020202020204" pitchFamily="34" charset="0"/>
              </a:rPr>
              <a:t>MACROECONOMICS</a:t>
            </a:r>
            <a:endParaRPr lang="en-US" sz="3300" dirty="0">
              <a:solidFill>
                <a:schemeClr val="bg1"/>
              </a:solidFill>
              <a:latin typeface="Century Gothic" panose="020B0502020202020204" pitchFamily="34" charset="0"/>
            </a:endParaRPr>
          </a:p>
        </p:txBody>
      </p:sp>
      <p:sp>
        <p:nvSpPr>
          <p:cNvPr id="17" name="TextBox 16"/>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18" name="TextBox 17"/>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7</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40240568"/>
      </p:ext>
    </p:extLst>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8077200" y="0"/>
            <a:ext cx="609600"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7543800" y="0"/>
            <a:ext cx="502920" cy="65532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752600" y="0"/>
            <a:ext cx="5746698"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0" y="0"/>
            <a:ext cx="8686800" cy="1537395"/>
          </a:xfrm>
          <a:prstGeom prst="round2DiagRect">
            <a:avLst>
              <a:gd name="adj1" fmla="val 30313"/>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304800" y="152400"/>
            <a:ext cx="8153400" cy="1384995"/>
          </a:xfrm>
          <a:prstGeom prst="rect">
            <a:avLst/>
          </a:prstGeom>
          <a:noFill/>
        </p:spPr>
        <p:txBody>
          <a:bodyPr wrap="square" rtlCol="0">
            <a:spAutoFit/>
          </a:bodyPr>
          <a:lstStyle/>
          <a:p>
            <a:pPr algn="ctr"/>
            <a:r>
              <a:rPr lang="en-US" sz="2800" dirty="0" smtClean="0">
                <a:solidFill>
                  <a:prstClr val="white">
                    <a:lumMod val="85000"/>
                  </a:prstClr>
                </a:solidFill>
                <a:latin typeface="Century Gothic" panose="020B0502020202020204" pitchFamily="34" charset="0"/>
              </a:rPr>
              <a:t>QUESTION:</a:t>
            </a:r>
            <a:r>
              <a:rPr lang="en-US" sz="2800" dirty="0" smtClean="0">
                <a:solidFill>
                  <a:prstClr val="white"/>
                </a:solidFill>
                <a:latin typeface="Century Gothic" panose="020B0502020202020204" pitchFamily="34" charset="0"/>
              </a:rPr>
              <a:t> IS THE FOLLOWING A MACROECONOMIC OR A MICROECONOMIC ISSUE?</a:t>
            </a:r>
            <a:endParaRPr lang="en-US" sz="2800" dirty="0">
              <a:solidFill>
                <a:prstClr val="white"/>
              </a:solidFill>
              <a:latin typeface="Century Gothic" panose="020B0502020202020204" pitchFamily="34" charset="0"/>
            </a:endParaRPr>
          </a:p>
        </p:txBody>
      </p:sp>
      <p:sp>
        <p:nvSpPr>
          <p:cNvPr id="11" name="Oval 10"/>
          <p:cNvSpPr/>
          <p:nvPr/>
        </p:nvSpPr>
        <p:spPr>
          <a:xfrm>
            <a:off x="1402080" y="51816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1447800" y="41605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2179320" y="452628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55321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408432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MACROECONOMICS</a:t>
            </a:r>
            <a:endParaRPr lang="en-US" sz="2200" dirty="0">
              <a:solidFill>
                <a:prstClr val="white"/>
              </a:solidFill>
              <a:latin typeface="Century Gothic" panose="020B0502020202020204" pitchFamily="34" charset="0"/>
            </a:endParaRPr>
          </a:p>
        </p:txBody>
      </p:sp>
      <p:sp>
        <p:nvSpPr>
          <p:cNvPr id="18" name="Rectangle 17"/>
          <p:cNvSpPr/>
          <p:nvPr/>
        </p:nvSpPr>
        <p:spPr>
          <a:xfrm>
            <a:off x="2717482" y="507492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MICROECONOMICS</a:t>
            </a:r>
            <a:endParaRPr lang="en-US" sz="2200" dirty="0">
              <a:solidFill>
                <a:prstClr val="white"/>
              </a:solidFill>
              <a:latin typeface="Century Gothic" panose="020B0502020202020204" pitchFamily="34" charset="0"/>
            </a:endParaRPr>
          </a:p>
        </p:txBody>
      </p:sp>
      <p:sp>
        <p:nvSpPr>
          <p:cNvPr id="31" name="Rectangle 30"/>
          <p:cNvSpPr/>
          <p:nvPr/>
        </p:nvSpPr>
        <p:spPr>
          <a:xfrm>
            <a:off x="838200" y="1981200"/>
            <a:ext cx="6957060" cy="14478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txBox="1">
            <a:spLocks/>
          </p:cNvSpPr>
          <p:nvPr/>
        </p:nvSpPr>
        <p:spPr>
          <a:xfrm>
            <a:off x="937954" y="2053530"/>
            <a:ext cx="6758246" cy="122307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2800" dirty="0" smtClean="0">
                <a:solidFill>
                  <a:prstClr val="white"/>
                </a:solidFill>
                <a:latin typeface="Century Gothic" panose="020B0502020202020204" pitchFamily="34" charset="0"/>
                <a:cs typeface="Arial" charset="0"/>
              </a:rPr>
              <a:t>LAWMAKERS ARE DISCUSSING HOW TO KEEP UNEMPLOYMENT FROM RISING IN THE COMING YEAR.</a:t>
            </a:r>
            <a:endParaRPr lang="en-US" altLang="en-US" sz="2800" dirty="0">
              <a:solidFill>
                <a:prstClr val="white"/>
              </a:solidFill>
              <a:latin typeface="Century Gothic" panose="020B0502020202020204" pitchFamily="34" charset="0"/>
              <a:cs typeface="Arial" charset="0"/>
            </a:endParaRPr>
          </a:p>
        </p:txBody>
      </p:sp>
      <p:sp>
        <p:nvSpPr>
          <p:cNvPr id="19" name="TextBox 1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20" name="TextBox 19"/>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8</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71886598"/>
      </p:ext>
    </p:extLst>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579384"/>
          </a:xfrm>
          <a:prstGeom prst="rect">
            <a:avLst/>
          </a:prstGeom>
          <a:gradFill flip="none" rotWithShape="1">
            <a:gsLst>
              <a:gs pos="0">
                <a:schemeClr val="bg1">
                  <a:shade val="30000"/>
                  <a:satMod val="115000"/>
                </a:schemeClr>
              </a:gs>
              <a:gs pos="13000">
                <a:schemeClr val="bg1">
                  <a:shade val="67500"/>
                  <a:satMod val="115000"/>
                </a:schemeClr>
              </a:gs>
              <a:gs pos="100000">
                <a:schemeClr val="bg1">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0" y="-3869"/>
            <a:ext cx="609600" cy="618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8077200" y="0"/>
            <a:ext cx="609600"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7543800" y="0"/>
            <a:ext cx="502920" cy="65722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1752600" y="0"/>
            <a:ext cx="5746698" cy="65609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ound Diagonal Corner Rectangle 53"/>
          <p:cNvSpPr/>
          <p:nvPr/>
        </p:nvSpPr>
        <p:spPr>
          <a:xfrm>
            <a:off x="0" y="0"/>
            <a:ext cx="8686800" cy="1537395"/>
          </a:xfrm>
          <a:prstGeom prst="round2DiagRect">
            <a:avLst>
              <a:gd name="adj1" fmla="val 30313"/>
              <a:gd name="adj2" fmla="val 0"/>
            </a:avLst>
          </a:prstGeom>
          <a:solidFill>
            <a:srgbClr val="00808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TextBox 57"/>
          <p:cNvSpPr txBox="1"/>
          <p:nvPr/>
        </p:nvSpPr>
        <p:spPr>
          <a:xfrm>
            <a:off x="304800" y="265093"/>
            <a:ext cx="8153400" cy="954107"/>
          </a:xfrm>
          <a:prstGeom prst="rect">
            <a:avLst/>
          </a:prstGeom>
          <a:noFill/>
        </p:spPr>
        <p:txBody>
          <a:bodyPr wrap="square" rtlCol="0">
            <a:spAutoFit/>
          </a:bodyPr>
          <a:lstStyle/>
          <a:p>
            <a:pPr algn="ctr"/>
            <a:r>
              <a:rPr lang="en-US" sz="2800" dirty="0" smtClean="0">
                <a:solidFill>
                  <a:prstClr val="white">
                    <a:lumMod val="85000"/>
                  </a:prstClr>
                </a:solidFill>
                <a:latin typeface="Century Gothic" panose="020B0502020202020204" pitchFamily="34" charset="0"/>
              </a:rPr>
              <a:t>QUESTION:</a:t>
            </a:r>
            <a:r>
              <a:rPr lang="en-US" sz="2800" dirty="0" smtClean="0">
                <a:solidFill>
                  <a:prstClr val="white"/>
                </a:solidFill>
                <a:latin typeface="Century Gothic" panose="020B0502020202020204" pitchFamily="34" charset="0"/>
              </a:rPr>
              <a:t> IS THIS A MACROECONOMIC OR A MICROECONOMIC ISSUE?</a:t>
            </a:r>
            <a:endParaRPr lang="en-US" sz="2800" dirty="0">
              <a:solidFill>
                <a:prstClr val="white"/>
              </a:solidFill>
              <a:latin typeface="Century Gothic" panose="020B0502020202020204" pitchFamily="34" charset="0"/>
            </a:endParaRPr>
          </a:p>
        </p:txBody>
      </p:sp>
      <p:sp>
        <p:nvSpPr>
          <p:cNvPr id="11" name="Oval 10"/>
          <p:cNvSpPr/>
          <p:nvPr/>
        </p:nvSpPr>
        <p:spPr>
          <a:xfrm>
            <a:off x="1402080" y="518160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B</a:t>
            </a:r>
            <a:endParaRPr lang="en-US" sz="4400" dirty="0">
              <a:solidFill>
                <a:prstClr val="black">
                  <a:lumMod val="50000"/>
                  <a:lumOff val="50000"/>
                </a:prstClr>
              </a:solidFill>
              <a:latin typeface="Century Gothic" panose="020B0502020202020204" pitchFamily="34" charset="0"/>
            </a:endParaRPr>
          </a:p>
        </p:txBody>
      </p:sp>
      <p:sp>
        <p:nvSpPr>
          <p:cNvPr id="13" name="Oval 12"/>
          <p:cNvSpPr/>
          <p:nvPr/>
        </p:nvSpPr>
        <p:spPr>
          <a:xfrm>
            <a:off x="1447800" y="4160520"/>
            <a:ext cx="731520" cy="7315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solidFill>
                  <a:prstClr val="black">
                    <a:lumMod val="50000"/>
                    <a:lumOff val="50000"/>
                  </a:prstClr>
                </a:solidFill>
                <a:latin typeface="Century Gothic" panose="020B0502020202020204" pitchFamily="34" charset="0"/>
              </a:rPr>
              <a:t>A</a:t>
            </a:r>
            <a:endParaRPr lang="en-US" sz="4400" dirty="0">
              <a:solidFill>
                <a:prstClr val="black">
                  <a:lumMod val="50000"/>
                  <a:lumOff val="50000"/>
                </a:prstClr>
              </a:solidFill>
              <a:latin typeface="Century Gothic" panose="020B0502020202020204" pitchFamily="34" charset="0"/>
            </a:endParaRPr>
          </a:p>
        </p:txBody>
      </p:sp>
      <p:cxnSp>
        <p:nvCxnSpPr>
          <p:cNvPr id="14" name="Straight Connector 13"/>
          <p:cNvCxnSpPr>
            <a:stCxn id="13" idx="6"/>
          </p:cNvCxnSpPr>
          <p:nvPr/>
        </p:nvCxnSpPr>
        <p:spPr>
          <a:xfrm>
            <a:off x="2179320" y="452628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33600" y="5532120"/>
            <a:ext cx="609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12720" y="4084320"/>
            <a:ext cx="4373880"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MACROECONOMICS</a:t>
            </a:r>
            <a:endParaRPr lang="en-US" sz="2200" dirty="0">
              <a:solidFill>
                <a:prstClr val="white"/>
              </a:solidFill>
              <a:latin typeface="Century Gothic" panose="020B0502020202020204" pitchFamily="34" charset="0"/>
            </a:endParaRPr>
          </a:p>
        </p:txBody>
      </p:sp>
      <p:sp>
        <p:nvSpPr>
          <p:cNvPr id="18" name="Rectangle 17"/>
          <p:cNvSpPr/>
          <p:nvPr/>
        </p:nvSpPr>
        <p:spPr>
          <a:xfrm>
            <a:off x="2717482" y="5074920"/>
            <a:ext cx="4369118" cy="944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smtClean="0">
                <a:solidFill>
                  <a:prstClr val="white"/>
                </a:solidFill>
                <a:latin typeface="Century Gothic" panose="020B0502020202020204" pitchFamily="34" charset="0"/>
              </a:rPr>
              <a:t>MICROECONOMICS</a:t>
            </a:r>
            <a:endParaRPr lang="en-US" sz="2200" dirty="0">
              <a:solidFill>
                <a:prstClr val="white"/>
              </a:solidFill>
              <a:latin typeface="Century Gothic" panose="020B0502020202020204" pitchFamily="34" charset="0"/>
            </a:endParaRPr>
          </a:p>
        </p:txBody>
      </p:sp>
      <p:sp>
        <p:nvSpPr>
          <p:cNvPr id="31" name="Rectangle 30"/>
          <p:cNvSpPr/>
          <p:nvPr/>
        </p:nvSpPr>
        <p:spPr>
          <a:xfrm>
            <a:off x="838200" y="1981200"/>
            <a:ext cx="6957060" cy="14478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txBox="1">
            <a:spLocks/>
          </p:cNvSpPr>
          <p:nvPr/>
        </p:nvSpPr>
        <p:spPr>
          <a:xfrm>
            <a:off x="937954" y="2053530"/>
            <a:ext cx="6758246" cy="122307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altLang="en-US" sz="2800" dirty="0" smtClean="0">
                <a:solidFill>
                  <a:prstClr val="white"/>
                </a:solidFill>
                <a:latin typeface="Century Gothic" panose="020B0502020202020204" pitchFamily="34" charset="0"/>
                <a:cs typeface="Arial" charset="0"/>
              </a:rPr>
              <a:t>EXECUTIVES AT GENERAL MOTORS ARE DISCUSSING WHETHER RAISING PRICES WILL LEAD TO HIGHER PROFITS.</a:t>
            </a:r>
            <a:endParaRPr lang="en-US" altLang="en-US" sz="2800" dirty="0">
              <a:solidFill>
                <a:prstClr val="white"/>
              </a:solidFill>
              <a:latin typeface="Century Gothic" panose="020B0502020202020204" pitchFamily="34" charset="0"/>
              <a:cs typeface="Arial" charset="0"/>
            </a:endParaRPr>
          </a:p>
        </p:txBody>
      </p:sp>
      <p:sp>
        <p:nvSpPr>
          <p:cNvPr id="19" name="TextBox 18"/>
          <p:cNvSpPr txBox="1"/>
          <p:nvPr/>
        </p:nvSpPr>
        <p:spPr>
          <a:xfrm>
            <a:off x="6629400" y="6560940"/>
            <a:ext cx="958917" cy="261610"/>
          </a:xfrm>
          <a:prstGeom prst="rect">
            <a:avLst/>
          </a:prstGeom>
          <a:noFill/>
        </p:spPr>
        <p:txBody>
          <a:bodyPr wrap="none" rtlCol="0">
            <a:spAutoFit/>
          </a:bodyPr>
          <a:lstStyle/>
          <a:p>
            <a:r>
              <a:rPr lang="en-US" sz="1100" dirty="0" smtClean="0">
                <a:solidFill>
                  <a:schemeClr val="tx1">
                    <a:lumMod val="50000"/>
                    <a:lumOff val="50000"/>
                  </a:schemeClr>
                </a:solidFill>
                <a:latin typeface="Century Gothic" panose="020B0502020202020204" pitchFamily="34" charset="0"/>
              </a:rPr>
              <a:t>CHAPTER 1</a:t>
            </a:r>
            <a:r>
              <a:rPr lang="en-US" sz="1100" dirty="0" smtClean="0">
                <a:solidFill>
                  <a:srgbClr val="009999"/>
                </a:solidFill>
                <a:latin typeface="Century Gothic" panose="020B0502020202020204" pitchFamily="34" charset="0"/>
              </a:rPr>
              <a:t> </a:t>
            </a:r>
            <a:endParaRPr lang="en-US" sz="1100" dirty="0">
              <a:solidFill>
                <a:schemeClr val="bg1"/>
              </a:solidFill>
              <a:latin typeface="Century Gothic" panose="020B0502020202020204" pitchFamily="34" charset="0"/>
            </a:endParaRPr>
          </a:p>
        </p:txBody>
      </p:sp>
      <p:sp>
        <p:nvSpPr>
          <p:cNvPr id="20" name="TextBox 19"/>
          <p:cNvSpPr txBox="1"/>
          <p:nvPr/>
        </p:nvSpPr>
        <p:spPr>
          <a:xfrm>
            <a:off x="7620000" y="6553200"/>
            <a:ext cx="817164" cy="261610"/>
          </a:xfrm>
          <a:prstGeom prst="rect">
            <a:avLst/>
          </a:prstGeom>
          <a:noFill/>
        </p:spPr>
        <p:txBody>
          <a:bodyPr wrap="square" rtlCol="0">
            <a:spAutoFit/>
          </a:bodyPr>
          <a:lstStyle/>
          <a:p>
            <a:pPr algn="ctr"/>
            <a:r>
              <a:rPr lang="en-US" sz="1100" dirty="0" smtClean="0">
                <a:solidFill>
                  <a:schemeClr val="bg1"/>
                </a:solidFill>
                <a:latin typeface="Century Gothic" panose="020B0502020202020204" pitchFamily="34" charset="0"/>
              </a:rPr>
              <a:t>SLIDE </a:t>
            </a:r>
            <a:fld id="{6FD6B7A6-E1EC-4D2B-BE3B-190BA12621E0}" type="slidenum">
              <a:rPr lang="en-US" sz="1100" smtClean="0">
                <a:solidFill>
                  <a:schemeClr val="bg1"/>
                </a:solidFill>
                <a:latin typeface="Century Gothic" panose="020B0502020202020204" pitchFamily="34" charset="0"/>
              </a:rPr>
              <a:pPr algn="ctr"/>
              <a:t>9</a:t>
            </a:fld>
            <a:endParaRPr lang="en-US" sz="11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860096758"/>
      </p:ext>
    </p:extLst>
  </p:cSld>
  <p:clrMapOvr>
    <a:masterClrMapping/>
  </p:clrMapOvr>
  <p:transition spd="slow">
    <p:fade thruBlk="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ood for thou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1974</TotalTime>
  <Words>1275</Words>
  <Application>Microsoft Office PowerPoint</Application>
  <PresentationFormat>On-screen Show (4:3)</PresentationFormat>
  <Paragraphs>275</Paragraphs>
  <Slides>36</Slides>
  <Notes>36</Notes>
  <HiddenSlides>0</HiddenSlides>
  <MMClips>0</MMClips>
  <ScaleCrop>false</ScaleCrop>
  <HeadingPairs>
    <vt:vector size="4" baseType="variant">
      <vt:variant>
        <vt:lpstr>Theme</vt:lpstr>
      </vt:variant>
      <vt:variant>
        <vt:i4>6</vt:i4>
      </vt:variant>
      <vt:variant>
        <vt:lpstr>Slide Titles</vt:lpstr>
      </vt:variant>
      <vt:variant>
        <vt:i4>36</vt:i4>
      </vt:variant>
    </vt:vector>
  </HeadingPairs>
  <TitlesOfParts>
    <vt:vector size="42" baseType="lpstr">
      <vt:lpstr>Office Theme</vt:lpstr>
      <vt:lpstr>1_Office Theme</vt:lpstr>
      <vt:lpstr>1_Food for thought</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Brown</dc:creator>
  <cp:lastModifiedBy>Lindsay Neff</cp:lastModifiedBy>
  <cp:revision>215</cp:revision>
  <dcterms:created xsi:type="dcterms:W3CDTF">2013-11-11T14:39:47Z</dcterms:created>
  <dcterms:modified xsi:type="dcterms:W3CDTF">2016-10-26T20:44:53Z</dcterms:modified>
</cp:coreProperties>
</file>