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  <p:sldId id="266" r:id="rId11"/>
    <p:sldId id="267" r:id="rId12"/>
    <p:sldId id="268" r:id="rId13"/>
    <p:sldId id="265" r:id="rId14"/>
    <p:sldId id="269" r:id="rId15"/>
    <p:sldId id="271" r:id="rId16"/>
    <p:sldId id="270" r:id="rId17"/>
    <p:sldId id="272" r:id="rId18"/>
    <p:sldId id="282" r:id="rId19"/>
    <p:sldId id="274" r:id="rId20"/>
    <p:sldId id="273" r:id="rId21"/>
    <p:sldId id="275" r:id="rId22"/>
    <p:sldId id="277" r:id="rId23"/>
    <p:sldId id="276" r:id="rId24"/>
    <p:sldId id="278" r:id="rId25"/>
    <p:sldId id="279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>
        <p:scale>
          <a:sx n="50" d="100"/>
          <a:sy n="50" d="100"/>
        </p:scale>
        <p:origin x="1097" y="6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1/3/2018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B456-FE66-408A-B0D0-879C1B12B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203623"/>
            <a:ext cx="9966960" cy="3035808"/>
          </a:xfrm>
        </p:spPr>
        <p:txBody>
          <a:bodyPr/>
          <a:lstStyle/>
          <a:p>
            <a:r>
              <a:rPr lang="en-US" sz="5400" dirty="0"/>
              <a:t>Math 3301</a:t>
            </a:r>
            <a:br>
              <a:rPr lang="en-US" sz="5400" dirty="0"/>
            </a:br>
            <a:r>
              <a:rPr lang="en-US" sz="5400" dirty="0"/>
              <a:t>Foundations of Geometry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DDB96-1D78-4655-8B6D-BDDB5AA59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Chapter 9 Analytic Geometry</a:t>
            </a:r>
          </a:p>
          <a:p>
            <a:r>
              <a:rPr lang="en-US" sz="2800" dirty="0"/>
              <a:t>Dr. Geoff F. Clement</a:t>
            </a:r>
          </a:p>
        </p:txBody>
      </p:sp>
    </p:spTree>
    <p:extLst>
      <p:ext uri="{BB962C8B-B14F-4D97-AF65-F5344CB8AC3E}">
        <p14:creationId xmlns:p14="http://schemas.microsoft.com/office/powerpoint/2010/main" val="2913070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148" y="2375759"/>
            <a:ext cx="10322052" cy="1136368"/>
          </a:xfrm>
        </p:spPr>
        <p:txBody>
          <a:bodyPr>
            <a:normAutofit/>
          </a:bodyPr>
          <a:lstStyle/>
          <a:p>
            <a:r>
              <a:rPr lang="en-US" sz="3200" dirty="0"/>
              <a:t>In general, a </a:t>
            </a:r>
            <a:r>
              <a:rPr lang="en-US" sz="3200" b="1" dirty="0"/>
              <a:t>vertical line</a:t>
            </a:r>
            <a:r>
              <a:rPr lang="en-US" sz="3200" dirty="0"/>
              <a:t> is of the form x = </a:t>
            </a:r>
            <a:r>
              <a:rPr lang="en-US" sz="3200" i="1" dirty="0"/>
              <a:t>a</a:t>
            </a:r>
            <a:r>
              <a:rPr lang="en-US" sz="3200" dirty="0"/>
              <a:t>, where </a:t>
            </a:r>
            <a:r>
              <a:rPr lang="en-US" sz="3200" i="1" dirty="0"/>
              <a:t>a</a:t>
            </a:r>
            <a:r>
              <a:rPr lang="en-US" sz="3200" dirty="0"/>
              <a:t> is a constant.</a:t>
            </a:r>
          </a:p>
        </p:txBody>
      </p:sp>
      <p:pic>
        <p:nvPicPr>
          <p:cNvPr id="4" name="Picture 3" descr="http://www.mathwarehouse.com/algebra/linear_equation/images/vertical-lines/vertical-line-example-3.png">
            <a:extLst>
              <a:ext uri="{FF2B5EF4-FFF2-40B4-BE49-F238E27FC236}">
                <a16:creationId xmlns:a16="http://schemas.microsoft.com/office/drawing/2014/main" id="{1883F4AC-C6E5-4970-8E4E-DF973E284D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822" y="3180714"/>
            <a:ext cx="3358342" cy="3336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356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428" y="2259380"/>
            <a:ext cx="10058400" cy="13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9.1: The </a:t>
            </a:r>
            <a:r>
              <a:rPr lang="en-US" sz="2800" b="1" dirty="0"/>
              <a:t>distance</a:t>
            </a:r>
            <a:r>
              <a:rPr lang="en-US" sz="2800" dirty="0"/>
              <a:t> between two points with coordinates (x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and (x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 is determined with the formula</a:t>
            </a:r>
            <a:endParaRPr lang="en-US" sz="3600" dirty="0"/>
          </a:p>
        </p:txBody>
      </p:sp>
      <p:pic>
        <p:nvPicPr>
          <p:cNvPr id="4" name="Picture 3" descr="http://cdn.virtualnerd.com/thumbnails/Alg1_13_03_0001-diagram_thumb-lg.png">
            <a:extLst>
              <a:ext uri="{FF2B5EF4-FFF2-40B4-BE49-F238E27FC236}">
                <a16:creationId xmlns:a16="http://schemas.microsoft.com/office/drawing/2014/main" id="{EA4B27F7-F176-49DF-9D39-C870916505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016" y="3337386"/>
            <a:ext cx="5436095" cy="3055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54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808" y="2350820"/>
            <a:ext cx="10058400" cy="3547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Find the distance between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	(0, 4) and (3, 8)		(-1, 3) and ( 2, 9)	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	</a:t>
            </a:r>
            <a:br>
              <a:rPr lang="en-US" sz="2800" dirty="0"/>
            </a:br>
            <a:r>
              <a:rPr lang="en-US" sz="2800" dirty="0"/>
              <a:t>	(-5, 7) and (2, -1)</a:t>
            </a:r>
          </a:p>
        </p:txBody>
      </p:sp>
    </p:spTree>
    <p:extLst>
      <p:ext uri="{BB962C8B-B14F-4D97-AF65-F5344CB8AC3E}">
        <p14:creationId xmlns:p14="http://schemas.microsoft.com/office/powerpoint/2010/main" val="189015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788" y="2343201"/>
            <a:ext cx="10058400" cy="1101040"/>
          </a:xfrm>
        </p:spPr>
        <p:txBody>
          <a:bodyPr>
            <a:normAutofit/>
          </a:bodyPr>
          <a:lstStyle/>
          <a:p>
            <a:r>
              <a:rPr lang="en-US" sz="3200" dirty="0"/>
              <a:t>Theorem 9.2: The </a:t>
            </a:r>
            <a:r>
              <a:rPr lang="en-US" sz="3200" b="1" dirty="0"/>
              <a:t>midpoint</a:t>
            </a:r>
            <a:r>
              <a:rPr lang="en-US" sz="3200" dirty="0"/>
              <a:t> of a line segment joining (x</a:t>
            </a:r>
            <a:r>
              <a:rPr lang="en-US" sz="3200" baseline="-25000" dirty="0"/>
              <a:t>1</a:t>
            </a:r>
            <a:r>
              <a:rPr lang="en-US" sz="3200" dirty="0"/>
              <a:t>, y</a:t>
            </a:r>
            <a:r>
              <a:rPr lang="en-US" sz="3200" baseline="-25000" dirty="0"/>
              <a:t>1</a:t>
            </a:r>
            <a:r>
              <a:rPr lang="en-US" sz="3200" dirty="0"/>
              <a:t>) and (x</a:t>
            </a:r>
            <a:r>
              <a:rPr lang="en-US" sz="3200" baseline="-25000" dirty="0"/>
              <a:t>2</a:t>
            </a:r>
            <a:r>
              <a:rPr lang="en-US" sz="3200" dirty="0"/>
              <a:t>, y</a:t>
            </a:r>
            <a:r>
              <a:rPr lang="en-US" sz="3200" baseline="-25000" dirty="0"/>
              <a:t>2</a:t>
            </a:r>
            <a:r>
              <a:rPr lang="en-US" sz="3200" dirty="0"/>
              <a:t>) is </a:t>
            </a:r>
          </a:p>
        </p:txBody>
      </p:sp>
      <p:pic>
        <p:nvPicPr>
          <p:cNvPr id="4" name="Picture 3" descr="https://study.com/cimages/videopreview/how-to-use-the-midpoint-formula_109725.jpg">
            <a:extLst>
              <a:ext uri="{FF2B5EF4-FFF2-40B4-BE49-F238E27FC236}">
                <a16:creationId xmlns:a16="http://schemas.microsoft.com/office/drawing/2014/main" id="{86A9536B-7845-4E24-B187-71575BFD6F4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7" t="21424" r="12884" b="9743"/>
          <a:stretch/>
        </p:blipFill>
        <p:spPr bwMode="auto">
          <a:xfrm>
            <a:off x="3107054" y="3444241"/>
            <a:ext cx="6730365" cy="31833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1937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67940"/>
            <a:ext cx="10058400" cy="42633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That is, the</a:t>
            </a:r>
            <a:r>
              <a:rPr lang="en-US" sz="2800" i="1" dirty="0"/>
              <a:t> x</a:t>
            </a:r>
            <a:r>
              <a:rPr lang="en-US" sz="2800" dirty="0"/>
              <a:t>-coordinate of the midpoint is the average of the </a:t>
            </a:r>
            <a:r>
              <a:rPr lang="en-US" sz="2800" i="1" dirty="0"/>
              <a:t>x</a:t>
            </a:r>
            <a:r>
              <a:rPr lang="en-US" sz="2800" dirty="0"/>
              <a:t>-coordinates of the two points, and the </a:t>
            </a:r>
            <a:r>
              <a:rPr lang="en-US" sz="2800" i="1" dirty="0"/>
              <a:t>y</a:t>
            </a:r>
            <a:r>
              <a:rPr lang="en-US" sz="2800" dirty="0"/>
              <a:t>-coordinate of the midpoint is the average of the </a:t>
            </a:r>
            <a:r>
              <a:rPr lang="en-US" sz="2800" i="1" dirty="0"/>
              <a:t>y</a:t>
            </a:r>
            <a:r>
              <a:rPr lang="en-US" sz="2800" dirty="0"/>
              <a:t>-coordinates of the points.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Find the midpoint of the segment joining</a:t>
            </a:r>
          </a:p>
          <a:p>
            <a:pPr marL="0" indent="0">
              <a:buNone/>
            </a:pPr>
            <a:r>
              <a:rPr lang="en-US" sz="2800" dirty="0"/>
              <a:t>	(0, 4) and (3, 8)		(-1, 3) and ( 2, 9)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	(-5, 7) and (2, -1)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63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880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Let P (x</a:t>
            </a:r>
            <a:r>
              <a:rPr lang="en-US" sz="2800" baseline="-25000" dirty="0"/>
              <a:t>1</a:t>
            </a:r>
            <a:r>
              <a:rPr lang="en-US" sz="2800" dirty="0"/>
              <a:t>, y</a:t>
            </a:r>
            <a:r>
              <a:rPr lang="en-US" sz="2800" baseline="-25000" dirty="0"/>
              <a:t>1</a:t>
            </a:r>
            <a:r>
              <a:rPr lang="en-US" sz="2800" dirty="0"/>
              <a:t>) and Q (x</a:t>
            </a:r>
            <a:r>
              <a:rPr lang="en-US" sz="2800" baseline="-25000" dirty="0"/>
              <a:t>2</a:t>
            </a:r>
            <a:r>
              <a:rPr lang="en-US" sz="2800" dirty="0"/>
              <a:t>, y</a:t>
            </a:r>
            <a:r>
              <a:rPr lang="en-US" sz="2800" baseline="-25000" dirty="0"/>
              <a:t>2</a:t>
            </a:r>
            <a:r>
              <a:rPr lang="en-US" sz="2800" dirty="0"/>
              <a:t>) be two points on a nonvertical line. The</a:t>
            </a:r>
            <a:r>
              <a:rPr lang="en-US" sz="2800" b="1" dirty="0"/>
              <a:t> slope</a:t>
            </a:r>
            <a:r>
              <a:rPr lang="en-US" sz="2800" dirty="0"/>
              <a:t> of the line is</a:t>
            </a:r>
          </a:p>
        </p:txBody>
      </p:sp>
      <p:pic>
        <p:nvPicPr>
          <p:cNvPr id="4" name="Picture 3" descr="https://i0.wp.com/www.mathbootcamps.com/wp-content/uploads/Calculating-Slope.png?resize=560%2C315">
            <a:extLst>
              <a:ext uri="{FF2B5EF4-FFF2-40B4-BE49-F238E27FC236}">
                <a16:creationId xmlns:a16="http://schemas.microsoft.com/office/drawing/2014/main" id="{43D7D230-65D0-4701-9126-EC5A30BC9E1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t="27665" r="1642"/>
          <a:stretch/>
        </p:blipFill>
        <p:spPr bwMode="auto">
          <a:xfrm>
            <a:off x="1910715" y="3195828"/>
            <a:ext cx="8011042" cy="33649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98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9028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Find the slope of the line passing through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	(0, 4) and (3, 8)		(-1, 3) and ( 2, 9)	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	(-5, 7) and (2, -1)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77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47AF0E4-DA50-4696-B295-D3FAA9399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61288" y="1927860"/>
            <a:ext cx="5411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the slope of the given line.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Image result for slope formula">
            <a:extLst>
              <a:ext uri="{FF2B5EF4-FFF2-40B4-BE49-F238E27FC236}">
                <a16:creationId xmlns:a16="http://schemas.microsoft.com/office/drawing/2014/main" id="{CC258A28-1A8D-4510-AE27-4AD331EEEB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4" y="2806064"/>
            <a:ext cx="4326255" cy="36709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mathwarehouse.com/algebra/linear_equation/images/slope-intercept-form/y=-2x-1_9999FF.gif">
            <a:extLst>
              <a:ext uri="{FF2B5EF4-FFF2-40B4-BE49-F238E27FC236}">
                <a16:creationId xmlns:a16="http://schemas.microsoft.com/office/drawing/2014/main" id="{9601DCD9-B15F-4CB3-A0DF-062B7E02274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340" y="2813684"/>
            <a:ext cx="4472940" cy="36788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467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47AF0E4-DA50-4696-B295-D3FAA93997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30808" y="1684544"/>
            <a:ext cx="999825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3200" dirty="0"/>
              <a:t>Definition: The equation of a line with slope m and </a:t>
            </a:r>
            <a:br>
              <a:rPr lang="en-US" sz="3200" dirty="0"/>
            </a:br>
            <a:r>
              <a:rPr lang="en-US" sz="3200" dirty="0"/>
              <a:t>passing through the point (x</a:t>
            </a:r>
            <a:r>
              <a:rPr lang="en-US" sz="3200" baseline="-25000" dirty="0"/>
              <a:t>1</a:t>
            </a:r>
            <a:r>
              <a:rPr lang="en-US" sz="3200" dirty="0"/>
              <a:t>, y</a:t>
            </a:r>
            <a:r>
              <a:rPr lang="en-US" sz="3200" baseline="-25000" dirty="0"/>
              <a:t>1</a:t>
            </a:r>
            <a:r>
              <a:rPr lang="en-US" sz="3200" dirty="0"/>
              <a:t>) is determined using</a:t>
            </a:r>
            <a:br>
              <a:rPr lang="en-US" sz="3200" dirty="0"/>
            </a:br>
            <a:r>
              <a:rPr lang="en-US" sz="3200" dirty="0"/>
              <a:t>the </a:t>
            </a:r>
            <a:r>
              <a:rPr lang="en-US" sz="3200" b="1" dirty="0"/>
              <a:t>point-slope form</a:t>
            </a:r>
            <a:endParaRPr lang="en-US" sz="3200" dirty="0"/>
          </a:p>
        </p:txBody>
      </p:sp>
      <p:pic>
        <p:nvPicPr>
          <p:cNvPr id="8" name="Picture 7" descr="http://cdn.virtualnerd.com/thumbnails/Alg1_10_2_7-diagram_thumb-lg.png">
            <a:extLst>
              <a:ext uri="{FF2B5EF4-FFF2-40B4-BE49-F238E27FC236}">
                <a16:creationId xmlns:a16="http://schemas.microsoft.com/office/drawing/2014/main" id="{4B2F5FD4-2806-4A54-9BE8-4FBC923F10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194" y="3209924"/>
            <a:ext cx="5852621" cy="3289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655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Find the equation of the line with slope -1 which passes through the point (-3, -5).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Find the equation of the line with slope ½ which passes through the point (-3, 4).</a:t>
            </a:r>
            <a:br>
              <a:rPr lang="en-US" sz="3200" dirty="0"/>
            </a:br>
            <a:endParaRPr lang="en-US" sz="3200" dirty="0"/>
          </a:p>
          <a:p>
            <a:r>
              <a:rPr lang="en-US" sz="3200" dirty="0"/>
              <a:t>Find the equation of the line with slope 3 which passes through the point (-3, 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8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Distance and Midpoint Formulas</a:t>
            </a:r>
          </a:p>
        </p:txBody>
      </p:sp>
      <p:pic>
        <p:nvPicPr>
          <p:cNvPr id="4" name="Content Placeholder 3" descr="http://faculty.wlc.edu/buelow/PRC/grid2.gif">
            <a:extLst>
              <a:ext uri="{FF2B5EF4-FFF2-40B4-BE49-F238E27FC236}">
                <a16:creationId xmlns:a16="http://schemas.microsoft.com/office/drawing/2014/main" id="{78C10944-A31F-45EE-A89F-E53ABE32F8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99" y="2214779"/>
            <a:ext cx="5674292" cy="42068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4369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62327"/>
            <a:ext cx="10058400" cy="1667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Definition: The equation of the line with slope </a:t>
            </a:r>
            <a:r>
              <a:rPr lang="en-US" sz="3200" i="1" dirty="0"/>
              <a:t>m</a:t>
            </a:r>
            <a:r>
              <a:rPr lang="en-US" sz="3200" dirty="0"/>
              <a:t> and y-intercept (0, </a:t>
            </a:r>
            <a:r>
              <a:rPr lang="en-US" sz="3200" i="1" dirty="0"/>
              <a:t>b</a:t>
            </a:r>
            <a:r>
              <a:rPr lang="en-US" sz="3200" dirty="0"/>
              <a:t>) is determined using the </a:t>
            </a:r>
            <a:r>
              <a:rPr lang="en-US" sz="3200" b="1" dirty="0"/>
              <a:t>slope-intercept</a:t>
            </a:r>
            <a:r>
              <a:rPr lang="en-US" sz="3200" dirty="0"/>
              <a:t> form y = </a:t>
            </a:r>
            <a:r>
              <a:rPr lang="en-US" sz="3200" i="1" dirty="0"/>
              <a:t>m</a:t>
            </a:r>
            <a:r>
              <a:rPr lang="en-US" sz="3200" dirty="0"/>
              <a:t>x + </a:t>
            </a:r>
            <a:r>
              <a:rPr lang="en-US" sz="3200" i="1" dirty="0"/>
              <a:t>b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www.ducksters.com/kidsmath/slope_intercept_graph2.gif">
            <a:extLst>
              <a:ext uri="{FF2B5EF4-FFF2-40B4-BE49-F238E27FC236}">
                <a16:creationId xmlns:a16="http://schemas.microsoft.com/office/drawing/2014/main" id="{29AB76A5-FC8C-42C7-81F1-6F1C75B6B0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24" y="3385184"/>
            <a:ext cx="3213735" cy="32137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815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4708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Theorem 9.3: Two distinct lines with slope </a:t>
            </a:r>
            <a:r>
              <a:rPr lang="en-US" sz="3200" i="1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 and </a:t>
            </a:r>
            <a:r>
              <a:rPr lang="en-US" sz="3200" i="1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 are </a:t>
            </a:r>
            <a:r>
              <a:rPr lang="en-US" sz="3200" b="1" dirty="0"/>
              <a:t>parallel </a:t>
            </a:r>
            <a:r>
              <a:rPr lang="en-US" sz="3200" dirty="0"/>
              <a:t>if and only if </a:t>
            </a:r>
            <a:r>
              <a:rPr lang="en-US" sz="3200" i="1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 = </a:t>
            </a:r>
            <a:r>
              <a:rPr lang="en-US" sz="3200" i="1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.</a:t>
            </a:r>
          </a:p>
        </p:txBody>
      </p:sp>
      <p:pic>
        <p:nvPicPr>
          <p:cNvPr id="4" name="Picture 3" descr="http://www.coolmath.com/sites/cmat/files/images/13-lines-01.gif">
            <a:extLst>
              <a:ext uri="{FF2B5EF4-FFF2-40B4-BE49-F238E27FC236}">
                <a16:creationId xmlns:a16="http://schemas.microsoft.com/office/drawing/2014/main" id="{2BC319F5-8C14-4D05-99A8-612C37055E6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060" y="3048000"/>
            <a:ext cx="3398520" cy="3398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study.com/cimages/multimages/16/500px-Parallel_Lines.svg.png">
            <a:extLst>
              <a:ext uri="{FF2B5EF4-FFF2-40B4-BE49-F238E27FC236}">
                <a16:creationId xmlns:a16="http://schemas.microsoft.com/office/drawing/2014/main" id="{D6A24F47-BE42-4C0E-83C8-0A46115D912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791" y="3148964"/>
            <a:ext cx="3175635" cy="3175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170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Theorem 9.4: Two distinct lines with slope </a:t>
            </a:r>
            <a:r>
              <a:rPr lang="en-US" sz="3200" i="1" dirty="0"/>
              <a:t>m</a:t>
            </a:r>
            <a:r>
              <a:rPr lang="en-US" sz="3200" baseline="-25000" dirty="0"/>
              <a:t>1</a:t>
            </a:r>
            <a:r>
              <a:rPr lang="en-US" sz="3200" dirty="0"/>
              <a:t> and </a:t>
            </a:r>
            <a:r>
              <a:rPr lang="en-US" sz="3200" i="1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 are </a:t>
            </a:r>
            <a:r>
              <a:rPr lang="en-US" sz="3200" b="1" dirty="0"/>
              <a:t>perpendicular </a:t>
            </a:r>
            <a:r>
              <a:rPr lang="en-US" sz="3200" dirty="0"/>
              <a:t>if and only if </a:t>
            </a:r>
            <a:r>
              <a:rPr lang="en-US" sz="3200" i="1" dirty="0"/>
              <a:t>m</a:t>
            </a:r>
            <a:r>
              <a:rPr lang="en-US" sz="3200" baseline="-25000" dirty="0"/>
              <a:t>1</a:t>
            </a:r>
            <a:r>
              <a:rPr lang="en-US" sz="3200" i="1" dirty="0"/>
              <a:t>m</a:t>
            </a:r>
            <a:r>
              <a:rPr lang="en-US" sz="3200" baseline="-25000" dirty="0"/>
              <a:t>2</a:t>
            </a:r>
            <a:r>
              <a:rPr lang="en-US" sz="3200" dirty="0"/>
              <a:t> = -1.</a:t>
            </a:r>
          </a:p>
        </p:txBody>
      </p:sp>
      <p:pic>
        <p:nvPicPr>
          <p:cNvPr id="4" name="Picture 3" descr="https://www.varsitytutors.com/assets/vt-hotmath-legacy/hotmath_help/topics/perpendicular-lines-and-slopes/perpendicular-lines.gif">
            <a:extLst>
              <a:ext uri="{FF2B5EF4-FFF2-40B4-BE49-F238E27FC236}">
                <a16:creationId xmlns:a16="http://schemas.microsoft.com/office/drawing/2014/main" id="{37A3BEA1-14A6-4C8F-B901-F0AF1325D1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020" y="3116580"/>
            <a:ext cx="3512820" cy="351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coolmath.com/sites/cmat/files/images/14-lines-02.gif">
            <a:extLst>
              <a:ext uri="{FF2B5EF4-FFF2-40B4-BE49-F238E27FC236}">
                <a16:creationId xmlns:a16="http://schemas.microsoft.com/office/drawing/2014/main" id="{2D657992-5C49-4F02-85FA-019EB289530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080" y="3268980"/>
            <a:ext cx="3208020" cy="3208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706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9.2 Slope, Equation of a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188" y="2129028"/>
            <a:ext cx="10058400" cy="4469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Determine whether the given pair of lines are parallel, perpendicular, or neither.</a:t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	y = 2x + 3				x = 5		</a:t>
            </a:r>
          </a:p>
          <a:p>
            <a:pPr marL="0" indent="0">
              <a:buNone/>
            </a:pPr>
            <a:r>
              <a:rPr lang="en-US" sz="3200" dirty="0"/>
              <a:t>	y = -2x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4				y = 5	</a:t>
            </a:r>
          </a:p>
          <a:p>
            <a:pPr marL="0" indent="0">
              <a:buNone/>
            </a:pPr>
            <a:r>
              <a:rPr lang="en-US" sz="3200" dirty="0"/>
              <a:t>		</a:t>
            </a:r>
          </a:p>
          <a:p>
            <a:pPr marL="0" indent="0">
              <a:buNone/>
            </a:pPr>
            <a:r>
              <a:rPr lang="en-US" sz="3200" dirty="0"/>
              <a:t>	3x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2y + 2 = 0 			x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2y + 3 = 0</a:t>
            </a:r>
            <a:br>
              <a:rPr lang="en-US" sz="3200" dirty="0"/>
            </a:br>
            <a:r>
              <a:rPr lang="en-US" sz="3200" dirty="0"/>
              <a:t>	3x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2y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5 = 0 			3x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6y 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200" dirty="0"/>
              <a:t>  1 = 0</a:t>
            </a:r>
          </a:p>
          <a:p>
            <a:pPr marL="0" indent="0">
              <a:buNone/>
            </a:pPr>
            <a:r>
              <a:rPr lang="en-US" sz="3200" dirty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76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9.3 Proofs Involving 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79118"/>
            <a:ext cx="10058400" cy="164287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Theorem 5.16: The median from the right angle in a right triangle is one-half the length of the hypotenuse.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i1.wp.com/gre-prep-blog.wizako.com/wp-content/uploads/2013/03/March-16-2013.png?resize=200%2C184&amp;ssl=1">
            <a:extLst>
              <a:ext uri="{FF2B5EF4-FFF2-40B4-BE49-F238E27FC236}">
                <a16:creationId xmlns:a16="http://schemas.microsoft.com/office/drawing/2014/main" id="{92EDF0E1-F0BD-492B-90EF-7EF5F87E37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60" y="3574541"/>
            <a:ext cx="3223260" cy="296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i.vimeocdn.com/video/519309018_295x166.jpg">
            <a:extLst>
              <a:ext uri="{FF2B5EF4-FFF2-40B4-BE49-F238E27FC236}">
                <a16:creationId xmlns:a16="http://schemas.microsoft.com/office/drawing/2014/main" id="{B093D08C-04EC-4C81-8C92-3AE761250ED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154" y="3764280"/>
            <a:ext cx="4722803" cy="2659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544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9.3 Proofs Involving 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388" y="2089404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Theorem 4.4: The diagonals of a parallelogram bisect each other.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ef004.k12.sd.us/ch8not10.gif">
            <a:extLst>
              <a:ext uri="{FF2B5EF4-FFF2-40B4-BE49-F238E27FC236}">
                <a16:creationId xmlns:a16="http://schemas.microsoft.com/office/drawing/2014/main" id="{0B7AEC0C-BCB1-4679-B460-F1B03DBCDB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" y="3093720"/>
            <a:ext cx="7863840" cy="2948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933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9.3 Proofs Involving 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2121408"/>
            <a:ext cx="9848088" cy="405079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Theorem 4.4: The diagonals of a rhombus are perpendicular.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qph.ec.quoracdn.net/main-qimg-facfc6a35fde7feaa0e94d3d3295b8ab">
            <a:extLst>
              <a:ext uri="{FF2B5EF4-FFF2-40B4-BE49-F238E27FC236}">
                <a16:creationId xmlns:a16="http://schemas.microsoft.com/office/drawing/2014/main" id="{1EEE5F82-89C0-4FEB-84CD-586A873BF55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744" y="2829560"/>
            <a:ext cx="3286223" cy="3639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381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08B71-3686-4CC4-988B-AD5071F9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443228"/>
          </a:xfrm>
        </p:spPr>
        <p:txBody>
          <a:bodyPr/>
          <a:lstStyle/>
          <a:p>
            <a:r>
              <a:rPr lang="en-US" dirty="0"/>
              <a:t>9.3 Proofs Involving Polygons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A53C-64E5-4A38-BD7A-8414A576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62328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Theorem 4.19: The segment joining the midpoints of two sides of a triangle is parallel to the third side and its length is one-half the length of the third side. </a:t>
            </a:r>
          </a:p>
        </p:txBody>
      </p:sp>
      <p:pic>
        <p:nvPicPr>
          <p:cNvPr id="4" name="Picture 3" descr="http://d2vlcm61l7u1fs.cloudfront.net/media%2F604%2F604f96e2-6eb0-4874-a2d9-fa8698753716%2FphpykF0Fp.png">
            <a:extLst>
              <a:ext uri="{FF2B5EF4-FFF2-40B4-BE49-F238E27FC236}">
                <a16:creationId xmlns:a16="http://schemas.microsoft.com/office/drawing/2014/main" id="{A7BC373E-03E0-4E75-95D3-6383068334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19" t="8472" r="11233" b="10000"/>
          <a:stretch/>
        </p:blipFill>
        <p:spPr bwMode="auto">
          <a:xfrm>
            <a:off x="4594860" y="3377565"/>
            <a:ext cx="3314700" cy="33090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354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513" y="2923314"/>
            <a:ext cx="5445252" cy="2180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Postulate 9.1: Associated with </a:t>
            </a:r>
          </a:p>
          <a:p>
            <a:pPr marL="0" indent="0">
              <a:buNone/>
            </a:pPr>
            <a:r>
              <a:rPr lang="en-US" sz="2800" dirty="0"/>
              <a:t>each point in the plane, there </a:t>
            </a:r>
          </a:p>
          <a:p>
            <a:pPr marL="0" indent="0">
              <a:buNone/>
            </a:pPr>
            <a:r>
              <a:rPr lang="en-US" sz="2800" dirty="0"/>
              <a:t>is one and only one ordered pair </a:t>
            </a:r>
          </a:p>
          <a:p>
            <a:pPr marL="0" indent="0">
              <a:buNone/>
            </a:pPr>
            <a:r>
              <a:rPr lang="en-US" sz="2800" dirty="0"/>
              <a:t>of numbers.</a:t>
            </a:r>
          </a:p>
        </p:txBody>
      </p:sp>
      <p:pic>
        <p:nvPicPr>
          <p:cNvPr id="1026" name="Picture 2" descr="https://www.math-salamanders.com/image-files/4-quadrant-grid-example.gif">
            <a:extLst>
              <a:ext uri="{FF2B5EF4-FFF2-40B4-BE49-F238E27FC236}">
                <a16:creationId xmlns:a16="http://schemas.microsoft.com/office/drawing/2014/main" id="{A0EEDC29-14C8-41E5-8994-0F9CBB610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24" y="2093976"/>
            <a:ext cx="4515004" cy="4328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4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248" y="2370790"/>
            <a:ext cx="10058400" cy="4341738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Linear or first-degree equations</a:t>
            </a:r>
          </a:p>
          <a:p>
            <a:r>
              <a:rPr lang="en-US" sz="3500" dirty="0"/>
              <a:t>General Form: 	ax + by + c = 0</a:t>
            </a:r>
          </a:p>
          <a:p>
            <a:endParaRPr lang="en-US" sz="3500" dirty="0"/>
          </a:p>
          <a:p>
            <a:r>
              <a:rPr lang="en-US" sz="3500" dirty="0"/>
              <a:t>Examples:	x + 5 = 0		</a:t>
            </a:r>
          </a:p>
          <a:p>
            <a:pPr marL="274320" lvl="1" indent="0">
              <a:buNone/>
            </a:pPr>
            <a:r>
              <a:rPr lang="en-US" sz="3500" dirty="0"/>
              <a:t>			2x + 3y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8 = 0</a:t>
            </a:r>
          </a:p>
          <a:p>
            <a:pPr marL="274320" lvl="1" indent="0">
              <a:buNone/>
            </a:pPr>
            <a:r>
              <a:rPr lang="en-US" sz="3500" dirty="0"/>
              <a:t>			-x + 5y + 10 = 0</a:t>
            </a:r>
          </a:p>
          <a:p>
            <a:pPr marL="274320" lvl="1" indent="0">
              <a:buNone/>
            </a:pPr>
            <a:r>
              <a:rPr lang="en-US" sz="3500" dirty="0"/>
              <a:t>			x + 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2 = 0</a:t>
            </a:r>
          </a:p>
          <a:p>
            <a:pPr marL="274320" lvl="1" indent="0">
              <a:buNone/>
            </a:pPr>
            <a:r>
              <a:rPr lang="en-US" sz="3500" dirty="0"/>
              <a:t>			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2 = 0</a:t>
            </a:r>
          </a:p>
          <a:p>
            <a:pPr marL="274320" lvl="1" indent="0">
              <a:buNone/>
            </a:pPr>
            <a:r>
              <a:rPr lang="en-US" sz="26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3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pic>
        <p:nvPicPr>
          <p:cNvPr id="2050" name="Picture 2" descr="https://saylordotorg.github.io/text_elementary-algebra/section_06/f0aa5e6884231e4e3cd5a97ea49c198e.jpg">
            <a:extLst>
              <a:ext uri="{FF2B5EF4-FFF2-40B4-BE49-F238E27FC236}">
                <a16:creationId xmlns:a16="http://schemas.microsoft.com/office/drawing/2014/main" id="{812492A2-2625-4FF6-B3BA-C5013DC66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344" y="1927788"/>
            <a:ext cx="6945796" cy="457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24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82241"/>
            <a:ext cx="10058400" cy="54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Finding intercepts </a:t>
            </a:r>
          </a:p>
        </p:txBody>
      </p:sp>
      <p:pic>
        <p:nvPicPr>
          <p:cNvPr id="5" name="Picture 4" descr="http://cdn.virtualnerd.com/thumbnails/Alg1_10_1_10-diagram_thumb-lg.png">
            <a:extLst>
              <a:ext uri="{FF2B5EF4-FFF2-40B4-BE49-F238E27FC236}">
                <a16:creationId xmlns:a16="http://schemas.microsoft.com/office/drawing/2014/main" id="{D1FAB077-3F12-45F3-A1F5-2F286A8C46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297" y="2826327"/>
            <a:ext cx="4647786" cy="34045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198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82241"/>
            <a:ext cx="10058400" cy="54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Finding intercepts </a:t>
            </a:r>
          </a:p>
        </p:txBody>
      </p:sp>
      <p:pic>
        <p:nvPicPr>
          <p:cNvPr id="4" name="Picture 3" descr="https://2012books.lardbucket.org/books/beginning-algebra/section_06/46d5ba9ed1d144a254c190fde5a90f74.jpg">
            <a:extLst>
              <a:ext uri="{FF2B5EF4-FFF2-40B4-BE49-F238E27FC236}">
                <a16:creationId xmlns:a16="http://schemas.microsoft.com/office/drawing/2014/main" id="{C4A9CC25-1443-4671-86B1-F46F3F06D0A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345" y="3014592"/>
            <a:ext cx="9400820" cy="3521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860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391" y="2331936"/>
            <a:ext cx="10058400" cy="4108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Find all intercepts of each linear equation.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3500" dirty="0"/>
              <a:t>			x + 5 = 0		</a:t>
            </a:r>
          </a:p>
          <a:p>
            <a:pPr marL="274320" lvl="1" indent="0">
              <a:buNone/>
            </a:pPr>
            <a:r>
              <a:rPr lang="en-US" sz="3500" dirty="0"/>
              <a:t>			2x + 3y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8 = 0</a:t>
            </a:r>
          </a:p>
          <a:p>
            <a:pPr marL="274320" lvl="1" indent="0">
              <a:buNone/>
            </a:pPr>
            <a:r>
              <a:rPr lang="en-US" sz="3500" dirty="0"/>
              <a:t>			-x + 5y + 10 = 0</a:t>
            </a:r>
          </a:p>
          <a:p>
            <a:pPr marL="274320" lvl="1" indent="0">
              <a:buNone/>
            </a:pPr>
            <a:r>
              <a:rPr lang="en-US" sz="3500" dirty="0"/>
              <a:t>			x + 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2 = 0</a:t>
            </a:r>
          </a:p>
          <a:p>
            <a:pPr marL="274320" lvl="1" indent="0">
              <a:buNone/>
            </a:pPr>
            <a:r>
              <a:rPr lang="en-US" sz="3500" dirty="0"/>
              <a:t>			y  </a:t>
            </a:r>
            <a:r>
              <a:rPr lang="en-US" sz="3500" dirty="0">
                <a:latin typeface="Calibri" panose="020F0502020204030204" pitchFamily="34" charset="0"/>
                <a:cs typeface="Calibri" panose="020F0502020204030204" pitchFamily="34" charset="0"/>
              </a:rPr>
              <a:t>̶</a:t>
            </a:r>
            <a:r>
              <a:rPr lang="en-US" sz="3500" dirty="0"/>
              <a:t>  2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3648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2316-AF4A-4FF0-AABB-A3CF17124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9.1 The Cartesian Coordinate System, </a:t>
            </a:r>
            <a:br>
              <a:rPr lang="en-US" sz="4000" dirty="0"/>
            </a:br>
            <a:r>
              <a:rPr lang="en-US" sz="4000" dirty="0"/>
              <a:t>       Distance and Midpoint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DA84B-0B01-4550-8A19-C08B26FA0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82240"/>
            <a:ext cx="10058400" cy="116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In general, a </a:t>
            </a:r>
            <a:r>
              <a:rPr lang="en-US" sz="3200" b="1" dirty="0"/>
              <a:t>horizontal line</a:t>
            </a:r>
            <a:r>
              <a:rPr lang="en-US" sz="3200" dirty="0"/>
              <a:t> is of the form y = </a:t>
            </a:r>
            <a:r>
              <a:rPr lang="en-US" sz="3200" i="1" dirty="0"/>
              <a:t>b</a:t>
            </a:r>
            <a:r>
              <a:rPr lang="en-US" sz="3200" dirty="0"/>
              <a:t>, where </a:t>
            </a:r>
            <a:r>
              <a:rPr lang="en-US" sz="3200" i="1" dirty="0"/>
              <a:t>b</a:t>
            </a:r>
            <a:r>
              <a:rPr lang="en-US" sz="3200" dirty="0"/>
              <a:t> is a constant.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26C6B10-4375-41CE-8379-C6C4A77DCAC8}"/>
              </a:ext>
            </a:extLst>
          </p:cNvPr>
          <p:cNvGrpSpPr/>
          <p:nvPr/>
        </p:nvGrpSpPr>
        <p:grpSpPr>
          <a:xfrm>
            <a:off x="2736850" y="3449781"/>
            <a:ext cx="6119813" cy="2743200"/>
            <a:chOff x="2736850" y="3314700"/>
            <a:chExt cx="6119813" cy="2743200"/>
          </a:xfrm>
        </p:grpSpPr>
        <p:pic>
          <p:nvPicPr>
            <p:cNvPr id="3074" name="Picture 2" descr="http://www.coolmath.com/sites/cmat/files/images/08-lines-03.gif">
              <a:extLst>
                <a:ext uri="{FF2B5EF4-FFF2-40B4-BE49-F238E27FC236}">
                  <a16:creationId xmlns:a16="http://schemas.microsoft.com/office/drawing/2014/main" id="{93D528A2-3328-4AA9-8580-DAC9669F6D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6438" y="3314700"/>
              <a:ext cx="5610225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6C93750-F3B9-4F21-B02C-10923ECF362C}"/>
                </a:ext>
              </a:extLst>
            </p:cNvPr>
            <p:cNvSpPr txBox="1"/>
            <p:nvPr/>
          </p:nvSpPr>
          <p:spPr>
            <a:xfrm>
              <a:off x="2736850" y="3333750"/>
              <a:ext cx="2882900" cy="40005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40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62</TotalTime>
  <Words>590</Words>
  <Application>Microsoft Office PowerPoint</Application>
  <PresentationFormat>Widescreen</PresentationFormat>
  <Paragraphs>84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Georgia</vt:lpstr>
      <vt:lpstr>Times New Roman</vt:lpstr>
      <vt:lpstr>Trebuchet MS</vt:lpstr>
      <vt:lpstr>Wingdings</vt:lpstr>
      <vt:lpstr>Wood Type</vt:lpstr>
      <vt:lpstr>Math 3301 Foundations of Geometry</vt:lpstr>
      <vt:lpstr>9.1 The Cartesian Coordinate System,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9.1 The Cartesian Coordinate System,         Distance and Midpoint Formulas</vt:lpstr>
      <vt:lpstr>9.2 Slope, Equation of a Line</vt:lpstr>
      <vt:lpstr>9.2 Slope, Equation of a Line</vt:lpstr>
      <vt:lpstr>9.2 Slope, Equation of a Line</vt:lpstr>
      <vt:lpstr>9.2 Slope, Equation of a Line</vt:lpstr>
      <vt:lpstr>9.2 Slope, Equation of a Line</vt:lpstr>
      <vt:lpstr>9.2 Slope, Equation of a Line</vt:lpstr>
      <vt:lpstr>9.2 Slope, Equation of a Line</vt:lpstr>
      <vt:lpstr>9.2 Slope, Equation of a Line</vt:lpstr>
      <vt:lpstr>9.2 Slope, Equation of a Line</vt:lpstr>
      <vt:lpstr>9.3 Proofs Involving Polygons</vt:lpstr>
      <vt:lpstr>9.3 Proofs Involving Polygons</vt:lpstr>
      <vt:lpstr>9.3 Proofs Involving Polygons</vt:lpstr>
      <vt:lpstr>9.3 Proofs Involving Polygons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3301 Foundations of Geometry</dc:title>
  <dc:creator>Geoff Clement</dc:creator>
  <cp:lastModifiedBy>Geoff Clement</cp:lastModifiedBy>
  <cp:revision>11</cp:revision>
  <dcterms:created xsi:type="dcterms:W3CDTF">2018-01-04T01:36:41Z</dcterms:created>
  <dcterms:modified xsi:type="dcterms:W3CDTF">2018-01-04T02:39:38Z</dcterms:modified>
</cp:coreProperties>
</file>