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92" r:id="rId9"/>
    <p:sldId id="293" r:id="rId10"/>
    <p:sldId id="263" r:id="rId11"/>
    <p:sldId id="264" r:id="rId12"/>
    <p:sldId id="265" r:id="rId13"/>
    <p:sldId id="294" r:id="rId14"/>
    <p:sldId id="269" r:id="rId15"/>
    <p:sldId id="276" r:id="rId16"/>
    <p:sldId id="275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95" r:id="rId26"/>
    <p:sldId id="289" r:id="rId27"/>
    <p:sldId id="296" r:id="rId28"/>
    <p:sldId id="29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9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10C3-80FC-4A3A-AC5E-05DEFBEC1BC0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F0DEE4-11D6-47C0-BABE-6C0F651BAF5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10C3-80FC-4A3A-AC5E-05DEFBEC1BC0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DEE4-11D6-47C0-BABE-6C0F651BA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10C3-80FC-4A3A-AC5E-05DEFBEC1BC0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DEE4-11D6-47C0-BABE-6C0F651BA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10C3-80FC-4A3A-AC5E-05DEFBEC1BC0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DEE4-11D6-47C0-BABE-6C0F651BA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10C3-80FC-4A3A-AC5E-05DEFBEC1BC0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DEE4-11D6-47C0-BABE-6C0F651BAF5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10C3-80FC-4A3A-AC5E-05DEFBEC1BC0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DEE4-11D6-47C0-BABE-6C0F651BAF5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10C3-80FC-4A3A-AC5E-05DEFBEC1BC0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DEE4-11D6-47C0-BABE-6C0F651BAF5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10C3-80FC-4A3A-AC5E-05DEFBEC1BC0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DEE4-11D6-47C0-BABE-6C0F651BA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10C3-80FC-4A3A-AC5E-05DEFBEC1BC0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DEE4-11D6-47C0-BABE-6C0F651BA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10C3-80FC-4A3A-AC5E-05DEFBEC1BC0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DEE4-11D6-47C0-BABE-6C0F651BA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10C3-80FC-4A3A-AC5E-05DEFBEC1BC0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DEE4-11D6-47C0-BABE-6C0F651BA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3EF10C3-80FC-4A3A-AC5E-05DEFBEC1BC0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CF0DEE4-11D6-47C0-BABE-6C0F651BAF5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124199"/>
          </a:xfrm>
        </p:spPr>
        <p:txBody>
          <a:bodyPr/>
          <a:lstStyle/>
          <a:p>
            <a:r>
              <a:rPr lang="en-US" sz="5400" dirty="0" smtClean="0"/>
              <a:t>Math 3301 </a:t>
            </a:r>
            <a:br>
              <a:rPr lang="en-US" sz="5400" dirty="0" smtClean="0"/>
            </a:br>
            <a:r>
              <a:rPr lang="en-US" sz="5400" dirty="0" smtClean="0"/>
              <a:t>Foundations of Geometry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858000" cy="1524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Chapter 8 Solid Geometry</a:t>
            </a:r>
          </a:p>
          <a:p>
            <a:r>
              <a:rPr lang="en-US" dirty="0" smtClean="0"/>
              <a:t>Dr. Geoff F. Clement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387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/>
          <a:lstStyle/>
          <a:p>
            <a:r>
              <a:rPr lang="en-US" sz="4800" dirty="0" smtClean="0"/>
              <a:t>8.2 Prisms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Definition: The solid figure formed by joining two congruent polygonal regions in parallel planes is called a </a:t>
            </a:r>
            <a:r>
              <a:rPr lang="en-US" b="1" dirty="0"/>
              <a:t>prism</a:t>
            </a:r>
            <a:r>
              <a:rPr lang="en-US" dirty="0"/>
              <a:t>. The polygonal regions are called </a:t>
            </a:r>
            <a:r>
              <a:rPr lang="en-US" b="1" dirty="0"/>
              <a:t>bases</a:t>
            </a:r>
            <a:r>
              <a:rPr lang="en-US" dirty="0"/>
              <a:t> and the other surfaces are called </a:t>
            </a:r>
            <a:r>
              <a:rPr lang="en-US" b="1" dirty="0"/>
              <a:t>lateral faces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https://www.tutorialspoint.com/physics_part1/images/prism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367087"/>
            <a:ext cx="4925058" cy="3162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57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/>
          <a:lstStyle/>
          <a:p>
            <a:r>
              <a:rPr lang="en-US" sz="4800" dirty="0" smtClean="0"/>
              <a:t>8.2 Prisms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1142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Right prisms: Triangular, Square, Pentagonal, Hexagonal, Octagonal, Decagonal</a:t>
            </a:r>
            <a:endParaRPr lang="en-US" dirty="0"/>
          </a:p>
        </p:txBody>
      </p:sp>
      <p:pic>
        <p:nvPicPr>
          <p:cNvPr id="4" name="Picture 3" descr="http://images.tutorvista.com/cms/images/113/prisms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398" y="2514600"/>
            <a:ext cx="6785811" cy="3581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133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/>
          <a:lstStyle/>
          <a:p>
            <a:r>
              <a:rPr lang="en-US" sz="4800" dirty="0" smtClean="0"/>
              <a:t>8.2 Prisms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899"/>
            <a:ext cx="8229600" cy="2971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Theorem 8.1: The lateral area (LA) of a right prism is determined with the formula LA = </a:t>
            </a:r>
            <a:r>
              <a:rPr lang="en-US" i="1" dirty="0" err="1"/>
              <a:t>ph</a:t>
            </a:r>
            <a:r>
              <a:rPr lang="en-US" dirty="0"/>
              <a:t>, where p is the perimeter of a base and </a:t>
            </a:r>
            <a:r>
              <a:rPr lang="en-US" i="1" dirty="0"/>
              <a:t>h </a:t>
            </a:r>
            <a:r>
              <a:rPr lang="en-US" dirty="0"/>
              <a:t>is the height of the prism.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surface area (SA) is the total area of a prism and is determined with the formula SA = LA + 2B, where B represents the area of one base of the </a:t>
            </a:r>
            <a:r>
              <a:rPr lang="en-US" dirty="0" smtClean="0"/>
              <a:t>prism.</a:t>
            </a:r>
            <a:endParaRPr lang="en-US" dirty="0"/>
          </a:p>
        </p:txBody>
      </p:sp>
      <p:pic>
        <p:nvPicPr>
          <p:cNvPr id="4" name="Picture 3" descr="https://www.varsitytutors.com/assets/vt-hotmath-legacy/hotmath_help/topics/surface-area-of-a-prism/surface-area-of-a-prism-image004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229100"/>
            <a:ext cx="3200400" cy="2400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images.tutorvista.com/cms/images/113/trapezoidal-prism-example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310062"/>
            <a:ext cx="2880963" cy="2133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8361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/>
          <a:lstStyle/>
          <a:p>
            <a:r>
              <a:rPr lang="en-US" sz="4800" dirty="0" smtClean="0"/>
              <a:t>8.2 Prisms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39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Theorem 8.2: The volume of a right prism is determined with the formula V = </a:t>
            </a:r>
            <a:r>
              <a:rPr lang="en-US" i="1" dirty="0" err="1"/>
              <a:t>Bh</a:t>
            </a:r>
            <a:r>
              <a:rPr lang="en-US" dirty="0"/>
              <a:t>, where </a:t>
            </a:r>
            <a:r>
              <a:rPr lang="en-US" i="1" dirty="0"/>
              <a:t>B</a:t>
            </a:r>
            <a:r>
              <a:rPr lang="en-US" dirty="0"/>
              <a:t> is the area of a base and </a:t>
            </a:r>
            <a:r>
              <a:rPr lang="en-US" i="1" dirty="0"/>
              <a:t>h</a:t>
            </a:r>
            <a:r>
              <a:rPr lang="en-US" dirty="0"/>
              <a:t> is the </a:t>
            </a:r>
            <a:r>
              <a:rPr lang="en-US" dirty="0" smtClean="0"/>
              <a:t>height.</a:t>
            </a:r>
            <a:endParaRPr lang="en-US" dirty="0"/>
          </a:p>
        </p:txBody>
      </p:sp>
      <p:pic>
        <p:nvPicPr>
          <p:cNvPr id="4" name="Picture 3" descr="https://www.varsitytutors.com/assets/vt-hotmath-legacy/hotmath_help/topics/surface-area-of-a-prism/surface-area-of-a-prism-image004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24187"/>
            <a:ext cx="3860800" cy="289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images.tutorvista.com/cms/images/113/trapezoidal-prism-example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812" y="3043237"/>
            <a:ext cx="3395421" cy="2514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1080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/>
          <a:lstStyle/>
          <a:p>
            <a:r>
              <a:rPr lang="en-US" sz="4800" dirty="0" smtClean="0"/>
              <a:t>8.3 Pyramids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3276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Theorem 8.3: The lateral area (LA) of a regular pyramid is determined with the formula LA = </a:t>
            </a:r>
            <a:r>
              <a:rPr lang="en-US" dirty="0" smtClean="0"/>
              <a:t>½ </a:t>
            </a:r>
            <a:r>
              <a:rPr lang="en-US" i="1" dirty="0" err="1" smtClean="0"/>
              <a:t>pl</a:t>
            </a:r>
            <a:r>
              <a:rPr lang="en-US" dirty="0"/>
              <a:t>, where p is the perimeter of a base and </a:t>
            </a:r>
            <a:r>
              <a:rPr lang="en-US" i="1" dirty="0"/>
              <a:t>l </a:t>
            </a:r>
            <a:r>
              <a:rPr lang="en-US" dirty="0"/>
              <a:t>is the slant height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The surface area (SA) is the total area of a pyramid and is determined with the formula SA = LA + B,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</a:t>
            </a:r>
            <a:r>
              <a:rPr lang="en-US" dirty="0"/>
              <a:t>B represents the area of the </a:t>
            </a:r>
            <a:r>
              <a:rPr lang="en-US" dirty="0" smtClean="0"/>
              <a:t>base.</a:t>
            </a:r>
            <a:endParaRPr lang="en-US" dirty="0"/>
          </a:p>
        </p:txBody>
      </p:sp>
      <p:pic>
        <p:nvPicPr>
          <p:cNvPr id="4" name="Picture 3" descr="https://www.varsitytutors.com/assets/vt-hotmath-legacy/hotmath_help/topics/pyramid/pyramid-image009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662486"/>
            <a:ext cx="3285490" cy="189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s://www.varsitytutors.com/assets/vt-hotmath-legacy/hotmath_help/topics/pyramid/pyramid-image0012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399" y="4691062"/>
            <a:ext cx="3102389" cy="20145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3291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/>
          <a:lstStyle/>
          <a:p>
            <a:r>
              <a:rPr lang="en-US" sz="4800" dirty="0" smtClean="0"/>
              <a:t>8.3 Pyramids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Theorem 8.4: The volume of a regular pyramid is determined with the formula V = </a:t>
            </a:r>
            <a:r>
              <a:rPr lang="en-US" baseline="30000" dirty="0"/>
              <a:t>1</a:t>
            </a:r>
            <a:r>
              <a:rPr lang="en-US" dirty="0"/>
              <a:t>/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i="1" dirty="0" err="1"/>
              <a:t>Bh</a:t>
            </a:r>
            <a:r>
              <a:rPr lang="en-US" dirty="0"/>
              <a:t>, where </a:t>
            </a:r>
            <a:r>
              <a:rPr lang="en-US" i="1" dirty="0"/>
              <a:t>B</a:t>
            </a:r>
            <a:r>
              <a:rPr lang="en-US" dirty="0"/>
              <a:t> is the area of a base and </a:t>
            </a:r>
            <a:r>
              <a:rPr lang="en-US" i="1" dirty="0"/>
              <a:t>h</a:t>
            </a:r>
            <a:r>
              <a:rPr lang="en-US" dirty="0"/>
              <a:t> is the height.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https://media1.shmoop.com/images/geometry/geo_10_sec6_graphik_4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131026"/>
            <a:ext cx="2572987" cy="30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juanpablogeomfinproj.weebly.com/uploads/2/0/5/8/20580492/6130143_orig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836551" cy="18989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711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/>
          <a:lstStyle/>
          <a:p>
            <a:r>
              <a:rPr lang="en-US" sz="4800" dirty="0" smtClean="0"/>
              <a:t>8.4 Cylinders and Cones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1"/>
            <a:ext cx="7772400" cy="1447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Definition: The solid figure formed by joining two congruent circles in parallel planes is called a </a:t>
            </a:r>
            <a:r>
              <a:rPr lang="en-US" b="1" dirty="0"/>
              <a:t>cylinder</a:t>
            </a:r>
            <a:r>
              <a:rPr lang="en-US" dirty="0"/>
              <a:t>.</a:t>
            </a:r>
            <a:endParaRPr lang="en-US" dirty="0"/>
          </a:p>
        </p:txBody>
      </p:sp>
      <p:pic>
        <p:nvPicPr>
          <p:cNvPr id="5" name="Picture 4" descr="https://mathbitsnotebook.com/Geometry/3DShapes/cylindergreen222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200400"/>
            <a:ext cx="5966460" cy="2743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283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/>
          <a:lstStyle/>
          <a:p>
            <a:r>
              <a:rPr lang="en-US" sz="4800" dirty="0" smtClean="0"/>
              <a:t>8.4 Cylinders and Cones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Theorem 8.5: The lateral area (LA) of a right circular cylinder is determined with the formula LA = </a:t>
            </a:r>
            <a:r>
              <a:rPr lang="en-US" i="1" dirty="0" err="1"/>
              <a:t>Ch</a:t>
            </a:r>
            <a:r>
              <a:rPr lang="en-US" dirty="0"/>
              <a:t> or 2π</a:t>
            </a:r>
            <a:r>
              <a:rPr lang="en-US" i="1" dirty="0" err="1"/>
              <a:t>rh</a:t>
            </a:r>
            <a:r>
              <a:rPr lang="en-US" dirty="0"/>
              <a:t>, where </a:t>
            </a:r>
            <a:r>
              <a:rPr lang="en-US" i="1" dirty="0"/>
              <a:t>r</a:t>
            </a:r>
            <a:r>
              <a:rPr lang="en-US" dirty="0"/>
              <a:t> is the radius of a base and </a:t>
            </a:r>
            <a:r>
              <a:rPr lang="en-US" i="1" dirty="0"/>
              <a:t>h </a:t>
            </a:r>
            <a:r>
              <a:rPr lang="en-US" dirty="0"/>
              <a:t>is the height, the length of the altitude.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surface area (SA) is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total </a:t>
            </a:r>
            <a:r>
              <a:rPr lang="en-US" dirty="0"/>
              <a:t>area of a right circular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cylinder </a:t>
            </a:r>
            <a:r>
              <a:rPr lang="en-US" dirty="0"/>
              <a:t>and is </a:t>
            </a:r>
            <a:r>
              <a:rPr lang="en-US" dirty="0" smtClean="0"/>
              <a:t>determined </a:t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/>
              <a:t>the formula </a:t>
            </a:r>
            <a:br>
              <a:rPr lang="en-US" dirty="0"/>
            </a:br>
            <a:r>
              <a:rPr lang="en-US" dirty="0"/>
              <a:t>SA = LA + 2B or </a:t>
            </a:r>
            <a:r>
              <a:rPr lang="en-US" dirty="0" smtClean="0"/>
              <a:t>2π</a:t>
            </a:r>
            <a:r>
              <a:rPr lang="en-US" i="1" dirty="0" err="1" smtClean="0"/>
              <a:t>rh</a:t>
            </a:r>
            <a:r>
              <a:rPr lang="en-US" i="1" dirty="0" smtClean="0"/>
              <a:t> </a:t>
            </a:r>
            <a:r>
              <a:rPr lang="en-US" dirty="0"/>
              <a:t>+ 2π</a:t>
            </a:r>
            <a:r>
              <a:rPr lang="en-US" i="1" dirty="0"/>
              <a:t>r</a:t>
            </a:r>
            <a:r>
              <a:rPr lang="en-US" baseline="30000" dirty="0"/>
              <a:t>2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https://www.wisc-online.com/GammaPlus/Apps/GetQuestionImage/270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00" t="13984" r="6667" b="5366"/>
          <a:stretch/>
        </p:blipFill>
        <p:spPr bwMode="auto">
          <a:xfrm>
            <a:off x="4953000" y="3252787"/>
            <a:ext cx="3277830" cy="3124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605744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/>
          <a:lstStyle/>
          <a:p>
            <a:r>
              <a:rPr lang="en-US" sz="4800" dirty="0" smtClean="0"/>
              <a:t>8.4 Cylinders and Cones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Theorem 8.6: The </a:t>
            </a:r>
            <a:r>
              <a:rPr lang="en-US" b="1" dirty="0"/>
              <a:t>volume</a:t>
            </a:r>
            <a:r>
              <a:rPr lang="en-US" dirty="0"/>
              <a:t> of a right circular cylinder is determined with the formula V = </a:t>
            </a:r>
            <a:r>
              <a:rPr lang="en-US" i="1" dirty="0" err="1" smtClean="0"/>
              <a:t>Bh</a:t>
            </a:r>
            <a:r>
              <a:rPr lang="en-US" dirty="0" smtClean="0"/>
              <a:t> or π</a:t>
            </a:r>
            <a:r>
              <a:rPr lang="en-US" i="1" dirty="0" smtClean="0"/>
              <a:t>r</a:t>
            </a:r>
            <a:r>
              <a:rPr lang="en-US" baseline="30000" dirty="0" smtClean="0"/>
              <a:t>2</a:t>
            </a:r>
            <a:r>
              <a:rPr lang="en-US" i="1" dirty="0" smtClean="0"/>
              <a:t>h</a:t>
            </a:r>
            <a:r>
              <a:rPr lang="en-US" baseline="30000" dirty="0" smtClean="0"/>
              <a:t> </a:t>
            </a:r>
            <a:r>
              <a:rPr lang="en-US" dirty="0"/>
              <a:t>, where </a:t>
            </a:r>
            <a:r>
              <a:rPr lang="en-US" i="1" dirty="0"/>
              <a:t>r</a:t>
            </a:r>
            <a:r>
              <a:rPr lang="en-US" dirty="0"/>
              <a:t> is the radius of a base and </a:t>
            </a:r>
            <a:r>
              <a:rPr lang="en-US" i="1" dirty="0"/>
              <a:t>h</a:t>
            </a:r>
            <a:r>
              <a:rPr lang="en-US" dirty="0"/>
              <a:t> is the height.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https://www.wisc-online.com/GammaPlus/Apps/GetQuestionImage/270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00" t="13984" r="6667" b="5366"/>
          <a:stretch/>
        </p:blipFill>
        <p:spPr bwMode="auto">
          <a:xfrm>
            <a:off x="1066800" y="2895599"/>
            <a:ext cx="3124200" cy="349175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http://www.brainfuse.com/quizUpload/c_98526/2012-04-24%2013%2011%2054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109912"/>
            <a:ext cx="2992807" cy="2605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09627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/>
          <a:lstStyle/>
          <a:p>
            <a:r>
              <a:rPr lang="en-US" sz="4800" dirty="0" smtClean="0"/>
              <a:t>8.4 Cylinders and Cones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8229600" cy="1447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Definition: The solid figure formed by connecting a circle with a point (vertex) not in the plane is called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b="1" dirty="0"/>
              <a:t>cone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https://mathbitsnotebook.com/Geometry/3DShapes/conestw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637" y="2895600"/>
            <a:ext cx="5027951" cy="3356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1249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/>
          <a:lstStyle/>
          <a:p>
            <a:r>
              <a:rPr lang="en-US" sz="4800" dirty="0" smtClean="0"/>
              <a:t>8.1 Planes and Polyhedrons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Definition: A line is </a:t>
            </a:r>
            <a:r>
              <a:rPr lang="en-US" b="1" dirty="0"/>
              <a:t>parallel</a:t>
            </a:r>
            <a:r>
              <a:rPr lang="en-US" dirty="0"/>
              <a:t> to a plane if it does not intersect the plane.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http://img.sparknotes.com/figures/1/162dbe26818b5b056540fd822561886d/lineplane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743200"/>
            <a:ext cx="6452761" cy="19716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12179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/>
          <a:lstStyle/>
          <a:p>
            <a:r>
              <a:rPr lang="en-US" sz="4800" dirty="0" smtClean="0"/>
              <a:t>8.4 Cylinders and Cones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1"/>
            <a:ext cx="8229600" cy="2895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Theorem 8.7: The lateral area (LA) of a right circular cone is determined with the formula LA = π</a:t>
            </a:r>
            <a:r>
              <a:rPr lang="en-US" i="1" dirty="0" err="1"/>
              <a:t>rl</a:t>
            </a:r>
            <a:r>
              <a:rPr lang="en-US" dirty="0"/>
              <a:t>, </a:t>
            </a:r>
            <a:r>
              <a:rPr lang="en-US" dirty="0" smtClean="0"/>
              <a:t>where</a:t>
            </a:r>
            <a:br>
              <a:rPr lang="en-US" dirty="0" smtClean="0"/>
            </a:b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dirty="0"/>
              <a:t>is the radius of a base and </a:t>
            </a:r>
            <a:r>
              <a:rPr lang="en-US" i="1" dirty="0"/>
              <a:t>l </a:t>
            </a:r>
            <a:r>
              <a:rPr lang="en-US" dirty="0"/>
              <a:t>is the slant height.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surface area (SA) is the total area of a right circular </a:t>
            </a:r>
            <a:r>
              <a:rPr lang="en-US" dirty="0" smtClean="0"/>
              <a:t>cone </a:t>
            </a:r>
            <a:r>
              <a:rPr lang="en-US" dirty="0"/>
              <a:t>and is determined with the formula </a:t>
            </a:r>
            <a:br>
              <a:rPr lang="en-US" dirty="0"/>
            </a:br>
            <a:r>
              <a:rPr lang="en-US" dirty="0"/>
              <a:t>SA = LA + B or π</a:t>
            </a:r>
            <a:r>
              <a:rPr lang="en-US" i="1" dirty="0" err="1"/>
              <a:t>rl</a:t>
            </a:r>
            <a:r>
              <a:rPr lang="en-US" i="1" dirty="0"/>
              <a:t> </a:t>
            </a:r>
            <a:r>
              <a:rPr lang="en-US" dirty="0"/>
              <a:t>+ π</a:t>
            </a:r>
            <a:r>
              <a:rPr lang="en-US" i="1" dirty="0"/>
              <a:t>r</a:t>
            </a:r>
            <a:r>
              <a:rPr lang="en-US" baseline="30000" dirty="0"/>
              <a:t>2</a:t>
            </a:r>
            <a:r>
              <a:rPr lang="en-US" dirty="0"/>
              <a:t>.</a:t>
            </a:r>
            <a:endParaRPr lang="en-US" dirty="0"/>
          </a:p>
        </p:txBody>
      </p:sp>
      <p:pic>
        <p:nvPicPr>
          <p:cNvPr id="4" name="Picture 3" descr="http://images.tutorvista.com/cms/images/39/right-circular-con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404426"/>
            <a:ext cx="3048000" cy="23429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s://www.wisc-online.com/GammaPlus/Apps/GetQuestionImage/281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67" t="7155" r="16267" b="6992"/>
          <a:stretch/>
        </p:blipFill>
        <p:spPr bwMode="auto">
          <a:xfrm>
            <a:off x="5105400" y="4249193"/>
            <a:ext cx="2293620" cy="251251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343379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/>
          <a:lstStyle/>
          <a:p>
            <a:r>
              <a:rPr lang="en-US" sz="4800" dirty="0" smtClean="0"/>
              <a:t>8.4 Cylinders and Cones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8077200" cy="1752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Theorem 8.6: The </a:t>
            </a:r>
            <a:r>
              <a:rPr lang="en-US" b="1" dirty="0"/>
              <a:t>volume</a:t>
            </a:r>
            <a:r>
              <a:rPr lang="en-US" dirty="0"/>
              <a:t> of a right circular </a:t>
            </a:r>
            <a:r>
              <a:rPr lang="en-US" dirty="0" smtClean="0"/>
              <a:t>cone </a:t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dirty="0"/>
              <a:t>determined with the formula V = </a:t>
            </a:r>
            <a:r>
              <a:rPr lang="en-US" baseline="30000" dirty="0"/>
              <a:t>1</a:t>
            </a:r>
            <a:r>
              <a:rPr lang="en-US" dirty="0"/>
              <a:t>/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i="1" dirty="0" err="1"/>
              <a:t>Bh</a:t>
            </a:r>
            <a:r>
              <a:rPr lang="en-US" i="1" dirty="0"/>
              <a:t> or</a:t>
            </a:r>
            <a:r>
              <a:rPr lang="en-US" dirty="0"/>
              <a:t> </a:t>
            </a:r>
            <a:r>
              <a:rPr lang="en-US" baseline="30000" dirty="0"/>
              <a:t>1</a:t>
            </a:r>
            <a:r>
              <a:rPr lang="en-US" dirty="0"/>
              <a:t>/</a:t>
            </a:r>
            <a:r>
              <a:rPr lang="en-US" baseline="-25000" dirty="0"/>
              <a:t>3</a:t>
            </a:r>
            <a:r>
              <a:rPr lang="en-US" dirty="0"/>
              <a:t> π</a:t>
            </a:r>
            <a:r>
              <a:rPr lang="en-US" i="1" dirty="0"/>
              <a:t>r</a:t>
            </a:r>
            <a:r>
              <a:rPr lang="en-US" baseline="30000" dirty="0"/>
              <a:t>2</a:t>
            </a:r>
            <a:r>
              <a:rPr lang="en-US" i="1" dirty="0"/>
              <a:t>h</a:t>
            </a:r>
            <a:r>
              <a:rPr lang="en-US" dirty="0"/>
              <a:t>, where </a:t>
            </a:r>
            <a:r>
              <a:rPr lang="en-US" i="1" dirty="0"/>
              <a:t>r</a:t>
            </a:r>
            <a:r>
              <a:rPr lang="en-US" dirty="0"/>
              <a:t> is the radius of the base, B is the area of the base, and </a:t>
            </a:r>
            <a:r>
              <a:rPr lang="en-US" i="1" dirty="0"/>
              <a:t>h</a:t>
            </a:r>
            <a:r>
              <a:rPr lang="en-US" dirty="0"/>
              <a:t> is the height of the cone.</a:t>
            </a:r>
            <a:endParaRPr lang="en-US" dirty="0"/>
          </a:p>
        </p:txBody>
      </p:sp>
      <p:pic>
        <p:nvPicPr>
          <p:cNvPr id="4" name="Picture 3" descr="https://www.wisc-online.com/GammaPlus/Apps/GetQuestionImage/281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99" t="13496" r="7066" b="12520"/>
          <a:stretch/>
        </p:blipFill>
        <p:spPr bwMode="auto">
          <a:xfrm>
            <a:off x="4800600" y="3419475"/>
            <a:ext cx="3312774" cy="24955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295400" y="3419475"/>
            <a:ext cx="2803737" cy="2819400"/>
            <a:chOff x="0" y="0"/>
            <a:chExt cx="1363980" cy="1371600"/>
          </a:xfrm>
        </p:grpSpPr>
        <p:pic>
          <p:nvPicPr>
            <p:cNvPr id="6" name="Picture 5" descr="https://i2.wp.com/c1.staticflickr.com/9/8239/29420021390_e329e8b24e_o.png?resize=143%2C144&amp;ssl=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63980" cy="137160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7" name="Straight Connector 6"/>
            <p:cNvCxnSpPr/>
            <p:nvPr/>
          </p:nvCxnSpPr>
          <p:spPr>
            <a:xfrm flipH="1">
              <a:off x="76200" y="57150"/>
              <a:ext cx="586740" cy="8724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778003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838200"/>
          </a:xfrm>
        </p:spPr>
        <p:txBody>
          <a:bodyPr/>
          <a:lstStyle/>
          <a:p>
            <a:r>
              <a:rPr lang="en-US" sz="4000" dirty="0" smtClean="0"/>
              <a:t>8.5 Spheres and Composite Figures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8001000" cy="1447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Definition: A </a:t>
            </a:r>
            <a:r>
              <a:rPr lang="en-US" b="1" dirty="0"/>
              <a:t>sphere </a:t>
            </a:r>
            <a:r>
              <a:rPr lang="en-US" dirty="0"/>
              <a:t>is the set of all points in space a given distance, called the </a:t>
            </a:r>
            <a:r>
              <a:rPr lang="en-US" b="1" dirty="0"/>
              <a:t>radius</a:t>
            </a:r>
            <a:r>
              <a:rPr lang="en-US" dirty="0"/>
              <a:t>, from a given point, called the </a:t>
            </a:r>
            <a:r>
              <a:rPr lang="en-US" b="1" dirty="0"/>
              <a:t>center</a:t>
            </a:r>
            <a:r>
              <a:rPr lang="en-US" dirty="0"/>
              <a:t>.</a:t>
            </a:r>
            <a:endParaRPr lang="en-US" dirty="0"/>
          </a:p>
        </p:txBody>
      </p:sp>
      <p:pic>
        <p:nvPicPr>
          <p:cNvPr id="4" name="Picture 3" descr="https://openclipart.org/image/2400px/svg_to_png/183675/Spher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819400"/>
            <a:ext cx="3379964" cy="3352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56973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838200"/>
          </a:xfrm>
        </p:spPr>
        <p:txBody>
          <a:bodyPr/>
          <a:lstStyle/>
          <a:p>
            <a:r>
              <a:rPr lang="en-US" sz="4000" dirty="0" smtClean="0"/>
              <a:t>8.5 Spheres and Composite Figures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1447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Postulate 8.2: For a sphere with radius r, the surface area is determined with the formula </a:t>
            </a:r>
            <a:r>
              <a:rPr lang="en-US" dirty="0" smtClean="0"/>
              <a:t>SA </a:t>
            </a:r>
            <a:r>
              <a:rPr lang="en-US" dirty="0"/>
              <a:t>= 4π</a:t>
            </a:r>
            <a:r>
              <a:rPr lang="en-US" i="1" dirty="0"/>
              <a:t>r</a:t>
            </a:r>
            <a:r>
              <a:rPr lang="en-US" baseline="30000" dirty="0"/>
              <a:t>2</a:t>
            </a:r>
            <a:r>
              <a:rPr lang="en-US" dirty="0"/>
              <a:t> and the volume is determined with the formula V = </a:t>
            </a:r>
            <a:r>
              <a:rPr lang="en-US" baseline="30000" dirty="0" smtClean="0"/>
              <a:t>4</a:t>
            </a:r>
            <a:r>
              <a:rPr lang="en-US" dirty="0" smtClean="0"/>
              <a:t>/</a:t>
            </a:r>
            <a:r>
              <a:rPr lang="en-US" baseline="-25000" dirty="0" smtClean="0"/>
              <a:t>3</a:t>
            </a:r>
            <a:r>
              <a:rPr lang="en-US" dirty="0" smtClean="0"/>
              <a:t>π</a:t>
            </a:r>
            <a:r>
              <a:rPr lang="en-US" i="1" dirty="0" smtClean="0"/>
              <a:t>r</a:t>
            </a:r>
            <a:r>
              <a:rPr lang="en-US" baseline="30000" dirty="0" smtClean="0"/>
              <a:t>3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http://www.cpalms.org/Uploads/resources/46229/1/4/graphics/spher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8" y="3292125"/>
            <a:ext cx="2895600" cy="2631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www.emathematics.net/imagenes/vol_sphere2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914650"/>
            <a:ext cx="3429000" cy="33866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28686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838200"/>
          </a:xfrm>
        </p:spPr>
        <p:txBody>
          <a:bodyPr/>
          <a:lstStyle/>
          <a:p>
            <a:r>
              <a:rPr lang="en-US" sz="4000" dirty="0" smtClean="0"/>
              <a:t>8.5 Spheres and Composite Figures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9248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If a plane is passed through the center of a sphere, two hemispheres are formed. A </a:t>
            </a:r>
            <a:r>
              <a:rPr lang="en-US" b="1" dirty="0"/>
              <a:t>hemisphere</a:t>
            </a:r>
            <a:r>
              <a:rPr lang="en-US" dirty="0"/>
              <a:t> is one-half a sphere.</a:t>
            </a:r>
            <a:endParaRPr lang="en-US" dirty="0"/>
          </a:p>
        </p:txBody>
      </p:sp>
      <p:pic>
        <p:nvPicPr>
          <p:cNvPr id="4" name="Picture 3" descr="https://qph.ec.quoracdn.net/main-qimg-168ece8e3ce82fa4b96fdfc21a0acb60-c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42" t="15217" r="7614"/>
          <a:stretch/>
        </p:blipFill>
        <p:spPr bwMode="auto">
          <a:xfrm>
            <a:off x="2133600" y="2971800"/>
            <a:ext cx="4123055" cy="28765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732314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838200"/>
          </a:xfrm>
        </p:spPr>
        <p:txBody>
          <a:bodyPr/>
          <a:lstStyle/>
          <a:p>
            <a:r>
              <a:rPr lang="en-US" sz="4000" dirty="0" smtClean="0"/>
              <a:t>8.5 Spheres and Composite Figures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Find the surface area and volume of each figure.</a:t>
            </a:r>
          </a:p>
        </p:txBody>
      </p:sp>
      <p:pic>
        <p:nvPicPr>
          <p:cNvPr id="4" name="Picture 3" descr="http://amsi.org.au/teacher_modules/A7/A7g2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0"/>
            <a:ext cx="6172201" cy="3768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44684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838200"/>
          </a:xfrm>
        </p:spPr>
        <p:txBody>
          <a:bodyPr/>
          <a:lstStyle/>
          <a:p>
            <a:r>
              <a:rPr lang="en-US" sz="4000" dirty="0" smtClean="0"/>
              <a:t>8.5 Spheres and Composite Figures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Find the surface area and volume of each figure.</a:t>
            </a:r>
          </a:p>
        </p:txBody>
      </p:sp>
      <p:pic>
        <p:nvPicPr>
          <p:cNvPr id="5" name="Picture 4" descr="https://mathspace-production-media.mathspace.co/media/upload/images/001_Chapter_Entries/Measurement/5085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514600"/>
            <a:ext cx="4183997" cy="3429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07870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838200"/>
          </a:xfrm>
        </p:spPr>
        <p:txBody>
          <a:bodyPr/>
          <a:lstStyle/>
          <a:p>
            <a:r>
              <a:rPr lang="en-US" sz="4000" dirty="0" smtClean="0"/>
              <a:t>8.5 Spheres and Composite Figures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Find the surface area and volume of each figure.</a:t>
            </a:r>
          </a:p>
        </p:txBody>
      </p:sp>
      <p:pic>
        <p:nvPicPr>
          <p:cNvPr id="6" name="Picture 5" descr="https://dr282zn36sxxg.cloudfront.net/datastreams/f-d%3A3002f2dd6285ebe2da3a84a18d375a24b02a30433cac6cd243898e57%2BIMAGE_TINY%2BIMAGE_TINY.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362200"/>
            <a:ext cx="4114800" cy="4135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84715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838200"/>
          </a:xfrm>
        </p:spPr>
        <p:txBody>
          <a:bodyPr/>
          <a:lstStyle/>
          <a:p>
            <a:r>
              <a:rPr lang="en-US" sz="4000" dirty="0" smtClean="0"/>
              <a:t>8.5 Spheres and Composite Figures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Find the surface area and volume of each figure.</a:t>
            </a:r>
          </a:p>
        </p:txBody>
      </p:sp>
      <p:pic>
        <p:nvPicPr>
          <p:cNvPr id="5" name="Picture 4" descr="https://dr282zn36sxxg.cloudfront.net/datastreams/f-d%3A838d2cc97b4302b319a6a84a27800b5a2775c63d3ee98b7410917d23%2BIMAGE_TINY%2BIMAGE_TINY.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362200"/>
            <a:ext cx="4327936" cy="41005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7837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/>
          <a:lstStyle/>
          <a:p>
            <a:r>
              <a:rPr lang="en-US" sz="4800" dirty="0" smtClean="0"/>
              <a:t>8.1 Planes and Polyhedrons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1"/>
            <a:ext cx="7620000" cy="1600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Definition: A line is </a:t>
            </a:r>
            <a:r>
              <a:rPr lang="en-US" b="1" dirty="0"/>
              <a:t>perpendicular </a:t>
            </a:r>
            <a:r>
              <a:rPr lang="en-US" dirty="0"/>
              <a:t>to a plane if each line in the plane that passes through the point of intersection is perpendicular to the line.</a:t>
            </a:r>
            <a:endParaRPr lang="en-US" dirty="0"/>
          </a:p>
        </p:txBody>
      </p:sp>
      <p:pic>
        <p:nvPicPr>
          <p:cNvPr id="4" name="Picture 3" descr="http://www.nabla.hr/ThreeD9.gif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26" b="3750"/>
          <a:stretch/>
        </p:blipFill>
        <p:spPr bwMode="auto">
          <a:xfrm>
            <a:off x="2438400" y="2900362"/>
            <a:ext cx="4283364" cy="3357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6138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/>
          <a:lstStyle/>
          <a:p>
            <a:r>
              <a:rPr lang="en-US" sz="4800" dirty="0" smtClean="0"/>
              <a:t>8.1 Planes and Polyhedrons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1"/>
            <a:ext cx="76962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Definition: </a:t>
            </a:r>
            <a:r>
              <a:rPr lang="en-US" dirty="0" smtClean="0"/>
              <a:t>Two (or more) </a:t>
            </a:r>
            <a:r>
              <a:rPr lang="en-US" dirty="0"/>
              <a:t>planes are </a:t>
            </a:r>
            <a:r>
              <a:rPr lang="en-US" b="1" dirty="0"/>
              <a:t>parallel</a:t>
            </a:r>
            <a:r>
              <a:rPr lang="en-US" dirty="0"/>
              <a:t> if they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 </a:t>
            </a:r>
            <a:r>
              <a:rPr lang="en-US" dirty="0"/>
              <a:t>not intersect.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https://upload.wikimedia.org/wikipedia/commons/thumb/2/20/Planes_parallel.svg/2000px-Planes_parallel.sv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667000"/>
            <a:ext cx="3886200" cy="2667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5544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/>
          <a:lstStyle/>
          <a:p>
            <a:r>
              <a:rPr lang="en-US" sz="4800" dirty="0" smtClean="0"/>
              <a:t>8.1 Planes and Polyhedrons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1"/>
            <a:ext cx="78486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Postulate 8.1: The intersection of two distinct planes is a line. </a:t>
            </a:r>
            <a:endParaRPr lang="en-US" dirty="0"/>
          </a:p>
        </p:txBody>
      </p:sp>
      <p:pic>
        <p:nvPicPr>
          <p:cNvPr id="4" name="Picture 3" descr="https://www.technologyuk.net/mathematics/geometry/images/geometry_0143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86000"/>
            <a:ext cx="4488873" cy="4114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9858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/>
          <a:lstStyle/>
          <a:p>
            <a:r>
              <a:rPr lang="en-US" sz="4800" dirty="0" smtClean="0"/>
              <a:t>8.1 Planes and Polyhedrons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229600" cy="1371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Definition: Two planes are </a:t>
            </a:r>
            <a:r>
              <a:rPr lang="en-US" b="1" dirty="0"/>
              <a:t>perpendicular </a:t>
            </a:r>
            <a:r>
              <a:rPr lang="en-US" dirty="0"/>
              <a:t>if either plane contains a line that is perpendicular to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other plane.</a:t>
            </a:r>
            <a:endParaRPr lang="en-US" dirty="0"/>
          </a:p>
        </p:txBody>
      </p:sp>
      <p:pic>
        <p:nvPicPr>
          <p:cNvPr id="5" name="Picture 4" descr="http://www.vias.org/calculus/img/10_vectors-184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552700"/>
            <a:ext cx="5607231" cy="3886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0975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/>
          <a:lstStyle/>
          <a:p>
            <a:r>
              <a:rPr lang="en-US" sz="4800" dirty="0" smtClean="0"/>
              <a:t>8.1 Planes and Polyhedrons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1"/>
            <a:ext cx="7543800" cy="1447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Definition: If two planes or a line and a plane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intersect </a:t>
            </a:r>
            <a:r>
              <a:rPr lang="en-US" dirty="0"/>
              <a:t>but are not perpendicular, they are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called </a:t>
            </a:r>
            <a:r>
              <a:rPr lang="en-US" b="1" dirty="0"/>
              <a:t>oblique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www3.ul.ie/~rynnet/kg/Assets/Images/oblique%20plane%20ortho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25" y="2971800"/>
            <a:ext cx="3752850" cy="3623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2820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/>
          <a:lstStyle/>
          <a:p>
            <a:r>
              <a:rPr lang="en-US" sz="4800" dirty="0" smtClean="0"/>
              <a:t>8.1 Planes and Polyhedrons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1"/>
            <a:ext cx="7543800" cy="10667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Definition: A solid formed by the intersection of planes is called a </a:t>
            </a:r>
            <a:r>
              <a:rPr lang="en-US" b="1" dirty="0"/>
              <a:t>polyhedron</a:t>
            </a:r>
            <a:r>
              <a:rPr lang="en-US" dirty="0" smtClean="0"/>
              <a:t>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https://upload.wikimedia.org/wikipedia/commons/4/4b/Hexagonal_torus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59698"/>
            <a:ext cx="3810000" cy="312229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s://i.stack.imgur.com/xCZe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438400"/>
            <a:ext cx="3036570" cy="31222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1758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/>
          <a:lstStyle/>
          <a:p>
            <a:r>
              <a:rPr lang="en-US" sz="4800" dirty="0" smtClean="0"/>
              <a:t>8.1 Planes and Polyhedrons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1"/>
            <a:ext cx="7543800" cy="12191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Definition: A </a:t>
            </a:r>
            <a:r>
              <a:rPr lang="en-US" b="1" dirty="0"/>
              <a:t>regular polyhedron</a:t>
            </a:r>
            <a:r>
              <a:rPr lang="en-US" dirty="0"/>
              <a:t> is a solid figure in which all faces are congruent regular polygons. </a:t>
            </a:r>
            <a:endParaRPr lang="en-US" dirty="0"/>
          </a:p>
        </p:txBody>
      </p:sp>
      <p:pic>
        <p:nvPicPr>
          <p:cNvPr id="5" name="Picture 4" descr="https://math.boisestate.edu/m287/wp-content/uploads/sites/4/2013/11/Weinberg-1-102711_jpg_630x171_crop_q8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19400"/>
            <a:ext cx="7292187" cy="1981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9905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68</TotalTime>
  <Words>718</Words>
  <Application>Microsoft Office PowerPoint</Application>
  <PresentationFormat>On-screen Show (4:3)</PresentationFormat>
  <Paragraphs>61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Executive</vt:lpstr>
      <vt:lpstr>Math 3301  Foundations of Geometry</vt:lpstr>
      <vt:lpstr>8.1 Planes and Polyhedrons</vt:lpstr>
      <vt:lpstr>8.1 Planes and Polyhedrons</vt:lpstr>
      <vt:lpstr>8.1 Planes and Polyhedrons</vt:lpstr>
      <vt:lpstr>8.1 Planes and Polyhedrons</vt:lpstr>
      <vt:lpstr>8.1 Planes and Polyhedrons</vt:lpstr>
      <vt:lpstr>8.1 Planes and Polyhedrons</vt:lpstr>
      <vt:lpstr>8.1 Planes and Polyhedrons</vt:lpstr>
      <vt:lpstr>8.1 Planes and Polyhedrons</vt:lpstr>
      <vt:lpstr>8.2 Prisms</vt:lpstr>
      <vt:lpstr>8.2 Prisms</vt:lpstr>
      <vt:lpstr>8.2 Prisms</vt:lpstr>
      <vt:lpstr>8.2 Prisms</vt:lpstr>
      <vt:lpstr>8.3 Pyramids</vt:lpstr>
      <vt:lpstr>8.3 Pyramids</vt:lpstr>
      <vt:lpstr>8.4 Cylinders and Cones</vt:lpstr>
      <vt:lpstr>8.4 Cylinders and Cones</vt:lpstr>
      <vt:lpstr>8.4 Cylinders and Cones</vt:lpstr>
      <vt:lpstr>8.4 Cylinders and Cones</vt:lpstr>
      <vt:lpstr>8.4 Cylinders and Cones</vt:lpstr>
      <vt:lpstr>8.4 Cylinders and Cones</vt:lpstr>
      <vt:lpstr>8.5 Spheres and Composite Figures</vt:lpstr>
      <vt:lpstr>8.5 Spheres and Composite Figures</vt:lpstr>
      <vt:lpstr>8.5 Spheres and Composite Figures</vt:lpstr>
      <vt:lpstr>8.5 Spheres and Composite Figures</vt:lpstr>
      <vt:lpstr>8.5 Spheres and Composite Figures</vt:lpstr>
      <vt:lpstr>8.5 Spheres and Composite Figures</vt:lpstr>
      <vt:lpstr>8.5 Spheres and Composite Figures</vt:lpstr>
    </vt:vector>
  </TitlesOfParts>
  <Company>Gordon State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3301  Foundations of Geometry</dc:title>
  <dc:creator>Clement, Geoff</dc:creator>
  <cp:lastModifiedBy>Clement, Geoff</cp:lastModifiedBy>
  <cp:revision>8</cp:revision>
  <dcterms:created xsi:type="dcterms:W3CDTF">2018-01-04T13:18:29Z</dcterms:created>
  <dcterms:modified xsi:type="dcterms:W3CDTF">2018-01-04T14:26:38Z</dcterms:modified>
</cp:coreProperties>
</file>