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1" r:id="rId9"/>
    <p:sldId id="283" r:id="rId10"/>
    <p:sldId id="284" r:id="rId11"/>
    <p:sldId id="287" r:id="rId12"/>
    <p:sldId id="285" r:id="rId13"/>
    <p:sldId id="286" r:id="rId14"/>
    <p:sldId id="263" r:id="rId15"/>
    <p:sldId id="264" r:id="rId16"/>
    <p:sldId id="269" r:id="rId17"/>
    <p:sldId id="270" r:id="rId18"/>
    <p:sldId id="271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3F5E-7A6B-4557-9626-9B9D0602C001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F34B331-698C-4DFF-AFBC-6131C6331BA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3F5E-7A6B-4557-9626-9B9D0602C001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B331-698C-4DFF-AFBC-6131C6331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3F5E-7A6B-4557-9626-9B9D0602C001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B331-698C-4DFF-AFBC-6131C6331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3F5E-7A6B-4557-9626-9B9D0602C001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B331-698C-4DFF-AFBC-6131C6331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3F5E-7A6B-4557-9626-9B9D0602C001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B331-698C-4DFF-AFBC-6131C6331BA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3F5E-7A6B-4557-9626-9B9D0602C001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B331-698C-4DFF-AFBC-6131C6331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3F5E-7A6B-4557-9626-9B9D0602C001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B331-698C-4DFF-AFBC-6131C6331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3F5E-7A6B-4557-9626-9B9D0602C001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B331-698C-4DFF-AFBC-6131C6331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3F5E-7A6B-4557-9626-9B9D0602C001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B331-698C-4DFF-AFBC-6131C6331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3F5E-7A6B-4557-9626-9B9D0602C001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B331-698C-4DFF-AFBC-6131C6331B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3F5E-7A6B-4557-9626-9B9D0602C001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B331-698C-4DFF-AFBC-6131C6331BA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5223F5E-7A6B-4557-9626-9B9D0602C001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F34B331-698C-4DFF-AFBC-6131C6331B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jpeg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Chapter 7 Areas of Polygons and Circles</a:t>
            </a:r>
          </a:p>
          <a:p>
            <a:r>
              <a:rPr lang="en-US" dirty="0" smtClean="0"/>
              <a:t>Dr. Geoff F. Clement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Math 3301 </a:t>
            </a:r>
            <a:br>
              <a:rPr lang="en-US" sz="3200" dirty="0" smtClean="0"/>
            </a:br>
            <a:r>
              <a:rPr lang="en-US" sz="3200" dirty="0" smtClean="0"/>
              <a:t>Foundations of geometry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61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7.1 Areas of quadrilaterals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Corollary 7.5: The </a:t>
            </a:r>
            <a:r>
              <a:rPr lang="en-US" b="1" dirty="0"/>
              <a:t>area of an equilateral triangle</a:t>
            </a:r>
            <a:r>
              <a:rPr lang="en-US" dirty="0"/>
              <a:t> with sides of length </a:t>
            </a:r>
            <a:r>
              <a:rPr lang="en-US" i="1" dirty="0"/>
              <a:t>a </a:t>
            </a:r>
            <a:r>
              <a:rPr lang="en-US" dirty="0"/>
              <a:t>is </a:t>
            </a:r>
            <a:endParaRPr lang="en-US" dirty="0"/>
          </a:p>
        </p:txBody>
      </p:sp>
      <p:pic>
        <p:nvPicPr>
          <p:cNvPr id="5" name="Picture 4" descr="https://d2gne97vdumgn3.cloudfront.net/api/file/MoKbXa54SaaraIqtuiwz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762250"/>
            <a:ext cx="6299506" cy="3505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2862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7.1 Areas of quadrilaterals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Find the area of the equilateral triangle shown below.</a:t>
            </a:r>
            <a:endParaRPr lang="en-US" dirty="0"/>
          </a:p>
        </p:txBody>
      </p:sp>
      <p:pic>
        <p:nvPicPr>
          <p:cNvPr id="5122" name="Picture 2" descr="https://vt-s3-files.s3.amazonaws.com/uploads/problem_question_image/image/2447/Screen_Shot_2014-02-27_at_6.40.28_P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438400"/>
            <a:ext cx="48387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9727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7.1 Areas of quadrilaterals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1524000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Theorem 7.6: The </a:t>
            </a:r>
            <a:r>
              <a:rPr lang="en-US" b="1" dirty="0"/>
              <a:t>area of a trapezoid</a:t>
            </a:r>
            <a:r>
              <a:rPr lang="en-US" dirty="0"/>
              <a:t> with length of bases b and b’ and height h is determined with the formula A = ½ (b + b’)</a:t>
            </a:r>
            <a:r>
              <a:rPr lang="en-US" dirty="0" smtClean="0"/>
              <a:t>h.</a:t>
            </a:r>
            <a:endParaRPr lang="en-US" dirty="0"/>
          </a:p>
        </p:txBody>
      </p:sp>
      <p:pic>
        <p:nvPicPr>
          <p:cNvPr id="6" name="Picture 5" descr="https://vt-s3-files.s3.amazonaws.com/uploads/problem_question_image/image/6058/Screenshot_2015-03-29_at_3.04.28_PM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109912"/>
            <a:ext cx="3733800" cy="2286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s://dr282zn36sxxg.cloudfront.net/datastreams/f-d%3A2c9d148ef5e18905553b8b2f1ee5193e74e2591de13e252ca7f5c29f%2BIMAGE_TINY%2BIMAGE_TINY.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432" y="3109912"/>
            <a:ext cx="4205770" cy="1538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7188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7.1 Areas of quadrilaterals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Theorem 7.7: The </a:t>
            </a:r>
            <a:r>
              <a:rPr lang="en-US" b="1" dirty="0"/>
              <a:t>area of a rhombus</a:t>
            </a:r>
            <a:r>
              <a:rPr lang="en-US" dirty="0"/>
              <a:t> with diagonals of length </a:t>
            </a:r>
            <a:r>
              <a:rPr lang="en-US" i="1" dirty="0"/>
              <a:t>d</a:t>
            </a:r>
            <a:r>
              <a:rPr lang="en-US" dirty="0"/>
              <a:t> and </a:t>
            </a:r>
            <a:r>
              <a:rPr lang="en-US" i="1" dirty="0"/>
              <a:t>d’</a:t>
            </a:r>
            <a:r>
              <a:rPr lang="en-US" dirty="0"/>
              <a:t> is determined with the formula A = </a:t>
            </a:r>
            <a:r>
              <a:rPr lang="en-US" baseline="30000" dirty="0"/>
              <a:t>1</a:t>
            </a:r>
            <a:r>
              <a:rPr lang="en-US" dirty="0"/>
              <a:t>/</a:t>
            </a:r>
            <a:r>
              <a:rPr lang="en-US" baseline="-25000" dirty="0"/>
              <a:t>2</a:t>
            </a:r>
            <a:r>
              <a:rPr lang="en-US" i="1" dirty="0"/>
              <a:t>dd’</a:t>
            </a:r>
            <a:r>
              <a:rPr lang="en-US" dirty="0"/>
              <a:t>.</a:t>
            </a:r>
          </a:p>
        </p:txBody>
      </p:sp>
      <p:pic>
        <p:nvPicPr>
          <p:cNvPr id="6" name="Picture 5" descr="https://www.wikihow.com/images/thumb/6/6c/Calculate-the-Area-of-a-Rhombus-Step-2-Version-3.jpg/aid929003-v4-728px-Calculate-the-Area-of-a-Rhombus-Step-2-Version-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743200"/>
            <a:ext cx="4979077" cy="3733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9823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08372"/>
            <a:ext cx="8534400" cy="103942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7.2 Circumference &amp; Area of a Circle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Postulate 7.4: The circumference C of any circle with radius r and diameter d is determined with the formula C = 2πr = πd.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4" name="Picture 3" descr="http://www.uzinggo.com/images/lessons/teacherguides/US830805IE_6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3124200"/>
            <a:ext cx="2746075" cy="266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www.myskillstutor.com/content/english/st_mobile/int_math/geo/geol7/images/p10_imag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124200"/>
            <a:ext cx="4012864" cy="2667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0631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08372"/>
            <a:ext cx="8534400" cy="103942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7.2 Circumference &amp; Area of a Circle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1143000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Postulate 7.5: The area A of any circle with radius r is determined with the formula A= πr</a:t>
            </a:r>
            <a:r>
              <a:rPr lang="en-US" baseline="30000" dirty="0"/>
              <a:t>2</a:t>
            </a:r>
            <a:r>
              <a:rPr lang="en-US" dirty="0"/>
              <a:t>.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4" name="Picture 3" descr="https://upload.wikimedia.org/wikipedia/commons/thumb/f/fb/CircleArea.svg/220px-CircleArea.svg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2667000"/>
            <a:ext cx="3521849" cy="381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www.proprofs.com/quiz-school/upload/yuiupload/548038589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986087"/>
            <a:ext cx="2845139" cy="2819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0538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08372"/>
            <a:ext cx="8534400" cy="103942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7.3 Area &amp; Arc Length of a Sector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Definition: A </a:t>
            </a:r>
            <a:r>
              <a:rPr lang="en-US" b="1" dirty="0"/>
              <a:t>sector</a:t>
            </a:r>
            <a:r>
              <a:rPr lang="en-US" dirty="0"/>
              <a:t> of a circle is a region bounded by two radii of the circle and the arc of the circle determined by the radii. </a:t>
            </a:r>
          </a:p>
          <a:p>
            <a:r>
              <a:rPr lang="en-US" dirty="0"/>
              <a:t>Postulate 7.6: The area of a sector of a circle with radius r whose arc measures m° is determined with the formula A = </a:t>
            </a:r>
            <a:r>
              <a:rPr lang="en-US" baseline="30000" dirty="0"/>
              <a:t>m</a:t>
            </a:r>
            <a:r>
              <a:rPr lang="en-US" dirty="0"/>
              <a:t>/</a:t>
            </a:r>
            <a:r>
              <a:rPr lang="en-US" baseline="-25000" dirty="0"/>
              <a:t>360</a:t>
            </a:r>
            <a:r>
              <a:rPr lang="en-US" dirty="0"/>
              <a:t> πr</a:t>
            </a:r>
            <a:r>
              <a:rPr lang="en-US" baseline="30000" dirty="0"/>
              <a:t>2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4" name="Picture 3" descr="http://crackssc.com/sites/default/files/sectorare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267200"/>
            <a:ext cx="3394546" cy="243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s://bam.files.bbci.co.uk/bam/live/content/zc3dq6f/small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191000"/>
            <a:ext cx="2514600" cy="2514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1045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08372"/>
            <a:ext cx="8534400" cy="103942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7.3 Area &amp; Arc Length of a Sector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Postulate 7.6: The </a:t>
            </a:r>
            <a:r>
              <a:rPr lang="en-US" b="1" dirty="0"/>
              <a:t>length of an arc</a:t>
            </a:r>
            <a:r>
              <a:rPr lang="en-US" dirty="0"/>
              <a:t> measuring m° in a circle with radius r is determined with the formula L = </a:t>
            </a:r>
            <a:r>
              <a:rPr lang="en-US" baseline="30000" dirty="0"/>
              <a:t>m</a:t>
            </a:r>
            <a:r>
              <a:rPr lang="en-US" dirty="0"/>
              <a:t>/</a:t>
            </a:r>
            <a:r>
              <a:rPr lang="en-US" baseline="-25000" dirty="0"/>
              <a:t>360</a:t>
            </a:r>
            <a:r>
              <a:rPr lang="en-US" dirty="0"/>
              <a:t> 2πr = </a:t>
            </a:r>
            <a:r>
              <a:rPr lang="en-US" baseline="30000" dirty="0"/>
              <a:t>m</a:t>
            </a:r>
            <a:r>
              <a:rPr lang="en-US" dirty="0"/>
              <a:t>/</a:t>
            </a:r>
            <a:r>
              <a:rPr lang="en-US" baseline="-25000" dirty="0"/>
              <a:t>180</a:t>
            </a:r>
            <a:r>
              <a:rPr lang="en-US" dirty="0"/>
              <a:t> πr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Find the length of</a:t>
            </a:r>
          </a:p>
          <a:p>
            <a:pPr marL="114300" indent="0">
              <a:buNone/>
            </a:pPr>
            <a:r>
              <a:rPr lang="en-US" dirty="0" smtClean="0"/>
              <a:t>arc AB in the diagram.</a:t>
            </a:r>
            <a:endParaRPr lang="en-US" dirty="0"/>
          </a:p>
        </p:txBody>
      </p:sp>
      <p:pic>
        <p:nvPicPr>
          <p:cNvPr id="4" name="Picture 3" descr="http://d2r5da613aq50s.cloudfront.net/wp-content/uploads/262063.image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124200"/>
            <a:ext cx="3333971" cy="3124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21687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08372"/>
            <a:ext cx="8534400" cy="103942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7.3 Area &amp; Arc Length of a Sector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Definition: A </a:t>
            </a:r>
            <a:r>
              <a:rPr lang="en-US" b="1" dirty="0"/>
              <a:t>segment</a:t>
            </a:r>
            <a:r>
              <a:rPr lang="en-US" dirty="0"/>
              <a:t> of a circle is a region bounded by a chord of the circle and the arc formed by the chord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     Find the area of the sector </a:t>
            </a:r>
          </a:p>
          <a:p>
            <a:pPr marL="114300" indent="0">
              <a:buNone/>
            </a:pPr>
            <a:r>
              <a:rPr lang="en-US" dirty="0" smtClean="0"/>
              <a:t>     shown in the circle.</a:t>
            </a:r>
            <a:endParaRPr lang="en-US" dirty="0"/>
          </a:p>
        </p:txBody>
      </p:sp>
      <p:pic>
        <p:nvPicPr>
          <p:cNvPr id="4" name="Picture 3" descr="https://vt-s3-files.s3.amazonaws.com/uploads/problem_question_image/image/9921/varsity_log_graph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13" t="11950" r="30185" b="3915"/>
          <a:stretch/>
        </p:blipFill>
        <p:spPr bwMode="auto">
          <a:xfrm>
            <a:off x="5105400" y="2819400"/>
            <a:ext cx="3791014" cy="381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http://image.tutorvista.com/cms/images/41/area-of-segment-of-a-circle.GIF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62" t="15396" r="10287" b="16548"/>
          <a:stretch/>
        </p:blipFill>
        <p:spPr bwMode="auto">
          <a:xfrm>
            <a:off x="638175" y="3048000"/>
            <a:ext cx="4297680" cy="18021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79087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08372"/>
            <a:ext cx="8534400" cy="103942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7.4 Area of regular polygons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Definition: An </a:t>
            </a:r>
            <a:r>
              <a:rPr lang="en-US" b="1" dirty="0"/>
              <a:t>apothem of a regular polygon</a:t>
            </a:r>
            <a:r>
              <a:rPr lang="en-US" dirty="0"/>
              <a:t> is a line segment from the center of the polygon perpendicular to one of its sides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Theorem 7.8: Every apothem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regular </a:t>
            </a:r>
            <a:r>
              <a:rPr lang="en-US" dirty="0"/>
              <a:t>polygon has the same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length.</a:t>
            </a:r>
            <a:br>
              <a:rPr lang="en-US" dirty="0" smtClean="0"/>
            </a:br>
            <a:endParaRPr lang="en-US" dirty="0"/>
          </a:p>
          <a:p>
            <a:pPr marL="114300" indent="0">
              <a:buNone/>
            </a:pPr>
            <a:r>
              <a:rPr lang="en-US" dirty="0"/>
              <a:t>Theorem 7.9: The apothem of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regular </a:t>
            </a:r>
            <a:r>
              <a:rPr lang="en-US" dirty="0"/>
              <a:t>polygon bisects its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respective </a:t>
            </a:r>
            <a:r>
              <a:rPr lang="en-US" dirty="0"/>
              <a:t>side.</a:t>
            </a:r>
            <a:endParaRPr lang="en-US" dirty="0"/>
          </a:p>
        </p:txBody>
      </p:sp>
      <p:pic>
        <p:nvPicPr>
          <p:cNvPr id="4" name="Picture 3" descr="http://www.mathsisfun.com/geometry/images/hexagon-triangles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071" y="2819400"/>
            <a:ext cx="3174775" cy="3352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1967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7.1 Areas of quadrilaterals</a:t>
            </a:r>
            <a:endParaRPr lang="en-US" dirty="0"/>
          </a:p>
        </p:txBody>
      </p:sp>
      <p:pic>
        <p:nvPicPr>
          <p:cNvPr id="1026" name="Picture 2" descr="https://upload.wikimedia.org/wikipedia/commons/thumb/e/eb/Polygon_types.svg/300px-Polygon_types.svg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5486400" cy="460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6186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08372"/>
            <a:ext cx="8534400" cy="103942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7.4 Area of regular polygons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1143000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Theorem 7.10: Every radius of a regular polygon bisects the angle at the vertex to which it is drawn. 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4" name="Picture 3" descr="http://images.tutorvista.com/cms/images/67/inscribed-polygon-area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743200"/>
            <a:ext cx="3707876" cy="381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95644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08372"/>
            <a:ext cx="8534400" cy="103942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7.4 Area of regular polygons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1524000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Theorem 7.11: The </a:t>
            </a:r>
            <a:r>
              <a:rPr lang="en-US" b="1" dirty="0"/>
              <a:t>area of a regular polygon</a:t>
            </a:r>
            <a:r>
              <a:rPr lang="en-US" dirty="0"/>
              <a:t> with apothem of length </a:t>
            </a:r>
            <a:r>
              <a:rPr lang="en-US" i="1" dirty="0"/>
              <a:t>a</a:t>
            </a:r>
            <a:r>
              <a:rPr lang="en-US" dirty="0"/>
              <a:t> and perimeter </a:t>
            </a:r>
            <a:r>
              <a:rPr lang="en-US" i="1" dirty="0"/>
              <a:t>p</a:t>
            </a:r>
            <a:r>
              <a:rPr lang="en-US" dirty="0"/>
              <a:t> is determined with the formula A = ½ </a:t>
            </a:r>
            <a:r>
              <a:rPr lang="en-US" i="1" dirty="0"/>
              <a:t>ap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4" name="Picture 3" descr="http://www.emathematics.net/imagenes/polygon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200400"/>
            <a:ext cx="3048000" cy="3210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 result for area of a regular polyg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180" y="3200400"/>
            <a:ext cx="3930220" cy="3047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5099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7.1 Areas of quadrilaterals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990600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Postulate 7.1: The </a:t>
            </a:r>
            <a:r>
              <a:rPr lang="en-US" b="1" dirty="0"/>
              <a:t>area of a rectangle</a:t>
            </a:r>
            <a:r>
              <a:rPr lang="en-US" dirty="0"/>
              <a:t> with base </a:t>
            </a:r>
            <a:r>
              <a:rPr lang="en-US" i="1" dirty="0"/>
              <a:t>b</a:t>
            </a:r>
            <a:r>
              <a:rPr lang="en-US" dirty="0"/>
              <a:t> and height </a:t>
            </a:r>
            <a:r>
              <a:rPr lang="en-US" i="1" dirty="0"/>
              <a:t>h</a:t>
            </a:r>
            <a:r>
              <a:rPr lang="en-US" dirty="0"/>
              <a:t> is determined with the formula A = </a:t>
            </a:r>
            <a:r>
              <a:rPr lang="en-US" i="1" dirty="0" err="1"/>
              <a:t>bh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4" name="Picture 3" descr="http://proofsfromthebook.com/wp-content/uploads/2013/03/rectangl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2971800"/>
            <a:ext cx="4755727" cy="312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505200"/>
            <a:ext cx="3206526" cy="188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6948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7.1 Areas of quadrilaterals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1066800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Corollary 7.1: The </a:t>
            </a:r>
            <a:r>
              <a:rPr lang="en-US" b="1" dirty="0"/>
              <a:t>area of a square</a:t>
            </a:r>
            <a:r>
              <a:rPr lang="en-US" dirty="0"/>
              <a:t> with sides of length </a:t>
            </a:r>
            <a:r>
              <a:rPr lang="en-US" i="1" dirty="0"/>
              <a:t>s</a:t>
            </a:r>
            <a:r>
              <a:rPr lang="en-US" dirty="0"/>
              <a:t> is determined with the formula A = </a:t>
            </a:r>
            <a:r>
              <a:rPr lang="en-US" i="1" dirty="0"/>
              <a:t>s</a:t>
            </a:r>
            <a:r>
              <a:rPr lang="en-US" baseline="30000" dirty="0"/>
              <a:t>2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4" name="Picture 3" descr="https://www.montereyinstitute.org/courses/DevelopmentalMath/COURSE_TEXT2_RESOURCE/U07_L2_T2_text_final_3_files/image004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908935"/>
            <a:ext cx="3249864" cy="32632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5044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7.1 Areas of quadrilaterals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2819400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Postulate 7.2: If lines divide a given area into several smaller </a:t>
            </a:r>
            <a:r>
              <a:rPr lang="en-US" dirty="0" err="1"/>
              <a:t>nonoverlapping</a:t>
            </a:r>
            <a:r>
              <a:rPr lang="en-US" dirty="0"/>
              <a:t> areas, the given area is the sum of the smaller areas.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Postulate 7.3: Two congruent polygons have the same areas.</a:t>
            </a:r>
          </a:p>
          <a:p>
            <a:endParaRPr lang="en-US" dirty="0"/>
          </a:p>
        </p:txBody>
      </p:sp>
      <p:pic>
        <p:nvPicPr>
          <p:cNvPr id="4105" name="Picture 9" descr="https://www.helpingwithmath.com/printables/worksheets/geometry/area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038600"/>
            <a:ext cx="4012657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0138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7.1 Areas of quadrilaterals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Definition: An </a:t>
            </a:r>
            <a:r>
              <a:rPr lang="en-US" b="1" dirty="0"/>
              <a:t>altitude</a:t>
            </a:r>
            <a:r>
              <a:rPr lang="en-US" dirty="0"/>
              <a:t> of a parallelogram is a segment from a vertex of the parallelogram perpendicular to a nonadjacent side (possibly extended). The length of the altitude is called the </a:t>
            </a:r>
            <a:r>
              <a:rPr lang="en-US" b="1" dirty="0"/>
              <a:t>height</a:t>
            </a:r>
            <a:r>
              <a:rPr lang="en-US" dirty="0"/>
              <a:t> of the parallelogram, and the side to which it is drawn is called the </a:t>
            </a:r>
            <a:r>
              <a:rPr lang="en-US" b="1" dirty="0"/>
              <a:t>base </a:t>
            </a:r>
            <a:r>
              <a:rPr lang="en-US" dirty="0"/>
              <a:t>of the parallelogram.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marL="114300" indent="0">
              <a:buNone/>
            </a:pPr>
            <a:r>
              <a:rPr lang="en-US" dirty="0"/>
              <a:t>Theorem 7.2: The </a:t>
            </a:r>
            <a:r>
              <a:rPr lang="en-US" b="1" dirty="0"/>
              <a:t>area of a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parallelogram</a:t>
            </a:r>
            <a:r>
              <a:rPr lang="en-US" dirty="0" smtClean="0"/>
              <a:t> </a:t>
            </a:r>
            <a:r>
              <a:rPr lang="en-US" dirty="0"/>
              <a:t>with base </a:t>
            </a:r>
            <a:r>
              <a:rPr lang="en-US" i="1" dirty="0"/>
              <a:t>b</a:t>
            </a:r>
            <a:r>
              <a:rPr lang="en-US" dirty="0"/>
              <a:t>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height </a:t>
            </a:r>
            <a:r>
              <a:rPr lang="en-US" i="1" dirty="0"/>
              <a:t>h</a:t>
            </a:r>
            <a:r>
              <a:rPr lang="en-US" dirty="0"/>
              <a:t> is determined with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formula </a:t>
            </a:r>
            <a:r>
              <a:rPr lang="en-US" dirty="0"/>
              <a:t>A = </a:t>
            </a:r>
            <a:r>
              <a:rPr lang="en-US" i="1" dirty="0" err="1"/>
              <a:t>bh</a:t>
            </a:r>
            <a:r>
              <a:rPr lang="en-US" dirty="0"/>
              <a:t>. </a:t>
            </a:r>
            <a:endParaRPr lang="en-US" dirty="0"/>
          </a:p>
        </p:txBody>
      </p:sp>
      <p:pic>
        <p:nvPicPr>
          <p:cNvPr id="4" name="Picture 3" descr="http://www.bbc.co.uk/staticarchive/adcbfbebf9afde1941e5c7e247a379c26cbdb091.gif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3" t="4118" r="44806" b="4118"/>
          <a:stretch/>
        </p:blipFill>
        <p:spPr bwMode="auto">
          <a:xfrm>
            <a:off x="5410200" y="4133850"/>
            <a:ext cx="3498362" cy="2286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72050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7.1 Areas of quadrilaterals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area of the parallelogram.</a:t>
            </a:r>
            <a:endParaRPr lang="en-US" dirty="0"/>
          </a:p>
        </p:txBody>
      </p:sp>
      <p:pic>
        <p:nvPicPr>
          <p:cNvPr id="4" name="Picture 3" descr="http://4.bp.blogspot.com/-74lr0AJLG9s/UXdkEahDllI/AAAAAAAAAHc/_Drwygt39QU/s1600/M2Q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667000"/>
            <a:ext cx="4520565" cy="2609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0481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7.1 Areas of quadrilaterals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1066800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Theorem 7.3: The </a:t>
            </a:r>
            <a:r>
              <a:rPr lang="en-US" b="1" dirty="0"/>
              <a:t>area of a triangle</a:t>
            </a:r>
            <a:r>
              <a:rPr lang="en-US" dirty="0"/>
              <a:t> with base </a:t>
            </a:r>
            <a:r>
              <a:rPr lang="en-US" i="1" dirty="0"/>
              <a:t>b</a:t>
            </a:r>
            <a:r>
              <a:rPr lang="en-US" dirty="0"/>
              <a:t> and height </a:t>
            </a:r>
            <a:r>
              <a:rPr lang="en-US" i="1" dirty="0"/>
              <a:t>h</a:t>
            </a:r>
            <a:r>
              <a:rPr lang="en-US" dirty="0"/>
              <a:t> is determined with the formula A = </a:t>
            </a:r>
            <a:r>
              <a:rPr lang="en-US" baseline="30000" dirty="0" smtClean="0"/>
              <a:t>1</a:t>
            </a:r>
            <a:r>
              <a:rPr lang="en-US" dirty="0" smtClean="0"/>
              <a:t>/</a:t>
            </a:r>
            <a:r>
              <a:rPr lang="en-US" baseline="-25000" dirty="0" smtClean="0"/>
              <a:t>2 </a:t>
            </a:r>
            <a:r>
              <a:rPr lang="en-US" i="1" dirty="0" err="1" smtClean="0"/>
              <a:t>bh</a:t>
            </a:r>
            <a:r>
              <a:rPr lang="en-US" i="1" dirty="0" smtClean="0"/>
              <a:t>.</a:t>
            </a:r>
            <a:endParaRPr lang="en-US" dirty="0"/>
          </a:p>
        </p:txBody>
      </p:sp>
      <p:pic>
        <p:nvPicPr>
          <p:cNvPr id="5" name="Picture 4" descr="http://www.mathwarehouse.com/geometry/triangles/area/images/area-of-triangle-icon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2952750"/>
            <a:ext cx="3264933" cy="2609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s://www.basic-mathematics.com/images/areatriangle3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495675"/>
            <a:ext cx="4709089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5639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7.1 Areas of quadrilaterals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1371599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Theorem 7.4 (Heron’s Formula): If the three sides of a triangle have lengths a, b, and c, the area is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	</a:t>
            </a:r>
            <a:r>
              <a:rPr lang="en-US" dirty="0"/>
              <a:t> </a:t>
            </a:r>
            <a:r>
              <a:rPr lang="en-US" dirty="0" smtClean="0"/>
              <a:t>         , </a:t>
            </a:r>
            <a:r>
              <a:rPr lang="en-US" dirty="0"/>
              <a:t>where s = </a:t>
            </a:r>
            <a:r>
              <a:rPr lang="en-US" dirty="0" smtClean="0"/>
              <a:t>½(</a:t>
            </a:r>
            <a:r>
              <a:rPr lang="en-US" dirty="0"/>
              <a:t>a + b + c</a:t>
            </a:r>
            <a:r>
              <a:rPr lang="en-US" dirty="0" smtClean="0"/>
              <a:t>).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2730282"/>
              </p:ext>
            </p:extLst>
          </p:nvPr>
        </p:nvGraphicFramePr>
        <p:xfrm>
          <a:off x="657225" y="2514600"/>
          <a:ext cx="24955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3" imgW="1663560" imgH="253800" progId="Equation.3">
                  <p:embed/>
                </p:oleObj>
              </mc:Choice>
              <mc:Fallback>
                <p:oleObj name="Equation" r:id="rId3" imgW="166356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7225" y="2514600"/>
                        <a:ext cx="24955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http://www.softschools.com/math/geometry/topics/images/area_of_a_triangle_part_2_image1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124200"/>
            <a:ext cx="5416062" cy="304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17409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53</TotalTime>
  <Words>647</Words>
  <Application>Microsoft Office PowerPoint</Application>
  <PresentationFormat>On-screen Show (4:3)</PresentationFormat>
  <Paragraphs>60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Apothecary</vt:lpstr>
      <vt:lpstr>Microsoft Equation 3.0</vt:lpstr>
      <vt:lpstr>Math 3301  Foundations of geometry</vt:lpstr>
      <vt:lpstr>7.1 Areas of quadrilaterals</vt:lpstr>
      <vt:lpstr>7.1 Areas of quadrilaterals</vt:lpstr>
      <vt:lpstr>7.1 Areas of quadrilaterals</vt:lpstr>
      <vt:lpstr>7.1 Areas of quadrilaterals</vt:lpstr>
      <vt:lpstr>7.1 Areas of quadrilaterals</vt:lpstr>
      <vt:lpstr>7.1 Areas of quadrilaterals</vt:lpstr>
      <vt:lpstr>7.1 Areas of quadrilaterals</vt:lpstr>
      <vt:lpstr>7.1 Areas of quadrilaterals</vt:lpstr>
      <vt:lpstr>7.1 Areas of quadrilaterals</vt:lpstr>
      <vt:lpstr>7.1 Areas of quadrilaterals</vt:lpstr>
      <vt:lpstr>7.1 Areas of quadrilaterals</vt:lpstr>
      <vt:lpstr>7.1 Areas of quadrilaterals</vt:lpstr>
      <vt:lpstr>7.2 Circumference &amp; Area of a Circle</vt:lpstr>
      <vt:lpstr>7.2 Circumference &amp; Area of a Circle</vt:lpstr>
      <vt:lpstr>7.3 Area &amp; Arc Length of a Sector</vt:lpstr>
      <vt:lpstr>7.3 Area &amp; Arc Length of a Sector</vt:lpstr>
      <vt:lpstr>7.3 Area &amp; Arc Length of a Sector</vt:lpstr>
      <vt:lpstr>7.4 Area of regular polygons</vt:lpstr>
      <vt:lpstr>7.4 Area of regular polygons</vt:lpstr>
      <vt:lpstr>7.4 Area of regular polygons</vt:lpstr>
    </vt:vector>
  </TitlesOfParts>
  <Company>Gordon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3301  Foundations of geometry</dc:title>
  <dc:creator>Clement, Geoff</dc:creator>
  <cp:lastModifiedBy>Clement, Geoff</cp:lastModifiedBy>
  <cp:revision>6</cp:revision>
  <dcterms:created xsi:type="dcterms:W3CDTF">2018-01-04T16:01:21Z</dcterms:created>
  <dcterms:modified xsi:type="dcterms:W3CDTF">2018-01-04T16:54:31Z</dcterms:modified>
</cp:coreProperties>
</file>