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81" r:id="rId7"/>
    <p:sldId id="274" r:id="rId8"/>
    <p:sldId id="275" r:id="rId9"/>
    <p:sldId id="276" r:id="rId10"/>
    <p:sldId id="277" r:id="rId11"/>
    <p:sldId id="278" r:id="rId12"/>
    <p:sldId id="279" r:id="rId13"/>
    <p:sldId id="280" r:id="rId14"/>
    <p:sldId id="261" r:id="rId15"/>
    <p:sldId id="314" r:id="rId16"/>
    <p:sldId id="262" r:id="rId17"/>
    <p:sldId id="263" r:id="rId18"/>
    <p:sldId id="264" r:id="rId19"/>
    <p:sldId id="282" r:id="rId20"/>
    <p:sldId id="283" r:id="rId21"/>
    <p:sldId id="285" r:id="rId22"/>
    <p:sldId id="286" r:id="rId23"/>
    <p:sldId id="287" r:id="rId24"/>
    <p:sldId id="284" r:id="rId25"/>
    <p:sldId id="288" r:id="rId26"/>
    <p:sldId id="289" r:id="rId27"/>
    <p:sldId id="290" r:id="rId28"/>
    <p:sldId id="291" r:id="rId29"/>
    <p:sldId id="265" r:id="rId30"/>
    <p:sldId id="266" r:id="rId31"/>
    <p:sldId id="267" r:id="rId32"/>
    <p:sldId id="268" r:id="rId33"/>
    <p:sldId id="297" r:id="rId34"/>
    <p:sldId id="292" r:id="rId35"/>
    <p:sldId id="293" r:id="rId36"/>
    <p:sldId id="298" r:id="rId37"/>
    <p:sldId id="299" r:id="rId38"/>
    <p:sldId id="300" r:id="rId39"/>
    <p:sldId id="294" r:id="rId40"/>
    <p:sldId id="316" r:id="rId41"/>
    <p:sldId id="295" r:id="rId42"/>
    <p:sldId id="296" r:id="rId43"/>
    <p:sldId id="302" r:id="rId44"/>
    <p:sldId id="269" r:id="rId45"/>
    <p:sldId id="270" r:id="rId46"/>
    <p:sldId id="271" r:id="rId47"/>
    <p:sldId id="272" r:id="rId48"/>
    <p:sldId id="273" r:id="rId49"/>
    <p:sldId id="304" r:id="rId50"/>
    <p:sldId id="305" r:id="rId51"/>
    <p:sldId id="306" r:id="rId52"/>
    <p:sldId id="307" r:id="rId53"/>
    <p:sldId id="308" r:id="rId54"/>
    <p:sldId id="309" r:id="rId55"/>
    <p:sldId id="310" r:id="rId56"/>
    <p:sldId id="313" r:id="rId57"/>
    <p:sldId id="31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p:cViewPr varScale="1">
        <p:scale>
          <a:sx n="107" d="100"/>
          <a:sy n="107" d="100"/>
        </p:scale>
        <p:origin x="-121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B5223F5E-7A6B-4557-9626-9B9D0602C001}" type="datetimeFigureOut">
              <a:rPr lang="en-US" smtClean="0"/>
              <a:t>1/9/2018</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F34B331-698C-4DFF-AFBC-6131C6331BAF}"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223F5E-7A6B-4557-9626-9B9D0602C001}"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B331-698C-4DFF-AFBC-6131C6331B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223F5E-7A6B-4557-9626-9B9D0602C001}"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B331-698C-4DFF-AFBC-6131C6331B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223F5E-7A6B-4557-9626-9B9D0602C001}"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B331-698C-4DFF-AFBC-6131C6331B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5223F5E-7A6B-4557-9626-9B9D0602C001}"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4B331-698C-4DFF-AFBC-6131C6331BAF}"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5223F5E-7A6B-4557-9626-9B9D0602C001}"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B331-698C-4DFF-AFBC-6131C6331B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5223F5E-7A6B-4557-9626-9B9D0602C001}"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4B331-698C-4DFF-AFBC-6131C6331B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B5223F5E-7A6B-4557-9626-9B9D0602C001}"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4B331-698C-4DFF-AFBC-6131C6331B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B5223F5E-7A6B-4557-9626-9B9D0602C001}" type="datetimeFigureOut">
              <a:rPr lang="en-US" smtClean="0"/>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4B331-698C-4DFF-AFBC-6131C6331BAF}"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5223F5E-7A6B-4557-9626-9B9D0602C001}"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B331-698C-4DFF-AFBC-6131C6331B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B5223F5E-7A6B-4557-9626-9B9D0602C001}"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4B331-698C-4DFF-AFBC-6131C6331BAF}"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5223F5E-7A6B-4557-9626-9B9D0602C001}" type="datetimeFigureOut">
              <a:rPr lang="en-US" smtClean="0"/>
              <a:t>1/9/2018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F34B331-698C-4DFF-AFBC-6131C6331BAF}"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gif"/><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6.xml"/><Relationship Id="rId4" Type="http://schemas.openxmlformats.org/officeDocument/2006/relationships/image" Target="../media/image76.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Math 3301 </a:t>
            </a:r>
            <a:br>
              <a:rPr lang="en-US" sz="4000" dirty="0"/>
            </a:br>
            <a:r>
              <a:rPr lang="en-US" sz="4000" dirty="0"/>
              <a:t>Foundations of Geometry</a:t>
            </a:r>
          </a:p>
        </p:txBody>
      </p:sp>
      <p:sp>
        <p:nvSpPr>
          <p:cNvPr id="3" name="Subtitle 2"/>
          <p:cNvSpPr>
            <a:spLocks noGrp="1"/>
          </p:cNvSpPr>
          <p:nvPr>
            <p:ph type="subTitle" idx="1"/>
          </p:nvPr>
        </p:nvSpPr>
        <p:spPr>
          <a:xfrm>
            <a:off x="1447800" y="2438400"/>
            <a:ext cx="7406640" cy="1219200"/>
          </a:xfrm>
        </p:spPr>
        <p:txBody>
          <a:bodyPr>
            <a:normAutofit/>
          </a:bodyPr>
          <a:lstStyle/>
          <a:p>
            <a:r>
              <a:rPr lang="en-US" sz="3600" b="1" dirty="0"/>
              <a:t>Chapter 6 Circles</a:t>
            </a:r>
          </a:p>
          <a:p>
            <a:r>
              <a:rPr lang="en-US" dirty="0"/>
              <a:t>Dr. Geoff F. Clement</a:t>
            </a:r>
          </a:p>
        </p:txBody>
      </p:sp>
      <p:pic>
        <p:nvPicPr>
          <p:cNvPr id="7170" name="Picture 2" descr="https://b8be789e-a-62cb3a1a-s-sites.googlegroups.com/site/circletime123456789/what-are-concentric/ConcentricCircles_1000.gif?attachauth=ANoY7cqUlo0b5pJTEOupZlpWzusEGODMWBOLQZTRthMUE11iBosBVpvlzqr-7LVeMwnCMFbLhfNpVga11Nl7qbqgoldMy9iFpJfgtkRt3v3Mqb-0MoX-dXLdR7GH49jIkhvIIF3gwJP67vw5rK_0RA8Fji1LJ8EhleKJWGKQD8_MLlV7qrwr7EuebSg41lSAyAnwK67GlNdeiI1Kuprvz9RaxJvgjGNYEuELERencc4uDcKtdJavHFsIKs4BupofhoYuAyklJFqeNQhoFCtpllDqnlxmDANcew%3D%3D&amp;attredirects=0">
            <a:extLst>
              <a:ext uri="{FF2B5EF4-FFF2-40B4-BE49-F238E27FC236}">
                <a16:creationId xmlns="" xmlns:a16="http://schemas.microsoft.com/office/drawing/2014/main" id="{7248FAC1-96A0-47FD-A166-EA4CFC32E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895600"/>
            <a:ext cx="369570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1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Circles and Arcs</a:t>
            </a:r>
          </a:p>
        </p:txBody>
      </p:sp>
      <p:sp>
        <p:nvSpPr>
          <p:cNvPr id="3" name="Content Placeholder 2"/>
          <p:cNvSpPr>
            <a:spLocks noGrp="1"/>
          </p:cNvSpPr>
          <p:nvPr>
            <p:ph idx="1"/>
          </p:nvPr>
        </p:nvSpPr>
        <p:spPr>
          <a:xfrm>
            <a:off x="1435608" y="1447800"/>
            <a:ext cx="7498080" cy="2286000"/>
          </a:xfrm>
        </p:spPr>
        <p:txBody>
          <a:bodyPr/>
          <a:lstStyle/>
          <a:p>
            <a:pPr marL="82296" indent="0">
              <a:buNone/>
            </a:pPr>
            <a:r>
              <a:rPr lang="en-US" dirty="0"/>
              <a:t>Definition:  An angle whose vertex is on a circle and whose sides intersect the circle in two other points is called an </a:t>
            </a:r>
            <a:r>
              <a:rPr lang="en-US" b="1" dirty="0"/>
              <a:t>inscribed angle</a:t>
            </a:r>
            <a:r>
              <a:rPr lang="en-US" dirty="0"/>
              <a:t>.</a:t>
            </a:r>
          </a:p>
        </p:txBody>
      </p:sp>
      <p:pic>
        <p:nvPicPr>
          <p:cNvPr id="11266" name="Picture 2" descr="http://mathworld.wolfram.com/images/eps-gif/InscribedAngle_1000.gif">
            <a:extLst>
              <a:ext uri="{FF2B5EF4-FFF2-40B4-BE49-F238E27FC236}">
                <a16:creationId xmlns="" xmlns:a16="http://schemas.microsoft.com/office/drawing/2014/main" id="{FB0E494D-76DE-4608-8785-583DEBC92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048000"/>
            <a:ext cx="300760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56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Circles and Arcs</a:t>
            </a:r>
          </a:p>
        </p:txBody>
      </p:sp>
      <p:sp>
        <p:nvSpPr>
          <p:cNvPr id="3" name="Content Placeholder 2"/>
          <p:cNvSpPr>
            <a:spLocks noGrp="1"/>
          </p:cNvSpPr>
          <p:nvPr>
            <p:ph idx="1"/>
          </p:nvPr>
        </p:nvSpPr>
        <p:spPr>
          <a:xfrm>
            <a:off x="1435608" y="1447800"/>
            <a:ext cx="7498080" cy="1676400"/>
          </a:xfrm>
        </p:spPr>
        <p:txBody>
          <a:bodyPr/>
          <a:lstStyle/>
          <a:p>
            <a:pPr marL="82296" indent="0">
              <a:buNone/>
            </a:pPr>
            <a:r>
              <a:rPr lang="en-US" dirty="0"/>
              <a:t>Theorem 6.2:  The measure of an inscribed angle is one-half the measure of its intercepted arc. </a:t>
            </a:r>
          </a:p>
        </p:txBody>
      </p:sp>
      <p:pic>
        <p:nvPicPr>
          <p:cNvPr id="4100" name="Picture 4" descr="https://dr282zn36sxxg.cloudfront.net/datastreams/f-d%3A2f1c5f313064a5e049d5e8f5efc62b8135667516a1962c9baba5413a%2BIMAGE_TINY%2BIMAGE_TINY.1">
            <a:extLst>
              <a:ext uri="{FF2B5EF4-FFF2-40B4-BE49-F238E27FC236}">
                <a16:creationId xmlns="" xmlns:a16="http://schemas.microsoft.com/office/drawing/2014/main" id="{CC17AE50-9743-42FC-A657-B50271681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154680"/>
            <a:ext cx="2931058" cy="326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270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Circles and Arcs</a:t>
            </a:r>
          </a:p>
        </p:txBody>
      </p:sp>
      <p:sp>
        <p:nvSpPr>
          <p:cNvPr id="3" name="Content Placeholder 2"/>
          <p:cNvSpPr>
            <a:spLocks noGrp="1"/>
          </p:cNvSpPr>
          <p:nvPr>
            <p:ph idx="1"/>
          </p:nvPr>
        </p:nvSpPr>
        <p:spPr>
          <a:xfrm>
            <a:off x="1435608" y="1447800"/>
            <a:ext cx="7498080" cy="1828800"/>
          </a:xfrm>
        </p:spPr>
        <p:txBody>
          <a:bodyPr/>
          <a:lstStyle/>
          <a:p>
            <a:pPr marL="82296" indent="0">
              <a:buNone/>
            </a:pPr>
            <a:r>
              <a:rPr lang="en-US" dirty="0"/>
              <a:t>Corollary 6.3: Inscribed angles that intercept the same or congruent arcs are congruent. </a:t>
            </a:r>
          </a:p>
        </p:txBody>
      </p:sp>
      <p:pic>
        <p:nvPicPr>
          <p:cNvPr id="4" name="Picture 2" descr="https://bam.files.bbci.co.uk/bam/live/content/z3f9d2p/small">
            <a:extLst>
              <a:ext uri="{FF2B5EF4-FFF2-40B4-BE49-F238E27FC236}">
                <a16:creationId xmlns="" xmlns:a16="http://schemas.microsoft.com/office/drawing/2014/main" id="{8511BE05-E704-40E3-8A8E-C6E1E0969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89560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03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Circles and Arcs</a:t>
            </a:r>
          </a:p>
        </p:txBody>
      </p:sp>
      <p:sp>
        <p:nvSpPr>
          <p:cNvPr id="3" name="Content Placeholder 2"/>
          <p:cNvSpPr>
            <a:spLocks noGrp="1"/>
          </p:cNvSpPr>
          <p:nvPr>
            <p:ph idx="1"/>
          </p:nvPr>
        </p:nvSpPr>
        <p:spPr>
          <a:xfrm>
            <a:off x="1435608" y="1447800"/>
            <a:ext cx="7498080" cy="1295400"/>
          </a:xfrm>
        </p:spPr>
        <p:txBody>
          <a:bodyPr/>
          <a:lstStyle/>
          <a:p>
            <a:pPr marL="82296" indent="0">
              <a:buNone/>
            </a:pPr>
            <a:r>
              <a:rPr lang="en-US" dirty="0"/>
              <a:t>Corollary 6.4:  Every angle inscribed in a semicircle is a right angle.</a:t>
            </a:r>
          </a:p>
        </p:txBody>
      </p:sp>
      <p:pic>
        <p:nvPicPr>
          <p:cNvPr id="1026" name="Picture 2" descr="https://www.mathalino.com/sites/default/files/images/001-planegeom-right-triangle-inscribed-circle.jpg">
            <a:extLst>
              <a:ext uri="{FF2B5EF4-FFF2-40B4-BE49-F238E27FC236}">
                <a16:creationId xmlns="" xmlns:a16="http://schemas.microsoft.com/office/drawing/2014/main" id="{B1A90F86-A95B-43D4-8400-B642B169B8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07"/>
          <a:stretch/>
        </p:blipFill>
        <p:spPr bwMode="auto">
          <a:xfrm>
            <a:off x="2971800" y="2667000"/>
            <a:ext cx="3810000" cy="382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75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Chords and Secants</a:t>
            </a:r>
          </a:p>
        </p:txBody>
      </p:sp>
      <p:sp>
        <p:nvSpPr>
          <p:cNvPr id="3" name="Content Placeholder 2"/>
          <p:cNvSpPr>
            <a:spLocks noGrp="1"/>
          </p:cNvSpPr>
          <p:nvPr>
            <p:ph idx="1"/>
          </p:nvPr>
        </p:nvSpPr>
        <p:spPr>
          <a:xfrm>
            <a:off x="1435608" y="1447800"/>
            <a:ext cx="7498080" cy="1828800"/>
          </a:xfrm>
        </p:spPr>
        <p:txBody>
          <a:bodyPr/>
          <a:lstStyle/>
          <a:p>
            <a:pPr marL="82296" indent="0">
              <a:buNone/>
            </a:pPr>
            <a:r>
              <a:rPr lang="en-US" dirty="0"/>
              <a:t>Definition: </a:t>
            </a:r>
            <a:r>
              <a:rPr lang="en-US" dirty="0" smtClean="0"/>
              <a:t> A </a:t>
            </a:r>
            <a:r>
              <a:rPr lang="en-US" dirty="0"/>
              <a:t>line segment joining two distinct point on a circle is called a </a:t>
            </a:r>
            <a:r>
              <a:rPr lang="en-US" b="1" dirty="0"/>
              <a:t>chord</a:t>
            </a:r>
            <a:r>
              <a:rPr lang="en-US" dirty="0"/>
              <a:t> of the circle. </a:t>
            </a:r>
          </a:p>
        </p:txBody>
      </p:sp>
      <p:pic>
        <p:nvPicPr>
          <p:cNvPr id="2050" name="Picture 2" descr="https://dr282zn36sxxg.cloudfront.net/datastreams/f-d%3Af8631744e410526d47de89e731061872868809ff84433aac0eeeace2%2BIMAGE%2B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819400"/>
            <a:ext cx="3551238" cy="344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54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Chords and Secants</a:t>
            </a:r>
          </a:p>
        </p:txBody>
      </p:sp>
      <p:sp>
        <p:nvSpPr>
          <p:cNvPr id="3" name="Content Placeholder 2"/>
          <p:cNvSpPr>
            <a:spLocks noGrp="1"/>
          </p:cNvSpPr>
          <p:nvPr>
            <p:ph idx="1"/>
          </p:nvPr>
        </p:nvSpPr>
        <p:spPr>
          <a:xfrm>
            <a:off x="1447800" y="1676400"/>
            <a:ext cx="7498080" cy="990600"/>
          </a:xfrm>
        </p:spPr>
        <p:txBody>
          <a:bodyPr/>
          <a:lstStyle/>
          <a:p>
            <a:pPr marL="82296" indent="0">
              <a:buNone/>
            </a:pPr>
            <a:r>
              <a:rPr lang="en-US" dirty="0" smtClean="0"/>
              <a:t>What is the longest chord in a circle?</a:t>
            </a:r>
            <a:endParaRPr lang="en-US" dirty="0"/>
          </a:p>
        </p:txBody>
      </p:sp>
      <p:pic>
        <p:nvPicPr>
          <p:cNvPr id="3074" name="Picture 2" descr="http://image.mathcaptain.com/cms/images/95/chord-of-a-circle.png"/>
          <p:cNvPicPr>
            <a:picLocks noChangeAspect="1" noChangeArrowheads="1"/>
          </p:cNvPicPr>
          <p:nvPr/>
        </p:nvPicPr>
        <p:blipFill rotWithShape="1">
          <a:blip r:embed="rId2">
            <a:extLst>
              <a:ext uri="{28A0092B-C50C-407E-A947-70E740481C1C}">
                <a14:useLocalDpi xmlns:a14="http://schemas.microsoft.com/office/drawing/2010/main" val="0"/>
              </a:ext>
            </a:extLst>
          </a:blip>
          <a:srcRect r="48268"/>
          <a:stretch/>
        </p:blipFill>
        <p:spPr bwMode="auto">
          <a:xfrm>
            <a:off x="3429000" y="2514600"/>
            <a:ext cx="3428999" cy="3229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590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Chords and Secants</a:t>
            </a:r>
          </a:p>
        </p:txBody>
      </p:sp>
      <p:sp>
        <p:nvSpPr>
          <p:cNvPr id="3" name="Content Placeholder 2"/>
          <p:cNvSpPr>
            <a:spLocks noGrp="1"/>
          </p:cNvSpPr>
          <p:nvPr>
            <p:ph idx="1"/>
          </p:nvPr>
        </p:nvSpPr>
        <p:spPr>
          <a:xfrm>
            <a:off x="1435608" y="1447800"/>
            <a:ext cx="7498080" cy="2743200"/>
          </a:xfrm>
        </p:spPr>
        <p:txBody>
          <a:bodyPr/>
          <a:lstStyle/>
          <a:p>
            <a:pPr marL="82296" indent="0">
              <a:buNone/>
            </a:pPr>
            <a:r>
              <a:rPr lang="en-US" dirty="0"/>
              <a:t>Theorem 6.5:  When two chords of a circle intersect, the measure of each angle formed is one-half the sum of the measures of its intercepted arc and the arc intercepted by its vertical angle.</a:t>
            </a:r>
          </a:p>
        </p:txBody>
      </p:sp>
      <p:pic>
        <p:nvPicPr>
          <p:cNvPr id="4098" name="Picture 2" descr="http://jwilson.coe.uga.edu/emt668/EMAT6680.2003.fall/Nichols/6690/Webpage/Day%207_files/image0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114800"/>
            <a:ext cx="40005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age.tutorvista.com/content/feed/tvcs/example20220on20chord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962400"/>
            <a:ext cx="2095500" cy="211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75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Chords and Secants</a:t>
            </a:r>
          </a:p>
        </p:txBody>
      </p:sp>
      <p:sp>
        <p:nvSpPr>
          <p:cNvPr id="3" name="Content Placeholder 2"/>
          <p:cNvSpPr>
            <a:spLocks noGrp="1"/>
          </p:cNvSpPr>
          <p:nvPr>
            <p:ph idx="1"/>
          </p:nvPr>
        </p:nvSpPr>
        <p:spPr>
          <a:xfrm>
            <a:off x="1435608" y="1447800"/>
            <a:ext cx="7498080" cy="2895600"/>
          </a:xfrm>
        </p:spPr>
        <p:txBody>
          <a:bodyPr>
            <a:normAutofit/>
          </a:bodyPr>
          <a:lstStyle/>
          <a:p>
            <a:pPr marL="82296" indent="0">
              <a:buNone/>
            </a:pPr>
            <a:r>
              <a:rPr lang="en-US" sz="2800" dirty="0"/>
              <a:t>Theorem 6.6: In the same circle, the arcs formed by congruent chords are congruent.</a:t>
            </a:r>
            <a:br>
              <a:rPr lang="en-US" sz="2800" dirty="0"/>
            </a:br>
            <a:endParaRPr lang="en-US" sz="2800" dirty="0"/>
          </a:p>
          <a:p>
            <a:pPr marL="82296" indent="0">
              <a:buNone/>
            </a:pPr>
            <a:r>
              <a:rPr lang="en-US" sz="2800" dirty="0"/>
              <a:t>Theorem 6.7: In the same circle, the chords formed by congruent arcs are congruent.</a:t>
            </a:r>
          </a:p>
          <a:p>
            <a:pPr marL="82296" indent="0">
              <a:buNone/>
            </a:pPr>
            <a:endParaRPr lang="en-US" dirty="0"/>
          </a:p>
        </p:txBody>
      </p:sp>
      <p:pic>
        <p:nvPicPr>
          <p:cNvPr id="5122" name="Picture 2" descr="http://slideplayer.com/slide/10799803/38/images/49/Congruent+Chords/Arcs+Theorem.jpg"/>
          <p:cNvPicPr>
            <a:picLocks noChangeAspect="1" noChangeArrowheads="1"/>
          </p:cNvPicPr>
          <p:nvPr/>
        </p:nvPicPr>
        <p:blipFill rotWithShape="1">
          <a:blip r:embed="rId2">
            <a:extLst>
              <a:ext uri="{28A0092B-C50C-407E-A947-70E740481C1C}">
                <a14:useLocalDpi xmlns:a14="http://schemas.microsoft.com/office/drawing/2010/main" val="0"/>
              </a:ext>
            </a:extLst>
          </a:blip>
          <a:srcRect t="15319"/>
          <a:stretch/>
        </p:blipFill>
        <p:spPr bwMode="auto">
          <a:xfrm>
            <a:off x="3429000" y="3810000"/>
            <a:ext cx="4419600" cy="280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456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Chords and Secants</a:t>
            </a:r>
          </a:p>
        </p:txBody>
      </p:sp>
      <p:sp>
        <p:nvSpPr>
          <p:cNvPr id="3" name="Content Placeholder 2"/>
          <p:cNvSpPr>
            <a:spLocks noGrp="1"/>
          </p:cNvSpPr>
          <p:nvPr>
            <p:ph idx="1"/>
          </p:nvPr>
        </p:nvSpPr>
        <p:spPr>
          <a:xfrm>
            <a:off x="1435608" y="1447800"/>
            <a:ext cx="7498080" cy="1828800"/>
          </a:xfrm>
        </p:spPr>
        <p:txBody>
          <a:bodyPr/>
          <a:lstStyle/>
          <a:p>
            <a:pPr marL="82296" indent="0">
              <a:buNone/>
            </a:pPr>
            <a:r>
              <a:rPr lang="en-US" dirty="0"/>
              <a:t>Definition:  A line that divides an arc into two arcs with the same measure is called a </a:t>
            </a:r>
            <a:r>
              <a:rPr lang="en-US" b="1" dirty="0"/>
              <a:t>bisector of the arc</a:t>
            </a:r>
            <a:r>
              <a:rPr lang="en-US" dirty="0"/>
              <a:t>. </a:t>
            </a:r>
          </a:p>
        </p:txBody>
      </p:sp>
      <p:pic>
        <p:nvPicPr>
          <p:cNvPr id="9222" name="Picture 6" descr="https://sites.math.washington.edu/~king/coursedir/m444a04/lab/lab05figs_files/image0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200400"/>
            <a:ext cx="2971800" cy="314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6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Chords and Secants</a:t>
            </a:r>
          </a:p>
        </p:txBody>
      </p:sp>
      <p:sp>
        <p:nvSpPr>
          <p:cNvPr id="3" name="Content Placeholder 2"/>
          <p:cNvSpPr>
            <a:spLocks noGrp="1"/>
          </p:cNvSpPr>
          <p:nvPr>
            <p:ph idx="1"/>
          </p:nvPr>
        </p:nvSpPr>
        <p:spPr>
          <a:xfrm>
            <a:off x="1435608" y="1447800"/>
            <a:ext cx="7498080" cy="1752600"/>
          </a:xfrm>
        </p:spPr>
        <p:txBody>
          <a:bodyPr/>
          <a:lstStyle/>
          <a:p>
            <a:pPr marL="82296" indent="0">
              <a:buNone/>
            </a:pPr>
            <a:r>
              <a:rPr lang="en-US" dirty="0"/>
              <a:t>Theorem 6.8:  A line drawn from the center of a circle perpendicular to a chord bisects the chord and the arc formed by the chord.</a:t>
            </a:r>
          </a:p>
        </p:txBody>
      </p:sp>
      <p:pic>
        <p:nvPicPr>
          <p:cNvPr id="4" name="Picture 2" descr="http://images.slideplayer.com/20/5979571/slides/slide_5.jpg"/>
          <p:cNvPicPr>
            <a:picLocks noChangeAspect="1" noChangeArrowheads="1"/>
          </p:cNvPicPr>
          <p:nvPr/>
        </p:nvPicPr>
        <p:blipFill rotWithShape="1">
          <a:blip r:embed="rId2">
            <a:extLst>
              <a:ext uri="{28A0092B-C50C-407E-A947-70E740481C1C}">
                <a14:useLocalDpi xmlns:a14="http://schemas.microsoft.com/office/drawing/2010/main" val="0"/>
              </a:ext>
            </a:extLst>
          </a:blip>
          <a:srcRect t="12903" b="14785"/>
          <a:stretch/>
        </p:blipFill>
        <p:spPr bwMode="auto">
          <a:xfrm>
            <a:off x="2057400" y="3276600"/>
            <a:ext cx="6041612"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56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Circles and Arcs</a:t>
            </a:r>
          </a:p>
        </p:txBody>
      </p:sp>
      <p:sp>
        <p:nvSpPr>
          <p:cNvPr id="3" name="Content Placeholder 2"/>
          <p:cNvSpPr>
            <a:spLocks noGrp="1"/>
          </p:cNvSpPr>
          <p:nvPr>
            <p:ph idx="1"/>
          </p:nvPr>
        </p:nvSpPr>
        <p:spPr>
          <a:xfrm>
            <a:off x="1435608" y="1447800"/>
            <a:ext cx="7498080" cy="3048000"/>
          </a:xfrm>
        </p:spPr>
        <p:txBody>
          <a:bodyPr/>
          <a:lstStyle/>
          <a:p>
            <a:pPr marL="82296" indent="0">
              <a:buNone/>
            </a:pPr>
            <a:r>
              <a:rPr lang="en-US" dirty="0"/>
              <a:t>Definition:  A </a:t>
            </a:r>
            <a:r>
              <a:rPr lang="en-US" b="1" dirty="0"/>
              <a:t>circle</a:t>
            </a:r>
            <a:r>
              <a:rPr lang="en-US" dirty="0"/>
              <a:t> is the set of all points in a plane that are located a fixed distance from a fixed point called the </a:t>
            </a:r>
            <a:r>
              <a:rPr lang="en-US" b="1" dirty="0"/>
              <a:t>center</a:t>
            </a:r>
            <a:r>
              <a:rPr lang="en-US" dirty="0"/>
              <a:t>.  A line segment joining the center of the circle to one of its points is called the </a:t>
            </a:r>
            <a:r>
              <a:rPr lang="en-US" b="1" dirty="0"/>
              <a:t>radius</a:t>
            </a:r>
            <a:r>
              <a:rPr lang="en-US" dirty="0"/>
              <a:t> of the circle. </a:t>
            </a:r>
          </a:p>
        </p:txBody>
      </p:sp>
      <p:pic>
        <p:nvPicPr>
          <p:cNvPr id="35842" name="Picture 2" descr="http://www.softschools.com/math/pre_calculus/images/center_radius_equation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011519"/>
            <a:ext cx="2761841" cy="270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53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Chords and Secants</a:t>
            </a:r>
          </a:p>
        </p:txBody>
      </p:sp>
      <p:sp>
        <p:nvSpPr>
          <p:cNvPr id="3" name="Content Placeholder 2"/>
          <p:cNvSpPr>
            <a:spLocks noGrp="1"/>
          </p:cNvSpPr>
          <p:nvPr>
            <p:ph idx="1"/>
          </p:nvPr>
        </p:nvSpPr>
        <p:spPr>
          <a:xfrm>
            <a:off x="1435608" y="1447800"/>
            <a:ext cx="7498080" cy="2743200"/>
          </a:xfrm>
        </p:spPr>
        <p:txBody>
          <a:bodyPr/>
          <a:lstStyle/>
          <a:p>
            <a:pPr marL="82296" indent="0">
              <a:buNone/>
            </a:pPr>
            <a:r>
              <a:rPr lang="en-US" dirty="0"/>
              <a:t>Theorem 6.9:  A line drawn from the center of a circle to the midpoint of a chord (not a diameter) or to the midpoint of the arc formed by the chord is perpendicular to the chord.</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810000"/>
            <a:ext cx="26670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253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Chords and Secants</a:t>
            </a:r>
          </a:p>
        </p:txBody>
      </p:sp>
      <p:sp>
        <p:nvSpPr>
          <p:cNvPr id="3" name="Content Placeholder 2"/>
          <p:cNvSpPr>
            <a:spLocks noGrp="1"/>
          </p:cNvSpPr>
          <p:nvPr>
            <p:ph idx="1"/>
          </p:nvPr>
        </p:nvSpPr>
        <p:spPr>
          <a:xfrm>
            <a:off x="1435608" y="1447800"/>
            <a:ext cx="7498080" cy="1981200"/>
          </a:xfrm>
        </p:spPr>
        <p:txBody>
          <a:bodyPr/>
          <a:lstStyle/>
          <a:p>
            <a:pPr marL="82296" indent="0">
              <a:buNone/>
            </a:pPr>
            <a:r>
              <a:rPr lang="en-US" dirty="0"/>
              <a:t>Theorem 6.10:  In the same circle, congruent chords are equidistant from the center of the circle.</a:t>
            </a:r>
          </a:p>
          <a:p>
            <a:pPr marL="82296" indent="0">
              <a:buNone/>
            </a:pPr>
            <a:endParaRPr lang="en-US" dirty="0"/>
          </a:p>
        </p:txBody>
      </p:sp>
      <p:pic>
        <p:nvPicPr>
          <p:cNvPr id="12290" name="Picture 2" descr="https://ef004.k12.sd.us/ch10no3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067050"/>
            <a:ext cx="316088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54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Chords and Secants</a:t>
            </a:r>
          </a:p>
        </p:txBody>
      </p:sp>
      <p:sp>
        <p:nvSpPr>
          <p:cNvPr id="3" name="Content Placeholder 2"/>
          <p:cNvSpPr>
            <a:spLocks noGrp="1"/>
          </p:cNvSpPr>
          <p:nvPr>
            <p:ph idx="1"/>
          </p:nvPr>
        </p:nvSpPr>
        <p:spPr>
          <a:xfrm>
            <a:off x="1435608" y="1447800"/>
            <a:ext cx="7498080" cy="1828800"/>
          </a:xfrm>
        </p:spPr>
        <p:txBody>
          <a:bodyPr/>
          <a:lstStyle/>
          <a:p>
            <a:pPr marL="82296" indent="0">
              <a:buNone/>
            </a:pPr>
            <a:r>
              <a:rPr lang="en-US" dirty="0"/>
              <a:t>Theorem 6.11:  In the same circle, chords equidistant from the center of the circle are congruent.</a:t>
            </a:r>
          </a:p>
        </p:txBody>
      </p:sp>
      <p:pic>
        <p:nvPicPr>
          <p:cNvPr id="13314" name="Picture 2" descr="https://dr282zn36sxxg.cloudfront.net/datastreams/f-d%3A4c6c48ef93ea52ed1fe355459e5aaaf3616653d3ee5a6959905a9efc%2BIMAGE_TINY%2BIMAGE_TIN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162300"/>
            <a:ext cx="2971800" cy="271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994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Chords and Secants</a:t>
            </a:r>
          </a:p>
        </p:txBody>
      </p:sp>
      <p:sp>
        <p:nvSpPr>
          <p:cNvPr id="3" name="Content Placeholder 2"/>
          <p:cNvSpPr>
            <a:spLocks noGrp="1"/>
          </p:cNvSpPr>
          <p:nvPr>
            <p:ph idx="1"/>
          </p:nvPr>
        </p:nvSpPr>
        <p:spPr>
          <a:xfrm>
            <a:off x="1435608" y="1447800"/>
            <a:ext cx="7498080" cy="1981200"/>
          </a:xfrm>
        </p:spPr>
        <p:txBody>
          <a:bodyPr/>
          <a:lstStyle/>
          <a:p>
            <a:pPr marL="82296" indent="0">
              <a:buNone/>
            </a:pPr>
            <a:r>
              <a:rPr lang="en-US" dirty="0"/>
              <a:t>Theorem 6.12:  The perpendicular bisector of a chord passes through the center of the circle.</a:t>
            </a:r>
          </a:p>
        </p:txBody>
      </p:sp>
      <p:sp>
        <p:nvSpPr>
          <p:cNvPr id="4" name="AutoShape 2" descr="https://www.mathematics-monster.com/images5/circle_theorem_perpendicular_bisector_of_a_chord_passes_through_cent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www.mathematics-monster.com/images5/circle_theorem_perpendicular_bisector_of_a_chord_passes_through_cente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048000"/>
            <a:ext cx="5047897"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54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Chords and Secants</a:t>
            </a:r>
          </a:p>
        </p:txBody>
      </p:sp>
      <p:sp>
        <p:nvSpPr>
          <p:cNvPr id="3" name="Content Placeholder 2"/>
          <p:cNvSpPr>
            <a:spLocks noGrp="1"/>
          </p:cNvSpPr>
          <p:nvPr>
            <p:ph idx="1"/>
          </p:nvPr>
        </p:nvSpPr>
        <p:spPr>
          <a:xfrm>
            <a:off x="1435608" y="1447800"/>
            <a:ext cx="7498080" cy="762000"/>
          </a:xfrm>
        </p:spPr>
        <p:txBody>
          <a:bodyPr/>
          <a:lstStyle/>
          <a:p>
            <a:pPr marL="82296" indent="0">
              <a:buNone/>
            </a:pPr>
            <a:r>
              <a:rPr lang="en-US" dirty="0" smtClean="0"/>
              <a:t>How to find the center of a circle …</a:t>
            </a:r>
            <a:endParaRPr lang="en-US" dirty="0"/>
          </a:p>
        </p:txBody>
      </p:sp>
      <p:sp>
        <p:nvSpPr>
          <p:cNvPr id="4" name="AutoShape 2" descr="https://cdn.instructables.com/FNM/GJAX/FGI7SMZW/FNMGJAXFGI7SMZW.LAR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133600"/>
            <a:ext cx="477202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481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Chords and Secants</a:t>
            </a:r>
          </a:p>
        </p:txBody>
      </p:sp>
      <p:sp>
        <p:nvSpPr>
          <p:cNvPr id="3" name="Content Placeholder 2"/>
          <p:cNvSpPr>
            <a:spLocks noGrp="1"/>
          </p:cNvSpPr>
          <p:nvPr>
            <p:ph idx="1"/>
          </p:nvPr>
        </p:nvSpPr>
        <p:spPr>
          <a:xfrm>
            <a:off x="1435608" y="1447800"/>
            <a:ext cx="7498080" cy="2362200"/>
          </a:xfrm>
        </p:spPr>
        <p:txBody>
          <a:bodyPr/>
          <a:lstStyle/>
          <a:p>
            <a:pPr marL="82296" indent="0">
              <a:buNone/>
            </a:pPr>
            <a:r>
              <a:rPr lang="en-US" dirty="0"/>
              <a:t>Theorem 6.13:  If two chords intersect inside a circle, the product of the lengths of the segments on one chord is equal to the product of the lengths of the other chord. </a:t>
            </a:r>
          </a:p>
        </p:txBody>
      </p:sp>
      <p:pic>
        <p:nvPicPr>
          <p:cNvPr id="16386" name="Picture 2" descr="https://vt-s3-files.s3.amazonaws.com/uploads/problem_question_image/image/26903/Cho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581400"/>
            <a:ext cx="3581400" cy="312184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vt-s3-files.s3.amazonaws.com/uploads/problem_question_image/image/26872/Chords.jpg"/>
          <p:cNvPicPr>
            <a:picLocks noChangeAspect="1" noChangeArrowheads="1"/>
          </p:cNvPicPr>
          <p:nvPr/>
        </p:nvPicPr>
        <p:blipFill rotWithShape="1">
          <a:blip r:embed="rId3">
            <a:extLst>
              <a:ext uri="{28A0092B-C50C-407E-A947-70E740481C1C}">
                <a14:useLocalDpi xmlns:a14="http://schemas.microsoft.com/office/drawing/2010/main" val="0"/>
              </a:ext>
            </a:extLst>
          </a:blip>
          <a:srcRect l="8183" t="-5199" r="12010" b="5199"/>
          <a:stretch/>
        </p:blipFill>
        <p:spPr bwMode="auto">
          <a:xfrm>
            <a:off x="5334000" y="3657600"/>
            <a:ext cx="2895600" cy="310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061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Chords and Secants</a:t>
            </a:r>
          </a:p>
        </p:txBody>
      </p:sp>
      <p:sp>
        <p:nvSpPr>
          <p:cNvPr id="3" name="Content Placeholder 2"/>
          <p:cNvSpPr>
            <a:spLocks noGrp="1"/>
          </p:cNvSpPr>
          <p:nvPr>
            <p:ph idx="1"/>
          </p:nvPr>
        </p:nvSpPr>
        <p:spPr>
          <a:xfrm>
            <a:off x="1435608" y="1447800"/>
            <a:ext cx="7498080" cy="1600200"/>
          </a:xfrm>
        </p:spPr>
        <p:txBody>
          <a:bodyPr/>
          <a:lstStyle/>
          <a:p>
            <a:pPr marL="82296" indent="0">
              <a:buNone/>
            </a:pPr>
            <a:r>
              <a:rPr lang="en-US" dirty="0"/>
              <a:t>Definition: If a line intersects a circle in two points, the line is called a </a:t>
            </a:r>
            <a:r>
              <a:rPr lang="en-US" b="1" dirty="0"/>
              <a:t>secant</a:t>
            </a:r>
            <a:r>
              <a:rPr lang="en-US" dirty="0"/>
              <a:t>. </a:t>
            </a:r>
          </a:p>
        </p:txBody>
      </p:sp>
      <p:pic>
        <p:nvPicPr>
          <p:cNvPr id="17410" name="Picture 2" descr="https://www.baroody.org/GeometryHonors/Class%20Notes/Chapter%2010/Lesson10-4/ChordSecantDefini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19400"/>
            <a:ext cx="671829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898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Chords and Secants</a:t>
            </a:r>
          </a:p>
        </p:txBody>
      </p:sp>
      <p:sp>
        <p:nvSpPr>
          <p:cNvPr id="3" name="Content Placeholder 2"/>
          <p:cNvSpPr>
            <a:spLocks noGrp="1"/>
          </p:cNvSpPr>
          <p:nvPr>
            <p:ph idx="1"/>
          </p:nvPr>
        </p:nvSpPr>
        <p:spPr>
          <a:xfrm>
            <a:off x="1435608" y="1447800"/>
            <a:ext cx="7498080" cy="2743200"/>
          </a:xfrm>
        </p:spPr>
        <p:txBody>
          <a:bodyPr/>
          <a:lstStyle/>
          <a:p>
            <a:pPr marL="82296" indent="0">
              <a:buNone/>
            </a:pPr>
            <a:r>
              <a:rPr lang="en-US" dirty="0"/>
              <a:t>Theorem 6.14:  If two secants intersect forming an angle outside the circle, then the measure of this angle is one-half the difference of the measures of the intercepted arcs.</a:t>
            </a:r>
          </a:p>
        </p:txBody>
      </p:sp>
      <p:pic>
        <p:nvPicPr>
          <p:cNvPr id="18436" name="Picture 4" descr="http://www.mathwarehouse.com/geometry/circle/images/two-secants/diagram-intersection-of-secan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086225"/>
            <a:ext cx="3810000" cy="2520463"/>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s://mathbitsnotebook.com/Geometry/Circles/angle2s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191000"/>
            <a:ext cx="26670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486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6.2 Chords and Secants</a:t>
            </a:r>
          </a:p>
        </p:txBody>
      </p:sp>
      <p:sp>
        <p:nvSpPr>
          <p:cNvPr id="3" name="Content Placeholder 2"/>
          <p:cNvSpPr>
            <a:spLocks noGrp="1"/>
          </p:cNvSpPr>
          <p:nvPr>
            <p:ph idx="1"/>
          </p:nvPr>
        </p:nvSpPr>
        <p:spPr>
          <a:xfrm>
            <a:off x="1435608" y="1447800"/>
            <a:ext cx="7498080" cy="3200400"/>
          </a:xfrm>
        </p:spPr>
        <p:txBody>
          <a:bodyPr/>
          <a:lstStyle/>
          <a:p>
            <a:pPr marL="82296" indent="0">
              <a:buNone/>
            </a:pPr>
            <a:r>
              <a:rPr lang="en-US" dirty="0"/>
              <a:t>Theorem 6.15:  If two secants are drawn to a circle from an exterior point, the product of the lengths of one secant segment and its external segment is equal to the product of the lengths of the other secant segment and its external segment.</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24374"/>
            <a:ext cx="2590800" cy="218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descr="https://mathbitsnotebook.com/Geometry/Circles/segmen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701949"/>
            <a:ext cx="29121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253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Tangents</a:t>
            </a:r>
          </a:p>
        </p:txBody>
      </p:sp>
      <p:sp>
        <p:nvSpPr>
          <p:cNvPr id="3" name="Content Placeholder 2"/>
          <p:cNvSpPr>
            <a:spLocks noGrp="1"/>
          </p:cNvSpPr>
          <p:nvPr>
            <p:ph idx="1"/>
          </p:nvPr>
        </p:nvSpPr>
        <p:spPr>
          <a:xfrm>
            <a:off x="1435608" y="1447800"/>
            <a:ext cx="7498080" cy="2362200"/>
          </a:xfrm>
        </p:spPr>
        <p:txBody>
          <a:bodyPr/>
          <a:lstStyle/>
          <a:p>
            <a:pPr marL="82296" indent="0">
              <a:buNone/>
            </a:pPr>
            <a:r>
              <a:rPr lang="en-US" dirty="0"/>
              <a:t>Definition:  If a line intersects a circle in one and only one point, the line is called a </a:t>
            </a:r>
            <a:r>
              <a:rPr lang="en-US" b="1" dirty="0"/>
              <a:t>tangent</a:t>
            </a:r>
            <a:r>
              <a:rPr lang="en-US" dirty="0"/>
              <a:t> to the circle. The point of intersection is called a </a:t>
            </a:r>
            <a:r>
              <a:rPr lang="en-US" b="1" dirty="0"/>
              <a:t>point of tangency</a:t>
            </a:r>
            <a:r>
              <a:rPr lang="en-US" dirty="0"/>
              <a:t>.</a:t>
            </a:r>
          </a:p>
        </p:txBody>
      </p:sp>
      <p:pic>
        <p:nvPicPr>
          <p:cNvPr id="1026" name="Picture 2" descr="https://qph.ec.quoracdn.net/main-qimg-be5e30cff645829e8459ea664b07ad9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581400"/>
            <a:ext cx="2819400" cy="284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27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Circles and Arcs</a:t>
            </a:r>
          </a:p>
        </p:txBody>
      </p:sp>
      <p:sp>
        <p:nvSpPr>
          <p:cNvPr id="3" name="Content Placeholder 2"/>
          <p:cNvSpPr>
            <a:spLocks noGrp="1"/>
          </p:cNvSpPr>
          <p:nvPr>
            <p:ph idx="1"/>
          </p:nvPr>
        </p:nvSpPr>
        <p:spPr>
          <a:xfrm>
            <a:off x="1435608" y="1447800"/>
            <a:ext cx="7498080" cy="1828800"/>
          </a:xfrm>
        </p:spPr>
        <p:txBody>
          <a:bodyPr/>
          <a:lstStyle/>
          <a:p>
            <a:pPr marL="82296" indent="0">
              <a:buNone/>
            </a:pPr>
            <a:r>
              <a:rPr lang="en-US" dirty="0"/>
              <a:t>Theorem 6.1: The diameter d of a circle is twice the radius r of the circle. That is, </a:t>
            </a:r>
            <a:br>
              <a:rPr lang="en-US" dirty="0"/>
            </a:br>
            <a:r>
              <a:rPr lang="en-US" dirty="0"/>
              <a:t>d = 2r.</a:t>
            </a:r>
          </a:p>
        </p:txBody>
      </p:sp>
      <p:pic>
        <p:nvPicPr>
          <p:cNvPr id="2050" name="Picture 2" descr="https://upload.wikimedia.org/wikipedia/commons/thumb/0/03/Circle-withsegments.svg/1200px-Circle-withsegments.svg.png">
            <a:extLst>
              <a:ext uri="{FF2B5EF4-FFF2-40B4-BE49-F238E27FC236}">
                <a16:creationId xmlns="" xmlns:a16="http://schemas.microsoft.com/office/drawing/2014/main" id="{8E1CBF8B-ECE4-4DB4-8AB9-F9E346ED4C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3124200"/>
            <a:ext cx="3176164" cy="3208096"/>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descr="http://www.montereyinstitute.org/courses/DevelopmentalMath/COURSE_TEXT2_RESOURCE/U07_L2_T3_text_final_4_files/image0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14600"/>
            <a:ext cx="1905000" cy="1849942"/>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http://images.algebraden.com/geometry/big/diameter-of-circle-4.jpg"/>
          <p:cNvPicPr>
            <a:picLocks noChangeAspect="1" noChangeArrowheads="1"/>
          </p:cNvPicPr>
          <p:nvPr/>
        </p:nvPicPr>
        <p:blipFill rotWithShape="1">
          <a:blip r:embed="rId4">
            <a:extLst>
              <a:ext uri="{28A0092B-C50C-407E-A947-70E740481C1C}">
                <a14:useLocalDpi xmlns:a14="http://schemas.microsoft.com/office/drawing/2010/main" val="0"/>
              </a:ext>
            </a:extLst>
          </a:blip>
          <a:srcRect t="17815"/>
          <a:stretch/>
        </p:blipFill>
        <p:spPr bwMode="auto">
          <a:xfrm>
            <a:off x="5715000" y="4499333"/>
            <a:ext cx="2390775" cy="183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71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Tangents</a:t>
            </a:r>
          </a:p>
        </p:txBody>
      </p:sp>
      <p:sp>
        <p:nvSpPr>
          <p:cNvPr id="3" name="Content Placeholder 2"/>
          <p:cNvSpPr>
            <a:spLocks noGrp="1"/>
          </p:cNvSpPr>
          <p:nvPr>
            <p:ph idx="1"/>
          </p:nvPr>
        </p:nvSpPr>
        <p:spPr>
          <a:xfrm>
            <a:off x="1435608" y="1447800"/>
            <a:ext cx="7498080" cy="2209800"/>
          </a:xfrm>
        </p:spPr>
        <p:txBody>
          <a:bodyPr/>
          <a:lstStyle/>
          <a:p>
            <a:pPr marL="82296" indent="0">
              <a:buNone/>
            </a:pPr>
            <a:r>
              <a:rPr lang="en-US" dirty="0"/>
              <a:t>Postulate 6.3:  If a line is perpendicular to a radius of a circle and passes through the point where the radius intersects the circle, then the line is a tangent.</a:t>
            </a:r>
          </a:p>
        </p:txBody>
      </p:sp>
      <p:pic>
        <p:nvPicPr>
          <p:cNvPr id="29698" name="Picture 2" descr="https://ds055uzetaobb.cloudfront.net/image_optimizer/d4e7db76207dc033556cb61f22d434b8a7eb720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733800"/>
            <a:ext cx="2895600" cy="2797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827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Tangents</a:t>
            </a:r>
          </a:p>
        </p:txBody>
      </p:sp>
      <p:sp>
        <p:nvSpPr>
          <p:cNvPr id="3" name="Content Placeholder 2"/>
          <p:cNvSpPr>
            <a:spLocks noGrp="1"/>
          </p:cNvSpPr>
          <p:nvPr>
            <p:ph idx="1"/>
          </p:nvPr>
        </p:nvSpPr>
        <p:spPr>
          <a:xfrm>
            <a:off x="1435608" y="1447800"/>
            <a:ext cx="7498080" cy="1828800"/>
          </a:xfrm>
        </p:spPr>
        <p:txBody>
          <a:bodyPr/>
          <a:lstStyle/>
          <a:p>
            <a:pPr marL="82296" indent="0">
              <a:buNone/>
            </a:pPr>
            <a:r>
              <a:rPr lang="en-US" dirty="0"/>
              <a:t>Postulate 6.4:  A radius drawn to the point of tangency of a tangent is perpendicular to the tangent.</a:t>
            </a:r>
          </a:p>
        </p:txBody>
      </p:sp>
      <p:pic>
        <p:nvPicPr>
          <p:cNvPr id="30722" name="Picture 2" descr="http://img.sparknotes.com/figures/4/4952adc59740c12b78738934e639a08a/tangentradi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200400"/>
            <a:ext cx="385572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614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Tangents</a:t>
            </a:r>
          </a:p>
        </p:txBody>
      </p:sp>
      <p:sp>
        <p:nvSpPr>
          <p:cNvPr id="3" name="Content Placeholder 2"/>
          <p:cNvSpPr>
            <a:spLocks noGrp="1"/>
          </p:cNvSpPr>
          <p:nvPr>
            <p:ph idx="1"/>
          </p:nvPr>
        </p:nvSpPr>
        <p:spPr>
          <a:xfrm>
            <a:off x="1435608" y="1447800"/>
            <a:ext cx="7498080" cy="1219200"/>
          </a:xfrm>
        </p:spPr>
        <p:txBody>
          <a:bodyPr/>
          <a:lstStyle/>
          <a:p>
            <a:pPr marL="82296" indent="0">
              <a:buNone/>
            </a:pPr>
            <a:r>
              <a:rPr lang="en-US" dirty="0"/>
              <a:t>Construction 6.1:  Construct a tangent to a circle at a given point on the circle.</a:t>
            </a:r>
          </a:p>
        </p:txBody>
      </p:sp>
      <p:pic>
        <p:nvPicPr>
          <p:cNvPr id="31746" name="Picture 2" descr="https://www.mathopenref.com/images/constructions/consttangent/proo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667000"/>
            <a:ext cx="5198928"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076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Tangents</a:t>
            </a:r>
          </a:p>
        </p:txBody>
      </p:sp>
      <p:sp>
        <p:nvSpPr>
          <p:cNvPr id="3" name="Content Placeholder 2"/>
          <p:cNvSpPr>
            <a:spLocks noGrp="1"/>
          </p:cNvSpPr>
          <p:nvPr>
            <p:ph idx="1"/>
          </p:nvPr>
        </p:nvSpPr>
        <p:spPr>
          <a:xfrm>
            <a:off x="1435608" y="1447800"/>
            <a:ext cx="7498080" cy="1295400"/>
          </a:xfrm>
        </p:spPr>
        <p:txBody>
          <a:bodyPr/>
          <a:lstStyle/>
          <a:p>
            <a:pPr marL="82296" indent="0">
              <a:buNone/>
            </a:pPr>
            <a:r>
              <a:rPr lang="en-US" dirty="0"/>
              <a:t>Construction 6.2:  Construct a tangent to a circle from a point outside the circle.</a:t>
            </a:r>
          </a:p>
        </p:txBody>
      </p:sp>
      <p:pic>
        <p:nvPicPr>
          <p:cNvPr id="32770" name="Picture 2" descr="http://tgbasics.weebly.com/uploads/2/5/4/1/25411473/46087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667000"/>
            <a:ext cx="4267200" cy="369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808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Tangents</a:t>
            </a:r>
          </a:p>
        </p:txBody>
      </p:sp>
      <p:sp>
        <p:nvSpPr>
          <p:cNvPr id="3" name="Content Placeholder 2"/>
          <p:cNvSpPr>
            <a:spLocks noGrp="1"/>
          </p:cNvSpPr>
          <p:nvPr>
            <p:ph idx="1"/>
          </p:nvPr>
        </p:nvSpPr>
        <p:spPr>
          <a:xfrm>
            <a:off x="1435608" y="1447800"/>
            <a:ext cx="7498080" cy="1905000"/>
          </a:xfrm>
        </p:spPr>
        <p:txBody>
          <a:bodyPr/>
          <a:lstStyle/>
          <a:p>
            <a:pPr marL="82296" indent="0">
              <a:buNone/>
            </a:pPr>
            <a:r>
              <a:rPr lang="en-US" dirty="0"/>
              <a:t>Theorem 6.16:  The angle formed by a tangent and a chord has a measure one-half the measure of its intercepted arc.</a:t>
            </a:r>
          </a:p>
        </p:txBody>
      </p:sp>
      <p:pic>
        <p:nvPicPr>
          <p:cNvPr id="28676" name="Picture 4" descr="https://mathbitsnotebook.com/Geometry/Circles/angletan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92330"/>
            <a:ext cx="284328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unicornraptors.weebly.com/uploads/4/5/2/6/45267601/1145579.jpg?3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00400"/>
            <a:ext cx="2895601" cy="2838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752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Tangents</a:t>
            </a:r>
          </a:p>
        </p:txBody>
      </p:sp>
      <p:sp>
        <p:nvSpPr>
          <p:cNvPr id="3" name="Content Placeholder 2"/>
          <p:cNvSpPr>
            <a:spLocks noGrp="1"/>
          </p:cNvSpPr>
          <p:nvPr>
            <p:ph idx="1"/>
          </p:nvPr>
        </p:nvSpPr>
        <p:spPr>
          <a:xfrm>
            <a:off x="1435608" y="1447800"/>
            <a:ext cx="7498080" cy="2209800"/>
          </a:xfrm>
        </p:spPr>
        <p:txBody>
          <a:bodyPr/>
          <a:lstStyle/>
          <a:p>
            <a:pPr marL="82296" indent="0">
              <a:buNone/>
            </a:pPr>
            <a:r>
              <a:rPr lang="en-US" dirty="0"/>
              <a:t>Theorem 6.17:  The angle formed by the intersection of a tangent and a secant has a measure one-half the difference of the measures of the intercepted arcs.</a:t>
            </a:r>
          </a:p>
        </p:txBody>
      </p:sp>
      <p:pic>
        <p:nvPicPr>
          <p:cNvPr id="21506" name="Picture 2" descr="http://www.mathwarehouse.com/geometry/circle/images/power-of-point/tangent-secant-pic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86200"/>
            <a:ext cx="3505200" cy="23334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images.tutorvista.com/cms/images/113/tangent-secant-angle-probl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038600"/>
            <a:ext cx="33373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602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Tangents</a:t>
            </a:r>
          </a:p>
        </p:txBody>
      </p:sp>
      <p:sp>
        <p:nvSpPr>
          <p:cNvPr id="3" name="Content Placeholder 2"/>
          <p:cNvSpPr>
            <a:spLocks noGrp="1"/>
          </p:cNvSpPr>
          <p:nvPr>
            <p:ph idx="1"/>
          </p:nvPr>
        </p:nvSpPr>
        <p:spPr>
          <a:xfrm>
            <a:off x="1435608" y="1447800"/>
            <a:ext cx="7498080" cy="2438400"/>
          </a:xfrm>
        </p:spPr>
        <p:txBody>
          <a:bodyPr/>
          <a:lstStyle/>
          <a:p>
            <a:pPr marL="82296" indent="0">
              <a:buNone/>
            </a:pPr>
            <a:r>
              <a:rPr lang="en-US" dirty="0"/>
              <a:t>Theorem 6.18:  The angle formed by the intersection of two tangents has a measure one-half the difference of the measures of the intercepted arcs.</a:t>
            </a:r>
          </a:p>
        </p:txBody>
      </p:sp>
      <p:grpSp>
        <p:nvGrpSpPr>
          <p:cNvPr id="5" name="Group 4"/>
          <p:cNvGrpSpPr/>
          <p:nvPr/>
        </p:nvGrpSpPr>
        <p:grpSpPr>
          <a:xfrm>
            <a:off x="1571625" y="3657600"/>
            <a:ext cx="3185168" cy="2667000"/>
            <a:chOff x="1571625" y="3810000"/>
            <a:chExt cx="3185168" cy="2667000"/>
          </a:xfrm>
        </p:grpSpPr>
        <p:pic>
          <p:nvPicPr>
            <p:cNvPr id="23554" name="Picture 2" descr="http://www.mathwarehouse.com/geometry/circle/images/thumbs/picture-power-of-point-2-tangents-ang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10000"/>
              <a:ext cx="3156593"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71625" y="3962400"/>
              <a:ext cx="685800" cy="369332"/>
            </a:xfrm>
            <a:prstGeom prst="rect">
              <a:avLst/>
            </a:prstGeom>
            <a:solidFill>
              <a:schemeClr val="bg1"/>
            </a:solidFill>
          </p:spPr>
          <p:txBody>
            <a:bodyPr wrap="square" rtlCol="0">
              <a:spAutoFit/>
            </a:bodyPr>
            <a:lstStyle/>
            <a:p>
              <a:endParaRPr lang="en-US" dirty="0"/>
            </a:p>
          </p:txBody>
        </p:sp>
      </p:grpSp>
      <p:pic>
        <p:nvPicPr>
          <p:cNvPr id="23556" name="Picture 4" descr="https://mathbitsnotebook.com/Geometry/Circles/angle2tans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3946267"/>
            <a:ext cx="2994595" cy="208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176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Tangents</a:t>
            </a:r>
          </a:p>
        </p:txBody>
      </p:sp>
      <p:sp>
        <p:nvSpPr>
          <p:cNvPr id="3" name="Content Placeholder 2"/>
          <p:cNvSpPr>
            <a:spLocks noGrp="1"/>
          </p:cNvSpPr>
          <p:nvPr>
            <p:ph idx="1"/>
          </p:nvPr>
        </p:nvSpPr>
        <p:spPr>
          <a:xfrm>
            <a:off x="1435608" y="1447800"/>
            <a:ext cx="7498080" cy="1905000"/>
          </a:xfrm>
        </p:spPr>
        <p:txBody>
          <a:bodyPr/>
          <a:lstStyle/>
          <a:p>
            <a:pPr marL="82296" indent="0">
              <a:buNone/>
            </a:pPr>
            <a:r>
              <a:rPr lang="en-US" dirty="0"/>
              <a:t>Theorem 6.19:  Two tangent segments to a circle from the same point have equal lengths. </a:t>
            </a:r>
          </a:p>
        </p:txBody>
      </p:sp>
      <p:pic>
        <p:nvPicPr>
          <p:cNvPr id="22530" name="Picture 2" descr="https://i.stack.imgur.com/9t93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971800"/>
            <a:ext cx="550034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297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Tangents</a:t>
            </a:r>
          </a:p>
        </p:txBody>
      </p:sp>
      <p:sp>
        <p:nvSpPr>
          <p:cNvPr id="3" name="Content Placeholder 2"/>
          <p:cNvSpPr>
            <a:spLocks noGrp="1"/>
          </p:cNvSpPr>
          <p:nvPr>
            <p:ph idx="1"/>
          </p:nvPr>
        </p:nvSpPr>
        <p:spPr>
          <a:xfrm>
            <a:off x="1435608" y="1447800"/>
            <a:ext cx="7498080" cy="2743200"/>
          </a:xfrm>
        </p:spPr>
        <p:txBody>
          <a:bodyPr/>
          <a:lstStyle/>
          <a:p>
            <a:pPr marL="82296" indent="0">
              <a:buNone/>
            </a:pPr>
            <a:r>
              <a:rPr lang="en-US" dirty="0"/>
              <a:t>Theorem 6.20:  If a secant and a tangent are drawn to a circle from an external point, the length of the tangent segment is the geometric mean between the length of the secant segment and the external segment.</a:t>
            </a:r>
          </a:p>
        </p:txBody>
      </p:sp>
      <p:pic>
        <p:nvPicPr>
          <p:cNvPr id="20482" name="Picture 2" descr="https://dr282zn36sxxg.cloudfront.net/datastreams/f-d%3Acda77f0f455edefadd01497f019b2b39c5e95ae1cf9fd36164785439%2BIMAGE%2B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147001"/>
            <a:ext cx="3276600" cy="222930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mathwarehouse.com/geometry/circle/images/secant-tangent-sides/secant-tangent-side-proble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37476"/>
            <a:ext cx="3067050" cy="21812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62400" y="5562600"/>
            <a:ext cx="1447800" cy="369332"/>
          </a:xfrm>
          <a:prstGeom prst="rect">
            <a:avLst/>
          </a:prstGeom>
          <a:noFill/>
        </p:spPr>
        <p:txBody>
          <a:bodyPr wrap="square" rtlCol="0">
            <a:spAutoFit/>
          </a:bodyPr>
          <a:lstStyle/>
          <a:p>
            <a:r>
              <a:rPr lang="en-US" dirty="0" smtClean="0"/>
              <a:t>a</a:t>
            </a:r>
            <a:r>
              <a:rPr lang="en-US" baseline="30000" dirty="0" smtClean="0"/>
              <a:t>2</a:t>
            </a:r>
            <a:r>
              <a:rPr lang="en-US" dirty="0" smtClean="0"/>
              <a:t> = b(b + c)</a:t>
            </a:r>
            <a:endParaRPr lang="en-US" dirty="0"/>
          </a:p>
        </p:txBody>
      </p:sp>
    </p:spTree>
    <p:extLst>
      <p:ext uri="{BB962C8B-B14F-4D97-AF65-F5344CB8AC3E}">
        <p14:creationId xmlns:p14="http://schemas.microsoft.com/office/powerpoint/2010/main" val="3139924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Tangents</a:t>
            </a:r>
          </a:p>
        </p:txBody>
      </p:sp>
      <p:sp>
        <p:nvSpPr>
          <p:cNvPr id="3" name="Content Placeholder 2"/>
          <p:cNvSpPr>
            <a:spLocks noGrp="1"/>
          </p:cNvSpPr>
          <p:nvPr>
            <p:ph idx="1"/>
          </p:nvPr>
        </p:nvSpPr>
        <p:spPr/>
        <p:txBody>
          <a:bodyPr/>
          <a:lstStyle/>
          <a:p>
            <a:pPr marL="82296" indent="0">
              <a:buNone/>
            </a:pPr>
            <a:r>
              <a:rPr lang="en-US" dirty="0"/>
              <a:t>Definition:  The line passing through the centers of two circles is called their </a:t>
            </a:r>
            <a:r>
              <a:rPr lang="en-US" b="1" dirty="0"/>
              <a:t>line of centers</a:t>
            </a:r>
            <a:r>
              <a:rPr lang="en-US" dirty="0"/>
              <a:t>. </a:t>
            </a:r>
          </a:p>
          <a:p>
            <a:pPr marL="82296" indent="0">
              <a:buNone/>
            </a:pPr>
            <a:endParaRPr lang="en-US" dirty="0" smtClean="0"/>
          </a:p>
          <a:p>
            <a:pPr marL="82296" indent="0">
              <a:buNone/>
            </a:pPr>
            <a:endParaRPr lang="en-US" dirty="0"/>
          </a:p>
        </p:txBody>
      </p:sp>
      <p:pic>
        <p:nvPicPr>
          <p:cNvPr id="24580" name="Picture 4" descr="https://i.stack.imgur.com/rvK5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356451"/>
            <a:ext cx="5242332" cy="220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17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Circles and Arcs</a:t>
            </a:r>
          </a:p>
        </p:txBody>
      </p:sp>
      <p:sp>
        <p:nvSpPr>
          <p:cNvPr id="3" name="Content Placeholder 2"/>
          <p:cNvSpPr>
            <a:spLocks noGrp="1"/>
          </p:cNvSpPr>
          <p:nvPr>
            <p:ph idx="1"/>
          </p:nvPr>
        </p:nvSpPr>
        <p:spPr>
          <a:xfrm>
            <a:off x="1435608" y="1447800"/>
            <a:ext cx="7498080" cy="2819400"/>
          </a:xfrm>
        </p:spPr>
        <p:txBody>
          <a:bodyPr/>
          <a:lstStyle/>
          <a:p>
            <a:pPr marL="82296" indent="0">
              <a:buNone/>
            </a:pPr>
            <a:r>
              <a:rPr lang="en-US" dirty="0"/>
              <a:t>Postulate 6.1 (Congruent Circles): If two circles are congruent, then their radii and diameters are congruent. Conversely, if the radii or diameters are congruent, then two circles are congruent.</a:t>
            </a:r>
          </a:p>
        </p:txBody>
      </p:sp>
      <p:pic>
        <p:nvPicPr>
          <p:cNvPr id="5122" name="Picture 2" descr="http://jwilson.coe.uga.edu/EMT668/EMAT6680.Folders/Davis/unit/Day%201/image18.gif">
            <a:extLst>
              <a:ext uri="{FF2B5EF4-FFF2-40B4-BE49-F238E27FC236}">
                <a16:creationId xmlns="" xmlns:a16="http://schemas.microsoft.com/office/drawing/2014/main" id="{2DCBEF83-0DC9-4B7F-989E-F453884CF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114800"/>
            <a:ext cx="2133600" cy="24106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kullabs.com/uploads/equal2.png">
            <a:extLst>
              <a:ext uri="{FF2B5EF4-FFF2-40B4-BE49-F238E27FC236}">
                <a16:creationId xmlns="" xmlns:a16="http://schemas.microsoft.com/office/drawing/2014/main" id="{3D7C13FC-9C63-4AE2-8E6D-82C3698A76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038600"/>
            <a:ext cx="3547104" cy="210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505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Tangents</a:t>
            </a:r>
          </a:p>
        </p:txBody>
      </p:sp>
      <p:sp>
        <p:nvSpPr>
          <p:cNvPr id="3" name="Content Placeholder 2"/>
          <p:cNvSpPr>
            <a:spLocks noGrp="1"/>
          </p:cNvSpPr>
          <p:nvPr>
            <p:ph idx="1"/>
          </p:nvPr>
        </p:nvSpPr>
        <p:spPr/>
        <p:txBody>
          <a:bodyPr/>
          <a:lstStyle/>
          <a:p>
            <a:pPr marL="82296" indent="0">
              <a:buNone/>
            </a:pPr>
            <a:r>
              <a:rPr lang="en-US" dirty="0" smtClean="0"/>
              <a:t>Theorem </a:t>
            </a:r>
            <a:r>
              <a:rPr lang="en-US" dirty="0"/>
              <a:t>6.21:  If two circles are tangent internally or </a:t>
            </a:r>
            <a:r>
              <a:rPr lang="en-US" dirty="0" smtClean="0"/>
              <a:t>externally, the </a:t>
            </a:r>
            <a:r>
              <a:rPr lang="en-US" dirty="0"/>
              <a:t>point of tangency is on their line of centers. </a:t>
            </a:r>
          </a:p>
        </p:txBody>
      </p:sp>
      <p:pic>
        <p:nvPicPr>
          <p:cNvPr id="25602" name="Picture 2" descr="https://www.baroody.org/GeometryHonors/Class%20Notes/Chapter%2010/Lesson10-4/ExternallyTangentCircl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48000"/>
            <a:ext cx="2768442" cy="1695449"/>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http://www.geometrycommoncore.com/content/unit5/gc2/images/g.c.2notes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933950"/>
            <a:ext cx="5562600" cy="1633402"/>
          </a:xfrm>
          <a:prstGeom prst="rect">
            <a:avLst/>
          </a:prstGeom>
          <a:noFill/>
          <a:extLst>
            <a:ext uri="{909E8E84-426E-40DD-AFC4-6F175D3DCCD1}">
              <a14:hiddenFill xmlns:a14="http://schemas.microsoft.com/office/drawing/2010/main">
                <a:solidFill>
                  <a:srgbClr val="FFFFFF"/>
                </a:solidFill>
              </a14:hiddenFill>
            </a:ext>
          </a:extLst>
        </p:spPr>
      </p:pic>
      <p:pic>
        <p:nvPicPr>
          <p:cNvPr id="25610" name="Picture 10" descr="http://jwilson.coe.uga.edu/EMAT6680Fa05/Parveen/ASSIGNMENT%206/ct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162298"/>
            <a:ext cx="2057400" cy="152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64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Tangents</a:t>
            </a:r>
          </a:p>
        </p:txBody>
      </p:sp>
      <p:sp>
        <p:nvSpPr>
          <p:cNvPr id="3" name="Content Placeholder 2"/>
          <p:cNvSpPr>
            <a:spLocks noGrp="1"/>
          </p:cNvSpPr>
          <p:nvPr>
            <p:ph idx="1"/>
          </p:nvPr>
        </p:nvSpPr>
        <p:spPr>
          <a:xfrm>
            <a:off x="1435608" y="1447800"/>
            <a:ext cx="7498080" cy="2362200"/>
          </a:xfrm>
        </p:spPr>
        <p:txBody>
          <a:bodyPr/>
          <a:lstStyle/>
          <a:p>
            <a:pPr marL="82296" indent="0">
              <a:buNone/>
            </a:pPr>
            <a:r>
              <a:rPr lang="en-US" dirty="0"/>
              <a:t>Theorem 6.22:  If two circles intersect in two points, then their line of centers is the perpendicular bisector of their common chord. </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57625"/>
            <a:ext cx="269711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descr="https://qph.ec.quoracdn.net/main-qimg-637f6bef317775dbccd5d8319ddb80c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27629"/>
            <a:ext cx="3352800" cy="186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629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Tangents</a:t>
            </a:r>
          </a:p>
        </p:txBody>
      </p:sp>
      <p:sp>
        <p:nvSpPr>
          <p:cNvPr id="3" name="Content Placeholder 2"/>
          <p:cNvSpPr>
            <a:spLocks noGrp="1"/>
          </p:cNvSpPr>
          <p:nvPr>
            <p:ph idx="1"/>
          </p:nvPr>
        </p:nvSpPr>
        <p:spPr>
          <a:xfrm>
            <a:off x="1435608" y="1447800"/>
            <a:ext cx="7498080" cy="1905000"/>
          </a:xfrm>
        </p:spPr>
        <p:txBody>
          <a:bodyPr/>
          <a:lstStyle/>
          <a:p>
            <a:pPr marL="82296" indent="0">
              <a:buNone/>
            </a:pPr>
            <a:r>
              <a:rPr lang="en-US" dirty="0"/>
              <a:t>Construction 6.3:  Construct a common external tangent to two given circles that are not congruent. </a:t>
            </a:r>
          </a:p>
        </p:txBody>
      </p:sp>
      <p:pic>
        <p:nvPicPr>
          <p:cNvPr id="33794" name="Picture 2" descr="https://www.mathopenref.com/images/constructions/consttangentsext/fi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86100"/>
            <a:ext cx="569128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755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6.3 Tangents</a:t>
            </a:r>
          </a:p>
        </p:txBody>
      </p:sp>
      <p:sp>
        <p:nvSpPr>
          <p:cNvPr id="3" name="Content Placeholder 2"/>
          <p:cNvSpPr>
            <a:spLocks noGrp="1"/>
          </p:cNvSpPr>
          <p:nvPr>
            <p:ph idx="1"/>
          </p:nvPr>
        </p:nvSpPr>
        <p:spPr>
          <a:xfrm>
            <a:off x="1435608" y="1447800"/>
            <a:ext cx="7498080" cy="1295400"/>
          </a:xfrm>
        </p:spPr>
        <p:txBody>
          <a:bodyPr/>
          <a:lstStyle/>
          <a:p>
            <a:pPr marL="82296" indent="0">
              <a:buNone/>
            </a:pPr>
            <a:r>
              <a:rPr lang="en-US" dirty="0"/>
              <a:t>Construction 6.4:  Construct a common internal tangent to two given circles. </a:t>
            </a:r>
          </a:p>
        </p:txBody>
      </p:sp>
      <p:pic>
        <p:nvPicPr>
          <p:cNvPr id="34818" name="Picture 2" descr="https://www.mathopenref.com/images/constructions/consttangentsint/fi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8" y="2667000"/>
            <a:ext cx="6275291"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676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Circles and Regular Polygons</a:t>
            </a:r>
          </a:p>
        </p:txBody>
      </p:sp>
      <p:sp>
        <p:nvSpPr>
          <p:cNvPr id="3" name="Content Placeholder 2"/>
          <p:cNvSpPr>
            <a:spLocks noGrp="1"/>
          </p:cNvSpPr>
          <p:nvPr>
            <p:ph idx="1"/>
          </p:nvPr>
        </p:nvSpPr>
        <p:spPr/>
        <p:txBody>
          <a:bodyPr/>
          <a:lstStyle/>
          <a:p>
            <a:pPr marL="82296" indent="0">
              <a:buNone/>
            </a:pPr>
            <a:r>
              <a:rPr lang="en-US" dirty="0"/>
              <a:t>Definition:  If a polygon has its vertices on  circle, the polygon is </a:t>
            </a:r>
            <a:r>
              <a:rPr lang="en-US" b="1" dirty="0"/>
              <a:t>inscribed in the circle</a:t>
            </a:r>
            <a:r>
              <a:rPr lang="en-US" dirty="0"/>
              <a:t>, and the circle is </a:t>
            </a:r>
            <a:r>
              <a:rPr lang="en-US" b="1" dirty="0"/>
              <a:t>circumscribed around the polygon</a:t>
            </a:r>
            <a:r>
              <a:rPr lang="en-US" dirty="0"/>
              <a:t>. </a:t>
            </a:r>
            <a:br>
              <a:rPr lang="en-US" dirty="0"/>
            </a:br>
            <a:r>
              <a:rPr lang="en-US" dirty="0"/>
              <a:t/>
            </a:r>
            <a:br>
              <a:rPr lang="en-US" dirty="0"/>
            </a:br>
            <a:r>
              <a:rPr lang="en-US" dirty="0"/>
              <a:t>If each side of a polygon is tangent to a circle, the polygon is </a:t>
            </a:r>
            <a:r>
              <a:rPr lang="en-US" b="1" dirty="0"/>
              <a:t>circumscribed around the circle</a:t>
            </a:r>
            <a:r>
              <a:rPr lang="en-US" dirty="0"/>
              <a:t>, and the circle is </a:t>
            </a:r>
            <a:r>
              <a:rPr lang="en-US" b="1" dirty="0"/>
              <a:t>inscribed in the polygon</a:t>
            </a:r>
            <a:r>
              <a:rPr lang="en-US" dirty="0"/>
              <a:t>. </a:t>
            </a:r>
          </a:p>
        </p:txBody>
      </p:sp>
    </p:spTree>
    <p:extLst>
      <p:ext uri="{BB962C8B-B14F-4D97-AF65-F5344CB8AC3E}">
        <p14:creationId xmlns:p14="http://schemas.microsoft.com/office/powerpoint/2010/main" val="1158634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Circles and Regular Polygons</a:t>
            </a:r>
          </a:p>
        </p:txBody>
      </p:sp>
      <p:pic>
        <p:nvPicPr>
          <p:cNvPr id="8194" name="Picture 2" descr="http://loresayer.com/wp-content/uploads/2012/03/pi-octagon-inscribed-cir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76400"/>
            <a:ext cx="4114798" cy="4114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3.amazonaws.com/magoosh-company-site/wp-content/uploads/sites/3/2012/08/23084414/c4_im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362" y="1104900"/>
            <a:ext cx="2695575" cy="26289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s3.amazonaws.com/magoosh-company-site/wp-content/uploads/gmat/files/2012/08/20160029/c4_img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49" y="3688923"/>
            <a:ext cx="2438400" cy="304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716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Circles and Regular Polygons</a:t>
            </a:r>
          </a:p>
        </p:txBody>
      </p:sp>
      <p:sp>
        <p:nvSpPr>
          <p:cNvPr id="3" name="Content Placeholder 2"/>
          <p:cNvSpPr>
            <a:spLocks noGrp="1"/>
          </p:cNvSpPr>
          <p:nvPr>
            <p:ph idx="1"/>
          </p:nvPr>
        </p:nvSpPr>
        <p:spPr>
          <a:xfrm>
            <a:off x="1435608" y="1447800"/>
            <a:ext cx="7498080" cy="1905000"/>
          </a:xfrm>
        </p:spPr>
        <p:txBody>
          <a:bodyPr/>
          <a:lstStyle/>
          <a:p>
            <a:pPr marL="82296" indent="0">
              <a:buNone/>
            </a:pPr>
            <a:r>
              <a:rPr lang="en-US" dirty="0"/>
              <a:t>Theorem 6.23:  If a quadrilateral is inscribed in a circle, the opposite angles are supplementary. </a:t>
            </a:r>
          </a:p>
        </p:txBody>
      </p:sp>
      <p:pic>
        <p:nvPicPr>
          <p:cNvPr id="13314" name="Picture 2" descr="http://www.geom.uiuc.edu/~dwiggins/pict47.GIF">
            <a:extLst>
              <a:ext uri="{FF2B5EF4-FFF2-40B4-BE49-F238E27FC236}">
                <a16:creationId xmlns="" xmlns:a16="http://schemas.microsoft.com/office/drawing/2014/main" id="{8ACC4C4D-1B65-443D-951A-BB1C89AED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42640"/>
            <a:ext cx="2771775"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dr282zn36sxxg.cloudfront.net/datastreams/f-d%3A4e9fa23995200ff2bce5845a55ac0b9a3feedb20776807da7788843c%2BIMAGE_TINY%2BIMAGE_TINY.1">
            <a:extLst>
              <a:ext uri="{FF2B5EF4-FFF2-40B4-BE49-F238E27FC236}">
                <a16:creationId xmlns="" xmlns:a16="http://schemas.microsoft.com/office/drawing/2014/main" id="{9F76366C-FBA9-425E-AF9F-5ECA921CE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48445"/>
            <a:ext cx="3724275" cy="315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504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Circles and Regular Polygons</a:t>
            </a:r>
          </a:p>
        </p:txBody>
      </p:sp>
      <p:sp>
        <p:nvSpPr>
          <p:cNvPr id="3" name="Content Placeholder 2"/>
          <p:cNvSpPr>
            <a:spLocks noGrp="1"/>
          </p:cNvSpPr>
          <p:nvPr>
            <p:ph idx="1"/>
          </p:nvPr>
        </p:nvSpPr>
        <p:spPr>
          <a:xfrm>
            <a:off x="1435608" y="1447800"/>
            <a:ext cx="7498080" cy="1447800"/>
          </a:xfrm>
        </p:spPr>
        <p:txBody>
          <a:bodyPr/>
          <a:lstStyle/>
          <a:p>
            <a:pPr marL="82296" indent="0">
              <a:buNone/>
            </a:pPr>
            <a:r>
              <a:rPr lang="en-US" dirty="0"/>
              <a:t>Theorem 6.24:  If a parallelogram is inscribed in a circle, then it is a rectangle. </a:t>
            </a:r>
          </a:p>
        </p:txBody>
      </p:sp>
      <p:pic>
        <p:nvPicPr>
          <p:cNvPr id="14338" name="Picture 2" descr="https://www.baroody.org/GeometryHonors/Class%20Notes/Chapter%2010/Lesson10-7/Theorem93.gif">
            <a:extLst>
              <a:ext uri="{FF2B5EF4-FFF2-40B4-BE49-F238E27FC236}">
                <a16:creationId xmlns="" xmlns:a16="http://schemas.microsoft.com/office/drawing/2014/main" id="{ADE9D2C3-AB74-49C4-9AB0-BC39DF6B2F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5954"/>
          <a:stretch/>
        </p:blipFill>
        <p:spPr bwMode="auto">
          <a:xfrm>
            <a:off x="2895600" y="2667000"/>
            <a:ext cx="4053952"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969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Circles and Regular Polygons</a:t>
            </a:r>
          </a:p>
        </p:txBody>
      </p:sp>
      <p:sp>
        <p:nvSpPr>
          <p:cNvPr id="3" name="Content Placeholder 2"/>
          <p:cNvSpPr>
            <a:spLocks noGrp="1"/>
          </p:cNvSpPr>
          <p:nvPr>
            <p:ph idx="1"/>
          </p:nvPr>
        </p:nvSpPr>
        <p:spPr>
          <a:xfrm>
            <a:off x="1435608" y="1447800"/>
            <a:ext cx="7498080" cy="1905000"/>
          </a:xfrm>
        </p:spPr>
        <p:txBody>
          <a:bodyPr/>
          <a:lstStyle/>
          <a:p>
            <a:pPr marL="82296" indent="0">
              <a:buNone/>
            </a:pPr>
            <a:r>
              <a:rPr lang="en-US" dirty="0"/>
              <a:t>Theorem 6.25:  If a circle is divided into n equal arcs, n &gt;2, then the chords formed by these arcs form a regular n-</a:t>
            </a:r>
            <a:r>
              <a:rPr lang="en-US" dirty="0" err="1"/>
              <a:t>gon</a:t>
            </a:r>
            <a:r>
              <a:rPr lang="en-US" dirty="0"/>
              <a:t>.</a:t>
            </a:r>
          </a:p>
        </p:txBody>
      </p:sp>
      <p:pic>
        <p:nvPicPr>
          <p:cNvPr id="7172" name="Picture 4" descr="http://www.cpalms.org/Uploads/resources/59737/Rubric/37654/graphics/MFAS_Regular%20Hexagon%20in%20a%20Circle_Image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124200"/>
            <a:ext cx="3733800" cy="347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041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Circles and Regular Polygons</a:t>
            </a:r>
          </a:p>
        </p:txBody>
      </p:sp>
      <p:sp>
        <p:nvSpPr>
          <p:cNvPr id="3" name="Content Placeholder 2"/>
          <p:cNvSpPr>
            <a:spLocks noGrp="1"/>
          </p:cNvSpPr>
          <p:nvPr>
            <p:ph idx="1"/>
          </p:nvPr>
        </p:nvSpPr>
        <p:spPr>
          <a:xfrm>
            <a:off x="1435608" y="1447800"/>
            <a:ext cx="7498080" cy="2971800"/>
          </a:xfrm>
        </p:spPr>
        <p:txBody>
          <a:bodyPr>
            <a:normAutofit/>
          </a:bodyPr>
          <a:lstStyle/>
          <a:p>
            <a:pPr marL="82296" indent="0">
              <a:buNone/>
            </a:pPr>
            <a:r>
              <a:rPr lang="en-US" dirty="0"/>
              <a:t>Theorem 6.26:  If a circle is divided into n equal arcs, n </a:t>
            </a:r>
            <a:r>
              <a:rPr lang="en-US" dirty="0" smtClean="0"/>
              <a:t>&gt; 2</a:t>
            </a:r>
            <a:r>
              <a:rPr lang="en-US" dirty="0"/>
              <a:t>, and tangents are constructed to the circle at the endpoints of each arc, then the figure formed by these tangents is a regular n-</a:t>
            </a:r>
            <a:r>
              <a:rPr lang="en-US" dirty="0" err="1"/>
              <a:t>gon</a:t>
            </a:r>
            <a:r>
              <a:rPr lang="en-US" dirty="0"/>
              <a:t>.</a:t>
            </a:r>
          </a:p>
        </p:txBody>
      </p:sp>
      <p:pic>
        <p:nvPicPr>
          <p:cNvPr id="6148" name="Picture 4" descr="http://image.mathcaptain.com/cms/images/131/circumscribed-polygon.png"/>
          <p:cNvPicPr>
            <a:picLocks noChangeAspect="1" noChangeArrowheads="1"/>
          </p:cNvPicPr>
          <p:nvPr/>
        </p:nvPicPr>
        <p:blipFill rotWithShape="1">
          <a:blip r:embed="rId2">
            <a:extLst>
              <a:ext uri="{28A0092B-C50C-407E-A947-70E740481C1C}">
                <a14:useLocalDpi xmlns:a14="http://schemas.microsoft.com/office/drawing/2010/main" val="0"/>
              </a:ext>
            </a:extLst>
          </a:blip>
          <a:srcRect r="53690"/>
          <a:stretch/>
        </p:blipFill>
        <p:spPr bwMode="auto">
          <a:xfrm>
            <a:off x="3962400" y="3962400"/>
            <a:ext cx="2819399" cy="264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8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Circles and Arcs</a:t>
            </a:r>
          </a:p>
        </p:txBody>
      </p:sp>
      <p:sp>
        <p:nvSpPr>
          <p:cNvPr id="3" name="Content Placeholder 2"/>
          <p:cNvSpPr>
            <a:spLocks noGrp="1"/>
          </p:cNvSpPr>
          <p:nvPr>
            <p:ph idx="1"/>
          </p:nvPr>
        </p:nvSpPr>
        <p:spPr/>
        <p:txBody>
          <a:bodyPr/>
          <a:lstStyle/>
          <a:p>
            <a:pPr marL="82296" indent="0">
              <a:buNone/>
            </a:pPr>
            <a:r>
              <a:rPr lang="en-US" dirty="0"/>
              <a:t>Definition:  An </a:t>
            </a:r>
            <a:r>
              <a:rPr lang="en-US" b="1" dirty="0"/>
              <a:t>arc</a:t>
            </a:r>
            <a:r>
              <a:rPr lang="en-US" dirty="0"/>
              <a:t> of a circle forms a continuous part of the circle. An arc of a circle whose endpoints are the endpoints of a diameter of the circle is called a </a:t>
            </a:r>
            <a:r>
              <a:rPr lang="en-US" b="1" dirty="0"/>
              <a:t>semicircle</a:t>
            </a:r>
            <a:r>
              <a:rPr lang="en-US" dirty="0"/>
              <a:t>.  An arc that is longer than a semicircle is called a </a:t>
            </a:r>
            <a:r>
              <a:rPr lang="en-US" b="1" dirty="0"/>
              <a:t>major arc </a:t>
            </a:r>
            <a:r>
              <a:rPr lang="en-US" dirty="0"/>
              <a:t>of the circle, and an arc that is shorter than a semicircle is called a </a:t>
            </a:r>
            <a:r>
              <a:rPr lang="en-US" b="1" dirty="0"/>
              <a:t>minor arc </a:t>
            </a:r>
            <a:r>
              <a:rPr lang="en-US" dirty="0"/>
              <a:t>of the circle.</a:t>
            </a:r>
          </a:p>
        </p:txBody>
      </p:sp>
    </p:spTree>
    <p:extLst>
      <p:ext uri="{BB962C8B-B14F-4D97-AF65-F5344CB8AC3E}">
        <p14:creationId xmlns:p14="http://schemas.microsoft.com/office/powerpoint/2010/main" val="1050183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Circles and Regular Polygons</a:t>
            </a:r>
          </a:p>
        </p:txBody>
      </p:sp>
      <p:sp>
        <p:nvSpPr>
          <p:cNvPr id="3" name="Content Placeholder 2"/>
          <p:cNvSpPr>
            <a:spLocks noGrp="1"/>
          </p:cNvSpPr>
          <p:nvPr>
            <p:ph idx="1"/>
          </p:nvPr>
        </p:nvSpPr>
        <p:spPr>
          <a:xfrm>
            <a:off x="1435608" y="1447800"/>
            <a:ext cx="7498080" cy="2209800"/>
          </a:xfrm>
        </p:spPr>
        <p:txBody>
          <a:bodyPr/>
          <a:lstStyle/>
          <a:p>
            <a:pPr marL="82296" indent="0">
              <a:buNone/>
            </a:pPr>
            <a:r>
              <a:rPr lang="en-US" dirty="0"/>
              <a:t>Construction 6.5:  Construct a circle that is circumscribed around a given regular polygon. </a:t>
            </a:r>
          </a:p>
        </p:txBody>
      </p:sp>
      <p:pic>
        <p:nvPicPr>
          <p:cNvPr id="4" name="Picture 2" descr="https://www.mathopenref.com/images/constructions/constinhexagon/proof.gif">
            <a:extLst>
              <a:ext uri="{FF2B5EF4-FFF2-40B4-BE49-F238E27FC236}">
                <a16:creationId xmlns="" xmlns:a16="http://schemas.microsoft.com/office/drawing/2014/main" id="{C6987DE3-D9DC-4986-B4C6-5D29145C9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819400"/>
            <a:ext cx="4419600" cy="383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694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Circles and Regular Polygons</a:t>
            </a:r>
          </a:p>
        </p:txBody>
      </p:sp>
      <p:sp>
        <p:nvSpPr>
          <p:cNvPr id="3" name="Content Placeholder 2"/>
          <p:cNvSpPr>
            <a:spLocks noGrp="1"/>
          </p:cNvSpPr>
          <p:nvPr>
            <p:ph idx="1"/>
          </p:nvPr>
        </p:nvSpPr>
        <p:spPr>
          <a:xfrm>
            <a:off x="1435608" y="1447800"/>
            <a:ext cx="7498080" cy="1600200"/>
          </a:xfrm>
        </p:spPr>
        <p:txBody>
          <a:bodyPr/>
          <a:lstStyle/>
          <a:p>
            <a:pPr marL="82296" indent="0">
              <a:buNone/>
            </a:pPr>
            <a:r>
              <a:rPr lang="en-US" dirty="0"/>
              <a:t>Construction 6.6:  Construct a circle that is inscribed in a given regular polygon.</a:t>
            </a:r>
          </a:p>
        </p:txBody>
      </p:sp>
      <p:pic>
        <p:nvPicPr>
          <p:cNvPr id="18436" name="Picture 4" descr="https://s3.amazonaws.com/magoosh-company-site/wp-content/uploads/gmat/files/2012/08/20160029/c4_img10-1.png">
            <a:extLst>
              <a:ext uri="{FF2B5EF4-FFF2-40B4-BE49-F238E27FC236}">
                <a16:creationId xmlns="" xmlns:a16="http://schemas.microsoft.com/office/drawing/2014/main" id="{2A8C9B68-BD81-4889-BA18-C3E93267C9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80"/>
          <a:stretch/>
        </p:blipFill>
        <p:spPr bwMode="auto">
          <a:xfrm>
            <a:off x="3048000" y="2743200"/>
            <a:ext cx="3657600" cy="368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455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Circles and Regular Polygons</a:t>
            </a:r>
          </a:p>
        </p:txBody>
      </p:sp>
      <p:sp>
        <p:nvSpPr>
          <p:cNvPr id="3" name="Content Placeholder 2"/>
          <p:cNvSpPr>
            <a:spLocks noGrp="1"/>
          </p:cNvSpPr>
          <p:nvPr>
            <p:ph idx="1"/>
          </p:nvPr>
        </p:nvSpPr>
        <p:spPr>
          <a:xfrm>
            <a:off x="1435608" y="1447800"/>
            <a:ext cx="7498080" cy="3886200"/>
          </a:xfrm>
        </p:spPr>
        <p:txBody>
          <a:bodyPr/>
          <a:lstStyle/>
          <a:p>
            <a:pPr marL="82296" indent="0">
              <a:buNone/>
            </a:pPr>
            <a:r>
              <a:rPr lang="en-US" dirty="0"/>
              <a:t>Definition:  The </a:t>
            </a:r>
            <a:r>
              <a:rPr lang="en-US" b="1" dirty="0"/>
              <a:t>center</a:t>
            </a:r>
            <a:r>
              <a:rPr lang="en-US" dirty="0"/>
              <a:t> </a:t>
            </a:r>
            <a:r>
              <a:rPr lang="en-US" b="1" dirty="0"/>
              <a:t>of a regular polygon </a:t>
            </a:r>
            <a:r>
              <a:rPr lang="en-US" dirty="0"/>
              <a:t>is the center of the circle circumscribed around the polygon.</a:t>
            </a:r>
          </a:p>
          <a:p>
            <a:pPr marL="82296" indent="0">
              <a:buNone/>
            </a:pPr>
            <a:endParaRPr lang="en-US" dirty="0"/>
          </a:p>
          <a:p>
            <a:pPr marL="82296" indent="0">
              <a:buNone/>
            </a:pPr>
            <a:r>
              <a:rPr lang="en-US" dirty="0"/>
              <a:t>Definition:  A </a:t>
            </a:r>
            <a:r>
              <a:rPr lang="en-US" b="1" dirty="0"/>
              <a:t>radius</a:t>
            </a:r>
            <a:r>
              <a:rPr lang="en-US" dirty="0"/>
              <a:t> </a:t>
            </a:r>
            <a:r>
              <a:rPr lang="en-US" b="1" dirty="0"/>
              <a:t>of a regular polygon </a:t>
            </a:r>
            <a:r>
              <a:rPr lang="en-US" dirty="0"/>
              <a:t>is the segment joining the center of the polygon to one of its vertices. </a:t>
            </a:r>
          </a:p>
        </p:txBody>
      </p:sp>
    </p:spTree>
    <p:extLst>
      <p:ext uri="{BB962C8B-B14F-4D97-AF65-F5344CB8AC3E}">
        <p14:creationId xmlns:p14="http://schemas.microsoft.com/office/powerpoint/2010/main" val="443967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Circles and Regular Polygons</a:t>
            </a:r>
          </a:p>
        </p:txBody>
      </p:sp>
      <p:sp>
        <p:nvSpPr>
          <p:cNvPr id="3" name="Content Placeholder 2"/>
          <p:cNvSpPr>
            <a:spLocks noGrp="1"/>
          </p:cNvSpPr>
          <p:nvPr>
            <p:ph idx="1"/>
          </p:nvPr>
        </p:nvSpPr>
        <p:spPr>
          <a:xfrm>
            <a:off x="1435608" y="1447800"/>
            <a:ext cx="7498080" cy="1447800"/>
          </a:xfrm>
        </p:spPr>
        <p:txBody>
          <a:bodyPr/>
          <a:lstStyle/>
          <a:p>
            <a:pPr marL="82296" indent="0">
              <a:buNone/>
            </a:pPr>
            <a:r>
              <a:rPr lang="en-US" dirty="0"/>
              <a:t>Theorem 6.27:  All radii of a regular polygon are equal in length. </a:t>
            </a:r>
          </a:p>
        </p:txBody>
      </p:sp>
      <p:pic>
        <p:nvPicPr>
          <p:cNvPr id="37890" name="Picture 2" descr="http://images.tutorvista.com/cms/images/113/apoth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2743200"/>
            <a:ext cx="341905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mathopenref.com/images/circumradius/radi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362200"/>
            <a:ext cx="3352800" cy="321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24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Circles and Regular Polygons</a:t>
            </a:r>
          </a:p>
        </p:txBody>
      </p:sp>
      <p:sp>
        <p:nvSpPr>
          <p:cNvPr id="3" name="Content Placeholder 2"/>
          <p:cNvSpPr>
            <a:spLocks noGrp="1"/>
          </p:cNvSpPr>
          <p:nvPr>
            <p:ph idx="1"/>
          </p:nvPr>
        </p:nvSpPr>
        <p:spPr>
          <a:xfrm>
            <a:off x="1435608" y="1447800"/>
            <a:ext cx="7498080" cy="1828800"/>
          </a:xfrm>
        </p:spPr>
        <p:txBody>
          <a:bodyPr/>
          <a:lstStyle/>
          <a:p>
            <a:pPr marL="82296" indent="0">
              <a:buNone/>
            </a:pPr>
            <a:r>
              <a:rPr lang="en-US" dirty="0"/>
              <a:t>Definition:  A </a:t>
            </a:r>
            <a:r>
              <a:rPr lang="en-US" b="1" dirty="0"/>
              <a:t>central angle of a regular polygon</a:t>
            </a:r>
            <a:r>
              <a:rPr lang="en-US" dirty="0"/>
              <a:t> is an angle formed by two radii to two adjacent vertices. </a:t>
            </a:r>
          </a:p>
        </p:txBody>
      </p:sp>
      <p:pic>
        <p:nvPicPr>
          <p:cNvPr id="16386" name="Picture 2" descr="http://www.barryscientific.com/lessons/polygon/2-central-angle-and-radius.gif">
            <a:extLst>
              <a:ext uri="{FF2B5EF4-FFF2-40B4-BE49-F238E27FC236}">
                <a16:creationId xmlns="" xmlns:a16="http://schemas.microsoft.com/office/drawing/2014/main" id="{259FC1A8-A93D-4A69-ADBC-0712CF593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306762"/>
            <a:ext cx="2743200" cy="261963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d2r5da613aq50s.cloudfront.net/wp-content/uploads/0-7645-5324-0_0513.jpg">
            <a:extLst>
              <a:ext uri="{FF2B5EF4-FFF2-40B4-BE49-F238E27FC236}">
                <a16:creationId xmlns="" xmlns:a16="http://schemas.microsoft.com/office/drawing/2014/main" id="{FD23D60E-15CD-4B0D-BEA4-6E5DB5FF8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429000"/>
            <a:ext cx="339634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868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Circles and Regular Polygons</a:t>
            </a:r>
          </a:p>
        </p:txBody>
      </p:sp>
      <p:sp>
        <p:nvSpPr>
          <p:cNvPr id="3" name="Content Placeholder 2"/>
          <p:cNvSpPr>
            <a:spLocks noGrp="1"/>
          </p:cNvSpPr>
          <p:nvPr>
            <p:ph idx="1"/>
          </p:nvPr>
        </p:nvSpPr>
        <p:spPr/>
        <p:txBody>
          <a:bodyPr/>
          <a:lstStyle/>
          <a:p>
            <a:pPr marL="82296" indent="0">
              <a:buNone/>
            </a:pPr>
            <a:r>
              <a:rPr lang="en-US" dirty="0"/>
              <a:t>Theorem 6.28:  All central angles of a regular polygon have the same measure. </a:t>
            </a:r>
          </a:p>
          <a:p>
            <a:pPr marL="82296" indent="0">
              <a:buNone/>
            </a:pPr>
            <a:endParaRPr lang="en-US" dirty="0"/>
          </a:p>
          <a:p>
            <a:pPr marL="82296" indent="0">
              <a:buNone/>
            </a:pPr>
            <a:r>
              <a:rPr lang="en-US" dirty="0"/>
              <a:t>Theorem 6.29  The measure a of each central angle in a regular n-</a:t>
            </a:r>
            <a:r>
              <a:rPr lang="en-US" dirty="0" err="1"/>
              <a:t>gon</a:t>
            </a:r>
            <a:r>
              <a:rPr lang="en-US" dirty="0"/>
              <a:t> is determined with the formula  a = </a:t>
            </a:r>
            <a:r>
              <a:rPr lang="en-US" baseline="30000" dirty="0"/>
              <a:t>360°</a:t>
            </a:r>
            <a:r>
              <a:rPr lang="en-US" dirty="0"/>
              <a:t>/</a:t>
            </a:r>
            <a:r>
              <a:rPr lang="en-US" baseline="-25000" dirty="0"/>
              <a:t>n </a:t>
            </a:r>
            <a:r>
              <a:rPr lang="en-US" dirty="0"/>
              <a:t>.</a:t>
            </a:r>
          </a:p>
        </p:txBody>
      </p:sp>
    </p:spTree>
    <p:extLst>
      <p:ext uri="{BB962C8B-B14F-4D97-AF65-F5344CB8AC3E}">
        <p14:creationId xmlns:p14="http://schemas.microsoft.com/office/powerpoint/2010/main" val="14897863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389B11-A56B-45CC-9368-38CBA0854F9A}"/>
              </a:ext>
            </a:extLst>
          </p:cNvPr>
          <p:cNvSpPr>
            <a:spLocks noGrp="1"/>
          </p:cNvSpPr>
          <p:nvPr>
            <p:ph type="title"/>
          </p:nvPr>
        </p:nvSpPr>
        <p:spPr/>
        <p:txBody>
          <a:bodyPr/>
          <a:lstStyle/>
          <a:p>
            <a:r>
              <a:rPr lang="en-US" dirty="0"/>
              <a:t>6.4 Circles and Regular Polygons</a:t>
            </a:r>
          </a:p>
        </p:txBody>
      </p:sp>
      <p:pic>
        <p:nvPicPr>
          <p:cNvPr id="17410" name="Picture 2" descr="http://78.media.tumblr.com/fb003071002d80db3efc053b63158864/tumblr_inline_mr5yicpClk1qio24w.png">
            <a:extLst>
              <a:ext uri="{FF2B5EF4-FFF2-40B4-BE49-F238E27FC236}">
                <a16:creationId xmlns="" xmlns:a16="http://schemas.microsoft.com/office/drawing/2014/main" id="{5BD15E2E-9D81-4787-9E0A-61866CE7A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375438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78.media.tumblr.com/tumblr_mf1pg7GjF31qio24w.jpg">
            <a:extLst>
              <a:ext uri="{FF2B5EF4-FFF2-40B4-BE49-F238E27FC236}">
                <a16:creationId xmlns="" xmlns:a16="http://schemas.microsoft.com/office/drawing/2014/main" id="{1450B4C2-767E-408A-AF9D-31D04FDFC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633" y="4419768"/>
            <a:ext cx="386729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intermath.coe.uga.edu/tweb/gwin1-01/apley/activities/ACT4_files/image006.gif">
            <a:extLst>
              <a:ext uri="{FF2B5EF4-FFF2-40B4-BE49-F238E27FC236}">
                <a16:creationId xmlns="" xmlns:a16="http://schemas.microsoft.com/office/drawing/2014/main" id="{A7D5CE6C-F7E7-4E8A-993C-B7165EE6F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486" y="1630363"/>
            <a:ext cx="3067050" cy="3038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5BC28643-098A-4F54-BF61-7E0C1B098111}"/>
              </a:ext>
            </a:extLst>
          </p:cNvPr>
          <p:cNvSpPr txBox="1"/>
          <p:nvPr/>
        </p:nvSpPr>
        <p:spPr>
          <a:xfrm>
            <a:off x="6079809" y="4419768"/>
            <a:ext cx="2749727" cy="830997"/>
          </a:xfrm>
          <a:prstGeom prst="rect">
            <a:avLst/>
          </a:prstGeom>
          <a:noFill/>
        </p:spPr>
        <p:txBody>
          <a:bodyPr wrap="none" rtlCol="0">
            <a:spAutoFit/>
          </a:bodyPr>
          <a:lstStyle/>
          <a:p>
            <a:r>
              <a:rPr lang="en-US" sz="2400" dirty="0"/>
              <a:t>Find the measure of </a:t>
            </a:r>
          </a:p>
          <a:p>
            <a:r>
              <a:rPr lang="en-US" sz="2400" dirty="0"/>
              <a:t>each central angle.</a:t>
            </a:r>
          </a:p>
        </p:txBody>
      </p:sp>
    </p:spTree>
    <p:extLst>
      <p:ext uri="{BB962C8B-B14F-4D97-AF65-F5344CB8AC3E}">
        <p14:creationId xmlns:p14="http://schemas.microsoft.com/office/powerpoint/2010/main" val="2741081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6.4 Circles and Regular Polygons</a:t>
            </a:r>
          </a:p>
        </p:txBody>
      </p:sp>
      <p:sp>
        <p:nvSpPr>
          <p:cNvPr id="3" name="Content Placeholder 2"/>
          <p:cNvSpPr>
            <a:spLocks noGrp="1"/>
          </p:cNvSpPr>
          <p:nvPr>
            <p:ph idx="1"/>
          </p:nvPr>
        </p:nvSpPr>
        <p:spPr>
          <a:xfrm>
            <a:off x="1435608" y="1524000"/>
            <a:ext cx="7498080" cy="4800600"/>
          </a:xfrm>
        </p:spPr>
        <p:txBody>
          <a:bodyPr/>
          <a:lstStyle/>
          <a:p>
            <a:pPr marL="82296" indent="0">
              <a:buNone/>
            </a:pPr>
            <a:r>
              <a:rPr lang="en-US" dirty="0"/>
              <a:t>Find the number of sides in a regular polygon if each central angle measures: </a:t>
            </a:r>
            <a:br>
              <a:rPr lang="en-US" dirty="0"/>
            </a:br>
            <a:r>
              <a:rPr lang="en-US" dirty="0"/>
              <a:t/>
            </a:r>
            <a:br>
              <a:rPr lang="en-US" dirty="0"/>
            </a:br>
            <a:r>
              <a:rPr lang="en-US" dirty="0"/>
              <a:t>	30°			18°</a:t>
            </a:r>
          </a:p>
          <a:p>
            <a:pPr marL="82296" indent="0">
              <a:buNone/>
            </a:pPr>
            <a:endParaRPr lang="en-US" dirty="0"/>
          </a:p>
          <a:p>
            <a:pPr marL="82296" indent="0">
              <a:buNone/>
            </a:pPr>
            <a:r>
              <a:rPr lang="en-US" dirty="0"/>
              <a:t>Find the measure of each central angle in a regular </a:t>
            </a:r>
          </a:p>
          <a:p>
            <a:pPr marL="82296" indent="0">
              <a:buNone/>
            </a:pPr>
            <a:r>
              <a:rPr lang="en-US" dirty="0"/>
              <a:t>	decagon		hexagon</a:t>
            </a:r>
          </a:p>
        </p:txBody>
      </p:sp>
    </p:spTree>
    <p:extLst>
      <p:ext uri="{BB962C8B-B14F-4D97-AF65-F5344CB8AC3E}">
        <p14:creationId xmlns:p14="http://schemas.microsoft.com/office/powerpoint/2010/main" val="327260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Circles and Arcs</a:t>
            </a:r>
          </a:p>
        </p:txBody>
      </p:sp>
      <p:pic>
        <p:nvPicPr>
          <p:cNvPr id="6146" name="Picture 2" descr="http://mathworld.wolfram.com/images/eps-gif/MinorMajorArcs_700.gif">
            <a:extLst>
              <a:ext uri="{FF2B5EF4-FFF2-40B4-BE49-F238E27FC236}">
                <a16:creationId xmlns="" xmlns:a16="http://schemas.microsoft.com/office/drawing/2014/main" id="{920EAE48-9D61-45B3-A01F-E414E45B2B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447800"/>
            <a:ext cx="4724400" cy="25781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learnalberta.ca/content/memg/pictures/arcsemicircle.gif">
            <a:extLst>
              <a:ext uri="{FF2B5EF4-FFF2-40B4-BE49-F238E27FC236}">
                <a16:creationId xmlns="" xmlns:a16="http://schemas.microsoft.com/office/drawing/2014/main" id="{80F5EA5B-2327-4D82-AB24-3CF4ABBC2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5" y="4267200"/>
            <a:ext cx="3851413"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74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Circles and Arcs</a:t>
            </a:r>
          </a:p>
        </p:txBody>
      </p:sp>
      <p:sp>
        <p:nvSpPr>
          <p:cNvPr id="3" name="Content Placeholder 2"/>
          <p:cNvSpPr>
            <a:spLocks noGrp="1"/>
          </p:cNvSpPr>
          <p:nvPr>
            <p:ph idx="1"/>
          </p:nvPr>
        </p:nvSpPr>
        <p:spPr>
          <a:xfrm>
            <a:off x="1435608" y="1447800"/>
            <a:ext cx="7498080" cy="1905000"/>
          </a:xfrm>
        </p:spPr>
        <p:txBody>
          <a:bodyPr/>
          <a:lstStyle/>
          <a:p>
            <a:r>
              <a:rPr lang="en-US" dirty="0"/>
              <a:t>Definition:  An angle with sides that are radii of a circle and vertex the center of the circle is called a </a:t>
            </a:r>
            <a:r>
              <a:rPr lang="en-US" b="1" dirty="0"/>
              <a:t>central angle</a:t>
            </a:r>
            <a:r>
              <a:rPr lang="en-US" dirty="0"/>
              <a:t>.</a:t>
            </a:r>
          </a:p>
        </p:txBody>
      </p:sp>
      <p:pic>
        <p:nvPicPr>
          <p:cNvPr id="8194" name="Picture 2" descr="http://s3-ap-southeast-1.amazonaws.com/subscriber.images/formulas/2016/04/13153349/Central-Angle-of-a-Circle-Formula.png">
            <a:extLst>
              <a:ext uri="{FF2B5EF4-FFF2-40B4-BE49-F238E27FC236}">
                <a16:creationId xmlns="" xmlns:a16="http://schemas.microsoft.com/office/drawing/2014/main" id="{71D96D0D-7BB6-481B-9387-6C54F928E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5309878" cy="317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7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Circles and Arcs</a:t>
            </a:r>
          </a:p>
        </p:txBody>
      </p:sp>
      <p:sp>
        <p:nvSpPr>
          <p:cNvPr id="3" name="Content Placeholder 2"/>
          <p:cNvSpPr>
            <a:spLocks noGrp="1"/>
          </p:cNvSpPr>
          <p:nvPr>
            <p:ph idx="1"/>
          </p:nvPr>
        </p:nvSpPr>
        <p:spPr>
          <a:xfrm>
            <a:off x="1435608" y="1447800"/>
            <a:ext cx="7498080" cy="2362200"/>
          </a:xfrm>
        </p:spPr>
        <p:txBody>
          <a:bodyPr/>
          <a:lstStyle/>
          <a:p>
            <a:pPr marL="82296" indent="0">
              <a:buNone/>
            </a:pPr>
            <a:r>
              <a:rPr lang="en-US" dirty="0"/>
              <a:t>Definition:  The </a:t>
            </a:r>
            <a:r>
              <a:rPr lang="en-US" b="1" dirty="0"/>
              <a:t>measure of an arc </a:t>
            </a:r>
            <a:r>
              <a:rPr lang="en-US" dirty="0"/>
              <a:t>is the number of degrees in the central angle that intercepts the arc. </a:t>
            </a:r>
            <a:r>
              <a:rPr lang="en-US" b="1" dirty="0"/>
              <a:t>Congruent arcs </a:t>
            </a:r>
            <a:r>
              <a:rPr lang="en-US" dirty="0"/>
              <a:t>are arcs with equal measure.</a:t>
            </a:r>
          </a:p>
        </p:txBody>
      </p:sp>
      <p:pic>
        <p:nvPicPr>
          <p:cNvPr id="9218" name="Picture 2" descr="http://www.lvcsd.k12.ny.us/minisites/caballero/Math%20Notes/circle1.gif">
            <a:extLst>
              <a:ext uri="{FF2B5EF4-FFF2-40B4-BE49-F238E27FC236}">
                <a16:creationId xmlns="" xmlns:a16="http://schemas.microsoft.com/office/drawing/2014/main" id="{8EFB25A2-A970-4892-843B-E0C76A6AE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09347"/>
            <a:ext cx="2209800" cy="242446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media1.shmoop.com/images/geometry/geo_8_sec_2_graphik_6.png">
            <a:extLst>
              <a:ext uri="{FF2B5EF4-FFF2-40B4-BE49-F238E27FC236}">
                <a16:creationId xmlns="" xmlns:a16="http://schemas.microsoft.com/office/drawing/2014/main" id="{E731A9C3-CC00-4E54-B6A9-E07F0F105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638550"/>
            <a:ext cx="2895600" cy="272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27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6.1 Circles and Arcs</a:t>
            </a:r>
          </a:p>
        </p:txBody>
      </p:sp>
      <p:sp>
        <p:nvSpPr>
          <p:cNvPr id="3" name="Content Placeholder 2"/>
          <p:cNvSpPr>
            <a:spLocks noGrp="1"/>
          </p:cNvSpPr>
          <p:nvPr>
            <p:ph idx="1"/>
          </p:nvPr>
        </p:nvSpPr>
        <p:spPr>
          <a:xfrm>
            <a:off x="1435608" y="1447800"/>
            <a:ext cx="7498080" cy="1447800"/>
          </a:xfrm>
        </p:spPr>
        <p:txBody>
          <a:bodyPr/>
          <a:lstStyle/>
          <a:p>
            <a:pPr marL="82296" indent="0">
              <a:buNone/>
            </a:pPr>
            <a:r>
              <a:rPr lang="en-US" dirty="0"/>
              <a:t>Postulate 6.2 (Arc Addition Postulate): </a:t>
            </a:r>
          </a:p>
        </p:txBody>
      </p:sp>
      <p:pic>
        <p:nvPicPr>
          <p:cNvPr id="10242" name="Picture 2" descr="http://images.slideplayer.com/24/7315518/slides/slide_8.jpg">
            <a:extLst>
              <a:ext uri="{FF2B5EF4-FFF2-40B4-BE49-F238E27FC236}">
                <a16:creationId xmlns="" xmlns:a16="http://schemas.microsoft.com/office/drawing/2014/main" id="{C11487E2-CB3C-4FCC-AA08-A3DF3B5200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33" r="25000" b="18889"/>
          <a:stretch/>
        </p:blipFill>
        <p:spPr bwMode="auto">
          <a:xfrm>
            <a:off x="1828800" y="2057400"/>
            <a:ext cx="6629400" cy="449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8721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497</TotalTime>
  <Words>1565</Words>
  <Application>Microsoft Office PowerPoint</Application>
  <PresentationFormat>On-screen Show (4:3)</PresentationFormat>
  <Paragraphs>123</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Solstice</vt:lpstr>
      <vt:lpstr>Math 3301  Foundations of Geometry</vt:lpstr>
      <vt:lpstr>6.1 Circles and Arcs</vt:lpstr>
      <vt:lpstr>6.1 Circles and Arcs</vt:lpstr>
      <vt:lpstr>6.1 Circles and Arcs</vt:lpstr>
      <vt:lpstr>6.1 Circles and Arcs</vt:lpstr>
      <vt:lpstr>6.1 Circles and Arcs</vt:lpstr>
      <vt:lpstr>6.1 Circles and Arcs</vt:lpstr>
      <vt:lpstr>6.1 Circles and Arcs</vt:lpstr>
      <vt:lpstr>6.1 Circles and Arcs</vt:lpstr>
      <vt:lpstr>6.1 Circles and Arcs</vt:lpstr>
      <vt:lpstr>6.1 Circles and Arcs</vt:lpstr>
      <vt:lpstr>6.1 Circles and Arcs</vt:lpstr>
      <vt:lpstr>6.1 Circles and Arcs</vt:lpstr>
      <vt:lpstr>6.2 Chords and Secants</vt:lpstr>
      <vt:lpstr>6.2 Chords and Secants</vt:lpstr>
      <vt:lpstr>6.2 Chords and Secants</vt:lpstr>
      <vt:lpstr>6.2 Chords and Secants</vt:lpstr>
      <vt:lpstr>6.2 Chords and Secants</vt:lpstr>
      <vt:lpstr>6.2 Chords and Secants</vt:lpstr>
      <vt:lpstr>6.2 Chords and Secants</vt:lpstr>
      <vt:lpstr>6.2 Chords and Secants</vt:lpstr>
      <vt:lpstr>6.2 Chords and Secants</vt:lpstr>
      <vt:lpstr>6.2 Chords and Secants</vt:lpstr>
      <vt:lpstr>6.2 Chords and Secants</vt:lpstr>
      <vt:lpstr>6.2 Chords and Secants</vt:lpstr>
      <vt:lpstr>6.2 Chords and Secants</vt:lpstr>
      <vt:lpstr>6.2 Chords and Secants</vt:lpstr>
      <vt:lpstr>6.2 Chords and Secants</vt:lpstr>
      <vt:lpstr>6.3 Tangents</vt:lpstr>
      <vt:lpstr>6.3 Tangents</vt:lpstr>
      <vt:lpstr>6.3 Tangents</vt:lpstr>
      <vt:lpstr>6.3 Tangents</vt:lpstr>
      <vt:lpstr>6.3 Tangents</vt:lpstr>
      <vt:lpstr>6.3 Tangents</vt:lpstr>
      <vt:lpstr>6.3 Tangents</vt:lpstr>
      <vt:lpstr>6.3 Tangents</vt:lpstr>
      <vt:lpstr>6.3 Tangents</vt:lpstr>
      <vt:lpstr>6.3 Tangents</vt:lpstr>
      <vt:lpstr>6.3 Tangents</vt:lpstr>
      <vt:lpstr>6.3 Tangents</vt:lpstr>
      <vt:lpstr>6.3 Tangents</vt:lpstr>
      <vt:lpstr>6.3 Tangents</vt:lpstr>
      <vt:lpstr>6.3 Tangents</vt:lpstr>
      <vt:lpstr>6.4 Circles and Regular Polygons</vt:lpstr>
      <vt:lpstr>6.4 Circles and Regular Polygons</vt:lpstr>
      <vt:lpstr>6.4 Circles and Regular Polygons</vt:lpstr>
      <vt:lpstr>6.4 Circles and Regular Polygons</vt:lpstr>
      <vt:lpstr>6.4 Circles and Regular Polygons</vt:lpstr>
      <vt:lpstr>6.4 Circles and Regular Polygons</vt:lpstr>
      <vt:lpstr>6.4 Circles and Regular Polygons</vt:lpstr>
      <vt:lpstr>6.4 Circles and Regular Polygons</vt:lpstr>
      <vt:lpstr>6.4 Circles and Regular Polygons</vt:lpstr>
      <vt:lpstr>6.4 Circles and Regular Polygons</vt:lpstr>
      <vt:lpstr>6.4 Circles and Regular Polygons</vt:lpstr>
      <vt:lpstr>6.4 Circles and Regular Polygons</vt:lpstr>
      <vt:lpstr>6.4 Circles and Regular Polygons</vt:lpstr>
      <vt:lpstr>6.4 Circles and Regular Polygons</vt:lpstr>
    </vt:vector>
  </TitlesOfParts>
  <Company>Gordon State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3301  Foundations of geometry</dc:title>
  <dc:creator>Clement, Geoff</dc:creator>
  <cp:lastModifiedBy>Clement, Geoff</cp:lastModifiedBy>
  <cp:revision>38</cp:revision>
  <dcterms:created xsi:type="dcterms:W3CDTF">2018-01-04T16:01:21Z</dcterms:created>
  <dcterms:modified xsi:type="dcterms:W3CDTF">2018-01-09T18:02:16Z</dcterms:modified>
</cp:coreProperties>
</file>