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6" r:id="rId4"/>
    <p:sldId id="258" r:id="rId5"/>
    <p:sldId id="259" r:id="rId6"/>
    <p:sldId id="277" r:id="rId7"/>
    <p:sldId id="284" r:id="rId8"/>
    <p:sldId id="278" r:id="rId9"/>
    <p:sldId id="260" r:id="rId10"/>
    <p:sldId id="279" r:id="rId11"/>
    <p:sldId id="282" r:id="rId12"/>
    <p:sldId id="283" r:id="rId13"/>
    <p:sldId id="280" r:id="rId14"/>
    <p:sldId id="281" r:id="rId15"/>
    <p:sldId id="285" r:id="rId16"/>
    <p:sldId id="286" r:id="rId17"/>
    <p:sldId id="261" r:id="rId18"/>
    <p:sldId id="262" r:id="rId19"/>
    <p:sldId id="263" r:id="rId20"/>
    <p:sldId id="298" r:id="rId21"/>
    <p:sldId id="299" r:id="rId22"/>
    <p:sldId id="304" r:id="rId23"/>
    <p:sldId id="264" r:id="rId24"/>
    <p:sldId id="288" r:id="rId25"/>
    <p:sldId id="287" r:id="rId26"/>
    <p:sldId id="289" r:id="rId27"/>
    <p:sldId id="290" r:id="rId28"/>
    <p:sldId id="291" r:id="rId29"/>
    <p:sldId id="300" r:id="rId30"/>
    <p:sldId id="301" r:id="rId31"/>
    <p:sldId id="266" r:id="rId32"/>
    <p:sldId id="267" r:id="rId33"/>
    <p:sldId id="268" r:id="rId34"/>
    <p:sldId id="269" r:id="rId35"/>
    <p:sldId id="302" r:id="rId36"/>
    <p:sldId id="303" r:id="rId37"/>
    <p:sldId id="270" r:id="rId38"/>
    <p:sldId id="271" r:id="rId39"/>
    <p:sldId id="296" r:id="rId40"/>
    <p:sldId id="295" r:id="rId41"/>
    <p:sldId id="297" r:id="rId42"/>
    <p:sldId id="272" r:id="rId43"/>
    <p:sldId id="273" r:id="rId44"/>
    <p:sldId id="274" r:id="rId45"/>
    <p:sldId id="292" r:id="rId46"/>
    <p:sldId id="275" r:id="rId47"/>
    <p:sldId id="293" r:id="rId48"/>
    <p:sldId id="29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9" autoAdjust="0"/>
    <p:restoredTop sz="94660"/>
  </p:normalViewPr>
  <p:slideViewPr>
    <p:cSldViewPr snapToGrid="0">
      <p:cViewPr varScale="1">
        <p:scale>
          <a:sx n="80" d="100"/>
          <a:sy n="80" d="100"/>
        </p:scale>
        <p:origin x="-84" y="-6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image" Target="../media/image29.wmf"/></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1.wmf"/><Relationship Id="rId5" Type="http://schemas.openxmlformats.org/officeDocument/2006/relationships/oleObject" Target="../embeddings/oleObject3.bin"/><Relationship Id="rId4" Type="http://schemas.openxmlformats.org/officeDocument/2006/relationships/image" Target="../media/image60.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2.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3.wmf"/></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50C22A-E18E-4B46-A837-659F810032BB}"/>
              </a:ext>
            </a:extLst>
          </p:cNvPr>
          <p:cNvSpPr>
            <a:spLocks noGrp="1"/>
          </p:cNvSpPr>
          <p:nvPr>
            <p:ph type="ctrTitle"/>
          </p:nvPr>
        </p:nvSpPr>
        <p:spPr/>
        <p:txBody>
          <a:bodyPr/>
          <a:lstStyle/>
          <a:p>
            <a:r>
              <a:rPr lang="en-US" dirty="0"/>
              <a:t>Math 3301 </a:t>
            </a:r>
            <a:br>
              <a:rPr lang="en-US" dirty="0"/>
            </a:br>
            <a:r>
              <a:rPr lang="en-US" sz="4800" dirty="0"/>
              <a:t>Foundations of Geometry</a:t>
            </a:r>
            <a:endParaRPr lang="en-US" dirty="0"/>
          </a:p>
        </p:txBody>
      </p:sp>
      <p:sp>
        <p:nvSpPr>
          <p:cNvPr id="3" name="Subtitle 2">
            <a:extLst>
              <a:ext uri="{FF2B5EF4-FFF2-40B4-BE49-F238E27FC236}">
                <a16:creationId xmlns="" xmlns:a16="http://schemas.microsoft.com/office/drawing/2014/main" id="{323D504A-6847-458B-9C29-6AE5EDC26392}"/>
              </a:ext>
            </a:extLst>
          </p:cNvPr>
          <p:cNvSpPr>
            <a:spLocks noGrp="1"/>
          </p:cNvSpPr>
          <p:nvPr>
            <p:ph type="subTitle" idx="1"/>
          </p:nvPr>
        </p:nvSpPr>
        <p:spPr>
          <a:xfrm>
            <a:off x="2692397" y="3855959"/>
            <a:ext cx="6815669" cy="972460"/>
          </a:xfrm>
        </p:spPr>
        <p:txBody>
          <a:bodyPr>
            <a:normAutofit/>
          </a:bodyPr>
          <a:lstStyle/>
          <a:p>
            <a:r>
              <a:rPr lang="en-US" b="1" dirty="0"/>
              <a:t>Chapter 5 Similar Polygons and the Pythagorean Theorem</a:t>
            </a:r>
          </a:p>
          <a:p>
            <a:r>
              <a:rPr lang="en-US" dirty="0"/>
              <a:t>Dr. Geoff F. Clement</a:t>
            </a:r>
          </a:p>
        </p:txBody>
      </p:sp>
    </p:spTree>
    <p:extLst>
      <p:ext uri="{BB962C8B-B14F-4D97-AF65-F5344CB8AC3E}">
        <p14:creationId xmlns:p14="http://schemas.microsoft.com/office/powerpoint/2010/main" val="349120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5.1 Ratios and Proportions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803402" y="2542419"/>
            <a:ext cx="9601196" cy="1913468"/>
          </a:xfrm>
        </p:spPr>
        <p:txBody>
          <a:bodyPr>
            <a:normAutofit/>
          </a:bodyPr>
          <a:lstStyle/>
          <a:p>
            <a:pPr marL="0" indent="0">
              <a:buNone/>
            </a:pPr>
            <a:r>
              <a:rPr lang="en-US" sz="3200" dirty="0"/>
              <a:t>Theorem 5.2 (Reciprocal Property of Proportions):</a:t>
            </a:r>
            <a:br>
              <a:rPr lang="en-US" sz="3200" dirty="0"/>
            </a:br>
            <a:r>
              <a:rPr lang="en-US" sz="3200" dirty="0"/>
              <a:t>The reciprocals of both sides of a proportion are also proportional. That is, if </a:t>
            </a:r>
            <a:r>
              <a:rPr lang="en-US" sz="3200" baseline="30000" dirty="0"/>
              <a:t>a</a:t>
            </a:r>
            <a:r>
              <a:rPr lang="en-US" sz="3200" dirty="0"/>
              <a:t>/</a:t>
            </a:r>
            <a:r>
              <a:rPr lang="en-US" sz="3200" baseline="-25000" dirty="0"/>
              <a:t>b</a:t>
            </a:r>
            <a:r>
              <a:rPr lang="en-US" sz="3200" dirty="0"/>
              <a:t>= </a:t>
            </a:r>
            <a:r>
              <a:rPr lang="en-US" sz="3200" baseline="30000" dirty="0"/>
              <a:t>c</a:t>
            </a:r>
            <a:r>
              <a:rPr lang="en-US" sz="3200" dirty="0"/>
              <a:t>/</a:t>
            </a:r>
            <a:r>
              <a:rPr lang="en-US" sz="3200" baseline="-25000" dirty="0"/>
              <a:t>d </a:t>
            </a:r>
            <a:r>
              <a:rPr lang="en-US" sz="3200" dirty="0"/>
              <a:t>, then </a:t>
            </a:r>
            <a:r>
              <a:rPr lang="en-US" sz="3200" baseline="30000" dirty="0"/>
              <a:t>b</a:t>
            </a:r>
            <a:r>
              <a:rPr lang="en-US" sz="3200" dirty="0"/>
              <a:t>/</a:t>
            </a:r>
            <a:r>
              <a:rPr lang="en-US" sz="3200" baseline="-25000" dirty="0"/>
              <a:t>a</a:t>
            </a:r>
            <a:r>
              <a:rPr lang="en-US" sz="3200" dirty="0"/>
              <a:t>= </a:t>
            </a:r>
            <a:r>
              <a:rPr lang="en-US" sz="3200" baseline="30000" dirty="0"/>
              <a:t>d</a:t>
            </a:r>
            <a:r>
              <a:rPr lang="en-US" sz="3200" dirty="0"/>
              <a:t>/</a:t>
            </a:r>
            <a:r>
              <a:rPr lang="en-US" sz="3200" baseline="-25000" dirty="0"/>
              <a:t>c </a:t>
            </a:r>
            <a:r>
              <a:rPr lang="en-US" sz="3200" dirty="0"/>
              <a:t>.</a:t>
            </a:r>
          </a:p>
        </p:txBody>
      </p:sp>
      <p:pic>
        <p:nvPicPr>
          <p:cNvPr id="7170" name="Picture 2" descr="http://mrsinnace.weebly.com/uploads/1/3/4/4/13445090/7762906_orig.png">
            <a:extLst>
              <a:ext uri="{FF2B5EF4-FFF2-40B4-BE49-F238E27FC236}">
                <a16:creationId xmlns="" xmlns:a16="http://schemas.microsoft.com/office/drawing/2014/main" id="{0CE498E4-58C3-48E9-8E95-E4868932E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831" y="4306264"/>
            <a:ext cx="2269293" cy="165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5.1 Ratios and Proportions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372811" y="2431142"/>
            <a:ext cx="9601196" cy="3780972"/>
          </a:xfrm>
        </p:spPr>
        <p:txBody>
          <a:bodyPr>
            <a:normAutofit lnSpcReduction="10000"/>
          </a:bodyPr>
          <a:lstStyle/>
          <a:p>
            <a:pPr marL="0" indent="0">
              <a:buNone/>
            </a:pPr>
            <a:r>
              <a:rPr lang="en-US" sz="3200" dirty="0"/>
              <a:t>Theorem 5.3 (Means Property of Proportions):</a:t>
            </a:r>
            <a:br>
              <a:rPr lang="en-US" sz="3200" dirty="0"/>
            </a:br>
            <a:r>
              <a:rPr lang="en-US" sz="3200" dirty="0"/>
              <a:t>If the means are interchanged in a proportion, a new proportion is formed. That is, if </a:t>
            </a:r>
            <a:r>
              <a:rPr lang="en-US" sz="3200" baseline="30000" dirty="0"/>
              <a:t>a</a:t>
            </a:r>
            <a:r>
              <a:rPr lang="en-US" sz="3200" dirty="0"/>
              <a:t>/</a:t>
            </a:r>
            <a:r>
              <a:rPr lang="en-US" sz="3200" baseline="-25000" dirty="0"/>
              <a:t>b</a:t>
            </a:r>
            <a:r>
              <a:rPr lang="en-US" sz="3200" dirty="0"/>
              <a:t>= </a:t>
            </a:r>
            <a:r>
              <a:rPr lang="en-US" sz="3200" baseline="30000" dirty="0"/>
              <a:t>c</a:t>
            </a:r>
            <a:r>
              <a:rPr lang="en-US" sz="3200" dirty="0"/>
              <a:t>/</a:t>
            </a:r>
            <a:r>
              <a:rPr lang="en-US" sz="3200" baseline="-25000" dirty="0"/>
              <a:t>d </a:t>
            </a:r>
            <a:r>
              <a:rPr lang="en-US" sz="3200" dirty="0"/>
              <a:t>, then </a:t>
            </a:r>
            <a:r>
              <a:rPr lang="en-US" sz="3200" baseline="30000" dirty="0"/>
              <a:t>a</a:t>
            </a:r>
            <a:r>
              <a:rPr lang="en-US" sz="3200" dirty="0"/>
              <a:t>/</a:t>
            </a:r>
            <a:r>
              <a:rPr lang="en-US" sz="3200" baseline="-25000" dirty="0"/>
              <a:t>c</a:t>
            </a:r>
            <a:r>
              <a:rPr lang="en-US" sz="3200" dirty="0"/>
              <a:t>= </a:t>
            </a:r>
            <a:r>
              <a:rPr lang="en-US" sz="3200" baseline="30000" dirty="0"/>
              <a:t>b</a:t>
            </a:r>
            <a:r>
              <a:rPr lang="en-US" sz="3200" dirty="0"/>
              <a:t>/</a:t>
            </a:r>
            <a:r>
              <a:rPr lang="en-US" sz="3200" baseline="-25000" dirty="0"/>
              <a:t>d </a:t>
            </a:r>
            <a:r>
              <a:rPr lang="en-US" sz="3200" dirty="0"/>
              <a:t>.</a:t>
            </a:r>
          </a:p>
          <a:p>
            <a:pPr marL="0" indent="0">
              <a:buNone/>
            </a:pPr>
            <a:endParaRPr lang="en-US" sz="3200" dirty="0"/>
          </a:p>
          <a:p>
            <a:pPr marL="0" indent="0">
              <a:buNone/>
            </a:pPr>
            <a:r>
              <a:rPr lang="en-US" sz="3200" dirty="0"/>
              <a:t>Theorem 5.4 (Extremes Property of Proportions):</a:t>
            </a:r>
            <a:br>
              <a:rPr lang="en-US" sz="3200" dirty="0"/>
            </a:br>
            <a:r>
              <a:rPr lang="en-US" sz="3200" dirty="0"/>
              <a:t>If the means are interchanged in a proportion, a new proportion is formed. That is, if </a:t>
            </a:r>
            <a:r>
              <a:rPr lang="en-US" sz="3200" baseline="30000" dirty="0"/>
              <a:t>a</a:t>
            </a:r>
            <a:r>
              <a:rPr lang="en-US" sz="3200" dirty="0"/>
              <a:t>/</a:t>
            </a:r>
            <a:r>
              <a:rPr lang="en-US" sz="3200" baseline="-25000" dirty="0"/>
              <a:t>b</a:t>
            </a:r>
            <a:r>
              <a:rPr lang="en-US" sz="3200" dirty="0"/>
              <a:t>= </a:t>
            </a:r>
            <a:r>
              <a:rPr lang="en-US" sz="3200" baseline="30000" dirty="0"/>
              <a:t>c</a:t>
            </a:r>
            <a:r>
              <a:rPr lang="en-US" sz="3200" dirty="0"/>
              <a:t>/</a:t>
            </a:r>
            <a:r>
              <a:rPr lang="en-US" sz="3200" baseline="-25000" dirty="0"/>
              <a:t>d </a:t>
            </a:r>
            <a:r>
              <a:rPr lang="en-US" sz="3200" dirty="0"/>
              <a:t>, then </a:t>
            </a:r>
            <a:r>
              <a:rPr lang="en-US" sz="3200" baseline="30000" dirty="0"/>
              <a:t>d</a:t>
            </a:r>
            <a:r>
              <a:rPr lang="en-US" sz="3200" dirty="0"/>
              <a:t>/</a:t>
            </a:r>
            <a:r>
              <a:rPr lang="en-US" sz="3200" baseline="-25000" dirty="0"/>
              <a:t>b</a:t>
            </a:r>
            <a:r>
              <a:rPr lang="en-US" sz="3200" dirty="0"/>
              <a:t>= </a:t>
            </a:r>
            <a:r>
              <a:rPr lang="en-US" sz="3200" baseline="30000" dirty="0"/>
              <a:t>c</a:t>
            </a:r>
            <a:r>
              <a:rPr lang="en-US" sz="3200" dirty="0"/>
              <a:t>/</a:t>
            </a:r>
            <a:r>
              <a:rPr lang="en-US" sz="3200" baseline="-25000" dirty="0"/>
              <a:t>a </a:t>
            </a:r>
            <a:r>
              <a:rPr lang="en-US" sz="3200" dirty="0"/>
              <a:t>.</a:t>
            </a:r>
          </a:p>
          <a:p>
            <a:pPr marL="0" indent="0">
              <a:buNone/>
            </a:pPr>
            <a:endParaRPr lang="en-US" sz="3200" dirty="0"/>
          </a:p>
        </p:txBody>
      </p:sp>
    </p:spTree>
    <p:extLst>
      <p:ext uri="{BB962C8B-B14F-4D97-AF65-F5344CB8AC3E}">
        <p14:creationId xmlns:p14="http://schemas.microsoft.com/office/powerpoint/2010/main" val="218857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5.1 Ratios and Proportions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358297" y="2552094"/>
            <a:ext cx="9958008" cy="3689049"/>
          </a:xfrm>
        </p:spPr>
        <p:txBody>
          <a:bodyPr>
            <a:normAutofit fontScale="85000" lnSpcReduction="20000"/>
          </a:bodyPr>
          <a:lstStyle/>
          <a:p>
            <a:pPr marL="0" indent="0">
              <a:buNone/>
            </a:pPr>
            <a:r>
              <a:rPr lang="en-US" sz="3300" dirty="0"/>
              <a:t>Theorem 5.5 (Addition Property of Proportions): If the denominators in a proportion are added to their respective numerators, a new proportion is formed. That is, if </a:t>
            </a:r>
            <a:r>
              <a:rPr lang="en-US" sz="3300" baseline="30000" dirty="0"/>
              <a:t>a</a:t>
            </a:r>
            <a:r>
              <a:rPr lang="en-US" sz="3300" dirty="0"/>
              <a:t>/</a:t>
            </a:r>
            <a:r>
              <a:rPr lang="en-US" sz="3300" baseline="-25000" dirty="0"/>
              <a:t>b</a:t>
            </a:r>
            <a:r>
              <a:rPr lang="en-US" sz="3300" dirty="0"/>
              <a:t>= </a:t>
            </a:r>
            <a:r>
              <a:rPr lang="en-US" sz="3300" baseline="30000" dirty="0"/>
              <a:t>c</a:t>
            </a:r>
            <a:r>
              <a:rPr lang="en-US" sz="3300" dirty="0"/>
              <a:t>/</a:t>
            </a:r>
            <a:r>
              <a:rPr lang="en-US" sz="3300" baseline="-25000" dirty="0"/>
              <a:t>d </a:t>
            </a:r>
            <a:r>
              <a:rPr lang="en-US" sz="3300" dirty="0"/>
              <a:t>, then </a:t>
            </a:r>
            <a:r>
              <a:rPr lang="en-US" sz="3300" baseline="30000" dirty="0" err="1"/>
              <a:t>a+b</a:t>
            </a:r>
            <a:r>
              <a:rPr lang="en-US" sz="3300" dirty="0"/>
              <a:t>/</a:t>
            </a:r>
            <a:r>
              <a:rPr lang="en-US" sz="3300" baseline="-25000" dirty="0"/>
              <a:t>b</a:t>
            </a:r>
            <a:r>
              <a:rPr lang="en-US" sz="3300" dirty="0"/>
              <a:t>= </a:t>
            </a:r>
            <a:r>
              <a:rPr lang="en-US" sz="3300" baseline="30000" dirty="0" err="1"/>
              <a:t>c+d</a:t>
            </a:r>
            <a:r>
              <a:rPr lang="en-US" sz="3300" dirty="0"/>
              <a:t>/</a:t>
            </a:r>
            <a:r>
              <a:rPr lang="en-US" sz="3300" baseline="-25000" dirty="0"/>
              <a:t>d </a:t>
            </a:r>
            <a:r>
              <a:rPr lang="en-US" sz="3300" dirty="0"/>
              <a:t>.</a:t>
            </a:r>
          </a:p>
          <a:p>
            <a:pPr marL="0" indent="0">
              <a:buNone/>
            </a:pPr>
            <a:endParaRPr lang="en-US" sz="3300" dirty="0"/>
          </a:p>
          <a:p>
            <a:pPr marL="0" indent="0">
              <a:buNone/>
            </a:pPr>
            <a:r>
              <a:rPr lang="en-US" sz="3300" dirty="0"/>
              <a:t>Theorem 5.6 (Subtraction Property of Proportions): If the denominators in a proportion are subtracted from their respective numerators, a new proportion is formed. That is, if </a:t>
            </a:r>
            <a:r>
              <a:rPr lang="en-US" sz="3300" baseline="30000" dirty="0"/>
              <a:t>a</a:t>
            </a:r>
            <a:r>
              <a:rPr lang="en-US" sz="3300" dirty="0"/>
              <a:t>/</a:t>
            </a:r>
            <a:r>
              <a:rPr lang="en-US" sz="3300" baseline="-25000" dirty="0"/>
              <a:t>b</a:t>
            </a:r>
            <a:r>
              <a:rPr lang="en-US" sz="3300" dirty="0"/>
              <a:t>= </a:t>
            </a:r>
            <a:r>
              <a:rPr lang="en-US" sz="3300" baseline="30000" dirty="0"/>
              <a:t>c</a:t>
            </a:r>
            <a:r>
              <a:rPr lang="en-US" sz="3300" dirty="0"/>
              <a:t>/</a:t>
            </a:r>
            <a:r>
              <a:rPr lang="en-US" sz="3300" baseline="-25000" dirty="0"/>
              <a:t>d </a:t>
            </a:r>
            <a:r>
              <a:rPr lang="en-US" sz="3300" dirty="0"/>
              <a:t>, then </a:t>
            </a:r>
          </a:p>
          <a:p>
            <a:pPr marL="0" indent="0">
              <a:buNone/>
            </a:pPr>
            <a:r>
              <a:rPr lang="en-US" sz="3300" baseline="30000" dirty="0"/>
              <a:t>a </a:t>
            </a:r>
            <a:r>
              <a:rPr lang="en-US" sz="3300" baseline="30000" dirty="0">
                <a:latin typeface="Calibri" panose="020F0502020204030204" pitchFamily="34" charset="0"/>
                <a:cs typeface="Calibri" panose="020F0502020204030204" pitchFamily="34" charset="0"/>
              </a:rPr>
              <a:t> ̶  </a:t>
            </a:r>
            <a:r>
              <a:rPr lang="en-US" sz="3300" baseline="30000" dirty="0"/>
              <a:t>b</a:t>
            </a:r>
            <a:r>
              <a:rPr lang="en-US" sz="3300" dirty="0"/>
              <a:t>/</a:t>
            </a:r>
            <a:r>
              <a:rPr lang="en-US" sz="3300" baseline="-25000" dirty="0"/>
              <a:t>b</a:t>
            </a:r>
            <a:r>
              <a:rPr lang="en-US" sz="3300" dirty="0"/>
              <a:t>= </a:t>
            </a:r>
            <a:r>
              <a:rPr lang="en-US" sz="3300" baseline="30000" dirty="0"/>
              <a:t>c </a:t>
            </a:r>
            <a:r>
              <a:rPr lang="en-US" sz="3300" baseline="30000" dirty="0">
                <a:latin typeface="Calibri" panose="020F0502020204030204" pitchFamily="34" charset="0"/>
                <a:cs typeface="Calibri" panose="020F0502020204030204" pitchFamily="34" charset="0"/>
              </a:rPr>
              <a:t> ̶  </a:t>
            </a:r>
            <a:r>
              <a:rPr lang="en-US" sz="3300" baseline="30000" dirty="0"/>
              <a:t>d</a:t>
            </a:r>
            <a:r>
              <a:rPr lang="en-US" sz="3300" dirty="0"/>
              <a:t>/</a:t>
            </a:r>
            <a:r>
              <a:rPr lang="en-US" sz="3300" baseline="-25000" dirty="0"/>
              <a:t>d </a:t>
            </a:r>
            <a:r>
              <a:rPr lang="en-US" sz="3300" dirty="0"/>
              <a:t>.</a:t>
            </a:r>
          </a:p>
          <a:p>
            <a:pPr marL="0" indent="0">
              <a:buNone/>
            </a:pPr>
            <a:endParaRPr lang="en-US" sz="3200" dirty="0"/>
          </a:p>
        </p:txBody>
      </p:sp>
    </p:spTree>
    <p:extLst>
      <p:ext uri="{BB962C8B-B14F-4D97-AF65-F5344CB8AC3E}">
        <p14:creationId xmlns:p14="http://schemas.microsoft.com/office/powerpoint/2010/main" val="1494558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5.1 Ratios and Proportions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334106" y="2561770"/>
            <a:ext cx="9601196" cy="1565125"/>
          </a:xfrm>
        </p:spPr>
        <p:txBody>
          <a:bodyPr>
            <a:normAutofit/>
          </a:bodyPr>
          <a:lstStyle/>
          <a:p>
            <a:pPr marL="0" indent="0">
              <a:buNone/>
            </a:pPr>
            <a:r>
              <a:rPr lang="en-US" sz="3200" dirty="0"/>
              <a:t>Theorem 5.7: If a, b, c, d, e, and f are numbers satisfying</a:t>
            </a:r>
          </a:p>
          <a:p>
            <a:pPr marL="0" indent="0">
              <a:buNone/>
            </a:pPr>
            <a:r>
              <a:rPr lang="en-US" sz="3200" baseline="30000" dirty="0">
                <a:latin typeface="Calibri" panose="020F0502020204030204" pitchFamily="34" charset="0"/>
                <a:cs typeface="Calibri" panose="020F0502020204030204" pitchFamily="34" charset="0"/>
              </a:rPr>
              <a:t> </a:t>
            </a:r>
            <a:r>
              <a:rPr lang="en-US" sz="3200" baseline="30000" dirty="0"/>
              <a:t>a</a:t>
            </a:r>
            <a:r>
              <a:rPr lang="en-US" sz="3200" dirty="0"/>
              <a:t>/</a:t>
            </a:r>
            <a:r>
              <a:rPr lang="en-US" sz="3200" baseline="-25000" dirty="0"/>
              <a:t>b</a:t>
            </a:r>
            <a:r>
              <a:rPr lang="en-US" sz="3200" dirty="0"/>
              <a:t>= </a:t>
            </a:r>
            <a:r>
              <a:rPr lang="en-US" sz="3200" baseline="30000" dirty="0"/>
              <a:t>c</a:t>
            </a:r>
            <a:r>
              <a:rPr lang="en-US" sz="3200" dirty="0"/>
              <a:t>/</a:t>
            </a:r>
            <a:r>
              <a:rPr lang="en-US" sz="3200" baseline="-25000" dirty="0"/>
              <a:t>d </a:t>
            </a:r>
            <a:r>
              <a:rPr lang="en-US" sz="3200" dirty="0"/>
              <a:t>= </a:t>
            </a:r>
            <a:r>
              <a:rPr lang="en-US" sz="3200" baseline="30000" dirty="0"/>
              <a:t>e</a:t>
            </a:r>
            <a:r>
              <a:rPr lang="en-US" sz="3200" dirty="0"/>
              <a:t>/</a:t>
            </a:r>
            <a:r>
              <a:rPr lang="en-US" sz="3200" baseline="-25000" dirty="0"/>
              <a:t>f </a:t>
            </a:r>
            <a:r>
              <a:rPr lang="en-US" sz="3200" dirty="0"/>
              <a:t>, then </a:t>
            </a:r>
            <a:r>
              <a:rPr lang="en-US" sz="3200" baseline="30000" dirty="0">
                <a:latin typeface="Calibri" panose="020F0502020204030204" pitchFamily="34" charset="0"/>
                <a:cs typeface="Calibri" panose="020F0502020204030204" pitchFamily="34" charset="0"/>
              </a:rPr>
              <a:t> </a:t>
            </a:r>
            <a:r>
              <a:rPr lang="en-US" sz="3200" baseline="30000" dirty="0" err="1"/>
              <a:t>a+c+e</a:t>
            </a:r>
            <a:r>
              <a:rPr lang="en-US" sz="3200" dirty="0"/>
              <a:t>/</a:t>
            </a:r>
            <a:r>
              <a:rPr lang="en-US" sz="3200" baseline="-25000" dirty="0" err="1"/>
              <a:t>b+d+f</a:t>
            </a:r>
            <a:r>
              <a:rPr lang="en-US" sz="3200" baseline="-25000" dirty="0"/>
              <a:t> </a:t>
            </a:r>
            <a:r>
              <a:rPr lang="en-US" sz="3200" dirty="0"/>
              <a:t>= </a:t>
            </a:r>
            <a:r>
              <a:rPr lang="en-US" sz="3200" baseline="30000" dirty="0"/>
              <a:t>a</a:t>
            </a:r>
            <a:r>
              <a:rPr lang="en-US" sz="3200" dirty="0"/>
              <a:t>/</a:t>
            </a:r>
            <a:r>
              <a:rPr lang="en-US" sz="3200" baseline="-25000" dirty="0"/>
              <a:t>b </a:t>
            </a:r>
            <a:r>
              <a:rPr lang="en-US" sz="3200" dirty="0"/>
              <a:t>.</a:t>
            </a:r>
          </a:p>
        </p:txBody>
      </p:sp>
      <p:pic>
        <p:nvPicPr>
          <p:cNvPr id="6146" name="Picture 2" descr="https://i.ytimg.com/vi/tg_aVjOe79g/hqdefault.jpg">
            <a:extLst>
              <a:ext uri="{FF2B5EF4-FFF2-40B4-BE49-F238E27FC236}">
                <a16:creationId xmlns="" xmlns:a16="http://schemas.microsoft.com/office/drawing/2014/main" id="{B8FF5B49-C8B4-4B28-8C15-12209E552A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30" t="57091" r="34236" b="6789"/>
          <a:stretch/>
        </p:blipFill>
        <p:spPr bwMode="auto">
          <a:xfrm>
            <a:off x="4080934" y="4044649"/>
            <a:ext cx="3834190" cy="20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047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5.1 Ratios and Proportions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372811" y="2431142"/>
            <a:ext cx="9601196" cy="3318936"/>
          </a:xfrm>
        </p:spPr>
        <p:txBody>
          <a:bodyPr>
            <a:normAutofit/>
          </a:bodyPr>
          <a:lstStyle/>
          <a:p>
            <a:pPr marL="0" indent="0">
              <a:buNone/>
            </a:pPr>
            <a:r>
              <a:rPr lang="en-US" sz="3200" dirty="0"/>
              <a:t>Definition (Proportional Segments): If the lengths of segments are proportional, the segments are called </a:t>
            </a:r>
            <a:r>
              <a:rPr lang="en-US" sz="3200" b="1" dirty="0"/>
              <a:t>proportional segments</a:t>
            </a:r>
            <a:r>
              <a:rPr lang="en-US" sz="3200" dirty="0"/>
              <a:t>. That is, segments AB and CD are proportional to segments EF and GH when </a:t>
            </a:r>
          </a:p>
          <a:p>
            <a:pPr marL="0" indent="0">
              <a:buNone/>
            </a:pPr>
            <a:r>
              <a:rPr lang="en-US" sz="3200" baseline="30000" dirty="0">
                <a:latin typeface="Calibri" panose="020F0502020204030204" pitchFamily="34" charset="0"/>
                <a:cs typeface="Calibri" panose="020F0502020204030204" pitchFamily="34" charset="0"/>
              </a:rPr>
              <a:t> </a:t>
            </a:r>
            <a:r>
              <a:rPr lang="en-US" sz="3200" baseline="30000" dirty="0"/>
              <a:t>AB</a:t>
            </a:r>
            <a:r>
              <a:rPr lang="en-US" sz="3200" dirty="0"/>
              <a:t>/</a:t>
            </a:r>
            <a:r>
              <a:rPr lang="en-US" sz="3200" baseline="-25000" dirty="0"/>
              <a:t>CD</a:t>
            </a:r>
            <a:r>
              <a:rPr lang="en-US" sz="3200" dirty="0"/>
              <a:t>= </a:t>
            </a:r>
            <a:r>
              <a:rPr lang="en-US" sz="3200" baseline="30000" dirty="0"/>
              <a:t>EF</a:t>
            </a:r>
            <a:r>
              <a:rPr lang="en-US" sz="3200" dirty="0"/>
              <a:t>/</a:t>
            </a:r>
            <a:r>
              <a:rPr lang="en-US" sz="3200" baseline="-25000" dirty="0"/>
              <a:t>GH .</a:t>
            </a:r>
            <a:endParaRPr lang="en-US" sz="3200" dirty="0"/>
          </a:p>
        </p:txBody>
      </p:sp>
    </p:spTree>
    <p:extLst>
      <p:ext uri="{BB962C8B-B14F-4D97-AF65-F5344CB8AC3E}">
        <p14:creationId xmlns:p14="http://schemas.microsoft.com/office/powerpoint/2010/main" val="91981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5.1 Ratios and Proportions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372811" y="2431142"/>
            <a:ext cx="9601196" cy="3318936"/>
          </a:xfrm>
        </p:spPr>
        <p:txBody>
          <a:bodyPr>
            <a:normAutofit/>
          </a:bodyPr>
          <a:lstStyle/>
          <a:p>
            <a:pPr marL="0" indent="0">
              <a:buNone/>
            </a:pPr>
            <a:r>
              <a:rPr lang="en-US" sz="3200" dirty="0"/>
              <a:t>A baseball pitcher gave up 60 earned runs in 180 innings. How many earned runs did he give up every 9 innings. You are calculating the pitchers </a:t>
            </a:r>
            <a:r>
              <a:rPr lang="en-US" sz="3200" i="1" dirty="0"/>
              <a:t>earned run average </a:t>
            </a:r>
            <a:r>
              <a:rPr lang="en-US" sz="3200" dirty="0"/>
              <a:t>(ERA). </a:t>
            </a:r>
          </a:p>
          <a:p>
            <a:pPr marL="0" indent="0">
              <a:buNone/>
            </a:pPr>
            <a:r>
              <a:rPr lang="en-US" sz="3200" dirty="0"/>
              <a:t/>
            </a:r>
            <a:br>
              <a:rPr lang="en-US" sz="3200" dirty="0"/>
            </a:br>
            <a:r>
              <a:rPr lang="en-US" sz="3200" dirty="0"/>
              <a:t>The sides of a triangle are in the ratio of 3:4:5. If the perimeter is 90 cm, find the length of each side.</a:t>
            </a:r>
          </a:p>
        </p:txBody>
      </p:sp>
      <p:sp>
        <p:nvSpPr>
          <p:cNvPr id="4" name="AutoShape 2" descr="Image result for baseball">
            <a:extLst>
              <a:ext uri="{FF2B5EF4-FFF2-40B4-BE49-F238E27FC236}">
                <a16:creationId xmlns="" xmlns:a16="http://schemas.microsoft.com/office/drawing/2014/main" id="{624C3A11-A0B0-4254-98F6-169CF659546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 xmlns:a16="http://schemas.microsoft.com/office/drawing/2014/main" id="{D25851B5-4C25-48D1-940E-7ADEA6AE0367}"/>
              </a:ext>
            </a:extLst>
          </p:cNvPr>
          <p:cNvPicPr>
            <a:picLocks noChangeAspect="1"/>
          </p:cNvPicPr>
          <p:nvPr/>
        </p:nvPicPr>
        <p:blipFill>
          <a:blip r:embed="rId2"/>
          <a:stretch>
            <a:fillRect/>
          </a:stretch>
        </p:blipFill>
        <p:spPr>
          <a:xfrm>
            <a:off x="9714895" y="3511246"/>
            <a:ext cx="1011163" cy="1011163"/>
          </a:xfrm>
          <a:prstGeom prst="rect">
            <a:avLst/>
          </a:prstGeom>
        </p:spPr>
      </p:pic>
    </p:spTree>
    <p:extLst>
      <p:ext uri="{BB962C8B-B14F-4D97-AF65-F5344CB8AC3E}">
        <p14:creationId xmlns:p14="http://schemas.microsoft.com/office/powerpoint/2010/main" val="159939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5.1 Ratios and Proportions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372811" y="2431142"/>
            <a:ext cx="9601196" cy="3318936"/>
          </a:xfrm>
        </p:spPr>
        <p:txBody>
          <a:bodyPr>
            <a:normAutofit/>
          </a:bodyPr>
          <a:lstStyle/>
          <a:p>
            <a:pPr marL="0" indent="0">
              <a:buNone/>
            </a:pPr>
            <a:r>
              <a:rPr lang="en-US" sz="3200" dirty="0"/>
              <a:t>A ranger wants to estimate the number of antelope in a preserve. He catches 58 antelope, tags their ears, and returns them to the preserve. Some time later, he catches 29 antelope and discovers that 7 of them are tagged. Estimate the number of antelope in the preserve.</a:t>
            </a:r>
          </a:p>
        </p:txBody>
      </p:sp>
      <p:pic>
        <p:nvPicPr>
          <p:cNvPr id="12290" name="Picture 2" descr="http://animals.sandiegozoo.org/sites/default/files/2016-09/animals_hero_antelope.jpg">
            <a:extLst>
              <a:ext uri="{FF2B5EF4-FFF2-40B4-BE49-F238E27FC236}">
                <a16:creationId xmlns="" xmlns:a16="http://schemas.microsoft.com/office/drawing/2014/main" id="{21EBB1D1-A013-45B3-8685-5A962F728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3553" y="4900990"/>
            <a:ext cx="2120161" cy="1192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190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5.2 Similar Polygons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497555"/>
            <a:ext cx="9601196" cy="1255047"/>
          </a:xfrm>
        </p:spPr>
        <p:txBody>
          <a:bodyPr>
            <a:noAutofit/>
          </a:bodyPr>
          <a:lstStyle/>
          <a:p>
            <a:pPr marL="0" indent="0">
              <a:buNone/>
            </a:pPr>
            <a:r>
              <a:rPr lang="en-US" sz="3200" dirty="0"/>
              <a:t>Definition: Two polygons are </a:t>
            </a:r>
            <a:r>
              <a:rPr lang="en-US" sz="3200" b="1" dirty="0"/>
              <a:t>similar</a:t>
            </a:r>
            <a:r>
              <a:rPr lang="en-US" sz="3200" dirty="0"/>
              <a:t> if their vertices can be paired in such a way that corresponding angles are congruent and corresponding sides are proportional.</a:t>
            </a:r>
          </a:p>
        </p:txBody>
      </p:sp>
      <p:pic>
        <p:nvPicPr>
          <p:cNvPr id="1026" name="Picture 2" descr="https://www.mathplanet.com/Oldsite/media/43895/similar_polyg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759" y="4077724"/>
            <a:ext cx="4772685" cy="212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5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5.2 Similar Polygons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1718185"/>
          </a:xfrm>
        </p:spPr>
        <p:txBody>
          <a:bodyPr>
            <a:normAutofit/>
          </a:bodyPr>
          <a:lstStyle/>
          <a:p>
            <a:pPr marL="0" indent="0">
              <a:buNone/>
            </a:pPr>
            <a:r>
              <a:rPr lang="en-US" sz="3200" dirty="0"/>
              <a:t>Postulate 5.1 (AAA or Angle-Angle-Angle): Two triangles are similar if three angles of one triangle are congruent to the corresponding three angles of another triangle. </a:t>
            </a:r>
          </a:p>
        </p:txBody>
      </p:sp>
      <p:sp>
        <p:nvSpPr>
          <p:cNvPr id="4" name="AutoShape 2" descr="Image result for similar triangles"/>
          <p:cNvSpPr>
            <a:spLocks noChangeAspect="1" noChangeArrowheads="1"/>
          </p:cNvSpPr>
          <p:nvPr/>
        </p:nvSpPr>
        <p:spPr bwMode="auto">
          <a:xfrm>
            <a:off x="155575" y="-762000"/>
            <a:ext cx="36957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5" descr="Image result for similar triangles"/>
          <p:cNvSpPr>
            <a:spLocks noChangeAspect="1" noChangeArrowheads="1"/>
          </p:cNvSpPr>
          <p:nvPr/>
        </p:nvSpPr>
        <p:spPr bwMode="auto">
          <a:xfrm>
            <a:off x="307975" y="-609600"/>
            <a:ext cx="36957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Image result for similar triangles"/>
          <p:cNvSpPr>
            <a:spLocks noChangeAspect="1" noChangeArrowheads="1"/>
          </p:cNvSpPr>
          <p:nvPr/>
        </p:nvSpPr>
        <p:spPr bwMode="auto">
          <a:xfrm>
            <a:off x="460375" y="-457200"/>
            <a:ext cx="36957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Image result for similar triang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1" descr="Image result for similar triangles"/>
          <p:cNvSpPr>
            <a:spLocks noChangeAspect="1" noChangeArrowheads="1"/>
          </p:cNvSpPr>
          <p:nvPr/>
        </p:nvSpPr>
        <p:spPr bwMode="auto">
          <a:xfrm>
            <a:off x="155575" y="-571500"/>
            <a:ext cx="259080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50" name="Picture 14" descr="http://www.moomoomath.com/similar_triang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675" y="4136450"/>
            <a:ext cx="4251366" cy="202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29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5.2 Similar Polygons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1730060"/>
          </a:xfrm>
        </p:spPr>
        <p:txBody>
          <a:bodyPr>
            <a:normAutofit/>
          </a:bodyPr>
          <a:lstStyle/>
          <a:p>
            <a:pPr marL="0" indent="0">
              <a:buNone/>
            </a:pPr>
            <a:r>
              <a:rPr lang="en-US" sz="3200" dirty="0"/>
              <a:t>Theorem 5.8 (AA or Angle-Angle): Two triangles are similar if two angles of one triangle are congruent to the corresponding two angles of the other triangle.</a:t>
            </a:r>
          </a:p>
        </p:txBody>
      </p:sp>
      <p:pic>
        <p:nvPicPr>
          <p:cNvPr id="18434" name="Picture 2" descr="https://mathbitsnotebook.com/Geometry/Similarity/AAtr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805" y="4120252"/>
            <a:ext cx="3347645" cy="203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72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5.1 Ratios and Proportions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2" y="2523065"/>
            <a:ext cx="9919303" cy="3621317"/>
          </a:xfrm>
        </p:spPr>
        <p:txBody>
          <a:bodyPr>
            <a:normAutofit fontScale="92500" lnSpcReduction="20000"/>
          </a:bodyPr>
          <a:lstStyle/>
          <a:p>
            <a:pPr marL="0" indent="0">
              <a:buNone/>
            </a:pPr>
            <a:r>
              <a:rPr lang="en-US" sz="3200" dirty="0"/>
              <a:t>Definition: The </a:t>
            </a:r>
            <a:r>
              <a:rPr lang="en-US" sz="3200" b="1" dirty="0"/>
              <a:t>ratio</a:t>
            </a:r>
            <a:r>
              <a:rPr lang="en-US" sz="3200" dirty="0"/>
              <a:t> of one number a to another number b, </a:t>
            </a:r>
            <a:br>
              <a:rPr lang="en-US" sz="3200" dirty="0"/>
            </a:br>
            <a:r>
              <a:rPr lang="en-US" sz="3200" dirty="0"/>
              <a:t>b ≠ 0, can be expressed as the fraction a/b. The ratio a to b is sometimes also written as a:b and read “a is to b” or “a to b”.</a:t>
            </a:r>
          </a:p>
          <a:p>
            <a:pPr marL="0" indent="0">
              <a:buNone/>
            </a:pPr>
            <a:endParaRPr lang="en-US" sz="3200" dirty="0"/>
          </a:p>
          <a:p>
            <a:pPr marL="0" indent="0">
              <a:buNone/>
            </a:pPr>
            <a:r>
              <a:rPr lang="en-US" sz="3200" dirty="0"/>
              <a:t>Examples: 	36 students to 2 teachers		 	15 hits in 50 at bats</a:t>
            </a:r>
            <a:br>
              <a:rPr lang="en-US" sz="3200" dirty="0"/>
            </a:br>
            <a:r>
              <a:rPr lang="en-US" sz="3200" dirty="0"/>
              <a:t>				1500 miles in 2.5 hours			12 boys and 17 girls</a:t>
            </a:r>
            <a:br>
              <a:rPr lang="en-US" sz="3200" dirty="0"/>
            </a:br>
            <a:r>
              <a:rPr lang="en-US" sz="3200" dirty="0"/>
              <a:t>				155 miles on 3 gallons of gas	 3 pennies &amp; 4 dimes</a:t>
            </a:r>
            <a:br>
              <a:rPr lang="en-US" sz="3200" dirty="0"/>
            </a:br>
            <a:r>
              <a:rPr lang="en-US" sz="3200" dirty="0"/>
              <a:t>				$8.98 for 4 pounds of steak</a:t>
            </a:r>
          </a:p>
        </p:txBody>
      </p:sp>
    </p:spTree>
    <p:extLst>
      <p:ext uri="{BB962C8B-B14F-4D97-AF65-F5344CB8AC3E}">
        <p14:creationId xmlns:p14="http://schemas.microsoft.com/office/powerpoint/2010/main" val="1836942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5.2 Similar Polygons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780034"/>
          </a:xfrm>
        </p:spPr>
        <p:txBody>
          <a:bodyPr>
            <a:normAutofit/>
          </a:bodyPr>
          <a:lstStyle/>
          <a:p>
            <a:pPr marL="0" indent="0">
              <a:buNone/>
            </a:pPr>
            <a:r>
              <a:rPr lang="en-US" sz="3200" dirty="0"/>
              <a:t>Find the missing lengths.</a:t>
            </a:r>
          </a:p>
        </p:txBody>
      </p:sp>
      <p:pic>
        <p:nvPicPr>
          <p:cNvPr id="16386" name="Picture 2" descr="https://d2gne97vdumgn3.cloudfront.net/api/file/hLpEQAFRsqSeIPQQLm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614" y="3288005"/>
            <a:ext cx="3625347" cy="253090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similar triang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0" name="Picture 6" descr="https://www.math10.com/en/geometry/similar-triangles/ex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978" y="3385930"/>
            <a:ext cx="5438775"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482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5.2 Similar Polygons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780034"/>
          </a:xfrm>
        </p:spPr>
        <p:txBody>
          <a:bodyPr>
            <a:normAutofit/>
          </a:bodyPr>
          <a:lstStyle/>
          <a:p>
            <a:pPr marL="0" indent="0">
              <a:buNone/>
            </a:pPr>
            <a:r>
              <a:rPr lang="en-US" sz="3200" dirty="0"/>
              <a:t>Find the missing lengths.</a:t>
            </a:r>
          </a:p>
        </p:txBody>
      </p:sp>
      <p:sp>
        <p:nvSpPr>
          <p:cNvPr id="4" name="AutoShape 4" descr="Image result for similar triang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0" name="Picture 2" descr="https://i.stack.imgur.com/bHp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485" y="3097524"/>
            <a:ext cx="5017237" cy="284673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india.snapwiz.com/content/courseImages/3/simexsol.png">
            <a:extLst>
              <a:ext uri="{FF2B5EF4-FFF2-40B4-BE49-F238E27FC236}">
                <a16:creationId xmlns="" xmlns:a16="http://schemas.microsoft.com/office/drawing/2014/main" id="{A12CD5DF-61DC-4995-A5EA-94B6B9812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562" y="3257181"/>
            <a:ext cx="5817021" cy="179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586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5.2 Similar Polygons</a:t>
            </a:r>
          </a:p>
        </p:txBody>
      </p:sp>
      <p:pic>
        <p:nvPicPr>
          <p:cNvPr id="15362" name="Picture 2" descr="https://www.math10.com/en/geometry/similar-triangles/ex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456" y="3021588"/>
            <a:ext cx="3179789" cy="217285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mathbitsnotebook.com/Geometry/Similarity/stra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009" y="2855332"/>
            <a:ext cx="3151145" cy="2699284"/>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s://twominutetutorials.wikispaces.com/file/view/triblue4.gif/62310184/triblue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8930" y="3021587"/>
            <a:ext cx="2724584" cy="208480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259776" y="2448548"/>
            <a:ext cx="9601196" cy="3318936"/>
          </a:xfrm>
        </p:spPr>
        <p:txBody>
          <a:bodyPr/>
          <a:lstStyle/>
          <a:p>
            <a:r>
              <a:rPr lang="en-US" dirty="0" smtClean="0"/>
              <a:t>Solve for x.</a:t>
            </a:r>
            <a:endParaRPr lang="en-US" dirty="0"/>
          </a:p>
        </p:txBody>
      </p:sp>
    </p:spTree>
    <p:extLst>
      <p:ext uri="{BB962C8B-B14F-4D97-AF65-F5344CB8AC3E}">
        <p14:creationId xmlns:p14="http://schemas.microsoft.com/office/powerpoint/2010/main" val="1900820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5.2 Similar Polygons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582396" cy="1385676"/>
          </a:xfrm>
        </p:spPr>
        <p:txBody>
          <a:bodyPr>
            <a:noAutofit/>
          </a:bodyPr>
          <a:lstStyle/>
          <a:p>
            <a:pPr marL="0" indent="0">
              <a:buNone/>
            </a:pPr>
            <a:r>
              <a:rPr lang="en-US" sz="3200" dirty="0"/>
              <a:t>Theorem 5.9: If </a:t>
            </a:r>
            <a:r>
              <a:rPr lang="en-US" sz="3200" dirty="0">
                <a:latin typeface="Calibri"/>
                <a:cs typeface="Calibri"/>
              </a:rPr>
              <a:t>∆ABC      ∆DEF, then ∆ABC ~ ∆DEF.</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944397615"/>
              </p:ext>
            </p:extLst>
          </p:nvPr>
        </p:nvGraphicFramePr>
        <p:xfrm>
          <a:off x="5099876" y="2722645"/>
          <a:ext cx="232146" cy="281811"/>
        </p:xfrm>
        <a:graphic>
          <a:graphicData uri="http://schemas.openxmlformats.org/presentationml/2006/ole">
            <mc:AlternateContent xmlns:mc="http://schemas.openxmlformats.org/markup-compatibility/2006">
              <mc:Choice xmlns:v="urn:schemas-microsoft-com:vml" Requires="v">
                <p:oleObj spid="_x0000_s2074" name="Equation" r:id="rId3" imgW="139680" imgH="126720" progId="Equation.3">
                  <p:embed/>
                </p:oleObj>
              </mc:Choice>
              <mc:Fallback>
                <p:oleObj name="Equation" r:id="rId3" imgW="139680" imgH="126720" progId="Equation.3">
                  <p:embed/>
                  <p:pic>
                    <p:nvPicPr>
                      <p:cNvPr id="0" name=""/>
                      <p:cNvPicPr/>
                      <p:nvPr/>
                    </p:nvPicPr>
                    <p:blipFill>
                      <a:blip r:embed="rId4"/>
                      <a:stretch>
                        <a:fillRect/>
                      </a:stretch>
                    </p:blipFill>
                    <p:spPr>
                      <a:xfrm>
                        <a:off x="5099876" y="2722645"/>
                        <a:ext cx="232146" cy="281811"/>
                      </a:xfrm>
                      <a:prstGeom prst="rect">
                        <a:avLst/>
                      </a:prstGeom>
                    </p:spPr>
                  </p:pic>
                </p:oleObj>
              </mc:Fallback>
            </mc:AlternateContent>
          </a:graphicData>
        </a:graphic>
      </p:graphicFrame>
      <p:pic>
        <p:nvPicPr>
          <p:cNvPr id="20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155" y="3298372"/>
            <a:ext cx="4485286" cy="224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descr="http://mmstcmracre.weebly.com/uploads/8/9/1/5/8915735/6503717_ori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0116" y="3493139"/>
            <a:ext cx="4810125"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858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5.2 Similar Polygons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1492554"/>
          </a:xfrm>
        </p:spPr>
        <p:txBody>
          <a:bodyPr>
            <a:normAutofit lnSpcReduction="10000"/>
          </a:bodyPr>
          <a:lstStyle/>
          <a:p>
            <a:pPr marL="0" indent="0">
              <a:buNone/>
            </a:pPr>
            <a:r>
              <a:rPr lang="en-US" sz="3200" dirty="0">
                <a:latin typeface="+mj-lt"/>
              </a:rPr>
              <a:t>Theorem 5.10 (Transitive Law for Similar Triangles):</a:t>
            </a:r>
            <a:br>
              <a:rPr lang="en-US" sz="3200" dirty="0">
                <a:latin typeface="+mj-lt"/>
              </a:rPr>
            </a:br>
            <a:r>
              <a:rPr lang="en-US" sz="3200" dirty="0">
                <a:latin typeface="+mj-lt"/>
              </a:rPr>
              <a:t>If </a:t>
            </a:r>
            <a:r>
              <a:rPr lang="en-US" sz="3200" dirty="0">
                <a:latin typeface="+mj-lt"/>
                <a:cs typeface="Calibri"/>
              </a:rPr>
              <a:t>∆ABC ~ ∆DEF and ∆DEF ~ ∆GHI , then </a:t>
            </a:r>
            <a:br>
              <a:rPr lang="en-US" sz="3200" dirty="0">
                <a:latin typeface="+mj-lt"/>
                <a:cs typeface="Calibri"/>
              </a:rPr>
            </a:br>
            <a:r>
              <a:rPr lang="en-US" sz="3200" dirty="0">
                <a:latin typeface="+mj-lt"/>
                <a:cs typeface="Calibri"/>
              </a:rPr>
              <a:t>∆ABC ~ ∆GHI.</a:t>
            </a:r>
            <a:endParaRPr lang="en-US" sz="3200" dirty="0">
              <a:latin typeface="+mj-lt"/>
            </a:endParaRPr>
          </a:p>
          <a:p>
            <a:pPr marL="0" indent="0">
              <a:buNone/>
            </a:pPr>
            <a:endParaRPr lang="en-US" dirty="0"/>
          </a:p>
          <a:p>
            <a:pPr marL="0" indent="0">
              <a:buNone/>
            </a:pP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721" y="4027836"/>
            <a:ext cx="6301591"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93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5.2 Similar Polygons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1540055"/>
          </a:xfrm>
        </p:spPr>
        <p:txBody>
          <a:bodyPr/>
          <a:lstStyle/>
          <a:p>
            <a:pPr marL="0" indent="0">
              <a:buNone/>
            </a:pPr>
            <a:r>
              <a:rPr lang="en-US" dirty="0"/>
              <a:t>Theorem 5.11 (Triangle Proportionality Theorem):</a:t>
            </a:r>
            <a:br>
              <a:rPr lang="en-US" dirty="0"/>
            </a:br>
            <a:r>
              <a:rPr lang="en-US" dirty="0"/>
              <a:t>A line parallel to one side of a triangle that intersects the other two sides divides the two sides into proportional segments.</a:t>
            </a:r>
          </a:p>
          <a:p>
            <a:pPr marL="0" indent="0">
              <a:buNone/>
            </a:pPr>
            <a:endParaRPr lang="en-US" dirty="0"/>
          </a:p>
        </p:txBody>
      </p:sp>
      <p:pic>
        <p:nvPicPr>
          <p:cNvPr id="15366" name="Picture 6" descr="http://cdn-4.analyzemath.com/Geometry/similar_tri_problems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211" y="3368241"/>
            <a:ext cx="2369085" cy="282860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triangle proportionality theor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625" y="3670573"/>
            <a:ext cx="2338242" cy="233824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379" y="3721733"/>
            <a:ext cx="2520685" cy="2235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348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5.2 Similar Polygons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82534" y="2363188"/>
            <a:ext cx="9697189" cy="1365663"/>
          </a:xfrm>
        </p:spPr>
        <p:txBody>
          <a:bodyPr>
            <a:normAutofit/>
          </a:bodyPr>
          <a:lstStyle/>
          <a:p>
            <a:pPr marL="0" indent="0">
              <a:buNone/>
            </a:pPr>
            <a:r>
              <a:rPr lang="en-US" sz="3200" dirty="0"/>
              <a:t>Construction 5.1: Construct a segment proportional to three given line segments.</a:t>
            </a:r>
          </a:p>
          <a:p>
            <a:pPr marL="0" indent="0">
              <a:buNone/>
            </a:pPr>
            <a:endParaRPr lang="en-US" dirty="0"/>
          </a:p>
          <a:p>
            <a:pPr marL="0" indent="0">
              <a:buNone/>
            </a:pPr>
            <a:endParaRPr lang="en-US" dirty="0"/>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36" t="14717" r="3290" b="4417"/>
          <a:stretch/>
        </p:blipFill>
        <p:spPr bwMode="auto">
          <a:xfrm>
            <a:off x="5830786" y="2972185"/>
            <a:ext cx="4590919" cy="3238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216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5.2 Similar Polygons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1718185"/>
          </a:xfrm>
        </p:spPr>
        <p:txBody>
          <a:bodyPr>
            <a:normAutofit/>
          </a:bodyPr>
          <a:lstStyle/>
          <a:p>
            <a:pPr marL="0" indent="0">
              <a:buNone/>
            </a:pPr>
            <a:r>
              <a:rPr lang="en-US" sz="3200" dirty="0"/>
              <a:t>Theorem 5.12 (Triangle Angle-Bisector Theorem): The bisector of one angle of a triangle divides the opposite side into segments that are proportional to the other two sides.</a:t>
            </a:r>
          </a:p>
          <a:p>
            <a:pPr marL="0" indent="0">
              <a:buNone/>
            </a:pPr>
            <a:endParaRPr lang="en-US" dirty="0"/>
          </a:p>
          <a:p>
            <a:pPr marL="0" indent="0">
              <a:buNone/>
            </a:pPr>
            <a:endParaRPr lang="en-US" dirty="0"/>
          </a:p>
        </p:txBody>
      </p:sp>
      <p:pic>
        <p:nvPicPr>
          <p:cNvPr id="22530" name="Picture 2" descr="https://www.varsitytutors.com/assets/vt-hotmath-legacy/hotmath_help/topics/triangle-angle-bisector-theorem/triangle-angle-bisector-theorem-image0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372" y="4108902"/>
            <a:ext cx="2706378" cy="2069583"/>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175" y="4111560"/>
            <a:ext cx="27717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314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5.2 Similar Polygons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1255047"/>
          </a:xfrm>
        </p:spPr>
        <p:txBody>
          <a:bodyPr>
            <a:normAutofit/>
          </a:bodyPr>
          <a:lstStyle/>
          <a:p>
            <a:pPr marL="0" indent="0">
              <a:buNone/>
            </a:pPr>
            <a:r>
              <a:rPr lang="en-US" sz="3200" dirty="0"/>
              <a:t>Construction 5.2: Construct a polygon similar to a given polygon.</a:t>
            </a:r>
          </a:p>
          <a:p>
            <a:pPr marL="0" indent="0">
              <a:buNone/>
            </a:pP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875" y="3352549"/>
            <a:ext cx="6039321" cy="275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94708" y="3905694"/>
            <a:ext cx="1520042" cy="2031325"/>
          </a:xfrm>
          <a:prstGeom prst="rect">
            <a:avLst/>
          </a:prstGeom>
          <a:noFill/>
        </p:spPr>
        <p:txBody>
          <a:bodyPr wrap="square" rtlCol="0">
            <a:spAutoFit/>
          </a:bodyPr>
          <a:lstStyle/>
          <a:p>
            <a:r>
              <a:rPr lang="en-US" dirty="0"/>
              <a:t>Hint: Triangulate the polygon, then copy two </a:t>
            </a:r>
            <a:r>
              <a:rPr lang="en-US" dirty="0" smtClean="0"/>
              <a:t>angles from each triangle.</a:t>
            </a:r>
            <a:endParaRPr lang="en-US" dirty="0"/>
          </a:p>
          <a:p>
            <a:endParaRPr lang="en-US" dirty="0"/>
          </a:p>
        </p:txBody>
      </p:sp>
    </p:spTree>
    <p:extLst>
      <p:ext uri="{BB962C8B-B14F-4D97-AF65-F5344CB8AC3E}">
        <p14:creationId xmlns:p14="http://schemas.microsoft.com/office/powerpoint/2010/main" val="123100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5.2 Similar Polygons</a:t>
            </a:r>
          </a:p>
        </p:txBody>
      </p:sp>
      <p:sp>
        <p:nvSpPr>
          <p:cNvPr id="4" name="Content Placeholder 3"/>
          <p:cNvSpPr>
            <a:spLocks noGrp="1"/>
          </p:cNvSpPr>
          <p:nvPr>
            <p:ph idx="1"/>
          </p:nvPr>
        </p:nvSpPr>
        <p:spPr/>
        <p:txBody>
          <a:bodyPr>
            <a:normAutofit/>
          </a:bodyPr>
          <a:lstStyle/>
          <a:p>
            <a:pPr marL="0" indent="0">
              <a:buNone/>
            </a:pPr>
            <a:r>
              <a:rPr lang="en-US" sz="3200" dirty="0"/>
              <a:t>Use similar triangles to find the height of the tree to the nearest tenth of a foot.</a:t>
            </a:r>
          </a:p>
        </p:txBody>
      </p:sp>
      <p:pic>
        <p:nvPicPr>
          <p:cNvPr id="19458" name="Picture 2" descr="https://upload.wikimedia.org/wikipedia/commons/thumb/b/bf/Angles_in_Triangles_Example_6.png/500px-Angles_in_Triangles_Example_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136" y="3574472"/>
            <a:ext cx="6175168" cy="2470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66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3B6A61-09EF-4615-B3A8-E02D78D01E5C}"/>
              </a:ext>
            </a:extLst>
          </p:cNvPr>
          <p:cNvSpPr>
            <a:spLocks noGrp="1"/>
          </p:cNvSpPr>
          <p:nvPr>
            <p:ph type="title"/>
          </p:nvPr>
        </p:nvSpPr>
        <p:spPr/>
        <p:txBody>
          <a:bodyPr/>
          <a:lstStyle/>
          <a:p>
            <a:r>
              <a:rPr lang="en-US" dirty="0"/>
              <a:t>5.1 Ratios and Proportions</a:t>
            </a:r>
          </a:p>
        </p:txBody>
      </p:sp>
      <p:sp>
        <p:nvSpPr>
          <p:cNvPr id="3" name="Content Placeholder 2">
            <a:extLst>
              <a:ext uri="{FF2B5EF4-FFF2-40B4-BE49-F238E27FC236}">
                <a16:creationId xmlns="" xmlns:a16="http://schemas.microsoft.com/office/drawing/2014/main" id="{539B4D7B-CDE7-4116-9EE4-4783CF5A8AC8}"/>
              </a:ext>
            </a:extLst>
          </p:cNvPr>
          <p:cNvSpPr>
            <a:spLocks noGrp="1"/>
          </p:cNvSpPr>
          <p:nvPr>
            <p:ph idx="1"/>
          </p:nvPr>
        </p:nvSpPr>
        <p:spPr/>
        <p:txBody>
          <a:bodyPr>
            <a:normAutofit/>
          </a:bodyPr>
          <a:lstStyle/>
          <a:p>
            <a:pPr marL="0" indent="0">
              <a:buNone/>
            </a:pPr>
            <a:r>
              <a:rPr lang="en-US" sz="3200" dirty="0"/>
              <a:t>Simplify each ratio.</a:t>
            </a:r>
          </a:p>
        </p:txBody>
      </p:sp>
      <p:pic>
        <p:nvPicPr>
          <p:cNvPr id="1026" name="Picture 2" descr="https://www.wikihow.com/images/thumb/7/70/Calculate-Ratios-Step-2-Version-4.jpg/aid2275039-v4-728px-Calculate-Ratios-Step-2-Version-4.jpg">
            <a:extLst>
              <a:ext uri="{FF2B5EF4-FFF2-40B4-BE49-F238E27FC236}">
                <a16:creationId xmlns="" xmlns:a16="http://schemas.microsoft.com/office/drawing/2014/main" id="{D4A7C234-44F9-40ED-89D1-B57A8F213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225" y="3526971"/>
            <a:ext cx="2491417" cy="186856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ratios">
            <a:extLst>
              <a:ext uri="{FF2B5EF4-FFF2-40B4-BE49-F238E27FC236}">
                <a16:creationId xmlns="" xmlns:a16="http://schemas.microsoft.com/office/drawing/2014/main" id="{8808118F-57E3-4A8F-8AE0-D33F9B25A97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 xmlns:a16="http://schemas.microsoft.com/office/drawing/2014/main" id="{8341A9B0-8F3A-42A0-89ED-FE8E41E332C0}"/>
              </a:ext>
            </a:extLst>
          </p:cNvPr>
          <p:cNvPicPr>
            <a:picLocks noChangeAspect="1"/>
          </p:cNvPicPr>
          <p:nvPr/>
        </p:nvPicPr>
        <p:blipFill>
          <a:blip r:embed="rId3"/>
          <a:stretch>
            <a:fillRect/>
          </a:stretch>
        </p:blipFill>
        <p:spPr>
          <a:xfrm>
            <a:off x="4754939" y="3277997"/>
            <a:ext cx="6431998" cy="2334193"/>
          </a:xfrm>
          <a:prstGeom prst="rect">
            <a:avLst/>
          </a:prstGeom>
        </p:spPr>
      </p:pic>
    </p:spTree>
    <p:extLst>
      <p:ext uri="{BB962C8B-B14F-4D97-AF65-F5344CB8AC3E}">
        <p14:creationId xmlns:p14="http://schemas.microsoft.com/office/powerpoint/2010/main" val="4114988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5.2 Similar Polygons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1255047"/>
          </a:xfrm>
        </p:spPr>
        <p:txBody>
          <a:bodyPr>
            <a:normAutofit/>
          </a:bodyPr>
          <a:lstStyle/>
          <a:p>
            <a:pPr marL="0" indent="0">
              <a:buNone/>
            </a:pPr>
            <a:r>
              <a:rPr lang="en-US" sz="3200" dirty="0"/>
              <a:t>Use similar triangles to find the distance across the river to the nearest tenth of a foot. </a:t>
            </a:r>
          </a:p>
        </p:txBody>
      </p:sp>
      <p:pic>
        <p:nvPicPr>
          <p:cNvPr id="20482" name="Picture 2" descr="https://mgh-images.s3.amazonaws.com/9781285965840/13499-6.7-77EE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0665" y="3600264"/>
            <a:ext cx="5093319" cy="258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561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5.3 Properties of Right Triangles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331026" y="2343183"/>
            <a:ext cx="9601196" cy="1694434"/>
          </a:xfrm>
        </p:spPr>
        <p:txBody>
          <a:bodyPr>
            <a:normAutofit/>
          </a:bodyPr>
          <a:lstStyle/>
          <a:p>
            <a:pPr marL="0" indent="0">
              <a:buNone/>
            </a:pPr>
            <a:r>
              <a:rPr lang="en-US" sz="3200" dirty="0"/>
              <a:t>Theorem 5.13: The altitude from the right angle to the hypotenuse in a right triangle forms two right triangles that are similar to each other and to the original triangle.</a:t>
            </a:r>
          </a:p>
        </p:txBody>
      </p:sp>
      <p:pic>
        <p:nvPicPr>
          <p:cNvPr id="25602" name="Picture 2" descr="http://images.slideplayer.com/25/7753901/slides/slide_2.jpg"/>
          <p:cNvPicPr>
            <a:picLocks noChangeAspect="1" noChangeArrowheads="1"/>
          </p:cNvPicPr>
          <p:nvPr/>
        </p:nvPicPr>
        <p:blipFill rotWithShape="1">
          <a:blip r:embed="rId2">
            <a:extLst>
              <a:ext uri="{28A0092B-C50C-407E-A947-70E740481C1C}">
                <a14:useLocalDpi xmlns:a14="http://schemas.microsoft.com/office/drawing/2010/main" val="0"/>
              </a:ext>
            </a:extLst>
          </a:blip>
          <a:srcRect l="1156" t="45735" r="3390" b="13399"/>
          <a:stretch/>
        </p:blipFill>
        <p:spPr bwMode="auto">
          <a:xfrm>
            <a:off x="2386941" y="3906853"/>
            <a:ext cx="7101444" cy="228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160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5.3 Properties of Right Triangles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307275" y="2319432"/>
            <a:ext cx="9926781" cy="1682552"/>
          </a:xfrm>
        </p:spPr>
        <p:txBody>
          <a:bodyPr>
            <a:normAutofit/>
          </a:bodyPr>
          <a:lstStyle/>
          <a:p>
            <a:pPr marL="0" indent="0">
              <a:buNone/>
            </a:pPr>
            <a:r>
              <a:rPr lang="en-US" sz="3200" dirty="0"/>
              <a:t>Corollary 5.14: The altitude from the right angle to the hypotenuse in a right triangle is the geometric mean or mean proportional between the segments of the hypotenuse. </a:t>
            </a:r>
          </a:p>
        </p:txBody>
      </p:sp>
      <p:pic>
        <p:nvPicPr>
          <p:cNvPr id="26626" name="Picture 2" descr="http://images.slideplayer.com/18/6185336/slides/slide_3.jpg"/>
          <p:cNvPicPr>
            <a:picLocks noChangeAspect="1" noChangeArrowheads="1"/>
          </p:cNvPicPr>
          <p:nvPr/>
        </p:nvPicPr>
        <p:blipFill rotWithShape="1">
          <a:blip r:embed="rId2">
            <a:extLst>
              <a:ext uri="{28A0092B-C50C-407E-A947-70E740481C1C}">
                <a14:useLocalDpi xmlns:a14="http://schemas.microsoft.com/office/drawing/2010/main" val="0"/>
              </a:ext>
            </a:extLst>
          </a:blip>
          <a:srcRect t="32575" b="12360"/>
          <a:stretch/>
        </p:blipFill>
        <p:spPr bwMode="auto">
          <a:xfrm>
            <a:off x="3326287" y="3895105"/>
            <a:ext cx="5549665" cy="229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165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5.3 Properties of Right Triangles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950026" y="2556932"/>
            <a:ext cx="10343407" cy="2086320"/>
          </a:xfrm>
        </p:spPr>
        <p:txBody>
          <a:bodyPr>
            <a:normAutofit/>
          </a:bodyPr>
          <a:lstStyle/>
          <a:p>
            <a:pPr marL="0" indent="0">
              <a:buNone/>
            </a:pPr>
            <a:r>
              <a:rPr lang="en-US" sz="3200" dirty="0"/>
              <a:t>Corollary 5.15: If the altitude is drawn from the right angle to the hypotenuse in a right triangle, then each leg is the geometric mean or mean proportional between the hypotenuse and the segment of the hypotenuse adjacent to the leg.</a:t>
            </a:r>
          </a:p>
        </p:txBody>
      </p:sp>
      <p:pic>
        <p:nvPicPr>
          <p:cNvPr id="27650" name="Picture 2" descr="http://moodle.tbaisd.org/pluginfile.php/68848/mod_book/chapter/50864/LegGeomMe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180" y="4138076"/>
            <a:ext cx="276225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112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5.3 Properties of Right Triangles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1"/>
            <a:ext cx="9601196" cy="1195671"/>
          </a:xfrm>
        </p:spPr>
        <p:txBody>
          <a:bodyPr>
            <a:noAutofit/>
          </a:bodyPr>
          <a:lstStyle/>
          <a:p>
            <a:pPr marL="0" indent="0">
              <a:buNone/>
            </a:pPr>
            <a:r>
              <a:rPr lang="en-US" sz="3200" dirty="0"/>
              <a:t>Theorem 5.16: The median from the right angle in a right triangle is one-half the length of the hypotenuse.</a:t>
            </a:r>
          </a:p>
        </p:txBody>
      </p:sp>
      <p:pic>
        <p:nvPicPr>
          <p:cNvPr id="28676" name="Picture 4" descr="https://www.cut-the-knot.org/Curriculum/Geometry/GeoGebra/IMO1959-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791" y="3574473"/>
            <a:ext cx="4981732" cy="250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955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5.3 Properties of Right Triangles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1065042"/>
          </a:xfrm>
        </p:spPr>
        <p:txBody>
          <a:bodyPr>
            <a:normAutofit/>
          </a:bodyPr>
          <a:lstStyle/>
          <a:p>
            <a:pPr marL="0" indent="0">
              <a:buNone/>
            </a:pPr>
            <a:r>
              <a:rPr lang="en-US" sz="3200" dirty="0"/>
              <a:t>Solve the following right triangles for the missing lengths.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045" y="3073977"/>
            <a:ext cx="2713835" cy="1486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404" y="3073977"/>
            <a:ext cx="2962751" cy="1996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93612" y="5111234"/>
            <a:ext cx="3016333" cy="369332"/>
          </a:xfrm>
          <a:prstGeom prst="rect">
            <a:avLst/>
          </a:prstGeom>
          <a:noFill/>
        </p:spPr>
        <p:txBody>
          <a:bodyPr wrap="square" rtlCol="0">
            <a:spAutoFit/>
          </a:bodyPr>
          <a:lstStyle/>
          <a:p>
            <a:r>
              <a:rPr lang="en-US" dirty="0"/>
              <a:t>Note: Segment AB is a median.</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211" y="3085234"/>
            <a:ext cx="2643899" cy="168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1629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5.3 Properties of Right Triangles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1065042"/>
          </a:xfrm>
        </p:spPr>
        <p:txBody>
          <a:bodyPr>
            <a:normAutofit/>
          </a:bodyPr>
          <a:lstStyle/>
          <a:p>
            <a:pPr marL="0" indent="0">
              <a:buNone/>
            </a:pPr>
            <a:r>
              <a:rPr lang="en-US" sz="3200" dirty="0"/>
              <a:t>Solve the following right triangles for the missing lengths.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792" y="3449040"/>
            <a:ext cx="3073730" cy="207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908" y="3449040"/>
            <a:ext cx="3030560" cy="207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667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5.4 The Pythagorean Theorem</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1445052"/>
          </a:xfrm>
        </p:spPr>
        <p:txBody>
          <a:bodyPr>
            <a:noAutofit/>
          </a:bodyPr>
          <a:lstStyle/>
          <a:p>
            <a:pPr marL="0" indent="0">
              <a:buNone/>
            </a:pPr>
            <a:r>
              <a:rPr lang="en-US" sz="3200" dirty="0"/>
              <a:t>Theorem 5.17 (The Pythagorean Theorem): In a right triangle, the square of the length of the hypotenuse is equal to the sum of the squares of the lengths of the legs.</a:t>
            </a:r>
          </a:p>
        </p:txBody>
      </p:sp>
      <p:pic>
        <p:nvPicPr>
          <p:cNvPr id="7170" name="Picture 2" descr="https://dj1hlxw0wr920.cloudfront.net/userfiles/wyzfiles/ee65e9ad-f1a4-4a79-8d86-5a988a058e9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677" y="4191990"/>
            <a:ext cx="1924709" cy="19826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schoolimprovement.com/wp-content/uploads/2014/12/pythagorean-theorem-lesson-aligned-to-the-Common-Core-Standards-3.png"/>
          <p:cNvPicPr>
            <a:picLocks noChangeAspect="1" noChangeArrowheads="1"/>
          </p:cNvPicPr>
          <p:nvPr/>
        </p:nvPicPr>
        <p:blipFill rotWithShape="1">
          <a:blip r:embed="rId3">
            <a:extLst>
              <a:ext uri="{28A0092B-C50C-407E-A947-70E740481C1C}">
                <a14:useLocalDpi xmlns:a14="http://schemas.microsoft.com/office/drawing/2010/main" val="0"/>
              </a:ext>
            </a:extLst>
          </a:blip>
          <a:srcRect l="22381" t="34262" r="18372" b="9688"/>
          <a:stretch/>
        </p:blipFill>
        <p:spPr bwMode="auto">
          <a:xfrm>
            <a:off x="6400801" y="4078871"/>
            <a:ext cx="2933204" cy="208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151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5.4 The Pythagorean Theorem</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1"/>
            <a:ext cx="9601196" cy="637531"/>
          </a:xfrm>
        </p:spPr>
        <p:txBody>
          <a:bodyPr>
            <a:normAutofit lnSpcReduction="10000"/>
          </a:bodyPr>
          <a:lstStyle/>
          <a:p>
            <a:pPr marL="0" indent="0">
              <a:buNone/>
            </a:pPr>
            <a:r>
              <a:rPr lang="en-US" sz="3200" dirty="0"/>
              <a:t>Find the missing side lengths.</a:t>
            </a:r>
          </a:p>
          <a:p>
            <a:pPr marL="514350" indent="-514350">
              <a:buAutoNum type="arabicParenBoth"/>
            </a:pPr>
            <a:endParaRPr lang="en-US" sz="3200" dirty="0"/>
          </a:p>
          <a:p>
            <a:pPr marL="0" indent="0">
              <a:buNone/>
            </a:pPr>
            <a:endParaRPr lang="en-US" dirty="0"/>
          </a:p>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422" y="3606222"/>
            <a:ext cx="3905497" cy="210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7331035" y="2811956"/>
            <a:ext cx="2438400" cy="3276601"/>
            <a:chOff x="8812687" y="2598201"/>
            <a:chExt cx="2438400" cy="3276601"/>
          </a:xfrm>
        </p:grpSpPr>
        <p:pic>
          <p:nvPicPr>
            <p:cNvPr id="10246" name="Picture 6" descr="https://study.com/cimages/multimages/16/5-12-13_right_triangle_missing_le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687" y="2598201"/>
              <a:ext cx="2438400" cy="32766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286505" y="5011387"/>
              <a:ext cx="190006" cy="1900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9855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5.4 The Pythagorean Theorem</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1"/>
            <a:ext cx="9601196" cy="637531"/>
          </a:xfrm>
        </p:spPr>
        <p:txBody>
          <a:bodyPr>
            <a:normAutofit lnSpcReduction="10000"/>
          </a:bodyPr>
          <a:lstStyle/>
          <a:p>
            <a:pPr marL="0" indent="0">
              <a:buNone/>
            </a:pPr>
            <a:r>
              <a:rPr lang="en-US" sz="3200" dirty="0"/>
              <a:t>Find the missing side lengths.</a:t>
            </a:r>
          </a:p>
          <a:p>
            <a:pPr marL="514350" indent="-514350">
              <a:buAutoNum type="arabicParenBoth"/>
            </a:pPr>
            <a:endParaRPr lang="en-US" sz="3200" dirty="0"/>
          </a:p>
          <a:p>
            <a:pPr marL="0" indent="0">
              <a:buNone/>
            </a:pPr>
            <a:endParaRPr lang="en-US" dirty="0"/>
          </a:p>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490" y="2966708"/>
            <a:ext cx="6582826" cy="2865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215" y="3573885"/>
            <a:ext cx="221932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92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5.1 Ratios and Proportions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p:txBody>
          <a:bodyPr>
            <a:normAutofit/>
          </a:bodyPr>
          <a:lstStyle/>
          <a:p>
            <a:r>
              <a:rPr lang="en-US" sz="3200" dirty="0"/>
              <a:t>Definition: An equation showing that two ratios are equal is called a </a:t>
            </a:r>
            <a:r>
              <a:rPr lang="en-US" sz="3200" b="1" dirty="0"/>
              <a:t>proportion</a:t>
            </a:r>
            <a:r>
              <a:rPr lang="en-US" sz="3200" dirty="0"/>
              <a:t>. </a:t>
            </a:r>
          </a:p>
        </p:txBody>
      </p:sp>
      <p:pic>
        <p:nvPicPr>
          <p:cNvPr id="2050" name="Picture 2" descr="https://www.mathsisfun.com/algebra/images/proportion-1a.gif">
            <a:extLst>
              <a:ext uri="{FF2B5EF4-FFF2-40B4-BE49-F238E27FC236}">
                <a16:creationId xmlns="" xmlns:a16="http://schemas.microsoft.com/office/drawing/2014/main" id="{5CB8A17D-0CD2-4F0B-9626-E9AA01166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379" y="3926720"/>
            <a:ext cx="24860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tudy.com/cimages/multimages/16/propo1.jpg">
            <a:extLst>
              <a:ext uri="{FF2B5EF4-FFF2-40B4-BE49-F238E27FC236}">
                <a16:creationId xmlns="" xmlns:a16="http://schemas.microsoft.com/office/drawing/2014/main" id="{D66D7208-E2FB-4185-A413-2309D26D89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63" t="36124" r="16254" b="8167"/>
          <a:stretch/>
        </p:blipFill>
        <p:spPr bwMode="auto">
          <a:xfrm>
            <a:off x="2883504" y="3962400"/>
            <a:ext cx="2853498" cy="166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117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5.4 The Pythagorean Theorem</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324429" y="2440819"/>
            <a:ext cx="9601196" cy="3689489"/>
          </a:xfrm>
        </p:spPr>
        <p:txBody>
          <a:bodyPr>
            <a:normAutofit/>
          </a:bodyPr>
          <a:lstStyle/>
          <a:p>
            <a:pPr marL="0" indent="0">
              <a:buNone/>
            </a:pPr>
            <a:r>
              <a:rPr lang="en-US" sz="3200" dirty="0"/>
              <a:t>Assume angle C measures 90</a:t>
            </a:r>
            <a:r>
              <a:rPr lang="en-US" sz="3200" dirty="0">
                <a:cs typeface="Calibri"/>
              </a:rPr>
              <a:t>˚ in each right triangle ABC.</a:t>
            </a:r>
            <a:endParaRPr lang="en-US" sz="3200" dirty="0"/>
          </a:p>
          <a:p>
            <a:pPr marL="514350" indent="-514350">
              <a:buAutoNum type="arabicParenBoth"/>
            </a:pPr>
            <a:r>
              <a:rPr lang="en-US" sz="3200" dirty="0"/>
              <a:t>If c = 35 </a:t>
            </a:r>
            <a:r>
              <a:rPr lang="en-US" sz="3200" dirty="0" err="1"/>
              <a:t>ft</a:t>
            </a:r>
            <a:r>
              <a:rPr lang="en-US" sz="3200" dirty="0"/>
              <a:t> and a = 18 </a:t>
            </a:r>
            <a:r>
              <a:rPr lang="en-US" sz="3200" dirty="0" err="1"/>
              <a:t>ft</a:t>
            </a:r>
            <a:r>
              <a:rPr lang="en-US" sz="3200" dirty="0"/>
              <a:t>, find  the length of b.</a:t>
            </a:r>
            <a:br>
              <a:rPr lang="en-US" sz="3200" dirty="0"/>
            </a:br>
            <a:endParaRPr lang="en-US" sz="3200" dirty="0"/>
          </a:p>
          <a:p>
            <a:pPr marL="514350" indent="-514350">
              <a:buFont typeface="Arial"/>
              <a:buAutoNum type="arabicParenBoth"/>
            </a:pPr>
            <a:r>
              <a:rPr lang="en-US" sz="3200" dirty="0"/>
              <a:t>If c = 3.2 m and b = 1.4 m, find  the length of a.</a:t>
            </a:r>
            <a:br>
              <a:rPr lang="en-US" sz="3200" dirty="0"/>
            </a:br>
            <a:endParaRPr lang="en-US" sz="3200" dirty="0"/>
          </a:p>
          <a:p>
            <a:pPr marL="514350" indent="-514350">
              <a:buFont typeface="Arial"/>
              <a:buAutoNum type="arabicParenBoth"/>
            </a:pPr>
            <a:r>
              <a:rPr lang="en-US" sz="3200" dirty="0"/>
              <a:t>If a = 24 cm and b = </a:t>
            </a:r>
            <a:r>
              <a:rPr lang="en-US" sz="3200" dirty="0" smtClean="0"/>
              <a:t>8 </a:t>
            </a:r>
            <a:r>
              <a:rPr lang="en-US" sz="3200" dirty="0"/>
              <a:t>cm, find  the length of c.</a:t>
            </a:r>
          </a:p>
          <a:p>
            <a:pPr marL="514350" indent="-514350">
              <a:buAutoNum type="arabicParenBoth"/>
            </a:pPr>
            <a:endParaRPr lang="en-US" sz="32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87384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5.4 The Pythagorean Theorem</a:t>
            </a:r>
          </a:p>
        </p:txBody>
      </p:sp>
      <p:sp>
        <p:nvSpPr>
          <p:cNvPr id="5" name="AutoShape 2" descr="Image result for pythagorean triples"/>
          <p:cNvSpPr>
            <a:spLocks noChangeAspect="1" noChangeArrowheads="1"/>
          </p:cNvSpPr>
          <p:nvPr/>
        </p:nvSpPr>
        <p:spPr bwMode="auto">
          <a:xfrm>
            <a:off x="155575" y="-1042988"/>
            <a:ext cx="1990725" cy="2181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228" y="2706524"/>
            <a:ext cx="2883913" cy="3159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descr="http://s3-ap-southeast-1.amazonaws.com/subscriber.images/formulas/2016/04/01174528/Capture3-300x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616" y="2564020"/>
            <a:ext cx="6155959" cy="270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26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5.4 The Pythagorean Theorem</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1920065"/>
          </a:xfrm>
        </p:spPr>
        <p:txBody>
          <a:bodyPr>
            <a:noAutofit/>
          </a:bodyPr>
          <a:lstStyle/>
          <a:p>
            <a:pPr marL="0" indent="0">
              <a:buNone/>
            </a:pPr>
            <a:r>
              <a:rPr lang="en-US" sz="3200" dirty="0"/>
              <a:t>Theorem 5.18 (Converse of the Pythagorean Theorem):</a:t>
            </a:r>
          </a:p>
          <a:p>
            <a:pPr marL="0" indent="0">
              <a:buNone/>
            </a:pPr>
            <a:r>
              <a:rPr lang="en-US" sz="3200" dirty="0"/>
              <a:t>If the sides of a triangle have lengths a, b, and c, and </a:t>
            </a:r>
            <a:br>
              <a:rPr lang="en-US" sz="3200" dirty="0"/>
            </a:br>
            <a:r>
              <a:rPr lang="en-US" sz="3200" dirty="0"/>
              <a:t>a</a:t>
            </a:r>
            <a:r>
              <a:rPr lang="en-US" sz="3200" baseline="30000" dirty="0"/>
              <a:t>2</a:t>
            </a:r>
            <a:r>
              <a:rPr lang="en-US" sz="3200" dirty="0"/>
              <a:t> + b</a:t>
            </a:r>
            <a:r>
              <a:rPr lang="en-US" sz="3200" baseline="30000" dirty="0"/>
              <a:t>2</a:t>
            </a:r>
            <a:r>
              <a:rPr lang="en-US" sz="3200" dirty="0"/>
              <a:t> = c</a:t>
            </a:r>
            <a:r>
              <a:rPr lang="en-US" sz="3200" baseline="30000" dirty="0"/>
              <a:t>2</a:t>
            </a:r>
            <a:r>
              <a:rPr lang="en-US" sz="3200" dirty="0"/>
              <a:t>, then the triangle is a right triangle. </a:t>
            </a:r>
          </a:p>
        </p:txBody>
      </p:sp>
      <p:pic>
        <p:nvPicPr>
          <p:cNvPr id="13314" name="Picture 2" descr="http://www.interactive-maths.com/uploads/1/1/3/4/11345755/3117447_orig.gif"/>
          <p:cNvPicPr>
            <a:picLocks noChangeAspect="1" noChangeArrowheads="1"/>
          </p:cNvPicPr>
          <p:nvPr/>
        </p:nvPicPr>
        <p:blipFill rotWithShape="1">
          <a:blip r:embed="rId2">
            <a:extLst>
              <a:ext uri="{28A0092B-C50C-407E-A947-70E740481C1C}">
                <a14:useLocalDpi xmlns:a14="http://schemas.microsoft.com/office/drawing/2010/main" val="0"/>
              </a:ext>
            </a:extLst>
          </a:blip>
          <a:srcRect t="76644"/>
          <a:stretch/>
        </p:blipFill>
        <p:spPr bwMode="auto">
          <a:xfrm>
            <a:off x="2601892" y="4897592"/>
            <a:ext cx="2326368" cy="414667"/>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619501" y="4897592"/>
            <a:ext cx="1187533" cy="414667"/>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6078187" y="4451779"/>
            <a:ext cx="2326368" cy="1336960"/>
            <a:chOff x="6078187" y="4451779"/>
            <a:chExt cx="2326368" cy="1336960"/>
          </a:xfrm>
        </p:grpSpPr>
        <p:pic>
          <p:nvPicPr>
            <p:cNvPr id="5" name="Picture 2" descr="http://www.interactive-maths.com/uploads/1/1/3/4/11345755/3117447_orig.gif"/>
            <p:cNvPicPr>
              <a:picLocks noChangeAspect="1" noChangeArrowheads="1"/>
            </p:cNvPicPr>
            <p:nvPr/>
          </p:nvPicPr>
          <p:blipFill rotWithShape="1">
            <a:blip r:embed="rId2">
              <a:extLst>
                <a:ext uri="{28A0092B-C50C-407E-A947-70E740481C1C}">
                  <a14:useLocalDpi xmlns:a14="http://schemas.microsoft.com/office/drawing/2010/main" val="0"/>
                </a:ext>
              </a:extLst>
            </a:blip>
            <a:srcRect b="24694"/>
            <a:stretch/>
          </p:blipFill>
          <p:spPr bwMode="auto">
            <a:xfrm>
              <a:off x="6078187" y="4451779"/>
              <a:ext cx="2326368" cy="13369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95802" y="5165768"/>
              <a:ext cx="273132" cy="2731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Tree>
    <p:extLst>
      <p:ext uri="{BB962C8B-B14F-4D97-AF65-F5344CB8AC3E}">
        <p14:creationId xmlns:p14="http://schemas.microsoft.com/office/powerpoint/2010/main" val="3392802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5.4 The Pythagorean Theorem</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2727587"/>
          </a:xfrm>
        </p:spPr>
        <p:txBody>
          <a:bodyPr>
            <a:normAutofit/>
          </a:bodyPr>
          <a:lstStyle/>
          <a:p>
            <a:pPr marL="0" indent="0">
              <a:buNone/>
            </a:pPr>
            <a:r>
              <a:rPr lang="en-US" sz="3200" dirty="0"/>
              <a:t>Determine whether the triangle with the given side lengths is a right triangle.</a:t>
            </a:r>
          </a:p>
          <a:p>
            <a:pPr marL="0" indent="0">
              <a:buNone/>
            </a:pPr>
            <a:r>
              <a:rPr lang="en-US" sz="3200" dirty="0"/>
              <a:t>	(1)4 </a:t>
            </a:r>
            <a:r>
              <a:rPr lang="en-US" sz="3200" dirty="0" err="1"/>
              <a:t>ft</a:t>
            </a:r>
            <a:r>
              <a:rPr lang="en-US" sz="3200" dirty="0"/>
              <a:t>, 8ft, and 9 </a:t>
            </a:r>
            <a:r>
              <a:rPr lang="en-US" sz="3200" dirty="0" err="1"/>
              <a:t>ft</a:t>
            </a:r>
            <a:r>
              <a:rPr lang="en-US" sz="3200" dirty="0"/>
              <a:t>			(2) 15 cm, 20 cm, and 25 cm</a:t>
            </a:r>
          </a:p>
          <a:p>
            <a:pPr marL="0" indent="0">
              <a:buNone/>
            </a:pPr>
            <a:r>
              <a:rPr lang="en-US" sz="3200" dirty="0"/>
              <a:t>	(3) 								(4) </a:t>
            </a:r>
          </a:p>
        </p:txBody>
      </p:sp>
      <p:graphicFrame>
        <p:nvGraphicFramePr>
          <p:cNvPr id="4" name="Object 3"/>
          <p:cNvGraphicFramePr>
            <a:graphicFrameLocks noChangeAspect="1"/>
          </p:cNvGraphicFramePr>
          <p:nvPr>
            <p:extLst>
              <p:ext uri="{D42A27DB-BD31-4B8C-83A1-F6EECF244321}">
                <p14:modId xmlns:p14="http://schemas.microsoft.com/office/powerpoint/2010/main" val="4044022309"/>
              </p:ext>
            </p:extLst>
          </p:nvPr>
        </p:nvGraphicFramePr>
        <p:xfrm>
          <a:off x="2247240" y="4426672"/>
          <a:ext cx="3327400" cy="495300"/>
        </p:xfrm>
        <a:graphic>
          <a:graphicData uri="http://schemas.openxmlformats.org/presentationml/2006/ole">
            <mc:AlternateContent xmlns:mc="http://schemas.openxmlformats.org/markup-compatibility/2006">
              <mc:Choice xmlns:v="urn:schemas-microsoft-com:vml" Requires="v">
                <p:oleObj spid="_x0000_s3110" name="Equation" r:id="rId3" imgW="3327120" imgH="495000" progId="Equation.3">
                  <p:embed/>
                </p:oleObj>
              </mc:Choice>
              <mc:Fallback>
                <p:oleObj name="Equation" r:id="rId3" imgW="3327120" imgH="495000" progId="Equation.3">
                  <p:embed/>
                  <p:pic>
                    <p:nvPicPr>
                      <p:cNvPr id="0" name=""/>
                      <p:cNvPicPr/>
                      <p:nvPr/>
                    </p:nvPicPr>
                    <p:blipFill>
                      <a:blip r:embed="rId4"/>
                      <a:stretch>
                        <a:fillRect/>
                      </a:stretch>
                    </p:blipFill>
                    <p:spPr>
                      <a:xfrm>
                        <a:off x="2247240" y="4426672"/>
                        <a:ext cx="3327400" cy="4953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61094681"/>
              </p:ext>
            </p:extLst>
          </p:nvPr>
        </p:nvGraphicFramePr>
        <p:xfrm>
          <a:off x="6467374" y="4413312"/>
          <a:ext cx="4051300" cy="495300"/>
        </p:xfrm>
        <a:graphic>
          <a:graphicData uri="http://schemas.openxmlformats.org/presentationml/2006/ole">
            <mc:AlternateContent xmlns:mc="http://schemas.openxmlformats.org/markup-compatibility/2006">
              <mc:Choice xmlns:v="urn:schemas-microsoft-com:vml" Requires="v">
                <p:oleObj spid="_x0000_s3111" name="Equation" r:id="rId5" imgW="4051080" imgH="495000" progId="Equation.3">
                  <p:embed/>
                </p:oleObj>
              </mc:Choice>
              <mc:Fallback>
                <p:oleObj name="Equation" r:id="rId5" imgW="4051080" imgH="495000" progId="Equation.3">
                  <p:embed/>
                  <p:pic>
                    <p:nvPicPr>
                      <p:cNvPr id="0" name=""/>
                      <p:cNvPicPr/>
                      <p:nvPr/>
                    </p:nvPicPr>
                    <p:blipFill>
                      <a:blip r:embed="rId6"/>
                      <a:stretch>
                        <a:fillRect/>
                      </a:stretch>
                    </p:blipFill>
                    <p:spPr>
                      <a:xfrm>
                        <a:off x="6467374" y="4413312"/>
                        <a:ext cx="4051300" cy="495300"/>
                      </a:xfrm>
                      <a:prstGeom prst="rect">
                        <a:avLst/>
                      </a:prstGeom>
                    </p:spPr>
                  </p:pic>
                </p:oleObj>
              </mc:Fallback>
            </mc:AlternateContent>
          </a:graphicData>
        </a:graphic>
      </p:graphicFrame>
    </p:spTree>
    <p:extLst>
      <p:ext uri="{BB962C8B-B14F-4D97-AF65-F5344CB8AC3E}">
        <p14:creationId xmlns:p14="http://schemas.microsoft.com/office/powerpoint/2010/main" val="4071393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5.4 The Pythagorean Theorem</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1884439"/>
          </a:xfrm>
        </p:spPr>
        <p:txBody>
          <a:bodyPr>
            <a:normAutofit/>
          </a:bodyPr>
          <a:lstStyle/>
          <a:p>
            <a:pPr marL="0" indent="0">
              <a:buNone/>
            </a:pPr>
            <a:r>
              <a:rPr lang="en-US" sz="3200" dirty="0"/>
              <a:t>Theorem 5.19 (45</a:t>
            </a:r>
            <a:r>
              <a:rPr lang="en-US" sz="3200" dirty="0">
                <a:latin typeface="Calibri"/>
                <a:cs typeface="Calibri"/>
              </a:rPr>
              <a:t>˚</a:t>
            </a:r>
            <a:r>
              <a:rPr lang="en-US" sz="3200" dirty="0"/>
              <a:t>-45</a:t>
            </a:r>
            <a:r>
              <a:rPr lang="en-US" sz="3200" dirty="0">
                <a:latin typeface="Calibri"/>
                <a:cs typeface="Calibri"/>
              </a:rPr>
              <a:t>˚</a:t>
            </a:r>
            <a:r>
              <a:rPr lang="en-US" sz="3200" dirty="0"/>
              <a:t>-90</a:t>
            </a:r>
            <a:r>
              <a:rPr lang="en-US" sz="3200" dirty="0">
                <a:latin typeface="Calibri"/>
                <a:cs typeface="Calibri"/>
              </a:rPr>
              <a:t>˚</a:t>
            </a:r>
            <a:r>
              <a:rPr lang="en-US" sz="3200" dirty="0"/>
              <a:t> Theorem):</a:t>
            </a:r>
          </a:p>
          <a:p>
            <a:pPr marL="0" indent="0">
              <a:buNone/>
            </a:pPr>
            <a:r>
              <a:rPr lang="en-US" sz="3200" dirty="0"/>
              <a:t>In a 45</a:t>
            </a:r>
            <a:r>
              <a:rPr lang="en-US" sz="3200" dirty="0">
                <a:latin typeface="Calibri"/>
                <a:cs typeface="Calibri"/>
              </a:rPr>
              <a:t>˚</a:t>
            </a:r>
            <a:r>
              <a:rPr lang="en-US" sz="3200" dirty="0"/>
              <a:t>-45</a:t>
            </a:r>
            <a:r>
              <a:rPr lang="en-US" sz="3200" dirty="0">
                <a:latin typeface="Calibri"/>
                <a:cs typeface="Calibri"/>
              </a:rPr>
              <a:t>˚</a:t>
            </a:r>
            <a:r>
              <a:rPr lang="en-US" sz="3200" dirty="0"/>
              <a:t>-90</a:t>
            </a:r>
            <a:r>
              <a:rPr lang="en-US" sz="3200" dirty="0">
                <a:latin typeface="Calibri"/>
                <a:cs typeface="Calibri"/>
              </a:rPr>
              <a:t>˚</a:t>
            </a:r>
            <a:r>
              <a:rPr lang="en-US" sz="3200" dirty="0"/>
              <a:t> triangle, the hypotenuse is        times as long as each (congruent) leg.</a:t>
            </a:r>
          </a:p>
        </p:txBody>
      </p:sp>
      <p:graphicFrame>
        <p:nvGraphicFramePr>
          <p:cNvPr id="4" name="Object 3"/>
          <p:cNvGraphicFramePr>
            <a:graphicFrameLocks noChangeAspect="1"/>
          </p:cNvGraphicFramePr>
          <p:nvPr>
            <p:extLst>
              <p:ext uri="{D42A27DB-BD31-4B8C-83A1-F6EECF244321}">
                <p14:modId xmlns:p14="http://schemas.microsoft.com/office/powerpoint/2010/main" val="1541844576"/>
              </p:ext>
            </p:extLst>
          </p:nvPr>
        </p:nvGraphicFramePr>
        <p:xfrm>
          <a:off x="8230509" y="3208048"/>
          <a:ext cx="520700" cy="457200"/>
        </p:xfrm>
        <a:graphic>
          <a:graphicData uri="http://schemas.openxmlformats.org/presentationml/2006/ole">
            <mc:AlternateContent xmlns:mc="http://schemas.openxmlformats.org/markup-compatibility/2006">
              <mc:Choice xmlns:v="urn:schemas-microsoft-com:vml" Requires="v">
                <p:oleObj spid="_x0000_s4116" name="Equation" r:id="rId3" imgW="520560" imgH="457200" progId="Equation.3">
                  <p:embed/>
                </p:oleObj>
              </mc:Choice>
              <mc:Fallback>
                <p:oleObj name="Equation" r:id="rId3" imgW="520560" imgH="457200" progId="Equation.3">
                  <p:embed/>
                  <p:pic>
                    <p:nvPicPr>
                      <p:cNvPr id="0" name=""/>
                      <p:cNvPicPr/>
                      <p:nvPr/>
                    </p:nvPicPr>
                    <p:blipFill>
                      <a:blip r:embed="rId4"/>
                      <a:stretch>
                        <a:fillRect/>
                      </a:stretch>
                    </p:blipFill>
                    <p:spPr>
                      <a:xfrm>
                        <a:off x="8230509" y="3208048"/>
                        <a:ext cx="520700" cy="457200"/>
                      </a:xfrm>
                      <a:prstGeom prst="rect">
                        <a:avLst/>
                      </a:prstGeom>
                    </p:spPr>
                  </p:pic>
                </p:oleObj>
              </mc:Fallback>
            </mc:AlternateContent>
          </a:graphicData>
        </a:graphic>
      </p:graphicFrame>
    </p:spTree>
    <p:extLst>
      <p:ext uri="{BB962C8B-B14F-4D97-AF65-F5344CB8AC3E}">
        <p14:creationId xmlns:p14="http://schemas.microsoft.com/office/powerpoint/2010/main" val="1426882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5.4 The Pythagorean Theorem</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1884439"/>
          </a:xfrm>
        </p:spPr>
        <p:txBody>
          <a:bodyPr>
            <a:noAutofit/>
          </a:bodyPr>
          <a:lstStyle/>
          <a:p>
            <a:pPr marL="0" indent="0">
              <a:buNone/>
            </a:pPr>
            <a:r>
              <a:rPr lang="en-US" sz="3200" dirty="0"/>
              <a:t>Theorem 5.20 (30</a:t>
            </a:r>
            <a:r>
              <a:rPr lang="en-US" sz="3200" dirty="0">
                <a:latin typeface="Calibri"/>
                <a:cs typeface="Calibri"/>
              </a:rPr>
              <a:t>˚</a:t>
            </a:r>
            <a:r>
              <a:rPr lang="en-US" sz="3200" dirty="0"/>
              <a:t>-60</a:t>
            </a:r>
            <a:r>
              <a:rPr lang="en-US" sz="3200" dirty="0">
                <a:latin typeface="Calibri"/>
                <a:cs typeface="Calibri"/>
              </a:rPr>
              <a:t>˚</a:t>
            </a:r>
            <a:r>
              <a:rPr lang="en-US" sz="3200" dirty="0"/>
              <a:t>-90</a:t>
            </a:r>
            <a:r>
              <a:rPr lang="en-US" sz="3200" dirty="0">
                <a:latin typeface="Calibri"/>
                <a:cs typeface="Calibri"/>
              </a:rPr>
              <a:t>˚</a:t>
            </a:r>
            <a:r>
              <a:rPr lang="en-US" sz="3200" dirty="0"/>
              <a:t> Theorem):</a:t>
            </a:r>
          </a:p>
          <a:p>
            <a:pPr marL="0" indent="0">
              <a:buNone/>
            </a:pPr>
            <a:r>
              <a:rPr lang="en-US" sz="3200" dirty="0"/>
              <a:t>In a 30</a:t>
            </a:r>
            <a:r>
              <a:rPr lang="en-US" sz="3200" dirty="0">
                <a:latin typeface="Calibri"/>
                <a:cs typeface="Calibri"/>
              </a:rPr>
              <a:t>˚</a:t>
            </a:r>
            <a:r>
              <a:rPr lang="en-US" sz="3200" dirty="0"/>
              <a:t>-60</a:t>
            </a:r>
            <a:r>
              <a:rPr lang="en-US" sz="3200" dirty="0">
                <a:latin typeface="Calibri"/>
                <a:cs typeface="Calibri"/>
              </a:rPr>
              <a:t>˚</a:t>
            </a:r>
            <a:r>
              <a:rPr lang="en-US" sz="3200" dirty="0"/>
              <a:t>-90</a:t>
            </a:r>
            <a:r>
              <a:rPr lang="en-US" sz="3200" dirty="0">
                <a:latin typeface="Calibri"/>
                <a:cs typeface="Calibri"/>
              </a:rPr>
              <a:t>˚</a:t>
            </a:r>
            <a:r>
              <a:rPr lang="en-US" sz="3200" dirty="0"/>
              <a:t> triangle, the length of the hypotenuse is        twice the length of the short leg, and the length of the longer leg is   	   times as long as the length of the short leg.</a:t>
            </a:r>
          </a:p>
        </p:txBody>
      </p:sp>
      <p:graphicFrame>
        <p:nvGraphicFramePr>
          <p:cNvPr id="4" name="Object 3"/>
          <p:cNvGraphicFramePr>
            <a:graphicFrameLocks noChangeAspect="1"/>
          </p:cNvGraphicFramePr>
          <p:nvPr>
            <p:extLst>
              <p:ext uri="{D42A27DB-BD31-4B8C-83A1-F6EECF244321}">
                <p14:modId xmlns:p14="http://schemas.microsoft.com/office/powerpoint/2010/main" val="168007172"/>
              </p:ext>
            </p:extLst>
          </p:nvPr>
        </p:nvGraphicFramePr>
        <p:xfrm>
          <a:off x="3411537" y="4278312"/>
          <a:ext cx="507741" cy="364939"/>
        </p:xfrm>
        <a:graphic>
          <a:graphicData uri="http://schemas.openxmlformats.org/presentationml/2006/ole">
            <mc:AlternateContent xmlns:mc="http://schemas.openxmlformats.org/markup-compatibility/2006">
              <mc:Choice xmlns:v="urn:schemas-microsoft-com:vml" Requires="v">
                <p:oleObj spid="_x0000_s5141" name="Equation" r:id="rId3" imgW="406080" imgH="291960" progId="Equation.3">
                  <p:embed/>
                </p:oleObj>
              </mc:Choice>
              <mc:Fallback>
                <p:oleObj name="Equation" r:id="rId3" imgW="406080" imgH="291960" progId="Equation.3">
                  <p:embed/>
                  <p:pic>
                    <p:nvPicPr>
                      <p:cNvPr id="0" name=""/>
                      <p:cNvPicPr/>
                      <p:nvPr/>
                    </p:nvPicPr>
                    <p:blipFill>
                      <a:blip r:embed="rId4"/>
                      <a:stretch>
                        <a:fillRect/>
                      </a:stretch>
                    </p:blipFill>
                    <p:spPr>
                      <a:xfrm>
                        <a:off x="3411537" y="4278312"/>
                        <a:ext cx="507741" cy="364939"/>
                      </a:xfrm>
                      <a:prstGeom prst="rect">
                        <a:avLst/>
                      </a:prstGeom>
                    </p:spPr>
                  </p:pic>
                </p:oleObj>
              </mc:Fallback>
            </mc:AlternateContent>
          </a:graphicData>
        </a:graphic>
      </p:graphicFrame>
    </p:spTree>
    <p:extLst>
      <p:ext uri="{BB962C8B-B14F-4D97-AF65-F5344CB8AC3E}">
        <p14:creationId xmlns:p14="http://schemas.microsoft.com/office/powerpoint/2010/main" val="1263806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5.4 The Pythagorean Theorem</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708782"/>
          </a:xfrm>
        </p:spPr>
        <p:txBody>
          <a:bodyPr>
            <a:normAutofit/>
          </a:bodyPr>
          <a:lstStyle/>
          <a:p>
            <a:pPr marL="0" indent="0">
              <a:buNone/>
            </a:pPr>
            <a:r>
              <a:rPr lang="en-US" sz="3200" dirty="0"/>
              <a:t>Special cases of the Pythagorean Theorem:</a:t>
            </a:r>
          </a:p>
        </p:txBody>
      </p:sp>
      <p:pic>
        <p:nvPicPr>
          <p:cNvPr id="6146" name="Picture 2" descr="http://s3.amazonaws.com/magoosh-company-site/wp-content/uploads/hs/files/2014/03/14123043/Screen-Shot-2016-06-14-at-10.31.10-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501" y="3134266"/>
            <a:ext cx="6488898" cy="294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867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5.4 The Pythagorean Theorem</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2"/>
            <a:ext cx="9601196" cy="708782"/>
          </a:xfrm>
        </p:spPr>
        <p:txBody>
          <a:bodyPr>
            <a:normAutofit/>
          </a:bodyPr>
          <a:lstStyle/>
          <a:p>
            <a:pPr marL="0" indent="0">
              <a:buNone/>
            </a:pPr>
            <a:r>
              <a:rPr lang="en-US" sz="3200" dirty="0"/>
              <a:t>Solve the following special right triangles.</a:t>
            </a:r>
          </a:p>
        </p:txBody>
      </p:sp>
      <p:grpSp>
        <p:nvGrpSpPr>
          <p:cNvPr id="5" name="Group 4"/>
          <p:cNvGrpSpPr/>
          <p:nvPr/>
        </p:nvGrpSpPr>
        <p:grpSpPr>
          <a:xfrm>
            <a:off x="1354982" y="3232669"/>
            <a:ext cx="3157724" cy="2084099"/>
            <a:chOff x="1628115" y="3841688"/>
            <a:chExt cx="2381250" cy="1571626"/>
          </a:xfrm>
        </p:grpSpPr>
        <p:pic>
          <p:nvPicPr>
            <p:cNvPr id="9218" name="Picture 2" descr="http://www.softschools.com/math/trigonometry/images/the_tangent_function_in_right_triangles_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115" y="3841688"/>
              <a:ext cx="2381250" cy="15716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62598" y="4168239"/>
              <a:ext cx="166254"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20" name="Picture 4" descr="https://www.mathplanet.com/Oldsite/media/43313/triangle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456" y="3480974"/>
            <a:ext cx="3163811" cy="183579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mathportal.org/math-tests/trigonometry-tests/tests-in-right-triangle-trigonometry/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802" y="3232669"/>
            <a:ext cx="2605088" cy="192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057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5.4 The Pythagorean Theorem</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295401" y="2556931"/>
            <a:ext cx="9796152" cy="3653863"/>
          </a:xfrm>
        </p:spPr>
        <p:txBody>
          <a:bodyPr>
            <a:normAutofit/>
          </a:bodyPr>
          <a:lstStyle/>
          <a:p>
            <a:pPr marL="0" indent="0">
              <a:buNone/>
            </a:pPr>
            <a:r>
              <a:rPr lang="en-US" sz="3200" dirty="0"/>
              <a:t>If a rectangular table has sides of 8 </a:t>
            </a:r>
            <a:r>
              <a:rPr lang="en-US" sz="3200" dirty="0" err="1"/>
              <a:t>ft</a:t>
            </a:r>
            <a:r>
              <a:rPr lang="en-US" sz="3200" dirty="0"/>
              <a:t> and 4 </a:t>
            </a:r>
            <a:r>
              <a:rPr lang="en-US" sz="3200" dirty="0" err="1"/>
              <a:t>ft</a:t>
            </a:r>
            <a:r>
              <a:rPr lang="en-US" sz="3200" dirty="0"/>
              <a:t>, what is the length of its diagonal? Round to the nearest tenth of a foot.</a:t>
            </a:r>
          </a:p>
          <a:p>
            <a:pPr marL="0" indent="0">
              <a:buNone/>
            </a:pPr>
            <a:endParaRPr lang="en-US" sz="3200" dirty="0"/>
          </a:p>
          <a:p>
            <a:pPr marL="0" indent="0">
              <a:buNone/>
            </a:pPr>
            <a:r>
              <a:rPr lang="en-US" sz="3200" dirty="0"/>
              <a:t>A 400-ft tower has a guy wire attached to it that makes a 60</a:t>
            </a:r>
            <a:r>
              <a:rPr lang="en-US" sz="3200" dirty="0">
                <a:latin typeface="Calibri"/>
                <a:cs typeface="Calibri"/>
              </a:rPr>
              <a:t>˚</a:t>
            </a:r>
            <a:r>
              <a:rPr lang="en-US" sz="3200" dirty="0"/>
              <a:t> angle with level ground. How far from the base of the tower is the cable anchored? Round to the nearest tenth of a foot.</a:t>
            </a:r>
          </a:p>
        </p:txBody>
      </p:sp>
    </p:spTree>
    <p:extLst>
      <p:ext uri="{BB962C8B-B14F-4D97-AF65-F5344CB8AC3E}">
        <p14:creationId xmlns:p14="http://schemas.microsoft.com/office/powerpoint/2010/main" val="79871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5.1 Ratios and Proportions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p:txBody>
          <a:bodyPr/>
          <a:lstStyle/>
          <a:p>
            <a:pPr marL="0" indent="0">
              <a:buNone/>
            </a:pPr>
            <a:r>
              <a:rPr lang="en-US" sz="3200" b="1" dirty="0"/>
              <a:t>Terms of a proportion</a:t>
            </a:r>
            <a:r>
              <a:rPr lang="en-US" sz="3200" dirty="0"/>
              <a:t>:</a:t>
            </a:r>
          </a:p>
          <a:p>
            <a:pPr marL="0" indent="0">
              <a:buNone/>
            </a:pPr>
            <a:r>
              <a:rPr lang="en-US" sz="3200" dirty="0"/>
              <a:t>Consider the proportion </a:t>
            </a:r>
            <a:r>
              <a:rPr lang="en-US" sz="3200" baseline="30000" dirty="0"/>
              <a:t>a</a:t>
            </a:r>
            <a:r>
              <a:rPr lang="en-US" sz="3200" dirty="0"/>
              <a:t>/</a:t>
            </a:r>
            <a:r>
              <a:rPr lang="en-US" sz="3200" baseline="-25000" dirty="0"/>
              <a:t>b</a:t>
            </a:r>
            <a:r>
              <a:rPr lang="en-US" sz="3200" dirty="0"/>
              <a:t>= </a:t>
            </a:r>
            <a:r>
              <a:rPr lang="en-US" sz="3200" baseline="30000" dirty="0"/>
              <a:t>c</a:t>
            </a:r>
            <a:r>
              <a:rPr lang="en-US" sz="3200" dirty="0"/>
              <a:t>/</a:t>
            </a:r>
            <a:r>
              <a:rPr lang="en-US" sz="3200" baseline="-25000" dirty="0"/>
              <a:t>d</a:t>
            </a:r>
            <a:r>
              <a:rPr lang="en-US" sz="3200" dirty="0"/>
              <a:t>. The numbers a and b are called </a:t>
            </a:r>
            <a:r>
              <a:rPr lang="en-US" sz="3200" b="1" dirty="0"/>
              <a:t>extremes</a:t>
            </a:r>
            <a:r>
              <a:rPr lang="en-US" sz="3200" dirty="0"/>
              <a:t>, and b and c are called </a:t>
            </a:r>
            <a:r>
              <a:rPr lang="en-US" sz="3200" b="1" dirty="0"/>
              <a:t>means</a:t>
            </a:r>
            <a:r>
              <a:rPr lang="en-US" sz="3200" dirty="0"/>
              <a:t> of the proportion. </a:t>
            </a:r>
          </a:p>
        </p:txBody>
      </p:sp>
    </p:spTree>
    <p:extLst>
      <p:ext uri="{BB962C8B-B14F-4D97-AF65-F5344CB8AC3E}">
        <p14:creationId xmlns:p14="http://schemas.microsoft.com/office/powerpoint/2010/main" val="2038874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5.1 Ratios and Proportions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348621" y="2382761"/>
            <a:ext cx="9601196" cy="1207106"/>
          </a:xfrm>
        </p:spPr>
        <p:txBody>
          <a:bodyPr>
            <a:normAutofit/>
          </a:bodyPr>
          <a:lstStyle/>
          <a:p>
            <a:pPr marL="0" indent="0">
              <a:buNone/>
            </a:pPr>
            <a:r>
              <a:rPr lang="en-US" sz="3200" dirty="0"/>
              <a:t>Definition: In the proportion </a:t>
            </a:r>
            <a:r>
              <a:rPr lang="en-US" sz="3200" baseline="30000" dirty="0"/>
              <a:t>a</a:t>
            </a:r>
            <a:r>
              <a:rPr lang="en-US" sz="3200" dirty="0"/>
              <a:t>/</a:t>
            </a:r>
            <a:r>
              <a:rPr lang="en-US" sz="3200" baseline="-25000" dirty="0"/>
              <a:t>b</a:t>
            </a:r>
            <a:r>
              <a:rPr lang="en-US" sz="3200" dirty="0"/>
              <a:t>= </a:t>
            </a:r>
            <a:r>
              <a:rPr lang="en-US" sz="3200" baseline="30000" dirty="0"/>
              <a:t>b</a:t>
            </a:r>
            <a:r>
              <a:rPr lang="en-US" sz="3200" dirty="0"/>
              <a:t>/</a:t>
            </a:r>
            <a:r>
              <a:rPr lang="en-US" sz="3200" baseline="-25000" dirty="0"/>
              <a:t>c </a:t>
            </a:r>
            <a:r>
              <a:rPr lang="en-US" sz="3200" dirty="0"/>
              <a:t>, b is called the </a:t>
            </a:r>
            <a:r>
              <a:rPr lang="en-US" sz="3200" b="1" dirty="0"/>
              <a:t>geometric mean </a:t>
            </a:r>
            <a:r>
              <a:rPr lang="en-US" sz="3200" dirty="0"/>
              <a:t>or </a:t>
            </a:r>
            <a:r>
              <a:rPr lang="en-US" sz="3200" b="1" dirty="0"/>
              <a:t>mean proportional </a:t>
            </a:r>
            <a:r>
              <a:rPr lang="en-US" sz="3200" dirty="0"/>
              <a:t>between a and c.</a:t>
            </a:r>
          </a:p>
        </p:txBody>
      </p:sp>
      <p:pic>
        <p:nvPicPr>
          <p:cNvPr id="8194" name="Picture 2" descr="http://slideplayer.com/slide/6606907/23/images/4/Lesson+7-1:+Geometric+Mean.jpg">
            <a:extLst>
              <a:ext uri="{FF2B5EF4-FFF2-40B4-BE49-F238E27FC236}">
                <a16:creationId xmlns="" xmlns:a16="http://schemas.microsoft.com/office/drawing/2014/main" id="{FFBE9C51-E7ED-497C-A944-0E7273948E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7" t="26667" r="4974" b="11887"/>
          <a:stretch/>
        </p:blipFill>
        <p:spPr bwMode="auto">
          <a:xfrm>
            <a:off x="3338285" y="3436380"/>
            <a:ext cx="5471497" cy="275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024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5.1 Ratios and Proportions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377650" y="2585960"/>
            <a:ext cx="5840788" cy="3297164"/>
          </a:xfrm>
        </p:spPr>
        <p:txBody>
          <a:bodyPr>
            <a:normAutofit/>
          </a:bodyPr>
          <a:lstStyle/>
          <a:p>
            <a:pPr marL="0" indent="0">
              <a:buNone/>
            </a:pPr>
            <a:r>
              <a:rPr lang="en-US" sz="3200" dirty="0"/>
              <a:t>Find the geometric mean between</a:t>
            </a:r>
          </a:p>
          <a:p>
            <a:pPr marL="0" indent="0">
              <a:buNone/>
            </a:pPr>
            <a:r>
              <a:rPr lang="en-US" sz="3200" dirty="0"/>
              <a:t>	6 and 54   </a:t>
            </a:r>
            <a:r>
              <a:rPr lang="en-US" sz="3200" dirty="0">
                <a:sym typeface="Wingdings" panose="05000000000000000000" pitchFamily="2" charset="2"/>
              </a:rPr>
              <a:t></a:t>
            </a:r>
            <a:endParaRPr lang="en-US" sz="3200" dirty="0"/>
          </a:p>
          <a:p>
            <a:pPr marL="0" indent="0">
              <a:buNone/>
            </a:pPr>
            <a:r>
              <a:rPr lang="en-US" sz="3200" dirty="0"/>
              <a:t>	4 and 36</a:t>
            </a:r>
          </a:p>
          <a:p>
            <a:pPr marL="0" indent="0">
              <a:buNone/>
            </a:pPr>
            <a:r>
              <a:rPr lang="en-US" sz="3200" dirty="0"/>
              <a:t>	5 and 20</a:t>
            </a:r>
          </a:p>
          <a:p>
            <a:pPr marL="0" indent="0">
              <a:buNone/>
            </a:pPr>
            <a:r>
              <a:rPr lang="en-US" sz="3200" dirty="0"/>
              <a:t>	10 and 200</a:t>
            </a:r>
          </a:p>
        </p:txBody>
      </p:sp>
      <p:pic>
        <p:nvPicPr>
          <p:cNvPr id="9218" name="Picture 2" descr="http://cdn.virtualnerd.com/thumbnails/Geo_08_01_0001-diagram_thumb-lg.png">
            <a:extLst>
              <a:ext uri="{FF2B5EF4-FFF2-40B4-BE49-F238E27FC236}">
                <a16:creationId xmlns="" xmlns:a16="http://schemas.microsoft.com/office/drawing/2014/main" id="{3C6E3CDD-5F68-4DE5-92C1-77FC31D32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8884" y="3032124"/>
            <a:ext cx="4624229" cy="259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3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5.1 Ratios and Proportions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372811" y="2431142"/>
            <a:ext cx="9601196" cy="1831220"/>
          </a:xfrm>
        </p:spPr>
        <p:txBody>
          <a:bodyPr>
            <a:normAutofit/>
          </a:bodyPr>
          <a:lstStyle/>
          <a:p>
            <a:pPr marL="0" indent="0">
              <a:buNone/>
            </a:pPr>
            <a:r>
              <a:rPr lang="en-US" sz="3200" dirty="0"/>
              <a:t>Theorem 5.1 (The Means-Extremes Property):</a:t>
            </a:r>
          </a:p>
          <a:p>
            <a:pPr marL="0" indent="0">
              <a:buNone/>
            </a:pPr>
            <a:r>
              <a:rPr lang="en-US" sz="3200" dirty="0"/>
              <a:t>In any proportion, the product of the means is equal to the product of the extremes. That is, </a:t>
            </a:r>
          </a:p>
        </p:txBody>
      </p:sp>
      <p:pic>
        <p:nvPicPr>
          <p:cNvPr id="7170" name="Picture 2" descr="http://www.mhhe.com/math/devmath/dugopolski/elem/instructor/ppt/ppt06/img010.jpg">
            <a:extLst>
              <a:ext uri="{FF2B5EF4-FFF2-40B4-BE49-F238E27FC236}">
                <a16:creationId xmlns="" xmlns:a16="http://schemas.microsoft.com/office/drawing/2014/main" id="{20B92448-6357-4F1E-A455-2B55C34928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6" t="31836" r="-1376" b="31977"/>
          <a:stretch/>
        </p:blipFill>
        <p:spPr bwMode="auto">
          <a:xfrm>
            <a:off x="2521178" y="4151086"/>
            <a:ext cx="8093147" cy="203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31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0766A-02AE-4540-8672-222347B8965D}"/>
              </a:ext>
            </a:extLst>
          </p:cNvPr>
          <p:cNvSpPr>
            <a:spLocks noGrp="1"/>
          </p:cNvSpPr>
          <p:nvPr>
            <p:ph type="title"/>
          </p:nvPr>
        </p:nvSpPr>
        <p:spPr/>
        <p:txBody>
          <a:bodyPr/>
          <a:lstStyle/>
          <a:p>
            <a:r>
              <a:rPr lang="en-US" dirty="0"/>
              <a:t>5.1 Ratios and Proportions</a:t>
            </a:r>
          </a:p>
        </p:txBody>
      </p:sp>
      <p:sp>
        <p:nvSpPr>
          <p:cNvPr id="3" name="Content Placeholder 2">
            <a:extLst>
              <a:ext uri="{FF2B5EF4-FFF2-40B4-BE49-F238E27FC236}">
                <a16:creationId xmlns="" xmlns:a16="http://schemas.microsoft.com/office/drawing/2014/main" id="{DDFDCC93-E5BD-4D0D-B0F4-A9F80B5F25F0}"/>
              </a:ext>
            </a:extLst>
          </p:cNvPr>
          <p:cNvSpPr>
            <a:spLocks noGrp="1"/>
          </p:cNvSpPr>
          <p:nvPr>
            <p:ph idx="1"/>
          </p:nvPr>
        </p:nvSpPr>
        <p:spPr>
          <a:xfrm>
            <a:off x="1372811" y="2431142"/>
            <a:ext cx="9601196" cy="3318936"/>
          </a:xfrm>
        </p:spPr>
        <p:txBody>
          <a:bodyPr>
            <a:normAutofit/>
          </a:bodyPr>
          <a:lstStyle/>
          <a:p>
            <a:pPr marL="0" indent="0">
              <a:buNone/>
            </a:pPr>
            <a:r>
              <a:rPr lang="en-US" sz="3200" dirty="0"/>
              <a:t>Show that the product of the means equals the product of the extremes. Solve each proportion for the variable.</a:t>
            </a:r>
          </a:p>
        </p:txBody>
      </p:sp>
      <p:pic>
        <p:nvPicPr>
          <p:cNvPr id="4" name="Picture 4" descr="http://www.katesmathlessons.com/uploads/1/6/1/0/1610286/published/definition-of-proportion-what-is-a-proportion-example.png?1486583035">
            <a:extLst>
              <a:ext uri="{FF2B5EF4-FFF2-40B4-BE49-F238E27FC236}">
                <a16:creationId xmlns="" xmlns:a16="http://schemas.microsoft.com/office/drawing/2014/main" id="{E82A70E3-B253-4C28-9E49-450DB5BD13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23"/>
          <a:stretch/>
        </p:blipFill>
        <p:spPr bwMode="auto">
          <a:xfrm>
            <a:off x="4231217" y="3529156"/>
            <a:ext cx="3867558" cy="264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212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294</TotalTime>
  <Words>1274</Words>
  <Application>Microsoft Office PowerPoint</Application>
  <PresentationFormat>Custom</PresentationFormat>
  <Paragraphs>127</Paragraphs>
  <Slides>48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Organic</vt:lpstr>
      <vt:lpstr>Equation</vt:lpstr>
      <vt:lpstr>Math 3301  Foundations of Geometry</vt:lpstr>
      <vt:lpstr>5.1 Ratios and Proportions</vt:lpstr>
      <vt:lpstr>5.1 Ratios and Proportions</vt:lpstr>
      <vt:lpstr>5.1 Ratios and Proportions</vt:lpstr>
      <vt:lpstr>5.1 Ratios and Proportions</vt:lpstr>
      <vt:lpstr>5.1 Ratios and Proportions</vt:lpstr>
      <vt:lpstr>5.1 Ratios and Proportions</vt:lpstr>
      <vt:lpstr>5.1 Ratios and Proportions</vt:lpstr>
      <vt:lpstr>5.1 Ratios and Proportions</vt:lpstr>
      <vt:lpstr>5.1 Ratios and Proportions</vt:lpstr>
      <vt:lpstr>5.1 Ratios and Proportions</vt:lpstr>
      <vt:lpstr>5.1 Ratios and Proportions</vt:lpstr>
      <vt:lpstr>5.1 Ratios and Proportions</vt:lpstr>
      <vt:lpstr>5.1 Ratios and Proportions</vt:lpstr>
      <vt:lpstr>5.1 Ratios and Proportions</vt:lpstr>
      <vt:lpstr>5.1 Ratios and Proportions</vt:lpstr>
      <vt:lpstr>5.2 Similar Polygons</vt:lpstr>
      <vt:lpstr>5.2 Similar Polygons</vt:lpstr>
      <vt:lpstr>5.2 Similar Polygons</vt:lpstr>
      <vt:lpstr>5.2 Similar Polygons</vt:lpstr>
      <vt:lpstr>5.2 Similar Polygons</vt:lpstr>
      <vt:lpstr>5.2 Similar Polygons</vt:lpstr>
      <vt:lpstr>5.2 Similar Polygons</vt:lpstr>
      <vt:lpstr>5.2 Similar Polygons</vt:lpstr>
      <vt:lpstr>5.2 Similar Polygons</vt:lpstr>
      <vt:lpstr>5.2 Similar Polygons</vt:lpstr>
      <vt:lpstr>5.2 Similar Polygons</vt:lpstr>
      <vt:lpstr>5.2 Similar Polygons</vt:lpstr>
      <vt:lpstr>5.2 Similar Polygons</vt:lpstr>
      <vt:lpstr>5.2 Similar Polygons</vt:lpstr>
      <vt:lpstr>5.3 Properties of Right Triangles</vt:lpstr>
      <vt:lpstr>5.3 Properties of Right Triangles</vt:lpstr>
      <vt:lpstr>5.3 Properties of Right Triangles</vt:lpstr>
      <vt:lpstr>5.3 Properties of Right Triangles</vt:lpstr>
      <vt:lpstr>5.3 Properties of Right Triangles</vt:lpstr>
      <vt:lpstr>5.3 Properties of Right Triangles</vt:lpstr>
      <vt:lpstr>5.4 The Pythagorean Theorem</vt:lpstr>
      <vt:lpstr>5.4 The Pythagorean Theorem</vt:lpstr>
      <vt:lpstr>5.4 The Pythagorean Theorem</vt:lpstr>
      <vt:lpstr>5.4 The Pythagorean Theorem</vt:lpstr>
      <vt:lpstr>5.4 The Pythagorean Theorem</vt:lpstr>
      <vt:lpstr>5.4 The Pythagorean Theorem</vt:lpstr>
      <vt:lpstr>5.4 The Pythagorean Theorem</vt:lpstr>
      <vt:lpstr>5.4 The Pythagorean Theorem</vt:lpstr>
      <vt:lpstr>5.4 The Pythagorean Theorem</vt:lpstr>
      <vt:lpstr>5.4 The Pythagorean Theorem</vt:lpstr>
      <vt:lpstr>5.4 The Pythagorean Theorem</vt:lpstr>
      <vt:lpstr>5.4 The Pythagorean Theorem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3301  Foundations of Geometry</dc:title>
  <dc:creator>Geoff Clement</dc:creator>
  <cp:lastModifiedBy>Clement, Geoff</cp:lastModifiedBy>
  <cp:revision>38</cp:revision>
  <dcterms:created xsi:type="dcterms:W3CDTF">2018-01-08T01:02:38Z</dcterms:created>
  <dcterms:modified xsi:type="dcterms:W3CDTF">2018-03-05T14:25:16Z</dcterms:modified>
</cp:coreProperties>
</file>