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  <p:sldId id="276" r:id="rId18"/>
    <p:sldId id="277" r:id="rId19"/>
    <p:sldId id="272" r:id="rId20"/>
    <p:sldId id="273" r:id="rId21"/>
    <p:sldId id="274" r:id="rId22"/>
    <p:sldId id="275" r:id="rId23"/>
    <p:sldId id="278" r:id="rId24"/>
    <p:sldId id="279" r:id="rId25"/>
    <p:sldId id="281" r:id="rId26"/>
    <p:sldId id="280" r:id="rId27"/>
    <p:sldId id="282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83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27" autoAdjust="0"/>
    <p:restoredTop sz="94660"/>
  </p:normalViewPr>
  <p:slideViewPr>
    <p:cSldViewPr snapToGrid="0">
      <p:cViewPr>
        <p:scale>
          <a:sx n="60" d="100"/>
          <a:sy n="60" d="100"/>
        </p:scale>
        <p:origin x="-918" y="-10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204C-F354-4E3E-A4B3-C34DB1E59DFF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CB18ADA-269D-4F21-B72E-305124B7CA0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11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204C-F354-4E3E-A4B3-C34DB1E59DFF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8ADA-269D-4F21-B72E-305124B7CA06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18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204C-F354-4E3E-A4B3-C34DB1E59DFF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8ADA-269D-4F21-B72E-305124B7CA0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727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204C-F354-4E3E-A4B3-C34DB1E59DFF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8ADA-269D-4F21-B72E-305124B7CA06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51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204C-F354-4E3E-A4B3-C34DB1E59DFF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8ADA-269D-4F21-B72E-305124B7CA0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468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204C-F354-4E3E-A4B3-C34DB1E59DFF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8ADA-269D-4F21-B72E-305124B7CA06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021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204C-F354-4E3E-A4B3-C34DB1E59DFF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8ADA-269D-4F21-B72E-305124B7CA06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021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204C-F354-4E3E-A4B3-C34DB1E59DFF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8ADA-269D-4F21-B72E-305124B7CA06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65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204C-F354-4E3E-A4B3-C34DB1E59DFF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8ADA-269D-4F21-B72E-305124B7C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6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204C-F354-4E3E-A4B3-C34DB1E59DFF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8ADA-269D-4F21-B72E-305124B7CA06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09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579204C-F354-4E3E-A4B3-C34DB1E59DFF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8ADA-269D-4F21-B72E-305124B7CA06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471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9204C-F354-4E3E-A4B3-C34DB1E59DFF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CB18ADA-269D-4F21-B72E-305124B7CA0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91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26DE2-A6D0-4288-961E-3D46610320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80" y="334817"/>
            <a:ext cx="8637073" cy="2541431"/>
          </a:xfrm>
        </p:spPr>
        <p:txBody>
          <a:bodyPr>
            <a:normAutofit/>
          </a:bodyPr>
          <a:lstStyle/>
          <a:p>
            <a:r>
              <a:rPr lang="en-US" dirty="0"/>
              <a:t>Math 3301</a:t>
            </a:r>
            <a:br>
              <a:rPr lang="en-US" dirty="0"/>
            </a:br>
            <a:r>
              <a:rPr lang="en-US" sz="4800" dirty="0"/>
              <a:t>Foundations of Geometry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14DB37F-83A6-4F24-B874-028C0830E3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41486"/>
            <a:ext cx="8637072" cy="1678819"/>
          </a:xfrm>
        </p:spPr>
        <p:txBody>
          <a:bodyPr>
            <a:normAutofit/>
          </a:bodyPr>
          <a:lstStyle/>
          <a:p>
            <a:r>
              <a:rPr lang="en-US" sz="2600" b="1" dirty="0"/>
              <a:t>Chapter 4 Quadrilaterals</a:t>
            </a:r>
          </a:p>
          <a:p>
            <a:r>
              <a:rPr lang="en-US" dirty="0"/>
              <a:t>Dr. Geoff F. Clement</a:t>
            </a:r>
          </a:p>
        </p:txBody>
      </p:sp>
    </p:spTree>
    <p:extLst>
      <p:ext uri="{BB962C8B-B14F-4D97-AF65-F5344CB8AC3E}">
        <p14:creationId xmlns:p14="http://schemas.microsoft.com/office/powerpoint/2010/main" val="2187291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668421"/>
          </a:xfrm>
        </p:spPr>
        <p:txBody>
          <a:bodyPr>
            <a:normAutofit/>
          </a:bodyPr>
          <a:lstStyle/>
          <a:p>
            <a:r>
              <a:rPr lang="en-US" sz="3600" dirty="0"/>
              <a:t>4.1 Parallelograms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1525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Theorem 4.8: If the diagonals of a quadrilateral bisect each other, then the quadrilateral is a parallelogram.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8196" name="Picture 4" descr="http://moodle.tbaisd.org/file.php/871/Quadrilaterals/Images/ParPropB3.JPG">
            <a:extLst>
              <a:ext uri="{FF2B5EF4-FFF2-40B4-BE49-F238E27FC236}">
                <a16:creationId xmlns="" xmlns:a16="http://schemas.microsoft.com/office/drawing/2014/main" id="{92390D32-D8D2-4A1C-BA75-883E192FC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656" y="3167517"/>
            <a:ext cx="3624943" cy="2854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286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668421"/>
          </a:xfrm>
        </p:spPr>
        <p:txBody>
          <a:bodyPr>
            <a:normAutofit/>
          </a:bodyPr>
          <a:lstStyle/>
          <a:p>
            <a:r>
              <a:rPr lang="en-US" sz="3600" dirty="0"/>
              <a:t>4.1 Parallelograms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135659" cy="3654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Summary:  Methods to Prove a Quadrilateral is a Parallelogram</a:t>
            </a:r>
          </a:p>
          <a:p>
            <a:pPr marL="514350" indent="-514350">
              <a:buAutoNum type="arabicPeriod"/>
            </a:pPr>
            <a:r>
              <a:rPr lang="en-US" sz="2800" dirty="0"/>
              <a:t>Show that both pairs of opposite sides are parallel.</a:t>
            </a:r>
          </a:p>
          <a:p>
            <a:pPr marL="514350" indent="-514350">
              <a:buAutoNum type="arabicPeriod"/>
            </a:pPr>
            <a:r>
              <a:rPr lang="en-US" sz="2800" dirty="0"/>
              <a:t>Show that both pairs of opposite sides are congruent.</a:t>
            </a:r>
          </a:p>
          <a:p>
            <a:pPr marL="514350" indent="-514350">
              <a:buAutoNum type="arabicPeriod"/>
            </a:pPr>
            <a:r>
              <a:rPr lang="en-US" sz="2800" dirty="0"/>
              <a:t>Show that both pairs of opposite angles are congruent.</a:t>
            </a:r>
          </a:p>
          <a:p>
            <a:pPr marL="514350" indent="-514350">
              <a:buAutoNum type="arabicPeriod"/>
            </a:pPr>
            <a:r>
              <a:rPr lang="en-US" sz="2800" dirty="0"/>
              <a:t>Show that one pair of opposite sides are congruent and parallel.</a:t>
            </a:r>
          </a:p>
          <a:p>
            <a:pPr marL="514350" indent="-514350">
              <a:buAutoNum type="arabicPeriod"/>
            </a:pPr>
            <a:r>
              <a:rPr lang="en-US" sz="2800" dirty="0"/>
              <a:t>Show that diagonals bisect each other.</a:t>
            </a:r>
          </a:p>
          <a:p>
            <a:pPr marL="514350" indent="-514350"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9398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668421"/>
          </a:xfrm>
        </p:spPr>
        <p:txBody>
          <a:bodyPr>
            <a:normAutofit/>
          </a:bodyPr>
          <a:lstStyle/>
          <a:p>
            <a:r>
              <a:rPr lang="en-US" sz="3600" dirty="0"/>
              <a:t>4.1 Parallelograms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135659" cy="36545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</p:txBody>
      </p:sp>
      <p:pic>
        <p:nvPicPr>
          <p:cNvPr id="16386" name="Picture 2" descr="http://xaktly.com/Images/Physics/Vectors/ParallelogramMethodPanel.png">
            <a:extLst>
              <a:ext uri="{FF2B5EF4-FFF2-40B4-BE49-F238E27FC236}">
                <a16:creationId xmlns="" xmlns:a16="http://schemas.microsoft.com/office/drawing/2014/main" id="{F8C19DF5-E102-4DBF-B017-39F45ABF16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42"/>
          <a:stretch/>
        </p:blipFill>
        <p:spPr bwMode="auto">
          <a:xfrm>
            <a:off x="1451578" y="2015731"/>
            <a:ext cx="4128492" cy="365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http://natasha.paunovska.com/wp-content/uploads/2013/01/airplane-and-velocity.png">
            <a:extLst>
              <a:ext uri="{FF2B5EF4-FFF2-40B4-BE49-F238E27FC236}">
                <a16:creationId xmlns="" xmlns:a16="http://schemas.microsoft.com/office/drawing/2014/main" id="{5A38BFF7-3F4A-4DA8-8227-5E6FF7F70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067" y="2015730"/>
            <a:ext cx="4919539" cy="365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110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85634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4.2 Rhombuses and Kites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152" y="2015733"/>
            <a:ext cx="11094419" cy="146769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/>
              <a:t>Definition:  A </a:t>
            </a:r>
            <a:r>
              <a:rPr lang="en-US" sz="2800" b="1" dirty="0"/>
              <a:t>rhombus</a:t>
            </a:r>
            <a:r>
              <a:rPr lang="en-US" sz="2800" dirty="0"/>
              <a:t> is a parallelogram that has two </a:t>
            </a:r>
            <a:r>
              <a:rPr lang="en-US" sz="2800" dirty="0" smtClean="0"/>
              <a:t>congruent adjacent </a:t>
            </a:r>
            <a:r>
              <a:rPr lang="en-US" sz="2800" dirty="0"/>
              <a:t>sides. </a:t>
            </a:r>
          </a:p>
          <a:p>
            <a:pPr marL="0" indent="0">
              <a:buNone/>
            </a:pPr>
            <a:r>
              <a:rPr lang="en-US" sz="2800" dirty="0"/>
              <a:t>Theorem 4.9:  All four sides of a rhombus are congruent.</a:t>
            </a:r>
          </a:p>
        </p:txBody>
      </p:sp>
      <p:pic>
        <p:nvPicPr>
          <p:cNvPr id="1026" name="Picture 2" descr="http://www.skwirk.com/content/upload/images/Secondary/NSW/Year_10/Maths/geometry/tp2/ch3/tp2ch3_images1.jpg">
            <a:extLst>
              <a:ext uri="{FF2B5EF4-FFF2-40B4-BE49-F238E27FC236}">
                <a16:creationId xmlns="" xmlns:a16="http://schemas.microsoft.com/office/drawing/2014/main" id="{C3744C2B-AC59-414B-A0C5-4B906C2AAA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468" y="3483429"/>
            <a:ext cx="2754217" cy="238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athwarehouse.com/geometry/quadrilaterals/parallelograms/images/rhombus/shape-rhombus.gif">
            <a:extLst>
              <a:ext uri="{FF2B5EF4-FFF2-40B4-BE49-F238E27FC236}">
                <a16:creationId xmlns="" xmlns:a16="http://schemas.microsoft.com/office/drawing/2014/main" id="{55C3D74C-617B-4C14-9828-C2D1F9045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090" y="3431241"/>
            <a:ext cx="2080835" cy="258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223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85634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4.2 Rhombuses and Kites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135659" cy="785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Theorem 4.10:  The diagonals of a rhombus are perpendicular.</a:t>
            </a:r>
          </a:p>
        </p:txBody>
      </p:sp>
      <p:pic>
        <p:nvPicPr>
          <p:cNvPr id="2050" name="Picture 2" descr="rhombus.jpg (300×248)">
            <a:extLst>
              <a:ext uri="{FF2B5EF4-FFF2-40B4-BE49-F238E27FC236}">
                <a16:creationId xmlns="" xmlns:a16="http://schemas.microsoft.com/office/drawing/2014/main" id="{59B63B3B-9FAD-4BD9-A42F-EE6D62F35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543" y="2728684"/>
            <a:ext cx="3794578" cy="313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997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85634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4.2 Rhombuses and Kites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10135659" cy="1327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Theorem 4.11: If the diagonals of a parallelogram are perpendicular, then the parallelogram is a rhombus. </a:t>
            </a:r>
          </a:p>
        </p:txBody>
      </p:sp>
      <p:pic>
        <p:nvPicPr>
          <p:cNvPr id="3074" name="Picture 2" descr="https://qph.ec.quoracdn.net/main-qimg-facfc6a35fde7feaa0e94d3d3295b8ab">
            <a:extLst>
              <a:ext uri="{FF2B5EF4-FFF2-40B4-BE49-F238E27FC236}">
                <a16:creationId xmlns="" xmlns:a16="http://schemas.microsoft.com/office/drawing/2014/main" id="{10F40929-CF77-437F-9F6A-2939314B0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837" y="3170560"/>
            <a:ext cx="2458735" cy="272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434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85634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4.2 Rhombuses and Kites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10135659" cy="1458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Theorem 4.12:  The diagonals of a rhombus bisect the angles </a:t>
            </a:r>
            <a:r>
              <a:rPr lang="en-US" sz="2800" dirty="0" smtClean="0"/>
              <a:t>of the </a:t>
            </a:r>
            <a:r>
              <a:rPr lang="en-US" sz="2800" dirty="0"/>
              <a:t>rhombus. </a:t>
            </a:r>
          </a:p>
        </p:txBody>
      </p:sp>
      <p:pic>
        <p:nvPicPr>
          <p:cNvPr id="4098" name="Picture 2" descr="http://www.bbc.co.uk/staticarchive/9511a1d2f7672f5dacdf010c22cf3552632f2a4e.gif">
            <a:extLst>
              <a:ext uri="{FF2B5EF4-FFF2-40B4-BE49-F238E27FC236}">
                <a16:creationId xmlns="" xmlns:a16="http://schemas.microsoft.com/office/drawing/2014/main" id="{0A96CE47-E545-481F-A841-F91ED5AF5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170" y="3354086"/>
            <a:ext cx="3346337" cy="238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media1.shmoop.com/images/geometry/geo_7_sec3_graphik_4.png">
            <a:extLst>
              <a:ext uri="{FF2B5EF4-FFF2-40B4-BE49-F238E27FC236}">
                <a16:creationId xmlns="" xmlns:a16="http://schemas.microsoft.com/office/drawing/2014/main" id="{56A455DA-1257-47F2-9CA5-A5BFC18D3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644" y="3062023"/>
            <a:ext cx="3707871" cy="2756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94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85634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4.2 Rhombuses and Kites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135659" cy="41770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/>
              <a:t>Summary: Properties of a Rhombus</a:t>
            </a:r>
          </a:p>
          <a:p>
            <a:pPr marL="514350" indent="-514350">
              <a:buAutoNum type="arabicPeriod"/>
            </a:pPr>
            <a:r>
              <a:rPr lang="en-US" sz="2800" dirty="0"/>
              <a:t>Opposite sides are parallel.</a:t>
            </a:r>
          </a:p>
          <a:p>
            <a:pPr marL="514350" indent="-514350">
              <a:buAutoNum type="arabicPeriod"/>
            </a:pPr>
            <a:r>
              <a:rPr lang="en-US" sz="2800" dirty="0"/>
              <a:t>Diagonals divide it into two congruent triangles.</a:t>
            </a:r>
          </a:p>
          <a:p>
            <a:pPr marL="514350" indent="-514350">
              <a:buAutoNum type="arabicPeriod"/>
            </a:pPr>
            <a:r>
              <a:rPr lang="en-US" sz="2800" dirty="0"/>
              <a:t>Opposite sides are congruent.</a:t>
            </a:r>
          </a:p>
          <a:p>
            <a:pPr marL="514350" indent="-514350">
              <a:buAutoNum type="arabicPeriod"/>
            </a:pPr>
            <a:r>
              <a:rPr lang="en-US" sz="2800" dirty="0"/>
              <a:t>Opposite angles are congruent.</a:t>
            </a:r>
          </a:p>
          <a:p>
            <a:pPr marL="514350" indent="-514350">
              <a:buAutoNum type="arabicPeriod"/>
            </a:pPr>
            <a:r>
              <a:rPr lang="en-US" sz="2800" dirty="0"/>
              <a:t>Consecutive angles are supplementary.</a:t>
            </a:r>
          </a:p>
          <a:p>
            <a:pPr marL="514350" indent="-514350">
              <a:buAutoNum type="arabicPeriod"/>
            </a:pPr>
            <a:r>
              <a:rPr lang="en-US" sz="2800" dirty="0"/>
              <a:t>Diagonals bisect each other.</a:t>
            </a:r>
          </a:p>
        </p:txBody>
      </p:sp>
    </p:spTree>
    <p:extLst>
      <p:ext uri="{BB962C8B-B14F-4D97-AF65-F5344CB8AC3E}">
        <p14:creationId xmlns:p14="http://schemas.microsoft.com/office/powerpoint/2010/main" val="883515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85634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4.2 Rhombuses and Kites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189903"/>
            <a:ext cx="10135659" cy="28417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Summary: Properties of a Rhombus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7.  </a:t>
            </a:r>
            <a:r>
              <a:rPr lang="en-US" sz="2800" dirty="0"/>
              <a:t>All sides are congruent.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8.  </a:t>
            </a:r>
            <a:r>
              <a:rPr lang="en-US" sz="2800" dirty="0"/>
              <a:t>Diagonals are perpendicular.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9.  </a:t>
            </a:r>
            <a:r>
              <a:rPr lang="en-US" sz="2800" dirty="0"/>
              <a:t>Diagonals </a:t>
            </a:r>
            <a:r>
              <a:rPr lang="en-US" sz="2800"/>
              <a:t>bisect </a:t>
            </a:r>
            <a:r>
              <a:rPr lang="en-US" sz="2800" smtClean="0"/>
              <a:t>angles.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5514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85634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4.2 Rhombuses and Kites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10135659" cy="141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Definition:  A </a:t>
            </a:r>
            <a:r>
              <a:rPr lang="en-US" sz="2800" b="1" dirty="0"/>
              <a:t>kite</a:t>
            </a:r>
            <a:r>
              <a:rPr lang="en-US" sz="2800" dirty="0"/>
              <a:t> is a quadrilateral with exactly </a:t>
            </a:r>
            <a:br>
              <a:rPr lang="en-US" sz="2800" dirty="0"/>
            </a:br>
            <a:r>
              <a:rPr lang="en-US" sz="2800" dirty="0"/>
              <a:t>two distinct pairs of congruent consecutive sides. </a:t>
            </a:r>
          </a:p>
        </p:txBody>
      </p:sp>
      <p:pic>
        <p:nvPicPr>
          <p:cNvPr id="11266" name="Picture 2" descr="https://upload.wikimedia.org/wikipedia/commons/thumb/0/0b/Kite_definition.svg/2000px-Kite_definition.svg.png">
            <a:extLst>
              <a:ext uri="{FF2B5EF4-FFF2-40B4-BE49-F238E27FC236}">
                <a16:creationId xmlns="" xmlns:a16="http://schemas.microsoft.com/office/drawing/2014/main" id="{9DE5B457-0DBF-4F4B-AAA3-31AD653B0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3215562"/>
            <a:ext cx="3627437" cy="282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://mathengaged.org/wp-content/uploads/2017/01/Kite-Clip-art-226x300.png">
            <a:extLst>
              <a:ext uri="{FF2B5EF4-FFF2-40B4-BE49-F238E27FC236}">
                <a16:creationId xmlns="" xmlns:a16="http://schemas.microsoft.com/office/drawing/2014/main" id="{DF26C3A2-94F9-4D9C-AD9D-01D26EA8A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874" y="2015732"/>
            <a:ext cx="2841626" cy="377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6766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3/3d/Six_Quadrilaterals.svg/1200px-Six_Quadrilaterals.svg.png">
            <a:extLst>
              <a:ext uri="{FF2B5EF4-FFF2-40B4-BE49-F238E27FC236}">
                <a16:creationId xmlns="" xmlns:a16="http://schemas.microsoft.com/office/drawing/2014/main" id="{FED3D730-4A8F-4712-85E9-748B8B4068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238" y="-145143"/>
            <a:ext cx="5375124" cy="5375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math-salamanders.com/image-files/printable-shapes-quadrilateral-ns-bw.gif">
            <a:extLst>
              <a:ext uri="{FF2B5EF4-FFF2-40B4-BE49-F238E27FC236}">
                <a16:creationId xmlns="" xmlns:a16="http://schemas.microsoft.com/office/drawing/2014/main" id="{71EF4F63-E63B-4ADA-AB7B-C06EDD708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554" y="3848001"/>
            <a:ext cx="1349623" cy="1614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bbc.co.uk/staticarchive/9ffa5cf1dbd2c28cb54ca81f261dbb31fe07abc2.gif">
            <a:extLst>
              <a:ext uri="{FF2B5EF4-FFF2-40B4-BE49-F238E27FC236}">
                <a16:creationId xmlns="" xmlns:a16="http://schemas.microsoft.com/office/drawing/2014/main" id="{FA957F0D-7A7B-432F-82FA-0B3009593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421" y="135122"/>
            <a:ext cx="1976006" cy="1582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res.cloudinary.com/dk-find-out/image/upload/q_80,w_640,f_auto/Quad_Trapeziod2_hiiu9x.jpg">
            <a:extLst>
              <a:ext uri="{FF2B5EF4-FFF2-40B4-BE49-F238E27FC236}">
                <a16:creationId xmlns="" xmlns:a16="http://schemas.microsoft.com/office/drawing/2014/main" id="{39BCA8B2-A544-4C27-97BB-F168C609A1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514" y="1866586"/>
            <a:ext cx="1505477" cy="160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810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85634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4.2 Rhombuses and Kites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135659" cy="1283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Theorem 4.13: If a quadrilateral is a kite, one pair of opposite angles is congruent.</a:t>
            </a:r>
          </a:p>
        </p:txBody>
      </p:sp>
      <p:pic>
        <p:nvPicPr>
          <p:cNvPr id="12290" name="Picture 2" descr="https://qph.ec.quoracdn.net/main-qimg-f8d44926648886c51cf558334e42dd17">
            <a:extLst>
              <a:ext uri="{FF2B5EF4-FFF2-40B4-BE49-F238E27FC236}">
                <a16:creationId xmlns="" xmlns:a16="http://schemas.microsoft.com/office/drawing/2014/main" id="{06935C85-1093-4167-BAC8-259AEF8B3D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9" t="13649" r="9908" b="11100"/>
          <a:stretch/>
        </p:blipFill>
        <p:spPr bwMode="auto">
          <a:xfrm>
            <a:off x="4268333" y="2830492"/>
            <a:ext cx="4075567" cy="317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9923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85634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4.2 Rhombuses and Kites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135659" cy="1283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Theorem 4.14: If a quadrilateral is a kite, one diagonal is the perpendicular bisector of the other diagonal. </a:t>
            </a:r>
          </a:p>
        </p:txBody>
      </p:sp>
      <p:pic>
        <p:nvPicPr>
          <p:cNvPr id="10242" name="Picture 2" descr="https://bam.files.bbci.co.uk/bam/live/content/zvkxfg8/small">
            <a:extLst>
              <a:ext uri="{FF2B5EF4-FFF2-40B4-BE49-F238E27FC236}">
                <a16:creationId xmlns="" xmlns:a16="http://schemas.microsoft.com/office/drawing/2014/main" id="{16F710C8-D3A5-4D0E-AEA2-AA27087B21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631"/>
          <a:stretch/>
        </p:blipFill>
        <p:spPr bwMode="auto">
          <a:xfrm>
            <a:off x="4653015" y="3217030"/>
            <a:ext cx="2077399" cy="2720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8110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85634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4.2 Rhombuses and Kites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135659" cy="3877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Summary: Properties of a Kite</a:t>
            </a:r>
          </a:p>
          <a:p>
            <a:pPr marL="514350" indent="-514350">
              <a:buAutoNum type="arabicPeriod"/>
            </a:pPr>
            <a:r>
              <a:rPr lang="en-US" sz="2800" dirty="0"/>
              <a:t>It’s a quadrilateral but not a parallelogram with two pairs of congruent consecutive sides.</a:t>
            </a:r>
          </a:p>
          <a:p>
            <a:pPr marL="514350" indent="-514350">
              <a:buAutoNum type="arabicPeriod"/>
            </a:pPr>
            <a:r>
              <a:rPr lang="en-US" sz="2800" dirty="0"/>
              <a:t>One pair of opposite angles are congruent.</a:t>
            </a:r>
          </a:p>
          <a:p>
            <a:pPr marL="514350" indent="-514350">
              <a:buAutoNum type="arabicPeriod"/>
            </a:pPr>
            <a:r>
              <a:rPr lang="en-US" sz="2800" dirty="0"/>
              <a:t>One diagonal is the perpendicular bisector of the other diagonal.</a:t>
            </a:r>
          </a:p>
          <a:p>
            <a:pPr marL="514350" indent="-514350">
              <a:buAutoNum type="arabicPeriod"/>
            </a:pPr>
            <a:r>
              <a:rPr lang="en-US" sz="2800" dirty="0"/>
              <a:t>One diagonal bisects two of the kite’s angles.</a:t>
            </a:r>
          </a:p>
        </p:txBody>
      </p:sp>
    </p:spTree>
    <p:extLst>
      <p:ext uri="{BB962C8B-B14F-4D97-AF65-F5344CB8AC3E}">
        <p14:creationId xmlns:p14="http://schemas.microsoft.com/office/powerpoint/2010/main" val="7303991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85634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4.3 Rectangles and squares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9603274" cy="1414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Definition:  A </a:t>
            </a:r>
            <a:r>
              <a:rPr lang="en-US" sz="2800" b="1" dirty="0"/>
              <a:t>rectangle</a:t>
            </a:r>
            <a:r>
              <a:rPr lang="en-US" sz="2800" dirty="0"/>
              <a:t> is a parallelogram with one right angle.</a:t>
            </a:r>
          </a:p>
          <a:p>
            <a:pPr marL="0" indent="0">
              <a:buNone/>
            </a:pPr>
            <a:r>
              <a:rPr lang="en-US" sz="2800" dirty="0"/>
              <a:t>Theorem 4.15:  All angles of a rectangle are right angles.</a:t>
            </a:r>
          </a:p>
        </p:txBody>
      </p:sp>
      <p:pic>
        <p:nvPicPr>
          <p:cNvPr id="6146" name="Picture 2" descr="http://langfordmath.com/ECEMath/Geometry/rectangles.jpg">
            <a:extLst>
              <a:ext uri="{FF2B5EF4-FFF2-40B4-BE49-F238E27FC236}">
                <a16:creationId xmlns="" xmlns:a16="http://schemas.microsoft.com/office/drawing/2014/main" id="{962D71C3-2B7F-4BAC-83BA-192090AD95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246" y="3335036"/>
            <a:ext cx="5289094" cy="258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2731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85634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4.3 Rectangles and squares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9603274" cy="804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Theorem 4.16:  The diagonals of a rectangle are congruent.</a:t>
            </a:r>
          </a:p>
        </p:txBody>
      </p:sp>
      <p:pic>
        <p:nvPicPr>
          <p:cNvPr id="7170" name="Picture 2" descr="http://www.mathwarehouse.com/geometry/quadrilaterals/parallelograms/images/rectangle/diagonals-of-a-rectangle.gif">
            <a:extLst>
              <a:ext uri="{FF2B5EF4-FFF2-40B4-BE49-F238E27FC236}">
                <a16:creationId xmlns="" xmlns:a16="http://schemas.microsoft.com/office/drawing/2014/main" id="{B89EB036-5F60-417F-9670-9A3DACCBC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909" y="2711601"/>
            <a:ext cx="5189076" cy="314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0968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85634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4.3 Rectangles and squares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9603274" cy="1414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Theorem 4.17:  If the diagonals of a parallelogram are congruent, then the parallelogram is a rectangle.</a:t>
            </a:r>
          </a:p>
        </p:txBody>
      </p:sp>
      <p:pic>
        <p:nvPicPr>
          <p:cNvPr id="8194" name="Picture 2" descr="https://mathbitsnotebook.com/Geometry/Quadrilaterals/rect2.jpg">
            <a:extLst>
              <a:ext uri="{FF2B5EF4-FFF2-40B4-BE49-F238E27FC236}">
                <a16:creationId xmlns="" xmlns:a16="http://schemas.microsoft.com/office/drawing/2014/main" id="{83EDEEEF-4BDB-4DB1-884C-2E54FDFCF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850" y="3292475"/>
            <a:ext cx="4806950" cy="249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3911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92000"/>
                <a:lumOff val="8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85634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4.3 Rectangles and squares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920482"/>
            <a:ext cx="9603274" cy="27150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Definition:  A </a:t>
            </a:r>
            <a:r>
              <a:rPr lang="en-US" sz="2800" b="1" dirty="0"/>
              <a:t>square</a:t>
            </a:r>
            <a:r>
              <a:rPr lang="en-US" sz="2800" dirty="0"/>
              <a:t> is a rhombus with one right angle.</a:t>
            </a:r>
          </a:p>
          <a:p>
            <a:pPr marL="0" indent="0">
              <a:buNone/>
            </a:pPr>
            <a:r>
              <a:rPr lang="en-US" sz="2800" dirty="0"/>
              <a:t>A </a:t>
            </a:r>
            <a:r>
              <a:rPr lang="en-US" sz="2800" b="1" dirty="0"/>
              <a:t>square</a:t>
            </a:r>
            <a:r>
              <a:rPr lang="en-US" sz="2800" dirty="0"/>
              <a:t> is a rectangle with four congruent sides.</a:t>
            </a:r>
          </a:p>
          <a:p>
            <a:pPr marL="0" indent="0">
              <a:buNone/>
            </a:pPr>
            <a:r>
              <a:rPr lang="en-US" sz="2800" dirty="0"/>
              <a:t>A </a:t>
            </a:r>
            <a:r>
              <a:rPr lang="en-US" sz="2800" b="1" dirty="0"/>
              <a:t>square</a:t>
            </a:r>
            <a:r>
              <a:rPr lang="en-US" sz="2800" dirty="0"/>
              <a:t> is a parallelogram with four congruent sides and four right angles.</a:t>
            </a:r>
            <a:endParaRPr lang="en-US" sz="2800" b="1" dirty="0"/>
          </a:p>
        </p:txBody>
      </p:sp>
      <p:pic>
        <p:nvPicPr>
          <p:cNvPr id="9220" name="Picture 4" descr="http://www.barebooks.com/wp-content/uploads/2013/10/GM05.gif">
            <a:extLst>
              <a:ext uri="{FF2B5EF4-FFF2-40B4-BE49-F238E27FC236}">
                <a16:creationId xmlns="" xmlns:a16="http://schemas.microsoft.com/office/drawing/2014/main" id="{94E2306B-8493-445C-A95B-B9410E5DD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1679" y="3937986"/>
            <a:ext cx="2043713" cy="204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ttps://image.slidesharecdn.com/quadrilateral-presentation-150208045701-conversion-gate01/95/quadrilateral-presentation-10-638.jpg?cb=1423371541">
            <a:extLst>
              <a:ext uri="{FF2B5EF4-FFF2-40B4-BE49-F238E27FC236}">
                <a16:creationId xmlns="" xmlns:a16="http://schemas.microsoft.com/office/drawing/2014/main" id="{E5E77D27-4D72-431E-906B-62137361A4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52" t="15618" r="34952" b="50309"/>
          <a:stretch/>
        </p:blipFill>
        <p:spPr bwMode="auto">
          <a:xfrm>
            <a:off x="7016749" y="3989864"/>
            <a:ext cx="2164247" cy="1991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4964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85634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4.3 Rectangles and squares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9603274" cy="40104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True or False.</a:t>
            </a:r>
          </a:p>
          <a:p>
            <a:pPr marL="514350" indent="-514350">
              <a:buAutoNum type="arabicPeriod"/>
            </a:pPr>
            <a:r>
              <a:rPr lang="en-US" sz="2800" dirty="0"/>
              <a:t>Every square is a parallelogram.</a:t>
            </a:r>
          </a:p>
          <a:p>
            <a:pPr marL="514350" indent="-514350">
              <a:buAutoNum type="arabicPeriod"/>
            </a:pPr>
            <a:r>
              <a:rPr lang="en-US" sz="2800" dirty="0"/>
              <a:t>Every rhombus is a square.</a:t>
            </a:r>
          </a:p>
          <a:p>
            <a:pPr marL="514350" indent="-514350">
              <a:buAutoNum type="arabicPeriod"/>
            </a:pPr>
            <a:r>
              <a:rPr lang="en-US" sz="2800" dirty="0"/>
              <a:t>Every rectangle is equiangular.</a:t>
            </a:r>
          </a:p>
          <a:p>
            <a:pPr marL="514350" indent="-514350">
              <a:buAutoNum type="arabicPeriod"/>
            </a:pPr>
            <a:r>
              <a:rPr lang="en-US" sz="2800" dirty="0"/>
              <a:t>Every square is a rectangle.</a:t>
            </a:r>
          </a:p>
          <a:p>
            <a:pPr marL="514350" indent="-514350">
              <a:buAutoNum type="arabicPeriod"/>
            </a:pPr>
            <a:r>
              <a:rPr lang="en-US" sz="2800" dirty="0"/>
              <a:t>The diagonals of every parallelogram are congruent.</a:t>
            </a:r>
          </a:p>
        </p:txBody>
      </p:sp>
    </p:spTree>
    <p:extLst>
      <p:ext uri="{BB962C8B-B14F-4D97-AF65-F5344CB8AC3E}">
        <p14:creationId xmlns:p14="http://schemas.microsoft.com/office/powerpoint/2010/main" val="3405986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85634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4.3 Rectangles and squares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9603274" cy="1414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Construction 4.1: Construct a rectangle when two adjacent sides are given.</a:t>
            </a:r>
          </a:p>
        </p:txBody>
      </p:sp>
      <p:pic>
        <p:nvPicPr>
          <p:cNvPr id="13314" name="Picture 2" descr="Image result for Construct a rectangle when two adjacent sides are given.">
            <a:extLst>
              <a:ext uri="{FF2B5EF4-FFF2-40B4-BE49-F238E27FC236}">
                <a16:creationId xmlns="" xmlns:a16="http://schemas.microsoft.com/office/drawing/2014/main" id="{64F0ABB6-1E4C-45A1-843F-65754682E7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125" y="2862394"/>
            <a:ext cx="3933825" cy="2865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9367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85634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4.3 Rectangles and squares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9603274" cy="943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Construction 4.2:  Construct a square when a side is given.</a:t>
            </a:r>
          </a:p>
        </p:txBody>
      </p:sp>
      <p:pic>
        <p:nvPicPr>
          <p:cNvPr id="14338" name="Picture 2" descr="https://mathbitsnotebook.com/Geometry/Constructions/square1a.jpg">
            <a:extLst>
              <a:ext uri="{FF2B5EF4-FFF2-40B4-BE49-F238E27FC236}">
                <a16:creationId xmlns="" xmlns:a16="http://schemas.microsoft.com/office/drawing/2014/main" id="{27DFE8E7-B9A4-475E-9CFE-A913491B4C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600" y="2720975"/>
            <a:ext cx="4051300" cy="3139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261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668421"/>
          </a:xfrm>
        </p:spPr>
        <p:txBody>
          <a:bodyPr>
            <a:normAutofit/>
          </a:bodyPr>
          <a:lstStyle/>
          <a:p>
            <a:r>
              <a:rPr lang="en-US" sz="3600" dirty="0"/>
              <a:t>4.1 Parallelograms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1216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Definition:  A </a:t>
            </a:r>
            <a:r>
              <a:rPr lang="en-US" sz="2800" b="1" dirty="0"/>
              <a:t>parallelogram</a:t>
            </a:r>
            <a:r>
              <a:rPr lang="en-US" sz="2800" dirty="0"/>
              <a:t> is a quadrilateral whose opposite sides are parallel. </a:t>
            </a:r>
          </a:p>
        </p:txBody>
      </p:sp>
      <p:pic>
        <p:nvPicPr>
          <p:cNvPr id="2050" name="Picture 2" descr="http://www.mathwarehouse.com/geometry/quadrilaterals/parallelograms/images/parallelogram-from-lines.png">
            <a:extLst>
              <a:ext uri="{FF2B5EF4-FFF2-40B4-BE49-F238E27FC236}">
                <a16:creationId xmlns="" xmlns:a16="http://schemas.microsoft.com/office/drawing/2014/main" id="{50C5B64D-6F8F-4325-9F4C-713862508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612" y="3276299"/>
            <a:ext cx="5205557" cy="259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04429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85634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4.3 Rectangles and squares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9603274" cy="1414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Theorem 4.18:  Two parallel lines are always the same distance apart.</a:t>
            </a:r>
          </a:p>
        </p:txBody>
      </p:sp>
      <p:pic>
        <p:nvPicPr>
          <p:cNvPr id="15362" name="Picture 2" descr="https://i.pinimg.com/736x/51/dd/d1/51ddd1c7190d5ed155664aa8ba2ef152--distance-each-other.jpg">
            <a:extLst>
              <a:ext uri="{FF2B5EF4-FFF2-40B4-BE49-F238E27FC236}">
                <a16:creationId xmlns="" xmlns:a16="http://schemas.microsoft.com/office/drawing/2014/main" id="{64CA1497-FBE9-4827-A99D-D1983AD15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349" y="2751138"/>
            <a:ext cx="3293581" cy="319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2869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85634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4.3 Rectangles and squares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9603274" cy="2010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Theorem 4.19:  The segment joining the midpoints of two sides of a triangle is parallel to the third side and its length is one-half the length of the third side. </a:t>
            </a:r>
          </a:p>
        </p:txBody>
      </p:sp>
      <p:pic>
        <p:nvPicPr>
          <p:cNvPr id="16386" name="Picture 2" descr="https://mathbitsnotebook.com/Geometry/SegmentsAnglesTriangles/midseg1.jpg">
            <a:extLst>
              <a:ext uri="{FF2B5EF4-FFF2-40B4-BE49-F238E27FC236}">
                <a16:creationId xmlns="" xmlns:a16="http://schemas.microsoft.com/office/drawing/2014/main" id="{852868E5-F320-4F82-87C4-A861D5C16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574" y="3252788"/>
            <a:ext cx="3883025" cy="281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5857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85634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4.4 Trapezoids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9603274" cy="3267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Definition:  A </a:t>
            </a:r>
            <a:r>
              <a:rPr lang="en-US" sz="2800" b="1" dirty="0"/>
              <a:t>trapezoid</a:t>
            </a:r>
            <a:r>
              <a:rPr lang="en-US" sz="2800" dirty="0"/>
              <a:t> is a quadrilateral with exactly one pair of parallel sides. The parallel sides are called </a:t>
            </a:r>
            <a:r>
              <a:rPr lang="en-US" sz="2800" b="1" dirty="0"/>
              <a:t>bases</a:t>
            </a:r>
            <a:r>
              <a:rPr lang="en-US" sz="2800" dirty="0"/>
              <a:t>, and the nonparallel sides are called </a:t>
            </a:r>
            <a:r>
              <a:rPr lang="en-US" sz="2800" b="1" dirty="0"/>
              <a:t>legs</a:t>
            </a:r>
            <a:r>
              <a:rPr lang="en-US" sz="2800" dirty="0"/>
              <a:t>. If the legs of a trapezoid are congruent, the trapezoid is an </a:t>
            </a:r>
            <a:r>
              <a:rPr lang="en-US" sz="2800" b="1" dirty="0"/>
              <a:t>isosceles trapezoid</a:t>
            </a:r>
            <a:r>
              <a:rPr lang="en-US" sz="2800" dirty="0"/>
              <a:t>.  A pair of angles of a trapezoid are called </a:t>
            </a:r>
            <a:r>
              <a:rPr lang="en-US" sz="2800" b="1" dirty="0"/>
              <a:t>base angles </a:t>
            </a:r>
            <a:r>
              <a:rPr lang="en-US" sz="2800" dirty="0"/>
              <a:t>if they include the same base. </a:t>
            </a:r>
          </a:p>
        </p:txBody>
      </p:sp>
      <p:pic>
        <p:nvPicPr>
          <p:cNvPr id="21506" name="Picture 2" descr="https://dr282zn36sxxg.cloudfront.net/datastreams/f-d%3A6692d09bbbeeefe05e18e626314c63b9c7c8f412a3290ee10cae837d%2BIMAGE_TINY%2BIMAGE_TINY.1">
            <a:extLst>
              <a:ext uri="{FF2B5EF4-FFF2-40B4-BE49-F238E27FC236}">
                <a16:creationId xmlns="" xmlns:a16="http://schemas.microsoft.com/office/drawing/2014/main" id="{576D1B9D-AE0B-41CD-9510-53FA318728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1940" y="156897"/>
            <a:ext cx="2192913" cy="158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5430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85634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4.4 Trapezoids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9603274" cy="1451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Theorem 4.20:  The base angles of an isosceles trapezoid are congruent. </a:t>
            </a:r>
          </a:p>
        </p:txBody>
      </p:sp>
      <p:pic>
        <p:nvPicPr>
          <p:cNvPr id="20482" name="Picture 2" descr="http://image.tutorvista.com/content/feed/u830/trapezoid.PNG">
            <a:extLst>
              <a:ext uri="{FF2B5EF4-FFF2-40B4-BE49-F238E27FC236}">
                <a16:creationId xmlns="" xmlns:a16="http://schemas.microsoft.com/office/drawing/2014/main" id="{DB4B25A0-2192-4E01-BDA6-2615DA37B6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3200400"/>
            <a:ext cx="7543637" cy="274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19626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85634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4.4 Trapezoids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9603274" cy="13180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Theorem 4.21:  The diagonals of an isosceles trapezoid are congruent.</a:t>
            </a:r>
          </a:p>
        </p:txBody>
      </p:sp>
      <p:pic>
        <p:nvPicPr>
          <p:cNvPr id="22530" name="Picture 2" descr="http://www.mathwarehouse.com/geometry/quadrilaterals/trapezoid/isosceles/diag/picture.jpg">
            <a:extLst>
              <a:ext uri="{FF2B5EF4-FFF2-40B4-BE49-F238E27FC236}">
                <a16:creationId xmlns="" xmlns:a16="http://schemas.microsoft.com/office/drawing/2014/main" id="{1BD98A8E-982E-4B09-8C7A-FB2CFD3F6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838" y="2992438"/>
            <a:ext cx="6335712" cy="292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35478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85634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4.4 Trapezoids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9603274" cy="14894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Definition:  The segment joining the midpoints of the legs of a trapezoid is the </a:t>
            </a:r>
            <a:r>
              <a:rPr lang="en-US" sz="2800" b="1" dirty="0"/>
              <a:t>median of the trapezoid</a:t>
            </a:r>
            <a:r>
              <a:rPr lang="en-US" sz="2800" dirty="0"/>
              <a:t>. </a:t>
            </a:r>
          </a:p>
        </p:txBody>
      </p:sp>
      <p:pic>
        <p:nvPicPr>
          <p:cNvPr id="19458" name="Picture 2" descr="https://www.easycalculation.com/area/images/midsegment.png">
            <a:extLst>
              <a:ext uri="{FF2B5EF4-FFF2-40B4-BE49-F238E27FC236}">
                <a16:creationId xmlns="" xmlns:a16="http://schemas.microsoft.com/office/drawing/2014/main" id="{BBCD83E4-62BF-47E3-9461-A29A6E0AC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3179763"/>
            <a:ext cx="4245934" cy="285273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7954160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85634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4.4 Trapezoids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9603274" cy="14704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Theorem 4.22:  The median of a trapezoid is parallel to the bases and equal to one-half their sum.</a:t>
            </a:r>
          </a:p>
        </p:txBody>
      </p:sp>
      <p:pic>
        <p:nvPicPr>
          <p:cNvPr id="18434" name="Picture 2" descr="https://i.ytimg.com/vi/jWCrvJ1AUfs/maxresdefault.jpg">
            <a:extLst>
              <a:ext uri="{FF2B5EF4-FFF2-40B4-BE49-F238E27FC236}">
                <a16:creationId xmlns="" xmlns:a16="http://schemas.microsoft.com/office/drawing/2014/main" id="{70F5EAC8-D371-44D5-BAEA-95320F8377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" t="43242" r="26099" b="10277"/>
          <a:stretch/>
        </p:blipFill>
        <p:spPr bwMode="auto">
          <a:xfrm>
            <a:off x="2881365" y="3226812"/>
            <a:ext cx="6743700" cy="271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777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85634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4.4 Trapezoids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1"/>
            <a:ext cx="9603274" cy="3439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Theorem 4.23:  If three or more parallel </a:t>
            </a:r>
            <a:r>
              <a:rPr lang="en-US" sz="2800" dirty="0" smtClean="0"/>
              <a:t>lines </a:t>
            </a:r>
            <a:r>
              <a:rPr lang="en-US" sz="2800" dirty="0"/>
              <a:t>intercept congruent segments on one transversal, then they intercept congruent segments on all transversals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/>
          </a:p>
          <a:p>
            <a:pPr marL="0" indent="0">
              <a:buNone/>
            </a:pPr>
            <a:r>
              <a:rPr lang="en-US" sz="2800" dirty="0"/>
              <a:t>Construction 4.3:  Divide a given segment into a </a:t>
            </a:r>
            <a:r>
              <a:rPr lang="en-US" sz="2800" dirty="0" smtClean="0"/>
              <a:t>given </a:t>
            </a:r>
            <a:r>
              <a:rPr lang="en-US" sz="2800" dirty="0"/>
              <a:t>number of congruent segments.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1368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85634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4.4 Trapezoids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17410" name="Picture 2" descr="proof.gif (420×248)">
            <a:extLst>
              <a:ext uri="{FF2B5EF4-FFF2-40B4-BE49-F238E27FC236}">
                <a16:creationId xmlns="" xmlns:a16="http://schemas.microsoft.com/office/drawing/2014/main" id="{F34DDE2A-1157-445A-B711-2C38476B385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2047875"/>
            <a:ext cx="6589739" cy="3891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6059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85634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Chapter 4 </a:t>
            </a:r>
            <a:r>
              <a:rPr lang="en-US" sz="4000" dirty="0" err="1"/>
              <a:t>QUadrilaterals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5122" name="Picture 2" descr="https://qph.ec.quoracdn.net/main-qimg-877c530968cf2c8aa28906ed70649dbf">
            <a:extLst>
              <a:ext uri="{FF2B5EF4-FFF2-40B4-BE49-F238E27FC236}">
                <a16:creationId xmlns="" xmlns:a16="http://schemas.microsoft.com/office/drawing/2014/main" id="{B07C6113-C323-434D-A171-211A84439D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096" y="2024668"/>
            <a:ext cx="6351672" cy="3872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81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668421"/>
          </a:xfrm>
        </p:spPr>
        <p:txBody>
          <a:bodyPr>
            <a:normAutofit/>
          </a:bodyPr>
          <a:lstStyle/>
          <a:p>
            <a:r>
              <a:rPr lang="en-US" sz="3600" dirty="0"/>
              <a:t>4.1 Parallelograms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1216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Theorem 4.1: Each diagonal divides a parallelogram into two congruent triangles.</a:t>
            </a:r>
          </a:p>
        </p:txBody>
      </p:sp>
      <p:pic>
        <p:nvPicPr>
          <p:cNvPr id="3074" name="Picture 2" descr="https://ef004.k12.sd.us/ch8not9.gif">
            <a:extLst>
              <a:ext uri="{FF2B5EF4-FFF2-40B4-BE49-F238E27FC236}">
                <a16:creationId xmlns="" xmlns:a16="http://schemas.microsoft.com/office/drawing/2014/main" id="{DA3CFAD2-5F4D-4932-A542-155E56272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11" y="3325471"/>
            <a:ext cx="4341889" cy="2458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619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668421"/>
          </a:xfrm>
        </p:spPr>
        <p:txBody>
          <a:bodyPr>
            <a:normAutofit/>
          </a:bodyPr>
          <a:lstStyle/>
          <a:p>
            <a:r>
              <a:rPr lang="en-US" sz="3600" dirty="0"/>
              <a:t>4.1 Parallelograms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1216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Corollary 4.2:  The opposite sides and the opposite angles of a parallelogram are congruent.</a:t>
            </a:r>
          </a:p>
        </p:txBody>
      </p:sp>
      <p:pic>
        <p:nvPicPr>
          <p:cNvPr id="6146" name="Picture 2" descr="http://www.mathwarehouse.com/geometry/quadrilaterals/parallelograms/images/sides/opposite-sides-parallelogram-congruent.gif">
            <a:extLst>
              <a:ext uri="{FF2B5EF4-FFF2-40B4-BE49-F238E27FC236}">
                <a16:creationId xmlns="" xmlns:a16="http://schemas.microsoft.com/office/drawing/2014/main" id="{90EE5C0A-B456-4619-8A63-01A3AEA125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541" y="3427695"/>
            <a:ext cx="4493674" cy="2353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 result for parallelogram opposite angles are congruent">
            <a:extLst>
              <a:ext uri="{FF2B5EF4-FFF2-40B4-BE49-F238E27FC236}">
                <a16:creationId xmlns="" xmlns:a16="http://schemas.microsoft.com/office/drawing/2014/main" id="{FFA2653E-09F0-478D-AC24-90B1D283C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794" y="3541637"/>
            <a:ext cx="4659540" cy="223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041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668421"/>
          </a:xfrm>
        </p:spPr>
        <p:txBody>
          <a:bodyPr>
            <a:normAutofit/>
          </a:bodyPr>
          <a:lstStyle/>
          <a:p>
            <a:r>
              <a:rPr lang="en-US" sz="3600" dirty="0"/>
              <a:t>4.1 Parallelograms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1216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Theorem 4.3:  Consecutive angles of a parallelogram are supplementary.</a:t>
            </a:r>
          </a:p>
        </p:txBody>
      </p:sp>
      <p:pic>
        <p:nvPicPr>
          <p:cNvPr id="5122" name="Picture 2" descr="https://ef004.k12.sd.us/ch8not8.gif">
            <a:extLst>
              <a:ext uri="{FF2B5EF4-FFF2-40B4-BE49-F238E27FC236}">
                <a16:creationId xmlns="" xmlns:a16="http://schemas.microsoft.com/office/drawing/2014/main" id="{CFEE8DD2-50DD-4D6B-BE14-BA0F16235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743" y="3416048"/>
            <a:ext cx="5635251" cy="2080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mathwarehouse.com/geometry/quadrilaterals/parallelograms/images/angles/parallelogram-angles-diagram.jpg">
            <a:extLst>
              <a:ext uri="{FF2B5EF4-FFF2-40B4-BE49-F238E27FC236}">
                <a16:creationId xmlns="" xmlns:a16="http://schemas.microsoft.com/office/drawing/2014/main" id="{55127B72-18BE-4557-BAB2-92D61DE72D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207" y="3343426"/>
            <a:ext cx="398145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ECD4BCA-00D0-4ED5-924B-6C004D79760C}"/>
              </a:ext>
            </a:extLst>
          </p:cNvPr>
          <p:cNvSpPr txBox="1"/>
          <p:nvPr/>
        </p:nvSpPr>
        <p:spPr>
          <a:xfrm>
            <a:off x="8236855" y="5457372"/>
            <a:ext cx="235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Find x, y, and z.</a:t>
            </a:r>
          </a:p>
        </p:txBody>
      </p:sp>
    </p:spTree>
    <p:extLst>
      <p:ext uri="{BB962C8B-B14F-4D97-AF65-F5344CB8AC3E}">
        <p14:creationId xmlns:p14="http://schemas.microsoft.com/office/powerpoint/2010/main" val="2806400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668421"/>
          </a:xfrm>
        </p:spPr>
        <p:txBody>
          <a:bodyPr>
            <a:normAutofit/>
          </a:bodyPr>
          <a:lstStyle/>
          <a:p>
            <a:r>
              <a:rPr lang="en-US" sz="3600" dirty="0"/>
              <a:t>4.1 Parallelograms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1216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Theorem 4.4:  The diagonals of a parallelogram bisect each other.</a:t>
            </a:r>
          </a:p>
        </p:txBody>
      </p:sp>
      <p:pic>
        <p:nvPicPr>
          <p:cNvPr id="7170" name="Picture 2" descr="http://tgbasics.weebly.com/uploads/2/5/4/1/25411473/2878920_orig.jpg">
            <a:extLst>
              <a:ext uri="{FF2B5EF4-FFF2-40B4-BE49-F238E27FC236}">
                <a16:creationId xmlns="" xmlns:a16="http://schemas.microsoft.com/office/drawing/2014/main" id="{FBC3AC6B-1DE3-42A0-B472-A58F704B1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19" y="2663599"/>
            <a:ext cx="5648325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652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668421"/>
          </a:xfrm>
        </p:spPr>
        <p:txBody>
          <a:bodyPr>
            <a:normAutofit/>
          </a:bodyPr>
          <a:lstStyle/>
          <a:p>
            <a:r>
              <a:rPr lang="en-US" sz="3600" dirty="0"/>
              <a:t>4.1 Parallelograms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6545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/>
              <a:t>Summary:  Properties of a Parallelogram</a:t>
            </a:r>
          </a:p>
          <a:p>
            <a:pPr marL="514350" indent="-514350">
              <a:buAutoNum type="arabicPeriod"/>
            </a:pPr>
            <a:r>
              <a:rPr lang="en-US" sz="2800" dirty="0"/>
              <a:t>Opposite sides are parallel.</a:t>
            </a:r>
          </a:p>
          <a:p>
            <a:pPr marL="514350" indent="-514350">
              <a:buAutoNum type="arabicPeriod"/>
            </a:pPr>
            <a:r>
              <a:rPr lang="en-US" sz="2800" dirty="0"/>
              <a:t>Each diagonal divides it into two congruent triangles.</a:t>
            </a:r>
          </a:p>
          <a:p>
            <a:pPr marL="514350" indent="-514350">
              <a:buAutoNum type="arabicPeriod"/>
            </a:pPr>
            <a:r>
              <a:rPr lang="en-US" sz="2800" dirty="0"/>
              <a:t>Opposite sides are congruent.</a:t>
            </a:r>
          </a:p>
          <a:p>
            <a:pPr marL="514350" indent="-514350">
              <a:buAutoNum type="arabicPeriod"/>
            </a:pPr>
            <a:r>
              <a:rPr lang="en-US" sz="2800" dirty="0"/>
              <a:t>Opposite angles are congruent.</a:t>
            </a:r>
          </a:p>
          <a:p>
            <a:pPr marL="514350" indent="-514350">
              <a:buAutoNum type="arabicPeriod"/>
            </a:pPr>
            <a:r>
              <a:rPr lang="en-US" sz="2800" dirty="0"/>
              <a:t>Consecutive angles are supplementary.</a:t>
            </a:r>
          </a:p>
          <a:p>
            <a:pPr marL="514350" indent="-514350">
              <a:buAutoNum type="arabicPeriod"/>
            </a:pPr>
            <a:r>
              <a:rPr lang="en-US" sz="2800" dirty="0"/>
              <a:t>Diagonals bisect each other.</a:t>
            </a:r>
          </a:p>
          <a:p>
            <a:pPr marL="514350" indent="-514350"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9547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ED6CFF-FCCE-467A-A0A7-EA409BF4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948266"/>
            <a:ext cx="9603275" cy="668421"/>
          </a:xfrm>
        </p:spPr>
        <p:txBody>
          <a:bodyPr>
            <a:normAutofit/>
          </a:bodyPr>
          <a:lstStyle/>
          <a:p>
            <a:r>
              <a:rPr lang="en-US" sz="3600" dirty="0"/>
              <a:t>4.1 Parallelograms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27F6D2-C343-4180-93CE-7814F678E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43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Theorem 4.5: If both pairs of opposite sides of a quadrilateral are congruent, then the quadrilateral is a parallelogram.</a:t>
            </a:r>
          </a:p>
          <a:p>
            <a:pPr marL="0" indent="0">
              <a:buNone/>
            </a:pPr>
            <a:r>
              <a:rPr lang="en-US" sz="2800" dirty="0"/>
              <a:t>Theorem 4.6: If both pairs of opposite angles of a quadrilateral are congruent, then the quadrilateral is a parallelogram.</a:t>
            </a:r>
          </a:p>
          <a:p>
            <a:pPr marL="0" indent="0">
              <a:buNone/>
            </a:pPr>
            <a:r>
              <a:rPr lang="en-US" sz="2800" dirty="0"/>
              <a:t>Theorem 4.7: If two opposite sides of a quadrilateral are congruent and parallel, then the quadrilateral is a parallelogram.</a:t>
            </a:r>
          </a:p>
          <a:p>
            <a:pPr marL="0" indent="0">
              <a:buNone/>
            </a:pPr>
            <a:endParaRPr lang="en-US" sz="2800" dirty="0"/>
          </a:p>
          <a:p>
            <a:pPr marL="514350" indent="-514350"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755952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186</TotalTime>
  <Words>963</Words>
  <Application>Microsoft Office PowerPoint</Application>
  <PresentationFormat>Custom</PresentationFormat>
  <Paragraphs>111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Gallery</vt:lpstr>
      <vt:lpstr>Math 3301 Foundations of Geometry</vt:lpstr>
      <vt:lpstr>PowerPoint Presentation</vt:lpstr>
      <vt:lpstr>4.1 Parallelograms</vt:lpstr>
      <vt:lpstr>4.1 Parallelograms</vt:lpstr>
      <vt:lpstr>4.1 Parallelograms</vt:lpstr>
      <vt:lpstr>4.1 Parallelograms</vt:lpstr>
      <vt:lpstr>4.1 Parallelograms</vt:lpstr>
      <vt:lpstr>4.1 Parallelograms</vt:lpstr>
      <vt:lpstr>4.1 Parallelograms</vt:lpstr>
      <vt:lpstr>4.1 Parallelograms</vt:lpstr>
      <vt:lpstr>4.1 Parallelograms</vt:lpstr>
      <vt:lpstr>4.1 Parallelograms</vt:lpstr>
      <vt:lpstr>4.2 Rhombuses and Kites  </vt:lpstr>
      <vt:lpstr>4.2 Rhombuses and Kites  </vt:lpstr>
      <vt:lpstr>4.2 Rhombuses and Kites  </vt:lpstr>
      <vt:lpstr>4.2 Rhombuses and Kites  </vt:lpstr>
      <vt:lpstr>4.2 Rhombuses and Kites  </vt:lpstr>
      <vt:lpstr>4.2 Rhombuses and Kites  </vt:lpstr>
      <vt:lpstr>4.2 Rhombuses and Kites  </vt:lpstr>
      <vt:lpstr>4.2 Rhombuses and Kites  </vt:lpstr>
      <vt:lpstr>4.2 Rhombuses and Kites  </vt:lpstr>
      <vt:lpstr>4.2 Rhombuses and Kites  </vt:lpstr>
      <vt:lpstr>4.3 Rectangles and squares </vt:lpstr>
      <vt:lpstr>4.3 Rectangles and squares </vt:lpstr>
      <vt:lpstr>4.3 Rectangles and squares </vt:lpstr>
      <vt:lpstr>4.3 Rectangles and squares </vt:lpstr>
      <vt:lpstr>4.3 Rectangles and squares </vt:lpstr>
      <vt:lpstr>4.3 Rectangles and squares </vt:lpstr>
      <vt:lpstr>4.3 Rectangles and squares </vt:lpstr>
      <vt:lpstr>4.3 Rectangles and squares </vt:lpstr>
      <vt:lpstr>4.3 Rectangles and squares </vt:lpstr>
      <vt:lpstr>4.4 Trapezoids </vt:lpstr>
      <vt:lpstr>4.4 Trapezoids </vt:lpstr>
      <vt:lpstr>4.4 Trapezoids </vt:lpstr>
      <vt:lpstr>4.4 Trapezoids </vt:lpstr>
      <vt:lpstr>4.4 Trapezoids </vt:lpstr>
      <vt:lpstr>4.4 Trapezoids </vt:lpstr>
      <vt:lpstr>4.4 Trapezoids </vt:lpstr>
      <vt:lpstr>Chapter 4 QUadrilaterals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3301 Foundations of Geometry</dc:title>
  <dc:creator>Geoff Clement</dc:creator>
  <cp:lastModifiedBy>Clement, Geoff</cp:lastModifiedBy>
  <cp:revision>24</cp:revision>
  <dcterms:created xsi:type="dcterms:W3CDTF">2018-01-06T19:37:55Z</dcterms:created>
  <dcterms:modified xsi:type="dcterms:W3CDTF">2018-02-19T14:18:57Z</dcterms:modified>
</cp:coreProperties>
</file>