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9" r:id="rId5"/>
    <p:sldId id="274" r:id="rId6"/>
    <p:sldId id="271" r:id="rId7"/>
    <p:sldId id="260" r:id="rId8"/>
    <p:sldId id="259" r:id="rId9"/>
    <p:sldId id="261" r:id="rId10"/>
    <p:sldId id="262" r:id="rId11"/>
    <p:sldId id="275" r:id="rId12"/>
    <p:sldId id="276" r:id="rId13"/>
    <p:sldId id="277" r:id="rId14"/>
    <p:sldId id="263" r:id="rId15"/>
    <p:sldId id="278" r:id="rId16"/>
    <p:sldId id="279" r:id="rId17"/>
    <p:sldId id="264" r:id="rId18"/>
    <p:sldId id="283" r:id="rId19"/>
    <p:sldId id="265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6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67" r:id="rId40"/>
    <p:sldId id="266" r:id="rId41"/>
    <p:sldId id="304" r:id="rId42"/>
    <p:sldId id="305" r:id="rId43"/>
    <p:sldId id="306" r:id="rId44"/>
    <p:sldId id="2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1/31/2018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2ABDC-34EF-4ABD-A299-0054747AD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868" y="1353312"/>
            <a:ext cx="9966960" cy="3035808"/>
          </a:xfrm>
        </p:spPr>
        <p:txBody>
          <a:bodyPr/>
          <a:lstStyle/>
          <a:p>
            <a:r>
              <a:rPr lang="en-US" sz="6000" dirty="0"/>
              <a:t>Math 3301 </a:t>
            </a:r>
            <a:br>
              <a:rPr lang="en-US" sz="6000" dirty="0"/>
            </a:br>
            <a:r>
              <a:rPr lang="en-US" sz="6000" dirty="0"/>
              <a:t>Foundations of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5D301-9EDE-4501-AB59-E5EF60889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479490"/>
          </a:xfrm>
        </p:spPr>
        <p:txBody>
          <a:bodyPr/>
          <a:lstStyle/>
          <a:p>
            <a:r>
              <a:rPr lang="en-US" sz="3600" dirty="0"/>
              <a:t>Chapter 3 Parallel Lines </a:t>
            </a:r>
          </a:p>
          <a:p>
            <a:r>
              <a:rPr lang="en-US" dirty="0"/>
              <a:t>Dr. Geoff F. Clement</a:t>
            </a:r>
          </a:p>
        </p:txBody>
      </p:sp>
    </p:spTree>
    <p:extLst>
      <p:ext uri="{BB962C8B-B14F-4D97-AF65-F5344CB8AC3E}">
        <p14:creationId xmlns:p14="http://schemas.microsoft.com/office/powerpoint/2010/main" val="150606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53" y="1679795"/>
            <a:ext cx="10058400" cy="157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3.2: If two lines are cut by a transversal and a pair of alternate interior angles are congruent, then the lines are parallel. </a:t>
            </a:r>
          </a:p>
        </p:txBody>
      </p:sp>
      <p:pic>
        <p:nvPicPr>
          <p:cNvPr id="11266" name="Picture 2" descr="http://ceemrr.com/Geometry1/ParallelTransversal/paste_image6.gif">
            <a:extLst>
              <a:ext uri="{FF2B5EF4-FFF2-40B4-BE49-F238E27FC236}">
                <a16:creationId xmlns:a16="http://schemas.microsoft.com/office/drawing/2014/main" xmlns="" id="{56CE47AB-40B2-4C3F-BE1E-ECAB122BE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7" y="3132273"/>
            <a:ext cx="6573386" cy="32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9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53" y="1679795"/>
            <a:ext cx="10058400" cy="157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3.3: If two lines are cut by a transversal and a pair of corresponding angles are congruent, then the lines are parallel. </a:t>
            </a:r>
          </a:p>
        </p:txBody>
      </p:sp>
      <p:pic>
        <p:nvPicPr>
          <p:cNvPr id="13314" name="Picture 2" descr="http://ceemrr.com/Geometry1/ParallelTransversal/paste_image4.gif">
            <a:extLst>
              <a:ext uri="{FF2B5EF4-FFF2-40B4-BE49-F238E27FC236}">
                <a16:creationId xmlns:a16="http://schemas.microsoft.com/office/drawing/2014/main" xmlns="" id="{F71D0DF6-2F9A-4B61-95F6-E8F675FCB1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74" y="2877937"/>
            <a:ext cx="7457506" cy="37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3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3.2 Transversals </a:t>
            </a:r>
            <a:r>
              <a:rPr lang="en-US" sz="4000" dirty="0"/>
              <a:t>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53" y="1679795"/>
            <a:ext cx="10058400" cy="157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3.4: If two lines are cut by a transversal and a pair of alternate exterior angles are congruent, then the lines are parallel. </a:t>
            </a:r>
          </a:p>
        </p:txBody>
      </p:sp>
      <p:pic>
        <p:nvPicPr>
          <p:cNvPr id="12290" name="Picture 2" descr="https://dr282zn36sxxg.cloudfront.net/datastreams/f-d%3Ac0e20623c4579ab6d6cba701289c1c80107494240ba3825fcfa7adda%2BIMAGE_TINY%2BIMAGE_TINY.1">
            <a:extLst>
              <a:ext uri="{FF2B5EF4-FFF2-40B4-BE49-F238E27FC236}">
                <a16:creationId xmlns:a16="http://schemas.microsoft.com/office/drawing/2014/main" xmlns="" id="{3191D95C-64F0-4DBC-9A21-8AAAF107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67" y="2722132"/>
            <a:ext cx="4920199" cy="36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19" y="1431513"/>
            <a:ext cx="10058400" cy="134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3.5: If two lines are cut by a transversal and two interior angles on the same side of the transversal are supplementary, then the lines are parallel. </a:t>
            </a:r>
          </a:p>
        </p:txBody>
      </p:sp>
      <p:pic>
        <p:nvPicPr>
          <p:cNvPr id="14338" name="Picture 2" descr="http://images.slideplayer.com/15/4531876/slides/slide_7.jpg">
            <a:extLst>
              <a:ext uri="{FF2B5EF4-FFF2-40B4-BE49-F238E27FC236}">
                <a16:creationId xmlns:a16="http://schemas.microsoft.com/office/drawing/2014/main" xmlns="" id="{2F664365-0E03-497D-A6AC-E363647C7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5011" r="2560" b="2996"/>
          <a:stretch/>
        </p:blipFill>
        <p:spPr bwMode="auto">
          <a:xfrm>
            <a:off x="2634197" y="2736809"/>
            <a:ext cx="6057597" cy="3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685851"/>
            <a:ext cx="10058400" cy="433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3.6 (Converse of Theorem 3.2): If two parallel lines are cut by a transversal, then all pairs of alternate interior angles are congruent.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Theorem 3.7 (Converse of Theorem 3.1): If two lines are parallel and a third line is perpendicular to one of them, then it is also perpendicular to the other.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69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685851"/>
            <a:ext cx="10058400" cy="433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3.8 (Converse of Theorem 3.3): If two parallel lines are cut by a transversal, then all pairs of corresponding angles are congruent.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Theorem 3.9 (Converse of Theorem 3.4): If two parallel lines are cut by a transversal, then all pairs of alternate exterior angles are congruent.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51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685851"/>
            <a:ext cx="10058400" cy="2153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3.10 (Converse of Theorem 3.5): If two parallel lines are cut by a transversal, then all pairs of interior angles on the same side of the transversal are supplementary.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5362" name="Picture 2" descr="https://dr282zn36sxxg.cloudfront.net/datastreams/f-d%3A2b8a8a37433afc31835e2172dc271de0e1a504f0f5e5b2a47f05dfad%2BIMAGE%2BIMAGE.1">
            <a:extLst>
              <a:ext uri="{FF2B5EF4-FFF2-40B4-BE49-F238E27FC236}">
                <a16:creationId xmlns:a16="http://schemas.microsoft.com/office/drawing/2014/main" xmlns="" id="{F74B322C-B056-4985-98B2-E9810596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61" y="3086896"/>
            <a:ext cx="5198758" cy="33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217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A polygon is a closed figure in a plane. It has n segments (where n ≥ 3) called sides that intersect only at their endpoints. Each endpoint is called the vertex of the polygon. No two consecutive sides are on the same line.</a:t>
            </a:r>
          </a:p>
        </p:txBody>
      </p:sp>
      <p:pic>
        <p:nvPicPr>
          <p:cNvPr id="16386" name="Picture 2" descr="https://study.com/cimages/multimages/16/polygon_1.jpg">
            <a:extLst>
              <a:ext uri="{FF2B5EF4-FFF2-40B4-BE49-F238E27FC236}">
                <a16:creationId xmlns:a16="http://schemas.microsoft.com/office/drawing/2014/main" xmlns="" id="{8CD44A7A-463E-4E82-95DA-3F6AB6BE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3188969"/>
            <a:ext cx="4985385" cy="3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7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pic>
        <p:nvPicPr>
          <p:cNvPr id="17410" name="Picture 2" descr="http://mathworld.wolfram.com/images/eps-gif/ConvexPolygon_1000.gif">
            <a:extLst>
              <a:ext uri="{FF2B5EF4-FFF2-40B4-BE49-F238E27FC236}">
                <a16:creationId xmlns:a16="http://schemas.microsoft.com/office/drawing/2014/main" xmlns="" id="{9217B405-5880-45DA-9C0D-D5FCB487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98" y="1624013"/>
            <a:ext cx="7830502" cy="44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9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3.4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76" y="1782741"/>
            <a:ext cx="10058400" cy="1158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A polygon is a </a:t>
            </a:r>
            <a:r>
              <a:rPr lang="en-US" sz="2800" b="1" dirty="0"/>
              <a:t>regular polygon </a:t>
            </a:r>
            <a:r>
              <a:rPr lang="en-US" sz="2800" dirty="0"/>
              <a:t>if all of its sides are congruent and all of its angles are congruent. </a:t>
            </a:r>
          </a:p>
        </p:txBody>
      </p:sp>
      <p:pic>
        <p:nvPicPr>
          <p:cNvPr id="21506" name="Picture 2" descr="http://images.tutorvista.com/cms/images/113/regular-polygon1.png">
            <a:extLst>
              <a:ext uri="{FF2B5EF4-FFF2-40B4-BE49-F238E27FC236}">
                <a16:creationId xmlns:a16="http://schemas.microsoft.com/office/drawing/2014/main" xmlns="" id="{ECF5B554-58A6-47FA-817C-C4A65E93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685336"/>
            <a:ext cx="4046702" cy="37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clipart-library.com/data_images/566541.gif">
            <a:extLst>
              <a:ext uri="{FF2B5EF4-FFF2-40B4-BE49-F238E27FC236}">
                <a16:creationId xmlns:a16="http://schemas.microsoft.com/office/drawing/2014/main" xmlns="" id="{312793DF-2CDA-4572-890B-8B088DDE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7" y="2841784"/>
            <a:ext cx="6084203" cy="33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3.1 Indirect Proof and the Parallel Postulate</a:t>
            </a:r>
          </a:p>
        </p:txBody>
      </p:sp>
      <p:pic>
        <p:nvPicPr>
          <p:cNvPr id="1026" name="Picture 2" descr="http://slideplayer.com/slide/8456872/26/images/2/Remember:+The+given+statements+are+always+valid..jpg">
            <a:extLst>
              <a:ext uri="{FF2B5EF4-FFF2-40B4-BE49-F238E27FC236}">
                <a16:creationId xmlns:a16="http://schemas.microsoft.com/office/drawing/2014/main" xmlns="" id="{121D6588-B1FA-437A-BC8E-78C3125DC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1" b="4901"/>
          <a:stretch/>
        </p:blipFill>
        <p:spPr bwMode="auto">
          <a:xfrm>
            <a:off x="914400" y="1477574"/>
            <a:ext cx="10604665" cy="48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pic>
        <p:nvPicPr>
          <p:cNvPr id="24578" name="Picture 2" descr="http://www.winpossible.com/App_Themes/default/Images/CourseImages/classyfying-poly1.JPG">
            <a:extLst>
              <a:ext uri="{FF2B5EF4-FFF2-40B4-BE49-F238E27FC236}">
                <a16:creationId xmlns:a16="http://schemas.microsoft.com/office/drawing/2014/main" xmlns="" id="{A279F16D-8A34-49F4-B626-7BD56C9D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" y="1462088"/>
            <a:ext cx="4238926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math-only-math.com/images/classification-of-polygons.png">
            <a:extLst>
              <a:ext uri="{FF2B5EF4-FFF2-40B4-BE49-F238E27FC236}">
                <a16:creationId xmlns:a16="http://schemas.microsoft.com/office/drawing/2014/main" xmlns="" id="{9404831C-4886-44E1-9FFD-CD35B424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4" y="1964054"/>
            <a:ext cx="6932271" cy="33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9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843A64-667C-4000-B609-53EBC3F37A02}"/>
              </a:ext>
            </a:extLst>
          </p:cNvPr>
          <p:cNvSpPr txBox="1"/>
          <p:nvPr/>
        </p:nvSpPr>
        <p:spPr>
          <a:xfrm>
            <a:off x="998220" y="1722120"/>
            <a:ext cx="10035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Postulate 3.2: A polygon has the same number of angles as sides (and vertices).</a:t>
            </a:r>
          </a:p>
          <a:p>
            <a:endParaRPr lang="en-US" sz="2800" dirty="0"/>
          </a:p>
          <a:p>
            <a:r>
              <a:rPr lang="en-US" sz="2800" dirty="0"/>
              <a:t>Definition: A diagonal of a polygon is a segment that joins two nonadjacent vertices.</a:t>
            </a:r>
          </a:p>
        </p:txBody>
      </p:sp>
      <p:sp>
        <p:nvSpPr>
          <p:cNvPr id="4" name="AutoShape 2" descr="Image result for diagonals of polygons">
            <a:extLst>
              <a:ext uri="{FF2B5EF4-FFF2-40B4-BE49-F238E27FC236}">
                <a16:creationId xmlns:a16="http://schemas.microsoft.com/office/drawing/2014/main" xmlns="" id="{5ABFCCF4-4E42-4C2C-BC06-AA821A669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www.emathematics.net/imagenes/diagonal.gif">
            <a:extLst>
              <a:ext uri="{FF2B5EF4-FFF2-40B4-BE49-F238E27FC236}">
                <a16:creationId xmlns:a16="http://schemas.microsoft.com/office/drawing/2014/main" xmlns="" id="{CE0BDCE0-4558-492A-9E66-5E91BCF8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93" y="3968889"/>
            <a:ext cx="3187993" cy="26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7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843A64-667C-4000-B609-53EBC3F37A02}"/>
              </a:ext>
            </a:extLst>
          </p:cNvPr>
          <p:cNvSpPr txBox="1"/>
          <p:nvPr/>
        </p:nvSpPr>
        <p:spPr>
          <a:xfrm>
            <a:off x="998220" y="1722120"/>
            <a:ext cx="1003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number of diagonals for a polygon with n sides is determined with the formula  d = ½ n (n – 3).</a:t>
            </a:r>
          </a:p>
        </p:txBody>
      </p:sp>
      <p:pic>
        <p:nvPicPr>
          <p:cNvPr id="25602" name="Picture 2" descr="https://study.com/cimages/multimages/16/diagonals.png">
            <a:extLst>
              <a:ext uri="{FF2B5EF4-FFF2-40B4-BE49-F238E27FC236}">
                <a16:creationId xmlns:a16="http://schemas.microsoft.com/office/drawing/2014/main" xmlns="" id="{D8852CD1-D642-4635-9E5B-3876CE75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4" y="2744153"/>
            <a:ext cx="4242436" cy="39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7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843A64-667C-4000-B609-53EBC3F37A02}"/>
              </a:ext>
            </a:extLst>
          </p:cNvPr>
          <p:cNvSpPr txBox="1"/>
          <p:nvPr/>
        </p:nvSpPr>
        <p:spPr>
          <a:xfrm>
            <a:off x="998220" y="1722120"/>
            <a:ext cx="10035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a polygon has 12 sides, how many diagonals does it have?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If a polygon has 35 diagonals, how many sides does it have?</a:t>
            </a:r>
          </a:p>
        </p:txBody>
      </p:sp>
      <p:sp>
        <p:nvSpPr>
          <p:cNvPr id="4" name="AutoShape 2" descr="Image result for diagonals of polygons">
            <a:extLst>
              <a:ext uri="{FF2B5EF4-FFF2-40B4-BE49-F238E27FC236}">
                <a16:creationId xmlns:a16="http://schemas.microsoft.com/office/drawing/2014/main" xmlns="" id="{5ABFCCF4-4E42-4C2C-BC06-AA821A669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diagonals of polygons">
            <a:extLst>
              <a:ext uri="{FF2B5EF4-FFF2-40B4-BE49-F238E27FC236}">
                <a16:creationId xmlns:a16="http://schemas.microsoft.com/office/drawing/2014/main" xmlns="" id="{ED222661-2237-4BA3-B237-44319FB63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E8795B-E3D2-4D79-81CA-312E1C9D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12" y="4323260"/>
            <a:ext cx="2429828" cy="24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361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The </a:t>
            </a:r>
            <a:r>
              <a:rPr lang="en-US" sz="2800" b="1" dirty="0"/>
              <a:t>perimeter </a:t>
            </a:r>
            <a:r>
              <a:rPr lang="en-US" sz="2800" dirty="0"/>
              <a:t>of a polygon is the sum of the lengths of its sides.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Find the perimeter </a:t>
            </a:r>
            <a:br>
              <a:rPr lang="en-US" sz="2800" dirty="0"/>
            </a:br>
            <a:r>
              <a:rPr lang="en-US" sz="2800" dirty="0"/>
              <a:t>of this irregular pentagon.</a:t>
            </a:r>
          </a:p>
        </p:txBody>
      </p:sp>
      <p:pic>
        <p:nvPicPr>
          <p:cNvPr id="27650" name="Picture 2" descr="http://jwilson.coe.uga.edu/EMT668/EMAT6680.F99/Estes/unit/day4/polygon1.gif">
            <a:extLst>
              <a:ext uri="{FF2B5EF4-FFF2-40B4-BE49-F238E27FC236}">
                <a16:creationId xmlns:a16="http://schemas.microsoft.com/office/drawing/2014/main" xmlns="" id="{6DD30DCE-86F2-4BFD-9959-ADBEB99A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35" y="2348878"/>
            <a:ext cx="6393634" cy="41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2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341284" cy="178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3.1: Construct the line parallel to a given line that passes through a point </a:t>
            </a:r>
            <a:r>
              <a:rPr lang="en-US" sz="3200" i="1" dirty="0"/>
              <a:t>not</a:t>
            </a:r>
            <a:r>
              <a:rPr lang="en-US" sz="3200" dirty="0"/>
              <a:t> on the given line. </a:t>
            </a:r>
          </a:p>
        </p:txBody>
      </p:sp>
      <p:pic>
        <p:nvPicPr>
          <p:cNvPr id="33794" name="Picture 2" descr="https://mathbitsnotebook.com/Geometry/Constructions/parallelconstruct2.jpg">
            <a:extLst>
              <a:ext uri="{FF2B5EF4-FFF2-40B4-BE49-F238E27FC236}">
                <a16:creationId xmlns:a16="http://schemas.microsoft.com/office/drawing/2014/main" xmlns="" id="{C5DAB5FE-0D2E-4525-915C-E3B364ED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0" y="2554604"/>
            <a:ext cx="5059456" cy="40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1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139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Theorem 3.11: The sum of the measures of the angles of a triangle is 180°.</a:t>
            </a:r>
          </a:p>
        </p:txBody>
      </p:sp>
      <p:pic>
        <p:nvPicPr>
          <p:cNvPr id="32770" name="Picture 2" descr="http://proofsfromthebook.com/wp-content/uploads/2012/11/angle-sum-theorem.png">
            <a:extLst>
              <a:ext uri="{FF2B5EF4-FFF2-40B4-BE49-F238E27FC236}">
                <a16:creationId xmlns:a16="http://schemas.microsoft.com/office/drawing/2014/main" xmlns="" id="{D9CB88D4-391B-4E32-B3D3-E223C728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76" y="2447924"/>
            <a:ext cx="6782984" cy="41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1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139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Find the measure of the missing angle in each diagram.</a:t>
            </a:r>
          </a:p>
        </p:txBody>
      </p:sp>
      <p:pic>
        <p:nvPicPr>
          <p:cNvPr id="34818" name="Picture 2" descr="https://dj1hlxw0wr920.cloudfront.net/userfiles/wyzfiles/bc2ba59b-21f5-4728-8086-acc0223b6892.gif">
            <a:extLst>
              <a:ext uri="{FF2B5EF4-FFF2-40B4-BE49-F238E27FC236}">
                <a16:creationId xmlns:a16="http://schemas.microsoft.com/office/drawing/2014/main" xmlns="" id="{9D970784-11CC-4B8C-9C13-19BF850D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9" y="2321243"/>
            <a:ext cx="5019111" cy="25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homeschoolmath.net/teaching/g/angles/sum_angles_ex1.gif">
            <a:extLst>
              <a:ext uri="{FF2B5EF4-FFF2-40B4-BE49-F238E27FC236}">
                <a16:creationId xmlns:a16="http://schemas.microsoft.com/office/drawing/2014/main" xmlns="" id="{71E2FCA0-8E1A-4D2E-8AA8-F6D5B6C1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15" y="2400300"/>
            <a:ext cx="3707466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www.homeschoolmath.net/teaching/g/angles/sum_angle_ex2.gif">
            <a:extLst>
              <a:ext uri="{FF2B5EF4-FFF2-40B4-BE49-F238E27FC236}">
                <a16:creationId xmlns:a16="http://schemas.microsoft.com/office/drawing/2014/main" xmlns="" id="{A61DA017-637C-48D4-9CC6-B2ABC4C3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92" y="4133850"/>
            <a:ext cx="2635121" cy="18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546521"/>
            <a:ext cx="10058400" cy="148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3.12: Any triangle can have at most one right angle or at most one obtuse angle.</a:t>
            </a:r>
          </a:p>
        </p:txBody>
      </p:sp>
      <p:pic>
        <p:nvPicPr>
          <p:cNvPr id="31746" name="Picture 2" descr="http://d26tpo4cm8sb6k.cloudfront.net/img/triangle/triangle-2-d.png">
            <a:extLst>
              <a:ext uri="{FF2B5EF4-FFF2-40B4-BE49-F238E27FC236}">
                <a16:creationId xmlns:a16="http://schemas.microsoft.com/office/drawing/2014/main" xmlns="" id="{26E770B2-1369-4FDF-9E61-AF87DA37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3" y="3032760"/>
            <a:ext cx="10045256" cy="24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09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592241"/>
            <a:ext cx="10226984" cy="2293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3.13: If two angles of one triangle are congruent, respectively, to two angles of another triangle, then the third angles are also congruent.</a:t>
            </a:r>
          </a:p>
        </p:txBody>
      </p:sp>
      <p:pic>
        <p:nvPicPr>
          <p:cNvPr id="30722" name="Picture 2" descr="https://lh6.googleusercontent.com/EQUszuMzvsS5edxkKXHbPF0junaPAFKlSfllfDW9qPYy2Cyn0t8gj7JngV9iu6jYZj7HhccNDBN0H4ki5tAxyWpG4JUrn6VpPlBPENnz7yYKim2orNo">
            <a:extLst>
              <a:ext uri="{FF2B5EF4-FFF2-40B4-BE49-F238E27FC236}">
                <a16:creationId xmlns:a16="http://schemas.microsoft.com/office/drawing/2014/main" xmlns="" id="{0E841906-A9F7-4B4E-8448-3AFCBBF95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0795"/>
          <a:stretch/>
        </p:blipFill>
        <p:spPr bwMode="auto">
          <a:xfrm>
            <a:off x="3188969" y="3108960"/>
            <a:ext cx="445443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3.1 Indirect Proof and the Parallel Postulate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96" y="1582906"/>
            <a:ext cx="10720367" cy="140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Two lines in the same plane that do not intersect are called </a:t>
            </a:r>
            <a:r>
              <a:rPr lang="en-US" sz="2800" b="1" dirty="0"/>
              <a:t>parallel lines</a:t>
            </a:r>
            <a:r>
              <a:rPr lang="en-US" sz="2800" dirty="0"/>
              <a:t>.</a:t>
            </a:r>
          </a:p>
        </p:txBody>
      </p:sp>
      <p:pic>
        <p:nvPicPr>
          <p:cNvPr id="2050" name="Picture 2" descr="http://images.tutorvista.com/cms/images/113/parallel-lines111111.png">
            <a:extLst>
              <a:ext uri="{FF2B5EF4-FFF2-40B4-BE49-F238E27FC236}">
                <a16:creationId xmlns:a16="http://schemas.microsoft.com/office/drawing/2014/main" xmlns="" id="{D2B82FBC-B0B7-40C6-A045-6C8B51D6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20" y="2696742"/>
            <a:ext cx="7355064" cy="33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76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554141"/>
            <a:ext cx="10058400" cy="187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3.14: The measure of the exterior angle of a triangle is equal to the sum of the measures of the nonadjacent interior angles.</a:t>
            </a:r>
          </a:p>
        </p:txBody>
      </p:sp>
      <p:pic>
        <p:nvPicPr>
          <p:cNvPr id="29698" name="Picture 2" descr="https://www.onlinemathlearning.com/image-files/xtriangle-angles_clip_image002.gif.pagespeed.ic.y8xuH1D_wK.png">
            <a:extLst>
              <a:ext uri="{FF2B5EF4-FFF2-40B4-BE49-F238E27FC236}">
                <a16:creationId xmlns:a16="http://schemas.microsoft.com/office/drawing/2014/main" xmlns="" id="{515C0F89-01F0-4128-83F0-72E64CC1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53" y="3169921"/>
            <a:ext cx="8105893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9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92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Find the missing angles in each diagram.</a:t>
            </a:r>
          </a:p>
        </p:txBody>
      </p:sp>
      <p:pic>
        <p:nvPicPr>
          <p:cNvPr id="28674" name="Picture 2" descr="http://www.mathsteacher.com.au/year7/ch09_polygons/03_exterior/Image10810.gif">
            <a:extLst>
              <a:ext uri="{FF2B5EF4-FFF2-40B4-BE49-F238E27FC236}">
                <a16:creationId xmlns:a16="http://schemas.microsoft.com/office/drawing/2014/main" xmlns="" id="{15F4E41D-99D5-41CE-BCE2-EFC45416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9" y="2720340"/>
            <a:ext cx="5754624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www.freemathhelp.com/images/lessons/exterior2.gif">
            <a:extLst>
              <a:ext uri="{FF2B5EF4-FFF2-40B4-BE49-F238E27FC236}">
                <a16:creationId xmlns:a16="http://schemas.microsoft.com/office/drawing/2014/main" xmlns="" id="{F6712C44-B6C9-4FCD-903F-BA49CEEC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58" y="2045970"/>
            <a:ext cx="4712970" cy="4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8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462701"/>
            <a:ext cx="10058400" cy="182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Theorem 3.15: The sum of the measures of the angles of a polygon with n sides is given by the formula S = (n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en-US" sz="3200" dirty="0"/>
              <a:t>  2)180°.</a:t>
            </a:r>
          </a:p>
        </p:txBody>
      </p:sp>
      <p:pic>
        <p:nvPicPr>
          <p:cNvPr id="37890" name="Picture 2" descr="Image result for polygon angle sum">
            <a:extLst>
              <a:ext uri="{FF2B5EF4-FFF2-40B4-BE49-F238E27FC236}">
                <a16:creationId xmlns:a16="http://schemas.microsoft.com/office/drawing/2014/main" xmlns="" id="{2413B624-A6F0-471D-89D8-E4327D65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73" y="2942273"/>
            <a:ext cx="6535704" cy="39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6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59" y="1470321"/>
            <a:ext cx="10058400" cy="92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Polygon Angle Sum Theorem</a:t>
            </a:r>
          </a:p>
        </p:txBody>
      </p:sp>
      <p:pic>
        <p:nvPicPr>
          <p:cNvPr id="36866" name="Picture 2" descr="http://mathandmultimedia.com/wp-content/uploads/2009/10/table.png">
            <a:extLst>
              <a:ext uri="{FF2B5EF4-FFF2-40B4-BE49-F238E27FC236}">
                <a16:creationId xmlns:a16="http://schemas.microsoft.com/office/drawing/2014/main" xmlns="" id="{FFB82A3A-34D9-426C-B32E-49A7B94E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93" y="2050733"/>
            <a:ext cx="9692529" cy="47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34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668441"/>
            <a:ext cx="10058400" cy="4732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1980° is the number of degrees of a polygon, how many sides does the polygon have?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900° is the number of degrees of a polygon, how many sides does the polygon have?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Find the sum of the measures of the angles in an octagon.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553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56" y="1668441"/>
            <a:ext cx="10058400" cy="4732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3.16: The measure of each angle of a regular polygon with n sides is given by the formula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9938" name="Picture 2" descr="https://i0.wp.com/www.aplustopper.com/wp-content/uploads/2016/12/interior-angle-regular-polygon-2.jpg?resize=334%2C123&amp;ssl=1">
            <a:extLst>
              <a:ext uri="{FF2B5EF4-FFF2-40B4-BE49-F238E27FC236}">
                <a16:creationId xmlns:a16="http://schemas.microsoft.com/office/drawing/2014/main" xmlns="" id="{C96AF3C2-A837-42EF-A78B-B7533011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81" y="3010853"/>
            <a:ext cx="31813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656" y="1584621"/>
            <a:ext cx="9861224" cy="154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Theorem 3.17: The sum of the measures of the exterior angles of a polygon, one at each vertex, is 360°.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8914" name="Picture 2" descr="https://dr282zn36sxxg.cloudfront.net/datastreams/f-d%3Aaa7748309ebb648d121733e41ca0653dc76b0f6fbf857960e96912ae%2BIMAGE_TINY%2BIMAGE_TINY.1">
            <a:extLst>
              <a:ext uri="{FF2B5EF4-FFF2-40B4-BE49-F238E27FC236}">
                <a16:creationId xmlns:a16="http://schemas.microsoft.com/office/drawing/2014/main" xmlns="" id="{235461AC-7480-4001-A9C9-AC90FFB3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5" y="2717819"/>
            <a:ext cx="4752975" cy="3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5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656" y="1584621"/>
            <a:ext cx="9861224" cy="154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Corollary 3.18: The measure of each exterior angle of a regular polygon with n sides is determined with the formula a = 360°/n.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AutoShape 2" descr="Image result for exterior angle of a polygon">
            <a:extLst>
              <a:ext uri="{FF2B5EF4-FFF2-40B4-BE49-F238E27FC236}">
                <a16:creationId xmlns:a16="http://schemas.microsoft.com/office/drawing/2014/main" xmlns="" id="{BC5DE191-9B17-4D6F-9543-B1CEE41E9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exterior angle of a polygon">
            <a:extLst>
              <a:ext uri="{FF2B5EF4-FFF2-40B4-BE49-F238E27FC236}">
                <a16:creationId xmlns:a16="http://schemas.microsoft.com/office/drawing/2014/main" xmlns="" id="{3125B1B2-D268-4B96-B77D-C5B14F43A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E06FFE-2C7E-4244-9F5B-0F298EE8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08" y="3131820"/>
            <a:ext cx="3247072" cy="3680015"/>
          </a:xfrm>
          <a:prstGeom prst="rect">
            <a:avLst/>
          </a:prstGeom>
        </p:spPr>
      </p:pic>
      <p:pic>
        <p:nvPicPr>
          <p:cNvPr id="41990" name="Picture 6" descr="https://bam.files.bbci.co.uk/bam/live/content/zyys4j6/small">
            <a:extLst>
              <a:ext uri="{FF2B5EF4-FFF2-40B4-BE49-F238E27FC236}">
                <a16:creationId xmlns:a16="http://schemas.microsoft.com/office/drawing/2014/main" xmlns="" id="{D096125B-E7F9-4FC3-AF18-5228D1FF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0" y="3276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97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3.3 Polygons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656" y="1584621"/>
            <a:ext cx="9861224" cy="4473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Find the measure of each interior angle and each exterior angle of a regular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Triangle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Octagon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Dodecagon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0962" name="Picture 2" descr="http://image.mathcaptain.com/cms/images/106/hexagon1.png">
            <a:extLst>
              <a:ext uri="{FF2B5EF4-FFF2-40B4-BE49-F238E27FC236}">
                <a16:creationId xmlns:a16="http://schemas.microsoft.com/office/drawing/2014/main" xmlns="" id="{0127F0F8-5A01-4DFF-9922-308CAF9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5" y="2732552"/>
            <a:ext cx="4439096" cy="28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1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96" y="1505269"/>
            <a:ext cx="10058400" cy="195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3.19 (AAS or Angle-Angle-Side): If two angles and any side of one triangle are congruent to the corresponding two angles and side of another triangle, then the triangles are congruent.  </a:t>
            </a:r>
          </a:p>
        </p:txBody>
      </p:sp>
      <p:pic>
        <p:nvPicPr>
          <p:cNvPr id="43010" name="Picture 2" descr="http://www.mathwarehouse.com/geometry/congruent_triangles/images/AAS/picture-aas-relationship.png">
            <a:extLst>
              <a:ext uri="{FF2B5EF4-FFF2-40B4-BE49-F238E27FC236}">
                <a16:creationId xmlns:a16="http://schemas.microsoft.com/office/drawing/2014/main" xmlns="" id="{D1C8D95A-3EDE-462E-8457-F1994A97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39" y="3357268"/>
            <a:ext cx="5544371" cy="31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8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3.1 Indirect Proof and the Parallel Postulate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96" y="1582905"/>
            <a:ext cx="10720367" cy="159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Postulate 3.1 (The Parallel Postulate): </a:t>
            </a:r>
          </a:p>
          <a:p>
            <a:pPr marL="0" indent="0">
              <a:buNone/>
            </a:pPr>
            <a:r>
              <a:rPr lang="en-US" sz="2800" dirty="0"/>
              <a:t>For a given line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 and a point P not on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, one and only one line through P is parallel to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.</a:t>
            </a:r>
          </a:p>
        </p:txBody>
      </p:sp>
      <p:pic>
        <p:nvPicPr>
          <p:cNvPr id="7172" name="Picture 4" descr="http://slideplayer.com/slide/6890814/23/images/7/Notecard+54+Parallel+Postulate.jpg">
            <a:extLst>
              <a:ext uri="{FF2B5EF4-FFF2-40B4-BE49-F238E27FC236}">
                <a16:creationId xmlns:a16="http://schemas.microsoft.com/office/drawing/2014/main" xmlns="" id="{79457298-E8B4-4FB7-A337-C387821C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5095" r="3422" b="16638"/>
          <a:stretch/>
        </p:blipFill>
        <p:spPr bwMode="auto">
          <a:xfrm>
            <a:off x="1590613" y="3179207"/>
            <a:ext cx="8643401" cy="33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68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462701"/>
            <a:ext cx="10058400" cy="231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3.20 (HA or Hypotenuse-Angle): If the hypotenuse and an acute angle of one right triangle are congruent to the hypotenuse and an acute angle of another right triangle, then the two right triangles are congruent. </a:t>
            </a:r>
          </a:p>
        </p:txBody>
      </p:sp>
      <p:pic>
        <p:nvPicPr>
          <p:cNvPr id="46082" name="Picture 2" descr="https://www.varsitytutors.com/assets/vt-hotmath-legacy/hotmath_help/topics/right-triangle-congruence/hypo-angle.gif">
            <a:extLst>
              <a:ext uri="{FF2B5EF4-FFF2-40B4-BE49-F238E27FC236}">
                <a16:creationId xmlns:a16="http://schemas.microsoft.com/office/drawing/2014/main" xmlns="" id="{4F41DE77-FFFC-4FE1-9ED4-6247EC40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4" y="3145154"/>
            <a:ext cx="3507105" cy="35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99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9" y="1462701"/>
            <a:ext cx="10058400" cy="199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3.21 (HL or Hypotenuse-Leg): If the hypotenuse and a leg of one right triangle are congruent to the hypotenuse and a leg of another right triangle, then the two right triangles are congruent. </a:t>
            </a:r>
          </a:p>
        </p:txBody>
      </p:sp>
      <p:pic>
        <p:nvPicPr>
          <p:cNvPr id="44034" name="Picture 2" descr="http://www.mathwarehouse.com/geometry/congruent_triangles/images/hypotenuse-leg/hypotenuse-leg-picture-labelled-small.png">
            <a:extLst>
              <a:ext uri="{FF2B5EF4-FFF2-40B4-BE49-F238E27FC236}">
                <a16:creationId xmlns:a16="http://schemas.microsoft.com/office/drawing/2014/main" xmlns="" id="{09D1CF36-372B-4CB3-AB6B-EFDB256C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3279458"/>
            <a:ext cx="5486231" cy="32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5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98654-4845-49F6-BE91-A4ABA56F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21" y="449006"/>
            <a:ext cx="10058400" cy="1213539"/>
          </a:xfrm>
        </p:spPr>
        <p:txBody>
          <a:bodyPr/>
          <a:lstStyle/>
          <a:p>
            <a:r>
              <a:rPr lang="en-US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2E4952-BD98-4778-A4FF-26161530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345" y="1797093"/>
            <a:ext cx="10122408" cy="106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Name the congruent right triangles in each diagram, and explain your reasoning. </a:t>
            </a:r>
          </a:p>
        </p:txBody>
      </p:sp>
      <p:pic>
        <p:nvPicPr>
          <p:cNvPr id="45060" name="Picture 4" descr="http://image.mathcaptain.com/cms/images/88/hypotenuse-leg-theorem.jpg">
            <a:extLst>
              <a:ext uri="{FF2B5EF4-FFF2-40B4-BE49-F238E27FC236}">
                <a16:creationId xmlns:a16="http://schemas.microsoft.com/office/drawing/2014/main" xmlns="" id="{1804C6C7-88A6-425E-84C0-FF1118B6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94" y="2881661"/>
            <a:ext cx="5321576" cy="29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cliffsnotescms-v1.prd.techspa.com/assets/18073.jpg">
            <a:extLst>
              <a:ext uri="{FF2B5EF4-FFF2-40B4-BE49-F238E27FC236}">
                <a16:creationId xmlns:a16="http://schemas.microsoft.com/office/drawing/2014/main" xmlns="" id="{2191C3EE-6C6A-4F1F-AA9A-D9A67C1BB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9"/>
          <a:stretch/>
        </p:blipFill>
        <p:spPr bwMode="auto">
          <a:xfrm>
            <a:off x="6848807" y="3133064"/>
            <a:ext cx="4536034" cy="244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40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98654-4845-49F6-BE91-A4ABA56F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2E4952-BD98-4778-A4FF-26161530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122408" cy="106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Name the congruent triangles in each diagram, and explain your reasoning. </a:t>
            </a:r>
          </a:p>
        </p:txBody>
      </p:sp>
      <p:pic>
        <p:nvPicPr>
          <p:cNvPr id="8" name="Picture 6" descr="http://image.mathcaptain.com/cms/images/41/hypotenuse-leg-theorem-examples.jpg">
            <a:extLst>
              <a:ext uri="{FF2B5EF4-FFF2-40B4-BE49-F238E27FC236}">
                <a16:creationId xmlns:a16="http://schemas.microsoft.com/office/drawing/2014/main" xmlns="" id="{3CED5A51-0C64-45BF-9C4E-D8D4838C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62" y="3236023"/>
            <a:ext cx="2729675" cy="28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s://vt-s3-files.s3.amazonaws.com/uploads/problem_question_image/image/5647/29.png">
            <a:extLst>
              <a:ext uri="{FF2B5EF4-FFF2-40B4-BE49-F238E27FC236}">
                <a16:creationId xmlns:a16="http://schemas.microsoft.com/office/drawing/2014/main" xmlns="" id="{6A091636-51BD-43F3-87C5-F8A3F595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" y="2834258"/>
            <a:ext cx="4158234" cy="37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s://study.com/cimages/videopreview/ovarian-disorders-ovarian-cysts_022_121309.jpg">
            <a:extLst>
              <a:ext uri="{FF2B5EF4-FFF2-40B4-BE49-F238E27FC236}">
                <a16:creationId xmlns:a16="http://schemas.microsoft.com/office/drawing/2014/main" xmlns="" id="{616DE203-C4E0-4406-A857-9C9FD2C3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6388" r="19375" b="45278"/>
          <a:stretch/>
        </p:blipFill>
        <p:spPr bwMode="auto">
          <a:xfrm>
            <a:off x="7926662" y="3236023"/>
            <a:ext cx="4265338" cy="19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2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3.4 More Congruent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" y="1782741"/>
            <a:ext cx="1069086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Summary: Methods to Prove Triangles Congruent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All Triangles: SAS, ASA, SSS, AAS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Only Right Triangles: LA, LL, HA, HL</a:t>
            </a:r>
          </a:p>
        </p:txBody>
      </p:sp>
    </p:spTree>
    <p:extLst>
      <p:ext uri="{BB962C8B-B14F-4D97-AF65-F5344CB8AC3E}">
        <p14:creationId xmlns:p14="http://schemas.microsoft.com/office/powerpoint/2010/main" val="345522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3.1 Indirect Proof and the Parallel Postulate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96" y="1582906"/>
            <a:ext cx="10720367" cy="1576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Postulate 3.1 (The Parallel Postulate): </a:t>
            </a:r>
          </a:p>
          <a:p>
            <a:pPr marL="0" indent="0">
              <a:buNone/>
            </a:pPr>
            <a:r>
              <a:rPr lang="en-US" sz="2800" dirty="0"/>
              <a:t>For a given line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 and a point P not on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, one and only one line through P is parallel to </a:t>
            </a:r>
            <a:r>
              <a:rPr lang="en-US" sz="2800" dirty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.</a:t>
            </a:r>
          </a:p>
        </p:txBody>
      </p:sp>
      <p:pic>
        <p:nvPicPr>
          <p:cNvPr id="7170" name="Picture 2" descr="https://dj1hlxw0wr920.cloudfront.net/userfiles/wyzfiles/a6061873-4555-47d1-9c1a-a366e6c4b9b3.gif">
            <a:extLst>
              <a:ext uri="{FF2B5EF4-FFF2-40B4-BE49-F238E27FC236}">
                <a16:creationId xmlns:a16="http://schemas.microsoft.com/office/drawing/2014/main" xmlns="" id="{2361A183-C83B-45C5-A9C6-AC0FFB83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807">
            <a:off x="3861717" y="2978976"/>
            <a:ext cx="4266806" cy="35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6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3.1 Indirect Proof and the Parallel Postulate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96" y="1540516"/>
            <a:ext cx="10720367" cy="140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Theorem 3.1: If two lines in a plane are both perpendicular to a third line, then they are parallel. </a:t>
            </a:r>
          </a:p>
        </p:txBody>
      </p:sp>
      <p:pic>
        <p:nvPicPr>
          <p:cNvPr id="5122" name="Picture 2" descr="https://dr282zn36sxxg.cloudfront.net/datastreams/f-d%3Ad2c6aa2ac725d0e31f44eb383da6b059f9c2673048f4cc002fe66e7c%2BIMAGE_TINY%2BIMAGE_TINY.1">
            <a:extLst>
              <a:ext uri="{FF2B5EF4-FFF2-40B4-BE49-F238E27FC236}">
                <a16:creationId xmlns:a16="http://schemas.microsoft.com/office/drawing/2014/main" xmlns="" id="{7C991024-D44A-4B2D-827E-79E1C8B0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29" y="2572804"/>
            <a:ext cx="4659807" cy="40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8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76" y="1782741"/>
            <a:ext cx="10058400" cy="1305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A </a:t>
            </a:r>
            <a:r>
              <a:rPr lang="en-US" sz="2800" b="1" dirty="0"/>
              <a:t>transversal</a:t>
            </a:r>
            <a:r>
              <a:rPr lang="en-US" sz="2800" dirty="0"/>
              <a:t> is a line that intersects two or more distinct lines in different points. </a:t>
            </a:r>
          </a:p>
        </p:txBody>
      </p:sp>
      <p:sp>
        <p:nvSpPr>
          <p:cNvPr id="4" name="AutoShape 2" descr="Image result for transversal">
            <a:extLst>
              <a:ext uri="{FF2B5EF4-FFF2-40B4-BE49-F238E27FC236}">
                <a16:creationId xmlns:a16="http://schemas.microsoft.com/office/drawing/2014/main" xmlns="" id="{9EAAE622-F8E3-4FE2-9B97-F748B7485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images.tutorvista.com/cms/images/67/definition-of-transversal-line.png">
            <a:extLst>
              <a:ext uri="{FF2B5EF4-FFF2-40B4-BE49-F238E27FC236}">
                <a16:creationId xmlns:a16="http://schemas.microsoft.com/office/drawing/2014/main" xmlns="" id="{ED130688-A3F1-40F3-8993-23366EDE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39" y="3088371"/>
            <a:ext cx="3582075" cy="3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f.ydcdn.net/latest/images/main/A5transversal.jpg">
            <a:extLst>
              <a:ext uri="{FF2B5EF4-FFF2-40B4-BE49-F238E27FC236}">
                <a16:creationId xmlns:a16="http://schemas.microsoft.com/office/drawing/2014/main" xmlns="" id="{E881CDA2-936C-4E12-924D-EDADB0A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27" y="2990912"/>
            <a:ext cx="4529325" cy="32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0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3548D-9DE4-49A4-985D-7314A798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09" y="1570793"/>
            <a:ext cx="10058400" cy="4454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Definition (Angles Formed by a Transversal):</a:t>
            </a:r>
          </a:p>
          <a:p>
            <a:pPr marL="0" indent="0">
              <a:buNone/>
            </a:pPr>
            <a:r>
              <a:rPr lang="en-US" sz="3000" dirty="0"/>
              <a:t>Suppose two lines are cut by a transversal.</a:t>
            </a:r>
          </a:p>
          <a:p>
            <a:pPr marL="457200" indent="-457200">
              <a:buAutoNum type="arabicPeriod"/>
            </a:pPr>
            <a:r>
              <a:rPr lang="en-US" sz="3000" dirty="0"/>
              <a:t>The nonadjacent angles on opposite sides of the transversal but on the interior of the two lines are called </a:t>
            </a:r>
            <a:r>
              <a:rPr lang="en-US" sz="3000" b="1" dirty="0"/>
              <a:t>alternate interior angles</a:t>
            </a:r>
            <a:r>
              <a:rPr lang="en-US" sz="3000" dirty="0"/>
              <a:t>.</a:t>
            </a:r>
          </a:p>
          <a:p>
            <a:pPr marL="457200" indent="-457200">
              <a:buAutoNum type="arabicPeriod"/>
            </a:pPr>
            <a:r>
              <a:rPr lang="en-US" sz="3000" dirty="0"/>
              <a:t>The nonadjacent angles on the same side of the transversal and in the same corresponding positions with respect to the two lines are called </a:t>
            </a:r>
            <a:r>
              <a:rPr lang="en-US" sz="3000" b="1" dirty="0"/>
              <a:t>corresponding angles</a:t>
            </a:r>
            <a:r>
              <a:rPr lang="en-US" sz="3000" dirty="0"/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3000" dirty="0"/>
              <a:t>The nonadjacent angles on opposite sides of the transversal but on the exterior of the two lines are called </a:t>
            </a:r>
            <a:r>
              <a:rPr lang="en-US" sz="3000" b="1" dirty="0"/>
              <a:t>alternate exterior angles</a:t>
            </a:r>
            <a:r>
              <a:rPr lang="en-US" sz="3000" dirty="0"/>
              <a:t>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0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AF66-59DD-4F2F-8227-09FC95A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9" y="445927"/>
            <a:ext cx="11103428" cy="831330"/>
          </a:xfrm>
        </p:spPr>
        <p:txBody>
          <a:bodyPr>
            <a:normAutofit/>
          </a:bodyPr>
          <a:lstStyle/>
          <a:p>
            <a:r>
              <a:rPr lang="en-US" sz="4000" dirty="0"/>
              <a:t>3.2 Transversals and Angles</a:t>
            </a:r>
          </a:p>
        </p:txBody>
      </p:sp>
      <p:pic>
        <p:nvPicPr>
          <p:cNvPr id="10242" name="Picture 2" descr="https://www.varsitytutors.com/assets/vt-hotmath-legacy/hotmath_help/topics/transversal/f-transversal-2-1.gif">
            <a:extLst>
              <a:ext uri="{FF2B5EF4-FFF2-40B4-BE49-F238E27FC236}">
                <a16:creationId xmlns:a16="http://schemas.microsoft.com/office/drawing/2014/main" xmlns="" id="{417D75DA-7E9C-418B-AED3-452B7240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1" y="1356208"/>
            <a:ext cx="5096569" cy="50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inkmonkey.com/studyguides/subjects/geometry/chap1/Image440.gif">
            <a:extLst>
              <a:ext uri="{FF2B5EF4-FFF2-40B4-BE49-F238E27FC236}">
                <a16:creationId xmlns:a16="http://schemas.microsoft.com/office/drawing/2014/main" xmlns="" id="{02A29962-BE23-47CA-A814-18F112F2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65" y="2255502"/>
            <a:ext cx="5056647" cy="38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1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304</TotalTime>
  <Words>1300</Words>
  <Application>Microsoft Office PowerPoint</Application>
  <PresentationFormat>Custom</PresentationFormat>
  <Paragraphs>114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Wood Type</vt:lpstr>
      <vt:lpstr>Math 3301  Foundations of Geometry</vt:lpstr>
      <vt:lpstr>3.1 Indirect Proof and the Parallel Postulate</vt:lpstr>
      <vt:lpstr>3.1 Indirect Proof and the Parallel Postulate</vt:lpstr>
      <vt:lpstr>3.1 Indirect Proof and the Parallel Postulate</vt:lpstr>
      <vt:lpstr>3.1 Indirect Proof and the Parallel Postulate</vt:lpstr>
      <vt:lpstr>3.1 Indirect Proof and the Parallel Postulate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3.2 Transversals and Angles</vt:lpstr>
      <vt:lpstr>3.3 Polygons and Angles</vt:lpstr>
      <vt:lpstr>3.3 Polygons and Angles</vt:lpstr>
      <vt:lpstr>3.4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3.3 Polygons and Angles</vt:lpstr>
      <vt:lpstr>3.4 More Congruent Triangles</vt:lpstr>
      <vt:lpstr>3.4 More Congruent Triangles</vt:lpstr>
      <vt:lpstr>3.4 More Congruent Triangles</vt:lpstr>
      <vt:lpstr>3.4 More Congruent Triangles</vt:lpstr>
      <vt:lpstr>3.4 More Congruent Triangles</vt:lpstr>
      <vt:lpstr>3.4 More Congruent Triangles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3301  Foundations of Geometry</dc:title>
  <dc:creator>Geoff Clement</dc:creator>
  <cp:lastModifiedBy>Clement, Geoff</cp:lastModifiedBy>
  <cp:revision>26</cp:revision>
  <dcterms:created xsi:type="dcterms:W3CDTF">2018-01-06T14:26:45Z</dcterms:created>
  <dcterms:modified xsi:type="dcterms:W3CDTF">2018-01-31T19:15:01Z</dcterms:modified>
</cp:coreProperties>
</file>