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9" r:id="rId12"/>
    <p:sldId id="270" r:id="rId13"/>
    <p:sldId id="271" r:id="rId14"/>
    <p:sldId id="266" r:id="rId15"/>
    <p:sldId id="267" r:id="rId16"/>
    <p:sldId id="272" r:id="rId17"/>
    <p:sldId id="273" r:id="rId18"/>
    <p:sldId id="274" r:id="rId19"/>
    <p:sldId id="279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6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>
        <p:scale>
          <a:sx n="70" d="100"/>
          <a:sy n="70" d="100"/>
        </p:scale>
        <p:origin x="-486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292013-BE2F-45B1-BBC0-B4E4A32E8AD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87B74F-D9F0-4622-B139-AA4CC7C16824}" type="datetimeFigureOut">
              <a:rPr lang="en-US" smtClean="0"/>
              <a:t>1/31/2018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jpeg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FDEB8-FC48-4BD3-833C-D33475C8A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771" y="908958"/>
            <a:ext cx="10058400" cy="2593975"/>
          </a:xfrm>
        </p:spPr>
        <p:txBody>
          <a:bodyPr/>
          <a:lstStyle/>
          <a:p>
            <a:r>
              <a:rPr lang="en-US" dirty="0"/>
              <a:t>Math 3301 </a:t>
            </a:r>
            <a:br>
              <a:rPr lang="en-US" dirty="0"/>
            </a:br>
            <a:r>
              <a:rPr lang="en-US" dirty="0"/>
              <a:t>Foundations of 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EEEB17-B9BB-48D4-B535-62F05262D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086" y="4185556"/>
            <a:ext cx="8615680" cy="1621973"/>
          </a:xfrm>
        </p:spPr>
        <p:txBody>
          <a:bodyPr>
            <a:normAutofit/>
          </a:bodyPr>
          <a:lstStyle/>
          <a:p>
            <a:r>
              <a:rPr lang="en-US" sz="4400" b="1" dirty="0"/>
              <a:t>Chapter 2 Triangles</a:t>
            </a:r>
          </a:p>
          <a:p>
            <a:r>
              <a:rPr lang="en-US" sz="3200" dirty="0"/>
              <a:t>Dr. Geoff F. Clement</a:t>
            </a:r>
          </a:p>
        </p:txBody>
      </p:sp>
    </p:spTree>
    <p:extLst>
      <p:ext uri="{BB962C8B-B14F-4D97-AF65-F5344CB8AC3E}">
        <p14:creationId xmlns:p14="http://schemas.microsoft.com/office/powerpoint/2010/main" val="265935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03" y="1417638"/>
            <a:ext cx="10160000" cy="207675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Postulate 2.1 (SAS or side-angle-side): If two sides and the included angle of one triangle are congruent to two corresponding sides and the included angle of a second triangle, then the triangles are congruent. </a:t>
            </a:r>
          </a:p>
        </p:txBody>
      </p:sp>
      <p:pic>
        <p:nvPicPr>
          <p:cNvPr id="29698" name="Picture 2" descr="http://www.mathwarehouse.com/geometry/congruent_triangles/images/SAS/side-angle-side-picture-labelled_228x169.png">
            <a:extLst>
              <a:ext uri="{FF2B5EF4-FFF2-40B4-BE49-F238E27FC236}">
                <a16:creationId xmlns:a16="http://schemas.microsoft.com/office/drawing/2014/main" xmlns="" id="{E94E5B8D-3CD0-48AB-8739-CD4F53B5C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60" y="3136975"/>
            <a:ext cx="4592554" cy="340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20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03" y="1417638"/>
            <a:ext cx="10160000" cy="207675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Postulate 2.2 (ASA or angle-side-angle): If two angles and the included side of one triangle are congruent to two corresponding angles and the included side of a second triangle, then the triangles are congruent. </a:t>
            </a:r>
          </a:p>
        </p:txBody>
      </p:sp>
      <p:pic>
        <p:nvPicPr>
          <p:cNvPr id="32770" name="Picture 2" descr="http://www.mathwarehouse.com/geometry/congruent_triangles/images/ASA/picture-laballed.png">
            <a:extLst>
              <a:ext uri="{FF2B5EF4-FFF2-40B4-BE49-F238E27FC236}">
                <a16:creationId xmlns:a16="http://schemas.microsoft.com/office/drawing/2014/main" xmlns="" id="{3AC3171D-7346-43D8-AFB4-BFCDC3BE0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282" y="3233964"/>
            <a:ext cx="5831057" cy="322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86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03" y="1417638"/>
            <a:ext cx="10160000" cy="207675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Postulate 2.3 (SSS or side-side-side): If three sides of one triangle are congruent to the corresponding three sides of a second triangle, then the triangles are congruent. </a:t>
            </a:r>
          </a:p>
        </p:txBody>
      </p:sp>
      <p:pic>
        <p:nvPicPr>
          <p:cNvPr id="31746" name="Picture 2" descr="http://www.mathwarehouse.com/geometry/congruent_triangles/images/SSS/side-side-side-icon-letters.png">
            <a:extLst>
              <a:ext uri="{FF2B5EF4-FFF2-40B4-BE49-F238E27FC236}">
                <a16:creationId xmlns:a16="http://schemas.microsoft.com/office/drawing/2014/main" xmlns="" id="{A201EE34-2BCC-4499-AA96-C4CED131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24" y="2993722"/>
            <a:ext cx="4943811" cy="355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38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38" y="1522789"/>
            <a:ext cx="10160000" cy="130749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Determine which triangles in each diagram are congruent, and explain your reasoning.</a:t>
            </a:r>
          </a:p>
        </p:txBody>
      </p:sp>
      <p:pic>
        <p:nvPicPr>
          <p:cNvPr id="28676" name="Picture 4" descr="https://dj1hlxw0wr920.cloudfront.net/userfiles/wyzfiles/e9ccd873-3705-4e27-a837-e5f8eb6d1403.gif">
            <a:extLst>
              <a:ext uri="{FF2B5EF4-FFF2-40B4-BE49-F238E27FC236}">
                <a16:creationId xmlns:a16="http://schemas.microsoft.com/office/drawing/2014/main" xmlns="" id="{B8D3F56A-9BB4-4F23-BC96-CA9A9372A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07" y="2830286"/>
            <a:ext cx="3415998" cy="326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https://dj1hlxw0wr920.cloudfront.net/userfiles/wyzfiles/960ada3a-5652-49c0-9b43-4b035d54610c.gif">
            <a:extLst>
              <a:ext uri="{FF2B5EF4-FFF2-40B4-BE49-F238E27FC236}">
                <a16:creationId xmlns:a16="http://schemas.microsoft.com/office/drawing/2014/main" xmlns="" id="{3724C5C7-6C4E-4865-95EF-950403AA9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934" y="3073779"/>
            <a:ext cx="4378782" cy="238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62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38" y="1522789"/>
            <a:ext cx="10160000" cy="130749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Determine which triangles in each diagram are congruent, and explain your reasoning.</a:t>
            </a:r>
          </a:p>
        </p:txBody>
      </p:sp>
      <p:pic>
        <p:nvPicPr>
          <p:cNvPr id="28678" name="Picture 6" descr="http://cdn-5.analyzemath.com/Geometry/congruence_sas_example_1.gif">
            <a:extLst>
              <a:ext uri="{FF2B5EF4-FFF2-40B4-BE49-F238E27FC236}">
                <a16:creationId xmlns:a16="http://schemas.microsoft.com/office/drawing/2014/main" xmlns="" id="{DF008682-CB72-46F7-9E64-9BF8AEB19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42" y="2935437"/>
            <a:ext cx="3664921" cy="29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10" descr="https://cramster-image.s3.amazonaws.com/definitions/DC-2411V1.png">
            <a:extLst>
              <a:ext uri="{FF2B5EF4-FFF2-40B4-BE49-F238E27FC236}">
                <a16:creationId xmlns:a16="http://schemas.microsoft.com/office/drawing/2014/main" xmlns="" id="{56CAE7E2-FD7B-4DC9-B4E9-EB73CBD94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254" y="2781904"/>
            <a:ext cx="4238627" cy="28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53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Proofs Involving Congruence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38" y="1522789"/>
            <a:ext cx="10160000" cy="160745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 (CPCTC or Corresponding Parts of Congruent Triangles are Congruent): If two triangles are congruent, the six pairs of corresponding parts are congruent. </a:t>
            </a:r>
          </a:p>
        </p:txBody>
      </p:sp>
      <p:pic>
        <p:nvPicPr>
          <p:cNvPr id="27650" name="Picture 2" descr="https://upload.wikimedia.org/wikipedia/en/6/65/Congruent_triangles.png">
            <a:extLst>
              <a:ext uri="{FF2B5EF4-FFF2-40B4-BE49-F238E27FC236}">
                <a16:creationId xmlns:a16="http://schemas.microsoft.com/office/drawing/2014/main" xmlns="" id="{DEBC2D83-D3AC-4A11-898A-DCFC063D5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705" y="3167895"/>
            <a:ext cx="6108573" cy="307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705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Proofs Involving Congruence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38" y="1522789"/>
            <a:ext cx="10160000" cy="160745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2.1 (Transitive Law for Congruent Triangles, Etc.):</a:t>
            </a:r>
          </a:p>
        </p:txBody>
      </p:sp>
      <p:pic>
        <p:nvPicPr>
          <p:cNvPr id="35842" name="Picture 2" descr="http://images.slideplayer.com/37/10716233/slides/slide_7.jpg">
            <a:extLst>
              <a:ext uri="{FF2B5EF4-FFF2-40B4-BE49-F238E27FC236}">
                <a16:creationId xmlns:a16="http://schemas.microsoft.com/office/drawing/2014/main" xmlns="" id="{3B1014B6-285E-4084-B2A0-15B066A9B3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2" t="22857" r="6296" b="14356"/>
          <a:stretch/>
        </p:blipFill>
        <p:spPr bwMode="auto">
          <a:xfrm>
            <a:off x="1422400" y="2259390"/>
            <a:ext cx="7982857" cy="43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597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Proofs Involving Congruence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38" y="1522789"/>
            <a:ext cx="10160000" cy="160745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2.2 (Segment Bisector Theorem): Construction 1.3 gives the perpendicular bisector of a given line segment.</a:t>
            </a:r>
          </a:p>
        </p:txBody>
      </p:sp>
      <p:pic>
        <p:nvPicPr>
          <p:cNvPr id="34818" name="Picture 2" descr="https://www.math.nmsu.edu/~pmorandi/math112s00/graphics/bisector.gif">
            <a:extLst>
              <a:ext uri="{FF2B5EF4-FFF2-40B4-BE49-F238E27FC236}">
                <a16:creationId xmlns:a16="http://schemas.microsoft.com/office/drawing/2014/main" xmlns="" id="{2F6A41D1-1348-4656-BA1B-D9B963960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024" y="2758319"/>
            <a:ext cx="3613452" cy="361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AC38300-AFDF-451A-86A4-C7E0B26EEF60}"/>
              </a:ext>
            </a:extLst>
          </p:cNvPr>
          <p:cNvSpPr txBox="1"/>
          <p:nvPr/>
        </p:nvSpPr>
        <p:spPr>
          <a:xfrm>
            <a:off x="5592838" y="4610705"/>
            <a:ext cx="50509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Theorem 2.3: Every point on the perpendicular bisector of a segment is equidistant from the two endpoints. </a:t>
            </a:r>
          </a:p>
        </p:txBody>
      </p:sp>
    </p:spTree>
    <p:extLst>
      <p:ext uri="{BB962C8B-B14F-4D97-AF65-F5344CB8AC3E}">
        <p14:creationId xmlns:p14="http://schemas.microsoft.com/office/powerpoint/2010/main" val="2300545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Proofs Involving Congruence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38" y="1522789"/>
            <a:ext cx="10160000" cy="141877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2.4 (Angle Bisector Theorem): Construction 1.6 gives </a:t>
            </a:r>
            <a:br>
              <a:rPr lang="en-US" sz="2800" dirty="0"/>
            </a:br>
            <a:r>
              <a:rPr lang="en-US" sz="2800" dirty="0"/>
              <a:t>the bisector of a given angle. </a:t>
            </a:r>
          </a:p>
        </p:txBody>
      </p:sp>
      <p:pic>
        <p:nvPicPr>
          <p:cNvPr id="38914" name="Picture 2" descr="https://www.mathopenref.com/images/constructions/constbisectangle/proof.png">
            <a:extLst>
              <a:ext uri="{FF2B5EF4-FFF2-40B4-BE49-F238E27FC236}">
                <a16:creationId xmlns:a16="http://schemas.microsoft.com/office/drawing/2014/main" xmlns="" id="{5F5B7457-CE7F-43E1-B64A-F4014486A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183" y="2814159"/>
            <a:ext cx="5601131" cy="3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634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85" y="2122712"/>
            <a:ext cx="10160000" cy="160745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2.5: If two sides of a triangle are congruent, then the angles opposite these sides are also congruent. </a:t>
            </a:r>
          </a:p>
        </p:txBody>
      </p:sp>
      <p:pic>
        <p:nvPicPr>
          <p:cNvPr id="37890" name="Picture 2" descr="https://dj1hlxw0wr920.cloudfront.net/userfiles/wyzfiles/80812840-1ede-4f31-8aa1-dff9cba2a882.gif">
            <a:extLst>
              <a:ext uri="{FF2B5EF4-FFF2-40B4-BE49-F238E27FC236}">
                <a16:creationId xmlns:a16="http://schemas.microsoft.com/office/drawing/2014/main" xmlns="" id="{4077CD09-6D37-414E-8970-CD3237029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03" y="3036660"/>
            <a:ext cx="3253413" cy="356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97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395B5-0510-4AD3-897F-645ED5F6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Classifying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171B06-03A3-4619-9A43-ED86C1807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199"/>
            <a:ext cx="10160000" cy="316048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Definition: Let A, B, and C be three points not on the same line. The figure joined by the three segments                          is called a </a:t>
            </a:r>
            <a:r>
              <a:rPr lang="en-US" sz="2800" b="1" dirty="0"/>
              <a:t>triangle</a:t>
            </a:r>
            <a:r>
              <a:rPr lang="en-US" sz="2800" dirty="0"/>
              <a:t>, denoted by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∆ABC. The three segments                          are the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sides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that form ∆ABC, and the three points A, B, and C are the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vertices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(singular –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vertex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 of ∆ABC.</a:t>
            </a:r>
            <a:r>
              <a:rPr lang="en-US" dirty="0"/>
              <a:t>																											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ABA8F87D-0955-4776-AF71-7213874A1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98041"/>
              </p:ext>
            </p:extLst>
          </p:nvPr>
        </p:nvGraphicFramePr>
        <p:xfrm>
          <a:off x="6876746" y="1969105"/>
          <a:ext cx="1983627" cy="459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3" imgW="1041120" imgH="241200" progId="Equation.3">
                  <p:embed/>
                </p:oleObj>
              </mc:Choice>
              <mc:Fallback>
                <p:oleObj name="Equation" r:id="rId3" imgW="10411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6746" y="1969105"/>
                        <a:ext cx="1983627" cy="459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60DC0562-7202-4686-B1D5-881877468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748559"/>
              </p:ext>
            </p:extLst>
          </p:nvPr>
        </p:nvGraphicFramePr>
        <p:xfrm>
          <a:off x="7929031" y="2357436"/>
          <a:ext cx="1952303" cy="45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5" imgW="1041120" imgH="241200" progId="Equation.3">
                  <p:embed/>
                </p:oleObj>
              </mc:Choice>
              <mc:Fallback>
                <p:oleObj name="Equation" r:id="rId5" imgW="1041120" imgH="241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ABA8F87D-0955-4776-AF71-7213874A15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29031" y="2357436"/>
                        <a:ext cx="1952303" cy="45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7" descr="http://mathworld.wolfram.com/images/eps-gif/Triangle_700.gif">
            <a:extLst>
              <a:ext uri="{FF2B5EF4-FFF2-40B4-BE49-F238E27FC236}">
                <a16:creationId xmlns:a16="http://schemas.microsoft.com/office/drawing/2014/main" xmlns="" id="{F3EA2AB4-8B5B-4309-BF5B-45E3D5737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446" y="3691467"/>
            <a:ext cx="3240270" cy="256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977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85" y="2122712"/>
            <a:ext cx="10160000" cy="160745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2.7: If two angles of a triangle are congruent, then the sides opposite these angles are also congruent. </a:t>
            </a:r>
          </a:p>
        </p:txBody>
      </p:sp>
      <p:pic>
        <p:nvPicPr>
          <p:cNvPr id="37892" name="Picture 4" descr="https://dj1hlxw0wr920.cloudfront.net/userfiles/wyzfiles/8a9dd12a-0024-455f-8e2e-1f6430fa54e3.gif">
            <a:extLst>
              <a:ext uri="{FF2B5EF4-FFF2-40B4-BE49-F238E27FC236}">
                <a16:creationId xmlns:a16="http://schemas.microsoft.com/office/drawing/2014/main" xmlns="" id="{B16F036A-C634-4710-A618-43B06AEC5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94" y="3103789"/>
            <a:ext cx="3235387" cy="349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000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836" y="1996923"/>
            <a:ext cx="10160000" cy="175260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Corollary 2.6: If a triangle is equilateral, then it is equiangular.</a:t>
            </a:r>
            <a:br>
              <a:rPr lang="en-US" sz="2800" dirty="0"/>
            </a:b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Corollary 2.8: If a triangle is equiangular, then it is equilateral.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pic>
        <p:nvPicPr>
          <p:cNvPr id="41990" name="Picture 6" descr="https://dj1hlxw0wr920.cloudfront.net/userfiles/wyzfiles/d1c7a650-11f1-4403-a182-8f87d6cd8fba.gif">
            <a:extLst>
              <a:ext uri="{FF2B5EF4-FFF2-40B4-BE49-F238E27FC236}">
                <a16:creationId xmlns:a16="http://schemas.microsoft.com/office/drawing/2014/main" xmlns="" id="{C751CF00-E8CA-4897-A9F4-C59215816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412" y="3591606"/>
            <a:ext cx="314325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4" name="Picture 10" descr="http://kineticmaths.com/images/7/76/Equilateral_triangle.jpg">
            <a:extLst>
              <a:ext uri="{FF2B5EF4-FFF2-40B4-BE49-F238E27FC236}">
                <a16:creationId xmlns:a16="http://schemas.microsoft.com/office/drawing/2014/main" xmlns="" id="{A63F6EE5-6CB4-480B-9E71-242051505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494" y="3700993"/>
            <a:ext cx="3153001" cy="295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2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47" y="2049538"/>
            <a:ext cx="10160000" cy="12542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Definition: Two or more lines are </a:t>
            </a:r>
            <a:r>
              <a:rPr lang="en-US" sz="2800" b="1" dirty="0"/>
              <a:t>concurrent</a:t>
            </a:r>
            <a:r>
              <a:rPr lang="en-US" sz="2800" dirty="0"/>
              <a:t> if they intersect </a:t>
            </a:r>
            <a:br>
              <a:rPr lang="en-US" sz="2800" dirty="0"/>
            </a:br>
            <a:r>
              <a:rPr lang="en-US" sz="2800" dirty="0"/>
              <a:t>in one and only one point. </a:t>
            </a:r>
          </a:p>
        </p:txBody>
      </p:sp>
      <p:pic>
        <p:nvPicPr>
          <p:cNvPr id="40962" name="Picture 2" descr="https://study.com/cimages/multimages/16/concurrent_lines.png">
            <a:extLst>
              <a:ext uri="{FF2B5EF4-FFF2-40B4-BE49-F238E27FC236}">
                <a16:creationId xmlns:a16="http://schemas.microsoft.com/office/drawing/2014/main" xmlns="" id="{5DB3A2EE-26D2-403C-B129-B74223BE3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305" y="2953430"/>
            <a:ext cx="3745634" cy="348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054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47" y="2035627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2.9: The perpendicular bisectors of the sides of a triangle are concurrent.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Definition: The </a:t>
            </a:r>
            <a:r>
              <a:rPr lang="en-US" sz="2800" b="1" dirty="0"/>
              <a:t>circumcenter</a:t>
            </a:r>
            <a:r>
              <a:rPr lang="en-US" sz="2800" dirty="0"/>
              <a:t> of a triangle is the point of intersection of the perpendicular bisectors of a triangle. </a:t>
            </a:r>
          </a:p>
        </p:txBody>
      </p:sp>
      <p:pic>
        <p:nvPicPr>
          <p:cNvPr id="39940" name="Picture 4" descr="https://qph.ec.quoracdn.net/main-qimg-7b33204175d8ca0c95502093746e0de5">
            <a:extLst>
              <a:ext uri="{FF2B5EF4-FFF2-40B4-BE49-F238E27FC236}">
                <a16:creationId xmlns:a16="http://schemas.microsoft.com/office/drawing/2014/main" xmlns="" id="{D1DB3D2E-4587-4915-B247-558A69F19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050" y="4644203"/>
            <a:ext cx="2540756" cy="182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6" name="Picture 10" descr="http://jwilson.coe.uga.edu/EMAT6680Fa05/Evans/Assignment%204/Assignment%204_files/image008.gif">
            <a:extLst>
              <a:ext uri="{FF2B5EF4-FFF2-40B4-BE49-F238E27FC236}">
                <a16:creationId xmlns:a16="http://schemas.microsoft.com/office/drawing/2014/main" xmlns="" id="{59C7EC36-908F-4C5A-8A47-AA365F1ED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515" y="4562474"/>
            <a:ext cx="2534331" cy="193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 descr="http://cdn-2.analyzemath.com/Geometry/Circumcircle/circumcircl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66" y="4454964"/>
            <a:ext cx="2729099" cy="204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434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pic>
        <p:nvPicPr>
          <p:cNvPr id="45058" name="Picture 2" descr="https://upload.wikimedia.org/wikipedia/commons/d/de/PSTricks-Circumcircle.png">
            <a:extLst>
              <a:ext uri="{FF2B5EF4-FFF2-40B4-BE49-F238E27FC236}">
                <a16:creationId xmlns:a16="http://schemas.microsoft.com/office/drawing/2014/main" xmlns="" id="{40E1ADAF-0672-49D4-BEB6-F4D8E2D90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726" y="1857452"/>
            <a:ext cx="4839839" cy="44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973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47" y="2035627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Definition: A </a:t>
            </a:r>
            <a:r>
              <a:rPr lang="en-US" sz="2800" b="1" dirty="0"/>
              <a:t>median</a:t>
            </a:r>
            <a:r>
              <a:rPr lang="en-US" sz="2800" dirty="0"/>
              <a:t> of a triangle is the segment joining a vertex to the midpoint of the side opposite that vertex.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Definition: The </a:t>
            </a:r>
            <a:r>
              <a:rPr lang="en-US" sz="2800" b="1" dirty="0"/>
              <a:t>centroid</a:t>
            </a:r>
            <a:r>
              <a:rPr lang="en-US" sz="2800" dirty="0"/>
              <a:t> of a triangle is the point of intersection of the medians of a triangle.</a:t>
            </a:r>
          </a:p>
        </p:txBody>
      </p:sp>
      <p:pic>
        <p:nvPicPr>
          <p:cNvPr id="44034" name="Picture 2" descr="https://upload.wikimedia.org/wikipedia/commons/thumb/5/5e/Triangle.Centroid.svg/1200px-Triangle.Centroid.svg.png">
            <a:extLst>
              <a:ext uri="{FF2B5EF4-FFF2-40B4-BE49-F238E27FC236}">
                <a16:creationId xmlns:a16="http://schemas.microsoft.com/office/drawing/2014/main" xmlns="" id="{34864337-23D3-4E49-A08A-04E0DB168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453" y="4031958"/>
            <a:ext cx="3255961" cy="26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072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47" y="2035627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2.10: The medians of a triangle are concurrent and meet at a point that is two-thirds the distance from the vertex to the midpoint of the opposite side.</a:t>
            </a:r>
          </a:p>
        </p:txBody>
      </p:sp>
      <p:pic>
        <p:nvPicPr>
          <p:cNvPr id="49154" name="Picture 2" descr="http://images.tutorvista.com/cms/images/113/centroid-ratio.png">
            <a:extLst>
              <a:ext uri="{FF2B5EF4-FFF2-40B4-BE49-F238E27FC236}">
                <a16:creationId xmlns:a16="http://schemas.microsoft.com/office/drawing/2014/main" xmlns="" id="{064E9336-D294-41BB-BB9F-2382154B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14" y="3484109"/>
            <a:ext cx="2704838" cy="311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6" name="Picture 4" descr="http://agutie.homestead.com/files/centroid1.gif">
            <a:extLst>
              <a:ext uri="{FF2B5EF4-FFF2-40B4-BE49-F238E27FC236}">
                <a16:creationId xmlns:a16="http://schemas.microsoft.com/office/drawing/2014/main" xmlns="" id="{D9418896-6E42-4081-B6B6-1C35D571A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9" y="3646714"/>
            <a:ext cx="6929990" cy="268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009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47" y="2035627"/>
            <a:ext cx="10160000" cy="410935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Definition: An </a:t>
            </a:r>
            <a:r>
              <a:rPr lang="en-US" sz="2800" b="1" dirty="0"/>
              <a:t>altitude</a:t>
            </a:r>
            <a:r>
              <a:rPr lang="en-US" sz="2800" dirty="0"/>
              <a:t> of a triangle is a line segment from a vertex perpendicular to the side opposite that vertex (possibly extended).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Definition: The </a:t>
            </a:r>
            <a:r>
              <a:rPr lang="en-US" sz="2800" b="1" dirty="0"/>
              <a:t>orthocenter</a:t>
            </a:r>
            <a:r>
              <a:rPr lang="en-US" sz="2800" dirty="0"/>
              <a:t> of a triangle is the point of intersection of the three altitudes of a triangle.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Theorem 2.11: The altitudes of a triangle are concurrent. </a:t>
            </a:r>
          </a:p>
        </p:txBody>
      </p:sp>
    </p:spTree>
    <p:extLst>
      <p:ext uri="{BB962C8B-B14F-4D97-AF65-F5344CB8AC3E}">
        <p14:creationId xmlns:p14="http://schemas.microsoft.com/office/powerpoint/2010/main" val="2663912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175" y="2971799"/>
            <a:ext cx="3441095" cy="17253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Three altitudes and the orthocenter</a:t>
            </a:r>
          </a:p>
        </p:txBody>
      </p:sp>
      <p:pic>
        <p:nvPicPr>
          <p:cNvPr id="50178" name="Picture 2" descr="https://upload.wikimedia.org/wikipedia/commons/thumb/9/93/Triangle.Orthocenter.svg/1200px-Triangle.Orthocenter.svg.png">
            <a:extLst>
              <a:ext uri="{FF2B5EF4-FFF2-40B4-BE49-F238E27FC236}">
                <a16:creationId xmlns:a16="http://schemas.microsoft.com/office/drawing/2014/main" xmlns="" id="{ADDB7A92-3B4E-4146-9A6C-0E65D8F29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793" y="1937657"/>
            <a:ext cx="5242605" cy="42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842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18" y="2030184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564847" y="2144484"/>
            <a:ext cx="10160000" cy="2749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Definition: An </a:t>
            </a:r>
            <a:r>
              <a:rPr lang="en-US" sz="2800" b="1" dirty="0"/>
              <a:t>angle bisector </a:t>
            </a:r>
            <a:r>
              <a:rPr lang="en-US" sz="2800" dirty="0"/>
              <a:t>of a triangle is a line segment (or a ray) that separates the given angle into two congruent adjacent angles.</a:t>
            </a:r>
          </a:p>
          <a:p>
            <a:pPr marL="114300" indent="0">
              <a:buFont typeface="Arial" pitchFamily="34" charset="0"/>
              <a:buNone/>
            </a:pPr>
            <a:endParaRPr lang="en-US" sz="2800" dirty="0"/>
          </a:p>
          <a:p>
            <a:pPr marL="114300" indent="0">
              <a:buFont typeface="Arial" pitchFamily="34" charset="0"/>
              <a:buNone/>
            </a:pPr>
            <a:r>
              <a:rPr lang="en-US" sz="2800" dirty="0"/>
              <a:t>Definition: The </a:t>
            </a:r>
            <a:r>
              <a:rPr lang="en-US" sz="2800" b="1" dirty="0"/>
              <a:t>incenter</a:t>
            </a:r>
            <a:r>
              <a:rPr lang="en-US" sz="2800" dirty="0"/>
              <a:t> of a triangle is the point of intersection of the three angle bisectors of the triangle.</a:t>
            </a:r>
          </a:p>
        </p:txBody>
      </p:sp>
      <p:pic>
        <p:nvPicPr>
          <p:cNvPr id="47106" name="Picture 2" descr="http://image.tutorvista.com/content/feed/tvcs/Screenshot_8_1.png">
            <a:extLst>
              <a:ext uri="{FF2B5EF4-FFF2-40B4-BE49-F238E27FC236}">
                <a16:creationId xmlns:a16="http://schemas.microsoft.com/office/drawing/2014/main" xmlns="" id="{DBABD0BB-F0F0-437D-9EDD-4322E5E749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6" b="-1010"/>
          <a:stretch/>
        </p:blipFill>
        <p:spPr bwMode="auto">
          <a:xfrm>
            <a:off x="4033838" y="4566556"/>
            <a:ext cx="3353163" cy="220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14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Classifying Triangles</a:t>
            </a:r>
          </a:p>
        </p:txBody>
      </p:sp>
      <p:pic>
        <p:nvPicPr>
          <p:cNvPr id="20482" name="Picture 2" descr="http://mathinthemedian.pbworks.com/f/classify_triangles_vip.png">
            <a:extLst>
              <a:ext uri="{FF2B5EF4-FFF2-40B4-BE49-F238E27FC236}">
                <a16:creationId xmlns:a16="http://schemas.microsoft.com/office/drawing/2014/main" xmlns="" id="{3F067375-1F51-47A0-8CFE-A497D8AB7D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" t="9020" r="4603" b="3324"/>
          <a:stretch/>
        </p:blipFill>
        <p:spPr bwMode="auto">
          <a:xfrm>
            <a:off x="1606248" y="1348996"/>
            <a:ext cx="6245981" cy="530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https://dr282zn36sxxg.cloudfront.net/datastreams/f-d%3Afbf69f5a7f835579b58bd2d68c11fb1e03a2ce1fb7a3d70b80f1dab3%2BIMAGE_THUMB_POSTCARD_TINY%2BIMAGE_THUMB_POSTCARD_TINY.1">
            <a:extLst>
              <a:ext uri="{FF2B5EF4-FFF2-40B4-BE49-F238E27FC236}">
                <a16:creationId xmlns:a16="http://schemas.microsoft.com/office/drawing/2014/main" xmlns="" id="{9D8C35F0-8C38-4F57-B288-25F0A0054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02" y="4850976"/>
            <a:ext cx="1258812" cy="109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58716A5-7DEB-454A-BB2C-491C89795B3C}"/>
              </a:ext>
            </a:extLst>
          </p:cNvPr>
          <p:cNvSpPr txBox="1"/>
          <p:nvPr/>
        </p:nvSpPr>
        <p:spPr>
          <a:xfrm>
            <a:off x="7997371" y="6070230"/>
            <a:ext cx="210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Equiangular</a:t>
            </a:r>
            <a:r>
              <a:rPr lang="en-US" sz="1600" dirty="0"/>
              <a:t> – all three angles are congruent</a:t>
            </a:r>
          </a:p>
        </p:txBody>
      </p:sp>
    </p:spTree>
    <p:extLst>
      <p:ext uri="{BB962C8B-B14F-4D97-AF65-F5344CB8AC3E}">
        <p14:creationId xmlns:p14="http://schemas.microsoft.com/office/powerpoint/2010/main" val="3679567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18" y="2030184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564847" y="2144484"/>
            <a:ext cx="10160000" cy="188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Theorem 2.12: The bisectors of the angles of a triangle are concurrent and meet at a point equidistant from the sides of the triangle. </a:t>
            </a:r>
          </a:p>
        </p:txBody>
      </p:sp>
      <p:pic>
        <p:nvPicPr>
          <p:cNvPr id="46082" name="Picture 2" descr="http://jwilson.coe.uga.edu/emat6680/dunbar/assignment4/incenter.gif">
            <a:extLst>
              <a:ext uri="{FF2B5EF4-FFF2-40B4-BE49-F238E27FC236}">
                <a16:creationId xmlns:a16="http://schemas.microsoft.com/office/drawing/2014/main" xmlns="" id="{66E1649C-23BA-4710-9A67-DD82B6328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343" y="3088821"/>
            <a:ext cx="4827814" cy="355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856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379789"/>
            <a:ext cx="10160000" cy="1143000"/>
          </a:xfrm>
        </p:spPr>
        <p:txBody>
          <a:bodyPr/>
          <a:lstStyle/>
          <a:p>
            <a:r>
              <a:rPr lang="en-US" dirty="0"/>
              <a:t>2.4 Isosceles Triangles, Medians, Altitudes, and Concurrent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18" y="2030184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564847" y="2144484"/>
            <a:ext cx="10160000" cy="188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sz="2800" dirty="0"/>
          </a:p>
        </p:txBody>
      </p:sp>
      <p:pic>
        <p:nvPicPr>
          <p:cNvPr id="51202" name="Picture 2" descr="http://slideplayer.com/slide/9145035/27/images/4/Perpendicular+Bisectors.jpg">
            <a:extLst>
              <a:ext uri="{FF2B5EF4-FFF2-40B4-BE49-F238E27FC236}">
                <a16:creationId xmlns:a16="http://schemas.microsoft.com/office/drawing/2014/main" xmlns="" id="{5AAD70D9-32A6-45B1-B0C2-47C6D2F34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71" y="1530803"/>
            <a:ext cx="7102929" cy="53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389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2.5 Proving Right Triangles Congruent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1136347" y="1654627"/>
            <a:ext cx="9058124" cy="188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F71D25-EED3-4E96-80D6-68EB5ADF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162741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2.13 (LA or Leg-Angle): If a leg and acute angle of one right triangle are congruent to a leg and the corresponding acute angle of another right triangle, then the two right triangles are congruent.</a:t>
            </a:r>
          </a:p>
        </p:txBody>
      </p:sp>
      <p:pic>
        <p:nvPicPr>
          <p:cNvPr id="56322" name="Picture 2" descr="https://www.varsitytutors.com/assets/vt-hotmath-legacy/hotmath_help/topics/right-triangle-congruence/leg-angle.gif">
            <a:extLst>
              <a:ext uri="{FF2B5EF4-FFF2-40B4-BE49-F238E27FC236}">
                <a16:creationId xmlns:a16="http://schemas.microsoft.com/office/drawing/2014/main" xmlns="" id="{CD473CCD-D6DA-402C-A042-F8FCDFDF4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14" y="3113313"/>
            <a:ext cx="3407230" cy="340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4" name="Picture 4" descr="https://dj1hlxw0wr920.cloudfront.net/userfiles/wyzfiles/7090a43d-2ee9-4b57-b12d-459217b46e0d.gif">
            <a:extLst>
              <a:ext uri="{FF2B5EF4-FFF2-40B4-BE49-F238E27FC236}">
                <a16:creationId xmlns:a16="http://schemas.microsoft.com/office/drawing/2014/main" xmlns="" id="{20C4963B-1268-4843-AD27-7C7BCAF81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59" y="3726315"/>
            <a:ext cx="40862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478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2.5 Proving Right Triangles Congruent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2" y="1709056"/>
            <a:ext cx="10160000" cy="14750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Theorem 2.14 (LL or Leg-Leg): If the two legs of one right triangle are congruent to the two legs of another right triangle, then the </a:t>
            </a:r>
            <a:br>
              <a:rPr lang="en-US" sz="2800" dirty="0"/>
            </a:br>
            <a:r>
              <a:rPr lang="en-US" sz="2800" dirty="0"/>
              <a:t>two right triangles are congruent.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564847" y="2144484"/>
            <a:ext cx="10160000" cy="188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sz="2800" dirty="0"/>
          </a:p>
        </p:txBody>
      </p:sp>
      <p:pic>
        <p:nvPicPr>
          <p:cNvPr id="55298" name="Picture 2" descr="http://proofsfromthebook.com/wp-content/uploads/2013/12/leg-leg-theorem.png">
            <a:extLst>
              <a:ext uri="{FF2B5EF4-FFF2-40B4-BE49-F238E27FC236}">
                <a16:creationId xmlns:a16="http://schemas.microsoft.com/office/drawing/2014/main" xmlns="" id="{2C17ABA6-4432-4B14-AAAD-8ADB5DAAD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449" y="3088820"/>
            <a:ext cx="8534796" cy="368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376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2.6 Constructions Involving 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18" y="2030184"/>
            <a:ext cx="10160000" cy="13824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978503" y="1603071"/>
            <a:ext cx="9243182" cy="1398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Construction 2.1: Construct a triangle that is congruent to </a:t>
            </a:r>
            <a:br>
              <a:rPr lang="en-US" sz="2800" dirty="0"/>
            </a:br>
            <a:r>
              <a:rPr lang="en-US" sz="2800" dirty="0"/>
              <a:t>a given triangle. </a:t>
            </a:r>
          </a:p>
        </p:txBody>
      </p:sp>
      <p:pic>
        <p:nvPicPr>
          <p:cNvPr id="54274" name="Picture 2" descr="https://www.mathopenref.com/images/constructions/constcopytriangle/proof.gif">
            <a:extLst>
              <a:ext uri="{FF2B5EF4-FFF2-40B4-BE49-F238E27FC236}">
                <a16:creationId xmlns:a16="http://schemas.microsoft.com/office/drawing/2014/main" xmlns="" id="{FFD004F5-D642-4471-8A47-8B7B92AE1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21" y="2809873"/>
            <a:ext cx="6120945" cy="367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431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2.6 Constructions Involving 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18" y="2030184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973062" y="1583870"/>
            <a:ext cx="10160000" cy="188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Construction 2.2: Construct a triangle with two sides and the included angle given.</a:t>
            </a:r>
          </a:p>
        </p:txBody>
      </p:sp>
      <p:pic>
        <p:nvPicPr>
          <p:cNvPr id="6" name="Picture 2" descr="https://www.mathopenref.com/images/constructions/consttrianglesas/proof.png">
            <a:extLst>
              <a:ext uri="{FF2B5EF4-FFF2-40B4-BE49-F238E27FC236}">
                <a16:creationId xmlns:a16="http://schemas.microsoft.com/office/drawing/2014/main" xmlns="" id="{09E895A7-D436-40E8-AE9A-9941EB5A5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5" y="2854780"/>
            <a:ext cx="5965259" cy="374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20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2.6 Constructions Involving  Triangles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951290" y="1502227"/>
            <a:ext cx="10160000" cy="188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Construction 2.3: Construct a triangle with two angles and the included side given.</a:t>
            </a:r>
          </a:p>
        </p:txBody>
      </p:sp>
      <p:pic>
        <p:nvPicPr>
          <p:cNvPr id="8" name="Picture 2" descr="https://www.mathopenref.com/images/constructions/consttriangleaas/proof.gif">
            <a:extLst>
              <a:ext uri="{FF2B5EF4-FFF2-40B4-BE49-F238E27FC236}">
                <a16:creationId xmlns:a16="http://schemas.microsoft.com/office/drawing/2014/main" xmlns="" id="{46AEE5A1-7E04-466E-865B-E168F9F31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015" y="2624665"/>
            <a:ext cx="6898609" cy="386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595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2.6 Constructions Involving  Triangles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907747" y="1523999"/>
            <a:ext cx="10160000" cy="141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Construction 2.4: Construct an equilateral triangle when given </a:t>
            </a:r>
            <a:br>
              <a:rPr lang="en-US" sz="2800" dirty="0"/>
            </a:br>
            <a:r>
              <a:rPr lang="en-US" sz="2800" dirty="0"/>
              <a:t>a single side.</a:t>
            </a:r>
          </a:p>
        </p:txBody>
      </p:sp>
      <p:pic>
        <p:nvPicPr>
          <p:cNvPr id="60418" name="Picture 2" descr="https://mathbitsnotebook.com/Geometry/Constructions/equiC1.jpg">
            <a:extLst>
              <a:ext uri="{FF2B5EF4-FFF2-40B4-BE49-F238E27FC236}">
                <a16:creationId xmlns:a16="http://schemas.microsoft.com/office/drawing/2014/main" xmlns="" id="{2184FEAD-3E0D-45FB-BFAB-50FB44D95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416629"/>
            <a:ext cx="3585482" cy="390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817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2.6 Constructions Involving 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18" y="2030184"/>
            <a:ext cx="10160000" cy="27492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918633" y="1621970"/>
            <a:ext cx="9226853" cy="1001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Construction 2.5: Construct an altitude of a given triangle.</a:t>
            </a:r>
          </a:p>
        </p:txBody>
      </p:sp>
      <p:pic>
        <p:nvPicPr>
          <p:cNvPr id="59394" name="Picture 2" descr="https://mathbitsnotebook.com/Geometry/Constructions/altitudeacute1.jpg">
            <a:extLst>
              <a:ext uri="{FF2B5EF4-FFF2-40B4-BE49-F238E27FC236}">
                <a16:creationId xmlns:a16="http://schemas.microsoft.com/office/drawing/2014/main" xmlns="" id="{99411635-D9D2-4F6A-BE70-162449D94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992" y="2351312"/>
            <a:ext cx="4346621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1732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958" y="319918"/>
            <a:ext cx="10160000" cy="1143000"/>
          </a:xfrm>
        </p:spPr>
        <p:txBody>
          <a:bodyPr/>
          <a:lstStyle/>
          <a:p>
            <a:r>
              <a:rPr lang="en-US" dirty="0"/>
              <a:t>2.6 Constructions Involving  Triangles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E093634-D224-47C7-A4BC-4D64111FD3CA}"/>
              </a:ext>
            </a:extLst>
          </p:cNvPr>
          <p:cNvSpPr txBox="1">
            <a:spLocks/>
          </p:cNvSpPr>
          <p:nvPr/>
        </p:nvSpPr>
        <p:spPr>
          <a:xfrm>
            <a:off x="945845" y="1643741"/>
            <a:ext cx="9226853" cy="957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800" dirty="0"/>
              <a:t>Construction 2.6: Construct a median of a given triangle.</a:t>
            </a:r>
          </a:p>
        </p:txBody>
      </p:sp>
      <p:pic>
        <p:nvPicPr>
          <p:cNvPr id="57346" name="Picture 2" descr="https://mathbitsnotebook.com/Geometry/Constructions/medianobtuse.jpg">
            <a:extLst>
              <a:ext uri="{FF2B5EF4-FFF2-40B4-BE49-F238E27FC236}">
                <a16:creationId xmlns:a16="http://schemas.microsoft.com/office/drawing/2014/main" xmlns="" id="{5BA3BCBE-4F3D-4FA1-B925-7195B0F4A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903" y="2471057"/>
            <a:ext cx="6054739" cy="395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3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Classifying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6688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Identify each triangle by their angles and by their sides.</a:t>
            </a:r>
          </a:p>
        </p:txBody>
      </p:sp>
      <p:pic>
        <p:nvPicPr>
          <p:cNvPr id="21506" name="Picture 2" descr="https://www.homeschoolmath.net/teaching/g/triangles/classify-triangles.gif">
            <a:extLst>
              <a:ext uri="{FF2B5EF4-FFF2-40B4-BE49-F238E27FC236}">
                <a16:creationId xmlns:a16="http://schemas.microsoft.com/office/drawing/2014/main" xmlns="" id="{C34D4D51-8409-4634-B724-C86DE70F1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8" y="2451629"/>
            <a:ext cx="8868229" cy="40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74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Classifying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6688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Definition: </a:t>
            </a:r>
            <a:r>
              <a:rPr lang="en-US" sz="2800" b="1" dirty="0"/>
              <a:t>Perimeter</a:t>
            </a:r>
            <a:r>
              <a:rPr lang="en-US" sz="2800" dirty="0"/>
              <a:t> is the sum of the lengths of a shape’s sides.</a:t>
            </a:r>
          </a:p>
        </p:txBody>
      </p:sp>
      <p:pic>
        <p:nvPicPr>
          <p:cNvPr id="22530" name="Picture 2" descr="https://www.proprofs.com/quiz-school/user_upload/ckeditor/area08.jpg">
            <a:extLst>
              <a:ext uri="{FF2B5EF4-FFF2-40B4-BE49-F238E27FC236}">
                <a16:creationId xmlns:a16="http://schemas.microsoft.com/office/drawing/2014/main" xmlns="" id="{6DF36BC6-E5BE-4928-AB04-D188CA087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09" y="2705780"/>
            <a:ext cx="45053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https://vt-s3-files.s3.amazonaws.com/uploads/problem_question_image/image/2437/Triangle.jpg">
            <a:extLst>
              <a:ext uri="{FF2B5EF4-FFF2-40B4-BE49-F238E27FC236}">
                <a16:creationId xmlns:a16="http://schemas.microsoft.com/office/drawing/2014/main" xmlns="" id="{414799AE-1F2B-4A43-8E1F-8782BD425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535" y="2380343"/>
            <a:ext cx="2442583" cy="193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http://image.tutorvista.com/Qimages/QD/43555.gif">
            <a:extLst>
              <a:ext uri="{FF2B5EF4-FFF2-40B4-BE49-F238E27FC236}">
                <a16:creationId xmlns:a16="http://schemas.microsoft.com/office/drawing/2014/main" xmlns="" id="{DAF6ABA7-772D-4780-9F9D-902F8D84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290" y="3362476"/>
            <a:ext cx="1810183" cy="25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75074EF-5DCF-47F6-B672-6E93D05A7662}"/>
              </a:ext>
            </a:extLst>
          </p:cNvPr>
          <p:cNvSpPr txBox="1"/>
          <p:nvPr/>
        </p:nvSpPr>
        <p:spPr>
          <a:xfrm>
            <a:off x="2842784" y="5870322"/>
            <a:ext cx="5577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 the perimeter of each triangle.</a:t>
            </a:r>
          </a:p>
        </p:txBody>
      </p:sp>
    </p:spTree>
    <p:extLst>
      <p:ext uri="{BB962C8B-B14F-4D97-AF65-F5344CB8AC3E}">
        <p14:creationId xmlns:p14="http://schemas.microsoft.com/office/powerpoint/2010/main" val="245898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Classifying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81" y="1517952"/>
            <a:ext cx="1016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Definition: An </a:t>
            </a:r>
            <a:r>
              <a:rPr lang="en-US" sz="2800" b="1" dirty="0"/>
              <a:t>interior angle </a:t>
            </a:r>
            <a:r>
              <a:rPr lang="en-US" sz="2800" dirty="0"/>
              <a:t>is an angle formed by two sides of the triangle such that the angle is on the </a:t>
            </a:r>
            <a:r>
              <a:rPr lang="en-US" sz="2800" i="1" dirty="0"/>
              <a:t>inside</a:t>
            </a:r>
            <a:r>
              <a:rPr lang="en-US" sz="2800" dirty="0"/>
              <a:t> of the triangle. An </a:t>
            </a:r>
            <a:r>
              <a:rPr lang="en-US" sz="2800" b="1" dirty="0"/>
              <a:t>exterior angle </a:t>
            </a:r>
            <a:r>
              <a:rPr lang="en-US" sz="2800" dirty="0"/>
              <a:t>of a triangle is an angle formed by a side of the triangle and an </a:t>
            </a:r>
            <a:r>
              <a:rPr lang="en-US" sz="2800" i="1" dirty="0"/>
              <a:t>extension</a:t>
            </a:r>
            <a:r>
              <a:rPr lang="en-US" sz="2800" dirty="0"/>
              <a:t> of another side. Both these sides have a common endpoint. The angle lies on the </a:t>
            </a:r>
            <a:r>
              <a:rPr lang="en-US" sz="2800" i="1" dirty="0"/>
              <a:t>outside</a:t>
            </a:r>
            <a:r>
              <a:rPr lang="en-US" sz="2800" dirty="0"/>
              <a:t> of the triangle.</a:t>
            </a:r>
          </a:p>
        </p:txBody>
      </p:sp>
      <p:pic>
        <p:nvPicPr>
          <p:cNvPr id="23554" name="Picture 2" descr="http://www.katesmathlessons.com/uploads/1/6/1/0/1610286/nonexample-of-exterior-angle-of-triangle_orig.png">
            <a:extLst>
              <a:ext uri="{FF2B5EF4-FFF2-40B4-BE49-F238E27FC236}">
                <a16:creationId xmlns:a16="http://schemas.microsoft.com/office/drawing/2014/main" xmlns="" id="{2E504456-461D-4654-AE9A-38901EA84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77" y="3783278"/>
            <a:ext cx="3897009" cy="272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48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Classifying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219" y="1590523"/>
            <a:ext cx="1016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Name the interior angles and the exterior angles in the diagram.</a:t>
            </a:r>
          </a:p>
        </p:txBody>
      </p:sp>
      <p:pic>
        <p:nvPicPr>
          <p:cNvPr id="24578" name="Picture 2" descr="https://dr282zn36sxxg.cloudfront.net/datastreams/f-d%3Adb49631a17d1a0a513e46ae283b1ae34f4a4bcc636557746fd32ff8a%2BIMAGE_TINY%2BIMAGE_TINY.1">
            <a:extLst>
              <a:ext uri="{FF2B5EF4-FFF2-40B4-BE49-F238E27FC236}">
                <a16:creationId xmlns:a16="http://schemas.microsoft.com/office/drawing/2014/main" xmlns="" id="{9CA656DC-083D-425C-8511-DC687CAB0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754" y="2358752"/>
            <a:ext cx="5972628" cy="343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21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219" y="1590523"/>
            <a:ext cx="1016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Definition: </a:t>
            </a:r>
            <a:r>
              <a:rPr lang="en-US" sz="2800" b="1" dirty="0"/>
              <a:t>Congruent segments </a:t>
            </a:r>
            <a:r>
              <a:rPr lang="en-US" sz="2800" dirty="0"/>
              <a:t>are two segments with the same measure.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Definition: </a:t>
            </a:r>
            <a:r>
              <a:rPr lang="en-US" sz="2800" b="1" dirty="0"/>
              <a:t>Congruent angles </a:t>
            </a:r>
            <a:r>
              <a:rPr lang="en-US" sz="2800" dirty="0"/>
              <a:t>are two angles with the same measure.</a:t>
            </a:r>
          </a:p>
          <a:p>
            <a:pPr marL="114300" indent="0">
              <a:buNone/>
            </a:pPr>
            <a:endParaRPr lang="en-US" sz="2800" dirty="0"/>
          </a:p>
        </p:txBody>
      </p:sp>
      <p:pic>
        <p:nvPicPr>
          <p:cNvPr id="25602" name="Picture 2" descr="https://study.com/cimages/multimages/16/congruence_symbol.png">
            <a:extLst>
              <a:ext uri="{FF2B5EF4-FFF2-40B4-BE49-F238E27FC236}">
                <a16:creationId xmlns:a16="http://schemas.microsoft.com/office/drawing/2014/main" xmlns="" id="{F55B9E96-C6BA-43F1-8A83-45BADE81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164" y="2319413"/>
            <a:ext cx="28575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http://www.edcertain.com/wp-content/uploads/2016/12/CongruentAngles.png">
            <a:extLst>
              <a:ext uri="{FF2B5EF4-FFF2-40B4-BE49-F238E27FC236}">
                <a16:creationId xmlns:a16="http://schemas.microsoft.com/office/drawing/2014/main" xmlns="" id="{652BE65B-0F27-431F-8171-D085336B2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060" y="4701945"/>
            <a:ext cx="3039836" cy="196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3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EC2AA-81C6-4960-90F4-0D150FD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BCB82-8874-4FD9-A5E1-7D3DC702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7627"/>
            <a:ext cx="10160000" cy="19799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Definition: If all six parts of one triangle (three angles and three sides) are congruent to the corresponding parts of another triangle, the two triangles are congruent. The notation is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∆ABC      ∆DEF. </a:t>
            </a:r>
            <a:endParaRPr lang="en-US" sz="2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9768CA9A-DDF7-4D48-9E6F-B4D3850260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24970"/>
              </p:ext>
            </p:extLst>
          </p:nvPr>
        </p:nvGraphicFramePr>
        <p:xfrm>
          <a:off x="8575828" y="2430160"/>
          <a:ext cx="429494" cy="39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3" imgW="139680" imgH="126720" progId="Equation.3">
                  <p:embed/>
                </p:oleObj>
              </mc:Choice>
              <mc:Fallback>
                <p:oleObj name="Equation" r:id="rId3" imgW="13968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5828" y="2430160"/>
                        <a:ext cx="429494" cy="390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2" name="Picture 2" descr="https://mathbitsnotebook.com/Geometry/CongruentTriangles/Triangles1.jpg">
            <a:extLst>
              <a:ext uri="{FF2B5EF4-FFF2-40B4-BE49-F238E27FC236}">
                <a16:creationId xmlns:a16="http://schemas.microsoft.com/office/drawing/2014/main" xmlns="" id="{9B1CC3DE-D115-44A1-A38D-88A60273B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86" y="3105661"/>
            <a:ext cx="8055429" cy="311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279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1167</Words>
  <Application>Microsoft Office PowerPoint</Application>
  <PresentationFormat>Custom</PresentationFormat>
  <Paragraphs>95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Adjacency</vt:lpstr>
      <vt:lpstr>Equation</vt:lpstr>
      <vt:lpstr>Math 3301  Foundations of Geometry</vt:lpstr>
      <vt:lpstr>2.1 Classifying Triangles</vt:lpstr>
      <vt:lpstr>2.1 Classifying Triangles</vt:lpstr>
      <vt:lpstr>2.1 Classifying Triangles</vt:lpstr>
      <vt:lpstr>2.1 Classifying Triangles</vt:lpstr>
      <vt:lpstr>2.1 Classifying Triangles</vt:lpstr>
      <vt:lpstr>2.1 Classifying Triangles</vt:lpstr>
      <vt:lpstr>2.2 Congruent Triangles</vt:lpstr>
      <vt:lpstr>2.2 Congruent Triangles</vt:lpstr>
      <vt:lpstr>2.2 Congruent Triangles</vt:lpstr>
      <vt:lpstr>2.2 Congruent Triangles</vt:lpstr>
      <vt:lpstr>2.2 Congruent Triangles</vt:lpstr>
      <vt:lpstr>2.2 Congruent Triangles</vt:lpstr>
      <vt:lpstr>2.2 Congruent Triangles</vt:lpstr>
      <vt:lpstr>2.3 Proofs Involving Congruence</vt:lpstr>
      <vt:lpstr>2.3 Proofs Involving Congruence</vt:lpstr>
      <vt:lpstr>2.3 Proofs Involving Congruence</vt:lpstr>
      <vt:lpstr>2.3 Proofs Involving Congruence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2.4 Isosceles Triangles, Medians, Altitudes, and Concurrent Lines</vt:lpstr>
      <vt:lpstr>2.5 Proving Right Triangles Congruent</vt:lpstr>
      <vt:lpstr>2.5 Proving Right Triangles Congruent</vt:lpstr>
      <vt:lpstr>2.6 Constructions Involving  Triangles</vt:lpstr>
      <vt:lpstr>2.6 Constructions Involving  Triangles</vt:lpstr>
      <vt:lpstr>2.6 Constructions Involving  Triangles</vt:lpstr>
      <vt:lpstr>2.6 Constructions Involving  Triangles</vt:lpstr>
      <vt:lpstr>2.6 Constructions Involving  Triangles</vt:lpstr>
      <vt:lpstr>2.6 Constructions Involving  Triangles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Geoff Clement</dc:creator>
  <cp:lastModifiedBy>Clement, Geoff</cp:lastModifiedBy>
  <cp:revision>65</cp:revision>
  <dcterms:created xsi:type="dcterms:W3CDTF">2017-12-12T21:11:04Z</dcterms:created>
  <dcterms:modified xsi:type="dcterms:W3CDTF">2018-01-31T19:09:39Z</dcterms:modified>
</cp:coreProperties>
</file>