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77" r:id="rId6"/>
    <p:sldId id="279" r:id="rId7"/>
    <p:sldId id="278" r:id="rId8"/>
    <p:sldId id="280" r:id="rId9"/>
    <p:sldId id="258" r:id="rId10"/>
    <p:sldId id="261" r:id="rId11"/>
    <p:sldId id="262" r:id="rId12"/>
    <p:sldId id="263" r:id="rId13"/>
    <p:sldId id="264" r:id="rId14"/>
    <p:sldId id="265" r:id="rId15"/>
    <p:sldId id="266" r:id="rId16"/>
    <p:sldId id="281" r:id="rId17"/>
    <p:sldId id="268" r:id="rId18"/>
    <p:sldId id="270" r:id="rId19"/>
    <p:sldId id="271" r:id="rId20"/>
    <p:sldId id="272" r:id="rId21"/>
    <p:sldId id="273" r:id="rId22"/>
    <p:sldId id="274" r:id="rId23"/>
    <p:sldId id="284" r:id="rId24"/>
    <p:sldId id="285" r:id="rId25"/>
    <p:sldId id="286" r:id="rId26"/>
    <p:sldId id="287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1FCA-9505-4FD8-90C0-169130706FC2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07049E-2E58-490C-9630-74938150ABC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1FCA-9505-4FD8-90C0-169130706FC2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049E-2E58-490C-9630-74938150AB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1FCA-9505-4FD8-90C0-169130706FC2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049E-2E58-490C-9630-74938150AB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1FCA-9505-4FD8-90C0-169130706FC2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049E-2E58-490C-9630-74938150AB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1FCA-9505-4FD8-90C0-169130706FC2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049E-2E58-490C-9630-74938150ABC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1FCA-9505-4FD8-90C0-169130706FC2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049E-2E58-490C-9630-74938150ABC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1FCA-9505-4FD8-90C0-169130706FC2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049E-2E58-490C-9630-74938150ABC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1FCA-9505-4FD8-90C0-169130706FC2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049E-2E58-490C-9630-74938150AB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1FCA-9505-4FD8-90C0-169130706FC2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049E-2E58-490C-9630-74938150AB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1FCA-9505-4FD8-90C0-169130706FC2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049E-2E58-490C-9630-74938150AB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1FCA-9505-4FD8-90C0-169130706FC2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049E-2E58-490C-9630-74938150AB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9621FCA-9505-4FD8-90C0-169130706FC2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D07049E-2E58-490C-9630-74938150ABC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Angle#Types_of_angles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rigonometry" TargetMode="Externa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Angle" TargetMode="External"/><Relationship Id="rId5" Type="http://schemas.openxmlformats.org/officeDocument/2006/relationships/hyperlink" Target="https://en.wikipedia.org/wiki/Cosine" TargetMode="External"/><Relationship Id="rId4" Type="http://schemas.openxmlformats.org/officeDocument/2006/relationships/hyperlink" Target="https://en.wikipedia.org/wiki/Triangle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819399"/>
          </a:xfrm>
        </p:spPr>
        <p:txBody>
          <a:bodyPr/>
          <a:lstStyle/>
          <a:p>
            <a:r>
              <a:rPr lang="en-US" sz="5400" dirty="0" smtClean="0"/>
              <a:t>Math 3301 </a:t>
            </a:r>
            <a:br>
              <a:rPr lang="en-US" sz="5400" dirty="0" smtClean="0"/>
            </a:br>
            <a:r>
              <a:rPr lang="en-US" sz="5400" dirty="0" smtClean="0"/>
              <a:t>Foundations of Geometry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705600" cy="19812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Chapter 10 Introduction to (Right Triangle) Trigonometry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 smtClean="0"/>
          </a:p>
          <a:p>
            <a:r>
              <a:rPr lang="en-US" sz="2800" dirty="0" smtClean="0"/>
              <a:t>Dr. Geoff F. Clement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39953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r>
              <a:rPr lang="en-US" dirty="0" smtClean="0"/>
              <a:t>10.2 Tangent 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Using the given figure, find tan A and tan B. Express each answer as a ratio.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http://www.softschools.com/math/calculus/images/using_trig_ratios_to_solve_triangles_angles_img_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16664"/>
            <a:ext cx="4123628" cy="2381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962" y="2286000"/>
            <a:ext cx="3865152" cy="28425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94490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r>
              <a:rPr lang="en-US" dirty="0" smtClean="0"/>
              <a:t>10.2 Tangent 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524000"/>
            <a:ext cx="8229600" cy="990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 the following special right triangles, find tan 45°, tan 30°, and tan 60°.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http://d2r5da613aq50s.cloudfront.net/wp-content/uploads/323185.image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438400"/>
            <a:ext cx="6581944" cy="3886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2102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r>
              <a:rPr lang="en-US" dirty="0" smtClean="0"/>
              <a:t>10.2 Tangent Ratios</a:t>
            </a:r>
            <a:endParaRPr lang="en-US" dirty="0"/>
          </a:p>
        </p:txBody>
      </p:sp>
      <p:pic>
        <p:nvPicPr>
          <p:cNvPr id="4" name="Content Placeholder 3" descr="http://edtech2.boisestate.edu/smithm/Images/trigfunctions4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754" y="1600200"/>
            <a:ext cx="5838492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3592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r>
              <a:rPr lang="en-US" dirty="0" smtClean="0"/>
              <a:t>10.2 Tangent 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Find A to the nearest tenth of a degree </a:t>
            </a:r>
            <a:r>
              <a:rPr lang="en-US" dirty="0" smtClean="0"/>
              <a:t>if</a:t>
            </a:r>
            <a:br>
              <a:rPr lang="en-US" dirty="0" smtClean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	cos A = 0.7500	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sin </a:t>
            </a:r>
            <a:r>
              <a:rPr lang="en-US" dirty="0"/>
              <a:t>A = 0.3859	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tan </a:t>
            </a:r>
            <a:r>
              <a:rPr lang="en-US" dirty="0"/>
              <a:t>A = </a:t>
            </a:r>
            <a:r>
              <a:rPr lang="en-US" dirty="0" smtClean="0"/>
              <a:t>0.1263</a:t>
            </a:r>
            <a:endParaRPr lang="en-US" dirty="0"/>
          </a:p>
        </p:txBody>
      </p:sp>
      <p:pic>
        <p:nvPicPr>
          <p:cNvPr id="4" name="Picture 3" descr="https://textimgs.s3.amazonaws.com/boundless-algebra/ossegp34rvgknfgdmx4b.jp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675" y="2514600"/>
            <a:ext cx="3295650" cy="2800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5150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r>
              <a:rPr lang="en-US" sz="4800" dirty="0" smtClean="0"/>
              <a:t>10.3 Solving Right Triangles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1"/>
            <a:ext cx="82296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Solve the following right triangles.</a:t>
            </a:r>
          </a:p>
        </p:txBody>
      </p:sp>
      <p:pic>
        <p:nvPicPr>
          <p:cNvPr id="4" name="Picture 3" descr="https://dr282zn36sxxg.cloudfront.net/datastreams/f-d%3A464254c930cbdac0a121554d7d0a613d00aa8eebaf47578724415898%2BIMAGE_TINY%2BIMAGE_TINY.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50196"/>
            <a:ext cx="4223767" cy="2183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s://study.com/cimages/multimages/16/triangletwosides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100" y="2671761"/>
            <a:ext cx="3797500" cy="2362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6674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r>
              <a:rPr lang="en-US" sz="4800" dirty="0" smtClean="0"/>
              <a:t>10.3 Solving Right Triangles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8001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Solve each right triangle. Assume &lt;C measures 90˚. Round to the same number of decimal places as 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given information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pPr marL="0" indent="0">
              <a:buNone/>
            </a:pPr>
            <a:r>
              <a:rPr lang="en-US" dirty="0" smtClean="0"/>
              <a:t>	1.	a </a:t>
            </a:r>
            <a:r>
              <a:rPr lang="en-US" dirty="0"/>
              <a:t>= 9 and m&lt;A = 30˚			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	m&lt;A </a:t>
            </a:r>
            <a:r>
              <a:rPr lang="en-US" dirty="0"/>
              <a:t>= 27.6˚ and c = </a:t>
            </a:r>
            <a:r>
              <a:rPr lang="en-US" dirty="0" smtClean="0"/>
              <a:t>13.5		</a:t>
            </a:r>
            <a:r>
              <a:rPr lang="en-US" dirty="0"/>
              <a:t>		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3.	a </a:t>
            </a:r>
            <a:r>
              <a:rPr lang="en-US" dirty="0"/>
              <a:t>= 7 and c = 25			</a:t>
            </a:r>
          </a:p>
        </p:txBody>
      </p:sp>
    </p:spTree>
    <p:extLst>
      <p:ext uri="{BB962C8B-B14F-4D97-AF65-F5344CB8AC3E}">
        <p14:creationId xmlns:p14="http://schemas.microsoft.com/office/powerpoint/2010/main" val="29192961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r>
              <a:rPr lang="en-US" sz="4800" dirty="0" smtClean="0"/>
              <a:t>10.3 Solving Right Triangles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848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Solve each right triangle. Assume &lt;C measures 90˚. Round to the same number of decimal places as in </a:t>
            </a:r>
            <a:br>
              <a:rPr lang="en-US" dirty="0"/>
            </a:br>
            <a:r>
              <a:rPr lang="en-US" dirty="0" smtClean="0"/>
              <a:t>the </a:t>
            </a:r>
            <a:r>
              <a:rPr lang="en-US" dirty="0"/>
              <a:t>given information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pPr marL="0" indent="0">
              <a:buNone/>
            </a:pPr>
            <a:r>
              <a:rPr lang="en-US" dirty="0" smtClean="0"/>
              <a:t>	4.	c </a:t>
            </a:r>
            <a:r>
              <a:rPr lang="en-US" dirty="0"/>
              <a:t>= 27 and m&lt;B = 57</a:t>
            </a:r>
            <a:r>
              <a:rPr lang="en-US" dirty="0" smtClean="0"/>
              <a:t>˚</a:t>
            </a:r>
          </a:p>
          <a:p>
            <a:pPr marL="0" indent="0">
              <a:buNone/>
            </a:pPr>
            <a:r>
              <a:rPr lang="en-US" dirty="0"/>
              <a:t>		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5.	a </a:t>
            </a:r>
            <a:r>
              <a:rPr lang="en-US" dirty="0"/>
              <a:t>= 6 and b = 8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6.	m&lt;B </a:t>
            </a:r>
            <a:r>
              <a:rPr lang="en-US" dirty="0"/>
              <a:t>= 43.15˚ and a = 3.152</a:t>
            </a:r>
          </a:p>
        </p:txBody>
      </p:sp>
    </p:spTree>
    <p:extLst>
      <p:ext uri="{BB962C8B-B14F-4D97-AF65-F5344CB8AC3E}">
        <p14:creationId xmlns:p14="http://schemas.microsoft.com/office/powerpoint/2010/main" val="25487342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914400"/>
          </a:xfrm>
        </p:spPr>
        <p:txBody>
          <a:bodyPr/>
          <a:lstStyle/>
          <a:p>
            <a:r>
              <a:rPr lang="en-US" sz="4800" dirty="0" smtClean="0"/>
              <a:t>10.3 Solving Right Triangles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848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Find the length of the apothem in a regular pentagon whose radius is 10 inches.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jwilson.coe.uga.edu/emat6680/parsons/mvp6690/unit/Pentagon/Images/image4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819400"/>
            <a:ext cx="3607904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4467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/>
          <a:lstStyle/>
          <a:p>
            <a:r>
              <a:rPr lang="en-US" sz="3200" dirty="0" smtClean="0"/>
              <a:t>10.4 Applications Involving Right Triangles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80010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Find the height of the tree to the nearest foot.</a:t>
            </a:r>
          </a:p>
        </p:txBody>
      </p:sp>
      <p:pic>
        <p:nvPicPr>
          <p:cNvPr id="4" name="Picture 3" descr="http://www.mathguide.com/lessons/rtt1a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362200"/>
            <a:ext cx="5672978" cy="3429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34021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/>
          <a:lstStyle/>
          <a:p>
            <a:r>
              <a:rPr lang="en-US" sz="3200" dirty="0" smtClean="0"/>
              <a:t>10.4 Applications Involving Right Triangles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124200" cy="152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Find the distance to the </a:t>
            </a:r>
            <a:r>
              <a:rPr lang="en-US" dirty="0" smtClean="0"/>
              <a:t>tee </a:t>
            </a:r>
            <a:r>
              <a:rPr lang="en-US" dirty="0"/>
              <a:t>on this hole of golf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https://study.com/cimages/multimages/16/dogleg_left_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447800"/>
            <a:ext cx="3879886" cy="541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7001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sz="4800" dirty="0" smtClean="0"/>
              <a:t>10.1 Sine and Cosine Ratios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5" y="1476375"/>
            <a:ext cx="82296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Definition: Let &lt;A be an acute angle of the right triangle</a:t>
            </a:r>
          </a:p>
        </p:txBody>
      </p:sp>
      <p:pic>
        <p:nvPicPr>
          <p:cNvPr id="4" name="Picture 3" descr="https://textimgs.s3.amazonaws.com/boundless-algebra/ossegp34rvgknfgdmx4b.jp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86000"/>
            <a:ext cx="3857625" cy="3429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11996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/>
          <a:lstStyle/>
          <a:p>
            <a:r>
              <a:rPr lang="en-US" sz="3200" dirty="0" smtClean="0"/>
              <a:t>10.4 Applications Involving Right Triangles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1447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Find the height of the mountain using the two right triangles in the diagram. Assume all lengths are in meters.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http://media.opencurriculum.org/articles_manual/michael_corral_trigonometry/applications-and-solving-right-triangles/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819400"/>
            <a:ext cx="6060831" cy="3352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73663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/>
          <a:lstStyle/>
          <a:p>
            <a:r>
              <a:rPr lang="en-US" sz="3200" dirty="0" smtClean="0"/>
              <a:t>10.4 Applications Involving Right Triangles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8001000" cy="990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Find the height of the kite. Assume the lengths are in feet.</a:t>
            </a:r>
          </a:p>
        </p:txBody>
      </p:sp>
      <p:pic>
        <p:nvPicPr>
          <p:cNvPr id="4" name="Picture 3" descr="http://img.sparknotes.com/figures/C/c92e38c46d6be4610999d7936fd45ce2/prob232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514600"/>
            <a:ext cx="3627120" cy="2590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22664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/>
          <a:lstStyle/>
          <a:p>
            <a:r>
              <a:rPr lang="en-US" sz="3200" dirty="0" smtClean="0"/>
              <a:t>10.4 Applications Involving Right Triangles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990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Find the measure of the angle x to the nearest tenth of a degree.</a:t>
            </a:r>
          </a:p>
        </p:txBody>
      </p:sp>
      <p:pic>
        <p:nvPicPr>
          <p:cNvPr id="4" name="Picture 3" descr="http://img.sparknotes.com/figures/C/c92e38c46d6be4610999d7936fd45ce2/tree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133600"/>
            <a:ext cx="3305175" cy="43110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43305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600200"/>
          </a:xfrm>
        </p:spPr>
        <p:txBody>
          <a:bodyPr/>
          <a:lstStyle/>
          <a:p>
            <a:r>
              <a:rPr lang="en-US" dirty="0" smtClean="0"/>
              <a:t>Law of </a:t>
            </a:r>
            <a:r>
              <a:rPr lang="en-US" dirty="0" err="1" smtClean="0"/>
              <a:t>Sines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trigonometry,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law of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sines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sine law, sine formula, or sine rule is an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equation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relating the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lengths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sides of a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triangle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(any shape) to the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sines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its angles. According to the law,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 / sin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⁡ A =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/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 ⁡ B =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/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 ⁡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= 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where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lengths of the sides of a triangle, 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opposite angles (see the figure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below),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the diameter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triangle's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circumcircle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last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equations is not used, the law is sometimes stated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using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reciprocals: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⁡ 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sin ⁡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/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= sin ⁡ C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c 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072062"/>
            <a:ext cx="209550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03871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600200"/>
          </a:xfrm>
        </p:spPr>
        <p:txBody>
          <a:bodyPr/>
          <a:lstStyle/>
          <a:p>
            <a:r>
              <a:rPr lang="en-US" dirty="0" smtClean="0"/>
              <a:t>Law of </a:t>
            </a:r>
            <a:r>
              <a:rPr lang="en-US" dirty="0" err="1" smtClean="0"/>
              <a:t>Sines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using the law 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find a side of a triangle, an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ambiguous case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occurs when two separate triangles can be constructed from the data provided (i.e., there are two different possible solutions to the triangle). In the case shown below they are triangles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AB′C′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a general triangle, the following conditions would need to be fulfilled for the case to be ambiguous: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only information known about the triangle is the angle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the sides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angle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Angle"/>
              </a:rPr>
              <a:t>acute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(i.e.,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90°).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side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shorter than the side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(i.e.,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side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longer than the altitude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angle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where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(i.e.,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246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600200"/>
          </a:xfrm>
        </p:spPr>
        <p:txBody>
          <a:bodyPr/>
          <a:lstStyle/>
          <a:p>
            <a:r>
              <a:rPr lang="en-US" dirty="0" smtClean="0"/>
              <a:t>Law of </a:t>
            </a:r>
            <a:r>
              <a:rPr lang="en-US" dirty="0" err="1" smtClean="0"/>
              <a:t>Sines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7714463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70771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</a:t>
            </a:r>
            <a:r>
              <a:rPr lang="en-US" dirty="0" err="1" smtClean="0"/>
              <a:t>Sines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057400"/>
            <a:ext cx="479298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100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Cosines</a:t>
            </a:r>
            <a:endParaRPr lang="en-US" dirty="0"/>
          </a:p>
        </p:txBody>
      </p:sp>
      <p:sp>
        <p:nvSpPr>
          <p:cNvPr id="4" name="AutoShape 2" descr="Law of Cosines Workshee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9" t="9903" r="65714" b="69039"/>
          <a:stretch/>
        </p:blipFill>
        <p:spPr bwMode="auto">
          <a:xfrm>
            <a:off x="6705600" y="2743200"/>
            <a:ext cx="2276272" cy="2331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9900" y="174128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Trigonometry"/>
              </a:rPr>
              <a:t>trigonometry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law of cosines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(also known as the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cosine formula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cosine rule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relates the lengths of the sides of 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Triangle"/>
              </a:rPr>
              <a:t>triangle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Cosine"/>
              </a:rPr>
              <a:t>cosine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one of its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6" tooltip="Angle"/>
              </a:rPr>
              <a:t>angles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 formula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notation,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law of cosines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states: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a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2ab cos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C, 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denotes the angle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contained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sides of </a:t>
            </a:r>
            <a:r>
              <a:rPr lang="en-US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US" i="1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denotes </a:t>
            </a:r>
            <a:r>
              <a:rPr lang="en-US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angle contained between </a:t>
            </a:r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sides </a:t>
            </a:r>
            <a:r>
              <a:rPr lang="en-US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lengths </a:t>
            </a:r>
            <a:r>
              <a:rPr lang="en-US" i="1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i="1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opposite </a:t>
            </a:r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side of length </a:t>
            </a:r>
            <a:r>
              <a:rPr lang="en-US" i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Similarly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2bc cos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a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2ac cos B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88" t="4808" b="69039"/>
          <a:stretch/>
        </p:blipFill>
        <p:spPr bwMode="auto">
          <a:xfrm>
            <a:off x="6362700" y="4800600"/>
            <a:ext cx="2512919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67400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Laws </a:t>
            </a:r>
            <a:r>
              <a:rPr lang="en-US" dirty="0" smtClean="0"/>
              <a:t>of </a:t>
            </a:r>
            <a:r>
              <a:rPr lang="en-US" dirty="0" err="1" smtClean="0"/>
              <a:t>Sines</a:t>
            </a:r>
            <a:r>
              <a:rPr lang="en-US" dirty="0" smtClean="0"/>
              <a:t> &amp; Cosines</a:t>
            </a:r>
            <a:endParaRPr lang="en-US" dirty="0"/>
          </a:p>
        </p:txBody>
      </p:sp>
      <p:sp>
        <p:nvSpPr>
          <p:cNvPr id="4" name="AutoShape 2" descr="Law of Cosines Workshee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481"/>
          <a:stretch/>
        </p:blipFill>
        <p:spPr bwMode="auto">
          <a:xfrm>
            <a:off x="762000" y="1524000"/>
            <a:ext cx="783766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0750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sz="4800" dirty="0" smtClean="0"/>
              <a:t>10.1 Sine and Cosine Ratios</a:t>
            </a:r>
            <a:endParaRPr lang="en-US" sz="4800" dirty="0"/>
          </a:p>
        </p:txBody>
      </p:sp>
      <p:pic>
        <p:nvPicPr>
          <p:cNvPr id="4" name="Content Placeholder 3" descr="http://sarahgracestrong.weebly.com/uploads/2/2/9/1/22917204/2079274_orig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7786944" cy="3581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0750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sz="4800" dirty="0" smtClean="0"/>
              <a:t>10.1 Sine and Cosine Ratios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Determine sin A, cos A, sin B, cos B for each of the following right triangles.</a:t>
            </a:r>
          </a:p>
        </p:txBody>
      </p:sp>
      <p:pic>
        <p:nvPicPr>
          <p:cNvPr id="4" name="Picture 3" descr="https://www.mathopenref.com/images/triginverse/fig1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73" y="2667000"/>
            <a:ext cx="3434955" cy="2534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s://i.stack.imgur.com/QX01E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91" r="5862" b="15719"/>
          <a:stretch/>
        </p:blipFill>
        <p:spPr bwMode="auto">
          <a:xfrm>
            <a:off x="4953000" y="2286000"/>
            <a:ext cx="1905000" cy="39624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75221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sz="4800" dirty="0" smtClean="0"/>
              <a:t>10.1 Sine and Cosine Ratios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6362"/>
            <a:ext cx="82296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 the following special right triangles, find sin 45°,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cos </a:t>
            </a:r>
            <a:r>
              <a:rPr lang="en-US" dirty="0"/>
              <a:t>45°, sin 30°, cos 30°, sin 60°, and cos 60°.</a:t>
            </a:r>
          </a:p>
        </p:txBody>
      </p:sp>
      <p:pic>
        <p:nvPicPr>
          <p:cNvPr id="6" name="Picture 5" descr="http://d2r5da613aq50s.cloudfront.net/wp-content/uploads/323185.image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438400"/>
            <a:ext cx="6781800" cy="40042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9772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sz="4800" dirty="0" smtClean="0"/>
              <a:t>10.1 Sine and Cosine Ratios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3047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Using the given trigonometric ratio, find either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sine </a:t>
            </a:r>
            <a:r>
              <a:rPr lang="en-US" dirty="0"/>
              <a:t>or cosine of &lt;A</a:t>
            </a:r>
            <a:r>
              <a:rPr lang="en-US" dirty="0" smtClean="0"/>
              <a:t>. Assume A is an acute angle.</a:t>
            </a:r>
            <a:br>
              <a:rPr lang="en-US" dirty="0" smtClean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	sin A = </a:t>
            </a:r>
            <a:r>
              <a:rPr lang="en-US" baseline="30000" dirty="0"/>
              <a:t>5</a:t>
            </a:r>
            <a:r>
              <a:rPr lang="en-US" dirty="0"/>
              <a:t>/</a:t>
            </a:r>
            <a:r>
              <a:rPr lang="en-US" baseline="-25000" dirty="0"/>
              <a:t>7</a:t>
            </a:r>
            <a:r>
              <a:rPr lang="en-US" dirty="0"/>
              <a:t>		cos A = ¼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	sin A = </a:t>
            </a:r>
            <a:r>
              <a:rPr lang="en-US" baseline="30000" dirty="0"/>
              <a:t>5</a:t>
            </a:r>
            <a:r>
              <a:rPr lang="en-US" dirty="0"/>
              <a:t>/</a:t>
            </a:r>
            <a:r>
              <a:rPr lang="en-US" baseline="-25000" dirty="0"/>
              <a:t>13</a:t>
            </a:r>
            <a:r>
              <a:rPr lang="en-US" dirty="0"/>
              <a:t>		cos A = </a:t>
            </a:r>
            <a:r>
              <a:rPr lang="en-US" baseline="30000" dirty="0"/>
              <a:t>4</a:t>
            </a:r>
            <a:r>
              <a:rPr lang="en-US" dirty="0"/>
              <a:t>/</a:t>
            </a:r>
            <a:r>
              <a:rPr lang="en-US" baseline="-25000" dirty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34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sz="4800" dirty="0" smtClean="0"/>
              <a:t>10.1 Sine and Cosine Ratios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875" y="1524000"/>
            <a:ext cx="8229600" cy="6857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Solve  the following right </a:t>
            </a:r>
            <a:r>
              <a:rPr lang="en-US" dirty="0" smtClean="0"/>
              <a:t>triangles.</a:t>
            </a:r>
            <a:endParaRPr lang="en-US" dirty="0"/>
          </a:p>
        </p:txBody>
      </p:sp>
      <p:pic>
        <p:nvPicPr>
          <p:cNvPr id="6" name="Picture 5" descr="http://img.sparknotes.com/figures/C/c92e38c46d6be4610999d7936fd45ce2/prob228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14600"/>
            <a:ext cx="2566737" cy="30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://www.softschools.com/math/calculus/images/using_trig_ratios_to_solve_triangles_angles_img_2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399" y="2547937"/>
            <a:ext cx="3760749" cy="2171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7685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sz="4800" dirty="0" smtClean="0"/>
              <a:t>10.1 Sine and Cosine Ratios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875" y="1524000"/>
            <a:ext cx="8229600" cy="6857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Solve  the following right </a:t>
            </a:r>
            <a:r>
              <a:rPr lang="en-US" dirty="0" smtClean="0"/>
              <a:t>triangles.</a:t>
            </a:r>
            <a:endParaRPr lang="en-US" dirty="0"/>
          </a:p>
        </p:txBody>
      </p:sp>
      <p:pic>
        <p:nvPicPr>
          <p:cNvPr id="8" name="Picture 7" descr="http://www.softschools.com/math/calculus/images/using_trig_ratios_to_solve_triangles_angles_img_1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348864"/>
            <a:ext cx="5799183" cy="31375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2190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r>
              <a:rPr lang="en-US" dirty="0" smtClean="0"/>
              <a:t>10.2 Tangent 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350" y="1600201"/>
            <a:ext cx="82296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Definition: Let &lt;A and &lt;B be acute angles of a right triangle.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http://www.mathwarehouse.com/trigonometry/images/sohcohtoa/sohcahtoa-all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581275"/>
            <a:ext cx="6854952" cy="3962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92106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432</TotalTime>
  <Words>639</Words>
  <Application>Microsoft Office PowerPoint</Application>
  <PresentationFormat>On-screen Show (4:3)</PresentationFormat>
  <Paragraphs>75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Executive</vt:lpstr>
      <vt:lpstr>Math 3301  Foundations of Geometry</vt:lpstr>
      <vt:lpstr>10.1 Sine and Cosine Ratios</vt:lpstr>
      <vt:lpstr>10.1 Sine and Cosine Ratios</vt:lpstr>
      <vt:lpstr>10.1 Sine and Cosine Ratios</vt:lpstr>
      <vt:lpstr>10.1 Sine and Cosine Ratios</vt:lpstr>
      <vt:lpstr>10.1 Sine and Cosine Ratios</vt:lpstr>
      <vt:lpstr>10.1 Sine and Cosine Ratios</vt:lpstr>
      <vt:lpstr>10.1 Sine and Cosine Ratios</vt:lpstr>
      <vt:lpstr>10.2 Tangent Ratios</vt:lpstr>
      <vt:lpstr>10.2 Tangent Ratios</vt:lpstr>
      <vt:lpstr>10.2 Tangent Ratios</vt:lpstr>
      <vt:lpstr>10.2 Tangent Ratios</vt:lpstr>
      <vt:lpstr>10.2 Tangent Ratios</vt:lpstr>
      <vt:lpstr>10.3 Solving Right Triangles</vt:lpstr>
      <vt:lpstr>10.3 Solving Right Triangles</vt:lpstr>
      <vt:lpstr>10.3 Solving Right Triangles</vt:lpstr>
      <vt:lpstr>10.3 Solving Right Triangles</vt:lpstr>
      <vt:lpstr>10.4 Applications Involving Right Triangles</vt:lpstr>
      <vt:lpstr>10.4 Applications Involving Right Triangles</vt:lpstr>
      <vt:lpstr>10.4 Applications Involving Right Triangles</vt:lpstr>
      <vt:lpstr>10.4 Applications Involving Right Triangles</vt:lpstr>
      <vt:lpstr>10.4 Applications Involving Right Triangles</vt:lpstr>
      <vt:lpstr>Law of Sines</vt:lpstr>
      <vt:lpstr>Law of Sines</vt:lpstr>
      <vt:lpstr>Law of Sines</vt:lpstr>
      <vt:lpstr>Law of Sines</vt:lpstr>
      <vt:lpstr>Law of Cosines</vt:lpstr>
      <vt:lpstr>Laws of Sines &amp; Cosines</vt:lpstr>
    </vt:vector>
  </TitlesOfParts>
  <Company>Gordon State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3301  Foundations of Geometry</dc:title>
  <dc:creator>Clement, Geoff</dc:creator>
  <cp:lastModifiedBy>Clement, Geoff</cp:lastModifiedBy>
  <cp:revision>14</cp:revision>
  <dcterms:created xsi:type="dcterms:W3CDTF">2018-01-03T15:00:57Z</dcterms:created>
  <dcterms:modified xsi:type="dcterms:W3CDTF">2018-04-24T14:53:21Z</dcterms:modified>
</cp:coreProperties>
</file>