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6" r:id="rId28"/>
    <p:sldId id="287" r:id="rId29"/>
    <p:sldId id="288" r:id="rId30"/>
    <p:sldId id="285" r:id="rId31"/>
    <p:sldId id="289" r:id="rId32"/>
    <p:sldId id="291" r:id="rId33"/>
    <p:sldId id="292" r:id="rId34"/>
    <p:sldId id="312" r:id="rId35"/>
    <p:sldId id="290" r:id="rId36"/>
    <p:sldId id="293" r:id="rId37"/>
    <p:sldId id="294" r:id="rId38"/>
    <p:sldId id="295" r:id="rId39"/>
    <p:sldId id="298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4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74F-D9F0-4622-B139-AA4CC7C1682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2013-BE2F-45B1-BBC0-B4E4A32E8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74F-D9F0-4622-B139-AA4CC7C1682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2013-BE2F-45B1-BBC0-B4E4A32E8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74F-D9F0-4622-B139-AA4CC7C1682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2013-BE2F-45B1-BBC0-B4E4A32E8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74F-D9F0-4622-B139-AA4CC7C1682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2013-BE2F-45B1-BBC0-B4E4A32E8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74F-D9F0-4622-B139-AA4CC7C1682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2013-BE2F-45B1-BBC0-B4E4A32E8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74F-D9F0-4622-B139-AA4CC7C1682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2013-BE2F-45B1-BBC0-B4E4A32E8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74F-D9F0-4622-B139-AA4CC7C1682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2013-BE2F-45B1-BBC0-B4E4A32E8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74F-D9F0-4622-B139-AA4CC7C1682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2013-BE2F-45B1-BBC0-B4E4A32E8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74F-D9F0-4622-B139-AA4CC7C1682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2013-BE2F-45B1-BBC0-B4E4A32E8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74F-D9F0-4622-B139-AA4CC7C1682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2013-BE2F-45B1-BBC0-B4E4A32E8A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74F-D9F0-4622-B139-AA4CC7C1682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292013-BE2F-45B1-BBC0-B4E4A32E8A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C292013-BE2F-45B1-BBC0-B4E4A32E8A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A87B74F-D9F0-4622-B139-AA4CC7C16824}" type="datetimeFigureOut">
              <a:rPr lang="en-US" smtClean="0"/>
              <a:t>1/6/2018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3.wmf"/><Relationship Id="rId9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5.gif"/><Relationship Id="rId4" Type="http://schemas.openxmlformats.org/officeDocument/2006/relationships/image" Target="../media/image54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DEB8-FC48-4BD3-833C-D33475C8A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3301 </a:t>
            </a:r>
            <a:br>
              <a:rPr lang="en-US" dirty="0"/>
            </a:br>
            <a:r>
              <a:rPr lang="en-US" dirty="0"/>
              <a:t>Foundations of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EEB17-B9BB-48D4-B535-62F05262D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509486"/>
          </a:xfrm>
        </p:spPr>
        <p:txBody>
          <a:bodyPr>
            <a:normAutofit/>
          </a:bodyPr>
          <a:lstStyle/>
          <a:p>
            <a:r>
              <a:rPr lang="en-US" sz="3200" b="1" dirty="0"/>
              <a:t>Chapter 1 Foundations of Geometry</a:t>
            </a:r>
          </a:p>
          <a:p>
            <a:r>
              <a:rPr lang="en-US" sz="2800" dirty="0"/>
              <a:t>Dr. Geoff F. Clement</a:t>
            </a:r>
          </a:p>
        </p:txBody>
      </p:sp>
    </p:spTree>
    <p:extLst>
      <p:ext uri="{BB962C8B-B14F-4D97-AF65-F5344CB8AC3E}">
        <p14:creationId xmlns:p14="http://schemas.microsoft.com/office/powerpoint/2010/main" val="265935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Fun logical puzzles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bug is sitting on the surface of a solid cube at point A. If he wants to get to point B by the shortest possible route along the surface, how should he go?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160BAB-2DCF-45E1-86B9-6C5EAA3059A4}"/>
              </a:ext>
            </a:extLst>
          </p:cNvPr>
          <p:cNvGrpSpPr/>
          <p:nvPr/>
        </p:nvGrpSpPr>
        <p:grpSpPr>
          <a:xfrm>
            <a:off x="4055745" y="2839735"/>
            <a:ext cx="4034790" cy="3631311"/>
            <a:chOff x="3497580" y="2826638"/>
            <a:chExt cx="4034790" cy="3631311"/>
          </a:xfrm>
        </p:grpSpPr>
        <p:pic>
          <p:nvPicPr>
            <p:cNvPr id="1026" name="Picture 2" descr="https://upload.wikimedia.org/wikipedia/commons/thumb/e/e7/Necker_cube.svg/1200px-Necker_cube.svg.png">
              <a:extLst>
                <a:ext uri="{FF2B5EF4-FFF2-40B4-BE49-F238E27FC236}">
                  <a16:creationId xmlns:a16="http://schemas.microsoft.com/office/drawing/2014/main" id="{5C7E82BB-A2CD-433E-A7F1-D86BF4D2E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580" y="2826638"/>
              <a:ext cx="4034790" cy="3631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693475-B397-48CF-8AAD-7FCFFD282110}"/>
                </a:ext>
              </a:extLst>
            </p:cNvPr>
            <p:cNvSpPr txBox="1"/>
            <p:nvPr/>
          </p:nvSpPr>
          <p:spPr>
            <a:xfrm>
              <a:off x="5966460" y="6088617"/>
              <a:ext cx="317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AAC1BE-F499-4D63-A555-F4CEA94B9DC9}"/>
                </a:ext>
              </a:extLst>
            </p:cNvPr>
            <p:cNvSpPr txBox="1"/>
            <p:nvPr/>
          </p:nvSpPr>
          <p:spPr>
            <a:xfrm>
              <a:off x="4728210" y="2826638"/>
              <a:ext cx="317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87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Fun logical puzzles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are 8 marbles. One is heavier than the rest of them. How can you decide which is heavier with a balance scale in</a:t>
            </a:r>
          </a:p>
          <a:p>
            <a:endParaRPr lang="en-US" sz="2800" dirty="0"/>
          </a:p>
          <a:p>
            <a:pPr lvl="1"/>
            <a:r>
              <a:rPr lang="en-US" sz="2800" dirty="0"/>
              <a:t>3 </a:t>
            </a:r>
            <a:r>
              <a:rPr lang="en-US" sz="2800" dirty="0" err="1"/>
              <a:t>weighings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pPr lvl="1"/>
            <a:r>
              <a:rPr lang="en-US" sz="2800" dirty="0"/>
              <a:t>2 </a:t>
            </a:r>
            <a:r>
              <a:rPr lang="en-US" sz="2800" dirty="0" err="1"/>
              <a:t>weighings</a:t>
            </a:r>
            <a:r>
              <a:rPr lang="en-US" sz="28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F4337-3841-4DFE-BF9F-7B1596F1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083" y="2565929"/>
            <a:ext cx="4840925" cy="32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4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Points, Lines, and Planes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Definition: The set of all points is called space. Any set of points, lines, or planes in space is called a geometric figure.</a:t>
            </a:r>
          </a:p>
        </p:txBody>
      </p:sp>
      <p:pic>
        <p:nvPicPr>
          <p:cNvPr id="2050" name="Picture 2" descr="http://www.differencebetween.info/sites/default/files/images/2/point_line_pla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"/>
          <a:stretch/>
        </p:blipFill>
        <p:spPr bwMode="auto">
          <a:xfrm>
            <a:off x="2967366" y="2857322"/>
            <a:ext cx="4446764" cy="354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0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Points, Lines, and Planes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Postulate 1.1: Given any two points in space, there is exactly one line that passes through them.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Postulate 1.2: Given any three distinct points in space not on the same line, there is exactly one plane that passes through them.</a:t>
            </a:r>
          </a:p>
        </p:txBody>
      </p:sp>
      <p:sp>
        <p:nvSpPr>
          <p:cNvPr id="4" name="AutoShape 4" descr="Image result for three points determine a pl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www.onemathematicalcat.org/Math/Geometry_obj/graphics/p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24" y="4451525"/>
            <a:ext cx="4572956" cy="23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www.uwgb.edu/dutchs/Graphics-Geol/STRUCTUR/MANUAL/FIG000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43" y="2165350"/>
            <a:ext cx="2235201" cy="149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20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Points, Lines, and Planes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387491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Postulate 1.3: The line determined by any two distinct points in a plane is also contained in the plane.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Postulate 1.4: No plane contains all points in space.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Postulate 1.5 (The Ruler Postulate): There is a one-to-one correspondence between the set of all points on a line and the set of all real numbers.</a:t>
            </a:r>
          </a:p>
        </p:txBody>
      </p:sp>
      <p:pic>
        <p:nvPicPr>
          <p:cNvPr id="7170" name="Picture 2" descr="https://study.com/cimages/multimages/16/ru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18" y="5112984"/>
            <a:ext cx="5864927" cy="152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.mathcaptain.com/cms/images/88/plane-in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70" y="2012765"/>
            <a:ext cx="2736041" cy="17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0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280608"/>
            <a:ext cx="10160000" cy="749981"/>
          </a:xfrm>
        </p:spPr>
        <p:txBody>
          <a:bodyPr/>
          <a:lstStyle/>
          <a:p>
            <a:r>
              <a:rPr lang="en-US" dirty="0"/>
              <a:t>1.2 Points, Lines, and Planes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20" y="1287009"/>
            <a:ext cx="10585752" cy="5394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Postulate 1.6 (The Reflexive Law): Any quantity is equal to itself. (x = x)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Postulate 1.7 (The Symmetric Law): If x and y are any two quantities and x = y, then y = x.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Postulate 1.8 (The Transitive Law): If x, y, and z are any three quantities with x = y and y = z, then x = z. 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Postulate 1.9 (The Addition-Subtraction Law): If w, x, y, and z are any four quantities with w = x and y = z, then w + y = x + z and w − y = x − z. </a:t>
            </a:r>
          </a:p>
        </p:txBody>
      </p:sp>
    </p:spTree>
    <p:extLst>
      <p:ext uri="{BB962C8B-B14F-4D97-AF65-F5344CB8AC3E}">
        <p14:creationId xmlns:p14="http://schemas.microsoft.com/office/powerpoint/2010/main" val="7806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Points, Lines, and Planes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7311"/>
            <a:ext cx="1016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Postulate 1.10 (The Multiplication-Division Law): If w, x, y, and z are any four quantities  with w = x and y = z, then </a:t>
            </a:r>
            <a:r>
              <a:rPr lang="en-US" sz="2800" dirty="0" err="1"/>
              <a:t>wy</a:t>
            </a:r>
            <a:r>
              <a:rPr lang="en-US" sz="2800" dirty="0"/>
              <a:t> = </a:t>
            </a:r>
            <a:r>
              <a:rPr lang="en-US" sz="2800" dirty="0" err="1"/>
              <a:t>xz</a:t>
            </a:r>
            <a:r>
              <a:rPr lang="en-US" sz="2800" dirty="0"/>
              <a:t> and </a:t>
            </a:r>
            <a:r>
              <a:rPr lang="en-US" sz="2800" baseline="30000" dirty="0"/>
              <a:t>w</a:t>
            </a:r>
            <a:r>
              <a:rPr lang="en-US" sz="2800" dirty="0"/>
              <a:t>/</a:t>
            </a:r>
            <a:r>
              <a:rPr lang="en-US" sz="2800" baseline="-25000" dirty="0"/>
              <a:t>y</a:t>
            </a:r>
            <a:r>
              <a:rPr lang="en-US" sz="2800" dirty="0"/>
              <a:t> = </a:t>
            </a:r>
            <a:r>
              <a:rPr lang="en-US" sz="2800" baseline="30000" dirty="0"/>
              <a:t>x</a:t>
            </a:r>
            <a:r>
              <a:rPr lang="en-US" sz="2800" dirty="0"/>
              <a:t>/</a:t>
            </a:r>
            <a:r>
              <a:rPr lang="en-US" sz="2800" baseline="-25000" dirty="0"/>
              <a:t>z</a:t>
            </a:r>
            <a:r>
              <a:rPr lang="en-US" sz="2800" dirty="0"/>
              <a:t> (provided y </a:t>
            </a:r>
            <a:r>
              <a:rPr lang="en-US" sz="2800" dirty="0">
                <a:sym typeface="Symbol"/>
              </a:rPr>
              <a:t> 0 and </a:t>
            </a:r>
            <a:r>
              <a:rPr lang="en-US" sz="2800" dirty="0"/>
              <a:t>z </a:t>
            </a:r>
            <a:r>
              <a:rPr lang="en-US" sz="2800" dirty="0">
                <a:sym typeface="Symbol"/>
              </a:rPr>
              <a:t> 0). </a:t>
            </a:r>
          </a:p>
          <a:p>
            <a:pPr marL="114300" indent="0">
              <a:buNone/>
            </a:pPr>
            <a:endParaRPr lang="en-US" sz="2800" dirty="0">
              <a:sym typeface="Symbol"/>
            </a:endParaRPr>
          </a:p>
          <a:p>
            <a:pPr marL="114300" indent="0">
              <a:buNone/>
            </a:pPr>
            <a:r>
              <a:rPr lang="en-US" sz="2800" dirty="0">
                <a:sym typeface="Symbol"/>
              </a:rPr>
              <a:t>Postulate 1.11 (The Substitution Law): If x and y are any two quantities with x = y, then x can be substituted for y in any expression containing y.</a:t>
            </a:r>
          </a:p>
          <a:p>
            <a:pPr marL="114300" indent="0">
              <a:buNone/>
            </a:pPr>
            <a:endParaRPr lang="en-US" sz="2800" dirty="0">
              <a:sym typeface="Symbol"/>
            </a:endParaRPr>
          </a:p>
          <a:p>
            <a:pPr marL="114300" indent="0">
              <a:buNone/>
            </a:pPr>
            <a:r>
              <a:rPr lang="en-US" sz="2800" dirty="0">
                <a:sym typeface="Symbol"/>
              </a:rPr>
              <a:t>Postulate 1.12 (The Distribution Law): If x, y, and z are any three quantities, then x(y + z) = </a:t>
            </a:r>
            <a:r>
              <a:rPr lang="en-US" sz="2800" dirty="0" err="1">
                <a:sym typeface="Symbol"/>
              </a:rPr>
              <a:t>xy</a:t>
            </a:r>
            <a:r>
              <a:rPr lang="en-US" sz="2800" dirty="0">
                <a:sym typeface="Symbol"/>
              </a:rPr>
              <a:t> + </a:t>
            </a:r>
            <a:r>
              <a:rPr lang="en-US" sz="2800" dirty="0" err="1">
                <a:sym typeface="Symbol"/>
              </a:rPr>
              <a:t>xz</a:t>
            </a:r>
            <a:r>
              <a:rPr lang="en-US" sz="2800" dirty="0">
                <a:sym typeface="Symbol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35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199"/>
            <a:ext cx="10160000" cy="2613781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sz="3600" dirty="0"/>
              <a:t>Definition: Let A and B be two distinct points on a line. The geometric figure consisting of all points between A and B, including A and B, is called a </a:t>
            </a:r>
            <a:r>
              <a:rPr lang="en-US" sz="3600" b="1" dirty="0"/>
              <a:t>line segment </a:t>
            </a:r>
            <a:r>
              <a:rPr lang="en-US" sz="3600" dirty="0"/>
              <a:t>or </a:t>
            </a:r>
            <a:r>
              <a:rPr lang="en-US" sz="3600" b="1" dirty="0"/>
              <a:t>segment</a:t>
            </a:r>
            <a:r>
              <a:rPr lang="en-US" sz="3600" dirty="0"/>
              <a:t>, denoted by                  . The points A and B are called </a:t>
            </a:r>
            <a:r>
              <a:rPr lang="en-US" sz="3600" b="1" dirty="0"/>
              <a:t>endpoints</a:t>
            </a:r>
            <a:r>
              <a:rPr lang="en-US" sz="3600" dirty="0"/>
              <a:t>.</a:t>
            </a:r>
          </a:p>
          <a:p>
            <a:pPr marL="114300" indent="0">
              <a:buNone/>
            </a:pPr>
            <a:r>
              <a:rPr lang="en-US" sz="2800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756347"/>
              </p:ext>
            </p:extLst>
          </p:nvPr>
        </p:nvGraphicFramePr>
        <p:xfrm>
          <a:off x="2672997" y="2663031"/>
          <a:ext cx="1627050" cy="47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736560" imgH="215640" progId="Equation.3">
                  <p:embed/>
                </p:oleObj>
              </mc:Choice>
              <mc:Fallback>
                <p:oleObj name="Equation" r:id="rId3" imgW="7365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2997" y="2663031"/>
                        <a:ext cx="1627050" cy="476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http://www.onemathematicalcat.org/Math/Geometry_obj/graphics/line_segm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76" y="3450969"/>
            <a:ext cx="5067955" cy="24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87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48" y="1561495"/>
            <a:ext cx="9153676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Postulate 1.13 (Segment Addition Postulate): Let A, B, and C </a:t>
            </a:r>
            <a:br>
              <a:rPr lang="en-US" sz="2800" dirty="0"/>
            </a:br>
            <a:r>
              <a:rPr lang="en-US" sz="2800" dirty="0"/>
              <a:t>be three points on the same line with B between A and C. </a:t>
            </a:r>
            <a:br>
              <a:rPr lang="en-US" sz="2800" dirty="0"/>
            </a:br>
            <a:r>
              <a:rPr lang="en-US" sz="2800" dirty="0"/>
              <a:t>Then AC = AB + BC, BC = AC – AB, and AB = AC – BC. </a:t>
            </a:r>
          </a:p>
        </p:txBody>
      </p:sp>
      <p:pic>
        <p:nvPicPr>
          <p:cNvPr id="12290" name="Picture 2" descr="https://study.com/cimages/multimages/16/segment_add_postulate_ex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87" y="3265714"/>
            <a:ext cx="3792790" cy="21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basic-mathematics.com/images/Segment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16" y="3265714"/>
            <a:ext cx="3203675" cy="12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7968" y="4808248"/>
            <a:ext cx="471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AC = 17 inches, find AB and BC. </a:t>
            </a:r>
          </a:p>
        </p:txBody>
      </p:sp>
    </p:spTree>
    <p:extLst>
      <p:ext uri="{BB962C8B-B14F-4D97-AF65-F5344CB8AC3E}">
        <p14:creationId xmlns:p14="http://schemas.microsoft.com/office/powerpoint/2010/main" val="2352630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20122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Definition: Let A and B be two distinct points on a line. The geometric figure consisting of the point A together with all points on line AB on the same side of A as B is called a </a:t>
            </a:r>
            <a:r>
              <a:rPr lang="en-US" sz="2800" b="1" dirty="0"/>
              <a:t>ray</a:t>
            </a:r>
            <a:r>
              <a:rPr lang="en-US" sz="2800" dirty="0"/>
              <a:t>, denoted by      .</a:t>
            </a:r>
          </a:p>
          <a:p>
            <a:pPr marL="114300" indent="0">
              <a:buNone/>
            </a:pPr>
            <a:r>
              <a:rPr lang="en-US" sz="2800" dirty="0"/>
              <a:t>The point A is called the </a:t>
            </a:r>
            <a:r>
              <a:rPr lang="en-US" sz="2800" b="1" dirty="0"/>
              <a:t>endpoint</a:t>
            </a:r>
            <a:r>
              <a:rPr lang="en-US" sz="2800" dirty="0"/>
              <a:t> of ray AB.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157503"/>
              </p:ext>
            </p:extLst>
          </p:nvPr>
        </p:nvGraphicFramePr>
        <p:xfrm>
          <a:off x="9536289" y="2484085"/>
          <a:ext cx="530619" cy="372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3" imgW="253800" imgH="215640" progId="Equation.3">
                  <p:embed/>
                </p:oleObj>
              </mc:Choice>
              <mc:Fallback>
                <p:oleObj name="Equation" r:id="rId3" imgW="2538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36289" y="2484085"/>
                        <a:ext cx="530619" cy="372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6" descr="http://linesanglesshapes.weebly.com/uploads/1/2/2/0/12202525/1342892_or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53" y="3657069"/>
            <a:ext cx="4549236" cy="252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2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9DFF-B5A7-426A-B023-5278E36E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Geometry is an axiomatic system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1182F-4DC8-4377-B951-63ACECF4A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Undefined terms</a:t>
            </a:r>
          </a:p>
          <a:p>
            <a:r>
              <a:rPr lang="en-US" sz="3600" dirty="0"/>
              <a:t>Definitions (new terms)</a:t>
            </a:r>
          </a:p>
          <a:p>
            <a:r>
              <a:rPr lang="en-US" sz="3600" dirty="0"/>
              <a:t>Axioms or Postulates (accepted as true without proof)</a:t>
            </a:r>
          </a:p>
          <a:p>
            <a:r>
              <a:rPr lang="en-US" sz="3600" dirty="0"/>
              <a:t>Theorems (proven with definitions, postulates, other theorems, with the rules of deductive reasoning)</a:t>
            </a:r>
          </a:p>
        </p:txBody>
      </p:sp>
    </p:spTree>
    <p:extLst>
      <p:ext uri="{BB962C8B-B14F-4D97-AF65-F5344CB8AC3E}">
        <p14:creationId xmlns:p14="http://schemas.microsoft.com/office/powerpoint/2010/main" val="3457206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163971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Definition: An </a:t>
            </a:r>
            <a:r>
              <a:rPr lang="en-US" sz="2800" b="1" dirty="0"/>
              <a:t>angle</a:t>
            </a:r>
            <a:r>
              <a:rPr lang="en-US" sz="2800" dirty="0"/>
              <a:t> is a geometric figure consisting of two rays that share a common endpoint, called the </a:t>
            </a:r>
            <a:r>
              <a:rPr lang="en-US" sz="2800" b="1" dirty="0"/>
              <a:t>vertex</a:t>
            </a:r>
            <a:r>
              <a:rPr lang="en-US" sz="2800" dirty="0"/>
              <a:t> of the angle. The rays are called </a:t>
            </a:r>
            <a:r>
              <a:rPr lang="en-US" sz="2800" b="1" dirty="0"/>
              <a:t>sides</a:t>
            </a:r>
            <a:r>
              <a:rPr lang="en-US" sz="2800" dirty="0"/>
              <a:t> of the angle.</a:t>
            </a:r>
          </a:p>
        </p:txBody>
      </p:sp>
      <p:pic>
        <p:nvPicPr>
          <p:cNvPr id="10244" name="Picture 4" descr="http://www.petersonspublishing.com/images/egghead/Geometry/Angles_Sol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64" y="2953279"/>
            <a:ext cx="5410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47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pic>
        <p:nvPicPr>
          <p:cNvPr id="9218" name="Picture 2" descr="https://www.homeschoolmath.net/teaching/g/measure_angles/measure-angl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97" y="1577445"/>
            <a:ext cx="7867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7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pic>
        <p:nvPicPr>
          <p:cNvPr id="15362" name="Picture 2" descr="http://static.sfdict.com/dictstatic/dictionary/graphics/ahsd/jpg/ASa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0" y="1527174"/>
            <a:ext cx="9630033" cy="39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05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169615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360</a:t>
            </a:r>
            <a:r>
              <a:rPr lang="en-US" sz="2800" dirty="0">
                <a:latin typeface="Calibri"/>
                <a:cs typeface="Calibri"/>
              </a:rPr>
              <a:t>˚ = 1 revolution</a:t>
            </a:r>
          </a:p>
          <a:p>
            <a:pPr marL="114300" indent="0">
              <a:buNone/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dirty="0">
                <a:cs typeface="Calibri"/>
              </a:rPr>
              <a:t>˚ = 60 minutes = 60’</a:t>
            </a:r>
          </a:p>
          <a:p>
            <a:pPr marL="114300" indent="0">
              <a:buNone/>
            </a:pPr>
            <a:r>
              <a:rPr lang="en-US" sz="2800" dirty="0">
                <a:cs typeface="Calibri"/>
              </a:rPr>
              <a:t>1 minute = 1’ = 60 seconds = 60”</a:t>
            </a:r>
          </a:p>
        </p:txBody>
      </p:sp>
      <p:pic>
        <p:nvPicPr>
          <p:cNvPr id="14338" name="Picture 2" descr="https://www.calculatorsoup.com/images/degrees-minutes-seconds-in-a-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443111"/>
            <a:ext cx="4453466" cy="29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73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4734"/>
            <a:ext cx="10160000" cy="235091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Definition (Special Angles): An angle whose sides form a line is called a </a:t>
            </a:r>
            <a:r>
              <a:rPr lang="en-US" sz="2800" b="1" dirty="0"/>
              <a:t>straight angle</a:t>
            </a:r>
            <a:r>
              <a:rPr lang="en-US" sz="2800" dirty="0"/>
              <a:t>. An angle with measure 90</a:t>
            </a:r>
            <a:r>
              <a:rPr lang="en-US" sz="2800" dirty="0">
                <a:latin typeface="Calibri"/>
                <a:cs typeface="Calibri"/>
              </a:rPr>
              <a:t>˚ is called a </a:t>
            </a:r>
            <a:r>
              <a:rPr lang="en-US" sz="2800" b="1" dirty="0">
                <a:latin typeface="Calibri"/>
                <a:cs typeface="Calibri"/>
              </a:rPr>
              <a:t>right angle</a:t>
            </a:r>
            <a:r>
              <a:rPr lang="en-US" sz="2800" dirty="0">
                <a:latin typeface="Calibri"/>
                <a:cs typeface="Calibri"/>
              </a:rPr>
              <a:t>. An angle with measure between </a:t>
            </a:r>
            <a:r>
              <a:rPr lang="en-US" sz="2800" dirty="0"/>
              <a:t>0</a:t>
            </a:r>
            <a:r>
              <a:rPr lang="en-US" sz="2800" dirty="0">
                <a:cs typeface="Calibri"/>
              </a:rPr>
              <a:t>˚ and </a:t>
            </a:r>
            <a:r>
              <a:rPr lang="en-US" sz="2800" dirty="0"/>
              <a:t>180</a:t>
            </a:r>
            <a:r>
              <a:rPr lang="en-US" sz="2800" dirty="0">
                <a:cs typeface="Calibri"/>
              </a:rPr>
              <a:t>˚ is called an </a:t>
            </a:r>
            <a:r>
              <a:rPr lang="en-US" sz="2800" b="1" dirty="0">
                <a:cs typeface="Calibri"/>
              </a:rPr>
              <a:t>acute angle</a:t>
            </a:r>
            <a:r>
              <a:rPr lang="en-US" sz="2800" dirty="0">
                <a:cs typeface="Calibri"/>
              </a:rPr>
              <a:t>. An angle with measure between </a:t>
            </a:r>
            <a:r>
              <a:rPr lang="en-US" sz="2800" dirty="0"/>
              <a:t>90</a:t>
            </a:r>
            <a:r>
              <a:rPr lang="en-US" sz="2800" dirty="0">
                <a:cs typeface="Calibri"/>
              </a:rPr>
              <a:t>˚  and </a:t>
            </a:r>
            <a:r>
              <a:rPr lang="en-US" sz="2800" dirty="0"/>
              <a:t>90</a:t>
            </a:r>
            <a:r>
              <a:rPr lang="en-US" sz="2800" dirty="0">
                <a:cs typeface="Calibri"/>
              </a:rPr>
              <a:t>˚  is called an </a:t>
            </a:r>
            <a:r>
              <a:rPr lang="en-US" sz="2800" b="1" dirty="0">
                <a:cs typeface="Calibri"/>
              </a:rPr>
              <a:t>obtuse angle</a:t>
            </a:r>
            <a:r>
              <a:rPr lang="en-US" sz="2800" dirty="0">
                <a:cs typeface="Calibri"/>
              </a:rPr>
              <a:t>.</a:t>
            </a:r>
            <a:endParaRPr lang="en-US" sz="2800" dirty="0"/>
          </a:p>
        </p:txBody>
      </p:sp>
      <p:pic>
        <p:nvPicPr>
          <p:cNvPr id="13314" name="Picture 2" descr="https://www.mathplanet.com/Oldsite/media/43193/picture13_499x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47" y="3269618"/>
            <a:ext cx="5710074" cy="34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43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4734"/>
            <a:ext cx="10160000" cy="235091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Definition: Two angles whose measures total 90</a:t>
            </a:r>
            <a:r>
              <a:rPr lang="en-US" sz="2800" dirty="0">
                <a:latin typeface="Calibri"/>
                <a:cs typeface="Calibri"/>
              </a:rPr>
              <a:t>˚ are called </a:t>
            </a:r>
            <a:r>
              <a:rPr lang="en-US" sz="2800" b="1" dirty="0">
                <a:latin typeface="Calibri"/>
                <a:cs typeface="Calibri"/>
              </a:rPr>
              <a:t>complementary angles</a:t>
            </a:r>
            <a:r>
              <a:rPr lang="en-US" sz="2800" dirty="0">
                <a:latin typeface="Calibri"/>
                <a:cs typeface="Calibri"/>
              </a:rPr>
              <a:t>, and each is called the complement of the other.</a:t>
            </a:r>
            <a:r>
              <a:rPr lang="en-US" sz="2800" dirty="0"/>
              <a:t> Two angles whose measures total 180</a:t>
            </a:r>
            <a:r>
              <a:rPr lang="en-US" sz="2800" dirty="0">
                <a:cs typeface="Calibri"/>
              </a:rPr>
              <a:t>˚ are called </a:t>
            </a:r>
            <a:r>
              <a:rPr lang="en-US" sz="2800" b="1" dirty="0">
                <a:cs typeface="Calibri"/>
              </a:rPr>
              <a:t>supplementary angles</a:t>
            </a:r>
            <a:r>
              <a:rPr lang="en-US" sz="2800" dirty="0">
                <a:cs typeface="Calibri"/>
              </a:rPr>
              <a:t>, and each is called the supplement of the other.</a:t>
            </a:r>
            <a:endParaRPr lang="en-US" sz="2800" dirty="0"/>
          </a:p>
        </p:txBody>
      </p:sp>
      <p:pic>
        <p:nvPicPr>
          <p:cNvPr id="21506" name="Picture 2" descr="https://www.onlinemathlearning.com/image-files/complementary-supplementary-ang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379081"/>
            <a:ext cx="7419347" cy="33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61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4734"/>
            <a:ext cx="10160000" cy="507153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/>
              <a:t>If m&lt;A = 27</a:t>
            </a:r>
            <a:r>
              <a:rPr lang="en-US" sz="2800" dirty="0">
                <a:latin typeface="Calibri"/>
                <a:cs typeface="Calibri"/>
              </a:rPr>
              <a:t>˚ and &lt;A and &lt;B are complementary, find the measure of &lt;B.</a:t>
            </a:r>
          </a:p>
          <a:p>
            <a:pPr marL="114300" indent="0"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114300" indent="0">
              <a:buNone/>
            </a:pPr>
            <a:r>
              <a:rPr lang="en-US" sz="2800" dirty="0">
                <a:latin typeface="Calibri"/>
                <a:cs typeface="Calibri"/>
              </a:rPr>
              <a:t>If m&lt;P </a:t>
            </a:r>
            <a:r>
              <a:rPr lang="en-US" sz="2800" dirty="0">
                <a:cs typeface="Calibri"/>
              </a:rPr>
              <a:t>= 74˚25’30” and &lt;P and &lt;Q are supplementary, find the measure of &lt;Q.</a:t>
            </a:r>
          </a:p>
          <a:p>
            <a:pPr marL="114300" indent="0">
              <a:buNone/>
            </a:pPr>
            <a:endParaRPr lang="en-US" sz="2800" dirty="0">
              <a:cs typeface="Calibri"/>
            </a:endParaRPr>
          </a:p>
          <a:p>
            <a:pPr marL="114300" indent="0">
              <a:buNone/>
            </a:pPr>
            <a:r>
              <a:rPr lang="en-US" sz="2800" dirty="0"/>
              <a:t>If m&lt;A = (2x)</a:t>
            </a:r>
            <a:r>
              <a:rPr lang="en-US" sz="2800" dirty="0">
                <a:cs typeface="Calibri"/>
              </a:rPr>
              <a:t>˚, </a:t>
            </a:r>
            <a:r>
              <a:rPr lang="en-US" sz="2800" dirty="0"/>
              <a:t>m&lt;B = (x + 4)</a:t>
            </a:r>
            <a:r>
              <a:rPr lang="en-US" sz="2800" dirty="0">
                <a:cs typeface="Calibri"/>
              </a:rPr>
              <a:t>˚ and &lt;A and &lt;B are complementary, find x.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If m&lt;A = (2y + 5)</a:t>
            </a:r>
            <a:r>
              <a:rPr lang="en-US" sz="2800" dirty="0">
                <a:cs typeface="Calibri"/>
              </a:rPr>
              <a:t>˚, </a:t>
            </a:r>
            <a:r>
              <a:rPr lang="en-US" sz="2800" dirty="0"/>
              <a:t>m&lt;B = (y − 3)</a:t>
            </a:r>
            <a:r>
              <a:rPr lang="en-US" sz="2800" dirty="0">
                <a:cs typeface="Calibri"/>
              </a:rPr>
              <a:t>˚ and &lt;A and &lt;B are supplementary, find y.</a:t>
            </a:r>
          </a:p>
          <a:p>
            <a:pPr marL="11430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5518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4735"/>
            <a:ext cx="10160000" cy="152682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Definition: Two angles are called </a:t>
            </a:r>
            <a:r>
              <a:rPr lang="en-US" sz="2800" b="1" dirty="0"/>
              <a:t>adjacent angles </a:t>
            </a:r>
            <a:r>
              <a:rPr lang="en-US" sz="2800" dirty="0"/>
              <a:t>if they have a common vertex, share a common side, and have no interior points in common. </a:t>
            </a:r>
          </a:p>
        </p:txBody>
      </p:sp>
      <p:pic>
        <p:nvPicPr>
          <p:cNvPr id="18434" name="Picture 2" descr="http://images.algebraden.com/geometry/adjacent-ang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53" y="2835274"/>
            <a:ext cx="3885946" cy="27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56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4735"/>
            <a:ext cx="10160000" cy="203482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Postulate 1.14 (The Angle Addition Postulate): Let A, B, and C be points that determine &lt;ABC with P a point in the interior of the angle. Then m&lt;ABC = m&lt;ABP + m&lt;PBC, m&lt;PBC = m&lt;ABC – m&lt;ABP, and m&lt;ABP = m&lt;ABC – m&lt;PBC.  </a:t>
            </a:r>
          </a:p>
        </p:txBody>
      </p:sp>
      <p:pic>
        <p:nvPicPr>
          <p:cNvPr id="17412" name="Picture 4" descr="https://dj1hlxw0wr920.cloudfront.net/userfiles/wyzfiles/d59492e6-d956-4666-89d5-906dd0c533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1" y="3418227"/>
            <a:ext cx="4282920" cy="284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study.com/cimages/multimages/16/question2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85" y="3418227"/>
            <a:ext cx="3284259" cy="273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04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4734"/>
            <a:ext cx="9347200" cy="78175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Find m&lt;ABD.				Find m&lt;ABD.</a:t>
            </a:r>
          </a:p>
        </p:txBody>
      </p:sp>
      <p:pic>
        <p:nvPicPr>
          <p:cNvPr id="16388" name="Picture 4" descr="https://geometrypreapteacher.wikispaces.com/file/view/angleaddition.jpg/85236375/angleaddi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1"/>
          <a:stretch/>
        </p:blipFill>
        <p:spPr bwMode="auto">
          <a:xfrm>
            <a:off x="844197" y="2087386"/>
            <a:ext cx="4095750" cy="32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r282zn36sxxg.cloudfront.net/datastreams/f-d%3Ab3ca9a5513c6c31de0ef3d495eb278ff8caa8cc852c57d37706cd575%2BIMAGE_TINY%2BIMAGE_TINY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66" y="2469257"/>
            <a:ext cx="5133975" cy="28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3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Inductive and Deductive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2608943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800" dirty="0"/>
              <a:t>Definition: We use </a:t>
            </a:r>
            <a:r>
              <a:rPr lang="en-US" sz="2800" b="1" dirty="0"/>
              <a:t>inductive reasoning </a:t>
            </a:r>
            <a:r>
              <a:rPr lang="en-US" sz="2800" dirty="0"/>
              <a:t>when we reach a general conclusion based on a limited collection of specific observations.</a:t>
            </a:r>
          </a:p>
          <a:p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Definition: We use </a:t>
            </a:r>
            <a:r>
              <a:rPr lang="en-US" sz="2800" b="1" dirty="0"/>
              <a:t>deductive reasoning </a:t>
            </a:r>
            <a:r>
              <a:rPr lang="en-US" sz="2800" dirty="0"/>
              <a:t>when we reach a specific conclusion based on a limited collection of generally accepted assumptions.</a:t>
            </a:r>
          </a:p>
          <a:p>
            <a:endParaRPr lang="en-US" dirty="0"/>
          </a:p>
        </p:txBody>
      </p:sp>
      <p:pic>
        <p:nvPicPr>
          <p:cNvPr id="1026" name="Picture 2" descr="https://image.slidesharecdn.com/inductiveanddeductiveforonlineclass-141121220821-conversion-gate02/95/inductive-deductive-and-fallacies-3-638.jpg?cb=14166078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14" y="3680541"/>
            <a:ext cx="3959225" cy="29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04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Segments, Rays, and Angles</a:t>
            </a:r>
          </a:p>
        </p:txBody>
      </p:sp>
      <p:pic>
        <p:nvPicPr>
          <p:cNvPr id="19458" name="Picture 2" descr="https://crushlusher.files.wordpress.com/2016/10/big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42" y="1317801"/>
            <a:ext cx="6992748" cy="52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6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Introduction to Deductive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340981"/>
          </a:xfrm>
        </p:spPr>
        <p:txBody>
          <a:bodyPr>
            <a:normAutofit/>
          </a:bodyPr>
          <a:lstStyle/>
          <a:p>
            <a:r>
              <a:rPr lang="en-US" sz="2800" dirty="0"/>
              <a:t>Negation of a Statement	Not p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Conditional Statement: 	If p, then q.</a:t>
            </a:r>
          </a:p>
          <a:p>
            <a:r>
              <a:rPr lang="en-US" sz="2800" dirty="0"/>
              <a:t>Converse:				If q, then p.</a:t>
            </a:r>
          </a:p>
          <a:p>
            <a:r>
              <a:rPr lang="en-US" sz="2800" dirty="0"/>
              <a:t>Inverse:				If not p, then not q.</a:t>
            </a:r>
          </a:p>
          <a:p>
            <a:r>
              <a:rPr lang="en-US" sz="2800" dirty="0"/>
              <a:t>Contrapositive:			If not q, then not p.</a:t>
            </a:r>
          </a:p>
        </p:txBody>
      </p:sp>
    </p:spTree>
    <p:extLst>
      <p:ext uri="{BB962C8B-B14F-4D97-AF65-F5344CB8AC3E}">
        <p14:creationId xmlns:p14="http://schemas.microsoft.com/office/powerpoint/2010/main" val="577625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Introduction to Deductive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191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Find the negation of the given statement.</a:t>
            </a:r>
          </a:p>
          <a:p>
            <a:endParaRPr lang="en-US" sz="2800" dirty="0"/>
          </a:p>
          <a:p>
            <a:r>
              <a:rPr lang="en-US" sz="2800" dirty="0"/>
              <a:t>The tree is an oak.</a:t>
            </a:r>
          </a:p>
          <a:p>
            <a:endParaRPr lang="en-US" sz="2800" dirty="0"/>
          </a:p>
          <a:p>
            <a:r>
              <a:rPr lang="en-US" sz="2800" dirty="0"/>
              <a:t>I earned an A in the course.</a:t>
            </a:r>
          </a:p>
          <a:p>
            <a:endParaRPr lang="en-US" sz="2800" dirty="0"/>
          </a:p>
          <a:p>
            <a:r>
              <a:rPr lang="en-US" sz="2800" dirty="0"/>
              <a:t>The Beatles are not a British band.</a:t>
            </a:r>
          </a:p>
        </p:txBody>
      </p:sp>
    </p:spTree>
    <p:extLst>
      <p:ext uri="{BB962C8B-B14F-4D97-AF65-F5344CB8AC3E}">
        <p14:creationId xmlns:p14="http://schemas.microsoft.com/office/powerpoint/2010/main" val="493150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Introduction to Deductive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5027990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/>
              <a:t>For the given statements, find the converse, the inverse, and the contrapositive.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Congressman’s promise: If I get elected, then the minimum wage will increase to $10 per hour.</a:t>
            </a:r>
          </a:p>
          <a:p>
            <a:endParaRPr lang="en-US" sz="2800" dirty="0"/>
          </a:p>
          <a:p>
            <a:r>
              <a:rPr lang="en-US" sz="2800" dirty="0"/>
              <a:t>If the Clement family goes camping, then it will rain.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77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Introduction to Deductive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5027990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/>
              <a:t>For the given statements, find the converse, the inverse, and the contrapositive.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If it rains, then I will stay indoors.</a:t>
            </a:r>
          </a:p>
          <a:p>
            <a:endParaRPr lang="en-US" sz="2800" dirty="0"/>
          </a:p>
          <a:p>
            <a:r>
              <a:rPr lang="en-US" sz="2800" dirty="0"/>
              <a:t>If the figure is a rectangle, then it is a parallelogram.</a:t>
            </a:r>
          </a:p>
          <a:p>
            <a:endParaRPr lang="en-US" sz="2800" dirty="0"/>
          </a:p>
          <a:p>
            <a:r>
              <a:rPr lang="en-US" sz="2800" dirty="0"/>
              <a:t>If x = -3, then x</a:t>
            </a:r>
            <a:r>
              <a:rPr lang="en-US" sz="2800" baseline="30000" dirty="0"/>
              <a:t>2</a:t>
            </a:r>
            <a:r>
              <a:rPr lang="en-US" sz="2800" dirty="0"/>
              <a:t> = 9.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8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Introduction to Deductive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747" y="1408288"/>
            <a:ext cx="9033252" cy="872067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/>
              <a:t>An example of a direct proof: If a quadrilateral is a parallelogram, then opposite angles are congruent.</a:t>
            </a:r>
          </a:p>
        </p:txBody>
      </p:sp>
      <p:pic>
        <p:nvPicPr>
          <p:cNvPr id="22536" name="Picture 8" descr="http://img.sparknotes.com/figures/9/9468de070d794b4c203fe8a51bd73917/prob422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06" y="2636887"/>
            <a:ext cx="8769814" cy="28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91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Introduction to Deductive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81" y="1250244"/>
            <a:ext cx="9541252" cy="491469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2800" dirty="0"/>
              <a:t>An example of a direct proof of the Triangle Angle Sum theorem:</a:t>
            </a:r>
          </a:p>
        </p:txBody>
      </p:sp>
      <p:pic>
        <p:nvPicPr>
          <p:cNvPr id="22534" name="Picture 6" descr="http://www.cpalms.org/Uploads/resources/60310/Rubric/37914/graphics/MFAS_TriangleSumProof_Image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4" y="1741713"/>
            <a:ext cx="5973210" cy="50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20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Formalizing Geometric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10160000" cy="423454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The following can be used as reasons in a formal geometric proof: 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Given (part or all of the hypothesis)</a:t>
            </a:r>
          </a:p>
          <a:p>
            <a:r>
              <a:rPr lang="en-US" sz="2800" dirty="0"/>
              <a:t>Postulates</a:t>
            </a:r>
          </a:p>
          <a:p>
            <a:r>
              <a:rPr lang="en-US" sz="2800" dirty="0"/>
              <a:t>Definitions</a:t>
            </a:r>
          </a:p>
          <a:p>
            <a:r>
              <a:rPr lang="en-US" sz="2800" dirty="0"/>
              <a:t>Theorems (previously proved)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58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Formalizing Geometric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52966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Theorem 1.1 (Addition Theorem for Segments):</a:t>
            </a:r>
          </a:p>
          <a:p>
            <a:pPr marL="114300" indent="0">
              <a:buNone/>
            </a:pPr>
            <a:r>
              <a:rPr lang="en-US" sz="2800" dirty="0"/>
              <a:t>If B is a point between A and C on segment AC, Q is a point between P and R on segment PR, AB = PQ, and BC = QR, then AC = PR. 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Theorem 1.2 (Subtraction Theorem for Segments):</a:t>
            </a:r>
          </a:p>
          <a:p>
            <a:pPr marL="114300" indent="0">
              <a:buNone/>
            </a:pPr>
            <a:r>
              <a:rPr lang="en-US" sz="2800" dirty="0"/>
              <a:t>If B is a point between A and C on segment AC, Q is a point between P and R on segment PR, AC = PR, and AB = PQ, then BC = QR.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28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Formalizing Geometric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52966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Theorem 1.3 (Addition Theorem for Angles):</a:t>
            </a:r>
          </a:p>
          <a:p>
            <a:pPr marL="114300" indent="0">
              <a:buNone/>
            </a:pPr>
            <a:r>
              <a:rPr lang="en-US" sz="2800" dirty="0"/>
              <a:t>If D is a point in the interior of &lt;ABC, S is a point in the interior of &lt;PQR, m&lt;ABD = m&lt;PQS, and m&lt;DBC = m&lt;SQR, then m&lt;ABC = m&lt;PQR. 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Theorem 1.4 (Subtraction Theorem for Angles):</a:t>
            </a:r>
          </a:p>
          <a:p>
            <a:pPr marL="114300" indent="0">
              <a:buNone/>
            </a:pPr>
            <a:r>
              <a:rPr lang="en-US" sz="2800" dirty="0"/>
              <a:t>If D is a point in the interior of &lt;ABC, S is a point in the interior of &lt;PQR, m&lt;ABC = m&lt;PQR, and m&lt;DBC = m&lt;SQR, then m&lt;ABD = m&lt;PQS.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9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FBAC-DFE8-4D35-8D3B-7DC6A63F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Inductive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930AD-C7E4-497F-AD50-5C62EE2BA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Cardinals can fly.</a:t>
            </a:r>
          </a:p>
          <a:p>
            <a:pPr marL="0" indent="0">
              <a:buNone/>
            </a:pPr>
            <a:r>
              <a:rPr lang="en-US" sz="3200" dirty="0"/>
              <a:t>Goldfinches can fly.</a:t>
            </a:r>
          </a:p>
          <a:p>
            <a:pPr marL="0" indent="0">
              <a:buNone/>
            </a:pPr>
            <a:r>
              <a:rPr lang="en-US" sz="3200" dirty="0"/>
              <a:t>Eagles, hawks, and falcons can fly.</a:t>
            </a:r>
          </a:p>
          <a:p>
            <a:pPr marL="0" indent="0">
              <a:buNone/>
            </a:pPr>
            <a:r>
              <a:rPr lang="en-US" sz="3200" dirty="0"/>
              <a:t>Therefore, all birds can fly.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A8228-BCC6-41AB-8739-1D36AF50A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496" y="648305"/>
            <a:ext cx="3837268" cy="3072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F2D915-D146-4484-BB9F-903F7B159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83" y="4519103"/>
            <a:ext cx="3159842" cy="1579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629884-A08F-40D9-BBAA-B4826A658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139" y="4150607"/>
            <a:ext cx="3027721" cy="2270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3236E-991E-474C-93E3-4679E134E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69" y="3903738"/>
            <a:ext cx="3833595" cy="25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67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Formalizing Geometric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702733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/>
              <a:t>Theorem 1.5: Two equal supplementary angles are right angles.</a:t>
            </a:r>
          </a:p>
          <a:p>
            <a:endParaRPr lang="en-US" dirty="0"/>
          </a:p>
        </p:txBody>
      </p:sp>
      <p:pic>
        <p:nvPicPr>
          <p:cNvPr id="24578" name="Picture 2" descr="http://www.mathstips.com/wp-content/uploads/2014/01/supplementary-ang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86" y="2197722"/>
            <a:ext cx="3456869" cy="18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95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Formalizing Geometric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4" y="1442158"/>
            <a:ext cx="10072159" cy="150424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/>
              <a:t>Theorem 1.6: Complements of equal angles are equal in measure.</a:t>
            </a:r>
            <a:br>
              <a:rPr lang="en-US" sz="2800" dirty="0"/>
            </a:br>
            <a:r>
              <a:rPr lang="en-US" sz="2800" dirty="0"/>
              <a:t>Corollary 1.7: Complements of the same angle are equal in 			    measure.</a:t>
            </a:r>
          </a:p>
        </p:txBody>
      </p:sp>
      <p:pic>
        <p:nvPicPr>
          <p:cNvPr id="25602" name="Picture 2" descr="http://images.slideplayer.com/47/11733678/slides/slid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9" t="14077" r="2839" b="39668"/>
          <a:stretch/>
        </p:blipFill>
        <p:spPr bwMode="auto">
          <a:xfrm>
            <a:off x="370065" y="2968979"/>
            <a:ext cx="9144000" cy="31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64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Formalizing Geometric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4" y="1442159"/>
            <a:ext cx="10072159" cy="134619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/>
              <a:t>Theorem 1.8: Supplements of equal angles are equal in measure.</a:t>
            </a:r>
          </a:p>
          <a:p>
            <a:pPr marL="114300" indent="0">
              <a:buNone/>
            </a:pPr>
            <a:r>
              <a:rPr lang="en-US" sz="2800" dirty="0"/>
              <a:t>Corollary 1.9: Supplements of the same angle are equal in measure.</a:t>
            </a:r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28676" name="Picture 4" descr="http://slideplayer.com/slide/8322312/34/images/11/Theorem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24611" r="3677"/>
          <a:stretch/>
        </p:blipFill>
        <p:spPr bwMode="auto">
          <a:xfrm>
            <a:off x="2269064" y="2556593"/>
            <a:ext cx="6740271" cy="41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26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Formalizing Geometric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4" y="1442159"/>
            <a:ext cx="10072159" cy="134619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/>
              <a:t>Theorem 1.10: If A, B, and C are three points on a line, with B between A and C, and &lt;ABD and &lt;DBC are adjacent angles, then &lt;ABD and &lt;DBC are supplementary.</a:t>
            </a:r>
          </a:p>
        </p:txBody>
      </p:sp>
      <p:pic>
        <p:nvPicPr>
          <p:cNvPr id="30722" name="Picture 2" descr="http://image.tutorvista.com/cms/images/38/supplementary-angles-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31" y="3341511"/>
            <a:ext cx="3750278" cy="19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78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Formalizing Geometric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4" y="1442159"/>
            <a:ext cx="10072159" cy="6688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/>
              <a:t>Definition: Two nonadjacent angles formed by two intersecting lines are called vertical angles.</a:t>
            </a:r>
          </a:p>
        </p:txBody>
      </p:sp>
      <p:pic>
        <p:nvPicPr>
          <p:cNvPr id="29698" name="Picture 2" descr="https://dr282zn36sxxg.cloudfront.net/datastreams/f-d%3A89fb8b8a5aa864a14a464e21a0fa066585c3c96906204da16c699504%2BIMAGE%2BIMAGE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41" y="2670457"/>
            <a:ext cx="3490737" cy="30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77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Formalizing Geometric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4" y="1442159"/>
            <a:ext cx="10072159" cy="6688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/>
              <a:t>Theorem 1.11 Vertical angles are equal in measure.</a:t>
            </a:r>
          </a:p>
        </p:txBody>
      </p:sp>
      <p:pic>
        <p:nvPicPr>
          <p:cNvPr id="31746" name="Picture 2" descr="https://cdn.kastatic.org/ka-exercise-screenshots/vertical_ang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63" y="2351792"/>
            <a:ext cx="5911242" cy="34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15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1.6 Constructions Involving Lines and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282665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Construction 1.1 Construct a line segment with the same length as a given line segment.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Construction 1.2 Construct an angle with the same measure as a given angle. </a:t>
            </a:r>
          </a:p>
        </p:txBody>
      </p:sp>
      <p:pic>
        <p:nvPicPr>
          <p:cNvPr id="12292" name="Picture 4" descr="https://upload.wikimedia.org/wikipedia/commons/thumb/b/b7/Line_segment.svg/2000px-Line_segment.svg.png">
            <a:extLst>
              <a:ext uri="{FF2B5EF4-FFF2-40B4-BE49-F238E27FC236}">
                <a16:creationId xmlns:a16="http://schemas.microsoft.com/office/drawing/2014/main" id="{9C1CB4E9-4125-46A4-946C-10D53C50B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58" y="914400"/>
            <a:ext cx="3424115" cy="33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latex.artofproblemsolving.com/f/5/8/f5880ceb31f2f02dcb0b902a0c0e6b19cf6a46e9.png">
            <a:extLst>
              <a:ext uri="{FF2B5EF4-FFF2-40B4-BE49-F238E27FC236}">
                <a16:creationId xmlns:a16="http://schemas.microsoft.com/office/drawing/2014/main" id="{1718DBF6-18D4-4A89-9884-77072DF99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34" y="3787076"/>
            <a:ext cx="2680910" cy="22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38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1.6 Constructions Involving Lines and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Definition: Let         be a line segment. To </a:t>
            </a:r>
            <a:r>
              <a:rPr lang="en-US" sz="2800" b="1" dirty="0"/>
              <a:t>bisect</a:t>
            </a:r>
            <a:r>
              <a:rPr lang="en-US" sz="2800" dirty="0"/>
              <a:t> this segment is to identify a point C between A and B such that AC = CB. Point C is called the midpoint of        . The </a:t>
            </a:r>
            <a:r>
              <a:rPr lang="en-US" sz="2800" b="1" dirty="0"/>
              <a:t>midpoint</a:t>
            </a:r>
            <a:r>
              <a:rPr lang="en-US" sz="2800" dirty="0"/>
              <a:t> is a point on a line segment that separates the segment into two equal parts. A line segment that contains the midpoint C but no other point of        is called a </a:t>
            </a:r>
            <a:r>
              <a:rPr lang="en-US" sz="2800" b="1" dirty="0"/>
              <a:t>bisector</a:t>
            </a:r>
            <a:r>
              <a:rPr lang="en-US" sz="2800" dirty="0"/>
              <a:t> of       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Construction 1.3 Construct a bisector of a given line segment.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025893C-5CCD-46CF-8961-2CFA4AE132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815236"/>
              </p:ext>
            </p:extLst>
          </p:nvPr>
        </p:nvGraphicFramePr>
        <p:xfrm>
          <a:off x="2924705" y="1596571"/>
          <a:ext cx="543421" cy="43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3" imgW="253800" imgH="203040" progId="Equation.3">
                  <p:embed/>
                </p:oleObj>
              </mc:Choice>
              <mc:Fallback>
                <p:oleObj name="Equation" r:id="rId3" imgW="253800" imgH="2030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4705" y="1596571"/>
                        <a:ext cx="543421" cy="436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525B5BA-1AD5-41FB-B133-FE57E6FAD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721974"/>
              </p:ext>
            </p:extLst>
          </p:nvPr>
        </p:nvGraphicFramePr>
        <p:xfrm>
          <a:off x="4083429" y="2450495"/>
          <a:ext cx="543421" cy="43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5" imgW="253800" imgH="203040" progId="Equation.3">
                  <p:embed/>
                </p:oleObj>
              </mc:Choice>
              <mc:Fallback>
                <p:oleObj name="Equation" r:id="rId5" imgW="253800" imgH="20304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025893C-5CCD-46CF-8961-2CFA4AE132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3429" y="2450495"/>
                        <a:ext cx="543421" cy="436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2D73AA7-55FB-484A-AEC3-E7ECCB212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60485"/>
              </p:ext>
            </p:extLst>
          </p:nvPr>
        </p:nvGraphicFramePr>
        <p:xfrm>
          <a:off x="3577848" y="3705981"/>
          <a:ext cx="543421" cy="43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7" imgW="253800" imgH="203040" progId="Equation.3">
                  <p:embed/>
                </p:oleObj>
              </mc:Choice>
              <mc:Fallback>
                <p:oleObj name="Equation" r:id="rId7" imgW="253800" imgH="20304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525B5BA-1AD5-41FB-B133-FE57E6FAD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7848" y="3705981"/>
                        <a:ext cx="543421" cy="436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6634974-52C4-49ED-9757-B2F82BE83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072063"/>
              </p:ext>
            </p:extLst>
          </p:nvPr>
        </p:nvGraphicFramePr>
        <p:xfrm>
          <a:off x="9405334" y="3296334"/>
          <a:ext cx="543421" cy="43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8" imgW="253800" imgH="203040" progId="Equation.3">
                  <p:embed/>
                </p:oleObj>
              </mc:Choice>
              <mc:Fallback>
                <p:oleObj name="Equation" r:id="rId8" imgW="253800" imgH="203040" progId="Equation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2D73AA7-55FB-484A-AEC3-E7ECCB212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05334" y="3296334"/>
                        <a:ext cx="543421" cy="436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 descr="https://www.mathopenref.com/images/bisector/line.png">
            <a:extLst>
              <a:ext uri="{FF2B5EF4-FFF2-40B4-BE49-F238E27FC236}">
                <a16:creationId xmlns:a16="http://schemas.microsoft.com/office/drawing/2014/main" id="{79B545A1-61BF-4041-9C05-A24453301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85" y="3826490"/>
            <a:ext cx="4801294" cy="20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30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1.6 Constructions Involving Lines and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Postulate 1.15 (Midpoint Postulate): Each line segment has exactly one midpoint.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Definition: Two lines are </a:t>
            </a:r>
            <a:r>
              <a:rPr lang="en-US" sz="2800" b="1" dirty="0"/>
              <a:t>perpendicular</a:t>
            </a:r>
            <a:r>
              <a:rPr lang="en-US" sz="2800" dirty="0"/>
              <a:t> if they intersect and form equal adjacent angles. The angles formed are right angles. If line AB is perpendicular to line CD, we write                   . Two line segments are perpendicular if they intersect and are contained in perpendicular lines.</a:t>
            </a:r>
          </a:p>
        </p:txBody>
      </p:sp>
      <p:pic>
        <p:nvPicPr>
          <p:cNvPr id="14338" name="Picture 2" descr="http://mathworld.wolfram.com/images/eps-gif/Midpoint_1000.gif">
            <a:extLst>
              <a:ext uri="{FF2B5EF4-FFF2-40B4-BE49-F238E27FC236}">
                <a16:creationId xmlns:a16="http://schemas.microsoft.com/office/drawing/2014/main" id="{175F8355-148E-43FE-8003-E3AA357A0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140026"/>
            <a:ext cx="24574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2FF6F66-49AB-41AE-89F4-341BB6B19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139836"/>
              </p:ext>
            </p:extLst>
          </p:nvPr>
        </p:nvGraphicFramePr>
        <p:xfrm>
          <a:off x="6020403" y="3851652"/>
          <a:ext cx="1549479" cy="52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4" imgW="634680" imgH="215640" progId="Equation.3">
                  <p:embed/>
                </p:oleObj>
              </mc:Choice>
              <mc:Fallback>
                <p:oleObj name="Equation" r:id="rId4" imgW="6346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0403" y="3851652"/>
                        <a:ext cx="1549479" cy="526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 descr="http://images.tutorvista.com/cms/images/113/perpendicular-lines.png">
            <a:extLst>
              <a:ext uri="{FF2B5EF4-FFF2-40B4-BE49-F238E27FC236}">
                <a16:creationId xmlns:a16="http://schemas.microsoft.com/office/drawing/2014/main" id="{B4A6BFD2-5FD4-4104-B9BA-F6D7288C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47" y="4898194"/>
            <a:ext cx="20097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94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1.6 Constructions Involving Lines and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Theorem 1.12: All right angles are equal in measure.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Definition: A line that both bisects and is perpendicular to a given line segment is called a </a:t>
            </a:r>
            <a:r>
              <a:rPr lang="en-US" sz="2800" b="1" dirty="0"/>
              <a:t>perpendicular bisector </a:t>
            </a:r>
            <a:r>
              <a:rPr lang="en-US" sz="2800" dirty="0"/>
              <a:t>of the segment.</a:t>
            </a:r>
          </a:p>
        </p:txBody>
      </p:sp>
      <p:pic>
        <p:nvPicPr>
          <p:cNvPr id="15362" name="Picture 2" descr="https://dj1hlxw0wr920.cloudfront.net/userfiles/wyzfiles/d36a7fd9-8501-4680-af3f-2e7330b70d32.gif">
            <a:extLst>
              <a:ext uri="{FF2B5EF4-FFF2-40B4-BE49-F238E27FC236}">
                <a16:creationId xmlns:a16="http://schemas.microsoft.com/office/drawing/2014/main" id="{81BEAA88-5F65-40E3-8F10-27BC1F4AC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543803"/>
            <a:ext cx="3048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right angles">
            <a:extLst>
              <a:ext uri="{FF2B5EF4-FFF2-40B4-BE49-F238E27FC236}">
                <a16:creationId xmlns:a16="http://schemas.microsoft.com/office/drawing/2014/main" id="{EC4D032B-C7F1-4644-BE94-E1703E521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s://dj1hlxw0wr920.cloudfront.net/userfiles/wyzfiles/715005a8-fed4-48fc-a907-93d449d05d3e.gif">
            <a:extLst>
              <a:ext uri="{FF2B5EF4-FFF2-40B4-BE49-F238E27FC236}">
                <a16:creationId xmlns:a16="http://schemas.microsoft.com/office/drawing/2014/main" id="{8CEE5118-0A10-4604-8E44-A05FA2B7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35" y="1417638"/>
            <a:ext cx="2486671" cy="21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97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E356-044B-43D7-BDA2-EBBD6D64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Inductive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6A287-5B0F-4591-BF89-0F3C227A0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Find the next terms in each sequence:</a:t>
            </a:r>
          </a:p>
          <a:p>
            <a:endParaRPr lang="en-US" sz="2400" dirty="0"/>
          </a:p>
          <a:p>
            <a:pPr lvl="1"/>
            <a:r>
              <a:rPr lang="en-US" sz="2400" dirty="0"/>
              <a:t>1, 2, 4, 8, 16, _____ , _____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o, t, t, f, f, s, s, e, _____ , _____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6, 10, 14, 18, _____ , _____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1, 1, 2, 3, 5, 8, _____ , _____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74086-2516-44DB-A873-72CEEC625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789" y="2114091"/>
            <a:ext cx="5078730" cy="38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8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1.6 Constructions Involving Lines and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24589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Postulate 1.16 (Perpendicular Bisector Postulate): Each given line segment has exactly one perpendicular bisector. 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Construction 1.4: Construct a line perpendicular to a given line passing through a given point on the line. </a:t>
            </a:r>
          </a:p>
        </p:txBody>
      </p:sp>
      <p:pic>
        <p:nvPicPr>
          <p:cNvPr id="16386" name="Picture 2" descr="http://image.tutorvista.com/content/feed/u365/min%20bisect.PNG">
            <a:extLst>
              <a:ext uri="{FF2B5EF4-FFF2-40B4-BE49-F238E27FC236}">
                <a16:creationId xmlns:a16="http://schemas.microsoft.com/office/drawing/2014/main" id="{320CD22E-FE84-4259-BBA1-22BA8E10E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61" y="3744686"/>
            <a:ext cx="3187638" cy="280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E8762-3475-4AE6-9D9B-B64F583796CA}"/>
              </a:ext>
            </a:extLst>
          </p:cNvPr>
          <p:cNvSpPr txBox="1"/>
          <p:nvPr/>
        </p:nvSpPr>
        <p:spPr>
          <a:xfrm>
            <a:off x="566057" y="4581676"/>
            <a:ext cx="6100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2800" dirty="0"/>
              <a:t>Postulate 1.17: There is exactly one line perpendicular to a given line passing through a given point on the line.</a:t>
            </a:r>
          </a:p>
        </p:txBody>
      </p:sp>
    </p:spTree>
    <p:extLst>
      <p:ext uri="{BB962C8B-B14F-4D97-AF65-F5344CB8AC3E}">
        <p14:creationId xmlns:p14="http://schemas.microsoft.com/office/powerpoint/2010/main" val="3795591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1.6 Constructions Involving Lines and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Construction 1.5: Construct a line perpendicular to a given line passing through  given point not on that line.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Postulate 1.18: There is exactly one line perpendicular to a given line passing through a given point not on the line.</a:t>
            </a:r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17410" name="Picture 2" descr="http://ceemrr.com/Geometry2/Perpendicular_Parallel/paste_image11.gif">
            <a:extLst>
              <a:ext uri="{FF2B5EF4-FFF2-40B4-BE49-F238E27FC236}">
                <a16:creationId xmlns:a16="http://schemas.microsoft.com/office/drawing/2014/main" id="{F7A38266-EEA5-4A6E-979B-4A3042C76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16" y="4101192"/>
            <a:ext cx="3837894" cy="25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94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1.6 Constructions Involving Lines and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Definition: </a:t>
            </a:r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19458" name="Picture 2" descr="http://images.slideplayer.com/27/9207636/slides/slide_13.jpg">
            <a:extLst>
              <a:ext uri="{FF2B5EF4-FFF2-40B4-BE49-F238E27FC236}">
                <a16:creationId xmlns:a16="http://schemas.microsoft.com/office/drawing/2014/main" id="{B432DE64-A718-43B0-A442-8ED14CC79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81" y="1417638"/>
            <a:ext cx="6932990" cy="51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008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1.6 Constructions Involving Lines and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172357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Definition: Let &lt;ABC be an angle. To bisect &lt;ABC is to identify       ,</a:t>
            </a:r>
          </a:p>
          <a:p>
            <a:pPr marL="114300" indent="0">
              <a:buNone/>
            </a:pPr>
            <a:r>
              <a:rPr lang="en-US" sz="2800" dirty="0"/>
              <a:t>where D is in the interior of &lt;ABC and m&lt;ABD = m&lt;DBC. Ray BD is called the </a:t>
            </a:r>
            <a:r>
              <a:rPr lang="en-US" sz="2800" b="1" dirty="0"/>
              <a:t>angle bisector </a:t>
            </a:r>
            <a:r>
              <a:rPr lang="en-US" sz="2800" dirty="0"/>
              <a:t>of &lt;ABC. 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23DDA4C-9FF1-414B-941C-9AD815D3E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293848"/>
              </p:ext>
            </p:extLst>
          </p:nvPr>
        </p:nvGraphicFramePr>
        <p:xfrm>
          <a:off x="9608860" y="1600200"/>
          <a:ext cx="595210" cy="417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3" imgW="253800" imgH="215640" progId="Equation.3">
                  <p:embed/>
                </p:oleObj>
              </mc:Choice>
              <mc:Fallback>
                <p:oleObj name="Equation" r:id="rId3" imgW="25380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08860" y="1600200"/>
                        <a:ext cx="595210" cy="417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4" name="Picture 2" descr="http://mathworld.wolfram.com/images/eps-gif/AngleBisector_700.gif">
            <a:extLst>
              <a:ext uri="{FF2B5EF4-FFF2-40B4-BE49-F238E27FC236}">
                <a16:creationId xmlns:a16="http://schemas.microsoft.com/office/drawing/2014/main" id="{3E2F6CE6-D885-4BE8-92DE-507E86B2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51" y="3193141"/>
            <a:ext cx="3342292" cy="28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627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1.6 Constructions Involving Lines and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200418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Construction 1.6: Construct a bisector of a given angle.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Postulate 1.19 (Angle Bisector Postulate): Each angle has exactly one bisector.  </a:t>
            </a:r>
          </a:p>
        </p:txBody>
      </p:sp>
      <p:pic>
        <p:nvPicPr>
          <p:cNvPr id="20482" name="Picture 2" descr="http://www.onlinemath4all.com/images/constructionofanglebisector5.png">
            <a:extLst>
              <a:ext uri="{FF2B5EF4-FFF2-40B4-BE49-F238E27FC236}">
                <a16:creationId xmlns:a16="http://schemas.microsoft.com/office/drawing/2014/main" id="{18BF3E2D-5F76-442B-9F32-05ABFB31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51" y="3162451"/>
            <a:ext cx="45148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0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83A7-0861-42A7-B5B2-356EF73D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Deductive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78BCA-161C-45C8-9571-BBC8112C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This year is a leap year. Therefore, next year will not be a leap year.</a:t>
            </a:r>
          </a:p>
          <a:p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All athletes are in good physical condition.</a:t>
            </a:r>
          </a:p>
          <a:p>
            <a:pPr marL="0" indent="0">
              <a:buNone/>
            </a:pPr>
            <a:r>
              <a:rPr lang="en-US" sz="2800" dirty="0"/>
              <a:t>  Serena is an athlete.</a:t>
            </a:r>
          </a:p>
          <a:p>
            <a:pPr marL="0" indent="0">
              <a:buNone/>
            </a:pPr>
            <a:r>
              <a:rPr lang="en-US" sz="2800" dirty="0"/>
              <a:t>  Therefore, Serena is in good physical condition.</a:t>
            </a:r>
          </a:p>
        </p:txBody>
      </p:sp>
    </p:spTree>
    <p:extLst>
      <p:ext uri="{BB962C8B-B14F-4D97-AF65-F5344CB8AC3E}">
        <p14:creationId xmlns:p14="http://schemas.microsoft.com/office/powerpoint/2010/main" val="390059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0095-7B5D-489E-A34F-DABB58F8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Deductive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82D4C-ED0B-4DF4-AAFA-B4D4A7670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A coach tells his athletes, “If we are to win the game, then we will have to play hard.”</a:t>
            </a:r>
          </a:p>
          <a:p>
            <a:pPr marL="114300" indent="0">
              <a:buNone/>
            </a:pPr>
            <a:r>
              <a:rPr lang="en-US" sz="2800" dirty="0"/>
              <a:t>The team played hard.</a:t>
            </a:r>
          </a:p>
          <a:p>
            <a:pPr marL="114300" indent="0">
              <a:buNone/>
            </a:pPr>
            <a:r>
              <a:rPr lang="en-US" sz="2800" dirty="0"/>
              <a:t>Can we conclude that the team won?</a:t>
            </a:r>
          </a:p>
          <a:p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If the second premise is that the team won the game, what can we logically conclude?</a:t>
            </a:r>
          </a:p>
        </p:txBody>
      </p:sp>
    </p:spTree>
    <p:extLst>
      <p:ext uri="{BB962C8B-B14F-4D97-AF65-F5344CB8AC3E}">
        <p14:creationId xmlns:p14="http://schemas.microsoft.com/office/powerpoint/2010/main" val="246019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Fun logical puzzles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rancher had 20 cattle. All but 12 died. How many did he have left?</a:t>
            </a:r>
          </a:p>
          <a:p>
            <a:endParaRPr lang="en-US" sz="2800" dirty="0"/>
          </a:p>
          <a:p>
            <a:r>
              <a:rPr lang="en-US" sz="2800" dirty="0"/>
              <a:t>An inflatable raft will carry a maximum of 200 lb. How can a man weighing 200 </a:t>
            </a:r>
            <a:r>
              <a:rPr lang="en-US" sz="2800" dirty="0" err="1"/>
              <a:t>lb</a:t>
            </a:r>
            <a:r>
              <a:rPr lang="en-US" sz="2800" dirty="0"/>
              <a:t> and his 2 daughters, each weighing 100 </a:t>
            </a:r>
            <a:r>
              <a:rPr lang="en-US" sz="2800" dirty="0" err="1"/>
              <a:t>lb</a:t>
            </a:r>
            <a:r>
              <a:rPr lang="en-US" sz="2800" dirty="0"/>
              <a:t>, use the raft to reach the island?</a:t>
            </a:r>
          </a:p>
          <a:p>
            <a:endParaRPr lang="en-US" sz="2800" dirty="0"/>
          </a:p>
          <a:p>
            <a:r>
              <a:rPr lang="en-US" sz="2800" dirty="0"/>
              <a:t>The number of marbles in a jar doubles every minute. If the jar is full in 10 minutes, when was the jar half full?</a:t>
            </a:r>
          </a:p>
        </p:txBody>
      </p:sp>
    </p:spTree>
    <p:extLst>
      <p:ext uri="{BB962C8B-B14F-4D97-AF65-F5344CB8AC3E}">
        <p14:creationId xmlns:p14="http://schemas.microsoft.com/office/powerpoint/2010/main" val="14930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3C21-0476-4063-931D-C117BFD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Fun logical puzzles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AA59-C497-4616-8543-6EB19B7F7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know there are 12 one-cent stamps in a dozen. How many two-cent stamps are there in a dozen?</a:t>
            </a:r>
          </a:p>
          <a:p>
            <a:endParaRPr lang="en-US" sz="2800" dirty="0"/>
          </a:p>
          <a:p>
            <a:r>
              <a:rPr lang="en-US" sz="2800" dirty="0"/>
              <a:t>What arithmetic symbol can be placed between 2 and 3 to form a number that is greater than 2 and less than 3?</a:t>
            </a:r>
          </a:p>
        </p:txBody>
      </p:sp>
    </p:spTree>
    <p:extLst>
      <p:ext uri="{BB962C8B-B14F-4D97-AF65-F5344CB8AC3E}">
        <p14:creationId xmlns:p14="http://schemas.microsoft.com/office/powerpoint/2010/main" val="1096636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2498</Words>
  <Application>Microsoft Office PowerPoint</Application>
  <PresentationFormat>Widescreen</PresentationFormat>
  <Paragraphs>221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Cambria</vt:lpstr>
      <vt:lpstr>Symbol</vt:lpstr>
      <vt:lpstr>Adjacency</vt:lpstr>
      <vt:lpstr>Equation</vt:lpstr>
      <vt:lpstr>Math 3301  Foundations of Geometry</vt:lpstr>
      <vt:lpstr>1.1 Geometry is an axiomatic system …</vt:lpstr>
      <vt:lpstr>1.1 Inductive and Deductive Reasoning</vt:lpstr>
      <vt:lpstr>1.1 Inductive Reasoning</vt:lpstr>
      <vt:lpstr>1.1 Inductive Reasoning</vt:lpstr>
      <vt:lpstr>1.1 Deductive Reasoning</vt:lpstr>
      <vt:lpstr>1.1 Deductive Reasoning</vt:lpstr>
      <vt:lpstr>1.1 Fun logical puzzles</vt:lpstr>
      <vt:lpstr>1.1 Fun logical puzzles</vt:lpstr>
      <vt:lpstr>1.1 Fun logical puzzles</vt:lpstr>
      <vt:lpstr>1.1 Fun logical puzzles</vt:lpstr>
      <vt:lpstr>1.2 Points, Lines, and Planes</vt:lpstr>
      <vt:lpstr>1.2 Points, Lines, and Planes</vt:lpstr>
      <vt:lpstr>1.2 Points, Lines, and Planes</vt:lpstr>
      <vt:lpstr>1.2 Points, Lines, and Planes</vt:lpstr>
      <vt:lpstr>1.2 Points, Lines, and Planes</vt:lpstr>
      <vt:lpstr>1.3 Segments, Rays, and Angles</vt:lpstr>
      <vt:lpstr>1.3 Segments, Rays, and Angles</vt:lpstr>
      <vt:lpstr>1.3 Segments, Rays, and Angles</vt:lpstr>
      <vt:lpstr>1.3 Segments, Rays, and Angles</vt:lpstr>
      <vt:lpstr>1.3 Segments, Rays, and Angles</vt:lpstr>
      <vt:lpstr>1.3 Segments, Rays, and Angles</vt:lpstr>
      <vt:lpstr>1.3 Segments, Rays, and Angles</vt:lpstr>
      <vt:lpstr>1.3 Segments, Rays, and Angles</vt:lpstr>
      <vt:lpstr>1.3 Segments, Rays, and Angles</vt:lpstr>
      <vt:lpstr>1.3 Segments, Rays, and Angles</vt:lpstr>
      <vt:lpstr>1.3 Segments, Rays, and Angles</vt:lpstr>
      <vt:lpstr>1.3 Segments, Rays, and Angles</vt:lpstr>
      <vt:lpstr>1.3 Segments, Rays, and Angles</vt:lpstr>
      <vt:lpstr>1.3 Segments, Rays, and Angles</vt:lpstr>
      <vt:lpstr>1.4 Introduction to Deductive Proofs</vt:lpstr>
      <vt:lpstr>1.4 Introduction to Deductive Proofs</vt:lpstr>
      <vt:lpstr>1.4 Introduction to Deductive Proofs</vt:lpstr>
      <vt:lpstr>1.4 Introduction to Deductive Proofs</vt:lpstr>
      <vt:lpstr>1.4 Introduction to Deductive Proofs</vt:lpstr>
      <vt:lpstr>1.4 Introduction to Deductive Proofs</vt:lpstr>
      <vt:lpstr>1.5 Formalizing Geometric Proofs</vt:lpstr>
      <vt:lpstr>1.5 Formalizing Geometric Proofs</vt:lpstr>
      <vt:lpstr>1.5 Formalizing Geometric Proofs</vt:lpstr>
      <vt:lpstr>1.5 Formalizing Geometric Proofs</vt:lpstr>
      <vt:lpstr>1.5 Formalizing Geometric Proofs</vt:lpstr>
      <vt:lpstr>1.5 Formalizing Geometric Proofs</vt:lpstr>
      <vt:lpstr>1.5 Formalizing Geometric Proofs</vt:lpstr>
      <vt:lpstr>1.5 Formalizing Geometric Proofs</vt:lpstr>
      <vt:lpstr>1.5 Formalizing Geometric Proofs</vt:lpstr>
      <vt:lpstr>1.6 Constructions Involving Lines and Angles</vt:lpstr>
      <vt:lpstr>1.6 Constructions Involving Lines and Angles</vt:lpstr>
      <vt:lpstr>1.6 Constructions Involving Lines and Angles</vt:lpstr>
      <vt:lpstr>1.6 Constructions Involving Lines and Angles</vt:lpstr>
      <vt:lpstr>1.6 Constructions Involving Lines and Angles</vt:lpstr>
      <vt:lpstr>1.6 Constructions Involving Lines and Angles</vt:lpstr>
      <vt:lpstr>1.6 Constructions Involving Lines and Angles</vt:lpstr>
      <vt:lpstr>1.6 Constructions Involving Lines and Angles</vt:lpstr>
      <vt:lpstr>1.6 Constructions Involving Lines and Angles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Geoff Clement</dc:creator>
  <cp:lastModifiedBy>Geoff Clement</cp:lastModifiedBy>
  <cp:revision>41</cp:revision>
  <dcterms:created xsi:type="dcterms:W3CDTF">2017-12-12T21:11:04Z</dcterms:created>
  <dcterms:modified xsi:type="dcterms:W3CDTF">2018-01-06T19:31:42Z</dcterms:modified>
</cp:coreProperties>
</file>